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7"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32" y="-20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Holliman" userId="30e15aed-98ac-4dc5-96c0-7730862b1550" providerId="ADAL" clId="{CACBCC2C-583D-429F-8CF2-8941613F6F06}"/>
    <pc:docChg chg="modSld">
      <pc:chgData name="James Holliman" userId="30e15aed-98ac-4dc5-96c0-7730862b1550" providerId="ADAL" clId="{CACBCC2C-583D-429F-8CF2-8941613F6F06}" dt="2023-05-17T12:29:15.928" v="133" actId="20577"/>
      <pc:docMkLst>
        <pc:docMk/>
      </pc:docMkLst>
      <pc:sldChg chg="modSp mod">
        <pc:chgData name="James Holliman" userId="30e15aed-98ac-4dc5-96c0-7730862b1550" providerId="ADAL" clId="{CACBCC2C-583D-429F-8CF2-8941613F6F06}" dt="2023-05-17T12:29:15.928" v="133" actId="20577"/>
        <pc:sldMkLst>
          <pc:docMk/>
          <pc:sldMk cId="1023543216" sldId="257"/>
        </pc:sldMkLst>
        <pc:spChg chg="mod">
          <ac:chgData name="James Holliman" userId="30e15aed-98ac-4dc5-96c0-7730862b1550" providerId="ADAL" clId="{CACBCC2C-583D-429F-8CF2-8941613F6F06}" dt="2023-05-17T12:24:57.810" v="131" actId="6549"/>
          <ac:spMkLst>
            <pc:docMk/>
            <pc:sldMk cId="1023543216" sldId="257"/>
            <ac:spMk id="3" creationId="{FBD5EEC8-8C9B-C029-6DE3-A6EAFB549B71}"/>
          </ac:spMkLst>
        </pc:spChg>
        <pc:spChg chg="mod">
          <ac:chgData name="James Holliman" userId="30e15aed-98ac-4dc5-96c0-7730862b1550" providerId="ADAL" clId="{CACBCC2C-583D-429F-8CF2-8941613F6F06}" dt="2023-05-17T12:29:15.928" v="133" actId="20577"/>
          <ac:spMkLst>
            <pc:docMk/>
            <pc:sldMk cId="1023543216" sldId="257"/>
            <ac:spMk id="9" creationId="{00000000-0000-0000-0000-000000000000}"/>
          </ac:spMkLst>
        </pc:spChg>
        <pc:spChg chg="mod">
          <ac:chgData name="James Holliman" userId="30e15aed-98ac-4dc5-96c0-7730862b1550" providerId="ADAL" clId="{CACBCC2C-583D-429F-8CF2-8941613F6F06}" dt="2023-05-17T12:23:57.312" v="85" actId="20577"/>
          <ac:spMkLst>
            <pc:docMk/>
            <pc:sldMk cId="1023543216" sldId="257"/>
            <ac:spMk id="44" creationId="{666F616F-F203-F11F-D162-8E71DD5A72D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5/17/2023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24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US" sz="4800" b="1"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Can natural composites replace current material in car body panels?</a:t>
            </a:r>
            <a:endParaRPr lang="en-GB" altLang="en-US" sz="4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James Holliman (1901805)</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Dr Kelvin Lake</a:t>
            </a:r>
          </a:p>
          <a:p>
            <a:pPr eaLnBrk="1" hangingPunct="1">
              <a:lnSpc>
                <a:spcPct val="110000"/>
              </a:lnSpc>
              <a:spcBef>
                <a:spcPct val="0"/>
              </a:spcBef>
              <a:buFontTx/>
              <a:buNone/>
            </a:pPr>
            <a:endParaRPr lang="en-GB" altLang="en-US" sz="3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i="1"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i="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08000" y="6257121"/>
            <a:ext cx="6588000" cy="45264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a:ea typeface="ＭＳ Ｐゴシック"/>
                <a:cs typeface="Arial"/>
              </a:rPr>
              <a:t>Introduction:</a:t>
            </a:r>
          </a:p>
          <a:p>
            <a:pPr algn="just"/>
            <a:r>
              <a:rPr lang="en-US" altLang="en-US" sz="2800" dirty="0"/>
              <a:t>This study looked at </a:t>
            </a:r>
            <a:r>
              <a:rPr lang="en-US" sz="2800" dirty="0">
                <a:effectLst/>
                <a:latin typeface="Arial" panose="020B0604020202020204" pitchFamily="34" charset="0"/>
                <a:ea typeface="Times New Roman" panose="02020603050405020304" pitchFamily="18" charset="0"/>
                <a:cs typeface="Arial" panose="020B0604020202020204" pitchFamily="34" charset="0"/>
              </a:rPr>
              <a:t>natural (Sisal) fibres in a fibre-epoxy resin composite and whether this could replace current materials (e.g., metal or carbon fibre </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Bhatt &amp;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Goe</a:t>
            </a:r>
            <a:r>
              <a:rPr lang="en-US" sz="2800" dirty="0">
                <a:effectLst/>
                <a:latin typeface="Arial" panose="020B0604020202020204" pitchFamily="34" charset="0"/>
                <a:ea typeface="Times New Roman" panose="02020603050405020304" pitchFamily="18" charset="0"/>
                <a:cs typeface="Arial" panose="020B0604020202020204" pitchFamily="34" charset="0"/>
              </a:rPr>
              <a:t> (2017), panels) within car </a:t>
            </a:r>
            <a:r>
              <a:rPr lang="en-US" sz="2800">
                <a:effectLst/>
                <a:latin typeface="Arial" panose="020B0604020202020204" pitchFamily="34" charset="0"/>
                <a:ea typeface="Times New Roman" panose="02020603050405020304" pitchFamily="18" charset="0"/>
                <a:cs typeface="Arial" panose="020B0604020202020204" pitchFamily="34" charset="0"/>
              </a:rPr>
              <a:t>body panels? </a:t>
            </a:r>
            <a:r>
              <a:rPr lang="en-US" sz="2800" dirty="0">
                <a:effectLst/>
                <a:latin typeface="Arial" panose="020B0604020202020204" pitchFamily="34" charset="0"/>
                <a:ea typeface="Times New Roman" panose="02020603050405020304" pitchFamily="18" charset="0"/>
                <a:cs typeface="Arial" panose="020B0604020202020204" pitchFamily="34" charset="0"/>
              </a:rPr>
              <a:t>It </a:t>
            </a:r>
            <a:r>
              <a:rPr lang="en-US" sz="2800" dirty="0">
                <a:latin typeface="Arial" panose="020B0604020202020204" pitchFamily="34" charset="0"/>
                <a:ea typeface="Times New Roman" panose="02020603050405020304" pitchFamily="18" charset="0"/>
                <a:cs typeface="Arial" panose="020B0604020202020204" pitchFamily="34" charset="0"/>
              </a:rPr>
              <a:t>also </a:t>
            </a:r>
            <a:r>
              <a:rPr lang="en-US" sz="2800" dirty="0" err="1">
                <a:latin typeface="Arial" panose="020B0604020202020204" pitchFamily="34" charset="0"/>
                <a:ea typeface="Times New Roman" panose="02020603050405020304" pitchFamily="18" charset="0"/>
                <a:cs typeface="Arial" panose="020B0604020202020204" pitchFamily="34" charset="0"/>
              </a:rPr>
              <a:t>analysed</a:t>
            </a:r>
            <a:r>
              <a:rPr lang="en-US" sz="2800" dirty="0">
                <a:latin typeface="Arial" panose="020B0604020202020204" pitchFamily="34" charset="0"/>
                <a:ea typeface="Times New Roman" panose="02020603050405020304" pitchFamily="18" charset="0"/>
                <a:cs typeface="Arial" panose="020B0604020202020204" pitchFamily="34" charset="0"/>
              </a:rPr>
              <a:t> some of the mechanical</a:t>
            </a:r>
            <a:r>
              <a:rPr lang="en-US" sz="2800" dirty="0">
                <a:effectLst/>
                <a:latin typeface="Arial" panose="020B0604020202020204" pitchFamily="34" charset="0"/>
                <a:ea typeface="Times New Roman" panose="02020603050405020304" pitchFamily="18" charset="0"/>
                <a:cs typeface="Arial" panose="020B0604020202020204" pitchFamily="34" charset="0"/>
              </a:rPr>
              <a:t> properties of the fibre-resin composite using tensile and hardness testing.</a:t>
            </a:r>
            <a:endParaRPr lang="en-US" altLang="en-US" sz="2800" dirty="0"/>
          </a:p>
        </p:txBody>
      </p:sp>
      <p:sp>
        <p:nvSpPr>
          <p:cNvPr id="12" name="Text Box 8"/>
          <p:cNvSpPr txBox="1">
            <a:spLocks noChangeArrowheads="1"/>
          </p:cNvSpPr>
          <p:nvPr/>
        </p:nvSpPr>
        <p:spPr bwMode="auto">
          <a:xfrm>
            <a:off x="108000" y="11000581"/>
            <a:ext cx="6415087" cy="11624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marL="0" indent="0" algn="just">
              <a:spcBef>
                <a:spcPts val="200"/>
              </a:spcBef>
              <a:buNone/>
            </a:pPr>
            <a:r>
              <a:rPr lang="en-GB" sz="36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Main aim:</a:t>
            </a:r>
          </a:p>
          <a:p>
            <a:pPr algn="just">
              <a:spcAft>
                <a:spcPts val="800"/>
              </a:spcAft>
            </a:pPr>
            <a:r>
              <a:rPr lang="en-GB" sz="2800" dirty="0">
                <a:latin typeface="Arial" panose="020B0604020202020204" pitchFamily="34" charset="0"/>
                <a:ea typeface="Calibri" panose="020F0502020204030204" pitchFamily="34" charset="0"/>
                <a:cs typeface="Arial" panose="020B0604020202020204" pitchFamily="34" charset="0"/>
              </a:rPr>
              <a:t>To e</a:t>
            </a:r>
            <a:r>
              <a:rPr lang="en-GB" sz="2800" dirty="0">
                <a:solidFill>
                  <a:schemeClr val="tx1"/>
                </a:solidFill>
                <a:effectLst/>
                <a:latin typeface="Arial" panose="020B0604020202020204" pitchFamily="34" charset="0"/>
                <a:ea typeface="Calibri" panose="020F0502020204030204" pitchFamily="34" charset="0"/>
                <a:cs typeface="Arial" panose="020B0604020202020204" pitchFamily="34" charset="0"/>
              </a:rPr>
              <a:t>valuate the current materials used in cars panels (steel, aluminium) and study possible replacement materials and manufacturing methods focusing on a natural fibre-resin composite.</a:t>
            </a:r>
          </a:p>
          <a:p>
            <a:pPr marL="0" indent="0" algn="just">
              <a:spcBef>
                <a:spcPts val="200"/>
              </a:spcBef>
              <a:buNone/>
            </a:pPr>
            <a:r>
              <a:rPr lang="en-GB" sz="36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Objectives:</a:t>
            </a:r>
            <a:endParaRPr lang="en-GB" sz="3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342900" indent="-342900" algn="just">
              <a:buFont typeface="Symbol" panose="05050102010706020507" pitchFamily="18" charset="2"/>
              <a:buChar char=""/>
            </a:pPr>
            <a:r>
              <a:rPr lang="en-GB" sz="2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Analyse the strengths, weaknesses, manufacturing and recycling methods of steel, aluminium</a:t>
            </a:r>
            <a:r>
              <a:rPr lang="en-GB" sz="2800" dirty="0">
                <a:solidFill>
                  <a:schemeClr val="tx1"/>
                </a:solidFill>
                <a:latin typeface="Arial" panose="020B0604020202020204" pitchFamily="34" charset="0"/>
                <a:ea typeface="Times New Roman" panose="02020603050405020304" pitchFamily="18" charset="0"/>
                <a:cs typeface="Arial" panose="020B0604020202020204" pitchFamily="34" charset="0"/>
              </a:rPr>
              <a:t> </a:t>
            </a:r>
            <a:r>
              <a:rPr lang="en-GB" sz="2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and carbon fibres</a:t>
            </a:r>
          </a:p>
          <a:p>
            <a:pPr marL="342900" indent="-342900" algn="just">
              <a:buFont typeface="Symbol" panose="05050102010706020507" pitchFamily="18" charset="2"/>
              <a:buChar char=""/>
            </a:pPr>
            <a:r>
              <a:rPr lang="en-GB" sz="2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Investigate possible replacement materials </a:t>
            </a:r>
            <a:r>
              <a:rPr lang="en-GB" sz="2800" dirty="0">
                <a:solidFill>
                  <a:schemeClr val="tx1"/>
                </a:solidFill>
                <a:latin typeface="Arial" panose="020B0604020202020204" pitchFamily="34" charset="0"/>
                <a:ea typeface="Times New Roman" panose="02020603050405020304" pitchFamily="18" charset="0"/>
                <a:cs typeface="Arial" panose="020B0604020202020204" pitchFamily="34" charset="0"/>
              </a:rPr>
              <a:t>and resins that </a:t>
            </a:r>
            <a:r>
              <a:rPr lang="en-GB" sz="2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are greener and cheaper</a:t>
            </a:r>
          </a:p>
          <a:p>
            <a:pPr marL="342900" lvl="0" indent="-342900" algn="just">
              <a:buFont typeface="Symbol" panose="05050102010706020507" pitchFamily="18" charset="2"/>
              <a:buChar char=""/>
            </a:pPr>
            <a:r>
              <a:rPr lang="en-GB" sz="2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Make a small section of panel of both the original steel or aluminium material and the new composite. </a:t>
            </a:r>
          </a:p>
          <a:p>
            <a:pPr marL="342900" lvl="0" indent="-342900" algn="just">
              <a:buFont typeface="Symbol" panose="05050102010706020507" pitchFamily="18" charset="2"/>
              <a:buChar char=""/>
            </a:pPr>
            <a:r>
              <a:rPr lang="en-GB" sz="2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Test the pieces using impact, hardness and bend testing.</a:t>
            </a:r>
          </a:p>
          <a:p>
            <a:pPr marL="342900" lvl="0" indent="-342900" algn="just">
              <a:buFont typeface="Symbol" panose="05050102010706020507" pitchFamily="18" charset="2"/>
              <a:buChar char=""/>
            </a:pPr>
            <a:r>
              <a:rPr lang="en-GB" sz="2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Examine different manufacturing methods to determine the most suitable one for the new materials</a:t>
            </a:r>
          </a:p>
          <a:p>
            <a:pPr marL="342900" lvl="0" indent="-342900" algn="just">
              <a:buFont typeface="Symbol" panose="05050102010706020507" pitchFamily="18" charset="2"/>
              <a:buChar char=""/>
            </a:pPr>
            <a:r>
              <a:rPr lang="en-GB" sz="2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Determine if the new material and manufacturing methods are profitable enough for companies to change how cars are made.</a:t>
            </a:r>
            <a:endParaRPr lang="en-AU" altLang="en-US" sz="2800" dirty="0"/>
          </a:p>
        </p:txBody>
      </p:sp>
      <p:sp>
        <p:nvSpPr>
          <p:cNvPr id="14" name="Text Box 19"/>
          <p:cNvSpPr txBox="1">
            <a:spLocks noChangeArrowheads="1"/>
          </p:cNvSpPr>
          <p:nvPr/>
        </p:nvSpPr>
        <p:spPr bwMode="auto">
          <a:xfrm>
            <a:off x="7450837" y="20893711"/>
            <a:ext cx="6410325" cy="54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ctr">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b="1" i="1" dirty="0">
                <a:latin typeface="Arial" panose="020B0604020202020204" pitchFamily="34" charset="0"/>
                <a:cs typeface="Arial" panose="020B0604020202020204" pitchFamily="34" charset="0"/>
              </a:rPr>
              <a:t>Fig. 4 Vickers Hardness test results for steel</a:t>
            </a:r>
          </a:p>
        </p:txBody>
      </p:sp>
      <p:sp>
        <p:nvSpPr>
          <p:cNvPr id="16" name="Text Box 16"/>
          <p:cNvSpPr txBox="1">
            <a:spLocks noChangeArrowheads="1"/>
          </p:cNvSpPr>
          <p:nvPr/>
        </p:nvSpPr>
        <p:spPr bwMode="auto">
          <a:xfrm>
            <a:off x="6845630" y="13152629"/>
            <a:ext cx="759037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b="1" i="1" dirty="0">
                <a:latin typeface="Arial" panose="020B0604020202020204" pitchFamily="34" charset="0"/>
                <a:cs typeface="Arial" panose="020B0604020202020204" pitchFamily="34" charset="0"/>
              </a:rPr>
              <a:t>Fig.2 (left) 3-point bend test set up and (right) results from test for steel, aluminium and the sisal/epoxy composite</a:t>
            </a:r>
          </a:p>
        </p:txBody>
      </p:sp>
      <p:sp>
        <p:nvSpPr>
          <p:cNvPr id="17" name="Text Box 21"/>
          <p:cNvSpPr txBox="1">
            <a:spLocks noChangeArrowheads="1"/>
          </p:cNvSpPr>
          <p:nvPr/>
        </p:nvSpPr>
        <p:spPr bwMode="auto">
          <a:xfrm>
            <a:off x="7321241" y="9205891"/>
            <a:ext cx="6587999"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nchor="ctr">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b="1" i="1" dirty="0">
                <a:latin typeface="Arial" panose="020B0604020202020204" pitchFamily="34" charset="0"/>
                <a:cs typeface="Arial" panose="020B0604020202020204" pitchFamily="34" charset="0"/>
              </a:rPr>
              <a:t>Fig. 1 Sample being made using hand layup method</a:t>
            </a:r>
          </a:p>
        </p:txBody>
      </p:sp>
      <p:sp>
        <p:nvSpPr>
          <p:cNvPr id="18" name="Text Box 27"/>
          <p:cNvSpPr txBox="1">
            <a:spLocks noChangeArrowheads="1"/>
          </p:cNvSpPr>
          <p:nvPr/>
        </p:nvSpPr>
        <p:spPr bwMode="auto">
          <a:xfrm>
            <a:off x="6512432" y="17970477"/>
            <a:ext cx="8319975"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b="1" i="1" dirty="0">
                <a:latin typeface="Arial" panose="020B0604020202020204" pitchFamily="34" charset="0"/>
                <a:cs typeface="Arial" panose="020B0604020202020204" pitchFamily="34" charset="0"/>
              </a:rPr>
              <a:t>Fig. 3 (left) Vickers Hardness tester and (right) optical microscopy</a:t>
            </a:r>
          </a:p>
        </p:txBody>
      </p:sp>
      <p:sp>
        <p:nvSpPr>
          <p:cNvPr id="22" name="Text Box 10"/>
          <p:cNvSpPr txBox="1">
            <a:spLocks noChangeArrowheads="1"/>
          </p:cNvSpPr>
          <p:nvPr/>
        </p:nvSpPr>
        <p:spPr bwMode="auto">
          <a:xfrm>
            <a:off x="14616000" y="22355544"/>
            <a:ext cx="6660000" cy="3880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3600" b="1" dirty="0"/>
              <a:t>Acknowledgements:</a:t>
            </a:r>
          </a:p>
          <a:p>
            <a:pPr algn="just">
              <a:spcBef>
                <a:spcPct val="50000"/>
              </a:spcBef>
            </a:pPr>
            <a:r>
              <a:rPr lang="en-GB" sz="2800" dirty="0">
                <a:effectLst/>
                <a:latin typeface="Arial" panose="020B0604020202020204" pitchFamily="34" charset="0"/>
                <a:ea typeface="Calibri" panose="020F0502020204030204" pitchFamily="34" charset="0"/>
                <a:cs typeface="Arial" panose="020B0604020202020204" pitchFamily="34" charset="0"/>
              </a:rPr>
              <a:t>I would like to thank Dr Kelvin Lake for his supervision throughout this project and for helping with the Dennison bend test, Mr Gareth Davis for his help with the Hounsfield bend test machine and Vickers hardness test and Mr Zak Lowther for help with microscopy.</a:t>
            </a:r>
          </a:p>
        </p:txBody>
      </p:sp>
      <p:sp>
        <p:nvSpPr>
          <p:cNvPr id="24" name="Text Box 22"/>
          <p:cNvSpPr txBox="1">
            <a:spLocks noChangeArrowheads="1"/>
          </p:cNvSpPr>
          <p:nvPr/>
        </p:nvSpPr>
        <p:spPr bwMode="auto">
          <a:xfrm>
            <a:off x="14616000" y="5643754"/>
            <a:ext cx="6660000" cy="12019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3600" b="1" dirty="0"/>
              <a:t>Results and discussion:</a:t>
            </a:r>
          </a:p>
          <a:p>
            <a:pPr algn="just">
              <a:spcBef>
                <a:spcPct val="50000"/>
              </a:spcBef>
            </a:pPr>
            <a:r>
              <a:rPr lang="en-AU" altLang="en-US" sz="2800" dirty="0"/>
              <a:t>Sisal-epoxy composite was chosen due to the abundance of both within industry at present but also due to the recyclable properties of the composite.</a:t>
            </a:r>
          </a:p>
          <a:p>
            <a:pPr algn="just">
              <a:spcBef>
                <a:spcPct val="50000"/>
              </a:spcBef>
            </a:pPr>
            <a:r>
              <a:rPr lang="en-AU" altLang="en-US" sz="2800" dirty="0"/>
              <a:t>The hand layup method (Fig.1) was used due to its simplicity and low cost.</a:t>
            </a:r>
          </a:p>
          <a:p>
            <a:pPr algn="just">
              <a:spcBef>
                <a:spcPct val="50000"/>
              </a:spcBef>
            </a:pPr>
            <a:r>
              <a:rPr lang="en-AU" altLang="en-US" sz="2800" dirty="0"/>
              <a:t>The three-point bend test was conducted with two different sample sizes. The larger fibre sample with 3 fibre layers showed higher stiffness than a single fibre layer. But the composite (Fig. 2 – right) was still weaker than the metals.</a:t>
            </a:r>
          </a:p>
          <a:p>
            <a:pPr algn="just">
              <a:spcBef>
                <a:spcPct val="50000"/>
              </a:spcBef>
            </a:pPr>
            <a:r>
              <a:rPr lang="en-AU" altLang="en-US" sz="2800" dirty="0"/>
              <a:t>Hardness testing was conducted on all three materials (Fig. 3 and 4). Steel was hardest</a:t>
            </a:r>
            <a:r>
              <a:rPr lang="en-AU" altLang="en-US" sz="2800" dirty="0">
                <a:latin typeface="Arial" panose="020B0604020202020204" pitchFamily="34" charset="0"/>
                <a:cs typeface="Arial" panose="020B0604020202020204" pitchFamily="34" charset="0"/>
              </a:rPr>
              <a:t> (</a:t>
            </a:r>
            <a:r>
              <a:rPr lang="en-GB" sz="2800" dirty="0">
                <a:effectLst/>
                <a:latin typeface="Arial" panose="020B0604020202020204" pitchFamily="34" charset="0"/>
                <a:ea typeface="Calibri" panose="020F0502020204030204" pitchFamily="34" charset="0"/>
                <a:cs typeface="Arial" panose="020B0604020202020204" pitchFamily="34" charset="0"/>
              </a:rPr>
              <a:t>260.6 HV/2), whilst aluminium was 35.6 HV/2. But </a:t>
            </a:r>
            <a:r>
              <a:rPr lang="en-AU" altLang="en-US" sz="2800" dirty="0"/>
              <a:t>the composite gave no results due to the lack of reflectivity which meant the hardness tester could not make an indent on the sample.</a:t>
            </a:r>
          </a:p>
          <a:p>
            <a:pPr algn="just">
              <a:spcBef>
                <a:spcPct val="50000"/>
              </a:spcBef>
            </a:pPr>
            <a:r>
              <a:rPr lang="en-AU" altLang="en-US" sz="2800" dirty="0"/>
              <a:t>Finally, microscopy analysis was conducted and revealed that the matrix was only bonding to the top of the fibre mat and very little was going through to the bottom (Fig. 5).</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5" name="Text Box 19"/>
          <p:cNvSpPr txBox="1">
            <a:spLocks noChangeArrowheads="1"/>
          </p:cNvSpPr>
          <p:nvPr/>
        </p:nvSpPr>
        <p:spPr bwMode="auto">
          <a:xfrm>
            <a:off x="6554971" y="27772410"/>
            <a:ext cx="8234917" cy="9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nchor="ctr">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GB" altLang="en-US" sz="2000" b="1" i="1" dirty="0">
                <a:latin typeface="Arial" panose="020B0604020202020204" pitchFamily="34" charset="0"/>
                <a:cs typeface="Arial" panose="020B0604020202020204" pitchFamily="34" charset="0"/>
              </a:rPr>
              <a:t>Fig. 5 Sisal mat without resin from (a) top and (b) underneath, sisal mat with resin from (c) top fibre and (d) underneath and</a:t>
            </a:r>
            <a:r>
              <a:rPr lang="en-AU" altLang="en-US" sz="2000" b="1" i="1" dirty="0">
                <a:latin typeface="Arial" panose="020B0604020202020204" pitchFamily="34" charset="0"/>
                <a:cs typeface="Arial" panose="020B0604020202020204" pitchFamily="34" charset="0"/>
              </a:rPr>
              <a:t> (e) aluminium and (f) steel</a:t>
            </a:r>
            <a:endParaRPr lang="en-GB" altLang="en-US" sz="2000" b="1" i="1" dirty="0">
              <a:latin typeface="Arial" panose="020B0604020202020204" pitchFamily="34" charset="0"/>
              <a:cs typeface="Arial" panose="020B0604020202020204" pitchFamily="34" charset="0"/>
            </a:endParaRPr>
          </a:p>
        </p:txBody>
      </p:sp>
      <p:sp>
        <p:nvSpPr>
          <p:cNvPr id="39" name="Rectangle 38"/>
          <p:cNvSpPr/>
          <p:nvPr/>
        </p:nvSpPr>
        <p:spPr>
          <a:xfrm>
            <a:off x="14615999" y="18266286"/>
            <a:ext cx="6660000" cy="3447098"/>
          </a:xfrm>
          <a:prstGeom prst="rect">
            <a:avLst/>
          </a:prstGeom>
        </p:spPr>
        <p:txBody>
          <a:bodyPr wrap="square">
            <a:spAutoFit/>
          </a:bodyPr>
          <a:lstStyle/>
          <a:p>
            <a:pPr algn="just">
              <a:spcBef>
                <a:spcPct val="50000"/>
              </a:spcBef>
            </a:pPr>
            <a:r>
              <a:rPr lang="en-AU" altLang="en-US" sz="3600" b="1" dirty="0">
                <a:latin typeface="Arial" panose="020B0604020202020204" pitchFamily="34" charset="0"/>
                <a:cs typeface="Arial" panose="020B0604020202020204" pitchFamily="34" charset="0"/>
              </a:rPr>
              <a:t>Conclusions:</a:t>
            </a:r>
          </a:p>
          <a:p>
            <a:pPr algn="just">
              <a:spcBef>
                <a:spcPct val="50000"/>
              </a:spcBef>
            </a:pPr>
            <a:r>
              <a:rPr lang="en-AU" altLang="en-US" sz="2800" dirty="0">
                <a:latin typeface="Arial" panose="020B0604020202020204" pitchFamily="34" charset="0"/>
                <a:cs typeface="Arial" panose="020B0604020202020204" pitchFamily="34" charset="0"/>
              </a:rPr>
              <a:t>Based on the results from the testing it is believed that the composite as tested while lighter cheaper and recyclable is not suitable for car body panels as while it is strong, it is not stiff enough to hold its shape under the force of a car driving.</a:t>
            </a:r>
            <a:endParaRPr lang="en-AU" altLang="en-US" sz="2400" dirty="0">
              <a:latin typeface="Arial" panose="020B0604020202020204" pitchFamily="34" charset="0"/>
              <a:cs typeface="Arial" panose="020B0604020202020204" pitchFamily="34" charset="0"/>
            </a:endParaRPr>
          </a:p>
        </p:txBody>
      </p:sp>
      <p:pic>
        <p:nvPicPr>
          <p:cNvPr id="34" name="Picture 33" descr="A person in a suit smiling&#10;&#10;Description automatically generated with low confidence">
            <a:extLst>
              <a:ext uri="{FF2B5EF4-FFF2-40B4-BE49-F238E27FC236}">
                <a16:creationId xmlns:a16="http://schemas.microsoft.com/office/drawing/2014/main" id="{B9A98FFF-395A-7CA8-AF79-4E8A99FD9EEF}"/>
              </a:ext>
            </a:extLst>
          </p:cNvPr>
          <p:cNvPicPr>
            <a:picLocks noChangeAspect="1"/>
          </p:cNvPicPr>
          <p:nvPr/>
        </p:nvPicPr>
        <p:blipFill rotWithShape="1">
          <a:blip r:embed="rId4"/>
          <a:srcRect l="23031" t="6736" r="23380" b="36290"/>
          <a:stretch/>
        </p:blipFill>
        <p:spPr>
          <a:xfrm>
            <a:off x="257050" y="2069150"/>
            <a:ext cx="2608885" cy="3883172"/>
          </a:xfrm>
          <a:prstGeom prst="rect">
            <a:avLst/>
          </a:prstGeom>
        </p:spPr>
      </p:pic>
      <p:pic>
        <p:nvPicPr>
          <p:cNvPr id="35" name="Picture 34">
            <a:extLst>
              <a:ext uri="{FF2B5EF4-FFF2-40B4-BE49-F238E27FC236}">
                <a16:creationId xmlns:a16="http://schemas.microsoft.com/office/drawing/2014/main" id="{6117AE8F-54C1-A3F3-5659-E97910A84164}"/>
              </a:ext>
            </a:extLst>
          </p:cNvPr>
          <p:cNvPicPr>
            <a:picLocks noChangeAspect="1"/>
          </p:cNvPicPr>
          <p:nvPr/>
        </p:nvPicPr>
        <p:blipFill>
          <a:blip r:embed="rId5" cstate="print">
            <a:extLst>
              <a:ext uri="{28A0092B-C50C-407E-A947-70E740481C1C}">
                <a14:useLocalDpi xmlns:a14="http://schemas.microsoft.com/office/drawing/2010/main"/>
              </a:ext>
            </a:extLst>
          </a:blip>
          <a:srcRect/>
          <a:stretch>
            <a:fillRect/>
          </a:stretch>
        </p:blipFill>
        <p:spPr bwMode="auto">
          <a:xfrm>
            <a:off x="7754128" y="5824622"/>
            <a:ext cx="5761525" cy="3384000"/>
          </a:xfrm>
          <a:prstGeom prst="rect">
            <a:avLst/>
          </a:prstGeom>
          <a:noFill/>
        </p:spPr>
      </p:pic>
      <p:sp>
        <p:nvSpPr>
          <p:cNvPr id="44" name="Text Box 10">
            <a:extLst>
              <a:ext uri="{FF2B5EF4-FFF2-40B4-BE49-F238E27FC236}">
                <a16:creationId xmlns:a16="http://schemas.microsoft.com/office/drawing/2014/main" id="{666F616F-F203-F11F-D162-8E71DD5A72DD}"/>
              </a:ext>
            </a:extLst>
          </p:cNvPr>
          <p:cNvSpPr txBox="1">
            <a:spLocks noChangeArrowheads="1"/>
          </p:cNvSpPr>
          <p:nvPr/>
        </p:nvSpPr>
        <p:spPr bwMode="auto">
          <a:xfrm>
            <a:off x="108000" y="22933514"/>
            <a:ext cx="6588000" cy="56037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nchor="ctr">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3600" b="1" dirty="0"/>
              <a:t>Methodology:</a:t>
            </a:r>
          </a:p>
          <a:p>
            <a:pPr algn="just">
              <a:spcBef>
                <a:spcPct val="50000"/>
              </a:spcBef>
            </a:pPr>
            <a:r>
              <a:rPr lang="en-AU" altLang="en-US" sz="2800" dirty="0"/>
              <a:t>While natural composite are lighter and easier to manufacture and recycle it was vital to consider the mechanical properties of the materials so three test were carried out. The three-point bend test was used to analyse the stiffness of the materials, the hardness test to measure toughness </a:t>
            </a:r>
            <a:r>
              <a:rPr lang="en-GB" sz="2800" dirty="0" err="1">
                <a:effectLst/>
                <a:latin typeface="Arial" panose="020B0604020202020204" pitchFamily="34" charset="0"/>
                <a:ea typeface="Calibri" panose="020F0502020204030204" pitchFamily="34" charset="0"/>
                <a:cs typeface="Arial" panose="020B0604020202020204" pitchFamily="34" charset="0"/>
              </a:rPr>
              <a:t>Betelie</a:t>
            </a:r>
            <a:r>
              <a:rPr lang="en-GB" sz="2800" dirty="0">
                <a:effectLst/>
                <a:latin typeface="Arial" panose="020B0604020202020204" pitchFamily="34" charset="0"/>
                <a:ea typeface="Calibri" panose="020F0502020204030204" pitchFamily="34" charset="0"/>
                <a:cs typeface="Arial" panose="020B0604020202020204" pitchFamily="34" charset="0"/>
              </a:rPr>
              <a:t> et al</a:t>
            </a:r>
            <a:r>
              <a:rPr lang="en-AU" sz="2800" dirty="0">
                <a:effectLst/>
                <a:latin typeface="Arial" panose="020B0604020202020204" pitchFamily="34" charset="0"/>
                <a:ea typeface="Calibri" panose="020F0502020204030204" pitchFamily="34" charset="0"/>
                <a:cs typeface="Arial" panose="020B0604020202020204" pitchFamily="34" charset="0"/>
              </a:rPr>
              <a:t> (</a:t>
            </a:r>
            <a:r>
              <a:rPr lang="en-AU" sz="2800" dirty="0">
                <a:latin typeface="Arial" panose="020B0604020202020204" pitchFamily="34" charset="0"/>
                <a:ea typeface="Calibri" panose="020F0502020204030204" pitchFamily="34" charset="0"/>
                <a:cs typeface="Arial" panose="020B0604020202020204" pitchFamily="34" charset="0"/>
              </a:rPr>
              <a:t>2019) and</a:t>
            </a:r>
            <a:r>
              <a:rPr lang="en-AU" altLang="en-US" sz="2800" dirty="0"/>
              <a:t> </a:t>
            </a:r>
            <a:r>
              <a:rPr lang="en-GB" sz="2800" dirty="0">
                <a:effectLst/>
                <a:latin typeface="Arial" panose="020B0604020202020204" pitchFamily="34" charset="0"/>
                <a:ea typeface="Calibri" panose="020F0502020204030204" pitchFamily="34" charset="0"/>
                <a:cs typeface="Arial" panose="020B0604020202020204" pitchFamily="34" charset="0"/>
              </a:rPr>
              <a:t>Maurya et al. </a:t>
            </a:r>
            <a:r>
              <a:rPr lang="en-AU" altLang="en-US" sz="2800" dirty="0"/>
              <a:t>(2015) and a microscopy test  to analyse how the Sisal fibre bonded to the resin matrix.</a:t>
            </a:r>
          </a:p>
        </p:txBody>
      </p:sp>
      <p:grpSp>
        <p:nvGrpSpPr>
          <p:cNvPr id="50" name="Group 49">
            <a:extLst>
              <a:ext uri="{FF2B5EF4-FFF2-40B4-BE49-F238E27FC236}">
                <a16:creationId xmlns:a16="http://schemas.microsoft.com/office/drawing/2014/main" id="{4342AD59-126D-CD7C-BC44-352E5F7D959F}"/>
              </a:ext>
            </a:extLst>
          </p:cNvPr>
          <p:cNvGrpSpPr>
            <a:grpSpLocks noChangeAspect="1"/>
          </p:cNvGrpSpPr>
          <p:nvPr/>
        </p:nvGrpSpPr>
        <p:grpSpPr>
          <a:xfrm>
            <a:off x="6876000" y="10175050"/>
            <a:ext cx="7560000" cy="2970027"/>
            <a:chOff x="12407900" y="11580864"/>
            <a:chExt cx="8191466" cy="3106148"/>
          </a:xfrm>
        </p:grpSpPr>
        <p:pic>
          <p:nvPicPr>
            <p:cNvPr id="48" name="Picture 47" descr="A picture containing text, floor, indoor&#10;&#10;Description automatically generated">
              <a:extLst>
                <a:ext uri="{FF2B5EF4-FFF2-40B4-BE49-F238E27FC236}">
                  <a16:creationId xmlns:a16="http://schemas.microsoft.com/office/drawing/2014/main" id="{CC30497B-2C2B-267B-9AB8-6EA7196A678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1843" r="25781" b="40849"/>
            <a:stretch/>
          </p:blipFill>
          <p:spPr bwMode="auto">
            <a:xfrm>
              <a:off x="12407900" y="11580864"/>
              <a:ext cx="3610267" cy="3059020"/>
            </a:xfrm>
            <a:prstGeom prst="rect">
              <a:avLst/>
            </a:prstGeom>
            <a:noFill/>
            <a:ln>
              <a:noFill/>
            </a:ln>
            <a:extLst>
              <a:ext uri="{53640926-AAD7-44D8-BBD7-CCE9431645EC}">
                <a14:shadowObscured xmlns:a14="http://schemas.microsoft.com/office/drawing/2010/main"/>
              </a:ext>
            </a:extLst>
          </p:spPr>
        </p:pic>
        <p:pic>
          <p:nvPicPr>
            <p:cNvPr id="49" name="Picture 48">
              <a:extLst>
                <a:ext uri="{FF2B5EF4-FFF2-40B4-BE49-F238E27FC236}">
                  <a16:creationId xmlns:a16="http://schemas.microsoft.com/office/drawing/2014/main" id="{60FBF5D7-C4A9-7353-D8B1-6AF4EF3C6D1F}"/>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50000"/>
            <a:stretch/>
          </p:blipFill>
          <p:spPr bwMode="auto">
            <a:xfrm>
              <a:off x="16000290" y="11586354"/>
              <a:ext cx="4599076" cy="3100658"/>
            </a:xfrm>
            <a:prstGeom prst="rect">
              <a:avLst/>
            </a:prstGeom>
            <a:noFill/>
          </p:spPr>
        </p:pic>
      </p:grpSp>
      <p:grpSp>
        <p:nvGrpSpPr>
          <p:cNvPr id="54" name="Group 53">
            <a:extLst>
              <a:ext uri="{FF2B5EF4-FFF2-40B4-BE49-F238E27FC236}">
                <a16:creationId xmlns:a16="http://schemas.microsoft.com/office/drawing/2014/main" id="{8F2AFB38-0CF1-DC00-C06B-8FA988720059}"/>
              </a:ext>
            </a:extLst>
          </p:cNvPr>
          <p:cNvGrpSpPr>
            <a:grpSpLocks noChangeAspect="1"/>
          </p:cNvGrpSpPr>
          <p:nvPr/>
        </p:nvGrpSpPr>
        <p:grpSpPr>
          <a:xfrm>
            <a:off x="6876000" y="14472225"/>
            <a:ext cx="7560000" cy="3471277"/>
            <a:chOff x="7720716" y="14749863"/>
            <a:chExt cx="6941041" cy="3187072"/>
          </a:xfrm>
        </p:grpSpPr>
        <p:pic>
          <p:nvPicPr>
            <p:cNvPr id="46" name="Picture 45" descr="A microscope on a table&#10;&#10;Description automatically generated with low confidence">
              <a:extLst>
                <a:ext uri="{FF2B5EF4-FFF2-40B4-BE49-F238E27FC236}">
                  <a16:creationId xmlns:a16="http://schemas.microsoft.com/office/drawing/2014/main" id="{B1F3876F-F9A7-889C-BF7A-B28C0B3B07B0}"/>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bwMode="auto">
            <a:xfrm>
              <a:off x="10096107" y="14749863"/>
              <a:ext cx="4565650" cy="3181350"/>
            </a:xfrm>
            <a:prstGeom prst="rect">
              <a:avLst/>
            </a:prstGeom>
            <a:noFill/>
            <a:ln>
              <a:noFill/>
            </a:ln>
            <a:extLst>
              <a:ext uri="{53640926-AAD7-44D8-BBD7-CCE9431645EC}">
                <a14:shadowObscured xmlns:a14="http://schemas.microsoft.com/office/drawing/2010/main"/>
              </a:ext>
            </a:extLst>
          </p:spPr>
        </p:pic>
        <p:pic>
          <p:nvPicPr>
            <p:cNvPr id="51" name="Picture 50">
              <a:extLst>
                <a:ext uri="{FF2B5EF4-FFF2-40B4-BE49-F238E27FC236}">
                  <a16:creationId xmlns:a16="http://schemas.microsoft.com/office/drawing/2014/main" id="{DC07385E-E3EF-2775-75A1-23508D4A1AEC}"/>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r="53309"/>
            <a:stretch/>
          </p:blipFill>
          <p:spPr bwMode="auto">
            <a:xfrm>
              <a:off x="7720716" y="14793618"/>
              <a:ext cx="2375391" cy="3143317"/>
            </a:xfrm>
            <a:prstGeom prst="rect">
              <a:avLst/>
            </a:prstGeom>
            <a:noFill/>
          </p:spPr>
        </p:pic>
      </p:grpSp>
      <p:pic>
        <p:nvPicPr>
          <p:cNvPr id="52" name="Picture 51">
            <a:extLst>
              <a:ext uri="{FF2B5EF4-FFF2-40B4-BE49-F238E27FC236}">
                <a16:creationId xmlns:a16="http://schemas.microsoft.com/office/drawing/2014/main" id="{3BCB5535-D657-D63A-3716-8C028004778D}"/>
              </a:ext>
            </a:extLst>
          </p:cNvPr>
          <p:cNvPicPr>
            <a:picLocks noChangeAspect="1"/>
          </p:cNvPicPr>
          <p:nvPr/>
        </p:nvPicPr>
        <p:blipFill rotWithShape="1">
          <a:blip r:embed="rId10" cstate="print">
            <a:extLst>
              <a:ext uri="{28A0092B-C50C-407E-A947-70E740481C1C}">
                <a14:useLocalDpi xmlns:a14="http://schemas.microsoft.com/office/drawing/2010/main"/>
              </a:ext>
            </a:extLst>
          </a:blip>
          <a:srcRect l="3397"/>
          <a:stretch/>
        </p:blipFill>
        <p:spPr bwMode="auto">
          <a:xfrm>
            <a:off x="6876000" y="18920408"/>
            <a:ext cx="7560000" cy="1857306"/>
          </a:xfrm>
          <a:prstGeom prst="rect">
            <a:avLst/>
          </a:prstGeom>
          <a:noFill/>
        </p:spPr>
      </p:pic>
      <p:pic>
        <p:nvPicPr>
          <p:cNvPr id="53" name="Picture 52" descr="Graphical user interface, application, website&#10;&#10;Description automatically generated">
            <a:extLst>
              <a:ext uri="{FF2B5EF4-FFF2-40B4-BE49-F238E27FC236}">
                <a16:creationId xmlns:a16="http://schemas.microsoft.com/office/drawing/2014/main" id="{7BEA9B12-1A24-C3B0-9B47-C2B28898AA2A}"/>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8223720" y="21778848"/>
            <a:ext cx="4936184" cy="5895591"/>
          </a:xfrm>
          <a:prstGeom prst="rect">
            <a:avLst/>
          </a:prstGeom>
          <a:noFill/>
        </p:spPr>
      </p:pic>
      <p:sp>
        <p:nvSpPr>
          <p:cNvPr id="3" name="TextBox 2">
            <a:extLst>
              <a:ext uri="{FF2B5EF4-FFF2-40B4-BE49-F238E27FC236}">
                <a16:creationId xmlns:a16="http://schemas.microsoft.com/office/drawing/2014/main" id="{FBD5EEC8-8C9B-C029-6DE3-A6EAFB549B71}"/>
              </a:ext>
            </a:extLst>
          </p:cNvPr>
          <p:cNvSpPr txBox="1"/>
          <p:nvPr/>
        </p:nvSpPr>
        <p:spPr>
          <a:xfrm flipH="1">
            <a:off x="14615999" y="26683960"/>
            <a:ext cx="6660000" cy="1785104"/>
          </a:xfrm>
          <a:prstGeom prst="rect">
            <a:avLst/>
          </a:prstGeom>
          <a:noFill/>
        </p:spPr>
        <p:txBody>
          <a:bodyPr wrap="square" rtlCol="0">
            <a:spAutoFit/>
          </a:bodyPr>
          <a:lstStyle/>
          <a:p>
            <a:pPr>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References</a:t>
            </a:r>
            <a:r>
              <a:rPr lang="en-GB" sz="1800" dirty="0">
                <a:effectLst/>
                <a:latin typeface="Arial" panose="020B0604020202020204" pitchFamily="34" charset="0"/>
                <a:ea typeface="Calibri" panose="020F0502020204030204" pitchFamily="34" charset="0"/>
                <a:cs typeface="Arial" panose="020B0604020202020204" pitchFamily="34" charset="0"/>
              </a:rPr>
              <a:t> </a:t>
            </a:r>
          </a:p>
          <a:p>
            <a:pPr>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Bhatt &amp; </a:t>
            </a:r>
            <a:r>
              <a:rPr lang="en-GB" sz="1800" dirty="0" err="1">
                <a:effectLst/>
                <a:latin typeface="Arial" panose="020B0604020202020204" pitchFamily="34" charset="0"/>
                <a:ea typeface="Calibri" panose="020F0502020204030204" pitchFamily="34" charset="0"/>
                <a:cs typeface="Arial" panose="020B0604020202020204" pitchFamily="34" charset="0"/>
              </a:rPr>
              <a:t>Goe</a:t>
            </a:r>
            <a:r>
              <a:rPr lang="en-GB" sz="1800" dirty="0">
                <a:effectLst/>
                <a:latin typeface="Arial" panose="020B0604020202020204" pitchFamily="34" charset="0"/>
                <a:ea typeface="Calibri" panose="020F0502020204030204" pitchFamily="34" charset="0"/>
                <a:cs typeface="Arial" panose="020B0604020202020204" pitchFamily="34" charset="0"/>
              </a:rPr>
              <a:t>, 2017, </a:t>
            </a:r>
            <a:r>
              <a:rPr lang="en-GB" sz="1800" i="1" dirty="0">
                <a:effectLst/>
                <a:latin typeface="Arial" panose="020B0604020202020204" pitchFamily="34" charset="0"/>
                <a:ea typeface="Calibri" panose="020F0502020204030204" pitchFamily="34" charset="0"/>
                <a:cs typeface="Arial" panose="020B0604020202020204" pitchFamily="34" charset="0"/>
              </a:rPr>
              <a:t>Material Science Research India, </a:t>
            </a:r>
            <a:r>
              <a:rPr lang="en-GB" sz="1800" dirty="0">
                <a:effectLst/>
                <a:latin typeface="Arial" panose="020B0604020202020204" pitchFamily="34" charset="0"/>
                <a:ea typeface="Calibri" panose="020F0502020204030204" pitchFamily="34" charset="0"/>
                <a:cs typeface="Arial" panose="020B0604020202020204" pitchFamily="34" charset="0"/>
              </a:rPr>
              <a:t>14(1).</a:t>
            </a:r>
          </a:p>
          <a:p>
            <a:pPr>
              <a:spcAft>
                <a:spcPts val="800"/>
              </a:spcAft>
            </a:pPr>
            <a:r>
              <a:rPr lang="en-GB" sz="1800" dirty="0" err="1">
                <a:effectLst/>
                <a:latin typeface="Arial" panose="020B0604020202020204" pitchFamily="34" charset="0"/>
                <a:ea typeface="Calibri" panose="020F0502020204030204" pitchFamily="34" charset="0"/>
                <a:cs typeface="Arial" panose="020B0604020202020204" pitchFamily="34" charset="0"/>
              </a:rPr>
              <a:t>Betelie</a:t>
            </a:r>
            <a:r>
              <a:rPr lang="en-GB" sz="1800" dirty="0">
                <a:effectLst/>
                <a:latin typeface="Arial" panose="020B0604020202020204" pitchFamily="34" charset="0"/>
                <a:ea typeface="Calibri" panose="020F0502020204030204" pitchFamily="34" charset="0"/>
                <a:cs typeface="Arial" panose="020B0604020202020204" pitchFamily="34" charset="0"/>
              </a:rPr>
              <a:t> et al.., 2019, </a:t>
            </a:r>
            <a:r>
              <a:rPr lang="en-GB" sz="1800" i="1" dirty="0">
                <a:effectLst/>
                <a:latin typeface="Arial" panose="020B0604020202020204" pitchFamily="34" charset="0"/>
                <a:ea typeface="Calibri" panose="020F0502020204030204" pitchFamily="34" charset="0"/>
                <a:cs typeface="Arial" panose="020B0604020202020204" pitchFamily="34" charset="0"/>
              </a:rPr>
              <a:t>AIMS Materials Science, </a:t>
            </a:r>
            <a:r>
              <a:rPr lang="en-GB" sz="1800" dirty="0">
                <a:effectLst/>
                <a:latin typeface="Arial" panose="020B0604020202020204" pitchFamily="34" charset="0"/>
                <a:ea typeface="Calibri" panose="020F0502020204030204" pitchFamily="34" charset="0"/>
                <a:cs typeface="Arial" panose="020B0604020202020204" pitchFamily="34" charset="0"/>
              </a:rPr>
              <a:t>6(6), 985–996.</a:t>
            </a:r>
          </a:p>
          <a:p>
            <a:pPr>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Maurya et al., 2015, </a:t>
            </a:r>
            <a:r>
              <a:rPr lang="en-GB" sz="1800" i="1" dirty="0">
                <a:effectLst/>
                <a:latin typeface="Arial" panose="020B0604020202020204" pitchFamily="34" charset="0"/>
                <a:ea typeface="Calibri" panose="020F0502020204030204" pitchFamily="34" charset="0"/>
                <a:cs typeface="Arial" panose="020B0604020202020204" pitchFamily="34" charset="0"/>
              </a:rPr>
              <a:t>Materials Today: Proceedings, </a:t>
            </a:r>
            <a:r>
              <a:rPr lang="en-GB" sz="1800" dirty="0">
                <a:effectLst/>
                <a:latin typeface="Arial" panose="020B0604020202020204" pitchFamily="34" charset="0"/>
                <a:ea typeface="Calibri" panose="020F0502020204030204" pitchFamily="34" charset="0"/>
                <a:cs typeface="Arial" panose="020B0604020202020204" pitchFamily="34" charset="0"/>
              </a:rPr>
              <a:t>2(4-5), 1347-1355.</a:t>
            </a:r>
          </a:p>
        </p:txBody>
      </p:sp>
    </p:spTree>
    <p:extLst>
      <p:ext uri="{BB962C8B-B14F-4D97-AF65-F5344CB8AC3E}">
        <p14:creationId xmlns:p14="http://schemas.microsoft.com/office/powerpoint/2010/main" val="10235432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8ffd1b9b-65be-4e15-ae9b-5f289ce13366" xsi:nil="true"/>
    <lcf76f155ced4ddcb4097134ff3c332f xmlns="87976339-b2f2-475f-bce4-3bdd3c5bdf03">
      <Terms xmlns="http://schemas.microsoft.com/office/infopath/2007/PartnerControls"/>
    </lcf76f155ced4ddcb4097134ff3c332f>
    <SharedWithUsers xmlns="8ffd1b9b-65be-4e15-ae9b-5f289ce13366">
      <UserInfo>
        <DisplayName>Alexandre Bierley (1901530)</DisplayName>
        <AccountId>167</AccountId>
        <AccountType/>
      </UserInfo>
      <UserInfo>
        <DisplayName>Angus Rankin (1904244)</DisplayName>
        <AccountId>168</AccountId>
        <AccountType/>
      </UserInfo>
    </SharedWithUsers>
    <MediaLengthInSeconds xmlns="87976339-b2f2-475f-bce4-3bdd3c5bdf0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B7943C12CE8B24B9C948E5FBAF57B3A" ma:contentTypeVersion="17" ma:contentTypeDescription="Create a new document." ma:contentTypeScope="" ma:versionID="b30b60e9d4caf5a2c65b68815a2fd523">
  <xsd:schema xmlns:xsd="http://www.w3.org/2001/XMLSchema" xmlns:xs="http://www.w3.org/2001/XMLSchema" xmlns:p="http://schemas.microsoft.com/office/2006/metadata/properties" xmlns:ns2="87976339-b2f2-475f-bce4-3bdd3c5bdf03" xmlns:ns3="8ffd1b9b-65be-4e15-ae9b-5f289ce13366" targetNamespace="http://schemas.microsoft.com/office/2006/metadata/properties" ma:root="true" ma:fieldsID="c65b18a6a7a3ce2849b55e37e60eb5f4" ns2:_="" ns3:_="">
    <xsd:import namespace="87976339-b2f2-475f-bce4-3bdd3c5bdf03"/>
    <xsd:import namespace="8ffd1b9b-65be-4e15-ae9b-5f289ce1336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976339-b2f2-475f-bce4-3bdd3c5bdf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19" nillable="true" ma:displayName="MediaLengthInSeconds" ma:hidden="true"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ffd1b9b-65be-4e15-ae9b-5f289ce13366"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54fbf3ad-f3c0-4c45-8633-a3f0a20c1c1a}" ma:internalName="TaxCatchAll" ma:showField="CatchAllData" ma:web="8ffd1b9b-65be-4e15-ae9b-5f289ce1336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5F8B970-0100-4DA4-9AAF-7EABCA0530B0}">
  <ds:schemaRefs>
    <ds:schemaRef ds:uri="http://schemas.microsoft.com/office/2006/metadata/properties"/>
    <ds:schemaRef ds:uri="http://www.w3.org/2000/xmlns/"/>
    <ds:schemaRef ds:uri="8ffd1b9b-65be-4e15-ae9b-5f289ce13366"/>
    <ds:schemaRef ds:uri="http://www.w3.org/2001/XMLSchema-instance"/>
    <ds:schemaRef ds:uri="87976339-b2f2-475f-bce4-3bdd3c5bdf03"/>
    <ds:schemaRef ds:uri="http://schemas.microsoft.com/office/infopath/2007/PartnerControls"/>
  </ds:schemaRefs>
</ds:datastoreItem>
</file>

<file path=customXml/itemProps2.xml><?xml version="1.0" encoding="utf-8"?>
<ds:datastoreItem xmlns:ds="http://schemas.openxmlformats.org/officeDocument/2006/customXml" ds:itemID="{AEE4B8EB-8AE6-46BC-8A73-F96702F21534}">
  <ds:schemaRefs>
    <ds:schemaRef ds:uri="http://schemas.microsoft.com/office/2006/metadata/contentType"/>
    <ds:schemaRef ds:uri="http://schemas.microsoft.com/office/2006/metadata/properties/metaAttributes"/>
    <ds:schemaRef ds:uri="http://www.w3.org/2000/xmlns/"/>
    <ds:schemaRef ds:uri="http://www.w3.org/2001/XMLSchema"/>
    <ds:schemaRef ds:uri="87976339-b2f2-475f-bce4-3bdd3c5bdf03"/>
    <ds:schemaRef ds:uri="8ffd1b9b-65be-4e15-ae9b-5f289ce13366"/>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143BA27-58CC-4A6A-B76B-6553FA6DCFA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3060</TotalTime>
  <Words>742</Words>
  <Application>Microsoft Office PowerPoint</Application>
  <PresentationFormat>Custom</PresentationFormat>
  <Paragraphs>40</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Symbol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James Holliman</cp:lastModifiedBy>
  <cp:revision>47</cp:revision>
  <dcterms:created xsi:type="dcterms:W3CDTF">2016-02-25T08:27:32Z</dcterms:created>
  <dcterms:modified xsi:type="dcterms:W3CDTF">2023-05-17T12:29:17Z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0x010100BB7943C12CE8B24B9C948E5FBAF57B3A</vt:lpwstr>
  </property>
  <property fmtid="{D5CDD505-2E9C-101B-9397-08002B2CF9AE}" pid="3" name="MediaServiceImageTags">
    <vt:lpwstr/>
  </property>
  <property fmtid="{D5CDD505-2E9C-101B-9397-08002B2CF9AE}" pid="4" name="Order">
    <vt:r8>150500</vt:r8>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_ExtendedDescription">
    <vt:lpwstr/>
  </property>
  <property fmtid="{D5CDD505-2E9C-101B-9397-08002B2CF9AE}" pid="9" name="TriggerFlowInfo">
    <vt:lpwstr/>
  </property>
  <property fmtid="{D5CDD505-2E9C-101B-9397-08002B2CF9AE}" pid="10" name="xd_Signature">
    <vt:bool>false</vt:bool>
  </property>
</Properties>
</file>