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915" r:id="rId4"/>
  </p:sldMasterIdLst>
  <p:notesMasterIdLst>
    <p:notesMasterId r:id="rId32"/>
  </p:notesMasterIdLst>
  <p:handoutMasterIdLst>
    <p:handoutMasterId r:id="rId33"/>
  </p:handoutMasterIdLst>
  <p:sldIdLst>
    <p:sldId id="256" r:id="rId5"/>
    <p:sldId id="318" r:id="rId6"/>
    <p:sldId id="319" r:id="rId7"/>
    <p:sldId id="328" r:id="rId8"/>
    <p:sldId id="329" r:id="rId9"/>
    <p:sldId id="320" r:id="rId10"/>
    <p:sldId id="321" r:id="rId11"/>
    <p:sldId id="331" r:id="rId12"/>
    <p:sldId id="322" r:id="rId13"/>
    <p:sldId id="340" r:id="rId14"/>
    <p:sldId id="341" r:id="rId15"/>
    <p:sldId id="324" r:id="rId16"/>
    <p:sldId id="332" r:id="rId17"/>
    <p:sldId id="333" r:id="rId18"/>
    <p:sldId id="339" r:id="rId19"/>
    <p:sldId id="334" r:id="rId20"/>
    <p:sldId id="338" r:id="rId21"/>
    <p:sldId id="335" r:id="rId22"/>
    <p:sldId id="325" r:id="rId23"/>
    <p:sldId id="326" r:id="rId24"/>
    <p:sldId id="299" r:id="rId25"/>
    <p:sldId id="337" r:id="rId26"/>
    <p:sldId id="295" r:id="rId27"/>
    <p:sldId id="327" r:id="rId28"/>
    <p:sldId id="314" r:id="rId29"/>
    <p:sldId id="274" r:id="rId30"/>
    <p:sldId id="330" r:id="rId31"/>
  </p:sldIdLst>
  <p:sldSz cx="9144000" cy="6858000" type="screen4x3"/>
  <p:notesSz cx="6858000" cy="9144000"/>
  <p:embeddedFontLst>
    <p:embeddedFont>
      <p:font typeface="Arial Narrow" panose="020B0606020202030204" pitchFamily="34" charset="0"/>
      <p:regular r:id="rId34"/>
      <p:bold r:id="rId35"/>
      <p:italic r:id="rId36"/>
      <p:boldItalic r:id="rId37"/>
    </p:embeddedFont>
    <p:embeddedFont>
      <p:font typeface="Cambria Math" panose="02040503050406030204" pitchFamily="18" charset="0"/>
      <p:regular r:id="rId38"/>
    </p:embeddedFont>
    <p:embeddedFont>
      <p:font typeface="Century Gothic" panose="020B0502020202020204" pitchFamily="34" charset="0"/>
      <p:regular r:id="rId39"/>
      <p:bold r:id="rId40"/>
      <p:italic r:id="rId41"/>
      <p:boldItalic r:id="rId42"/>
    </p:embeddedFont>
    <p:embeddedFont>
      <p:font typeface="ＭＳ Ｐゴシック" panose="020B0600070205080204" pitchFamily="34" charset="-128"/>
      <p:regular r:id="rId43"/>
    </p:embeddedFont>
    <p:embeddedFont>
      <p:font typeface="Calibri" panose="020F0502020204030204" pitchFamily="34" charset="0"/>
      <p:regular r:id="rId44"/>
      <p:bold r:id="rId45"/>
      <p:italic r:id="rId46"/>
      <p:boldItalic r:id="rId47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551" autoAdjust="0"/>
  </p:normalViewPr>
  <p:slideViewPr>
    <p:cSldViewPr>
      <p:cViewPr varScale="1">
        <p:scale>
          <a:sx n="94" d="100"/>
          <a:sy n="94" d="100"/>
        </p:scale>
        <p:origin x="209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6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11.fntdata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8DF2CBF9-69A9-4884-99D8-35F954260A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91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DA2BE987-B97B-4596-8850-7D0D47024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415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Quantitative     						</a:t>
            </a:r>
          </a:p>
          <a:p>
            <a:r>
              <a:rPr lang="en-US" altLang="en-US" sz="3200" dirty="0"/>
              <a:t>Several approaches</a:t>
            </a:r>
          </a:p>
          <a:p>
            <a:pPr lvl="2"/>
            <a:r>
              <a:rPr lang="en-US" altLang="en-US" sz="2600" dirty="0"/>
              <a:t>Paper and pencil tally</a:t>
            </a:r>
          </a:p>
          <a:p>
            <a:pPr lvl="2"/>
            <a:r>
              <a:rPr lang="en-US" altLang="en-US" sz="2600" dirty="0"/>
              <a:t>Word processing table</a:t>
            </a:r>
          </a:p>
          <a:p>
            <a:pPr lvl="2"/>
            <a:r>
              <a:rPr lang="en-US" altLang="en-US" sz="2600" dirty="0"/>
              <a:t>Spreadsheet</a:t>
            </a:r>
          </a:p>
          <a:p>
            <a:pPr lvl="2"/>
            <a:r>
              <a:rPr lang="en-US" altLang="en-US" sz="2600" dirty="0"/>
              <a:t>Custom database</a:t>
            </a:r>
          </a:p>
          <a:p>
            <a:endParaRPr lang="en-GB" dirty="0"/>
          </a:p>
          <a:p>
            <a:r>
              <a:rPr lang="en-US" altLang="en-US" sz="3200" dirty="0"/>
              <a:t>Textual data</a:t>
            </a:r>
          </a:p>
          <a:p>
            <a:pPr lvl="2"/>
            <a:r>
              <a:rPr lang="en-US" altLang="en-US" sz="2600" dirty="0"/>
              <a:t>Interview transcripts</a:t>
            </a:r>
          </a:p>
          <a:p>
            <a:pPr lvl="2"/>
            <a:r>
              <a:rPr lang="en-US" altLang="en-US" sz="2600" dirty="0"/>
              <a:t>Case notes/ clinical notes</a:t>
            </a:r>
          </a:p>
          <a:p>
            <a:pPr lvl="2"/>
            <a:r>
              <a:rPr lang="en-US" altLang="en-US" sz="2600" dirty="0"/>
              <a:t>Open-ended survey questions</a:t>
            </a:r>
          </a:p>
          <a:p>
            <a:r>
              <a:rPr lang="en-US" altLang="en-US" sz="3200" dirty="0"/>
              <a:t>Photographs</a:t>
            </a:r>
          </a:p>
          <a:p>
            <a:r>
              <a:rPr lang="en-US" altLang="en-US" sz="3200" dirty="0"/>
              <a:t>Video recordings</a:t>
            </a:r>
          </a:p>
          <a:p>
            <a:endParaRPr lang="en-GB" dirty="0"/>
          </a:p>
          <a:p>
            <a:r>
              <a:rPr lang="en-US" altLang="en-US" sz="1200" dirty="0">
                <a:cs typeface="Times New Roman" panose="02020603050405020304" pitchFamily="18" charset="0"/>
              </a:rPr>
              <a:t>Qualitative analysis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is the organization of and interpretation of non-numeric data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 for the purpose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 of discovering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meaning and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 important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underlying dimensions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and patterns of relationships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7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73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numbers = 10 +1/2 = 5.5e and 6e result </a:t>
            </a:r>
          </a:p>
          <a:p>
            <a:endParaRPr lang="en-GB" dirty="0"/>
          </a:p>
          <a:p>
            <a:r>
              <a:rPr lang="en-GB" dirty="0"/>
              <a:t>That gives 5 +6 /2 = 5.5 hours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5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Modus is 4, as 4 hours has been reported the most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461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sum of all hours reported dived by the number of reports gives</a:t>
            </a:r>
          </a:p>
          <a:p>
            <a:endParaRPr lang="en-GB" dirty="0"/>
          </a:p>
          <a:p>
            <a:r>
              <a:rPr lang="en-GB" dirty="0"/>
              <a:t>3=4=4=4=5=6=7=7=9=17= 66 / 10 = 6.6 hours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20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134EAB-F45F-48E0-93A8-59FE054D858A}" type="slidenum">
              <a:rPr lang="en-GB"/>
              <a:pPr/>
              <a:t>26</a:t>
            </a:fld>
            <a:endParaRPr lang="en-GB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679E2D-C028-438B-ADF0-ED621C165F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45E962-0D18-4164-9078-7A85919163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>
            <a:lvl2pPr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A548E8-C9CB-46F7-B32B-AE2417BB4A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31F74-531A-400A-8390-DFAC0848A7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EF3A38-58BF-495C-9B26-8A8686219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7D487-9C2E-4041-AC40-349E05C748F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3FB079-3BF7-4215-83CB-9D72BA0AF4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77F470-9944-49F3-B158-E9366D9E77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858CAD-94A8-4A3D-84BD-0B606B3CAE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78C57-16A5-4336-A033-0A76A0B8D5A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CE3301-A365-4331-8AE3-C08F075D26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FB350A77-D46A-448B-87DC-1161F95D63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Data analysis and presentation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2118"/>
            <a:ext cx="2195736" cy="805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7BE-8772-41BF-99F4-2DA600082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67C45-1378-4DA0-BA5B-F51525D6D7D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484784"/>
            <a:ext cx="7924800" cy="4590256"/>
          </a:xfrm>
        </p:spPr>
        <p:txBody>
          <a:bodyPr>
            <a:normAutofit/>
          </a:bodyPr>
          <a:lstStyle/>
          <a:p>
            <a:r>
              <a:rPr lang="en-GB" sz="2700" dirty="0">
                <a:solidFill>
                  <a:schemeClr val="bg1"/>
                </a:solidFill>
              </a:rPr>
              <a:t>Define data analysis</a:t>
            </a:r>
          </a:p>
          <a:p>
            <a:r>
              <a:rPr lang="en-GB" sz="2700" dirty="0">
                <a:solidFill>
                  <a:schemeClr val="bg1"/>
                </a:solidFill>
              </a:rPr>
              <a:t>Descriptive data analysis</a:t>
            </a:r>
          </a:p>
          <a:p>
            <a:pPr lvl="1"/>
            <a:r>
              <a:rPr lang="en-GB" sz="2400" dirty="0"/>
              <a:t>Frequency distribution</a:t>
            </a:r>
          </a:p>
          <a:p>
            <a:pPr lvl="1"/>
            <a:r>
              <a:rPr lang="en-GB" sz="2400" dirty="0"/>
              <a:t>Central tendency measures</a:t>
            </a:r>
          </a:p>
          <a:p>
            <a:pPr lvl="1"/>
            <a:r>
              <a:rPr lang="en-GB" sz="2400" dirty="0"/>
              <a:t>Variability measures</a:t>
            </a:r>
          </a:p>
          <a:p>
            <a:r>
              <a:rPr lang="en-GB" sz="2700" dirty="0">
                <a:solidFill>
                  <a:schemeClr val="bg1"/>
                </a:solidFill>
              </a:rPr>
              <a:t>Inferential data analysis</a:t>
            </a:r>
          </a:p>
          <a:p>
            <a:r>
              <a:rPr lang="en-GB" sz="2700" dirty="0">
                <a:solidFill>
                  <a:schemeClr val="bg1"/>
                </a:solidFill>
              </a:rPr>
              <a:t>Steps how to analyse your data</a:t>
            </a:r>
          </a:p>
          <a:p>
            <a:pPr lvl="1"/>
            <a:endParaRPr lang="en-GB" sz="2700" dirty="0"/>
          </a:p>
          <a:p>
            <a:pPr lvl="1"/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4161613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8C9F7-62E1-4283-82C8-78F8A3D89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</a:rPr>
              <a:t>Data analysis</a:t>
            </a:r>
          </a:p>
        </p:txBody>
      </p:sp>
      <p:pic>
        <p:nvPicPr>
          <p:cNvPr id="1026" name="Picture 2" descr="Data Analysis    The purpose        To answer the research questions and to         help determine the trends and       ...">
            <a:extLst>
              <a:ext uri="{FF2B5EF4-FFF2-40B4-BE49-F238E27FC236}">
                <a16:creationId xmlns:a16="http://schemas.microsoft.com/office/drawing/2014/main" id="{A3BC6D07-06D5-466E-9FA8-F567027FD27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1" t="35742" r="7000" b="27736"/>
          <a:stretch/>
        </p:blipFill>
        <p:spPr bwMode="auto">
          <a:xfrm>
            <a:off x="827584" y="2420888"/>
            <a:ext cx="72008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42712AA-7248-44D5-8A9B-93BE7EBC279D}"/>
              </a:ext>
            </a:extLst>
          </p:cNvPr>
          <p:cNvSpPr txBox="1">
            <a:spLocks/>
          </p:cNvSpPr>
          <p:nvPr/>
        </p:nvSpPr>
        <p:spPr>
          <a:xfrm>
            <a:off x="609600" y="1052736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pc="30" dirty="0">
                <a:ea typeface="+mn-ea"/>
                <a:cs typeface="+mn-cs"/>
              </a:rPr>
              <a:t>Purpose</a:t>
            </a:r>
          </a:p>
        </p:txBody>
      </p:sp>
    </p:spTree>
    <p:extLst>
      <p:ext uri="{BB962C8B-B14F-4D97-AF65-F5344CB8AC3E}">
        <p14:creationId xmlns:p14="http://schemas.microsoft.com/office/powerpoint/2010/main" val="2372816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A8346-58E5-4DCC-99DD-85CC8ABC4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</a:rPr>
              <a:t>Three steps to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F5BD9-B85C-4BDA-BD1D-CA09318E156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>
            <a:normAutofit/>
          </a:bodyPr>
          <a:lstStyle/>
          <a:p>
            <a:r>
              <a:rPr lang="en-GB" sz="3000" dirty="0" err="1">
                <a:solidFill>
                  <a:schemeClr val="bg1"/>
                </a:solidFill>
              </a:rPr>
              <a:t>Analyze</a:t>
            </a:r>
            <a:r>
              <a:rPr lang="en-GB" sz="3000" dirty="0">
                <a:solidFill>
                  <a:schemeClr val="bg1"/>
                </a:solidFill>
              </a:rPr>
              <a:t> results</a:t>
            </a:r>
          </a:p>
          <a:p>
            <a:r>
              <a:rPr lang="en-GB" sz="3000" dirty="0">
                <a:solidFill>
                  <a:schemeClr val="bg1"/>
                </a:solidFill>
              </a:rPr>
              <a:t>Report your findings</a:t>
            </a:r>
          </a:p>
          <a:p>
            <a:r>
              <a:rPr lang="en-GB" sz="3000" dirty="0">
                <a:solidFill>
                  <a:schemeClr val="bg1"/>
                </a:solidFill>
              </a:rPr>
              <a:t>Use findings for improvement (business, strategies, management</a:t>
            </a:r>
            <a:r>
              <a:rPr lang="en-GB" sz="3000" dirty="0"/>
              <a:t>,..)</a:t>
            </a:r>
          </a:p>
        </p:txBody>
      </p:sp>
    </p:spTree>
    <p:extLst>
      <p:ext uri="{BB962C8B-B14F-4D97-AF65-F5344CB8AC3E}">
        <p14:creationId xmlns:p14="http://schemas.microsoft.com/office/powerpoint/2010/main" val="1551741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FCD22-95BD-4FDA-BE6E-A0CB9D5CF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pPr algn="ctr"/>
            <a:r>
              <a:rPr lang="en-GB" sz="4500" cap="none" dirty="0">
                <a:solidFill>
                  <a:schemeClr val="tx2"/>
                </a:solidFill>
              </a:rPr>
              <a:t>Two kinds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55B86-69C6-432E-9885-8A2F540C76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204864"/>
            <a:ext cx="7924800" cy="3510136"/>
          </a:xfrm>
        </p:spPr>
        <p:txBody>
          <a:bodyPr>
            <a:normAutofit/>
          </a:bodyPr>
          <a:lstStyle/>
          <a:p>
            <a:pPr lvl="1"/>
            <a:endParaRPr lang="en-GB" sz="3000" dirty="0"/>
          </a:p>
          <a:p>
            <a:pPr marL="914400" lvl="1" indent="-514350">
              <a:buFont typeface="+mj-lt"/>
              <a:buAutoNum type="arabicPeriod"/>
            </a:pPr>
            <a:r>
              <a:rPr lang="en-GB" sz="4000" cap="all" dirty="0">
                <a:latin typeface="+mj-lt"/>
              </a:rPr>
              <a:t>Qualitative </a:t>
            </a:r>
          </a:p>
          <a:p>
            <a:pPr marL="914400" lvl="1" indent="-514350">
              <a:buFont typeface="+mj-lt"/>
              <a:buAutoNum type="arabicPeriod"/>
            </a:pPr>
            <a:endParaRPr lang="en-GB" sz="4000" cap="all" dirty="0">
              <a:latin typeface="+mj-lt"/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en-GB" sz="4000" cap="all" dirty="0">
                <a:latin typeface="+mj-lt"/>
              </a:rPr>
              <a:t> Quantitative</a:t>
            </a:r>
          </a:p>
        </p:txBody>
      </p:sp>
    </p:spTree>
    <p:extLst>
      <p:ext uri="{BB962C8B-B14F-4D97-AF65-F5344CB8AC3E}">
        <p14:creationId xmlns:p14="http://schemas.microsoft.com/office/powerpoint/2010/main" val="72364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BD087-FF43-4DD7-90A3-05755800A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bg1"/>
                </a:solidFill>
              </a:rPr>
              <a:t>Two kinds of data analysis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47D6D5-8900-413A-BB7A-6937338F939E}"/>
              </a:ext>
            </a:extLst>
          </p:cNvPr>
          <p:cNvSpPr txBox="1">
            <a:spLocks/>
          </p:cNvSpPr>
          <p:nvPr/>
        </p:nvSpPr>
        <p:spPr>
          <a:xfrm>
            <a:off x="637211" y="1628800"/>
            <a:ext cx="7924800" cy="345638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914400" indent="-914400" algn="ctr" fontAlgn="auto">
              <a:spcAft>
                <a:spcPts val="0"/>
              </a:spcAft>
              <a:buAutoNum type="arabicPeriod"/>
            </a:pPr>
            <a:r>
              <a:rPr lang="en-GB" sz="4000" spc="30" dirty="0">
                <a:solidFill>
                  <a:schemeClr val="bg1"/>
                </a:solidFill>
                <a:ea typeface="+mn-ea"/>
                <a:cs typeface="+mn-cs"/>
              </a:rPr>
              <a:t>Descriptive analysis</a:t>
            </a:r>
          </a:p>
          <a:p>
            <a:pPr marL="914400" indent="-914400" algn="ctr" fontAlgn="auto">
              <a:spcAft>
                <a:spcPts val="0"/>
              </a:spcAft>
              <a:buAutoNum type="arabicPeriod"/>
            </a:pPr>
            <a:endParaRPr lang="en-GB" sz="4000" spc="30" dirty="0">
              <a:solidFill>
                <a:schemeClr val="bg1"/>
              </a:solidFill>
              <a:ea typeface="+mn-ea"/>
              <a:cs typeface="+mn-cs"/>
            </a:endParaRPr>
          </a:p>
          <a:p>
            <a:pPr marL="914400" indent="-914400" algn="ctr" fontAlgn="auto">
              <a:spcAft>
                <a:spcPts val="0"/>
              </a:spcAft>
              <a:buAutoNum type="arabicPeriod"/>
            </a:pPr>
            <a:endParaRPr lang="en-GB" sz="4000" spc="30" dirty="0">
              <a:solidFill>
                <a:schemeClr val="bg1"/>
              </a:solidFill>
              <a:ea typeface="+mn-ea"/>
              <a:cs typeface="+mn-cs"/>
            </a:endParaRPr>
          </a:p>
          <a:p>
            <a:pPr marL="914400" indent="-914400" algn="ctr" fontAlgn="auto">
              <a:spcAft>
                <a:spcPts val="0"/>
              </a:spcAft>
              <a:buAutoNum type="arabicPeriod"/>
            </a:pPr>
            <a:r>
              <a:rPr lang="en-GB" sz="4000" spc="30" dirty="0">
                <a:solidFill>
                  <a:schemeClr val="bg1"/>
                </a:solidFill>
                <a:ea typeface="+mn-ea"/>
                <a:cs typeface="+mn-cs"/>
              </a:rPr>
              <a:t> Inferential analysis</a:t>
            </a:r>
          </a:p>
        </p:txBody>
      </p:sp>
      <p:pic>
        <p:nvPicPr>
          <p:cNvPr id="3074" name="Picture 2" descr="Afbeeldingsresultaat voor cartoon analysing data">
            <a:extLst>
              <a:ext uri="{FF2B5EF4-FFF2-40B4-BE49-F238E27FC236}">
                <a16:creationId xmlns:a16="http://schemas.microsoft.com/office/drawing/2014/main" id="{87A70450-8FFA-422F-8738-CBA67EBC7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419" y="980728"/>
            <a:ext cx="2062581" cy="166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17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9F57-D78E-4514-B23E-2D7CA885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0872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9D397-2D3F-4429-9C57-B56E2ACB90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5256584"/>
          </a:xfrm>
        </p:spPr>
        <p:txBody>
          <a:bodyPr>
            <a:no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The purpose of descriptive statistics is to </a:t>
            </a:r>
            <a:r>
              <a:rPr lang="en-US" sz="3000" dirty="0" err="1">
                <a:solidFill>
                  <a:schemeClr val="bg1"/>
                </a:solidFill>
              </a:rPr>
              <a:t>summarise</a:t>
            </a:r>
            <a:r>
              <a:rPr lang="en-US" sz="3000" dirty="0">
                <a:solidFill>
                  <a:schemeClr val="bg1"/>
                </a:solidFill>
              </a:rPr>
              <a:t> or display data so we can quickly obtain an overview</a:t>
            </a:r>
          </a:p>
          <a:p>
            <a:endParaRPr lang="en-US" sz="3000" dirty="0">
              <a:solidFill>
                <a:schemeClr val="bg1"/>
              </a:solidFill>
            </a:endParaRPr>
          </a:p>
          <a:p>
            <a:r>
              <a:rPr lang="en-GB" sz="3000" dirty="0">
                <a:solidFill>
                  <a:schemeClr val="bg1"/>
                </a:solidFill>
              </a:rPr>
              <a:t>Refers to the </a:t>
            </a:r>
            <a:r>
              <a:rPr lang="en-GB" sz="3000" i="1" dirty="0">
                <a:solidFill>
                  <a:schemeClr val="bg1"/>
                </a:solidFill>
              </a:rPr>
              <a:t>description</a:t>
            </a:r>
            <a:r>
              <a:rPr lang="en-GB" sz="3000" dirty="0">
                <a:solidFill>
                  <a:schemeClr val="bg1"/>
                </a:solidFill>
              </a:rPr>
              <a:t> of the data from a particular sample</a:t>
            </a:r>
          </a:p>
          <a:p>
            <a:endParaRPr lang="en-GB" sz="3000" dirty="0">
              <a:solidFill>
                <a:schemeClr val="bg1"/>
              </a:solidFill>
            </a:endParaRPr>
          </a:p>
          <a:p>
            <a:r>
              <a:rPr lang="en-GB" sz="3000" dirty="0">
                <a:solidFill>
                  <a:schemeClr val="bg1"/>
                </a:solidFill>
              </a:rPr>
              <a:t>Hence the </a:t>
            </a:r>
            <a:r>
              <a:rPr lang="en-GB" sz="3000" i="1" dirty="0">
                <a:solidFill>
                  <a:schemeClr val="bg1"/>
                </a:solidFill>
              </a:rPr>
              <a:t>conclusion</a:t>
            </a:r>
            <a:r>
              <a:rPr lang="en-GB" sz="3000" dirty="0">
                <a:solidFill>
                  <a:schemeClr val="bg1"/>
                </a:solidFill>
              </a:rPr>
              <a:t> must refer only to the sample</a:t>
            </a:r>
          </a:p>
        </p:txBody>
      </p:sp>
    </p:spTree>
    <p:extLst>
      <p:ext uri="{BB962C8B-B14F-4D97-AF65-F5344CB8AC3E}">
        <p14:creationId xmlns:p14="http://schemas.microsoft.com/office/powerpoint/2010/main" val="2013083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9CBFA-3545-4676-B74A-C5DAD85B1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300" cap="none" dirty="0">
                <a:solidFill>
                  <a:schemeClr val="tx2"/>
                </a:solidFill>
              </a:rPr>
              <a:t>Classification of descriptive analysis</a:t>
            </a:r>
            <a:endParaRPr lang="en-GB" sz="3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807A2-7783-4E80-9743-56DD78B20C0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r>
              <a:rPr lang="en-GB" sz="3000" dirty="0">
                <a:solidFill>
                  <a:schemeClr val="bg1"/>
                </a:solidFill>
              </a:rPr>
              <a:t>Frequency Distribution</a:t>
            </a:r>
          </a:p>
          <a:p>
            <a:r>
              <a:rPr lang="en-GB" sz="3000" dirty="0">
                <a:solidFill>
                  <a:schemeClr val="bg1"/>
                </a:solidFill>
              </a:rPr>
              <a:t>Measure of Central Tendency</a:t>
            </a:r>
          </a:p>
          <a:p>
            <a:r>
              <a:rPr lang="en-GB" sz="3000" dirty="0">
                <a:solidFill>
                  <a:schemeClr val="bg1"/>
                </a:solidFill>
              </a:rPr>
              <a:t>Measure of Variability</a:t>
            </a:r>
          </a:p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025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06839-06B9-45D1-8E7A-7DB67972C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8640"/>
            <a:ext cx="7924800" cy="648072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Classification of a 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4C233-8F3E-4161-997E-765AAC0C35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2284" y="1196752"/>
            <a:ext cx="7924800" cy="547260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en-GB" sz="2700" dirty="0">
                <a:solidFill>
                  <a:schemeClr val="bg1"/>
                </a:solidFill>
              </a:rPr>
              <a:t>Frequency Distribution</a:t>
            </a:r>
          </a:p>
          <a:p>
            <a:pPr lvl="1"/>
            <a:r>
              <a:rPr lang="en-GB" sz="2700" dirty="0"/>
              <a:t>A systematic arrangement of numeric values from the lowest to the highest or highest lowest</a:t>
            </a:r>
          </a:p>
          <a:p>
            <a:pPr lvl="1"/>
            <a:endParaRPr lang="en-GB" sz="2700" dirty="0"/>
          </a:p>
          <a:p>
            <a:pPr lvl="1"/>
            <a:r>
              <a:rPr lang="en-GB" sz="2700" dirty="0"/>
              <a:t>Formula: ∑</a:t>
            </a:r>
            <a:r>
              <a:rPr lang="en-GB" sz="2700" dirty="0" smtClean="0"/>
              <a:t>f </a:t>
            </a:r>
            <a:r>
              <a:rPr lang="en-GB" sz="2700" dirty="0"/>
              <a:t>= N</a:t>
            </a:r>
          </a:p>
          <a:p>
            <a:pPr marL="857250" lvl="2" indent="0">
              <a:buNone/>
            </a:pPr>
            <a:r>
              <a:rPr lang="en-GB" sz="2700" dirty="0">
                <a:solidFill>
                  <a:schemeClr val="bg1"/>
                </a:solidFill>
              </a:rPr>
              <a:t>Where:</a:t>
            </a:r>
          </a:p>
          <a:p>
            <a:pPr lvl="2"/>
            <a:r>
              <a:rPr lang="en-GB" sz="2700" dirty="0">
                <a:solidFill>
                  <a:schemeClr val="bg1"/>
                </a:solidFill>
              </a:rPr>
              <a:t>∑ </a:t>
            </a:r>
            <a:r>
              <a:rPr lang="en-GB" sz="2700" dirty="0" smtClean="0">
                <a:solidFill>
                  <a:schemeClr val="bg1"/>
                </a:solidFill>
              </a:rPr>
              <a:t>: </a:t>
            </a:r>
            <a:r>
              <a:rPr lang="en-GB" sz="2700" dirty="0">
                <a:solidFill>
                  <a:schemeClr val="bg1"/>
                </a:solidFill>
              </a:rPr>
              <a:t>sum of</a:t>
            </a:r>
          </a:p>
          <a:p>
            <a:pPr lvl="2"/>
            <a:r>
              <a:rPr lang="en-GB" sz="2700" dirty="0">
                <a:solidFill>
                  <a:schemeClr val="bg1"/>
                </a:solidFill>
              </a:rPr>
              <a:t>F= frequency</a:t>
            </a:r>
          </a:p>
          <a:p>
            <a:pPr lvl="2"/>
            <a:r>
              <a:rPr lang="en-GB" sz="2700" dirty="0">
                <a:solidFill>
                  <a:schemeClr val="bg1"/>
                </a:solidFill>
              </a:rPr>
              <a:t>N= sample size</a:t>
            </a:r>
          </a:p>
          <a:p>
            <a:endParaRPr lang="en-GB" sz="2700" dirty="0">
              <a:solidFill>
                <a:schemeClr val="bg1"/>
              </a:solidFill>
            </a:endParaRPr>
          </a:p>
          <a:p>
            <a:endParaRPr lang="en-GB" sz="2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474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Frequency Distribution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The calls made in a month of 30 days</a:t>
            </a:r>
            <a:b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         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			</a:t>
            </a:r>
            <a:r>
              <a:rPr lang="en-US" altLang="en-US" sz="2000" u="sng" dirty="0">
                <a:solidFill>
                  <a:schemeClr val="bg1"/>
                </a:solidFill>
                <a:latin typeface="Calibri" panose="020F0502020204030204" pitchFamily="34" charset="0"/>
              </a:rPr>
              <a:t> Calls made per day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4" name="Picture 3" descr="Screen shot 2011-10-09 at 12.39.0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82" y="3212977"/>
            <a:ext cx="6671781" cy="266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337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364088" y="4053858"/>
            <a:ext cx="3163753" cy="239197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945256" y="3828365"/>
            <a:ext cx="4001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chemeClr val="bg1"/>
                </a:solidFill>
                <a:latin typeface="Calibri" panose="020F0502020204030204" pitchFamily="34" charset="0"/>
              </a:rPr>
              <a:t>Calls per day		No. of days</a:t>
            </a:r>
          </a:p>
        </p:txBody>
      </p:sp>
      <p:sp>
        <p:nvSpPr>
          <p:cNvPr id="7" name="Rectangle 6"/>
          <p:cNvSpPr/>
          <p:nvPr/>
        </p:nvSpPr>
        <p:spPr>
          <a:xfrm>
            <a:off x="1187624" y="320050"/>
            <a:ext cx="552636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altLang="en-US" sz="2000" dirty="0" smtClean="0">
                <a:solidFill>
                  <a:schemeClr val="bg1"/>
                </a:solidFill>
                <a:latin typeface="Calibri" panose="020F0502020204030204" pitchFamily="34" charset="0"/>
              </a:rPr>
              <a:t>Frequency Distribution Rules</a:t>
            </a:r>
            <a:endParaRPr lang="en-US" altLang="en-US" sz="20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lvl="1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Classes of equal size</a:t>
            </a:r>
          </a:p>
          <a:p>
            <a:pPr lvl="1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Classes should not overlap</a:t>
            </a:r>
          </a:p>
          <a:p>
            <a:pPr lvl="2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Not 3-5 and 5-7</a:t>
            </a:r>
          </a:p>
          <a:p>
            <a:pPr lvl="2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3-5 and 6-8 instead</a:t>
            </a:r>
          </a:p>
          <a:p>
            <a:pPr lvl="1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Try to have no fewer than 5 classes and no more than 15 classes</a:t>
            </a:r>
          </a:p>
          <a:p>
            <a:pPr lvl="2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Too few or too many can hide true characteristics</a:t>
            </a:r>
          </a:p>
          <a:p>
            <a:pPr lvl="1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Avoid open ended classes i.e. 15+</a:t>
            </a:r>
          </a:p>
          <a:p>
            <a:pPr lvl="1" algn="l"/>
            <a:r>
              <a:rPr lang="en-US" altLang="en-US" sz="2000" dirty="0">
                <a:solidFill>
                  <a:schemeClr val="bg1"/>
                </a:solidFill>
                <a:latin typeface="Calibri" panose="020F0502020204030204" pitchFamily="34" charset="0"/>
              </a:rPr>
              <a:t>Include all the values of data tables in a class</a:t>
            </a:r>
          </a:p>
        </p:txBody>
      </p:sp>
    </p:spTree>
    <p:extLst>
      <p:ext uri="{BB962C8B-B14F-4D97-AF65-F5344CB8AC3E}">
        <p14:creationId xmlns:p14="http://schemas.microsoft.com/office/powerpoint/2010/main" val="1039710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6E6C9-01E8-4C79-BC89-99C45E5B1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99392"/>
            <a:ext cx="7924800" cy="864096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Classification of a 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CC9D4-3B67-4758-9D5E-9B65217504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6300" y="980728"/>
            <a:ext cx="7924800" cy="5760639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lphaUcPeriod" startAt="2"/>
            </a:pPr>
            <a:r>
              <a:rPr lang="en-GB" sz="2500" dirty="0"/>
              <a:t>Measure of Central Tendency</a:t>
            </a:r>
          </a:p>
          <a:p>
            <a:pPr lvl="1"/>
            <a:r>
              <a:rPr lang="en-GB" sz="2500" dirty="0"/>
              <a:t>A statistical index that describes the average of the set values</a:t>
            </a:r>
          </a:p>
          <a:p>
            <a:pPr lvl="1"/>
            <a:endParaRPr lang="en-GB" sz="2500" dirty="0"/>
          </a:p>
          <a:p>
            <a:pPr marL="57150" indent="0">
              <a:buNone/>
            </a:pPr>
            <a:r>
              <a:rPr lang="en-GB" sz="2500" dirty="0"/>
              <a:t>Kinds of Averages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500" b="1" dirty="0"/>
              <a:t>Mode</a:t>
            </a:r>
            <a:r>
              <a:rPr lang="en-GB" sz="2500" dirty="0"/>
              <a:t> – a numeric value in a distribution that occurs most frequently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500" b="1" dirty="0"/>
              <a:t>Median</a:t>
            </a:r>
            <a:r>
              <a:rPr lang="en-GB" sz="2500" dirty="0"/>
              <a:t> – an index of average position in a distribution of numbers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500" b="1" dirty="0"/>
              <a:t>Mean</a:t>
            </a:r>
            <a:r>
              <a:rPr lang="en-GB" sz="2500" dirty="0"/>
              <a:t> -  the point the score scale that is equal to the sum of the scores divided by the total number of scores</a:t>
            </a:r>
          </a:p>
          <a:p>
            <a:endParaRPr lang="en-GB" sz="2500" dirty="0"/>
          </a:p>
          <a:p>
            <a:endParaRPr lang="en-GB" sz="2500" dirty="0"/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152733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69571-A03F-4D03-A015-E858928B9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</a:rPr>
              <a:t>An exercise – the median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276DE93-A86C-40EE-AFA9-E463C848035A}"/>
                  </a:ext>
                </a:extLst>
              </p:cNvPr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251520" y="1196752"/>
                <a:ext cx="8784976" cy="5544616"/>
              </a:xfrm>
            </p:spPr>
            <p:txBody>
              <a:bodyPr>
                <a:normAutofit fontScale="77500" lnSpcReduction="20000"/>
              </a:bodyPr>
              <a:lstStyle/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  <a:buFont typeface="Calibri" pitchFamily="34" charset="0"/>
                  <a:buChar char="•"/>
                </a:pPr>
                <a:r>
                  <a:rPr lang="en-US" sz="3000" dirty="0" smtClean="0">
                    <a:solidFill>
                      <a:schemeClr val="bg1"/>
                    </a:solidFill>
                  </a:rPr>
                  <a:t>10 students were asked how many hours they spent online in a week</a:t>
                </a:r>
              </a:p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  <a:buFont typeface="Calibri" pitchFamily="34" charset="0"/>
                  <a:buChar char="•"/>
                </a:pPr>
                <a:r>
                  <a:rPr lang="en-US" sz="3000" dirty="0">
                    <a:solidFill>
                      <a:schemeClr val="bg1"/>
                    </a:solidFill>
                  </a:rPr>
                  <a:t> The answers were: 3 7 4 9 5 4 6 17 4 7 </a:t>
                </a:r>
              </a:p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  <a:buFont typeface="Calibri" pitchFamily="34" charset="0"/>
                  <a:buChar char="•"/>
                </a:pPr>
                <a:r>
                  <a:rPr lang="en-US" sz="3000" dirty="0">
                    <a:solidFill>
                      <a:schemeClr val="bg1"/>
                    </a:solidFill>
                  </a:rPr>
                  <a:t>Rearrange these into ascending order:</a:t>
                </a:r>
              </a:p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</a:pPr>
                <a:r>
                  <a:rPr lang="en-US" sz="3000" b="1" dirty="0">
                    <a:solidFill>
                      <a:schemeClr val="bg1"/>
                    </a:solidFill>
                  </a:rPr>
                  <a:t>3 4 4 4 5 6 7 7 9 17 </a:t>
                </a:r>
              </a:p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</a:pPr>
                <a:r>
                  <a:rPr lang="en-US" sz="3000" dirty="0">
                    <a:solidFill>
                      <a:schemeClr val="bg1"/>
                    </a:solidFill>
                  </a:rPr>
                  <a:t>What is the median</a:t>
                </a:r>
                <a:r>
                  <a:rPr lang="en-US" sz="3000" dirty="0" smtClean="0">
                    <a:solidFill>
                      <a:schemeClr val="bg1"/>
                    </a:solidFill>
                  </a:rPr>
                  <a:t>?    </a:t>
                </a:r>
              </a:p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</a:pPr>
                <a:r>
                  <a:rPr lang="en-US" sz="3000" dirty="0" smtClean="0">
                    <a:solidFill>
                      <a:schemeClr val="bg1"/>
                    </a:solidFill>
                  </a:rPr>
                  <a:t>Pick the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sz="3000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sz="30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0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𝑁</m:t>
                            </m:r>
                            <m:r>
                              <a:rPr lang="en-GB" sz="30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+1</m:t>
                            </m:r>
                          </m:num>
                          <m:den>
                            <m:r>
                              <a:rPr lang="en-GB" sz="3000" i="1">
                                <a:solidFill>
                                  <a:schemeClr val="bg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m:rPr>
                        <m:sty m:val="p"/>
                      </m:rPr>
                      <a:rPr lang="en-GB" sz="3000" b="0" i="0" baseline="30000" smtClean="0">
                        <a:solidFill>
                          <a:schemeClr val="bg1"/>
                        </a:solidFill>
                        <a:latin typeface="Cambria Math" panose="02040503050406030204" pitchFamily="18" charset="0"/>
                      </a:rPr>
                      <m:t>th</m:t>
                    </m:r>
                  </m:oMath>
                </a14:m>
                <a:r>
                  <a:rPr lang="en-GB" sz="3000" b="0" dirty="0" smtClean="0">
                    <a:solidFill>
                      <a:schemeClr val="bg1"/>
                    </a:solidFill>
                  </a:rPr>
                  <a:t> item, where N is the total number of items in the lis</a:t>
                </a:r>
                <a:r>
                  <a:rPr lang="en-GB" sz="3000" dirty="0" smtClean="0">
                    <a:solidFill>
                      <a:schemeClr val="bg1"/>
                    </a:solidFill>
                  </a:rPr>
                  <a:t>t.  There are 10 elements in the given list.</a:t>
                </a:r>
                <a:endParaRPr lang="en-GB" sz="3000" b="0" dirty="0" smtClean="0">
                  <a:solidFill>
                    <a:schemeClr val="bg1"/>
                  </a:solidFill>
                </a:endParaRPr>
              </a:p>
              <a:p>
                <a:pPr marL="214313" indent="-214313">
                  <a:lnSpc>
                    <a:spcPct val="150000"/>
                  </a:lnSpc>
                  <a:spcBef>
                    <a:spcPts val="500"/>
                  </a:spcBef>
                </a:pPr>
                <a:endParaRPr lang="en-GB" sz="30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276DE93-A86C-40EE-AFA9-E463C848035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251520" y="1196752"/>
                <a:ext cx="8784976" cy="5544616"/>
              </a:xfrm>
              <a:blipFill>
                <a:blip r:embed="rId3"/>
                <a:stretch>
                  <a:fillRect l="-1041" r="-11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2022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2176-43C6-4911-93A8-E76E4CD8E3A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60648"/>
            <a:ext cx="7924800" cy="6264696"/>
          </a:xfrm>
        </p:spPr>
        <p:txBody>
          <a:bodyPr>
            <a:noAutofit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>
                <a:solidFill>
                  <a:schemeClr val="bg1"/>
                </a:solidFill>
              </a:rPr>
              <a:t>Because we have an even number of data, </a:t>
            </a:r>
            <a:r>
              <a:rPr lang="en-US" sz="2700" dirty="0" smtClean="0">
                <a:solidFill>
                  <a:schemeClr val="bg1"/>
                </a:solidFill>
              </a:rPr>
              <a:t>11/2 which is 5.5. So, the median </a:t>
            </a:r>
            <a:r>
              <a:rPr lang="en-US" sz="2700" dirty="0">
                <a:solidFill>
                  <a:schemeClr val="bg1"/>
                </a:solidFill>
              </a:rPr>
              <a:t>is the average of the </a:t>
            </a:r>
            <a:r>
              <a:rPr lang="en-US" sz="2700" dirty="0" smtClean="0">
                <a:solidFill>
                  <a:schemeClr val="bg1"/>
                </a:solidFill>
              </a:rPr>
              <a:t>5</a:t>
            </a:r>
            <a:r>
              <a:rPr lang="en-US" sz="2700" baseline="30000" dirty="0" smtClean="0">
                <a:solidFill>
                  <a:schemeClr val="bg1"/>
                </a:solidFill>
              </a:rPr>
              <a:t>th</a:t>
            </a:r>
            <a:r>
              <a:rPr lang="en-US" sz="2700" dirty="0" smtClean="0">
                <a:solidFill>
                  <a:schemeClr val="bg1"/>
                </a:solidFill>
              </a:rPr>
              <a:t> and 6</a:t>
            </a:r>
            <a:r>
              <a:rPr lang="en-US" sz="2700" baseline="30000" dirty="0" smtClean="0">
                <a:solidFill>
                  <a:schemeClr val="bg1"/>
                </a:solidFill>
              </a:rPr>
              <a:t>th</a:t>
            </a:r>
            <a:r>
              <a:rPr lang="en-US" sz="2700" dirty="0" smtClean="0">
                <a:solidFill>
                  <a:schemeClr val="bg1"/>
                </a:solidFill>
              </a:rPr>
              <a:t> element from the list(the </a:t>
            </a:r>
            <a:r>
              <a:rPr lang="en-US" sz="2700" dirty="0">
                <a:solidFill>
                  <a:schemeClr val="bg1"/>
                </a:solidFill>
              </a:rPr>
              <a:t>values 5 and 6) which is 5.5 hours per week.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>
                <a:solidFill>
                  <a:schemeClr val="bg1"/>
                </a:solidFill>
              </a:rPr>
              <a:t>If we had an odd number of data, the median would simply be the middle </a:t>
            </a:r>
            <a:r>
              <a:rPr lang="en-US" sz="2700" dirty="0" smtClean="0">
                <a:solidFill>
                  <a:schemeClr val="bg1"/>
                </a:solidFill>
              </a:rPr>
              <a:t>element of </a:t>
            </a:r>
            <a:r>
              <a:rPr lang="en-US" sz="2700" dirty="0">
                <a:solidFill>
                  <a:schemeClr val="bg1"/>
                </a:solidFill>
              </a:rPr>
              <a:t>the </a:t>
            </a:r>
            <a:r>
              <a:rPr lang="en-US" sz="2700" dirty="0" smtClean="0">
                <a:solidFill>
                  <a:schemeClr val="bg1"/>
                </a:solidFill>
              </a:rPr>
              <a:t>list.  It’s </a:t>
            </a:r>
            <a:r>
              <a:rPr lang="en-US" sz="2700" dirty="0">
                <a:solidFill>
                  <a:schemeClr val="bg1"/>
                </a:solidFill>
              </a:rPr>
              <a:t>the value in the data set for which half the observations are higher and half are lower</a:t>
            </a:r>
          </a:p>
          <a:p>
            <a:endParaRPr lang="en-GB" sz="2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819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MODE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>
                <a:solidFill>
                  <a:schemeClr val="bg1"/>
                </a:solidFill>
              </a:rPr>
              <a:t>Mode is the most common number</a:t>
            </a:r>
          </a:p>
          <a:p>
            <a:r>
              <a:rPr lang="en-GB" altLang="en-US" sz="2800" dirty="0">
                <a:solidFill>
                  <a:schemeClr val="bg1"/>
                </a:solidFill>
              </a:rPr>
              <a:t>Put the numbers in order</a:t>
            </a:r>
          </a:p>
          <a:p>
            <a:r>
              <a:rPr lang="en-GB" altLang="en-US" sz="2800" dirty="0">
                <a:solidFill>
                  <a:schemeClr val="bg1"/>
                </a:solidFill>
              </a:rPr>
              <a:t>Choose the number that appears the most frequently.</a:t>
            </a:r>
          </a:p>
          <a:p>
            <a:r>
              <a:rPr lang="en-GB" altLang="en-US" sz="2800" dirty="0">
                <a:solidFill>
                  <a:schemeClr val="bg1"/>
                </a:solidFill>
              </a:rPr>
              <a:t>Sometimes there may be more than one mode.</a:t>
            </a:r>
          </a:p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396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A54F-515E-45B7-8035-937A47F46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An exercise – the modus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5376A-7A85-4D83-A9BA-7B3015968B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7924800" cy="4662264"/>
          </a:xfrm>
        </p:spPr>
        <p:txBody>
          <a:bodyPr>
            <a:noAutofit/>
          </a:bodyPr>
          <a:lstStyle/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 smtClean="0">
                <a:solidFill>
                  <a:schemeClr val="bg1"/>
                </a:solidFill>
              </a:rPr>
              <a:t>10 </a:t>
            </a:r>
            <a:r>
              <a:rPr lang="en-US" sz="3000" dirty="0">
                <a:solidFill>
                  <a:schemeClr val="bg1"/>
                </a:solidFill>
              </a:rPr>
              <a:t>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>
                <a:solidFill>
                  <a:schemeClr val="bg1"/>
                </a:solidFill>
              </a:rPr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>
                <a:solidFill>
                  <a:schemeClr val="bg1"/>
                </a:solidFill>
              </a:rPr>
              <a:t>Rearrange these into ascending order: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b="1" dirty="0">
                <a:solidFill>
                  <a:schemeClr val="bg1"/>
                </a:solidFill>
              </a:rPr>
              <a:t>3 4 4 4 5 6 7 7 9 17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dirty="0">
                <a:solidFill>
                  <a:schemeClr val="bg1"/>
                </a:solidFill>
              </a:rPr>
              <a:t>What is the modus</a:t>
            </a:r>
            <a:r>
              <a:rPr lang="en-US" sz="3000" dirty="0" smtClean="0">
                <a:solidFill>
                  <a:schemeClr val="bg1"/>
                </a:solidFill>
              </a:rPr>
              <a:t>?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dirty="0" smtClean="0">
                <a:solidFill>
                  <a:schemeClr val="bg1"/>
                </a:solidFill>
              </a:rPr>
              <a:t>Mode is : 4</a:t>
            </a:r>
            <a:endParaRPr lang="en-US" sz="3000" dirty="0">
              <a:solidFill>
                <a:schemeClr val="bg1"/>
              </a:solidFill>
            </a:endParaRPr>
          </a:p>
          <a:p>
            <a:endParaRPr lang="en-GB" sz="3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548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Mean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000" dirty="0">
                <a:solidFill>
                  <a:schemeClr val="bg1"/>
                </a:solidFill>
              </a:rPr>
              <a:t>Average often means the ‘mean’</a:t>
            </a:r>
          </a:p>
          <a:p>
            <a:r>
              <a:rPr lang="en-GB" altLang="en-US" sz="2000" dirty="0">
                <a:solidFill>
                  <a:schemeClr val="bg1"/>
                </a:solidFill>
              </a:rPr>
              <a:t>Mean = total of the numbers divided by how many numbers</a:t>
            </a:r>
            <a:r>
              <a:rPr lang="en-GB" altLang="en-US" sz="2000" dirty="0" smtClean="0">
                <a:solidFill>
                  <a:schemeClr val="bg1"/>
                </a:solidFill>
              </a:rPr>
              <a:t>.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10 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2000" dirty="0" smtClean="0">
                <a:solidFill>
                  <a:schemeClr val="bg1"/>
                </a:solidFill>
              </a:rPr>
              <a:t>What </a:t>
            </a:r>
            <a:r>
              <a:rPr lang="en-US" sz="2000" dirty="0">
                <a:solidFill>
                  <a:schemeClr val="bg1"/>
                </a:solidFill>
              </a:rPr>
              <a:t>is the mean?</a:t>
            </a:r>
          </a:p>
          <a:p>
            <a:pPr marL="0" indent="0"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Average number of hours spent online is : 6.6 hours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814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A54F-515E-45B7-8035-937A47F46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The Mean of a Frequency Distribution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05376A-7A85-4D83-A9BA-7B3015968B9F}"/>
                  </a:ext>
                </a:extLst>
              </p:cNvPr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609600" y="1052736"/>
                <a:ext cx="8167512" cy="5040560"/>
              </a:xfrm>
            </p:spPr>
            <p:txBody>
              <a:bodyPr>
                <a:noAutofit/>
              </a:bodyPr>
              <a:lstStyle/>
              <a:p>
                <a:r>
                  <a:rPr lang="en-US" altLang="en-US" sz="1800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To calculate the mean of this distribution, we first need to determine the midpoint of each class</a:t>
                </a:r>
                <a:r>
                  <a:rPr lang="en-US" altLang="en-US" sz="1800" dirty="0" smtClean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: </a:t>
                </a:r>
                <a:endParaRPr lang="en-US" altLang="en-US" sz="1800" dirty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r>
                  <a:rPr lang="en-US" altLang="en-US" sz="1800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Class midpoint = </a:t>
                </a:r>
                <a:r>
                  <a:rPr lang="en-US" altLang="en-US" sz="1800" u="sng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Lower Value + Upper </a:t>
                </a:r>
                <a:r>
                  <a:rPr lang="en-US" altLang="en-US" sz="1800" u="sng" dirty="0" smtClean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Value</a:t>
                </a:r>
                <a:endParaRPr lang="en-US" altLang="en-US" sz="1800" u="sng" dirty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r>
                  <a:rPr lang="en-US" altLang="en-US" sz="1800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				 </a:t>
                </a:r>
                <a:r>
                  <a:rPr lang="en-US" altLang="en-US" sz="1800" dirty="0" smtClean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       2</a:t>
                </a:r>
              </a:p>
              <a:p>
                <a:pPr>
                  <a:buNone/>
                </a:pPr>
                <a:endParaRPr lang="en-US" altLang="en-US" sz="1800" dirty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endParaRPr lang="en-US" altLang="en-US" sz="1800" dirty="0" smtClean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endParaRPr lang="en-US" altLang="en-US" sz="1800" dirty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endParaRPr lang="en-US" altLang="en-US" sz="1800" dirty="0" smtClean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endParaRPr lang="en-US" altLang="en-US" sz="1800" dirty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endParaRPr lang="en-US" altLang="en-US" sz="1800" dirty="0" smtClean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endParaRPr lang="en-US" altLang="en-US" sz="1800" dirty="0">
                  <a:solidFill>
                    <a:schemeClr val="bg1"/>
                  </a:solidFill>
                  <a:latin typeface="Calibri" panose="020F0502020204030204" pitchFamily="34" charset="0"/>
                </a:endParaRPr>
              </a:p>
              <a:p>
                <a:pPr>
                  <a:buNone/>
                </a:pPr>
                <a:r>
                  <a:rPr lang="en-US" altLang="en-US" sz="1800" dirty="0" smtClean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Mean Formula is</a:t>
                </a:r>
                <a:r>
                  <a:rPr lang="en-US" altLang="en-US" sz="2800" dirty="0" smtClean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altLang="en-US" sz="2800" i="1" dirty="0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altLang="en-US" sz="2800" i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∑(</m:t>
                        </m:r>
                        <m:r>
                          <a:rPr lang="en-US" altLang="en-US" sz="2800" i="1" dirty="0" err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𝑓𝑥</m:t>
                        </m:r>
                        <m:r>
                          <a:rPr lang="en-US" altLang="en-US" sz="2800" i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US" altLang="en-US" sz="2800" i="1" dirty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m:rPr>
                            <m:nor/>
                          </m:rPr>
                          <a:rPr lang="en-US" altLang="en-US" sz="2800" dirty="0">
                            <a:solidFill>
                              <a:schemeClr val="bg1"/>
                            </a:solidFill>
                            <a:latin typeface="Calibri" panose="020F0502020204030204" pitchFamily="34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en-GB" sz="2800" dirty="0" smtClean="0">
                    <a:solidFill>
                      <a:schemeClr val="bg1"/>
                    </a:solidFill>
                  </a:rPr>
                  <a:t>    </a:t>
                </a:r>
                <a:r>
                  <a:rPr lang="en-US" altLang="en-US" sz="2800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Mean = 137/30 = 4.6 calls</a:t>
                </a:r>
              </a:p>
              <a:p>
                <a:pPr>
                  <a:buNone/>
                </a:pPr>
                <a:endParaRPr lang="en-GB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05376A-7A85-4D83-A9BA-7B3015968B9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609600" y="1052736"/>
                <a:ext cx="8167512" cy="5040560"/>
              </a:xfrm>
              <a:blipFill>
                <a:blip r:embed="rId3"/>
                <a:stretch>
                  <a:fillRect l="-597" t="-726" b="-31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076" y="2420888"/>
            <a:ext cx="7860160" cy="2935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83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F599F-063A-4395-9BF5-9F8959537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940" y="152053"/>
            <a:ext cx="7924800" cy="90872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Classification of a 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B3F9D-CCDB-4AC4-B788-B7ABEC8720D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260" y="1412776"/>
            <a:ext cx="7924800" cy="504055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000" dirty="0">
                <a:solidFill>
                  <a:schemeClr val="bg1"/>
                </a:solidFill>
              </a:rPr>
              <a:t>Measure of Variability</a:t>
            </a:r>
          </a:p>
          <a:p>
            <a:endParaRPr lang="en-GB" sz="3000" dirty="0">
              <a:solidFill>
                <a:schemeClr val="bg1"/>
              </a:solidFill>
            </a:endParaRPr>
          </a:p>
          <a:p>
            <a:pPr lvl="1"/>
            <a:r>
              <a:rPr lang="en-GB" sz="2700" dirty="0"/>
              <a:t>Statistics that concern the degree to which the scores in a distribution are different or similar to each other</a:t>
            </a:r>
          </a:p>
          <a:p>
            <a:endParaRPr lang="en-GB" sz="3000" dirty="0">
              <a:solidFill>
                <a:schemeClr val="bg1"/>
              </a:solidFill>
            </a:endParaRPr>
          </a:p>
          <a:p>
            <a:r>
              <a:rPr lang="en-GB" sz="3000" dirty="0">
                <a:solidFill>
                  <a:schemeClr val="bg1"/>
                </a:solidFill>
              </a:rPr>
              <a:t>Two commonly used measures</a:t>
            </a:r>
          </a:p>
          <a:p>
            <a:pPr lvl="1"/>
            <a:r>
              <a:rPr lang="en-GB" sz="2700" dirty="0"/>
              <a:t>Range</a:t>
            </a:r>
          </a:p>
          <a:p>
            <a:pPr lvl="1"/>
            <a:r>
              <a:rPr lang="en-GB" sz="2700" dirty="0"/>
              <a:t>Standard deviation</a:t>
            </a:r>
          </a:p>
        </p:txBody>
      </p:sp>
    </p:spTree>
    <p:extLst>
      <p:ext uri="{BB962C8B-B14F-4D97-AF65-F5344CB8AC3E}">
        <p14:creationId xmlns:p14="http://schemas.microsoft.com/office/powerpoint/2010/main" val="3457749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310A3-AA6E-4865-8ADD-97EDFE8F8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922114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Two commonly used measures</a:t>
            </a:r>
            <a:br>
              <a:rPr lang="en-GB" sz="3200" cap="none" dirty="0">
                <a:solidFill>
                  <a:schemeClr val="tx2"/>
                </a:solidFill>
              </a:rPr>
            </a:br>
            <a:r>
              <a:rPr lang="en-GB" sz="3200" cap="none" dirty="0">
                <a:solidFill>
                  <a:schemeClr val="tx2"/>
                </a:solidFill>
              </a:rPr>
              <a:t>for variability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4D29A-557E-467D-B98C-1F879A1891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96752"/>
            <a:ext cx="8282880" cy="525658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romanUcPeriod"/>
            </a:pPr>
            <a:r>
              <a:rPr lang="en-GB" sz="2600" dirty="0">
                <a:solidFill>
                  <a:schemeClr val="tx2"/>
                </a:solidFill>
              </a:rPr>
              <a:t>Range</a:t>
            </a:r>
          </a:p>
          <a:p>
            <a:pPr lvl="1"/>
            <a:r>
              <a:rPr lang="en-GB" sz="2600" dirty="0"/>
              <a:t>The distance between the highest score and the lowest score in a distribution</a:t>
            </a:r>
          </a:p>
          <a:p>
            <a:pPr lvl="1"/>
            <a:r>
              <a:rPr lang="en-GB" sz="2600" dirty="0"/>
              <a:t>Example: the range for learning center A 500 (750 – 250) and the range for learning center B is about 300 (650 – 350)</a:t>
            </a:r>
          </a:p>
          <a:p>
            <a:pPr lvl="1"/>
            <a:endParaRPr lang="en-GB" sz="2600" dirty="0"/>
          </a:p>
          <a:p>
            <a:pPr marL="457200" indent="-457200">
              <a:buFont typeface="+mj-lt"/>
              <a:buAutoNum type="romanUcPeriod"/>
            </a:pPr>
            <a:r>
              <a:rPr lang="en-GB" sz="2600" dirty="0">
                <a:solidFill>
                  <a:schemeClr val="tx2"/>
                </a:solidFill>
              </a:rPr>
              <a:t>Standard Deviation</a:t>
            </a:r>
          </a:p>
          <a:p>
            <a:pPr lvl="1"/>
            <a:r>
              <a:rPr lang="en-GB" sz="2600" dirty="0"/>
              <a:t>The most commonly used measure of variability that indicates the average to which the </a:t>
            </a:r>
            <a:r>
              <a:rPr lang="en-GB" sz="2600" u="sng" dirty="0"/>
              <a:t>scores deviate from the mean</a:t>
            </a:r>
          </a:p>
          <a:p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61977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79937" y="87623"/>
            <a:ext cx="7924800" cy="63408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cap="none" dirty="0">
                <a:solidFill>
                  <a:schemeClr val="tx2"/>
                </a:solidFill>
              </a:rPr>
              <a:t>Descriptive Statistics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980728"/>
            <a:ext cx="8532440" cy="5472608"/>
          </a:xfrm>
        </p:spPr>
        <p:txBody>
          <a:bodyPr>
            <a:noAutofit/>
          </a:bodyPr>
          <a:lstStyle/>
          <a:p>
            <a:pPr marL="68263" indent="0">
              <a:lnSpc>
                <a:spcPct val="150000"/>
              </a:lnSpc>
              <a:buNone/>
            </a:pPr>
            <a:r>
              <a:rPr lang="en-US" sz="2700" dirty="0">
                <a:solidFill>
                  <a:schemeClr val="bg1"/>
                </a:solidFill>
              </a:rPr>
              <a:t>-The Beatles released 12 albums between 1963 and 1969: this is descriptive as it is based on the entire population (all the albums released in that time frame).</a:t>
            </a:r>
          </a:p>
          <a:p>
            <a:pPr marL="68263" indent="0">
              <a:lnSpc>
                <a:spcPct val="150000"/>
              </a:lnSpc>
              <a:buNone/>
            </a:pPr>
            <a:r>
              <a:rPr lang="en-US" sz="2700" dirty="0">
                <a:solidFill>
                  <a:schemeClr val="bg1"/>
                </a:solidFill>
              </a:rPr>
              <a:t>-The average A level grades for incoming students to Carmarthen Campus in 2011 was CCD: this is also based on the entire population - all incoming students to that campus in that time frame.</a:t>
            </a:r>
          </a:p>
          <a:p>
            <a:pPr marL="68263" indent="0">
              <a:buNone/>
            </a:pPr>
            <a:endParaRPr lang="en-US" sz="2700" dirty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6184260"/>
            <a:ext cx="1835696" cy="6737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 descr="Afbeeldingsresultaat voor beatles gifts">
            <a:extLst>
              <a:ext uri="{FF2B5EF4-FFF2-40B4-BE49-F238E27FC236}">
                <a16:creationId xmlns:a16="http://schemas.microsoft.com/office/drawing/2014/main" id="{DE58779B-4ABD-4624-84DB-7DA69832E83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50" name="Picture 6" descr="Afbeeldingsresultaat voor beatles gifts">
            <a:extLst>
              <a:ext uri="{FF2B5EF4-FFF2-40B4-BE49-F238E27FC236}">
                <a16:creationId xmlns:a16="http://schemas.microsoft.com/office/drawing/2014/main" id="{1F4E0C86-9A11-465A-B53A-2C4E70C31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844824"/>
            <a:ext cx="4112840" cy="368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Afbeeldingsresultaat voor hardest a levels subjects cartoon">
            <a:extLst>
              <a:ext uri="{FF2B5EF4-FFF2-40B4-BE49-F238E27FC236}">
                <a16:creationId xmlns:a16="http://schemas.microsoft.com/office/drawing/2014/main" id="{5326B6D3-656C-41DD-B4EF-3068A89E0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573555" cy="297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014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sz="3200" cap="none" dirty="0">
                <a:solidFill>
                  <a:schemeClr val="tx2"/>
                </a:solidFill>
              </a:rPr>
              <a:t>Inferential</a:t>
            </a:r>
            <a:r>
              <a:rPr lang="en-US" sz="3200" dirty="0">
                <a:solidFill>
                  <a:schemeClr val="tx2"/>
                </a:solidFill>
              </a:rPr>
              <a:t> </a:t>
            </a:r>
            <a:r>
              <a:rPr lang="en-GB" sz="3200" cap="none" dirty="0">
                <a:solidFill>
                  <a:schemeClr val="tx2"/>
                </a:solidFill>
              </a:rPr>
              <a:t>Statistics</a:t>
            </a:r>
          </a:p>
        </p:txBody>
      </p:sp>
      <p:sp>
        <p:nvSpPr>
          <p:cNvPr id="13314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229600" cy="468153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bg1"/>
                </a:solidFill>
              </a:rPr>
              <a:t>Inferential statistics uses variety of tests to allow us to make claims or form conclusions about a population based on a sample of data from that population.</a:t>
            </a:r>
          </a:p>
          <a:p>
            <a:pPr marL="457200" lvl="1" indent="0">
              <a:buNone/>
            </a:pPr>
            <a:endParaRPr lang="en-US" sz="2400" dirty="0">
              <a:latin typeface="Calibri" pitchFamily="34" charset="0"/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Regards the level of significance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90C92-9AFB-4F72-9C27-3BDF6D030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7924800" cy="648072"/>
          </a:xfrm>
        </p:spPr>
        <p:txBody>
          <a:bodyPr/>
          <a:lstStyle/>
          <a:p>
            <a:pPr algn="ctr">
              <a:defRPr/>
            </a:pPr>
            <a:r>
              <a:rPr lang="en-GB" sz="3200" cap="none" dirty="0">
                <a:solidFill>
                  <a:schemeClr val="tx2"/>
                </a:solidFill>
              </a:rPr>
              <a:t>Level of 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15F2D-E1D2-43CE-81FC-A8413BECB4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8282880" cy="5472608"/>
          </a:xfrm>
        </p:spPr>
        <p:txBody>
          <a:bodyPr>
            <a:no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Is an important factor in determining the representativeness of the sample population and the degree to which the chance affects the findings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The level of significance is a numerical value selected before the data collection to indicate the probability of erroneous findings being accepted as true</a:t>
            </a:r>
          </a:p>
          <a:p>
            <a:r>
              <a:rPr lang="en-GB" sz="2600" dirty="0">
                <a:solidFill>
                  <a:schemeClr val="bg1"/>
                </a:solidFill>
              </a:rPr>
              <a:t>This value is represented typically as 0.01 (99%) or 0.05 (95%)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9851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80920" cy="504056"/>
          </a:xfrm>
        </p:spPr>
        <p:txBody>
          <a:bodyPr/>
          <a:lstStyle/>
          <a:p>
            <a:pPr algn="ctr">
              <a:defRPr/>
            </a:pPr>
            <a:r>
              <a:rPr lang="en-US" sz="3300" cap="none" dirty="0">
                <a:solidFill>
                  <a:schemeClr val="tx2"/>
                </a:solidFill>
              </a:rPr>
              <a:t>Inferential Statistics</a:t>
            </a:r>
            <a:endParaRPr lang="en-GB" sz="3300" cap="none" dirty="0">
              <a:solidFill>
                <a:schemeClr val="tx2"/>
              </a:solidFill>
            </a:endParaRPr>
          </a:p>
        </p:txBody>
      </p:sp>
      <p:sp>
        <p:nvSpPr>
          <p:cNvPr id="23555" name="Content Placeholder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712968" cy="5616624"/>
          </a:xfrm>
        </p:spPr>
        <p:txBody>
          <a:bodyPr lIns="46800" rIns="46800">
            <a:noAutofit/>
          </a:bodyPr>
          <a:lstStyle/>
          <a:p>
            <a:pPr marL="411163">
              <a:lnSpc>
                <a:spcPct val="160000"/>
              </a:lnSpc>
            </a:pPr>
            <a:r>
              <a:rPr lang="en-US" sz="2400" dirty="0">
                <a:solidFill>
                  <a:schemeClr val="bg1"/>
                </a:solidFill>
              </a:rPr>
              <a:t>Seventy-three percent of Asian American households in the United States own a computer.</a:t>
            </a:r>
          </a:p>
          <a:p>
            <a:pPr marL="411163">
              <a:lnSpc>
                <a:spcPct val="160000"/>
              </a:lnSpc>
            </a:pPr>
            <a:r>
              <a:rPr lang="en-US" sz="2400" dirty="0">
                <a:solidFill>
                  <a:schemeClr val="bg1"/>
                </a:solidFill>
              </a:rPr>
              <a:t>Households with children under the age of 18 are more likely to have access to the internet (62 percent) than households with no children (53 percent).</a:t>
            </a:r>
          </a:p>
          <a:p>
            <a:pPr marL="411163">
              <a:lnSpc>
                <a:spcPct val="160000"/>
              </a:lnSpc>
            </a:pPr>
            <a:r>
              <a:rPr lang="en-US" sz="2400" dirty="0">
                <a:solidFill>
                  <a:schemeClr val="bg1"/>
                </a:solidFill>
              </a:rPr>
              <a:t>It is not feasible (practical or possible) to survey all these people individually so a ‘sample’ must be used to obtain this information.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72400" cy="1008112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cap="none" dirty="0">
                <a:solidFill>
                  <a:schemeClr val="tx2">
                    <a:satMod val="200000"/>
                  </a:schemeClr>
                </a:solidFill>
              </a:rPr>
              <a:t>Once you have collected data, what do you do?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  <p:sp>
        <p:nvSpPr>
          <p:cNvPr id="8" name="AutoShape 2">
            <a:extLst>
              <a:ext uri="{FF2B5EF4-FFF2-40B4-BE49-F238E27FC236}">
                <a16:creationId xmlns:a16="http://schemas.microsoft.com/office/drawing/2014/main" id="{1C526622-8673-4F32-BAAF-FC320E54BBB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556792"/>
            <a:ext cx="7772400" cy="462746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endParaRPr lang="en-GB" cap="none" dirty="0"/>
          </a:p>
          <a:p>
            <a:pPr fontAlgn="auto">
              <a:spcAft>
                <a:spcPts val="0"/>
              </a:spcAft>
              <a:defRPr/>
            </a:pPr>
            <a:r>
              <a:rPr lang="en-GB" cap="none" dirty="0"/>
              <a:t>Analyse your data and present in different forms e.g</a:t>
            </a:r>
            <a:r>
              <a:rPr lang="en-GB" sz="3200" cap="none" dirty="0"/>
              <a:t>.</a:t>
            </a:r>
          </a:p>
          <a:p>
            <a:pPr fontAlgn="auto">
              <a:spcAft>
                <a:spcPts val="0"/>
              </a:spcAft>
              <a:defRPr/>
            </a:pPr>
            <a:endParaRPr lang="en-GB" sz="3200" cap="none" dirty="0">
              <a:solidFill>
                <a:schemeClr val="tx2">
                  <a:satMod val="200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AutoNum type="arabicPeriod"/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Narrative or textual form</a:t>
            </a:r>
          </a:p>
          <a:p>
            <a:pPr marL="971550" lvl="1" indent="-51435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cap="none" dirty="0">
                <a:solidFill>
                  <a:schemeClr val="tx1"/>
                </a:solidFill>
              </a:rPr>
              <a:t>This is composed of summary of findings, direct quotations and implications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Tables</a:t>
            </a:r>
          </a:p>
          <a:p>
            <a:pPr marL="971550" lvl="1" indent="-51435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chemeClr val="tx1"/>
                </a:solidFill>
              </a:rPr>
              <a:t>Tables are used to present a clear and organized</a:t>
            </a:r>
            <a:r>
              <a:rPr lang="en-GB" sz="22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2200" dirty="0">
                <a:solidFill>
                  <a:schemeClr val="tx1"/>
                </a:solidFill>
              </a:rPr>
              <a:t>data</a:t>
            </a:r>
          </a:p>
          <a:p>
            <a:pPr marL="971550" lvl="1" indent="-51435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cap="none" dirty="0">
                <a:solidFill>
                  <a:schemeClr val="tx1"/>
                </a:solidFill>
              </a:rPr>
              <a:t>This utilized for easy analysis and interpretation of data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E492A-AF1E-459A-8BDF-7A99DCD0B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08720"/>
          </a:xfrm>
        </p:spPr>
        <p:txBody>
          <a:bodyPr/>
          <a:lstStyle/>
          <a:p>
            <a:r>
              <a:rPr lang="en-GB" sz="4000" cap="none" dirty="0">
                <a:solidFill>
                  <a:schemeClr val="bg1"/>
                </a:solidFill>
              </a:rPr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5D1E3-C5C5-443B-BA97-5EBBDD96DE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altLang="en-US" sz="2200" dirty="0">
                <a:solidFill>
                  <a:schemeClr val="bg1"/>
                </a:solidFill>
              </a:rPr>
              <a:t>Eric </a:t>
            </a:r>
            <a:r>
              <a:rPr lang="en-US" altLang="en-US" sz="2200" dirty="0" err="1">
                <a:solidFill>
                  <a:schemeClr val="bg1"/>
                </a:solidFill>
              </a:rPr>
              <a:t>Graig</a:t>
            </a:r>
            <a:r>
              <a:rPr lang="en-US" altLang="en-US" sz="2200" dirty="0">
                <a:solidFill>
                  <a:schemeClr val="bg1"/>
                </a:solidFill>
              </a:rPr>
              <a:t>, PhD (2017) Data Analysis for Evaluation, Innovation Network</a:t>
            </a:r>
          </a:p>
          <a:p>
            <a:r>
              <a:rPr lang="en-GB" sz="2200" dirty="0" err="1">
                <a:solidFill>
                  <a:schemeClr val="bg1"/>
                </a:solidFill>
              </a:rPr>
              <a:t>Ludy</a:t>
            </a:r>
            <a:r>
              <a:rPr lang="en-GB" sz="2200" dirty="0">
                <a:solidFill>
                  <a:schemeClr val="bg1"/>
                </a:solidFill>
              </a:rPr>
              <a:t> Mae </a:t>
            </a:r>
            <a:r>
              <a:rPr lang="en-GB" sz="2200" dirty="0" err="1">
                <a:solidFill>
                  <a:schemeClr val="bg1"/>
                </a:solidFill>
              </a:rPr>
              <a:t>Nalzaro</a:t>
            </a:r>
            <a:r>
              <a:rPr lang="en-GB" sz="2200" dirty="0">
                <a:solidFill>
                  <a:schemeClr val="bg1"/>
                </a:solidFill>
              </a:rPr>
              <a:t> (2012) Data Analysis and Presentation.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Van Dyke J, Rogers J &amp; Adams H (2009) Fundamentals of Mathematics, Enhanced Edition, Belmont, CA: Cengage Learning.</a:t>
            </a:r>
          </a:p>
          <a:p>
            <a:r>
              <a:rPr lang="en-GB" sz="2200" dirty="0" err="1">
                <a:solidFill>
                  <a:schemeClr val="bg1"/>
                </a:solidFill>
              </a:rPr>
              <a:t>HoylesC</a:t>
            </a:r>
            <a:r>
              <a:rPr lang="en-GB" sz="2200" dirty="0">
                <a:solidFill>
                  <a:schemeClr val="bg1"/>
                </a:solidFill>
              </a:rPr>
              <a:t>, </a:t>
            </a:r>
            <a:r>
              <a:rPr lang="en-GB" sz="2200" dirty="0" err="1">
                <a:solidFill>
                  <a:schemeClr val="bg1"/>
                </a:solidFill>
              </a:rPr>
              <a:t>Noss</a:t>
            </a:r>
            <a:r>
              <a:rPr lang="en-GB" sz="2200" dirty="0">
                <a:solidFill>
                  <a:schemeClr val="bg1"/>
                </a:solidFill>
              </a:rPr>
              <a:t> R, Kent P &amp; Bakker A (2010) Improving Mathematics at Work The Need for Techno-Mathematical Literacies, Abingdon, Oxon: </a:t>
            </a:r>
            <a:r>
              <a:rPr lang="en-GB" sz="2200" dirty="0" err="1">
                <a:solidFill>
                  <a:schemeClr val="bg1"/>
                </a:solidFill>
              </a:rPr>
              <a:t>Routledg</a:t>
            </a:r>
            <a:endParaRPr lang="en-US" altLang="en-US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329065"/>
      </p:ext>
    </p:extLst>
  </p:cSld>
  <p:clrMapOvr>
    <a:masterClrMapping/>
  </p:clrMapOvr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1" ma:contentTypeDescription="Create a new document." ma:contentTypeScope="" ma:versionID="53194e0a1cbc8dd084c0fc876045e961">
  <xsd:schema xmlns:xsd="http://www.w3.org/2001/XMLSchema" xmlns:xs="http://www.w3.org/2001/XMLSchema" xmlns:p="http://schemas.microsoft.com/office/2006/metadata/properties" xmlns:ns3="af73078d-a5bc-48dc-b246-bc0132131284" targetNamespace="http://schemas.microsoft.com/office/2006/metadata/properties" ma:root="true" ma:fieldsID="714dd1e4e50199be1d05dbe51e1f0f04" ns3:_="">
    <xsd:import namespace="af73078d-a5bc-48dc-b246-bc0132131284"/>
    <xsd:element name="properties">
      <xsd:complexType>
        <xsd:sequence>
          <xsd:element name="documentManagement">
            <xsd:complexType>
              <xsd:all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FC87433-C783-43A3-A686-CA8EB0A808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DC2D0A-3FD9-4314-ABBF-A3C52E9C65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E38B4B-84BB-4F08-877B-705E4FD5AA7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f73078d-a5bc-48dc-b246-bc013213128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1865</TotalTime>
  <Words>1175</Words>
  <Application>Microsoft Office PowerPoint</Application>
  <PresentationFormat>On-screen Show (4:3)</PresentationFormat>
  <Paragraphs>188</Paragraphs>
  <Slides>27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 Narrow</vt:lpstr>
      <vt:lpstr>Cambria Math</vt:lpstr>
      <vt:lpstr>Times New Roman</vt:lpstr>
      <vt:lpstr>Arial</vt:lpstr>
      <vt:lpstr>Century Gothic</vt:lpstr>
      <vt:lpstr>ＭＳ Ｐゴシック</vt:lpstr>
      <vt:lpstr>Calibri</vt:lpstr>
      <vt:lpstr>Wingdings</vt:lpstr>
      <vt:lpstr>CertHE_Presentation_theme_ja</vt:lpstr>
      <vt:lpstr>   Researching and analysing Data</vt:lpstr>
      <vt:lpstr>Content</vt:lpstr>
      <vt:lpstr>Data analysis</vt:lpstr>
      <vt:lpstr>Three steps to data analysis</vt:lpstr>
      <vt:lpstr>Two kinds of data</vt:lpstr>
      <vt:lpstr>Two kinds of data analysis</vt:lpstr>
      <vt:lpstr>Descriptive analysis</vt:lpstr>
      <vt:lpstr>Classification of descriptive analysis</vt:lpstr>
      <vt:lpstr>Classification of a descriptive analysis</vt:lpstr>
      <vt:lpstr>Frequency Distribution</vt:lpstr>
      <vt:lpstr>PowerPoint Presentation</vt:lpstr>
      <vt:lpstr>Classification of a descriptive analysis</vt:lpstr>
      <vt:lpstr>An exercise – the median</vt:lpstr>
      <vt:lpstr>PowerPoint Presentation</vt:lpstr>
      <vt:lpstr>MODE</vt:lpstr>
      <vt:lpstr>An exercise – the modus</vt:lpstr>
      <vt:lpstr>Mean</vt:lpstr>
      <vt:lpstr>The Mean of a Frequency Distribution </vt:lpstr>
      <vt:lpstr>Classification of a descriptive analysis</vt:lpstr>
      <vt:lpstr>Two commonly used measures for variability</vt:lpstr>
      <vt:lpstr>Descriptive Statistics</vt:lpstr>
      <vt:lpstr>PowerPoint Presentation</vt:lpstr>
      <vt:lpstr>Inferential Statistics</vt:lpstr>
      <vt:lpstr>Level of significance</vt:lpstr>
      <vt:lpstr>Inferential Statistics</vt:lpstr>
      <vt:lpstr>Once you have collected data, what do you do?</vt:lpstr>
      <vt:lpstr>Sources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nicola venus</dc:creator>
  <cp:lastModifiedBy>Renuga Jayakumar</cp:lastModifiedBy>
  <cp:revision>123</cp:revision>
  <dcterms:created xsi:type="dcterms:W3CDTF">2011-10-23T12:34:52Z</dcterms:created>
  <dcterms:modified xsi:type="dcterms:W3CDTF">2018-04-06T13:43:24Z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MyDocuments">
    <vt:bool>true</vt:bool>
  </property>
  <property fmtid="{D5CDD505-2E9C-101B-9397-08002B2CF9AE}" pid="3" name="ContentTypeId">
    <vt:lpwstr>0x010100E710BD3F0AEEF84FA606FD601678EC93</vt:lpwstr>
  </property>
</Properties>
</file>