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56" r:id="rId2"/>
    <p:sldId id="276" r:id="rId3"/>
    <p:sldId id="257" r:id="rId4"/>
    <p:sldId id="264" r:id="rId5"/>
    <p:sldId id="266" r:id="rId6"/>
    <p:sldId id="270" r:id="rId7"/>
    <p:sldId id="271" r:id="rId8"/>
    <p:sldId id="268" r:id="rId9"/>
    <p:sldId id="258" r:id="rId10"/>
    <p:sldId id="265" r:id="rId11"/>
    <p:sldId id="267" r:id="rId12"/>
    <p:sldId id="272" r:id="rId13"/>
    <p:sldId id="259" r:id="rId14"/>
    <p:sldId id="262" r:id="rId15"/>
    <p:sldId id="269" r:id="rId16"/>
    <p:sldId id="274" r:id="rId17"/>
    <p:sldId id="277" r:id="rId18"/>
    <p:sldId id="260" r:id="rId19"/>
    <p:sldId id="273" r:id="rId20"/>
    <p:sldId id="263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8024-ABC9-4C58-A655-EA50B2AABB39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7361A-E247-4C7E-A471-06A9747E1EA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D38582-C997-407A-AB24-58C6A4F76861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6C2A86-7D9B-4FAB-8526-A83F10CA37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Central</a:t>
            </a:r>
            <a:r>
              <a:rPr lang="en-GB" baseline="0" dirty="0" smtClean="0"/>
              <a:t> tree; grasses cleared to discourage snakes, doorway into central communal plaza space; huts 3 </a:t>
            </a:r>
            <a:r>
              <a:rPr lang="en-GB" baseline="0" dirty="0" err="1" smtClean="0"/>
              <a:t>m</a:t>
            </a:r>
            <a:r>
              <a:rPr lang="en-GB" baseline="0" dirty="0" smtClean="0"/>
              <a:t> apart; built by women; clustering reflects social grouping and alliances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6C2A86-7D9B-4FAB-8526-A83F10CA3754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D4DCA-1356-9E4F-A4B9-B709C33E7A68}" type="datetimeFigureOut">
              <a:rPr lang="en-US" smtClean="0"/>
              <a:pPr/>
              <a:t>10/9/2012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youtube.com/watch?v=OVAJNS--qCc&amp;feature=related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%3cobject%20classid=%22clsid:D27CDB6E-AE6D-11cf-96B8-444553540000%22%20width=%22437%22%20height=%22370%22%20id=%22viddler_NNH_22%22%3e%3cparam%20name=%22movie%22%20value=%22/www.viddler.com/player/140428a7/%22/%3e%3cparam%20name=%22allowScriptAccess%22%20value=%22always%22/%3e%3cparam%20name=%22allowNetworking%22%20value=%22a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31371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6000" dirty="0" err="1" smtClean="0"/>
              <a:t>Khosian</a:t>
            </a:r>
            <a:r>
              <a:rPr lang="en-US" sz="6000" dirty="0" smtClean="0"/>
              <a:t>, the Bush People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dirty="0" smtClean="0"/>
              <a:t>The Bush people</a:t>
            </a:r>
            <a:endParaRPr lang="en-GB" dirty="0"/>
          </a:p>
        </p:txBody>
      </p:sp>
      <p:pic>
        <p:nvPicPr>
          <p:cNvPr id="8" name="Content Placeholder 3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57200" y="1600200"/>
            <a:ext cx="8229600" cy="452596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7469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Two groups in the area</a:t>
            </a:r>
          </a:p>
          <a:p>
            <a:pPr lvl="1"/>
            <a:r>
              <a:rPr lang="en-GB" dirty="0" smtClean="0"/>
              <a:t>One, the San are gatherers</a:t>
            </a:r>
          </a:p>
          <a:p>
            <a:pPr lvl="1"/>
            <a:r>
              <a:rPr lang="en-GB" dirty="0" smtClean="0"/>
              <a:t>Two, the </a:t>
            </a:r>
            <a:r>
              <a:rPr lang="en-GB" dirty="0" err="1" smtClean="0"/>
              <a:t>Khoi</a:t>
            </a:r>
            <a:r>
              <a:rPr lang="en-GB" dirty="0" smtClean="0"/>
              <a:t> are pastoralist</a:t>
            </a:r>
          </a:p>
          <a:p>
            <a:r>
              <a:rPr lang="en-GB" dirty="0" smtClean="0"/>
              <a:t>Together = </a:t>
            </a:r>
            <a:r>
              <a:rPr lang="en-GB" dirty="0" err="1" smtClean="0"/>
              <a:t>Khoisan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Group today =</a:t>
            </a:r>
          </a:p>
          <a:p>
            <a:r>
              <a:rPr lang="en-GB" dirty="0" err="1" smtClean="0"/>
              <a:t>Ju</a:t>
            </a:r>
            <a:r>
              <a:rPr lang="en-GB" dirty="0" smtClean="0"/>
              <a:t>/</a:t>
            </a:r>
            <a:r>
              <a:rPr lang="en-GB" dirty="0" err="1" smtClean="0"/>
              <a:t>hoansi</a:t>
            </a:r>
            <a:r>
              <a:rPr lang="en-GB" dirty="0" smtClean="0"/>
              <a:t> pronounced </a:t>
            </a:r>
            <a:r>
              <a:rPr lang="en-GB" dirty="0" err="1" smtClean="0"/>
              <a:t>Zu</a:t>
            </a:r>
            <a:r>
              <a:rPr lang="en-GB" dirty="0" smtClean="0"/>
              <a:t>/</a:t>
            </a:r>
            <a:r>
              <a:rPr lang="en-GB" dirty="0" err="1" smtClean="0"/>
              <a:t>Twazi</a:t>
            </a:r>
            <a:endParaRPr lang="en-GB" dirty="0" smtClean="0"/>
          </a:p>
          <a:p>
            <a:r>
              <a:rPr lang="en-GB" dirty="0" smtClean="0"/>
              <a:t>(language = !Kung)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9300" y="381000"/>
            <a:ext cx="5092700" cy="6096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392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illustratedmapart.com/images/map_art_images/south_africa_map_ar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2610" y="76202"/>
            <a:ext cx="7883561" cy="6624000"/>
          </a:xfrm>
          <a:prstGeom prst="rect">
            <a:avLst/>
          </a:prstGeom>
          <a:noFill/>
        </p:spPr>
      </p:pic>
      <p:sp>
        <p:nvSpPr>
          <p:cNvPr id="8" name="Freeform 7"/>
          <p:cNvSpPr/>
          <p:nvPr/>
        </p:nvSpPr>
        <p:spPr>
          <a:xfrm>
            <a:off x="1509474" y="168731"/>
            <a:ext cx="4362635" cy="4681071"/>
          </a:xfrm>
          <a:custGeom>
            <a:avLst/>
            <a:gdLst>
              <a:gd name="connsiteX0" fmla="*/ 558812 w 4362635"/>
              <a:gd name="connsiteY0" fmla="*/ 59869 h 4681071"/>
              <a:gd name="connsiteX1" fmla="*/ 428183 w 4362635"/>
              <a:gd name="connsiteY1" fmla="*/ 70755 h 4681071"/>
              <a:gd name="connsiteX2" fmla="*/ 384640 w 4362635"/>
              <a:gd name="connsiteY2" fmla="*/ 81640 h 4681071"/>
              <a:gd name="connsiteX3" fmla="*/ 330212 w 4362635"/>
              <a:gd name="connsiteY3" fmla="*/ 114298 h 4681071"/>
              <a:gd name="connsiteX4" fmla="*/ 308440 w 4362635"/>
              <a:gd name="connsiteY4" fmla="*/ 136069 h 4681071"/>
              <a:gd name="connsiteX5" fmla="*/ 275783 w 4362635"/>
              <a:gd name="connsiteY5" fmla="*/ 157840 h 4681071"/>
              <a:gd name="connsiteX6" fmla="*/ 254012 w 4362635"/>
              <a:gd name="connsiteY6" fmla="*/ 190498 h 4681071"/>
              <a:gd name="connsiteX7" fmla="*/ 188697 w 4362635"/>
              <a:gd name="connsiteY7" fmla="*/ 244926 h 4681071"/>
              <a:gd name="connsiteX8" fmla="*/ 145155 w 4362635"/>
              <a:gd name="connsiteY8" fmla="*/ 321126 h 4681071"/>
              <a:gd name="connsiteX9" fmla="*/ 123383 w 4362635"/>
              <a:gd name="connsiteY9" fmla="*/ 342898 h 4681071"/>
              <a:gd name="connsiteX10" fmla="*/ 58069 w 4362635"/>
              <a:gd name="connsiteY10" fmla="*/ 451755 h 4681071"/>
              <a:gd name="connsiteX11" fmla="*/ 36297 w 4362635"/>
              <a:gd name="connsiteY11" fmla="*/ 778326 h 4681071"/>
              <a:gd name="connsiteX12" fmla="*/ 14526 w 4362635"/>
              <a:gd name="connsiteY12" fmla="*/ 854526 h 4681071"/>
              <a:gd name="connsiteX13" fmla="*/ 36297 w 4362635"/>
              <a:gd name="connsiteY13" fmla="*/ 1202869 h 4681071"/>
              <a:gd name="connsiteX14" fmla="*/ 47183 w 4362635"/>
              <a:gd name="connsiteY14" fmla="*/ 1257298 h 4681071"/>
              <a:gd name="connsiteX15" fmla="*/ 79840 w 4362635"/>
              <a:gd name="connsiteY15" fmla="*/ 1311726 h 4681071"/>
              <a:gd name="connsiteX16" fmla="*/ 101612 w 4362635"/>
              <a:gd name="connsiteY16" fmla="*/ 1398812 h 4681071"/>
              <a:gd name="connsiteX17" fmla="*/ 134269 w 4362635"/>
              <a:gd name="connsiteY17" fmla="*/ 1540326 h 4681071"/>
              <a:gd name="connsiteX18" fmla="*/ 156040 w 4362635"/>
              <a:gd name="connsiteY18" fmla="*/ 1572983 h 4681071"/>
              <a:gd name="connsiteX19" fmla="*/ 188697 w 4362635"/>
              <a:gd name="connsiteY19" fmla="*/ 1670955 h 4681071"/>
              <a:gd name="connsiteX20" fmla="*/ 210469 w 4362635"/>
              <a:gd name="connsiteY20" fmla="*/ 1692726 h 4681071"/>
              <a:gd name="connsiteX21" fmla="*/ 243126 w 4362635"/>
              <a:gd name="connsiteY21" fmla="*/ 1866898 h 4681071"/>
              <a:gd name="connsiteX22" fmla="*/ 254012 w 4362635"/>
              <a:gd name="connsiteY22" fmla="*/ 1899555 h 4681071"/>
              <a:gd name="connsiteX23" fmla="*/ 275783 w 4362635"/>
              <a:gd name="connsiteY23" fmla="*/ 1986640 h 4681071"/>
              <a:gd name="connsiteX24" fmla="*/ 297555 w 4362635"/>
              <a:gd name="connsiteY24" fmla="*/ 2030183 h 4681071"/>
              <a:gd name="connsiteX25" fmla="*/ 308440 w 4362635"/>
              <a:gd name="connsiteY25" fmla="*/ 2062840 h 4681071"/>
              <a:gd name="connsiteX26" fmla="*/ 330212 w 4362635"/>
              <a:gd name="connsiteY26" fmla="*/ 2095498 h 4681071"/>
              <a:gd name="connsiteX27" fmla="*/ 351983 w 4362635"/>
              <a:gd name="connsiteY27" fmla="*/ 2139040 h 4681071"/>
              <a:gd name="connsiteX28" fmla="*/ 362869 w 4362635"/>
              <a:gd name="connsiteY28" fmla="*/ 2204355 h 4681071"/>
              <a:gd name="connsiteX29" fmla="*/ 373755 w 4362635"/>
              <a:gd name="connsiteY29" fmla="*/ 2237012 h 4681071"/>
              <a:gd name="connsiteX30" fmla="*/ 384640 w 4362635"/>
              <a:gd name="connsiteY30" fmla="*/ 2378526 h 4681071"/>
              <a:gd name="connsiteX31" fmla="*/ 373755 w 4362635"/>
              <a:gd name="connsiteY31" fmla="*/ 2694212 h 4681071"/>
              <a:gd name="connsiteX32" fmla="*/ 362869 w 4362635"/>
              <a:gd name="connsiteY32" fmla="*/ 2726869 h 4681071"/>
              <a:gd name="connsiteX33" fmla="*/ 341097 w 4362635"/>
              <a:gd name="connsiteY33" fmla="*/ 2748640 h 4681071"/>
              <a:gd name="connsiteX34" fmla="*/ 297555 w 4362635"/>
              <a:gd name="connsiteY34" fmla="*/ 2813955 h 4681071"/>
              <a:gd name="connsiteX35" fmla="*/ 254012 w 4362635"/>
              <a:gd name="connsiteY35" fmla="*/ 2879269 h 4681071"/>
              <a:gd name="connsiteX36" fmla="*/ 232240 w 4362635"/>
              <a:gd name="connsiteY36" fmla="*/ 2911926 h 4681071"/>
              <a:gd name="connsiteX37" fmla="*/ 210469 w 4362635"/>
              <a:gd name="connsiteY37" fmla="*/ 2944583 h 4681071"/>
              <a:gd name="connsiteX38" fmla="*/ 188697 w 4362635"/>
              <a:gd name="connsiteY38" fmla="*/ 3009898 h 4681071"/>
              <a:gd name="connsiteX39" fmla="*/ 199583 w 4362635"/>
              <a:gd name="connsiteY39" fmla="*/ 3096983 h 4681071"/>
              <a:gd name="connsiteX40" fmla="*/ 210469 w 4362635"/>
              <a:gd name="connsiteY40" fmla="*/ 3205840 h 4681071"/>
              <a:gd name="connsiteX41" fmla="*/ 243126 w 4362635"/>
              <a:gd name="connsiteY41" fmla="*/ 3314698 h 4681071"/>
              <a:gd name="connsiteX42" fmla="*/ 264897 w 4362635"/>
              <a:gd name="connsiteY42" fmla="*/ 3390898 h 4681071"/>
              <a:gd name="connsiteX43" fmla="*/ 275783 w 4362635"/>
              <a:gd name="connsiteY43" fmla="*/ 3630383 h 4681071"/>
              <a:gd name="connsiteX44" fmla="*/ 308440 w 4362635"/>
              <a:gd name="connsiteY44" fmla="*/ 3684812 h 4681071"/>
              <a:gd name="connsiteX45" fmla="*/ 341097 w 4362635"/>
              <a:gd name="connsiteY45" fmla="*/ 3706583 h 4681071"/>
              <a:gd name="connsiteX46" fmla="*/ 362869 w 4362635"/>
              <a:gd name="connsiteY46" fmla="*/ 3728355 h 4681071"/>
              <a:gd name="connsiteX47" fmla="*/ 395526 w 4362635"/>
              <a:gd name="connsiteY47" fmla="*/ 3750126 h 4681071"/>
              <a:gd name="connsiteX48" fmla="*/ 449955 w 4362635"/>
              <a:gd name="connsiteY48" fmla="*/ 3793669 h 4681071"/>
              <a:gd name="connsiteX49" fmla="*/ 537040 w 4362635"/>
              <a:gd name="connsiteY49" fmla="*/ 3826326 h 4681071"/>
              <a:gd name="connsiteX50" fmla="*/ 602355 w 4362635"/>
              <a:gd name="connsiteY50" fmla="*/ 3858983 h 4681071"/>
              <a:gd name="connsiteX51" fmla="*/ 635012 w 4362635"/>
              <a:gd name="connsiteY51" fmla="*/ 3869869 h 4681071"/>
              <a:gd name="connsiteX52" fmla="*/ 1048669 w 4362635"/>
              <a:gd name="connsiteY52" fmla="*/ 3880755 h 4681071"/>
              <a:gd name="connsiteX53" fmla="*/ 1081326 w 4362635"/>
              <a:gd name="connsiteY53" fmla="*/ 3956955 h 4681071"/>
              <a:gd name="connsiteX54" fmla="*/ 1103097 w 4362635"/>
              <a:gd name="connsiteY54" fmla="*/ 3989612 h 4681071"/>
              <a:gd name="connsiteX55" fmla="*/ 1124869 w 4362635"/>
              <a:gd name="connsiteY55" fmla="*/ 4054926 h 4681071"/>
              <a:gd name="connsiteX56" fmla="*/ 1168412 w 4362635"/>
              <a:gd name="connsiteY56" fmla="*/ 4098469 h 4681071"/>
              <a:gd name="connsiteX57" fmla="*/ 1168412 w 4362635"/>
              <a:gd name="connsiteY57" fmla="*/ 4359726 h 4681071"/>
              <a:gd name="connsiteX58" fmla="*/ 1146640 w 4362635"/>
              <a:gd name="connsiteY58" fmla="*/ 4381498 h 4681071"/>
              <a:gd name="connsiteX59" fmla="*/ 1124869 w 4362635"/>
              <a:gd name="connsiteY59" fmla="*/ 4414155 h 4681071"/>
              <a:gd name="connsiteX60" fmla="*/ 1081326 w 4362635"/>
              <a:gd name="connsiteY60" fmla="*/ 4435926 h 4681071"/>
              <a:gd name="connsiteX61" fmla="*/ 1059555 w 4362635"/>
              <a:gd name="connsiteY61" fmla="*/ 4457698 h 4681071"/>
              <a:gd name="connsiteX62" fmla="*/ 1070440 w 4362635"/>
              <a:gd name="connsiteY62" fmla="*/ 4555669 h 4681071"/>
              <a:gd name="connsiteX63" fmla="*/ 1081326 w 4362635"/>
              <a:gd name="connsiteY63" fmla="*/ 4588326 h 4681071"/>
              <a:gd name="connsiteX64" fmla="*/ 1135755 w 4362635"/>
              <a:gd name="connsiteY64" fmla="*/ 4631869 h 4681071"/>
              <a:gd name="connsiteX65" fmla="*/ 1179297 w 4362635"/>
              <a:gd name="connsiteY65" fmla="*/ 4653640 h 4681071"/>
              <a:gd name="connsiteX66" fmla="*/ 1244612 w 4362635"/>
              <a:gd name="connsiteY66" fmla="*/ 4664526 h 4681071"/>
              <a:gd name="connsiteX67" fmla="*/ 1342583 w 4362635"/>
              <a:gd name="connsiteY67" fmla="*/ 4642755 h 4681071"/>
              <a:gd name="connsiteX68" fmla="*/ 1407897 w 4362635"/>
              <a:gd name="connsiteY68" fmla="*/ 4620983 h 4681071"/>
              <a:gd name="connsiteX69" fmla="*/ 1451440 w 4362635"/>
              <a:gd name="connsiteY69" fmla="*/ 4610098 h 4681071"/>
              <a:gd name="connsiteX70" fmla="*/ 1484097 w 4362635"/>
              <a:gd name="connsiteY70" fmla="*/ 4588326 h 4681071"/>
              <a:gd name="connsiteX71" fmla="*/ 1505869 w 4362635"/>
              <a:gd name="connsiteY71" fmla="*/ 4566555 h 4681071"/>
              <a:gd name="connsiteX72" fmla="*/ 1767126 w 4362635"/>
              <a:gd name="connsiteY72" fmla="*/ 4533898 h 4681071"/>
              <a:gd name="connsiteX73" fmla="*/ 1810669 w 4362635"/>
              <a:gd name="connsiteY73" fmla="*/ 4523012 h 4681071"/>
              <a:gd name="connsiteX74" fmla="*/ 1908640 w 4362635"/>
              <a:gd name="connsiteY74" fmla="*/ 4468583 h 4681071"/>
              <a:gd name="connsiteX75" fmla="*/ 1973955 w 4362635"/>
              <a:gd name="connsiteY75" fmla="*/ 4392383 h 4681071"/>
              <a:gd name="connsiteX76" fmla="*/ 1995726 w 4362635"/>
              <a:gd name="connsiteY76" fmla="*/ 4305298 h 4681071"/>
              <a:gd name="connsiteX77" fmla="*/ 2104583 w 4362635"/>
              <a:gd name="connsiteY77" fmla="*/ 4239983 h 4681071"/>
              <a:gd name="connsiteX78" fmla="*/ 2148126 w 4362635"/>
              <a:gd name="connsiteY78" fmla="*/ 4218212 h 4681071"/>
              <a:gd name="connsiteX79" fmla="*/ 2224326 w 4362635"/>
              <a:gd name="connsiteY79" fmla="*/ 4174669 h 4681071"/>
              <a:gd name="connsiteX80" fmla="*/ 2278755 w 4362635"/>
              <a:gd name="connsiteY80" fmla="*/ 4109355 h 4681071"/>
              <a:gd name="connsiteX81" fmla="*/ 2311412 w 4362635"/>
              <a:gd name="connsiteY81" fmla="*/ 4076698 h 4681071"/>
              <a:gd name="connsiteX82" fmla="*/ 2333183 w 4362635"/>
              <a:gd name="connsiteY82" fmla="*/ 4033155 h 4681071"/>
              <a:gd name="connsiteX83" fmla="*/ 2376726 w 4362635"/>
              <a:gd name="connsiteY83" fmla="*/ 3978726 h 4681071"/>
              <a:gd name="connsiteX84" fmla="*/ 2409383 w 4362635"/>
              <a:gd name="connsiteY84" fmla="*/ 3956955 h 4681071"/>
              <a:gd name="connsiteX85" fmla="*/ 2431155 w 4362635"/>
              <a:gd name="connsiteY85" fmla="*/ 3935183 h 4681071"/>
              <a:gd name="connsiteX86" fmla="*/ 2474697 w 4362635"/>
              <a:gd name="connsiteY86" fmla="*/ 3924298 h 4681071"/>
              <a:gd name="connsiteX87" fmla="*/ 2518240 w 4362635"/>
              <a:gd name="connsiteY87" fmla="*/ 3935183 h 4681071"/>
              <a:gd name="connsiteX88" fmla="*/ 2572669 w 4362635"/>
              <a:gd name="connsiteY88" fmla="*/ 4000498 h 4681071"/>
              <a:gd name="connsiteX89" fmla="*/ 2616212 w 4362635"/>
              <a:gd name="connsiteY89" fmla="*/ 4044040 h 4681071"/>
              <a:gd name="connsiteX90" fmla="*/ 2670640 w 4362635"/>
              <a:gd name="connsiteY90" fmla="*/ 4120240 h 4681071"/>
              <a:gd name="connsiteX91" fmla="*/ 2714183 w 4362635"/>
              <a:gd name="connsiteY91" fmla="*/ 4131126 h 4681071"/>
              <a:gd name="connsiteX92" fmla="*/ 2779497 w 4362635"/>
              <a:gd name="connsiteY92" fmla="*/ 4152898 h 4681071"/>
              <a:gd name="connsiteX93" fmla="*/ 2812155 w 4362635"/>
              <a:gd name="connsiteY93" fmla="*/ 4174669 h 4681071"/>
              <a:gd name="connsiteX94" fmla="*/ 2844812 w 4362635"/>
              <a:gd name="connsiteY94" fmla="*/ 4185555 h 4681071"/>
              <a:gd name="connsiteX95" fmla="*/ 3182269 w 4362635"/>
              <a:gd name="connsiteY95" fmla="*/ 4196440 h 4681071"/>
              <a:gd name="connsiteX96" fmla="*/ 3356440 w 4362635"/>
              <a:gd name="connsiteY96" fmla="*/ 4207326 h 4681071"/>
              <a:gd name="connsiteX97" fmla="*/ 3399983 w 4362635"/>
              <a:gd name="connsiteY97" fmla="*/ 4163783 h 4681071"/>
              <a:gd name="connsiteX98" fmla="*/ 3432640 w 4362635"/>
              <a:gd name="connsiteY98" fmla="*/ 4054926 h 4681071"/>
              <a:gd name="connsiteX99" fmla="*/ 3443526 w 4362635"/>
              <a:gd name="connsiteY99" fmla="*/ 4022269 h 4681071"/>
              <a:gd name="connsiteX100" fmla="*/ 3552383 w 4362635"/>
              <a:gd name="connsiteY100" fmla="*/ 3924298 h 4681071"/>
              <a:gd name="connsiteX101" fmla="*/ 3606812 w 4362635"/>
              <a:gd name="connsiteY101" fmla="*/ 3880755 h 4681071"/>
              <a:gd name="connsiteX102" fmla="*/ 3628583 w 4362635"/>
              <a:gd name="connsiteY102" fmla="*/ 3815440 h 4681071"/>
              <a:gd name="connsiteX103" fmla="*/ 3639469 w 4362635"/>
              <a:gd name="connsiteY103" fmla="*/ 3782783 h 4681071"/>
              <a:gd name="connsiteX104" fmla="*/ 3661240 w 4362635"/>
              <a:gd name="connsiteY104" fmla="*/ 3706583 h 4681071"/>
              <a:gd name="connsiteX105" fmla="*/ 3650355 w 4362635"/>
              <a:gd name="connsiteY105" fmla="*/ 3641269 h 4681071"/>
              <a:gd name="connsiteX106" fmla="*/ 3617697 w 4362635"/>
              <a:gd name="connsiteY106" fmla="*/ 3619498 h 4681071"/>
              <a:gd name="connsiteX107" fmla="*/ 3595926 w 4362635"/>
              <a:gd name="connsiteY107" fmla="*/ 3586840 h 4681071"/>
              <a:gd name="connsiteX108" fmla="*/ 3563269 w 4362635"/>
              <a:gd name="connsiteY108" fmla="*/ 3565069 h 4681071"/>
              <a:gd name="connsiteX109" fmla="*/ 3432640 w 4362635"/>
              <a:gd name="connsiteY109" fmla="*/ 3543298 h 4681071"/>
              <a:gd name="connsiteX110" fmla="*/ 3389097 w 4362635"/>
              <a:gd name="connsiteY110" fmla="*/ 3532412 h 4681071"/>
              <a:gd name="connsiteX111" fmla="*/ 3378212 w 4362635"/>
              <a:gd name="connsiteY111" fmla="*/ 3499755 h 4681071"/>
              <a:gd name="connsiteX112" fmla="*/ 3334669 w 4362635"/>
              <a:gd name="connsiteY112" fmla="*/ 3445326 h 4681071"/>
              <a:gd name="connsiteX113" fmla="*/ 3291126 w 4362635"/>
              <a:gd name="connsiteY113" fmla="*/ 3380012 h 4681071"/>
              <a:gd name="connsiteX114" fmla="*/ 3214926 w 4362635"/>
              <a:gd name="connsiteY114" fmla="*/ 3303812 h 4681071"/>
              <a:gd name="connsiteX115" fmla="*/ 3182269 w 4362635"/>
              <a:gd name="connsiteY115" fmla="*/ 3271155 h 4681071"/>
              <a:gd name="connsiteX116" fmla="*/ 3171383 w 4362635"/>
              <a:gd name="connsiteY116" fmla="*/ 3227612 h 4681071"/>
              <a:gd name="connsiteX117" fmla="*/ 3149612 w 4362635"/>
              <a:gd name="connsiteY117" fmla="*/ 3205840 h 4681071"/>
              <a:gd name="connsiteX118" fmla="*/ 3182269 w 4362635"/>
              <a:gd name="connsiteY118" fmla="*/ 3151412 h 4681071"/>
              <a:gd name="connsiteX119" fmla="*/ 3171383 w 4362635"/>
              <a:gd name="connsiteY119" fmla="*/ 3096983 h 4681071"/>
              <a:gd name="connsiteX120" fmla="*/ 3116955 w 4362635"/>
              <a:gd name="connsiteY120" fmla="*/ 2999012 h 4681071"/>
              <a:gd name="connsiteX121" fmla="*/ 3084297 w 4362635"/>
              <a:gd name="connsiteY121" fmla="*/ 2944583 h 4681071"/>
              <a:gd name="connsiteX122" fmla="*/ 3062526 w 4362635"/>
              <a:gd name="connsiteY122" fmla="*/ 2911926 h 4681071"/>
              <a:gd name="connsiteX123" fmla="*/ 3051640 w 4362635"/>
              <a:gd name="connsiteY123" fmla="*/ 2879269 h 4681071"/>
              <a:gd name="connsiteX124" fmla="*/ 3018983 w 4362635"/>
              <a:gd name="connsiteY124" fmla="*/ 2857498 h 4681071"/>
              <a:gd name="connsiteX125" fmla="*/ 2975440 w 4362635"/>
              <a:gd name="connsiteY125" fmla="*/ 2813955 h 4681071"/>
              <a:gd name="connsiteX126" fmla="*/ 2975440 w 4362635"/>
              <a:gd name="connsiteY126" fmla="*/ 2813955 h 4681071"/>
              <a:gd name="connsiteX127" fmla="*/ 2899240 w 4362635"/>
              <a:gd name="connsiteY127" fmla="*/ 2715983 h 4681071"/>
              <a:gd name="connsiteX128" fmla="*/ 2855697 w 4362635"/>
              <a:gd name="connsiteY128" fmla="*/ 2639783 h 4681071"/>
              <a:gd name="connsiteX129" fmla="*/ 2833926 w 4362635"/>
              <a:gd name="connsiteY129" fmla="*/ 2596240 h 4681071"/>
              <a:gd name="connsiteX130" fmla="*/ 2801269 w 4362635"/>
              <a:gd name="connsiteY130" fmla="*/ 2563583 h 4681071"/>
              <a:gd name="connsiteX131" fmla="*/ 2757726 w 4362635"/>
              <a:gd name="connsiteY131" fmla="*/ 2498269 h 4681071"/>
              <a:gd name="connsiteX132" fmla="*/ 2648869 w 4362635"/>
              <a:gd name="connsiteY132" fmla="*/ 2411183 h 4681071"/>
              <a:gd name="connsiteX133" fmla="*/ 2605326 w 4362635"/>
              <a:gd name="connsiteY133" fmla="*/ 2345869 h 4681071"/>
              <a:gd name="connsiteX134" fmla="*/ 2583555 w 4362635"/>
              <a:gd name="connsiteY134" fmla="*/ 2313212 h 4681071"/>
              <a:gd name="connsiteX135" fmla="*/ 2561783 w 4362635"/>
              <a:gd name="connsiteY135" fmla="*/ 2291440 h 4681071"/>
              <a:gd name="connsiteX136" fmla="*/ 2529126 w 4362635"/>
              <a:gd name="connsiteY136" fmla="*/ 2226126 h 4681071"/>
              <a:gd name="connsiteX137" fmla="*/ 2518240 w 4362635"/>
              <a:gd name="connsiteY137" fmla="*/ 2193469 h 4681071"/>
              <a:gd name="connsiteX138" fmla="*/ 2474697 w 4362635"/>
              <a:gd name="connsiteY138" fmla="*/ 2139040 h 4681071"/>
              <a:gd name="connsiteX139" fmla="*/ 2442040 w 4362635"/>
              <a:gd name="connsiteY139" fmla="*/ 2095498 h 4681071"/>
              <a:gd name="connsiteX140" fmla="*/ 2311412 w 4362635"/>
              <a:gd name="connsiteY140" fmla="*/ 1986640 h 4681071"/>
              <a:gd name="connsiteX141" fmla="*/ 2256983 w 4362635"/>
              <a:gd name="connsiteY141" fmla="*/ 1910440 h 4681071"/>
              <a:gd name="connsiteX142" fmla="*/ 2202555 w 4362635"/>
              <a:gd name="connsiteY142" fmla="*/ 1877783 h 4681071"/>
              <a:gd name="connsiteX143" fmla="*/ 2159012 w 4362635"/>
              <a:gd name="connsiteY143" fmla="*/ 1834240 h 4681071"/>
              <a:gd name="connsiteX144" fmla="*/ 2137240 w 4362635"/>
              <a:gd name="connsiteY144" fmla="*/ 1812469 h 4681071"/>
              <a:gd name="connsiteX145" fmla="*/ 2104583 w 4362635"/>
              <a:gd name="connsiteY145" fmla="*/ 1790698 h 4681071"/>
              <a:gd name="connsiteX146" fmla="*/ 2061040 w 4362635"/>
              <a:gd name="connsiteY146" fmla="*/ 1747155 h 4681071"/>
              <a:gd name="connsiteX147" fmla="*/ 2039269 w 4362635"/>
              <a:gd name="connsiteY147" fmla="*/ 1703612 h 4681071"/>
              <a:gd name="connsiteX148" fmla="*/ 2006612 w 4362635"/>
              <a:gd name="connsiteY148" fmla="*/ 1660069 h 4681071"/>
              <a:gd name="connsiteX149" fmla="*/ 1952183 w 4362635"/>
              <a:gd name="connsiteY149" fmla="*/ 1572983 h 4681071"/>
              <a:gd name="connsiteX150" fmla="*/ 1930412 w 4362635"/>
              <a:gd name="connsiteY150" fmla="*/ 1518555 h 4681071"/>
              <a:gd name="connsiteX151" fmla="*/ 1919526 w 4362635"/>
              <a:gd name="connsiteY151" fmla="*/ 1485898 h 4681071"/>
              <a:gd name="connsiteX152" fmla="*/ 1952183 w 4362635"/>
              <a:gd name="connsiteY152" fmla="*/ 1496783 h 4681071"/>
              <a:gd name="connsiteX153" fmla="*/ 1973955 w 4362635"/>
              <a:gd name="connsiteY153" fmla="*/ 1529440 h 4681071"/>
              <a:gd name="connsiteX154" fmla="*/ 2050155 w 4362635"/>
              <a:gd name="connsiteY154" fmla="*/ 1562098 h 4681071"/>
              <a:gd name="connsiteX155" fmla="*/ 2082812 w 4362635"/>
              <a:gd name="connsiteY155" fmla="*/ 1583869 h 4681071"/>
              <a:gd name="connsiteX156" fmla="*/ 2126355 w 4362635"/>
              <a:gd name="connsiteY156" fmla="*/ 1594755 h 4681071"/>
              <a:gd name="connsiteX157" fmla="*/ 2202555 w 4362635"/>
              <a:gd name="connsiteY157" fmla="*/ 1616526 h 4681071"/>
              <a:gd name="connsiteX158" fmla="*/ 2463812 w 4362635"/>
              <a:gd name="connsiteY158" fmla="*/ 1605640 h 4681071"/>
              <a:gd name="connsiteX159" fmla="*/ 2496469 w 4362635"/>
              <a:gd name="connsiteY159" fmla="*/ 1594755 h 4681071"/>
              <a:gd name="connsiteX160" fmla="*/ 2572669 w 4362635"/>
              <a:gd name="connsiteY160" fmla="*/ 1583869 h 4681071"/>
              <a:gd name="connsiteX161" fmla="*/ 2648869 w 4362635"/>
              <a:gd name="connsiteY161" fmla="*/ 1562098 h 4681071"/>
              <a:gd name="connsiteX162" fmla="*/ 2659755 w 4362635"/>
              <a:gd name="connsiteY162" fmla="*/ 1475012 h 4681071"/>
              <a:gd name="connsiteX163" fmla="*/ 2616212 w 4362635"/>
              <a:gd name="connsiteY163" fmla="*/ 1409698 h 4681071"/>
              <a:gd name="connsiteX164" fmla="*/ 2583555 w 4362635"/>
              <a:gd name="connsiteY164" fmla="*/ 1148440 h 4681071"/>
              <a:gd name="connsiteX165" fmla="*/ 2572669 w 4362635"/>
              <a:gd name="connsiteY165" fmla="*/ 1104898 h 4681071"/>
              <a:gd name="connsiteX166" fmla="*/ 2561783 w 4362635"/>
              <a:gd name="connsiteY166" fmla="*/ 1050469 h 4681071"/>
              <a:gd name="connsiteX167" fmla="*/ 2572669 w 4362635"/>
              <a:gd name="connsiteY167" fmla="*/ 898069 h 4681071"/>
              <a:gd name="connsiteX168" fmla="*/ 2583555 w 4362635"/>
              <a:gd name="connsiteY168" fmla="*/ 832755 h 4681071"/>
              <a:gd name="connsiteX169" fmla="*/ 2605326 w 4362635"/>
              <a:gd name="connsiteY169" fmla="*/ 810983 h 4681071"/>
              <a:gd name="connsiteX170" fmla="*/ 2670640 w 4362635"/>
              <a:gd name="connsiteY170" fmla="*/ 778326 h 4681071"/>
              <a:gd name="connsiteX171" fmla="*/ 2735955 w 4362635"/>
              <a:gd name="connsiteY171" fmla="*/ 734783 h 4681071"/>
              <a:gd name="connsiteX172" fmla="*/ 2768612 w 4362635"/>
              <a:gd name="connsiteY172" fmla="*/ 713012 h 4681071"/>
              <a:gd name="connsiteX173" fmla="*/ 2833926 w 4362635"/>
              <a:gd name="connsiteY173" fmla="*/ 691240 h 4681071"/>
              <a:gd name="connsiteX174" fmla="*/ 2953669 w 4362635"/>
              <a:gd name="connsiteY174" fmla="*/ 702126 h 4681071"/>
              <a:gd name="connsiteX175" fmla="*/ 2997212 w 4362635"/>
              <a:gd name="connsiteY175" fmla="*/ 713012 h 4681071"/>
              <a:gd name="connsiteX176" fmla="*/ 3759212 w 4362635"/>
              <a:gd name="connsiteY176" fmla="*/ 702126 h 4681071"/>
              <a:gd name="connsiteX177" fmla="*/ 3791869 w 4362635"/>
              <a:gd name="connsiteY177" fmla="*/ 680355 h 4681071"/>
              <a:gd name="connsiteX178" fmla="*/ 3835412 w 4362635"/>
              <a:gd name="connsiteY178" fmla="*/ 571498 h 4681071"/>
              <a:gd name="connsiteX179" fmla="*/ 3878955 w 4362635"/>
              <a:gd name="connsiteY179" fmla="*/ 527955 h 4681071"/>
              <a:gd name="connsiteX180" fmla="*/ 3944269 w 4362635"/>
              <a:gd name="connsiteY180" fmla="*/ 495298 h 4681071"/>
              <a:gd name="connsiteX181" fmla="*/ 3976926 w 4362635"/>
              <a:gd name="connsiteY181" fmla="*/ 484412 h 4681071"/>
              <a:gd name="connsiteX182" fmla="*/ 4009583 w 4362635"/>
              <a:gd name="connsiteY182" fmla="*/ 462640 h 4681071"/>
              <a:gd name="connsiteX183" fmla="*/ 4085783 w 4362635"/>
              <a:gd name="connsiteY183" fmla="*/ 440869 h 4681071"/>
              <a:gd name="connsiteX184" fmla="*/ 4140212 w 4362635"/>
              <a:gd name="connsiteY184" fmla="*/ 419098 h 4681071"/>
              <a:gd name="connsiteX185" fmla="*/ 4249069 w 4362635"/>
              <a:gd name="connsiteY185" fmla="*/ 408212 h 4681071"/>
              <a:gd name="connsiteX186" fmla="*/ 4314383 w 4362635"/>
              <a:gd name="connsiteY186" fmla="*/ 397326 h 4681071"/>
              <a:gd name="connsiteX187" fmla="*/ 4325269 w 4362635"/>
              <a:gd name="connsiteY187" fmla="*/ 212269 h 4681071"/>
              <a:gd name="connsiteX188" fmla="*/ 4216412 w 4362635"/>
              <a:gd name="connsiteY188" fmla="*/ 179612 h 4681071"/>
              <a:gd name="connsiteX189" fmla="*/ 4183755 w 4362635"/>
              <a:gd name="connsiteY189" fmla="*/ 157840 h 4681071"/>
              <a:gd name="connsiteX190" fmla="*/ 4107555 w 4362635"/>
              <a:gd name="connsiteY190" fmla="*/ 136069 h 4681071"/>
              <a:gd name="connsiteX191" fmla="*/ 4042240 w 4362635"/>
              <a:gd name="connsiteY191" fmla="*/ 92526 h 4681071"/>
              <a:gd name="connsiteX192" fmla="*/ 4009583 w 4362635"/>
              <a:gd name="connsiteY192" fmla="*/ 81640 h 4681071"/>
              <a:gd name="connsiteX193" fmla="*/ 3084297 w 4362635"/>
              <a:gd name="connsiteY193" fmla="*/ 59869 h 4681071"/>
              <a:gd name="connsiteX194" fmla="*/ 2997212 w 4362635"/>
              <a:gd name="connsiteY194" fmla="*/ 48983 h 4681071"/>
              <a:gd name="connsiteX195" fmla="*/ 2931897 w 4362635"/>
              <a:gd name="connsiteY195" fmla="*/ 38098 h 4681071"/>
              <a:gd name="connsiteX196" fmla="*/ 2812155 w 4362635"/>
              <a:gd name="connsiteY196" fmla="*/ 27212 h 4681071"/>
              <a:gd name="connsiteX197" fmla="*/ 2714183 w 4362635"/>
              <a:gd name="connsiteY197" fmla="*/ 16326 h 4681071"/>
              <a:gd name="connsiteX198" fmla="*/ 613240 w 4362635"/>
              <a:gd name="connsiteY198" fmla="*/ 27212 h 4681071"/>
              <a:gd name="connsiteX199" fmla="*/ 526155 w 4362635"/>
              <a:gd name="connsiteY199" fmla="*/ 38098 h 4681071"/>
              <a:gd name="connsiteX200" fmla="*/ 504383 w 4362635"/>
              <a:gd name="connsiteY200" fmla="*/ 59869 h 4681071"/>
              <a:gd name="connsiteX201" fmla="*/ 471726 w 4362635"/>
              <a:gd name="connsiteY201" fmla="*/ 81640 h 4681071"/>
              <a:gd name="connsiteX202" fmla="*/ 362869 w 4362635"/>
              <a:gd name="connsiteY202" fmla="*/ 92526 h 4681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</a:cxnLst>
            <a:rect l="l" t="t" r="r" b="b"/>
            <a:pathLst>
              <a:path w="4362635" h="4681071">
                <a:moveTo>
                  <a:pt x="558812" y="59869"/>
                </a:moveTo>
                <a:cubicBezTo>
                  <a:pt x="515269" y="63498"/>
                  <a:pt x="471540" y="65336"/>
                  <a:pt x="428183" y="70755"/>
                </a:cubicBezTo>
                <a:cubicBezTo>
                  <a:pt x="413338" y="72611"/>
                  <a:pt x="398021" y="74949"/>
                  <a:pt x="384640" y="81640"/>
                </a:cubicBezTo>
                <a:cubicBezTo>
                  <a:pt x="265088" y="141416"/>
                  <a:pt x="472856" y="66748"/>
                  <a:pt x="330212" y="114298"/>
                </a:cubicBezTo>
                <a:cubicBezTo>
                  <a:pt x="322955" y="121555"/>
                  <a:pt x="316454" y="129658"/>
                  <a:pt x="308440" y="136069"/>
                </a:cubicBezTo>
                <a:cubicBezTo>
                  <a:pt x="298224" y="144242"/>
                  <a:pt x="285034" y="148589"/>
                  <a:pt x="275783" y="157840"/>
                </a:cubicBezTo>
                <a:cubicBezTo>
                  <a:pt x="266532" y="167091"/>
                  <a:pt x="262388" y="180447"/>
                  <a:pt x="254012" y="190498"/>
                </a:cubicBezTo>
                <a:cubicBezTo>
                  <a:pt x="227820" y="221929"/>
                  <a:pt x="220808" y="223520"/>
                  <a:pt x="188697" y="244926"/>
                </a:cubicBezTo>
                <a:cubicBezTo>
                  <a:pt x="173798" y="274724"/>
                  <a:pt x="165670" y="295483"/>
                  <a:pt x="145155" y="321126"/>
                </a:cubicBezTo>
                <a:cubicBezTo>
                  <a:pt x="138744" y="329140"/>
                  <a:pt x="129541" y="334687"/>
                  <a:pt x="123383" y="342898"/>
                </a:cubicBezTo>
                <a:cubicBezTo>
                  <a:pt x="83973" y="395444"/>
                  <a:pt x="83396" y="401101"/>
                  <a:pt x="58069" y="451755"/>
                </a:cubicBezTo>
                <a:cubicBezTo>
                  <a:pt x="29117" y="625460"/>
                  <a:pt x="62856" y="406496"/>
                  <a:pt x="36297" y="778326"/>
                </a:cubicBezTo>
                <a:cubicBezTo>
                  <a:pt x="35054" y="795728"/>
                  <a:pt x="20614" y="836263"/>
                  <a:pt x="14526" y="854526"/>
                </a:cubicBezTo>
                <a:cubicBezTo>
                  <a:pt x="31083" y="1318112"/>
                  <a:pt x="0" y="1039530"/>
                  <a:pt x="36297" y="1202869"/>
                </a:cubicBezTo>
                <a:cubicBezTo>
                  <a:pt x="40311" y="1220931"/>
                  <a:pt x="40311" y="1240119"/>
                  <a:pt x="47183" y="1257298"/>
                </a:cubicBezTo>
                <a:cubicBezTo>
                  <a:pt x="55041" y="1276943"/>
                  <a:pt x="68954" y="1293583"/>
                  <a:pt x="79840" y="1311726"/>
                </a:cubicBezTo>
                <a:cubicBezTo>
                  <a:pt x="87097" y="1340755"/>
                  <a:pt x="95744" y="1369471"/>
                  <a:pt x="101612" y="1398812"/>
                </a:cubicBezTo>
                <a:cubicBezTo>
                  <a:pt x="106768" y="1424595"/>
                  <a:pt x="126764" y="1529068"/>
                  <a:pt x="134269" y="1540326"/>
                </a:cubicBezTo>
                <a:lnTo>
                  <a:pt x="156040" y="1572983"/>
                </a:lnTo>
                <a:cubicBezTo>
                  <a:pt x="164690" y="1607583"/>
                  <a:pt x="170480" y="1639075"/>
                  <a:pt x="188697" y="1670955"/>
                </a:cubicBezTo>
                <a:cubicBezTo>
                  <a:pt x="193789" y="1679866"/>
                  <a:pt x="203212" y="1685469"/>
                  <a:pt x="210469" y="1692726"/>
                </a:cubicBezTo>
                <a:cubicBezTo>
                  <a:pt x="217059" y="1732265"/>
                  <a:pt x="234429" y="1840807"/>
                  <a:pt x="243126" y="1866898"/>
                </a:cubicBezTo>
                <a:cubicBezTo>
                  <a:pt x="246755" y="1877784"/>
                  <a:pt x="250993" y="1888485"/>
                  <a:pt x="254012" y="1899555"/>
                </a:cubicBezTo>
                <a:cubicBezTo>
                  <a:pt x="261885" y="1928422"/>
                  <a:pt x="262401" y="1959877"/>
                  <a:pt x="275783" y="1986640"/>
                </a:cubicBezTo>
                <a:cubicBezTo>
                  <a:pt x="283040" y="2001154"/>
                  <a:pt x="291163" y="2015267"/>
                  <a:pt x="297555" y="2030183"/>
                </a:cubicBezTo>
                <a:cubicBezTo>
                  <a:pt x="302075" y="2040730"/>
                  <a:pt x="303309" y="2052577"/>
                  <a:pt x="308440" y="2062840"/>
                </a:cubicBezTo>
                <a:cubicBezTo>
                  <a:pt x="314291" y="2074542"/>
                  <a:pt x="323721" y="2084138"/>
                  <a:pt x="330212" y="2095498"/>
                </a:cubicBezTo>
                <a:cubicBezTo>
                  <a:pt x="338263" y="2109587"/>
                  <a:pt x="344726" y="2124526"/>
                  <a:pt x="351983" y="2139040"/>
                </a:cubicBezTo>
                <a:cubicBezTo>
                  <a:pt x="355612" y="2160812"/>
                  <a:pt x="358081" y="2182809"/>
                  <a:pt x="362869" y="2204355"/>
                </a:cubicBezTo>
                <a:cubicBezTo>
                  <a:pt x="365358" y="2215556"/>
                  <a:pt x="372332" y="2225626"/>
                  <a:pt x="373755" y="2237012"/>
                </a:cubicBezTo>
                <a:cubicBezTo>
                  <a:pt x="379623" y="2283957"/>
                  <a:pt x="381012" y="2331355"/>
                  <a:pt x="384640" y="2378526"/>
                </a:cubicBezTo>
                <a:cubicBezTo>
                  <a:pt x="381012" y="2483755"/>
                  <a:pt x="380323" y="2589126"/>
                  <a:pt x="373755" y="2694212"/>
                </a:cubicBezTo>
                <a:cubicBezTo>
                  <a:pt x="373039" y="2705664"/>
                  <a:pt x="368773" y="2717030"/>
                  <a:pt x="362869" y="2726869"/>
                </a:cubicBezTo>
                <a:cubicBezTo>
                  <a:pt x="357588" y="2735670"/>
                  <a:pt x="348354" y="2741383"/>
                  <a:pt x="341097" y="2748640"/>
                </a:cubicBezTo>
                <a:cubicBezTo>
                  <a:pt x="320280" y="2811096"/>
                  <a:pt x="345120" y="2752801"/>
                  <a:pt x="297555" y="2813955"/>
                </a:cubicBezTo>
                <a:cubicBezTo>
                  <a:pt x="281491" y="2834609"/>
                  <a:pt x="268526" y="2857498"/>
                  <a:pt x="254012" y="2879269"/>
                </a:cubicBezTo>
                <a:lnTo>
                  <a:pt x="232240" y="2911926"/>
                </a:lnTo>
                <a:cubicBezTo>
                  <a:pt x="224983" y="2922812"/>
                  <a:pt x="214606" y="2932172"/>
                  <a:pt x="210469" y="2944583"/>
                </a:cubicBezTo>
                <a:lnTo>
                  <a:pt x="188697" y="3009898"/>
                </a:lnTo>
                <a:cubicBezTo>
                  <a:pt x="192326" y="3038926"/>
                  <a:pt x="196352" y="3067908"/>
                  <a:pt x="199583" y="3096983"/>
                </a:cubicBezTo>
                <a:cubicBezTo>
                  <a:pt x="203610" y="3133227"/>
                  <a:pt x="205312" y="3169740"/>
                  <a:pt x="210469" y="3205840"/>
                </a:cubicBezTo>
                <a:cubicBezTo>
                  <a:pt x="216227" y="3246145"/>
                  <a:pt x="233028" y="3274309"/>
                  <a:pt x="243126" y="3314698"/>
                </a:cubicBezTo>
                <a:cubicBezTo>
                  <a:pt x="256795" y="3369372"/>
                  <a:pt x="249281" y="3344047"/>
                  <a:pt x="264897" y="3390898"/>
                </a:cubicBezTo>
                <a:cubicBezTo>
                  <a:pt x="268526" y="3470726"/>
                  <a:pt x="269410" y="3550727"/>
                  <a:pt x="275783" y="3630383"/>
                </a:cubicBezTo>
                <a:cubicBezTo>
                  <a:pt x="277869" y="3656456"/>
                  <a:pt x="289329" y="3669523"/>
                  <a:pt x="308440" y="3684812"/>
                </a:cubicBezTo>
                <a:cubicBezTo>
                  <a:pt x="318656" y="3692985"/>
                  <a:pt x="330881" y="3698410"/>
                  <a:pt x="341097" y="3706583"/>
                </a:cubicBezTo>
                <a:cubicBezTo>
                  <a:pt x="349111" y="3712994"/>
                  <a:pt x="354855" y="3721944"/>
                  <a:pt x="362869" y="3728355"/>
                </a:cubicBezTo>
                <a:cubicBezTo>
                  <a:pt x="373085" y="3736528"/>
                  <a:pt x="385310" y="3741953"/>
                  <a:pt x="395526" y="3750126"/>
                </a:cubicBezTo>
                <a:cubicBezTo>
                  <a:pt x="424669" y="3773441"/>
                  <a:pt x="411152" y="3776032"/>
                  <a:pt x="449955" y="3793669"/>
                </a:cubicBezTo>
                <a:cubicBezTo>
                  <a:pt x="478179" y="3806498"/>
                  <a:pt x="508012" y="3815440"/>
                  <a:pt x="537040" y="3826326"/>
                </a:cubicBezTo>
                <a:cubicBezTo>
                  <a:pt x="571227" y="3860513"/>
                  <a:pt x="546179" y="3842933"/>
                  <a:pt x="602355" y="3858983"/>
                </a:cubicBezTo>
                <a:cubicBezTo>
                  <a:pt x="613388" y="3862135"/>
                  <a:pt x="623551" y="3869310"/>
                  <a:pt x="635012" y="3869869"/>
                </a:cubicBezTo>
                <a:cubicBezTo>
                  <a:pt x="772782" y="3876590"/>
                  <a:pt x="910783" y="3877126"/>
                  <a:pt x="1048669" y="3880755"/>
                </a:cubicBezTo>
                <a:cubicBezTo>
                  <a:pt x="1103326" y="3962742"/>
                  <a:pt x="1039150" y="3858544"/>
                  <a:pt x="1081326" y="3956955"/>
                </a:cubicBezTo>
                <a:cubicBezTo>
                  <a:pt x="1086480" y="3968980"/>
                  <a:pt x="1097784" y="3977657"/>
                  <a:pt x="1103097" y="3989612"/>
                </a:cubicBezTo>
                <a:cubicBezTo>
                  <a:pt x="1112418" y="4010583"/>
                  <a:pt x="1108642" y="4038699"/>
                  <a:pt x="1124869" y="4054926"/>
                </a:cubicBezTo>
                <a:lnTo>
                  <a:pt x="1168412" y="4098469"/>
                </a:lnTo>
                <a:cubicBezTo>
                  <a:pt x="1189658" y="4204704"/>
                  <a:pt x="1192128" y="4193716"/>
                  <a:pt x="1168412" y="4359726"/>
                </a:cubicBezTo>
                <a:cubicBezTo>
                  <a:pt x="1166961" y="4369886"/>
                  <a:pt x="1153051" y="4373484"/>
                  <a:pt x="1146640" y="4381498"/>
                </a:cubicBezTo>
                <a:cubicBezTo>
                  <a:pt x="1138467" y="4391714"/>
                  <a:pt x="1134920" y="4405780"/>
                  <a:pt x="1124869" y="4414155"/>
                </a:cubicBezTo>
                <a:cubicBezTo>
                  <a:pt x="1112403" y="4424544"/>
                  <a:pt x="1095840" y="4428669"/>
                  <a:pt x="1081326" y="4435926"/>
                </a:cubicBezTo>
                <a:cubicBezTo>
                  <a:pt x="1074069" y="4443183"/>
                  <a:pt x="1064835" y="4448897"/>
                  <a:pt x="1059555" y="4457698"/>
                </a:cubicBezTo>
                <a:cubicBezTo>
                  <a:pt x="1036228" y="4496576"/>
                  <a:pt x="1055407" y="4510570"/>
                  <a:pt x="1070440" y="4555669"/>
                </a:cubicBezTo>
                <a:cubicBezTo>
                  <a:pt x="1074069" y="4566555"/>
                  <a:pt x="1073212" y="4580212"/>
                  <a:pt x="1081326" y="4588326"/>
                </a:cubicBezTo>
                <a:cubicBezTo>
                  <a:pt x="1105169" y="4612170"/>
                  <a:pt x="1103709" y="4613558"/>
                  <a:pt x="1135755" y="4631869"/>
                </a:cubicBezTo>
                <a:cubicBezTo>
                  <a:pt x="1149844" y="4639920"/>
                  <a:pt x="1163754" y="4648977"/>
                  <a:pt x="1179297" y="4653640"/>
                </a:cubicBezTo>
                <a:cubicBezTo>
                  <a:pt x="1200438" y="4659982"/>
                  <a:pt x="1222840" y="4660897"/>
                  <a:pt x="1244612" y="4664526"/>
                </a:cubicBezTo>
                <a:cubicBezTo>
                  <a:pt x="1338047" y="4633380"/>
                  <a:pt x="1189318" y="4681071"/>
                  <a:pt x="1342583" y="4642755"/>
                </a:cubicBezTo>
                <a:cubicBezTo>
                  <a:pt x="1364847" y="4637189"/>
                  <a:pt x="1385633" y="4626549"/>
                  <a:pt x="1407897" y="4620983"/>
                </a:cubicBezTo>
                <a:lnTo>
                  <a:pt x="1451440" y="4610098"/>
                </a:lnTo>
                <a:cubicBezTo>
                  <a:pt x="1462326" y="4602841"/>
                  <a:pt x="1473881" y="4596499"/>
                  <a:pt x="1484097" y="4588326"/>
                </a:cubicBezTo>
                <a:cubicBezTo>
                  <a:pt x="1492111" y="4581915"/>
                  <a:pt x="1496689" y="4571145"/>
                  <a:pt x="1505869" y="4566555"/>
                </a:cubicBezTo>
                <a:cubicBezTo>
                  <a:pt x="1585480" y="4526750"/>
                  <a:pt x="1684410" y="4538493"/>
                  <a:pt x="1767126" y="4533898"/>
                </a:cubicBezTo>
                <a:cubicBezTo>
                  <a:pt x="1781640" y="4530269"/>
                  <a:pt x="1797287" y="4529703"/>
                  <a:pt x="1810669" y="4523012"/>
                </a:cubicBezTo>
                <a:cubicBezTo>
                  <a:pt x="1960394" y="4448149"/>
                  <a:pt x="1818330" y="4498687"/>
                  <a:pt x="1908640" y="4468583"/>
                </a:cubicBezTo>
                <a:cubicBezTo>
                  <a:pt x="1961434" y="4415789"/>
                  <a:pt x="1940797" y="4442119"/>
                  <a:pt x="1973955" y="4392383"/>
                </a:cubicBezTo>
                <a:cubicBezTo>
                  <a:pt x="1975097" y="4386670"/>
                  <a:pt x="1986427" y="4318317"/>
                  <a:pt x="1995726" y="4305298"/>
                </a:cubicBezTo>
                <a:cubicBezTo>
                  <a:pt x="2042974" y="4239151"/>
                  <a:pt x="2033796" y="4275376"/>
                  <a:pt x="2104583" y="4239983"/>
                </a:cubicBezTo>
                <a:cubicBezTo>
                  <a:pt x="2119097" y="4232726"/>
                  <a:pt x="2134037" y="4226263"/>
                  <a:pt x="2148126" y="4218212"/>
                </a:cubicBezTo>
                <a:cubicBezTo>
                  <a:pt x="2255831" y="4156666"/>
                  <a:pt x="2092744" y="4240459"/>
                  <a:pt x="2224326" y="4174669"/>
                </a:cubicBezTo>
                <a:cubicBezTo>
                  <a:pt x="2319733" y="4079262"/>
                  <a:pt x="2202977" y="4200287"/>
                  <a:pt x="2278755" y="4109355"/>
                </a:cubicBezTo>
                <a:cubicBezTo>
                  <a:pt x="2288610" y="4097529"/>
                  <a:pt x="2300526" y="4087584"/>
                  <a:pt x="2311412" y="4076698"/>
                </a:cubicBezTo>
                <a:cubicBezTo>
                  <a:pt x="2318669" y="4062184"/>
                  <a:pt x="2325132" y="4047244"/>
                  <a:pt x="2333183" y="4033155"/>
                </a:cubicBezTo>
                <a:cubicBezTo>
                  <a:pt x="2345092" y="4012314"/>
                  <a:pt x="2357907" y="3993781"/>
                  <a:pt x="2376726" y="3978726"/>
                </a:cubicBezTo>
                <a:cubicBezTo>
                  <a:pt x="2386942" y="3970553"/>
                  <a:pt x="2399167" y="3965128"/>
                  <a:pt x="2409383" y="3956955"/>
                </a:cubicBezTo>
                <a:cubicBezTo>
                  <a:pt x="2417397" y="3950544"/>
                  <a:pt x="2421975" y="3939773"/>
                  <a:pt x="2431155" y="3935183"/>
                </a:cubicBezTo>
                <a:cubicBezTo>
                  <a:pt x="2444536" y="3928492"/>
                  <a:pt x="2460183" y="3927926"/>
                  <a:pt x="2474697" y="3924298"/>
                </a:cubicBezTo>
                <a:cubicBezTo>
                  <a:pt x="2489211" y="3927926"/>
                  <a:pt x="2504858" y="3928492"/>
                  <a:pt x="2518240" y="3935183"/>
                </a:cubicBezTo>
                <a:cubicBezTo>
                  <a:pt x="2532435" y="3942281"/>
                  <a:pt x="2569926" y="3997363"/>
                  <a:pt x="2572669" y="4000498"/>
                </a:cubicBezTo>
                <a:cubicBezTo>
                  <a:pt x="2586186" y="4015945"/>
                  <a:pt x="2601698" y="4029526"/>
                  <a:pt x="2616212" y="4044040"/>
                </a:cubicBezTo>
                <a:cubicBezTo>
                  <a:pt x="2630912" y="4073441"/>
                  <a:pt x="2639747" y="4102587"/>
                  <a:pt x="2670640" y="4120240"/>
                </a:cubicBezTo>
                <a:cubicBezTo>
                  <a:pt x="2683630" y="4127663"/>
                  <a:pt x="2699853" y="4126827"/>
                  <a:pt x="2714183" y="4131126"/>
                </a:cubicBezTo>
                <a:cubicBezTo>
                  <a:pt x="2736164" y="4137721"/>
                  <a:pt x="2758526" y="4143578"/>
                  <a:pt x="2779497" y="4152898"/>
                </a:cubicBezTo>
                <a:cubicBezTo>
                  <a:pt x="2791453" y="4158212"/>
                  <a:pt x="2800453" y="4168818"/>
                  <a:pt x="2812155" y="4174669"/>
                </a:cubicBezTo>
                <a:cubicBezTo>
                  <a:pt x="2822418" y="4179801"/>
                  <a:pt x="2833357" y="4184881"/>
                  <a:pt x="2844812" y="4185555"/>
                </a:cubicBezTo>
                <a:cubicBezTo>
                  <a:pt x="2957162" y="4192164"/>
                  <a:pt x="3069783" y="4192812"/>
                  <a:pt x="3182269" y="4196440"/>
                </a:cubicBezTo>
                <a:cubicBezTo>
                  <a:pt x="3249314" y="4215596"/>
                  <a:pt x="3282899" y="4235611"/>
                  <a:pt x="3356440" y="4207326"/>
                </a:cubicBezTo>
                <a:cubicBezTo>
                  <a:pt x="3375598" y="4199957"/>
                  <a:pt x="3399983" y="4163783"/>
                  <a:pt x="3399983" y="4163783"/>
                </a:cubicBezTo>
                <a:cubicBezTo>
                  <a:pt x="3451723" y="4008569"/>
                  <a:pt x="3399737" y="4170088"/>
                  <a:pt x="3432640" y="4054926"/>
                </a:cubicBezTo>
                <a:cubicBezTo>
                  <a:pt x="3435792" y="4043893"/>
                  <a:pt x="3436358" y="4031229"/>
                  <a:pt x="3443526" y="4022269"/>
                </a:cubicBezTo>
                <a:cubicBezTo>
                  <a:pt x="3532390" y="3911190"/>
                  <a:pt x="3488595" y="3975328"/>
                  <a:pt x="3552383" y="3924298"/>
                </a:cubicBezTo>
                <a:cubicBezTo>
                  <a:pt x="3629939" y="3862253"/>
                  <a:pt x="3506299" y="3947763"/>
                  <a:pt x="3606812" y="3880755"/>
                </a:cubicBezTo>
                <a:lnTo>
                  <a:pt x="3628583" y="3815440"/>
                </a:lnTo>
                <a:cubicBezTo>
                  <a:pt x="3632212" y="3804554"/>
                  <a:pt x="3636686" y="3793915"/>
                  <a:pt x="3639469" y="3782783"/>
                </a:cubicBezTo>
                <a:cubicBezTo>
                  <a:pt x="3653138" y="3728108"/>
                  <a:pt x="3645624" y="3753433"/>
                  <a:pt x="3661240" y="3706583"/>
                </a:cubicBezTo>
                <a:cubicBezTo>
                  <a:pt x="3657612" y="3684812"/>
                  <a:pt x="3660226" y="3661010"/>
                  <a:pt x="3650355" y="3641269"/>
                </a:cubicBezTo>
                <a:cubicBezTo>
                  <a:pt x="3644504" y="3629567"/>
                  <a:pt x="3626948" y="3628749"/>
                  <a:pt x="3617697" y="3619498"/>
                </a:cubicBezTo>
                <a:cubicBezTo>
                  <a:pt x="3608446" y="3610247"/>
                  <a:pt x="3605177" y="3596091"/>
                  <a:pt x="3595926" y="3586840"/>
                </a:cubicBezTo>
                <a:cubicBezTo>
                  <a:pt x="3586675" y="3577589"/>
                  <a:pt x="3574971" y="3570920"/>
                  <a:pt x="3563269" y="3565069"/>
                </a:cubicBezTo>
                <a:cubicBezTo>
                  <a:pt x="3526793" y="3546831"/>
                  <a:pt x="3463689" y="3546748"/>
                  <a:pt x="3432640" y="3543298"/>
                </a:cubicBezTo>
                <a:cubicBezTo>
                  <a:pt x="3418126" y="3539669"/>
                  <a:pt x="3400780" y="3541758"/>
                  <a:pt x="3389097" y="3532412"/>
                </a:cubicBezTo>
                <a:cubicBezTo>
                  <a:pt x="3380137" y="3525244"/>
                  <a:pt x="3383344" y="3510018"/>
                  <a:pt x="3378212" y="3499755"/>
                </a:cubicBezTo>
                <a:cubicBezTo>
                  <a:pt x="3351577" y="3446485"/>
                  <a:pt x="3365040" y="3485821"/>
                  <a:pt x="3334669" y="3445326"/>
                </a:cubicBezTo>
                <a:cubicBezTo>
                  <a:pt x="3318970" y="3424393"/>
                  <a:pt x="3309628" y="3398514"/>
                  <a:pt x="3291126" y="3380012"/>
                </a:cubicBezTo>
                <a:lnTo>
                  <a:pt x="3214926" y="3303812"/>
                </a:lnTo>
                <a:lnTo>
                  <a:pt x="3182269" y="3271155"/>
                </a:lnTo>
                <a:cubicBezTo>
                  <a:pt x="3178640" y="3256641"/>
                  <a:pt x="3178074" y="3240994"/>
                  <a:pt x="3171383" y="3227612"/>
                </a:cubicBezTo>
                <a:cubicBezTo>
                  <a:pt x="3166793" y="3218432"/>
                  <a:pt x="3151625" y="3215904"/>
                  <a:pt x="3149612" y="3205840"/>
                </a:cubicBezTo>
                <a:cubicBezTo>
                  <a:pt x="3144901" y="3182287"/>
                  <a:pt x="3169235" y="3164445"/>
                  <a:pt x="3182269" y="3151412"/>
                </a:cubicBezTo>
                <a:cubicBezTo>
                  <a:pt x="3178640" y="3133269"/>
                  <a:pt x="3177234" y="3114536"/>
                  <a:pt x="3171383" y="3096983"/>
                </a:cubicBezTo>
                <a:cubicBezTo>
                  <a:pt x="3160898" y="3065529"/>
                  <a:pt x="3130909" y="3026919"/>
                  <a:pt x="3116955" y="2999012"/>
                </a:cubicBezTo>
                <a:cubicBezTo>
                  <a:pt x="3072844" y="2910790"/>
                  <a:pt x="3140998" y="3015460"/>
                  <a:pt x="3084297" y="2944583"/>
                </a:cubicBezTo>
                <a:cubicBezTo>
                  <a:pt x="3076124" y="2934367"/>
                  <a:pt x="3068377" y="2923628"/>
                  <a:pt x="3062526" y="2911926"/>
                </a:cubicBezTo>
                <a:cubicBezTo>
                  <a:pt x="3057394" y="2901663"/>
                  <a:pt x="3058808" y="2888229"/>
                  <a:pt x="3051640" y="2879269"/>
                </a:cubicBezTo>
                <a:cubicBezTo>
                  <a:pt x="3043467" y="2869053"/>
                  <a:pt x="3028916" y="2866012"/>
                  <a:pt x="3018983" y="2857498"/>
                </a:cubicBezTo>
                <a:cubicBezTo>
                  <a:pt x="3003398" y="2844140"/>
                  <a:pt x="2989954" y="2828469"/>
                  <a:pt x="2975440" y="2813955"/>
                </a:cubicBezTo>
                <a:lnTo>
                  <a:pt x="2975440" y="2813955"/>
                </a:lnTo>
                <a:cubicBezTo>
                  <a:pt x="2923358" y="2735831"/>
                  <a:pt x="2950399" y="2767142"/>
                  <a:pt x="2899240" y="2715983"/>
                </a:cubicBezTo>
                <a:cubicBezTo>
                  <a:pt x="2839778" y="2567328"/>
                  <a:pt x="2909081" y="2719859"/>
                  <a:pt x="2855697" y="2639783"/>
                </a:cubicBezTo>
                <a:cubicBezTo>
                  <a:pt x="2846696" y="2626281"/>
                  <a:pt x="2843358" y="2609445"/>
                  <a:pt x="2833926" y="2596240"/>
                </a:cubicBezTo>
                <a:cubicBezTo>
                  <a:pt x="2824978" y="2583713"/>
                  <a:pt x="2810720" y="2575735"/>
                  <a:pt x="2801269" y="2563583"/>
                </a:cubicBezTo>
                <a:cubicBezTo>
                  <a:pt x="2785205" y="2542929"/>
                  <a:pt x="2779497" y="2512783"/>
                  <a:pt x="2757726" y="2498269"/>
                </a:cubicBezTo>
                <a:cubicBezTo>
                  <a:pt x="2722788" y="2474977"/>
                  <a:pt x="2673687" y="2448410"/>
                  <a:pt x="2648869" y="2411183"/>
                </a:cubicBezTo>
                <a:lnTo>
                  <a:pt x="2605326" y="2345869"/>
                </a:lnTo>
                <a:cubicBezTo>
                  <a:pt x="2598069" y="2334983"/>
                  <a:pt x="2592806" y="2322463"/>
                  <a:pt x="2583555" y="2313212"/>
                </a:cubicBezTo>
                <a:lnTo>
                  <a:pt x="2561783" y="2291440"/>
                </a:lnTo>
                <a:cubicBezTo>
                  <a:pt x="2534421" y="2209356"/>
                  <a:pt x="2571330" y="2310535"/>
                  <a:pt x="2529126" y="2226126"/>
                </a:cubicBezTo>
                <a:cubicBezTo>
                  <a:pt x="2523994" y="2215863"/>
                  <a:pt x="2523372" y="2203732"/>
                  <a:pt x="2518240" y="2193469"/>
                </a:cubicBezTo>
                <a:cubicBezTo>
                  <a:pt x="2498054" y="2153098"/>
                  <a:pt x="2500010" y="2169415"/>
                  <a:pt x="2474697" y="2139040"/>
                </a:cubicBezTo>
                <a:cubicBezTo>
                  <a:pt x="2463082" y="2125103"/>
                  <a:pt x="2455694" y="2107445"/>
                  <a:pt x="2442040" y="2095498"/>
                </a:cubicBezTo>
                <a:cubicBezTo>
                  <a:pt x="2383704" y="2044454"/>
                  <a:pt x="2356913" y="2077638"/>
                  <a:pt x="2311412" y="1986640"/>
                </a:cubicBezTo>
                <a:cubicBezTo>
                  <a:pt x="2292060" y="1947937"/>
                  <a:pt x="2292287" y="1936918"/>
                  <a:pt x="2256983" y="1910440"/>
                </a:cubicBezTo>
                <a:cubicBezTo>
                  <a:pt x="2240057" y="1897745"/>
                  <a:pt x="2219256" y="1890773"/>
                  <a:pt x="2202555" y="1877783"/>
                </a:cubicBezTo>
                <a:cubicBezTo>
                  <a:pt x="2186352" y="1865181"/>
                  <a:pt x="2173526" y="1848754"/>
                  <a:pt x="2159012" y="1834240"/>
                </a:cubicBezTo>
                <a:cubicBezTo>
                  <a:pt x="2151755" y="1826983"/>
                  <a:pt x="2145780" y="1818162"/>
                  <a:pt x="2137240" y="1812469"/>
                </a:cubicBezTo>
                <a:cubicBezTo>
                  <a:pt x="2126354" y="1805212"/>
                  <a:pt x="2114516" y="1799212"/>
                  <a:pt x="2104583" y="1790698"/>
                </a:cubicBezTo>
                <a:cubicBezTo>
                  <a:pt x="2088998" y="1777340"/>
                  <a:pt x="2061040" y="1747155"/>
                  <a:pt x="2061040" y="1747155"/>
                </a:cubicBezTo>
                <a:cubicBezTo>
                  <a:pt x="2053783" y="1732641"/>
                  <a:pt x="2047869" y="1717373"/>
                  <a:pt x="2039269" y="1703612"/>
                </a:cubicBezTo>
                <a:cubicBezTo>
                  <a:pt x="2029653" y="1688227"/>
                  <a:pt x="2017157" y="1674832"/>
                  <a:pt x="2006612" y="1660069"/>
                </a:cubicBezTo>
                <a:cubicBezTo>
                  <a:pt x="1992216" y="1639915"/>
                  <a:pt x="1960662" y="1589941"/>
                  <a:pt x="1952183" y="1572983"/>
                </a:cubicBezTo>
                <a:cubicBezTo>
                  <a:pt x="1943444" y="1555506"/>
                  <a:pt x="1937273" y="1536851"/>
                  <a:pt x="1930412" y="1518555"/>
                </a:cubicBezTo>
                <a:cubicBezTo>
                  <a:pt x="1926383" y="1507811"/>
                  <a:pt x="1911412" y="1494012"/>
                  <a:pt x="1919526" y="1485898"/>
                </a:cubicBezTo>
                <a:cubicBezTo>
                  <a:pt x="1927639" y="1477784"/>
                  <a:pt x="1941297" y="1493155"/>
                  <a:pt x="1952183" y="1496783"/>
                </a:cubicBezTo>
                <a:cubicBezTo>
                  <a:pt x="1959440" y="1507669"/>
                  <a:pt x="1963904" y="1521064"/>
                  <a:pt x="1973955" y="1529440"/>
                </a:cubicBezTo>
                <a:cubicBezTo>
                  <a:pt x="2007934" y="1557756"/>
                  <a:pt x="2016123" y="1545082"/>
                  <a:pt x="2050155" y="1562098"/>
                </a:cubicBezTo>
                <a:cubicBezTo>
                  <a:pt x="2061857" y="1567949"/>
                  <a:pt x="2070787" y="1578715"/>
                  <a:pt x="2082812" y="1583869"/>
                </a:cubicBezTo>
                <a:cubicBezTo>
                  <a:pt x="2096563" y="1589762"/>
                  <a:pt x="2111970" y="1590645"/>
                  <a:pt x="2126355" y="1594755"/>
                </a:cubicBezTo>
                <a:cubicBezTo>
                  <a:pt x="2235673" y="1625988"/>
                  <a:pt x="2066431" y="1582494"/>
                  <a:pt x="2202555" y="1616526"/>
                </a:cubicBezTo>
                <a:cubicBezTo>
                  <a:pt x="2289641" y="1612897"/>
                  <a:pt x="2376889" y="1612079"/>
                  <a:pt x="2463812" y="1605640"/>
                </a:cubicBezTo>
                <a:cubicBezTo>
                  <a:pt x="2475255" y="1604792"/>
                  <a:pt x="2485217" y="1597005"/>
                  <a:pt x="2496469" y="1594755"/>
                </a:cubicBezTo>
                <a:cubicBezTo>
                  <a:pt x="2521629" y="1589723"/>
                  <a:pt x="2547425" y="1588459"/>
                  <a:pt x="2572669" y="1583869"/>
                </a:cubicBezTo>
                <a:cubicBezTo>
                  <a:pt x="2602736" y="1578402"/>
                  <a:pt x="2620892" y="1571423"/>
                  <a:pt x="2648869" y="1562098"/>
                </a:cubicBezTo>
                <a:cubicBezTo>
                  <a:pt x="2680056" y="1530909"/>
                  <a:pt x="2685640" y="1537136"/>
                  <a:pt x="2659755" y="1475012"/>
                </a:cubicBezTo>
                <a:cubicBezTo>
                  <a:pt x="2649691" y="1450859"/>
                  <a:pt x="2616212" y="1409698"/>
                  <a:pt x="2616212" y="1409698"/>
                </a:cubicBezTo>
                <a:cubicBezTo>
                  <a:pt x="2573771" y="1239940"/>
                  <a:pt x="2609059" y="1403486"/>
                  <a:pt x="2583555" y="1148440"/>
                </a:cubicBezTo>
                <a:cubicBezTo>
                  <a:pt x="2582066" y="1133554"/>
                  <a:pt x="2575915" y="1119502"/>
                  <a:pt x="2572669" y="1104898"/>
                </a:cubicBezTo>
                <a:cubicBezTo>
                  <a:pt x="2568655" y="1086836"/>
                  <a:pt x="2565412" y="1068612"/>
                  <a:pt x="2561783" y="1050469"/>
                </a:cubicBezTo>
                <a:cubicBezTo>
                  <a:pt x="2565412" y="999669"/>
                  <a:pt x="2567601" y="948746"/>
                  <a:pt x="2572669" y="898069"/>
                </a:cubicBezTo>
                <a:cubicBezTo>
                  <a:pt x="2574865" y="876107"/>
                  <a:pt x="2575805" y="853421"/>
                  <a:pt x="2583555" y="832755"/>
                </a:cubicBezTo>
                <a:cubicBezTo>
                  <a:pt x="2587159" y="823145"/>
                  <a:pt x="2597312" y="817394"/>
                  <a:pt x="2605326" y="810983"/>
                </a:cubicBezTo>
                <a:cubicBezTo>
                  <a:pt x="2671217" y="758269"/>
                  <a:pt x="2604796" y="814906"/>
                  <a:pt x="2670640" y="778326"/>
                </a:cubicBezTo>
                <a:cubicBezTo>
                  <a:pt x="2693513" y="765619"/>
                  <a:pt x="2714183" y="749297"/>
                  <a:pt x="2735955" y="734783"/>
                </a:cubicBezTo>
                <a:cubicBezTo>
                  <a:pt x="2746841" y="727526"/>
                  <a:pt x="2756201" y="717149"/>
                  <a:pt x="2768612" y="713012"/>
                </a:cubicBezTo>
                <a:lnTo>
                  <a:pt x="2833926" y="691240"/>
                </a:lnTo>
                <a:cubicBezTo>
                  <a:pt x="2873840" y="694869"/>
                  <a:pt x="2913942" y="696829"/>
                  <a:pt x="2953669" y="702126"/>
                </a:cubicBezTo>
                <a:cubicBezTo>
                  <a:pt x="2968499" y="704103"/>
                  <a:pt x="2982251" y="713012"/>
                  <a:pt x="2997212" y="713012"/>
                </a:cubicBezTo>
                <a:cubicBezTo>
                  <a:pt x="3251238" y="713012"/>
                  <a:pt x="3505212" y="705755"/>
                  <a:pt x="3759212" y="702126"/>
                </a:cubicBezTo>
                <a:cubicBezTo>
                  <a:pt x="3770098" y="694869"/>
                  <a:pt x="3784935" y="691449"/>
                  <a:pt x="3791869" y="680355"/>
                </a:cubicBezTo>
                <a:cubicBezTo>
                  <a:pt x="3846757" y="592533"/>
                  <a:pt x="3783588" y="640596"/>
                  <a:pt x="3835412" y="571498"/>
                </a:cubicBezTo>
                <a:cubicBezTo>
                  <a:pt x="3847728" y="555077"/>
                  <a:pt x="3859482" y="534446"/>
                  <a:pt x="3878955" y="527955"/>
                </a:cubicBezTo>
                <a:cubicBezTo>
                  <a:pt x="3961039" y="500593"/>
                  <a:pt x="3859860" y="537502"/>
                  <a:pt x="3944269" y="495298"/>
                </a:cubicBezTo>
                <a:cubicBezTo>
                  <a:pt x="3954532" y="490166"/>
                  <a:pt x="3966663" y="489544"/>
                  <a:pt x="3976926" y="484412"/>
                </a:cubicBezTo>
                <a:cubicBezTo>
                  <a:pt x="3988628" y="478561"/>
                  <a:pt x="3997881" y="468491"/>
                  <a:pt x="4009583" y="462640"/>
                </a:cubicBezTo>
                <a:cubicBezTo>
                  <a:pt x="4030542" y="452160"/>
                  <a:pt x="4064867" y="447841"/>
                  <a:pt x="4085783" y="440869"/>
                </a:cubicBezTo>
                <a:cubicBezTo>
                  <a:pt x="4104321" y="434690"/>
                  <a:pt x="4121051" y="422930"/>
                  <a:pt x="4140212" y="419098"/>
                </a:cubicBezTo>
                <a:cubicBezTo>
                  <a:pt x="4175971" y="411946"/>
                  <a:pt x="4212884" y="412735"/>
                  <a:pt x="4249069" y="408212"/>
                </a:cubicBezTo>
                <a:cubicBezTo>
                  <a:pt x="4270970" y="405474"/>
                  <a:pt x="4292612" y="400955"/>
                  <a:pt x="4314383" y="397326"/>
                </a:cubicBezTo>
                <a:cubicBezTo>
                  <a:pt x="4334857" y="335906"/>
                  <a:pt x="4362635" y="281663"/>
                  <a:pt x="4325269" y="212269"/>
                </a:cubicBezTo>
                <a:cubicBezTo>
                  <a:pt x="4321147" y="204614"/>
                  <a:pt x="4233073" y="183777"/>
                  <a:pt x="4216412" y="179612"/>
                </a:cubicBezTo>
                <a:cubicBezTo>
                  <a:pt x="4205526" y="172355"/>
                  <a:pt x="4195780" y="162994"/>
                  <a:pt x="4183755" y="157840"/>
                </a:cubicBezTo>
                <a:cubicBezTo>
                  <a:pt x="4159081" y="147265"/>
                  <a:pt x="4131396" y="149314"/>
                  <a:pt x="4107555" y="136069"/>
                </a:cubicBezTo>
                <a:cubicBezTo>
                  <a:pt x="4084682" y="123362"/>
                  <a:pt x="4067063" y="100801"/>
                  <a:pt x="4042240" y="92526"/>
                </a:cubicBezTo>
                <a:cubicBezTo>
                  <a:pt x="4031354" y="88897"/>
                  <a:pt x="4020616" y="84792"/>
                  <a:pt x="4009583" y="81640"/>
                </a:cubicBezTo>
                <a:cubicBezTo>
                  <a:pt x="3723837" y="0"/>
                  <a:pt x="3136997" y="60520"/>
                  <a:pt x="3084297" y="59869"/>
                </a:cubicBezTo>
                <a:lnTo>
                  <a:pt x="2997212" y="48983"/>
                </a:lnTo>
                <a:cubicBezTo>
                  <a:pt x="2975362" y="45862"/>
                  <a:pt x="2953818" y="40677"/>
                  <a:pt x="2931897" y="38098"/>
                </a:cubicBezTo>
                <a:cubicBezTo>
                  <a:pt x="2892093" y="33415"/>
                  <a:pt x="2852035" y="31200"/>
                  <a:pt x="2812155" y="27212"/>
                </a:cubicBezTo>
                <a:cubicBezTo>
                  <a:pt x="2779460" y="23942"/>
                  <a:pt x="2746840" y="19955"/>
                  <a:pt x="2714183" y="16326"/>
                </a:cubicBezTo>
                <a:lnTo>
                  <a:pt x="613240" y="27212"/>
                </a:lnTo>
                <a:cubicBezTo>
                  <a:pt x="583987" y="27503"/>
                  <a:pt x="554176" y="29692"/>
                  <a:pt x="526155" y="38098"/>
                </a:cubicBezTo>
                <a:cubicBezTo>
                  <a:pt x="516325" y="41047"/>
                  <a:pt x="512397" y="53458"/>
                  <a:pt x="504383" y="59869"/>
                </a:cubicBezTo>
                <a:cubicBezTo>
                  <a:pt x="494167" y="68042"/>
                  <a:pt x="483428" y="75789"/>
                  <a:pt x="471726" y="81640"/>
                </a:cubicBezTo>
                <a:cubicBezTo>
                  <a:pt x="433889" y="100558"/>
                  <a:pt x="408670" y="92526"/>
                  <a:pt x="362869" y="92526"/>
                </a:cubicBezTo>
              </a:path>
            </a:pathLst>
          </a:cu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Dobe</a:t>
            </a:r>
            <a:r>
              <a:rPr lang="en-GB" dirty="0" smtClean="0"/>
              <a:t> area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Mainly sand, some rocky outcrops</a:t>
            </a:r>
          </a:p>
          <a:p>
            <a:r>
              <a:rPr lang="en-GB" dirty="0" smtClean="0"/>
              <a:t>Hydrology</a:t>
            </a:r>
          </a:p>
          <a:p>
            <a:pPr lvl="1"/>
            <a:r>
              <a:rPr lang="en-GB" dirty="0" smtClean="0"/>
              <a:t>10 water holes across the Kalahari</a:t>
            </a:r>
          </a:p>
          <a:p>
            <a:pPr lvl="2"/>
            <a:r>
              <a:rPr lang="en-GB" dirty="0" smtClean="0"/>
              <a:t>Permanent</a:t>
            </a:r>
          </a:p>
          <a:p>
            <a:pPr lvl="2"/>
            <a:r>
              <a:rPr lang="en-GB" dirty="0" smtClean="0"/>
              <a:t>Seasonal </a:t>
            </a:r>
          </a:p>
          <a:p>
            <a:pPr lvl="1"/>
            <a:r>
              <a:rPr lang="en-GB" dirty="0" smtClean="0"/>
              <a:t>Hollow trees</a:t>
            </a:r>
          </a:p>
          <a:p>
            <a:pPr lvl="1"/>
            <a:r>
              <a:rPr lang="en-GB" dirty="0" smtClean="0"/>
              <a:t>Water bearing roots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572000" y="5879942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000" dirty="0" smtClean="0"/>
              <a:t>https://tspace.library.utoronto.ca/handle/1807/18720</a:t>
            </a:r>
            <a:endParaRPr lang="en-GB" sz="1000" dirty="0"/>
          </a:p>
        </p:txBody>
      </p:sp>
      <p:pic>
        <p:nvPicPr>
          <p:cNvPr id="26630" name="Picture 6" descr="best photos 2_011"/>
          <p:cNvPicPr>
            <a:picLocks noChangeAspect="1" noChangeArrowheads="1"/>
          </p:cNvPicPr>
          <p:nvPr/>
        </p:nvPicPr>
        <p:blipFill>
          <a:blip r:embed="rId2"/>
          <a:srcRect l="16061" r="19574"/>
          <a:stretch>
            <a:fillRect/>
          </a:stretch>
        </p:blipFill>
        <p:spPr bwMode="auto">
          <a:xfrm>
            <a:off x="6918679" y="1654200"/>
            <a:ext cx="2083815" cy="2124000"/>
          </a:xfrm>
          <a:prstGeom prst="rect">
            <a:avLst/>
          </a:prstGeom>
          <a:noFill/>
        </p:spPr>
      </p:pic>
      <p:pic>
        <p:nvPicPr>
          <p:cNvPr id="26628" name="Picture 4" descr="https://tspace.library.utoronto.ca/retrieve/799280/2menaroundwaterhole_02-1969_.jpg.preview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95800" y="1811942"/>
            <a:ext cx="2657165" cy="406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Fauna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8674" name="Picture 2" descr="http://t.wallpaperweb.org/wallpaper/animals/1920x1440/Springboks_Kgalagadi_Transfrontier_Park_Kalahari_South_Afric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3460" y="1600200"/>
            <a:ext cx="2893340" cy="2170005"/>
          </a:xfrm>
          <a:prstGeom prst="rect">
            <a:avLst/>
          </a:prstGeom>
          <a:noFill/>
        </p:spPr>
      </p:pic>
      <p:pic>
        <p:nvPicPr>
          <p:cNvPr id="28678" name="Picture 6" descr="http://bobreb2011.global2.vic.edu.au/files/2011/09/4-meerkat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23154" y="3686174"/>
            <a:ext cx="3663646" cy="2439989"/>
          </a:xfrm>
          <a:prstGeom prst="rect">
            <a:avLst/>
          </a:prstGeom>
          <a:noFill/>
        </p:spPr>
      </p:pic>
      <p:pic>
        <p:nvPicPr>
          <p:cNvPr id="28680" name="Picture 8" descr="http://www.game-reserve.com/images/wildlife/leopard/leopard_close-up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40862" y="1600200"/>
            <a:ext cx="3452598" cy="2714626"/>
          </a:xfrm>
          <a:prstGeom prst="rect">
            <a:avLst/>
          </a:prstGeom>
          <a:noFill/>
        </p:spPr>
      </p:pic>
      <p:pic>
        <p:nvPicPr>
          <p:cNvPr id="28682" name="Picture 10" descr="http://www.kalahari-trophy-hunting.com/images/elandbu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4812" y="3770205"/>
            <a:ext cx="2857500" cy="2400301"/>
          </a:xfrm>
          <a:prstGeom prst="rect">
            <a:avLst/>
          </a:prstGeom>
          <a:noFill/>
        </p:spPr>
      </p:pic>
      <p:pic>
        <p:nvPicPr>
          <p:cNvPr id="28676" name="Picture 4" descr="http://t1.gstatic.com/images?q=tbn:ANd9GcT2KijWiocRtKzGySdK2P3yDd3IcOR4xCQ5unPDpUkdqv2izdoxkg&amp;t=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62312" y="4278312"/>
            <a:ext cx="2466975" cy="1847851"/>
          </a:xfrm>
          <a:prstGeom prst="rect">
            <a:avLst/>
          </a:prstGeom>
          <a:noFill/>
        </p:spPr>
      </p:pic>
      <p:pic>
        <p:nvPicPr>
          <p:cNvPr id="28684" name="Picture 12" descr="https://encrypted-tbn0.google.com/images?q=tbn:ANd9GcSq_OZUrcGHzGEZIYjYVuN-5SuZ3K2rE4XJPOzg-y7bXfBR0Mors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04812" y="1417638"/>
            <a:ext cx="2628900" cy="23525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Flora </a:t>
            </a:r>
            <a:endParaRPr lang="en-GB" dirty="0"/>
          </a:p>
        </p:txBody>
      </p:sp>
      <p:pic>
        <p:nvPicPr>
          <p:cNvPr id="30722" name="Picture 2" descr="https://encrypted-tbn0.google.com/images?q=tbn:ANd9GcTlE5c5Adu7dr6NRWx-sToTNwmMWCCxf3vO7WeaGKp9x2ub6Lkq7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7009" y="1846947"/>
            <a:ext cx="2466975" cy="1847850"/>
          </a:xfrm>
          <a:prstGeom prst="rect">
            <a:avLst/>
          </a:prstGeom>
          <a:noFill/>
        </p:spPr>
      </p:pic>
      <p:pic>
        <p:nvPicPr>
          <p:cNvPr id="30724" name="Picture 4" descr="http://medias.photodeck.com/9e68acd2-2dd8-11e0-87ee-f717a9a78bba/BO-CK-san-08-0098_xlar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1622" y="3844476"/>
            <a:ext cx="3435178" cy="2281687"/>
          </a:xfrm>
          <a:prstGeom prst="rect">
            <a:avLst/>
          </a:prstGeom>
          <a:noFill/>
        </p:spPr>
      </p:pic>
      <p:pic>
        <p:nvPicPr>
          <p:cNvPr id="13314" name="Picture 2" descr="http://t3.gstatic.com/images?q=tbn:ANd9GcQmv9vRzPFw_-9is6YvL8hC5ViCMEpbEhrBUFxcwJyjhAwnS4eh&amp;t=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3595689" y="4192138"/>
            <a:ext cx="2390775" cy="1676400"/>
          </a:xfrm>
          <a:prstGeom prst="rect">
            <a:avLst/>
          </a:prstGeom>
          <a:noFill/>
        </p:spPr>
      </p:pic>
      <p:pic>
        <p:nvPicPr>
          <p:cNvPr id="13316" name="Picture 4" descr="http://farm5.staticflickr.com/4153/5434636038_a50a0ca57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1463226"/>
            <a:ext cx="3495675" cy="4762500"/>
          </a:xfrm>
          <a:prstGeom prst="rect">
            <a:avLst/>
          </a:prstGeom>
          <a:noFill/>
        </p:spPr>
      </p:pic>
      <p:pic>
        <p:nvPicPr>
          <p:cNvPr id="13318" name="Picture 6" descr="http://3.bp.blogspot.com/-9xUNMKrf5zQ/UA2k3o082aI/AAAAAAAAAHI/epHaSvpJGOg/s640/horned%2Bmelon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flipH="1">
            <a:off x="3919936" y="1846947"/>
            <a:ext cx="2663372" cy="1997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GB" dirty="0" smtClean="0"/>
              <a:t>Settlement structure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973286" y="2906486"/>
            <a:ext cx="2035628" cy="1905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92286" y="2514600"/>
            <a:ext cx="2808514" cy="27540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091543" y="2090057"/>
            <a:ext cx="3907971" cy="35160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2547257" y="1578429"/>
            <a:ext cx="5094514" cy="460465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530" name="Picture 2" descr="C:\Documents and Settings\sa025\Local Settings\Temporary Internet Files\Content.IE5\F7UUPPJ8\MP90044909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08072" y="3488874"/>
            <a:ext cx="429986" cy="615042"/>
          </a:xfrm>
          <a:prstGeom prst="rect">
            <a:avLst/>
          </a:prstGeom>
          <a:noFill/>
        </p:spPr>
      </p:pic>
      <p:sp>
        <p:nvSpPr>
          <p:cNvPr id="13" name="Oval 12"/>
          <p:cNvSpPr/>
          <p:nvPr/>
        </p:nvSpPr>
        <p:spPr>
          <a:xfrm>
            <a:off x="4060371" y="3219448"/>
            <a:ext cx="152400" cy="1796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539343" y="2906486"/>
            <a:ext cx="168729" cy="2068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5279571" y="2906486"/>
            <a:ext cx="185058" cy="2068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5834743" y="3309257"/>
            <a:ext cx="174171" cy="1796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5834743" y="4103916"/>
            <a:ext cx="174171" cy="1850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3853543" y="3755571"/>
            <a:ext cx="206828" cy="1850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4093028" y="4288971"/>
            <a:ext cx="195943" cy="2068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4708072" y="4669971"/>
            <a:ext cx="212271" cy="1415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464629" y="4495800"/>
            <a:ext cx="206828" cy="1741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4212771" y="3399065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5157652" y="3129639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5773783" y="3354160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5651864" y="4059011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4151811" y="3793674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4228011" y="4199162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4761411" y="4495800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5403669" y="4405991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4639492" y="3129639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803364" y="5740855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766352" y="5872842"/>
            <a:ext cx="195943" cy="2068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1193074" y="5606143"/>
            <a:ext cx="372727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Fire place</a:t>
            </a:r>
          </a:p>
          <a:p>
            <a:r>
              <a:rPr lang="en-GB" sz="1400" dirty="0" smtClean="0"/>
              <a:t>House</a:t>
            </a:r>
          </a:p>
          <a:p>
            <a:r>
              <a:rPr lang="en-GB" sz="1400" dirty="0" smtClean="0"/>
              <a:t>Rubbish – nut shells and ash</a:t>
            </a:r>
          </a:p>
          <a:p>
            <a:r>
              <a:rPr lang="en-GB" sz="1400" dirty="0" smtClean="0"/>
              <a:t>Butchery and large item cooking</a:t>
            </a:r>
          </a:p>
          <a:p>
            <a:r>
              <a:rPr lang="en-GB" sz="1400" dirty="0" smtClean="0"/>
              <a:t>Toilet   </a:t>
            </a:r>
            <a:endParaRPr lang="en-GB" sz="1400" dirty="0"/>
          </a:p>
        </p:txBody>
      </p:sp>
      <p:sp>
        <p:nvSpPr>
          <p:cNvPr id="38" name="Oval 37"/>
          <p:cNvSpPr/>
          <p:nvPr/>
        </p:nvSpPr>
        <p:spPr>
          <a:xfrm>
            <a:off x="3777343" y="3023505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4441371" y="2514600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5279571" y="2514600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6161314" y="3039831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/>
          <p:nvPr/>
        </p:nvSpPr>
        <p:spPr>
          <a:xfrm>
            <a:off x="803364" y="6093277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/>
          <p:cNvSpPr/>
          <p:nvPr/>
        </p:nvSpPr>
        <p:spPr>
          <a:xfrm>
            <a:off x="3516086" y="3829048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3777343" y="4580162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4685211" y="5089069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5856514" y="4811486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6237514" y="4148820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3394167" y="281667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3091543" y="4008665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3516086" y="4901294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4685211" y="5516334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/>
          <p:cNvSpPr/>
          <p:nvPr/>
        </p:nvSpPr>
        <p:spPr>
          <a:xfrm>
            <a:off x="6115595" y="517887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6877595" y="4283532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4334690" y="209005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5464629" y="209005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6553200" y="2771772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803364" y="6342282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3030583" y="2514600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/>
          <p:cNvSpPr/>
          <p:nvPr/>
        </p:nvSpPr>
        <p:spPr>
          <a:xfrm>
            <a:off x="4167052" y="1578429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/>
          <p:cNvSpPr/>
          <p:nvPr/>
        </p:nvSpPr>
        <p:spPr>
          <a:xfrm>
            <a:off x="4715692" y="6072857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/>
          <p:cNvSpPr/>
          <p:nvPr/>
        </p:nvSpPr>
        <p:spPr>
          <a:xfrm>
            <a:off x="3122023" y="5268686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/>
          <p:cNvSpPr/>
          <p:nvPr/>
        </p:nvSpPr>
        <p:spPr>
          <a:xfrm>
            <a:off x="2547257" y="4109354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/>
          <p:cNvSpPr/>
          <p:nvPr/>
        </p:nvSpPr>
        <p:spPr>
          <a:xfrm>
            <a:off x="6999514" y="2424791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/>
          <p:cNvSpPr/>
          <p:nvPr/>
        </p:nvSpPr>
        <p:spPr>
          <a:xfrm>
            <a:off x="5734595" y="1578429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 64"/>
          <p:cNvSpPr/>
          <p:nvPr/>
        </p:nvSpPr>
        <p:spPr>
          <a:xfrm>
            <a:off x="6553200" y="5606143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 65"/>
          <p:cNvSpPr/>
          <p:nvPr/>
        </p:nvSpPr>
        <p:spPr>
          <a:xfrm>
            <a:off x="7519852" y="4288971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/>
          <p:cNvSpPr/>
          <p:nvPr/>
        </p:nvSpPr>
        <p:spPr>
          <a:xfrm>
            <a:off x="803364" y="6432091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Houses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62752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Seasons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198"/>
          <a:ext cx="8229600" cy="4149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597510">
                <a:tc>
                  <a:txBody>
                    <a:bodyPr/>
                    <a:lstStyle/>
                    <a:p>
                      <a:r>
                        <a:rPr lang="en-GB" dirty="0" smtClean="0"/>
                        <a:t>BARA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TOBE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GAA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HUMA</a:t>
                      </a:r>
                      <a:endParaRPr lang="en-GB" dirty="0"/>
                    </a:p>
                  </a:txBody>
                  <a:tcPr/>
                </a:tc>
              </a:tr>
              <a:tr h="597510">
                <a:tc>
                  <a:txBody>
                    <a:bodyPr/>
                    <a:lstStyle/>
                    <a:p>
                      <a:r>
                        <a:rPr lang="en-GB" dirty="0" smtClean="0"/>
                        <a:t>Summer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Autumn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Winter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Early Spring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Spring Rains</a:t>
                      </a:r>
                      <a:endParaRPr lang="en-GB" dirty="0"/>
                    </a:p>
                  </a:txBody>
                  <a:tcPr/>
                </a:tc>
              </a:tr>
              <a:tr h="1031318">
                <a:tc>
                  <a:txBody>
                    <a:bodyPr/>
                    <a:lstStyle/>
                    <a:p>
                      <a:r>
                        <a:rPr lang="en-GB" dirty="0" smtClean="0"/>
                        <a:t> HOT</a:t>
                      </a:r>
                    </a:p>
                    <a:p>
                      <a:r>
                        <a:rPr lang="en-GB" dirty="0" smtClean="0"/>
                        <a:t>RAINY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COOLER</a:t>
                      </a:r>
                    </a:p>
                    <a:p>
                      <a:r>
                        <a:rPr lang="en-GB" dirty="0" smtClean="0"/>
                        <a:t>DRYING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COOL</a:t>
                      </a:r>
                    </a:p>
                    <a:p>
                      <a:r>
                        <a:rPr lang="en-GB" dirty="0" smtClean="0"/>
                        <a:t>VERY DRY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HOT</a:t>
                      </a:r>
                    </a:p>
                    <a:p>
                      <a:r>
                        <a:rPr lang="en-GB" dirty="0" smtClean="0"/>
                        <a:t>DRY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 HOT</a:t>
                      </a:r>
                    </a:p>
                    <a:p>
                      <a:r>
                        <a:rPr lang="en-GB" dirty="0" smtClean="0"/>
                        <a:t>WET/DRY</a:t>
                      </a:r>
                      <a:endParaRPr lang="en-GB" dirty="0"/>
                    </a:p>
                  </a:txBody>
                  <a:tcPr/>
                </a:tc>
              </a:tr>
              <a:tr h="734578">
                <a:tc>
                  <a:txBody>
                    <a:bodyPr/>
                    <a:lstStyle/>
                    <a:p>
                      <a:r>
                        <a:rPr lang="en-GB" dirty="0" smtClean="0"/>
                        <a:t>DEC - MAR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APRIL - MAY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JUNE - AUG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SEPT – OCT – NOV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031318">
                <a:tc>
                  <a:txBody>
                    <a:bodyPr/>
                    <a:lstStyle/>
                    <a:p>
                      <a:r>
                        <a:rPr lang="en-GB" dirty="0" smtClean="0"/>
                        <a:t>Short stay camps</a:t>
                      </a:r>
                    </a:p>
                    <a:p>
                      <a:r>
                        <a:rPr lang="en-GB" dirty="0" smtClean="0"/>
                        <a:t>By seasonal water holes</a:t>
                      </a:r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dirty="0" smtClean="0"/>
                        <a:t>The possibility of ‘dry’ spans across April – Oct/Nov</a:t>
                      </a:r>
                    </a:p>
                    <a:p>
                      <a:r>
                        <a:rPr lang="en-GB" dirty="0" smtClean="0"/>
                        <a:t>Camps always near</a:t>
                      </a:r>
                      <a:r>
                        <a:rPr lang="en-GB" baseline="0" dirty="0" smtClean="0"/>
                        <a:t> permanent water holes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735287" y="6030686"/>
            <a:ext cx="4245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Adapted from Lee, R. 2003. </a:t>
            </a:r>
            <a:r>
              <a:rPr lang="en-GB" i="1" dirty="0" smtClean="0"/>
              <a:t>The </a:t>
            </a:r>
            <a:r>
              <a:rPr lang="en-GB" i="1" dirty="0" err="1" smtClean="0"/>
              <a:t>Dobe</a:t>
            </a:r>
            <a:r>
              <a:rPr lang="en-GB" i="1" dirty="0" smtClean="0"/>
              <a:t> </a:t>
            </a:r>
            <a:r>
              <a:rPr lang="en-GB" i="1" dirty="0" err="1" smtClean="0"/>
              <a:t>Ju/Hoansi</a:t>
            </a:r>
            <a:r>
              <a:rPr lang="en-GB" i="1" dirty="0" smtClean="0"/>
              <a:t> (3</a:t>
            </a:r>
            <a:r>
              <a:rPr lang="en-GB" i="1" baseline="30000" dirty="0" smtClean="0"/>
              <a:t>rd</a:t>
            </a:r>
            <a:r>
              <a:rPr lang="en-GB" i="1" dirty="0" smtClean="0"/>
              <a:t> </a:t>
            </a:r>
            <a:r>
              <a:rPr lang="en-GB" i="1" dirty="0" err="1" smtClean="0"/>
              <a:t>ed</a:t>
            </a:r>
            <a:r>
              <a:rPr lang="en-GB" i="1" dirty="0" smtClean="0"/>
              <a:t>) </a:t>
            </a:r>
            <a:r>
              <a:rPr lang="en-GB" dirty="0" smtClean="0"/>
              <a:t>Canada: Thompson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Settlement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Dry season – long stay settlements (arch record)</a:t>
            </a:r>
          </a:p>
          <a:p>
            <a:r>
              <a:rPr lang="en-GB" dirty="0" smtClean="0"/>
              <a:t>Rainy season – short stay, thick thatch</a:t>
            </a:r>
          </a:p>
          <a:p>
            <a:r>
              <a:rPr lang="en-GB" dirty="0" smtClean="0"/>
              <a:t>Spring and autumn camps – no huts made</a:t>
            </a:r>
          </a:p>
          <a:p>
            <a:r>
              <a:rPr lang="en-GB" dirty="0" smtClean="0"/>
              <a:t>Overnight camps – just a fire place</a:t>
            </a:r>
          </a:p>
          <a:p>
            <a:r>
              <a:rPr lang="en-GB" dirty="0" smtClean="0"/>
              <a:t>Cattle post villages – different structure, semi-circle looking at and protecting the cattle (new, since 1970s)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‘Those who work for a living, that’s their problem’ </a:t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230082" y="3886200"/>
            <a:ext cx="6400800" cy="1752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err="1" smtClean="0"/>
              <a:t>Ju</a:t>
            </a:r>
            <a:r>
              <a:rPr lang="en-US" dirty="0" smtClean="0"/>
              <a:t>/</a:t>
            </a:r>
            <a:r>
              <a:rPr lang="en-US" dirty="0" err="1" smtClean="0"/>
              <a:t>hoansi</a:t>
            </a:r>
            <a:r>
              <a:rPr lang="en-US" dirty="0" smtClean="0"/>
              <a:t> song </a:t>
            </a:r>
          </a:p>
          <a:p>
            <a:pPr>
              <a:buNone/>
            </a:pPr>
            <a:r>
              <a:rPr lang="en-US" dirty="0" smtClean="0"/>
              <a:t>from Lee, R. </a:t>
            </a:r>
          </a:p>
          <a:p>
            <a:pPr>
              <a:buNone/>
            </a:pPr>
            <a:r>
              <a:rPr lang="en-US" dirty="0" smtClean="0"/>
              <a:t>2003:37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75" y="4536936"/>
            <a:ext cx="3084286" cy="2054135"/>
          </a:xfrm>
          <a:prstGeom prst="rect">
            <a:avLst/>
          </a:prstGeom>
        </p:spPr>
      </p:pic>
      <p:pic>
        <p:nvPicPr>
          <p:cNvPr id="9218" name="Picture 2" descr="http://sphotos-a.xx.fbcdn.net/hphotos-prn1/c0.0.337.337/p403x403/551892_266861296764456_640878483_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96403" y="3392031"/>
            <a:ext cx="3209925" cy="32099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0447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Being animals and </a:t>
            </a:r>
            <a:r>
              <a:rPr lang="en-US" dirty="0" err="1" smtClean="0"/>
              <a:t>Mongongo</a:t>
            </a:r>
            <a:r>
              <a:rPr lang="en-US" dirty="0" smtClean="0"/>
              <a:t> nuts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44330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Foraging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Digging stick</a:t>
            </a:r>
          </a:p>
          <a:p>
            <a:r>
              <a:rPr lang="en-GB" dirty="0" smtClean="0"/>
              <a:t>Containers  </a:t>
            </a:r>
          </a:p>
          <a:p>
            <a:pPr lvl="1"/>
            <a:r>
              <a:rPr lang="en-GB" dirty="0" err="1" smtClean="0"/>
              <a:t>Kaross</a:t>
            </a:r>
            <a:r>
              <a:rPr lang="en-GB" dirty="0" smtClean="0"/>
              <a:t> – garment, blanket and bag. Made of hide</a:t>
            </a:r>
          </a:p>
          <a:p>
            <a:pPr lvl="1"/>
            <a:r>
              <a:rPr lang="en-GB" dirty="0" smtClean="0"/>
              <a:t>Net - grasses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Hunting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Bows and arrows (poison)</a:t>
            </a:r>
          </a:p>
          <a:p>
            <a:r>
              <a:rPr lang="en-GB" dirty="0" smtClean="0"/>
              <a:t>Spear, knife, rope and hooks</a:t>
            </a:r>
            <a:endParaRPr lang="en-GB" dirty="0"/>
          </a:p>
        </p:txBody>
      </p:sp>
      <p:pic>
        <p:nvPicPr>
          <p:cNvPr id="29698" name="Picture 2" descr="http://blog.willamette.edu/~pwogan/files/2010/09/Kung-San-w-Babies-in-Karos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36101" y="3260003"/>
            <a:ext cx="4753402" cy="3240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Insulting </a:t>
            </a:r>
            <a:r>
              <a:rPr lang="en-GB" smtClean="0"/>
              <a:t>the meat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Pride needs cooling</a:t>
            </a:r>
          </a:p>
          <a:p>
            <a:r>
              <a:rPr lang="en-GB" dirty="0" smtClean="0"/>
              <a:t>Meat brought back from the hunt is treated with distain </a:t>
            </a:r>
          </a:p>
          <a:p>
            <a:r>
              <a:rPr lang="en-GB" dirty="0" smtClean="0"/>
              <a:t>Hunters are expected to be modest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4" name="Picture 4" descr="http://photos1.blogger.com/blogger/851/1364/1600/Bushman3.jpg"/>
          <p:cNvPicPr>
            <a:picLocks noChangeAspect="1" noChangeArrowheads="1"/>
          </p:cNvPicPr>
          <p:nvPr/>
        </p:nvPicPr>
        <p:blipFill>
          <a:blip r:embed="rId2"/>
          <a:srcRect r="28684"/>
          <a:stretch>
            <a:fillRect/>
          </a:stretch>
        </p:blipFill>
        <p:spPr bwMode="auto">
          <a:xfrm>
            <a:off x="4648200" y="2024741"/>
            <a:ext cx="4038600" cy="37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Kinship and marriage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Groups constructed around siblings</a:t>
            </a:r>
          </a:p>
          <a:p>
            <a:r>
              <a:rPr lang="en-GB" dirty="0" smtClean="0"/>
              <a:t>Family doesn’t rely on blood</a:t>
            </a:r>
          </a:p>
          <a:p>
            <a:r>
              <a:rPr lang="en-GB" dirty="0" smtClean="0"/>
              <a:t>First marriage is arranged</a:t>
            </a:r>
          </a:p>
          <a:p>
            <a:r>
              <a:rPr lang="en-GB" dirty="0" smtClean="0"/>
              <a:t>Only 35 possible names; you can’t marry someone with the same name</a:t>
            </a:r>
          </a:p>
          <a:p>
            <a:r>
              <a:rPr lang="en-GB" dirty="0" smtClean="0"/>
              <a:t>To differential between ‘johns’ – stage in life is added (</a:t>
            </a:r>
            <a:r>
              <a:rPr lang="en-GB" dirty="0" err="1" smtClean="0"/>
              <a:t>i.e</a:t>
            </a:r>
            <a:r>
              <a:rPr lang="en-GB" dirty="0" smtClean="0"/>
              <a:t>: old john)</a:t>
            </a:r>
            <a:endParaRPr lang="en-GB" dirty="0"/>
          </a:p>
        </p:txBody>
      </p:sp>
      <p:pic>
        <p:nvPicPr>
          <p:cNvPr id="1026" name="Picture 2" descr="http://1.bp.blogspot.com/-Rgmcf1SZw2g/T8bbYPJRKYI/AAAAAAAAABY/mJNZ85jNFlc/s1600/kung-1.jpg"/>
          <p:cNvPicPr>
            <a:picLocks noChangeAspect="1" noChangeArrowheads="1"/>
          </p:cNvPicPr>
          <p:nvPr/>
        </p:nvPicPr>
        <p:blipFill>
          <a:blip r:embed="rId2"/>
          <a:srcRect l="5312" r="3565"/>
          <a:stretch>
            <a:fillRect/>
          </a:stretch>
        </p:blipFill>
        <p:spPr bwMode="auto">
          <a:xfrm>
            <a:off x="4495800" y="2323774"/>
            <a:ext cx="4339728" cy="32480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Belief system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41713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N/um  and </a:t>
            </a:r>
            <a:br>
              <a:rPr lang="en-GB" dirty="0" smtClean="0"/>
            </a:br>
            <a:r>
              <a:rPr lang="en-GB" dirty="0" smtClean="0"/>
              <a:t>‘</a:t>
            </a:r>
            <a:r>
              <a:rPr lang="en-GB" i="1" dirty="0" smtClean="0"/>
              <a:t>being able to accept the unknown’ </a:t>
            </a:r>
            <a:br>
              <a:rPr lang="en-GB" i="1" dirty="0" smtClean="0"/>
            </a:br>
            <a:r>
              <a:rPr lang="en-GB" sz="2700" i="1" dirty="0" smtClean="0"/>
              <a:t>(Katz, 1976: 300)</a:t>
            </a:r>
            <a:endParaRPr lang="en-GB" sz="27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N/um is the word used to describe the energy generated to heal</a:t>
            </a:r>
          </a:p>
          <a:p>
            <a:r>
              <a:rPr lang="en-GB" dirty="0" smtClean="0"/>
              <a:t>N/um explodes in you and throws you into the air</a:t>
            </a:r>
          </a:p>
          <a:p>
            <a:r>
              <a:rPr lang="en-GB" dirty="0" smtClean="0"/>
              <a:t>You heat up, die and are reborn</a:t>
            </a:r>
          </a:p>
          <a:p>
            <a:endParaRPr lang="en-GB" dirty="0"/>
          </a:p>
        </p:txBody>
      </p:sp>
      <p:pic>
        <p:nvPicPr>
          <p:cNvPr id="32770" name="Picture 2" descr="http://t2.gstatic.com/images?q=tbn:ANd9GcQegA7_fFA0qoGk5sJCUaLg1YGsbR6rnpRT7bImmg6GvGUufi4j-g&amp;t=1"/>
          <p:cNvPicPr>
            <a:picLocks noChangeAspect="1" noChangeArrowheads="1"/>
          </p:cNvPicPr>
          <p:nvPr/>
        </p:nvPicPr>
        <p:blipFill>
          <a:blip r:embed="rId2"/>
          <a:srcRect l="19040" t="12750" r="25112"/>
          <a:stretch>
            <a:fillRect/>
          </a:stretch>
        </p:blipFill>
        <p:spPr bwMode="auto">
          <a:xfrm>
            <a:off x="6716486" y="3450772"/>
            <a:ext cx="1970314" cy="30781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hlinkClick r:id="rId2" action="ppaction://hlinkfile"/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70376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Katz, R, 1976 ‘Education for transcendence: !Kia healing with the Kalahari !Kung’ in Lee, R. B and </a:t>
            </a:r>
            <a:r>
              <a:rPr lang="en-GB" dirty="0" err="1" smtClean="0"/>
              <a:t>DeVore</a:t>
            </a:r>
            <a:r>
              <a:rPr lang="en-GB" dirty="0" smtClean="0"/>
              <a:t>, I, 1976. </a:t>
            </a:r>
            <a:r>
              <a:rPr lang="en-GB" i="1" dirty="0" smtClean="0"/>
              <a:t>Kalahari Hunter-gatherers; studies of the !Kung San and their neighbours</a:t>
            </a:r>
            <a:r>
              <a:rPr lang="en-GB" dirty="0" smtClean="0"/>
              <a:t>. London, Cambridge: Harvard University press</a:t>
            </a:r>
          </a:p>
          <a:p>
            <a:r>
              <a:rPr lang="en-GB" dirty="0" smtClean="0"/>
              <a:t>Lee, R. B. 2003 </a:t>
            </a:r>
            <a:r>
              <a:rPr lang="en-GB" i="1" dirty="0" smtClean="0"/>
              <a:t>The </a:t>
            </a:r>
            <a:r>
              <a:rPr lang="en-GB" i="1" dirty="0" err="1" smtClean="0"/>
              <a:t>Dobe</a:t>
            </a:r>
            <a:r>
              <a:rPr lang="en-GB" i="1" dirty="0" smtClean="0"/>
              <a:t> </a:t>
            </a:r>
            <a:r>
              <a:rPr lang="en-GB" i="1" dirty="0" err="1" smtClean="0"/>
              <a:t>Ju/’hoansi</a:t>
            </a:r>
            <a:r>
              <a:rPr lang="en-GB" dirty="0" smtClean="0"/>
              <a:t>. Wadsworth Thomson Learning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2258</TotalTime>
  <Words>488</Words>
  <Application>Microsoft Office PowerPoint</Application>
  <PresentationFormat>On-screen Show (4:3)</PresentationFormat>
  <Paragraphs>103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Black</vt:lpstr>
      <vt:lpstr>Khosian, the Bush People </vt:lpstr>
      <vt:lpstr>Naming </vt:lpstr>
      <vt:lpstr>Location </vt:lpstr>
      <vt:lpstr>Slide 4</vt:lpstr>
      <vt:lpstr>The Dobe area</vt:lpstr>
      <vt:lpstr>Fauna </vt:lpstr>
      <vt:lpstr>Flora </vt:lpstr>
      <vt:lpstr>Settlement structure</vt:lpstr>
      <vt:lpstr>Houses </vt:lpstr>
      <vt:lpstr>Seasons</vt:lpstr>
      <vt:lpstr>Settlement types</vt:lpstr>
      <vt:lpstr>‘Those who work for a living, that’s their problem’  </vt:lpstr>
      <vt:lpstr>Subsistence </vt:lpstr>
      <vt:lpstr>Being animals and Mongongo nuts</vt:lpstr>
      <vt:lpstr>Tools </vt:lpstr>
      <vt:lpstr>Insulting the meat</vt:lpstr>
      <vt:lpstr>Kinship and marriage</vt:lpstr>
      <vt:lpstr>Belief system</vt:lpstr>
      <vt:lpstr>N/um  and  ‘being able to accept the unknown’  (Katz, 1976: 300)</vt:lpstr>
      <vt:lpstr>Slide 20</vt:lpstr>
      <vt:lpstr>Refs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San</dc:title>
  <dc:creator>Luci Attala</dc:creator>
  <cp:lastModifiedBy>Sa025</cp:lastModifiedBy>
  <cp:revision>191</cp:revision>
  <dcterms:created xsi:type="dcterms:W3CDTF">2012-08-07T18:00:11Z</dcterms:created>
  <dcterms:modified xsi:type="dcterms:W3CDTF">2012-10-09T10:58:57Z</dcterms:modified>
</cp:coreProperties>
</file>