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3.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 id="2147483662" r:id="rId6"/>
    <p:sldMasterId id="2147483674" r:id="rId7"/>
  </p:sldMasterIdLst>
  <p:notesMasterIdLst>
    <p:notesMasterId r:id="rId47"/>
  </p:notesMasterIdLst>
  <p:handoutMasterIdLst>
    <p:handoutMasterId r:id="rId48"/>
  </p:handoutMasterIdLst>
  <p:sldIdLst>
    <p:sldId id="348" r:id="rId8"/>
    <p:sldId id="257" r:id="rId9"/>
    <p:sldId id="471" r:id="rId10"/>
    <p:sldId id="351" r:id="rId11"/>
    <p:sldId id="258" r:id="rId12"/>
    <p:sldId id="539" r:id="rId13"/>
    <p:sldId id="613" r:id="rId14"/>
    <p:sldId id="620" r:id="rId15"/>
    <p:sldId id="621" r:id="rId16"/>
    <p:sldId id="651" r:id="rId17"/>
    <p:sldId id="640" r:id="rId18"/>
    <p:sldId id="540" r:id="rId19"/>
    <p:sldId id="541" r:id="rId20"/>
    <p:sldId id="580" r:id="rId21"/>
    <p:sldId id="622" r:id="rId22"/>
    <p:sldId id="581" r:id="rId23"/>
    <p:sldId id="631" r:id="rId24"/>
    <p:sldId id="624" r:id="rId25"/>
    <p:sldId id="602" r:id="rId26"/>
    <p:sldId id="570" r:id="rId27"/>
    <p:sldId id="603" r:id="rId28"/>
    <p:sldId id="269" r:id="rId29"/>
    <p:sldId id="642" r:id="rId30"/>
    <p:sldId id="275" r:id="rId31"/>
    <p:sldId id="649" r:id="rId32"/>
    <p:sldId id="646" r:id="rId33"/>
    <p:sldId id="279" r:id="rId34"/>
    <p:sldId id="267" r:id="rId35"/>
    <p:sldId id="274" r:id="rId36"/>
    <p:sldId id="650" r:id="rId37"/>
    <p:sldId id="282" r:id="rId38"/>
    <p:sldId id="283" r:id="rId39"/>
    <p:sldId id="284" r:id="rId40"/>
    <p:sldId id="288" r:id="rId41"/>
    <p:sldId id="652" r:id="rId42"/>
    <p:sldId id="270" r:id="rId43"/>
    <p:sldId id="612" r:id="rId44"/>
    <p:sldId id="604" r:id="rId45"/>
    <p:sldId id="619" r:id="rId46"/>
  </p:sldIdLst>
  <p:sldSz cx="9144000" cy="6858000" type="screen4x3"/>
  <p:notesSz cx="6875463" cy="100028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51" userDrawn="1">
          <p15:clr>
            <a:srgbClr val="A4A3A4"/>
          </p15:clr>
        </p15:guide>
        <p15:guide id="2" pos="2166"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465A198-82EB-4C2A-B4D7-AC9B3754CEB0}" v="1" dt="2023-05-09T15:24:36.83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721"/>
    <p:restoredTop sz="81070"/>
  </p:normalViewPr>
  <p:slideViewPr>
    <p:cSldViewPr>
      <p:cViewPr varScale="1">
        <p:scale>
          <a:sx n="77" d="100"/>
          <a:sy n="77" d="100"/>
        </p:scale>
        <p:origin x="1830" y="108"/>
      </p:cViewPr>
      <p:guideLst>
        <p:guide orient="horz" pos="2160"/>
        <p:guide pos="2880"/>
      </p:guideLst>
    </p:cSldViewPr>
  </p:slideViewPr>
  <p:notesTextViewPr>
    <p:cViewPr>
      <p:scale>
        <a:sx n="3" d="2"/>
        <a:sy n="3" d="2"/>
      </p:scale>
      <p:origin x="0" y="0"/>
    </p:cViewPr>
  </p:notesTextViewPr>
  <p:notesViewPr>
    <p:cSldViewPr>
      <p:cViewPr varScale="1">
        <p:scale>
          <a:sx n="83" d="100"/>
          <a:sy n="83" d="100"/>
        </p:scale>
        <p:origin x="-2166" y="-78"/>
      </p:cViewPr>
      <p:guideLst>
        <p:guide orient="horz" pos="3151"/>
        <p:guide pos="2166"/>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slide" Target="slides/slide35.xml"/><Relationship Id="rId47" Type="http://schemas.openxmlformats.org/officeDocument/2006/relationships/notesMaster" Target="notesMasters/notesMaster1.xml"/><Relationship Id="rId50" Type="http://schemas.openxmlformats.org/officeDocument/2006/relationships/viewProps" Target="view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9.xml"/><Relationship Id="rId29" Type="http://schemas.openxmlformats.org/officeDocument/2006/relationships/slide" Target="slides/slide22.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slide" Target="slides/slide38.xml"/><Relationship Id="rId53" Type="http://schemas.microsoft.com/office/2016/11/relationships/changesInfo" Target="changesInfos/changesInfo1.xml"/><Relationship Id="rId5" Type="http://schemas.openxmlformats.org/officeDocument/2006/relationships/slideMaster" Target="slideMasters/slideMaster2.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4" Type="http://schemas.openxmlformats.org/officeDocument/2006/relationships/slide" Target="slides/slide37.xml"/><Relationship Id="rId5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handoutMaster" Target="handoutMasters/handoutMaster1.xml"/><Relationship Id="rId8" Type="http://schemas.openxmlformats.org/officeDocument/2006/relationships/slide" Target="slides/slide1.xml"/><Relationship Id="rId51"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slide" Target="slides/slide39.xml"/><Relationship Id="rId20" Type="http://schemas.openxmlformats.org/officeDocument/2006/relationships/slide" Target="slides/slide13.xml"/><Relationship Id="rId41" Type="http://schemas.openxmlformats.org/officeDocument/2006/relationships/slide" Target="slides/slide34.xml"/><Relationship Id="rId54"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uth Taylor Davies" userId="S::ruth.taylor-davies@uwtsd.ac.uk::8d2594f9-d043-4d68-8483-ffdf100c9e10" providerId="AD" clId="Web-{86495525-45FB-40AE-96BA-CD9FF4C06E8D}"/>
    <pc:docChg chg="addSld modSld">
      <pc:chgData name="Ruth Taylor Davies" userId="S::ruth.taylor-davies@uwtsd.ac.uk::8d2594f9-d043-4d68-8483-ffdf100c9e10" providerId="AD" clId="Web-{86495525-45FB-40AE-96BA-CD9FF4C06E8D}" dt="2023-05-19T10:43:05.336" v="12"/>
      <pc:docMkLst>
        <pc:docMk/>
      </pc:docMkLst>
      <pc:sldChg chg="modSp">
        <pc:chgData name="Ruth Taylor Davies" userId="S::ruth.taylor-davies@uwtsd.ac.uk::8d2594f9-d043-4d68-8483-ffdf100c9e10" providerId="AD" clId="Web-{86495525-45FB-40AE-96BA-CD9FF4C06E8D}" dt="2023-05-19T10:31:53.220" v="4" actId="20577"/>
        <pc:sldMkLst>
          <pc:docMk/>
          <pc:sldMk cId="1618722106" sldId="619"/>
        </pc:sldMkLst>
        <pc:spChg chg="mod">
          <ac:chgData name="Ruth Taylor Davies" userId="S::ruth.taylor-davies@uwtsd.ac.uk::8d2594f9-d043-4d68-8483-ffdf100c9e10" providerId="AD" clId="Web-{86495525-45FB-40AE-96BA-CD9FF4C06E8D}" dt="2023-05-19T10:31:53.220" v="4" actId="20577"/>
          <ac:spMkLst>
            <pc:docMk/>
            <pc:sldMk cId="1618722106" sldId="619"/>
            <ac:spMk id="3" creationId="{31FAD304-899F-8345-858D-7A8AA91B9C24}"/>
          </ac:spMkLst>
        </pc:spChg>
      </pc:sldChg>
      <pc:sldChg chg="modSp">
        <pc:chgData name="Ruth Taylor Davies" userId="S::ruth.taylor-davies@uwtsd.ac.uk::8d2594f9-d043-4d68-8483-ffdf100c9e10" providerId="AD" clId="Web-{86495525-45FB-40AE-96BA-CD9FF4C06E8D}" dt="2023-05-19T10:32:21.814" v="6" actId="20577"/>
        <pc:sldMkLst>
          <pc:docMk/>
          <pc:sldMk cId="1263532971" sldId="652"/>
        </pc:sldMkLst>
        <pc:spChg chg="mod">
          <ac:chgData name="Ruth Taylor Davies" userId="S::ruth.taylor-davies@uwtsd.ac.uk::8d2594f9-d043-4d68-8483-ffdf100c9e10" providerId="AD" clId="Web-{86495525-45FB-40AE-96BA-CD9FF4C06E8D}" dt="2023-05-19T10:32:21.814" v="6" actId="20577"/>
          <ac:spMkLst>
            <pc:docMk/>
            <pc:sldMk cId="1263532971" sldId="652"/>
            <ac:spMk id="3" creationId="{598620C1-C51D-554B-8221-07EB2D097533}"/>
          </ac:spMkLst>
        </pc:spChg>
      </pc:sldChg>
      <pc:sldChg chg="new">
        <pc:chgData name="Ruth Taylor Davies" userId="S::ruth.taylor-davies@uwtsd.ac.uk::8d2594f9-d043-4d68-8483-ffdf100c9e10" providerId="AD" clId="Web-{86495525-45FB-40AE-96BA-CD9FF4C06E8D}" dt="2023-05-19T10:43:04.648" v="7"/>
        <pc:sldMkLst>
          <pc:docMk/>
          <pc:sldMk cId="2231381405" sldId="653"/>
        </pc:sldMkLst>
      </pc:sldChg>
      <pc:sldChg chg="new">
        <pc:chgData name="Ruth Taylor Davies" userId="S::ruth.taylor-davies@uwtsd.ac.uk::8d2594f9-d043-4d68-8483-ffdf100c9e10" providerId="AD" clId="Web-{86495525-45FB-40AE-96BA-CD9FF4C06E8D}" dt="2023-05-19T10:43:04.867" v="8"/>
        <pc:sldMkLst>
          <pc:docMk/>
          <pc:sldMk cId="465523184" sldId="654"/>
        </pc:sldMkLst>
      </pc:sldChg>
      <pc:sldChg chg="new">
        <pc:chgData name="Ruth Taylor Davies" userId="S::ruth.taylor-davies@uwtsd.ac.uk::8d2594f9-d043-4d68-8483-ffdf100c9e10" providerId="AD" clId="Web-{86495525-45FB-40AE-96BA-CD9FF4C06E8D}" dt="2023-05-19T10:43:04.898" v="9"/>
        <pc:sldMkLst>
          <pc:docMk/>
          <pc:sldMk cId="3993632979" sldId="655"/>
        </pc:sldMkLst>
      </pc:sldChg>
      <pc:sldChg chg="new">
        <pc:chgData name="Ruth Taylor Davies" userId="S::ruth.taylor-davies@uwtsd.ac.uk::8d2594f9-d043-4d68-8483-ffdf100c9e10" providerId="AD" clId="Web-{86495525-45FB-40AE-96BA-CD9FF4C06E8D}" dt="2023-05-19T10:43:04.992" v="10"/>
        <pc:sldMkLst>
          <pc:docMk/>
          <pc:sldMk cId="1266750822" sldId="656"/>
        </pc:sldMkLst>
      </pc:sldChg>
      <pc:sldChg chg="new">
        <pc:chgData name="Ruth Taylor Davies" userId="S::ruth.taylor-davies@uwtsd.ac.uk::8d2594f9-d043-4d68-8483-ffdf100c9e10" providerId="AD" clId="Web-{86495525-45FB-40AE-96BA-CD9FF4C06E8D}" dt="2023-05-19T10:43:05.305" v="11"/>
        <pc:sldMkLst>
          <pc:docMk/>
          <pc:sldMk cId="994611958" sldId="657"/>
        </pc:sldMkLst>
      </pc:sldChg>
      <pc:sldChg chg="new">
        <pc:chgData name="Ruth Taylor Davies" userId="S::ruth.taylor-davies@uwtsd.ac.uk::8d2594f9-d043-4d68-8483-ffdf100c9e10" providerId="AD" clId="Web-{86495525-45FB-40AE-96BA-CD9FF4C06E8D}" dt="2023-05-19T10:43:05.336" v="12"/>
        <pc:sldMkLst>
          <pc:docMk/>
          <pc:sldMk cId="195709377" sldId="658"/>
        </pc:sldMkLst>
      </pc:sldChg>
    </pc:docChg>
  </pc:docChgLst>
  <pc:docChgLst>
    <pc:chgData name="Ruth Taylor Davies" userId="8d2594f9-d043-4d68-8483-ffdf100c9e10" providerId="ADAL" clId="{C465A198-82EB-4C2A-B4D7-AC9B3754CEB0}"/>
    <pc:docChg chg="addSld delSld modSld sldOrd">
      <pc:chgData name="Ruth Taylor Davies" userId="8d2594f9-d043-4d68-8483-ffdf100c9e10" providerId="ADAL" clId="{C465A198-82EB-4C2A-B4D7-AC9B3754CEB0}" dt="2023-05-30T08:23:27.015" v="5" actId="2696"/>
      <pc:docMkLst>
        <pc:docMk/>
      </pc:docMkLst>
      <pc:sldChg chg="add ord">
        <pc:chgData name="Ruth Taylor Davies" userId="8d2594f9-d043-4d68-8483-ffdf100c9e10" providerId="ADAL" clId="{C465A198-82EB-4C2A-B4D7-AC9B3754CEB0}" dt="2023-05-09T15:24:39.804" v="3"/>
        <pc:sldMkLst>
          <pc:docMk/>
          <pc:sldMk cId="274602380" sldId="348"/>
        </pc:sldMkLst>
      </pc:sldChg>
      <pc:sldChg chg="new del">
        <pc:chgData name="Ruth Taylor Davies" userId="8d2594f9-d043-4d68-8483-ffdf100c9e10" providerId="ADAL" clId="{C465A198-82EB-4C2A-B4D7-AC9B3754CEB0}" dt="2023-05-09T15:24:41.541" v="4" actId="47"/>
        <pc:sldMkLst>
          <pc:docMk/>
          <pc:sldMk cId="1753916516" sldId="653"/>
        </pc:sldMkLst>
      </pc:sldChg>
      <pc:sldChg chg="del">
        <pc:chgData name="Ruth Taylor Davies" userId="8d2594f9-d043-4d68-8483-ffdf100c9e10" providerId="ADAL" clId="{C465A198-82EB-4C2A-B4D7-AC9B3754CEB0}" dt="2023-05-30T08:23:27.015" v="5" actId="2696"/>
        <pc:sldMkLst>
          <pc:docMk/>
          <pc:sldMk cId="2231381405" sldId="653"/>
        </pc:sldMkLst>
      </pc:sldChg>
      <pc:sldChg chg="del">
        <pc:chgData name="Ruth Taylor Davies" userId="8d2594f9-d043-4d68-8483-ffdf100c9e10" providerId="ADAL" clId="{C465A198-82EB-4C2A-B4D7-AC9B3754CEB0}" dt="2023-05-30T08:23:27.015" v="5" actId="2696"/>
        <pc:sldMkLst>
          <pc:docMk/>
          <pc:sldMk cId="465523184" sldId="654"/>
        </pc:sldMkLst>
      </pc:sldChg>
      <pc:sldChg chg="del">
        <pc:chgData name="Ruth Taylor Davies" userId="8d2594f9-d043-4d68-8483-ffdf100c9e10" providerId="ADAL" clId="{C465A198-82EB-4C2A-B4D7-AC9B3754CEB0}" dt="2023-05-30T08:23:27.015" v="5" actId="2696"/>
        <pc:sldMkLst>
          <pc:docMk/>
          <pc:sldMk cId="3993632979" sldId="655"/>
        </pc:sldMkLst>
      </pc:sldChg>
      <pc:sldChg chg="del">
        <pc:chgData name="Ruth Taylor Davies" userId="8d2594f9-d043-4d68-8483-ffdf100c9e10" providerId="ADAL" clId="{C465A198-82EB-4C2A-B4D7-AC9B3754CEB0}" dt="2023-05-30T08:23:27.015" v="5" actId="2696"/>
        <pc:sldMkLst>
          <pc:docMk/>
          <pc:sldMk cId="1266750822" sldId="656"/>
        </pc:sldMkLst>
      </pc:sldChg>
      <pc:sldChg chg="del">
        <pc:chgData name="Ruth Taylor Davies" userId="8d2594f9-d043-4d68-8483-ffdf100c9e10" providerId="ADAL" clId="{C465A198-82EB-4C2A-B4D7-AC9B3754CEB0}" dt="2023-05-30T08:23:27.015" v="5" actId="2696"/>
        <pc:sldMkLst>
          <pc:docMk/>
          <pc:sldMk cId="994611958" sldId="657"/>
        </pc:sldMkLst>
      </pc:sldChg>
      <pc:sldChg chg="del">
        <pc:chgData name="Ruth Taylor Davies" userId="8d2594f9-d043-4d68-8483-ffdf100c9e10" providerId="ADAL" clId="{C465A198-82EB-4C2A-B4D7-AC9B3754CEB0}" dt="2023-05-30T08:23:27.015" v="5" actId="2696"/>
        <pc:sldMkLst>
          <pc:docMk/>
          <pc:sldMk cId="195709377" sldId="658"/>
        </pc:sldMkLst>
      </pc:sldChg>
    </pc:docChg>
  </pc:docChgLst>
</pc:chgInfo>
</file>

<file path=ppt/diagrams/_rels/data1.xml.rels><?xml version="1.0" encoding="UTF-8" standalone="yes"?>
<Relationships xmlns="http://schemas.openxmlformats.org/package/2006/relationships"><Relationship Id="rId1" Type="http://schemas.openxmlformats.org/officeDocument/2006/relationships/hyperlink" Target="https://www.unwto.org/policy-destination-mamagement" TargetMode="External"/></Relationships>
</file>

<file path=ppt/diagrams/_rels/data2.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12" Type="http://schemas.openxmlformats.org/officeDocument/2006/relationships/image" Target="../media/image33.sv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11" Type="http://schemas.openxmlformats.org/officeDocument/2006/relationships/image" Target="../media/image32.png"/><Relationship Id="rId5" Type="http://schemas.openxmlformats.org/officeDocument/2006/relationships/image" Target="../media/image26.png"/><Relationship Id="rId10" Type="http://schemas.openxmlformats.org/officeDocument/2006/relationships/image" Target="../media/image31.svg"/><Relationship Id="rId4" Type="http://schemas.openxmlformats.org/officeDocument/2006/relationships/image" Target="../media/image25.svg"/><Relationship Id="rId9" Type="http://schemas.openxmlformats.org/officeDocument/2006/relationships/image" Target="../media/image30.png"/></Relationships>
</file>

<file path=ppt/diagrams/_rels/drawing1.xml.rels><?xml version="1.0" encoding="UTF-8" standalone="yes"?>
<Relationships xmlns="http://schemas.openxmlformats.org/package/2006/relationships"><Relationship Id="rId1" Type="http://schemas.openxmlformats.org/officeDocument/2006/relationships/hyperlink" Target="https://www.unwto.org/policy-destination-mamagement" TargetMode="External"/></Relationships>
</file>

<file path=ppt/diagrams/_rels/drawing2.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12" Type="http://schemas.openxmlformats.org/officeDocument/2006/relationships/image" Target="../media/image33.sv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11" Type="http://schemas.openxmlformats.org/officeDocument/2006/relationships/image" Target="../media/image32.png"/><Relationship Id="rId5" Type="http://schemas.openxmlformats.org/officeDocument/2006/relationships/image" Target="../media/image26.png"/><Relationship Id="rId10" Type="http://schemas.openxmlformats.org/officeDocument/2006/relationships/image" Target="../media/image31.svg"/><Relationship Id="rId4" Type="http://schemas.openxmlformats.org/officeDocument/2006/relationships/image" Target="../media/image25.svg"/><Relationship Id="rId9" Type="http://schemas.openxmlformats.org/officeDocument/2006/relationships/image" Target="../media/image30.pn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4FC18F0-4A80-41F2-959F-502B5D36543A}"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0864ABC6-854D-4D70-81C5-05518398266A}">
      <dgm:prSet custT="1"/>
      <dgm:spPr/>
      <dgm:t>
        <a:bodyPr/>
        <a:lstStyle/>
        <a:p>
          <a:pPr algn="ctr"/>
          <a:r>
            <a:rPr lang="en-GB" sz="3600" b="0" i="0" dirty="0">
              <a:solidFill>
                <a:schemeClr val="tx1"/>
              </a:solidFill>
            </a:rPr>
            <a:t>The 3 principles of Destination Management</a:t>
          </a:r>
          <a:endParaRPr lang="en-US" sz="3600" dirty="0">
            <a:solidFill>
              <a:schemeClr val="tx1"/>
            </a:solidFill>
          </a:endParaRPr>
        </a:p>
      </dgm:t>
    </dgm:pt>
    <dgm:pt modelId="{C4221ACB-0445-4B0F-AF5A-0736750D9AFB}" type="parTrans" cxnId="{9752B9BC-144E-4B50-ACBC-B28100FB9435}">
      <dgm:prSet/>
      <dgm:spPr/>
      <dgm:t>
        <a:bodyPr/>
        <a:lstStyle/>
        <a:p>
          <a:endParaRPr lang="en-US"/>
        </a:p>
      </dgm:t>
    </dgm:pt>
    <dgm:pt modelId="{E19B1156-40F1-4B6F-8A8A-8A3FC9014F65}" type="sibTrans" cxnId="{9752B9BC-144E-4B50-ACBC-B28100FB9435}">
      <dgm:prSet/>
      <dgm:spPr/>
      <dgm:t>
        <a:bodyPr/>
        <a:lstStyle/>
        <a:p>
          <a:endParaRPr lang="en-US"/>
        </a:p>
      </dgm:t>
    </dgm:pt>
    <dgm:pt modelId="{87AE50DE-6E27-494E-A2C2-BEA0281A0E9F}">
      <dgm:prSet/>
      <dgm:spPr/>
      <dgm:t>
        <a:bodyPr/>
        <a:lstStyle/>
        <a:p>
          <a:r>
            <a:rPr lang="en-GB" b="0" i="0" dirty="0"/>
            <a:t>UNWTO has identified three areas of key performance in destination management at DMO level: </a:t>
          </a:r>
          <a:endParaRPr lang="en-US" dirty="0"/>
        </a:p>
      </dgm:t>
    </dgm:pt>
    <dgm:pt modelId="{9D932078-7879-4882-8262-5D1C9BB0C655}" type="parTrans" cxnId="{D3386A0C-C262-460A-AA7B-49C2A47E1E41}">
      <dgm:prSet/>
      <dgm:spPr/>
      <dgm:t>
        <a:bodyPr/>
        <a:lstStyle/>
        <a:p>
          <a:endParaRPr lang="en-US"/>
        </a:p>
      </dgm:t>
    </dgm:pt>
    <dgm:pt modelId="{1770B135-117B-4633-917B-2A867AE314B3}" type="sibTrans" cxnId="{D3386A0C-C262-460A-AA7B-49C2A47E1E41}">
      <dgm:prSet/>
      <dgm:spPr/>
      <dgm:t>
        <a:bodyPr/>
        <a:lstStyle/>
        <a:p>
          <a:endParaRPr lang="en-US"/>
        </a:p>
      </dgm:t>
    </dgm:pt>
    <dgm:pt modelId="{DA874F31-968C-4478-ADBF-59D4A2BA249D}">
      <dgm:prSet/>
      <dgm:spPr/>
      <dgm:t>
        <a:bodyPr/>
        <a:lstStyle/>
        <a:p>
          <a:r>
            <a:rPr lang="en-GB" b="1" i="0"/>
            <a:t>Strategic Leadership, </a:t>
          </a:r>
          <a:endParaRPr lang="en-US"/>
        </a:p>
      </dgm:t>
    </dgm:pt>
    <dgm:pt modelId="{1E6888C1-5A60-4CFE-9B12-A74BC7157AF8}" type="parTrans" cxnId="{80B59D7F-9897-4346-B156-2E62B62A663E}">
      <dgm:prSet/>
      <dgm:spPr/>
      <dgm:t>
        <a:bodyPr/>
        <a:lstStyle/>
        <a:p>
          <a:endParaRPr lang="en-US"/>
        </a:p>
      </dgm:t>
    </dgm:pt>
    <dgm:pt modelId="{9F659DC7-76D2-4277-B915-C8C0FE4E5C21}" type="sibTrans" cxnId="{80B59D7F-9897-4346-B156-2E62B62A663E}">
      <dgm:prSet/>
      <dgm:spPr/>
      <dgm:t>
        <a:bodyPr/>
        <a:lstStyle/>
        <a:p>
          <a:endParaRPr lang="en-US"/>
        </a:p>
      </dgm:t>
    </dgm:pt>
    <dgm:pt modelId="{19D7DF56-0060-4A9B-BCC6-8BB47B6FC404}">
      <dgm:prSet/>
      <dgm:spPr/>
      <dgm:t>
        <a:bodyPr/>
        <a:lstStyle/>
        <a:p>
          <a:r>
            <a:rPr lang="en-GB" b="1" i="0" dirty="0"/>
            <a:t>Effective Implementation  </a:t>
          </a:r>
          <a:endParaRPr lang="en-US" dirty="0"/>
        </a:p>
      </dgm:t>
    </dgm:pt>
    <dgm:pt modelId="{231B08FD-3D2A-4D16-BFFC-6FD3C2798CD5}" type="parTrans" cxnId="{ED13E666-BA75-42F4-B046-3AC8C9D0F442}">
      <dgm:prSet/>
      <dgm:spPr/>
      <dgm:t>
        <a:bodyPr/>
        <a:lstStyle/>
        <a:p>
          <a:endParaRPr lang="en-US"/>
        </a:p>
      </dgm:t>
    </dgm:pt>
    <dgm:pt modelId="{BED5A0C4-F567-4D47-860E-54FB0FE07274}" type="sibTrans" cxnId="{ED13E666-BA75-42F4-B046-3AC8C9D0F442}">
      <dgm:prSet/>
      <dgm:spPr/>
      <dgm:t>
        <a:bodyPr/>
        <a:lstStyle/>
        <a:p>
          <a:endParaRPr lang="en-US"/>
        </a:p>
      </dgm:t>
    </dgm:pt>
    <dgm:pt modelId="{5312200F-3219-46FF-9076-14E967C0B3C0}">
      <dgm:prSet/>
      <dgm:spPr/>
      <dgm:t>
        <a:bodyPr/>
        <a:lstStyle/>
        <a:p>
          <a:r>
            <a:rPr lang="en-GB" b="1" i="0" dirty="0"/>
            <a:t>Efficient Governance</a:t>
          </a:r>
          <a:r>
            <a:rPr lang="en-GB" b="0" i="0" dirty="0"/>
            <a:t>. </a:t>
          </a:r>
          <a:endParaRPr lang="en-US" dirty="0"/>
        </a:p>
      </dgm:t>
    </dgm:pt>
    <dgm:pt modelId="{5BA268C1-B80B-4626-ABA2-4C1EC63AAA19}" type="parTrans" cxnId="{64A79C30-B9A0-4511-803B-31C61BD75C10}">
      <dgm:prSet/>
      <dgm:spPr/>
      <dgm:t>
        <a:bodyPr/>
        <a:lstStyle/>
        <a:p>
          <a:endParaRPr lang="en-US"/>
        </a:p>
      </dgm:t>
    </dgm:pt>
    <dgm:pt modelId="{5E7BBF5B-2B98-4D40-894B-6EBFF0627475}" type="sibTrans" cxnId="{64A79C30-B9A0-4511-803B-31C61BD75C10}">
      <dgm:prSet/>
      <dgm:spPr/>
      <dgm:t>
        <a:bodyPr/>
        <a:lstStyle/>
        <a:p>
          <a:endParaRPr lang="en-US"/>
        </a:p>
      </dgm:t>
    </dgm:pt>
    <dgm:pt modelId="{694D4F50-585E-40DB-BB6A-2FD3297864D3}">
      <dgm:prSet/>
      <dgm:spPr/>
      <dgm:t>
        <a:bodyPr/>
        <a:lstStyle/>
        <a:p>
          <a:r>
            <a:rPr lang="en-GB" b="0" i="1"/>
            <a:t>UNWTO works to provide guidance and share good practices on policies and governance models aimed to effectively support the tourism sector at the different levels: national, regional and local.</a:t>
          </a:r>
          <a:endParaRPr lang="en-US"/>
        </a:p>
      </dgm:t>
    </dgm:pt>
    <dgm:pt modelId="{81F87397-9928-4A80-8923-821852A750FF}" type="parTrans" cxnId="{38C34870-45FE-4C25-89E5-D6B88734C3B6}">
      <dgm:prSet/>
      <dgm:spPr/>
      <dgm:t>
        <a:bodyPr/>
        <a:lstStyle/>
        <a:p>
          <a:endParaRPr lang="en-US"/>
        </a:p>
      </dgm:t>
    </dgm:pt>
    <dgm:pt modelId="{538E606D-5257-4448-B17B-0083E3770E14}" type="sibTrans" cxnId="{38C34870-45FE-4C25-89E5-D6B88734C3B6}">
      <dgm:prSet/>
      <dgm:spPr/>
      <dgm:t>
        <a:bodyPr/>
        <a:lstStyle/>
        <a:p>
          <a:endParaRPr lang="en-US"/>
        </a:p>
      </dgm:t>
    </dgm:pt>
    <dgm:pt modelId="{F8BBF383-8C7E-497D-B3E6-517CDC0A208F}">
      <dgm:prSet/>
      <dgm:spPr/>
      <dgm:t>
        <a:bodyPr/>
        <a:lstStyle/>
        <a:p>
          <a:r>
            <a:rPr lang="en-GB" b="0" dirty="0">
              <a:hlinkClick xmlns:r="http://schemas.openxmlformats.org/officeDocument/2006/relationships" r:id="rId1"/>
            </a:rPr>
            <a:t>https://www.unwto.or</a:t>
          </a:r>
          <a:r>
            <a:rPr lang="en-GB" dirty="0">
              <a:hlinkClick xmlns:r="http://schemas.openxmlformats.org/officeDocument/2006/relationships" r:id="rId1"/>
            </a:rPr>
            <a:t>g/policy-destination-mamagement</a:t>
          </a:r>
          <a:r>
            <a:rPr lang="en-GB" dirty="0"/>
            <a:t> </a:t>
          </a:r>
          <a:endParaRPr lang="en-US" dirty="0"/>
        </a:p>
      </dgm:t>
    </dgm:pt>
    <dgm:pt modelId="{AE7D682D-7B93-408C-8162-ED5007BE407D}" type="parTrans" cxnId="{E9B57883-B427-42B6-A08B-C042B4E06E29}">
      <dgm:prSet/>
      <dgm:spPr/>
      <dgm:t>
        <a:bodyPr/>
        <a:lstStyle/>
        <a:p>
          <a:endParaRPr lang="en-US"/>
        </a:p>
      </dgm:t>
    </dgm:pt>
    <dgm:pt modelId="{E2D4409F-7272-4BFA-BD27-37DD35AE63BE}" type="sibTrans" cxnId="{E9B57883-B427-42B6-A08B-C042B4E06E29}">
      <dgm:prSet/>
      <dgm:spPr/>
      <dgm:t>
        <a:bodyPr/>
        <a:lstStyle/>
        <a:p>
          <a:endParaRPr lang="en-US"/>
        </a:p>
      </dgm:t>
    </dgm:pt>
    <dgm:pt modelId="{132384AC-789C-4743-8A89-7BB7E41FB8E7}" type="pres">
      <dgm:prSet presAssocID="{14FC18F0-4A80-41F2-959F-502B5D36543A}" presName="linear" presStyleCnt="0">
        <dgm:presLayoutVars>
          <dgm:animLvl val="lvl"/>
          <dgm:resizeHandles val="exact"/>
        </dgm:presLayoutVars>
      </dgm:prSet>
      <dgm:spPr/>
    </dgm:pt>
    <dgm:pt modelId="{6F11024A-41E9-416A-8889-7479B9D2AA0A}" type="pres">
      <dgm:prSet presAssocID="{0864ABC6-854D-4D70-81C5-05518398266A}" presName="parentText" presStyleLbl="node1" presStyleIdx="0" presStyleCnt="4">
        <dgm:presLayoutVars>
          <dgm:chMax val="0"/>
          <dgm:bulletEnabled val="1"/>
        </dgm:presLayoutVars>
      </dgm:prSet>
      <dgm:spPr/>
    </dgm:pt>
    <dgm:pt modelId="{1D91997A-EF5C-4EEA-AE84-C32C9BF14D16}" type="pres">
      <dgm:prSet presAssocID="{E19B1156-40F1-4B6F-8A8A-8A3FC9014F65}" presName="spacer" presStyleCnt="0"/>
      <dgm:spPr/>
    </dgm:pt>
    <dgm:pt modelId="{885865B3-4420-40C2-AC09-FD3BB3D109AF}" type="pres">
      <dgm:prSet presAssocID="{87AE50DE-6E27-494E-A2C2-BEA0281A0E9F}" presName="parentText" presStyleLbl="node1" presStyleIdx="1" presStyleCnt="4" custLinFactX="-4077" custLinFactNeighborX="-100000" custLinFactNeighborY="-20292">
        <dgm:presLayoutVars>
          <dgm:chMax val="0"/>
          <dgm:bulletEnabled val="1"/>
        </dgm:presLayoutVars>
      </dgm:prSet>
      <dgm:spPr/>
    </dgm:pt>
    <dgm:pt modelId="{8BE0A849-7F29-407A-BA35-CEECF80E3CBA}" type="pres">
      <dgm:prSet presAssocID="{87AE50DE-6E27-494E-A2C2-BEA0281A0E9F}" presName="childText" presStyleLbl="revTx" presStyleIdx="0" presStyleCnt="1">
        <dgm:presLayoutVars>
          <dgm:bulletEnabled val="1"/>
        </dgm:presLayoutVars>
      </dgm:prSet>
      <dgm:spPr/>
    </dgm:pt>
    <dgm:pt modelId="{F5443869-78B1-49DC-BC48-38B48CDE9C8D}" type="pres">
      <dgm:prSet presAssocID="{694D4F50-585E-40DB-BB6A-2FD3297864D3}" presName="parentText" presStyleLbl="node1" presStyleIdx="2" presStyleCnt="4">
        <dgm:presLayoutVars>
          <dgm:chMax val="0"/>
          <dgm:bulletEnabled val="1"/>
        </dgm:presLayoutVars>
      </dgm:prSet>
      <dgm:spPr/>
    </dgm:pt>
    <dgm:pt modelId="{A4EF07FE-914B-4009-9CD9-B7A56BE248CA}" type="pres">
      <dgm:prSet presAssocID="{538E606D-5257-4448-B17B-0083E3770E14}" presName="spacer" presStyleCnt="0"/>
      <dgm:spPr/>
    </dgm:pt>
    <dgm:pt modelId="{27749496-4793-4086-91ED-5DF91D1A4596}" type="pres">
      <dgm:prSet presAssocID="{F8BBF383-8C7E-497D-B3E6-517CDC0A208F}" presName="parentText" presStyleLbl="node1" presStyleIdx="3" presStyleCnt="4" custScaleY="94575">
        <dgm:presLayoutVars>
          <dgm:chMax val="0"/>
          <dgm:bulletEnabled val="1"/>
        </dgm:presLayoutVars>
      </dgm:prSet>
      <dgm:spPr/>
    </dgm:pt>
  </dgm:ptLst>
  <dgm:cxnLst>
    <dgm:cxn modelId="{BB39AE01-E8DB-44DE-A415-303053DD53A0}" type="presOf" srcId="{87AE50DE-6E27-494E-A2C2-BEA0281A0E9F}" destId="{885865B3-4420-40C2-AC09-FD3BB3D109AF}" srcOrd="0" destOrd="0" presId="urn:microsoft.com/office/officeart/2005/8/layout/vList2"/>
    <dgm:cxn modelId="{D3386A0C-C262-460A-AA7B-49C2A47E1E41}" srcId="{14FC18F0-4A80-41F2-959F-502B5D36543A}" destId="{87AE50DE-6E27-494E-A2C2-BEA0281A0E9F}" srcOrd="1" destOrd="0" parTransId="{9D932078-7879-4882-8262-5D1C9BB0C655}" sibTransId="{1770B135-117B-4633-917B-2A867AE314B3}"/>
    <dgm:cxn modelId="{65BFDF1C-9AF2-48A0-8605-2A26FC242D58}" type="presOf" srcId="{5312200F-3219-46FF-9076-14E967C0B3C0}" destId="{8BE0A849-7F29-407A-BA35-CEECF80E3CBA}" srcOrd="0" destOrd="2" presId="urn:microsoft.com/office/officeart/2005/8/layout/vList2"/>
    <dgm:cxn modelId="{E945E924-4E77-4793-97A9-54BCB02530EC}" type="presOf" srcId="{19D7DF56-0060-4A9B-BCC6-8BB47B6FC404}" destId="{8BE0A849-7F29-407A-BA35-CEECF80E3CBA}" srcOrd="0" destOrd="1" presId="urn:microsoft.com/office/officeart/2005/8/layout/vList2"/>
    <dgm:cxn modelId="{CC454A25-0EB9-4310-BDF1-B8457F1766DC}" type="presOf" srcId="{F8BBF383-8C7E-497D-B3E6-517CDC0A208F}" destId="{27749496-4793-4086-91ED-5DF91D1A4596}" srcOrd="0" destOrd="0" presId="urn:microsoft.com/office/officeart/2005/8/layout/vList2"/>
    <dgm:cxn modelId="{64A79C30-B9A0-4511-803B-31C61BD75C10}" srcId="{87AE50DE-6E27-494E-A2C2-BEA0281A0E9F}" destId="{5312200F-3219-46FF-9076-14E967C0B3C0}" srcOrd="2" destOrd="0" parTransId="{5BA268C1-B80B-4626-ABA2-4C1EC63AAA19}" sibTransId="{5E7BBF5B-2B98-4D40-894B-6EBFF0627475}"/>
    <dgm:cxn modelId="{ED13E666-BA75-42F4-B046-3AC8C9D0F442}" srcId="{87AE50DE-6E27-494E-A2C2-BEA0281A0E9F}" destId="{19D7DF56-0060-4A9B-BCC6-8BB47B6FC404}" srcOrd="1" destOrd="0" parTransId="{231B08FD-3D2A-4D16-BFFC-6FD3C2798CD5}" sibTransId="{BED5A0C4-F567-4D47-860E-54FB0FE07274}"/>
    <dgm:cxn modelId="{A9248E4F-C12B-402C-99AD-92603AA52101}" type="presOf" srcId="{0864ABC6-854D-4D70-81C5-05518398266A}" destId="{6F11024A-41E9-416A-8889-7479B9D2AA0A}" srcOrd="0" destOrd="0" presId="urn:microsoft.com/office/officeart/2005/8/layout/vList2"/>
    <dgm:cxn modelId="{38C34870-45FE-4C25-89E5-D6B88734C3B6}" srcId="{14FC18F0-4A80-41F2-959F-502B5D36543A}" destId="{694D4F50-585E-40DB-BB6A-2FD3297864D3}" srcOrd="2" destOrd="0" parTransId="{81F87397-9928-4A80-8923-821852A750FF}" sibTransId="{538E606D-5257-4448-B17B-0083E3770E14}"/>
    <dgm:cxn modelId="{4F362853-56E2-413D-A105-08CCB6213B1A}" type="presOf" srcId="{DA874F31-968C-4478-ADBF-59D4A2BA249D}" destId="{8BE0A849-7F29-407A-BA35-CEECF80E3CBA}" srcOrd="0" destOrd="0" presId="urn:microsoft.com/office/officeart/2005/8/layout/vList2"/>
    <dgm:cxn modelId="{9934F07A-0C37-4A76-ABE6-53BB494F0FF1}" type="presOf" srcId="{694D4F50-585E-40DB-BB6A-2FD3297864D3}" destId="{F5443869-78B1-49DC-BC48-38B48CDE9C8D}" srcOrd="0" destOrd="0" presId="urn:microsoft.com/office/officeart/2005/8/layout/vList2"/>
    <dgm:cxn modelId="{80B59D7F-9897-4346-B156-2E62B62A663E}" srcId="{87AE50DE-6E27-494E-A2C2-BEA0281A0E9F}" destId="{DA874F31-968C-4478-ADBF-59D4A2BA249D}" srcOrd="0" destOrd="0" parTransId="{1E6888C1-5A60-4CFE-9B12-A74BC7157AF8}" sibTransId="{9F659DC7-76D2-4277-B915-C8C0FE4E5C21}"/>
    <dgm:cxn modelId="{E9B57883-B427-42B6-A08B-C042B4E06E29}" srcId="{14FC18F0-4A80-41F2-959F-502B5D36543A}" destId="{F8BBF383-8C7E-497D-B3E6-517CDC0A208F}" srcOrd="3" destOrd="0" parTransId="{AE7D682D-7B93-408C-8162-ED5007BE407D}" sibTransId="{E2D4409F-7272-4BFA-BD27-37DD35AE63BE}"/>
    <dgm:cxn modelId="{9752B9BC-144E-4B50-ACBC-B28100FB9435}" srcId="{14FC18F0-4A80-41F2-959F-502B5D36543A}" destId="{0864ABC6-854D-4D70-81C5-05518398266A}" srcOrd="0" destOrd="0" parTransId="{C4221ACB-0445-4B0F-AF5A-0736750D9AFB}" sibTransId="{E19B1156-40F1-4B6F-8A8A-8A3FC9014F65}"/>
    <dgm:cxn modelId="{B112F2D5-A871-4965-A09F-F494D04FA020}" type="presOf" srcId="{14FC18F0-4A80-41F2-959F-502B5D36543A}" destId="{132384AC-789C-4743-8A89-7BB7E41FB8E7}" srcOrd="0" destOrd="0" presId="urn:microsoft.com/office/officeart/2005/8/layout/vList2"/>
    <dgm:cxn modelId="{33E802FD-1EDD-45E4-A3E7-0C6993350650}" type="presParOf" srcId="{132384AC-789C-4743-8A89-7BB7E41FB8E7}" destId="{6F11024A-41E9-416A-8889-7479B9D2AA0A}" srcOrd="0" destOrd="0" presId="urn:microsoft.com/office/officeart/2005/8/layout/vList2"/>
    <dgm:cxn modelId="{01278FAC-14B3-4168-9C87-F7E443CBC673}" type="presParOf" srcId="{132384AC-789C-4743-8A89-7BB7E41FB8E7}" destId="{1D91997A-EF5C-4EEA-AE84-C32C9BF14D16}" srcOrd="1" destOrd="0" presId="urn:microsoft.com/office/officeart/2005/8/layout/vList2"/>
    <dgm:cxn modelId="{E5BE6B44-FDA2-4188-B9C1-214D408AE309}" type="presParOf" srcId="{132384AC-789C-4743-8A89-7BB7E41FB8E7}" destId="{885865B3-4420-40C2-AC09-FD3BB3D109AF}" srcOrd="2" destOrd="0" presId="urn:microsoft.com/office/officeart/2005/8/layout/vList2"/>
    <dgm:cxn modelId="{171B5F91-415D-451C-AD30-E0D5026AB6BB}" type="presParOf" srcId="{132384AC-789C-4743-8A89-7BB7E41FB8E7}" destId="{8BE0A849-7F29-407A-BA35-CEECF80E3CBA}" srcOrd="3" destOrd="0" presId="urn:microsoft.com/office/officeart/2005/8/layout/vList2"/>
    <dgm:cxn modelId="{451A7BDB-285F-4195-BFEF-FA8D72D6CB59}" type="presParOf" srcId="{132384AC-789C-4743-8A89-7BB7E41FB8E7}" destId="{F5443869-78B1-49DC-BC48-38B48CDE9C8D}" srcOrd="4" destOrd="0" presId="urn:microsoft.com/office/officeart/2005/8/layout/vList2"/>
    <dgm:cxn modelId="{CD3CBD0D-4C70-4284-935F-3B39AE4E49C4}" type="presParOf" srcId="{132384AC-789C-4743-8A89-7BB7E41FB8E7}" destId="{A4EF07FE-914B-4009-9CD9-B7A56BE248CA}" srcOrd="5" destOrd="0" presId="urn:microsoft.com/office/officeart/2005/8/layout/vList2"/>
    <dgm:cxn modelId="{5460A7E2-23DA-40C7-8644-D00F845AEB1F}" type="presParOf" srcId="{132384AC-789C-4743-8A89-7BB7E41FB8E7}" destId="{27749496-4793-4086-91ED-5DF91D1A4596}"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05B3D1C-43DD-47DE-83F9-80A4ACFC9CBC}"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A056D235-6B27-459A-979C-BDB14A7291C7}">
      <dgm:prSet/>
      <dgm:spPr/>
      <dgm:t>
        <a:bodyPr/>
        <a:lstStyle/>
        <a:p>
          <a:r>
            <a:rPr kumimoji="1" lang="en-GB"/>
            <a:t>Geographical analysis</a:t>
          </a:r>
          <a:endParaRPr lang="en-US"/>
        </a:p>
      </dgm:t>
    </dgm:pt>
    <dgm:pt modelId="{0D104C6A-B239-4B13-AE7E-183DF2E8B572}" type="parTrans" cxnId="{B6EE5F27-448F-434F-BD10-99A53F61B2C1}">
      <dgm:prSet/>
      <dgm:spPr/>
      <dgm:t>
        <a:bodyPr/>
        <a:lstStyle/>
        <a:p>
          <a:endParaRPr lang="en-US"/>
        </a:p>
      </dgm:t>
    </dgm:pt>
    <dgm:pt modelId="{46F357FD-C78A-43FF-91D9-A38DD7B99424}" type="sibTrans" cxnId="{B6EE5F27-448F-434F-BD10-99A53F61B2C1}">
      <dgm:prSet/>
      <dgm:spPr/>
      <dgm:t>
        <a:bodyPr/>
        <a:lstStyle/>
        <a:p>
          <a:endParaRPr lang="en-US"/>
        </a:p>
      </dgm:t>
    </dgm:pt>
    <dgm:pt modelId="{49E3FC4B-E88A-46FF-A12F-B4D31D125087}">
      <dgm:prSet/>
      <dgm:spPr/>
      <dgm:t>
        <a:bodyPr/>
        <a:lstStyle/>
        <a:p>
          <a:r>
            <a:rPr kumimoji="1" lang="en-GB"/>
            <a:t>Visitor satisfaction surveys</a:t>
          </a:r>
          <a:endParaRPr lang="en-US"/>
        </a:p>
      </dgm:t>
    </dgm:pt>
    <dgm:pt modelId="{0C515C96-8B6F-410D-80D7-2E3F9D32B292}" type="parTrans" cxnId="{DBF5C56C-D689-462E-8E7D-CCBE7E86B5E0}">
      <dgm:prSet/>
      <dgm:spPr/>
      <dgm:t>
        <a:bodyPr/>
        <a:lstStyle/>
        <a:p>
          <a:endParaRPr lang="en-US"/>
        </a:p>
      </dgm:t>
    </dgm:pt>
    <dgm:pt modelId="{270FB828-B1A5-43A1-868E-0ED85C21AAC9}" type="sibTrans" cxnId="{DBF5C56C-D689-462E-8E7D-CCBE7E86B5E0}">
      <dgm:prSet/>
      <dgm:spPr/>
      <dgm:t>
        <a:bodyPr/>
        <a:lstStyle/>
        <a:p>
          <a:endParaRPr lang="en-US"/>
        </a:p>
      </dgm:t>
    </dgm:pt>
    <dgm:pt modelId="{6604A343-9B00-4AF1-A08C-E98D03653B71}">
      <dgm:prSet/>
      <dgm:spPr/>
      <dgm:t>
        <a:bodyPr/>
        <a:lstStyle/>
        <a:p>
          <a:r>
            <a:rPr kumimoji="1" lang="en-GB"/>
            <a:t>Community surveys</a:t>
          </a:r>
          <a:endParaRPr lang="en-US"/>
        </a:p>
      </dgm:t>
    </dgm:pt>
    <dgm:pt modelId="{6065B112-DB03-4D1A-A79D-FFA587C2F51A}" type="parTrans" cxnId="{2EEC5032-2E59-4FCD-9423-AF0EAFF94A12}">
      <dgm:prSet/>
      <dgm:spPr/>
      <dgm:t>
        <a:bodyPr/>
        <a:lstStyle/>
        <a:p>
          <a:endParaRPr lang="en-US"/>
        </a:p>
      </dgm:t>
    </dgm:pt>
    <dgm:pt modelId="{B0B9B671-56CC-4B19-8963-0B9648624F7C}" type="sibTrans" cxnId="{2EEC5032-2E59-4FCD-9423-AF0EAFF94A12}">
      <dgm:prSet/>
      <dgm:spPr/>
      <dgm:t>
        <a:bodyPr/>
        <a:lstStyle/>
        <a:p>
          <a:endParaRPr lang="en-US"/>
        </a:p>
      </dgm:t>
    </dgm:pt>
    <dgm:pt modelId="{B8A9E61F-3302-403C-A9EF-898EAC2B1C56}">
      <dgm:prSet/>
      <dgm:spPr/>
      <dgm:t>
        <a:bodyPr/>
        <a:lstStyle/>
        <a:p>
          <a:r>
            <a:rPr kumimoji="1" lang="en-GB"/>
            <a:t>Assessment of destination carrying capacity</a:t>
          </a:r>
          <a:endParaRPr lang="en-US"/>
        </a:p>
      </dgm:t>
    </dgm:pt>
    <dgm:pt modelId="{A24DA3C8-8D73-4147-909F-D144BB0EA2E9}" type="parTrans" cxnId="{C5891CF7-CCD6-4832-981E-A4D958117BD5}">
      <dgm:prSet/>
      <dgm:spPr/>
      <dgm:t>
        <a:bodyPr/>
        <a:lstStyle/>
        <a:p>
          <a:endParaRPr lang="en-US"/>
        </a:p>
      </dgm:t>
    </dgm:pt>
    <dgm:pt modelId="{A91813DC-B035-44C7-91B7-39EA728F502D}" type="sibTrans" cxnId="{C5891CF7-CCD6-4832-981E-A4D958117BD5}">
      <dgm:prSet/>
      <dgm:spPr/>
      <dgm:t>
        <a:bodyPr/>
        <a:lstStyle/>
        <a:p>
          <a:endParaRPr lang="en-US"/>
        </a:p>
      </dgm:t>
    </dgm:pt>
    <dgm:pt modelId="{9A2D7108-CAD4-4364-B429-7A6721764EB5}">
      <dgm:prSet/>
      <dgm:spPr/>
      <dgm:t>
        <a:bodyPr/>
        <a:lstStyle/>
        <a:p>
          <a:r>
            <a:rPr kumimoji="1" lang="en-GB"/>
            <a:t>Environmental impact assessment</a:t>
          </a:r>
          <a:endParaRPr lang="en-US"/>
        </a:p>
      </dgm:t>
    </dgm:pt>
    <dgm:pt modelId="{181D711C-5E19-4EA3-9FC8-E767CF56C632}" type="parTrans" cxnId="{1A137257-8DF8-41A4-BC68-2638CBE9D24D}">
      <dgm:prSet/>
      <dgm:spPr/>
      <dgm:t>
        <a:bodyPr/>
        <a:lstStyle/>
        <a:p>
          <a:endParaRPr lang="en-US"/>
        </a:p>
      </dgm:t>
    </dgm:pt>
    <dgm:pt modelId="{105B954F-C863-445F-B809-B6D84027247D}" type="sibTrans" cxnId="{1A137257-8DF8-41A4-BC68-2638CBE9D24D}">
      <dgm:prSet/>
      <dgm:spPr/>
      <dgm:t>
        <a:bodyPr/>
        <a:lstStyle/>
        <a:p>
          <a:endParaRPr lang="en-US"/>
        </a:p>
      </dgm:t>
    </dgm:pt>
    <dgm:pt modelId="{0A31FEBF-377F-4CF8-9F90-AE6C91A80A3F}">
      <dgm:prSet/>
      <dgm:spPr/>
      <dgm:t>
        <a:bodyPr/>
        <a:lstStyle/>
        <a:p>
          <a:r>
            <a:rPr kumimoji="1" lang="en-GB"/>
            <a:t>Economic impact assessment</a:t>
          </a:r>
          <a:endParaRPr lang="en-US"/>
        </a:p>
      </dgm:t>
    </dgm:pt>
    <dgm:pt modelId="{D6B36E9C-6EA8-4824-98BB-99F585445003}" type="parTrans" cxnId="{AB6D8288-4983-4C17-B59A-932FD97948DE}">
      <dgm:prSet/>
      <dgm:spPr/>
      <dgm:t>
        <a:bodyPr/>
        <a:lstStyle/>
        <a:p>
          <a:endParaRPr lang="en-US"/>
        </a:p>
      </dgm:t>
    </dgm:pt>
    <dgm:pt modelId="{563B3EAA-4B5C-4DF9-9178-D0371D77944B}" type="sibTrans" cxnId="{AB6D8288-4983-4C17-B59A-932FD97948DE}">
      <dgm:prSet/>
      <dgm:spPr/>
      <dgm:t>
        <a:bodyPr/>
        <a:lstStyle/>
        <a:p>
          <a:endParaRPr lang="en-US"/>
        </a:p>
      </dgm:t>
    </dgm:pt>
    <dgm:pt modelId="{24705B25-1C29-4CD3-A654-2D850BC763E2}" type="pres">
      <dgm:prSet presAssocID="{505B3D1C-43DD-47DE-83F9-80A4ACFC9CBC}" presName="root" presStyleCnt="0">
        <dgm:presLayoutVars>
          <dgm:dir/>
          <dgm:resizeHandles val="exact"/>
        </dgm:presLayoutVars>
      </dgm:prSet>
      <dgm:spPr/>
    </dgm:pt>
    <dgm:pt modelId="{D0012CB4-3824-47AE-8B82-DA4CD50A12DE}" type="pres">
      <dgm:prSet presAssocID="{A056D235-6B27-459A-979C-BDB14A7291C7}" presName="compNode" presStyleCnt="0"/>
      <dgm:spPr/>
    </dgm:pt>
    <dgm:pt modelId="{B9F3CF29-5C6E-4E1A-B5A9-80FFE4600214}" type="pres">
      <dgm:prSet presAssocID="{A056D235-6B27-459A-979C-BDB14A7291C7}"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rker"/>
        </a:ext>
      </dgm:extLst>
    </dgm:pt>
    <dgm:pt modelId="{A0E11D63-A552-4DCD-8937-B14BD44EDC18}" type="pres">
      <dgm:prSet presAssocID="{A056D235-6B27-459A-979C-BDB14A7291C7}" presName="spaceRect" presStyleCnt="0"/>
      <dgm:spPr/>
    </dgm:pt>
    <dgm:pt modelId="{85AC71FD-B1C7-4A1E-A955-40FC1363E338}" type="pres">
      <dgm:prSet presAssocID="{A056D235-6B27-459A-979C-BDB14A7291C7}" presName="textRect" presStyleLbl="revTx" presStyleIdx="0" presStyleCnt="6">
        <dgm:presLayoutVars>
          <dgm:chMax val="1"/>
          <dgm:chPref val="1"/>
        </dgm:presLayoutVars>
      </dgm:prSet>
      <dgm:spPr/>
    </dgm:pt>
    <dgm:pt modelId="{D49684B0-1FE6-48A0-B9C6-C54678FE5B0B}" type="pres">
      <dgm:prSet presAssocID="{46F357FD-C78A-43FF-91D9-A38DD7B99424}" presName="sibTrans" presStyleCnt="0"/>
      <dgm:spPr/>
    </dgm:pt>
    <dgm:pt modelId="{3AFBFB55-91B6-47C7-B31A-C5B4BFA6B043}" type="pres">
      <dgm:prSet presAssocID="{49E3FC4B-E88A-46FF-A12F-B4D31D125087}" presName="compNode" presStyleCnt="0"/>
      <dgm:spPr/>
    </dgm:pt>
    <dgm:pt modelId="{F1A4C647-1EC0-4D9E-B275-09FB7D6B8FE7}" type="pres">
      <dgm:prSet presAssocID="{49E3FC4B-E88A-46FF-A12F-B4D31D125087}"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miling Face with No Fill"/>
        </a:ext>
      </dgm:extLst>
    </dgm:pt>
    <dgm:pt modelId="{3F860B5B-E4DE-48DB-A9C6-3BC8345D362B}" type="pres">
      <dgm:prSet presAssocID="{49E3FC4B-E88A-46FF-A12F-B4D31D125087}" presName="spaceRect" presStyleCnt="0"/>
      <dgm:spPr/>
    </dgm:pt>
    <dgm:pt modelId="{257AE4B8-9B44-4BF3-B04E-B0A6FD56959B}" type="pres">
      <dgm:prSet presAssocID="{49E3FC4B-E88A-46FF-A12F-B4D31D125087}" presName="textRect" presStyleLbl="revTx" presStyleIdx="1" presStyleCnt="6">
        <dgm:presLayoutVars>
          <dgm:chMax val="1"/>
          <dgm:chPref val="1"/>
        </dgm:presLayoutVars>
      </dgm:prSet>
      <dgm:spPr/>
    </dgm:pt>
    <dgm:pt modelId="{34925147-6D1A-49F9-A021-DC2C01F1DEB7}" type="pres">
      <dgm:prSet presAssocID="{270FB828-B1A5-43A1-868E-0ED85C21AAC9}" presName="sibTrans" presStyleCnt="0"/>
      <dgm:spPr/>
    </dgm:pt>
    <dgm:pt modelId="{E2E449F2-5032-44DD-884D-4377DB30FDBA}" type="pres">
      <dgm:prSet presAssocID="{6604A343-9B00-4AF1-A08C-E98D03653B71}" presName="compNode" presStyleCnt="0"/>
      <dgm:spPr/>
    </dgm:pt>
    <dgm:pt modelId="{9A31185B-DAD3-412F-A1D2-CC3ABB7C6EF2}" type="pres">
      <dgm:prSet presAssocID="{6604A343-9B00-4AF1-A08C-E98D03653B71}"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3DBB89C7-DB84-49F6-9EA4-D8EDD104153E}" type="pres">
      <dgm:prSet presAssocID="{6604A343-9B00-4AF1-A08C-E98D03653B71}" presName="spaceRect" presStyleCnt="0"/>
      <dgm:spPr/>
    </dgm:pt>
    <dgm:pt modelId="{2F8D2BC3-525D-48F6-BAA0-38EADCB09C9B}" type="pres">
      <dgm:prSet presAssocID="{6604A343-9B00-4AF1-A08C-E98D03653B71}" presName="textRect" presStyleLbl="revTx" presStyleIdx="2" presStyleCnt="6">
        <dgm:presLayoutVars>
          <dgm:chMax val="1"/>
          <dgm:chPref val="1"/>
        </dgm:presLayoutVars>
      </dgm:prSet>
      <dgm:spPr/>
    </dgm:pt>
    <dgm:pt modelId="{EC9A3EF2-EC1E-4D70-BD35-67CEB70393A3}" type="pres">
      <dgm:prSet presAssocID="{B0B9B671-56CC-4B19-8963-0B9648624F7C}" presName="sibTrans" presStyleCnt="0"/>
      <dgm:spPr/>
    </dgm:pt>
    <dgm:pt modelId="{1B998D72-F5C1-464B-BDC0-E4A1E4AB6AA6}" type="pres">
      <dgm:prSet presAssocID="{B8A9E61F-3302-403C-A9EF-898EAC2B1C56}" presName="compNode" presStyleCnt="0"/>
      <dgm:spPr/>
    </dgm:pt>
    <dgm:pt modelId="{FA001133-4E5D-43D7-91AE-964A98831F83}" type="pres">
      <dgm:prSet presAssocID="{B8A9E61F-3302-403C-A9EF-898EAC2B1C56}"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ruck"/>
        </a:ext>
      </dgm:extLst>
    </dgm:pt>
    <dgm:pt modelId="{36981D2C-CAB3-4D25-8E77-5D48DFC21C9D}" type="pres">
      <dgm:prSet presAssocID="{B8A9E61F-3302-403C-A9EF-898EAC2B1C56}" presName="spaceRect" presStyleCnt="0"/>
      <dgm:spPr/>
    </dgm:pt>
    <dgm:pt modelId="{711EBA89-043F-4C24-B2B9-B606527718C9}" type="pres">
      <dgm:prSet presAssocID="{B8A9E61F-3302-403C-A9EF-898EAC2B1C56}" presName="textRect" presStyleLbl="revTx" presStyleIdx="3" presStyleCnt="6">
        <dgm:presLayoutVars>
          <dgm:chMax val="1"/>
          <dgm:chPref val="1"/>
        </dgm:presLayoutVars>
      </dgm:prSet>
      <dgm:spPr/>
    </dgm:pt>
    <dgm:pt modelId="{2432C899-2B1D-420E-B47B-640306238E74}" type="pres">
      <dgm:prSet presAssocID="{A91813DC-B035-44C7-91B7-39EA728F502D}" presName="sibTrans" presStyleCnt="0"/>
      <dgm:spPr/>
    </dgm:pt>
    <dgm:pt modelId="{51CE3123-9F70-46F7-9B10-9F70A1469A69}" type="pres">
      <dgm:prSet presAssocID="{9A2D7108-CAD4-4364-B429-7A6721764EB5}" presName="compNode" presStyleCnt="0"/>
      <dgm:spPr/>
    </dgm:pt>
    <dgm:pt modelId="{DDA1E9EC-1415-49E6-835F-8C5F69A034CE}" type="pres">
      <dgm:prSet presAssocID="{9A2D7108-CAD4-4364-B429-7A6721764EB5}"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eciduous tree"/>
        </a:ext>
      </dgm:extLst>
    </dgm:pt>
    <dgm:pt modelId="{780F70DF-E238-4863-9838-45F9CF1308DB}" type="pres">
      <dgm:prSet presAssocID="{9A2D7108-CAD4-4364-B429-7A6721764EB5}" presName="spaceRect" presStyleCnt="0"/>
      <dgm:spPr/>
    </dgm:pt>
    <dgm:pt modelId="{77F46F72-956A-4E5C-B37D-2B4E01C8807B}" type="pres">
      <dgm:prSet presAssocID="{9A2D7108-CAD4-4364-B429-7A6721764EB5}" presName="textRect" presStyleLbl="revTx" presStyleIdx="4" presStyleCnt="6">
        <dgm:presLayoutVars>
          <dgm:chMax val="1"/>
          <dgm:chPref val="1"/>
        </dgm:presLayoutVars>
      </dgm:prSet>
      <dgm:spPr/>
    </dgm:pt>
    <dgm:pt modelId="{66DB2627-6AD8-4534-ADFE-35FF9CDCC3E7}" type="pres">
      <dgm:prSet presAssocID="{105B954F-C863-445F-B809-B6D84027247D}" presName="sibTrans" presStyleCnt="0"/>
      <dgm:spPr/>
    </dgm:pt>
    <dgm:pt modelId="{161ABEBE-17CE-438A-9E82-CD3BDD3311A2}" type="pres">
      <dgm:prSet presAssocID="{0A31FEBF-377F-4CF8-9F90-AE6C91A80A3F}" presName="compNode" presStyleCnt="0"/>
      <dgm:spPr/>
    </dgm:pt>
    <dgm:pt modelId="{7A9A429C-5762-4D6E-8B0B-5191500EB49D}" type="pres">
      <dgm:prSet presAssocID="{0A31FEBF-377F-4CF8-9F90-AE6C91A80A3F}"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oins"/>
        </a:ext>
      </dgm:extLst>
    </dgm:pt>
    <dgm:pt modelId="{76B0C7E4-AE5F-4F68-99A0-3A22FF6C1CD4}" type="pres">
      <dgm:prSet presAssocID="{0A31FEBF-377F-4CF8-9F90-AE6C91A80A3F}" presName="spaceRect" presStyleCnt="0"/>
      <dgm:spPr/>
    </dgm:pt>
    <dgm:pt modelId="{0AB33BF7-BAE3-4153-AB4D-09897030B6AF}" type="pres">
      <dgm:prSet presAssocID="{0A31FEBF-377F-4CF8-9F90-AE6C91A80A3F}" presName="textRect" presStyleLbl="revTx" presStyleIdx="5" presStyleCnt="6">
        <dgm:presLayoutVars>
          <dgm:chMax val="1"/>
          <dgm:chPref val="1"/>
        </dgm:presLayoutVars>
      </dgm:prSet>
      <dgm:spPr/>
    </dgm:pt>
  </dgm:ptLst>
  <dgm:cxnLst>
    <dgm:cxn modelId="{8E56FF26-A397-4EE9-8C1F-28E9DCC6E301}" type="presOf" srcId="{A056D235-6B27-459A-979C-BDB14A7291C7}" destId="{85AC71FD-B1C7-4A1E-A955-40FC1363E338}" srcOrd="0" destOrd="0" presId="urn:microsoft.com/office/officeart/2018/2/layout/IconLabelList"/>
    <dgm:cxn modelId="{B6EE5F27-448F-434F-BD10-99A53F61B2C1}" srcId="{505B3D1C-43DD-47DE-83F9-80A4ACFC9CBC}" destId="{A056D235-6B27-459A-979C-BDB14A7291C7}" srcOrd="0" destOrd="0" parTransId="{0D104C6A-B239-4B13-AE7E-183DF2E8B572}" sibTransId="{46F357FD-C78A-43FF-91D9-A38DD7B99424}"/>
    <dgm:cxn modelId="{756ED72F-F60B-44CF-9E63-D9B0E9C61B12}" type="presOf" srcId="{505B3D1C-43DD-47DE-83F9-80A4ACFC9CBC}" destId="{24705B25-1C29-4CD3-A654-2D850BC763E2}" srcOrd="0" destOrd="0" presId="urn:microsoft.com/office/officeart/2018/2/layout/IconLabelList"/>
    <dgm:cxn modelId="{2EEC5032-2E59-4FCD-9423-AF0EAFF94A12}" srcId="{505B3D1C-43DD-47DE-83F9-80A4ACFC9CBC}" destId="{6604A343-9B00-4AF1-A08C-E98D03653B71}" srcOrd="2" destOrd="0" parTransId="{6065B112-DB03-4D1A-A79D-FFA587C2F51A}" sibTransId="{B0B9B671-56CC-4B19-8963-0B9648624F7C}"/>
    <dgm:cxn modelId="{6D873037-AF68-4FF2-9772-8A5940789B85}" type="presOf" srcId="{B8A9E61F-3302-403C-A9EF-898EAC2B1C56}" destId="{711EBA89-043F-4C24-B2B9-B606527718C9}" srcOrd="0" destOrd="0" presId="urn:microsoft.com/office/officeart/2018/2/layout/IconLabelList"/>
    <dgm:cxn modelId="{61381764-ABF0-44E3-8EEB-65BDE46879B1}" type="presOf" srcId="{9A2D7108-CAD4-4364-B429-7A6721764EB5}" destId="{77F46F72-956A-4E5C-B37D-2B4E01C8807B}" srcOrd="0" destOrd="0" presId="urn:microsoft.com/office/officeart/2018/2/layout/IconLabelList"/>
    <dgm:cxn modelId="{DBF5C56C-D689-462E-8E7D-CCBE7E86B5E0}" srcId="{505B3D1C-43DD-47DE-83F9-80A4ACFC9CBC}" destId="{49E3FC4B-E88A-46FF-A12F-B4D31D125087}" srcOrd="1" destOrd="0" parTransId="{0C515C96-8B6F-410D-80D7-2E3F9D32B292}" sibTransId="{270FB828-B1A5-43A1-868E-0ED85C21AAC9}"/>
    <dgm:cxn modelId="{10267F73-F04D-4FF3-B84E-75B3E23718EC}" type="presOf" srcId="{6604A343-9B00-4AF1-A08C-E98D03653B71}" destId="{2F8D2BC3-525D-48F6-BAA0-38EADCB09C9B}" srcOrd="0" destOrd="0" presId="urn:microsoft.com/office/officeart/2018/2/layout/IconLabelList"/>
    <dgm:cxn modelId="{1A137257-8DF8-41A4-BC68-2638CBE9D24D}" srcId="{505B3D1C-43DD-47DE-83F9-80A4ACFC9CBC}" destId="{9A2D7108-CAD4-4364-B429-7A6721764EB5}" srcOrd="4" destOrd="0" parTransId="{181D711C-5E19-4EA3-9FC8-E767CF56C632}" sibTransId="{105B954F-C863-445F-B809-B6D84027247D}"/>
    <dgm:cxn modelId="{AB6D8288-4983-4C17-B59A-932FD97948DE}" srcId="{505B3D1C-43DD-47DE-83F9-80A4ACFC9CBC}" destId="{0A31FEBF-377F-4CF8-9F90-AE6C91A80A3F}" srcOrd="5" destOrd="0" parTransId="{D6B36E9C-6EA8-4824-98BB-99F585445003}" sibTransId="{563B3EAA-4B5C-4DF9-9178-D0371D77944B}"/>
    <dgm:cxn modelId="{20A545A1-3190-4120-9D23-FD0C012F8202}" type="presOf" srcId="{49E3FC4B-E88A-46FF-A12F-B4D31D125087}" destId="{257AE4B8-9B44-4BF3-B04E-B0A6FD56959B}" srcOrd="0" destOrd="0" presId="urn:microsoft.com/office/officeart/2018/2/layout/IconLabelList"/>
    <dgm:cxn modelId="{ED8AB3D0-5E6B-47A9-B31D-9610372B1AC3}" type="presOf" srcId="{0A31FEBF-377F-4CF8-9F90-AE6C91A80A3F}" destId="{0AB33BF7-BAE3-4153-AB4D-09897030B6AF}" srcOrd="0" destOrd="0" presId="urn:microsoft.com/office/officeart/2018/2/layout/IconLabelList"/>
    <dgm:cxn modelId="{C5891CF7-CCD6-4832-981E-A4D958117BD5}" srcId="{505B3D1C-43DD-47DE-83F9-80A4ACFC9CBC}" destId="{B8A9E61F-3302-403C-A9EF-898EAC2B1C56}" srcOrd="3" destOrd="0" parTransId="{A24DA3C8-8D73-4147-909F-D144BB0EA2E9}" sibTransId="{A91813DC-B035-44C7-91B7-39EA728F502D}"/>
    <dgm:cxn modelId="{D1ADB37A-4FA7-440A-9B8E-0AA62950D37C}" type="presParOf" srcId="{24705B25-1C29-4CD3-A654-2D850BC763E2}" destId="{D0012CB4-3824-47AE-8B82-DA4CD50A12DE}" srcOrd="0" destOrd="0" presId="urn:microsoft.com/office/officeart/2018/2/layout/IconLabelList"/>
    <dgm:cxn modelId="{D5034DBB-5A2A-4936-AD23-739E8BF236A0}" type="presParOf" srcId="{D0012CB4-3824-47AE-8B82-DA4CD50A12DE}" destId="{B9F3CF29-5C6E-4E1A-B5A9-80FFE4600214}" srcOrd="0" destOrd="0" presId="urn:microsoft.com/office/officeart/2018/2/layout/IconLabelList"/>
    <dgm:cxn modelId="{54291DC3-7603-4BAE-A66A-01930437249A}" type="presParOf" srcId="{D0012CB4-3824-47AE-8B82-DA4CD50A12DE}" destId="{A0E11D63-A552-4DCD-8937-B14BD44EDC18}" srcOrd="1" destOrd="0" presId="urn:microsoft.com/office/officeart/2018/2/layout/IconLabelList"/>
    <dgm:cxn modelId="{DF7E4585-9DDE-4033-9A9E-654B8BB70272}" type="presParOf" srcId="{D0012CB4-3824-47AE-8B82-DA4CD50A12DE}" destId="{85AC71FD-B1C7-4A1E-A955-40FC1363E338}" srcOrd="2" destOrd="0" presId="urn:microsoft.com/office/officeart/2018/2/layout/IconLabelList"/>
    <dgm:cxn modelId="{3C55CF2A-81A6-4513-960A-703C054C73D0}" type="presParOf" srcId="{24705B25-1C29-4CD3-A654-2D850BC763E2}" destId="{D49684B0-1FE6-48A0-B9C6-C54678FE5B0B}" srcOrd="1" destOrd="0" presId="urn:microsoft.com/office/officeart/2018/2/layout/IconLabelList"/>
    <dgm:cxn modelId="{D3713FA9-ECA8-4104-A095-0657E20E9312}" type="presParOf" srcId="{24705B25-1C29-4CD3-A654-2D850BC763E2}" destId="{3AFBFB55-91B6-47C7-B31A-C5B4BFA6B043}" srcOrd="2" destOrd="0" presId="urn:microsoft.com/office/officeart/2018/2/layout/IconLabelList"/>
    <dgm:cxn modelId="{E059CF41-9C90-4C04-A9A5-521E1647C0BF}" type="presParOf" srcId="{3AFBFB55-91B6-47C7-B31A-C5B4BFA6B043}" destId="{F1A4C647-1EC0-4D9E-B275-09FB7D6B8FE7}" srcOrd="0" destOrd="0" presId="urn:microsoft.com/office/officeart/2018/2/layout/IconLabelList"/>
    <dgm:cxn modelId="{BD0E2EFD-E1F2-4314-863A-58C599F72389}" type="presParOf" srcId="{3AFBFB55-91B6-47C7-B31A-C5B4BFA6B043}" destId="{3F860B5B-E4DE-48DB-A9C6-3BC8345D362B}" srcOrd="1" destOrd="0" presId="urn:microsoft.com/office/officeart/2018/2/layout/IconLabelList"/>
    <dgm:cxn modelId="{578C4F30-1743-4D59-9B69-719EA984FBFD}" type="presParOf" srcId="{3AFBFB55-91B6-47C7-B31A-C5B4BFA6B043}" destId="{257AE4B8-9B44-4BF3-B04E-B0A6FD56959B}" srcOrd="2" destOrd="0" presId="urn:microsoft.com/office/officeart/2018/2/layout/IconLabelList"/>
    <dgm:cxn modelId="{C43DD6D3-71FC-4598-BAC9-D5470F497DB0}" type="presParOf" srcId="{24705B25-1C29-4CD3-A654-2D850BC763E2}" destId="{34925147-6D1A-49F9-A021-DC2C01F1DEB7}" srcOrd="3" destOrd="0" presId="urn:microsoft.com/office/officeart/2018/2/layout/IconLabelList"/>
    <dgm:cxn modelId="{E2D463E6-B92B-4D93-9DA9-6D80418A7730}" type="presParOf" srcId="{24705B25-1C29-4CD3-A654-2D850BC763E2}" destId="{E2E449F2-5032-44DD-884D-4377DB30FDBA}" srcOrd="4" destOrd="0" presId="urn:microsoft.com/office/officeart/2018/2/layout/IconLabelList"/>
    <dgm:cxn modelId="{B832787C-1C84-40C5-B556-30FBC75D4DEC}" type="presParOf" srcId="{E2E449F2-5032-44DD-884D-4377DB30FDBA}" destId="{9A31185B-DAD3-412F-A1D2-CC3ABB7C6EF2}" srcOrd="0" destOrd="0" presId="urn:microsoft.com/office/officeart/2018/2/layout/IconLabelList"/>
    <dgm:cxn modelId="{43D2819D-8D40-488F-8639-D4A7888B0BF8}" type="presParOf" srcId="{E2E449F2-5032-44DD-884D-4377DB30FDBA}" destId="{3DBB89C7-DB84-49F6-9EA4-D8EDD104153E}" srcOrd="1" destOrd="0" presId="urn:microsoft.com/office/officeart/2018/2/layout/IconLabelList"/>
    <dgm:cxn modelId="{353C319A-E9B8-4D84-85D6-2C0FB059BFD2}" type="presParOf" srcId="{E2E449F2-5032-44DD-884D-4377DB30FDBA}" destId="{2F8D2BC3-525D-48F6-BAA0-38EADCB09C9B}" srcOrd="2" destOrd="0" presId="urn:microsoft.com/office/officeart/2018/2/layout/IconLabelList"/>
    <dgm:cxn modelId="{BB182E3B-2AA2-4572-BC94-AA263318221F}" type="presParOf" srcId="{24705B25-1C29-4CD3-A654-2D850BC763E2}" destId="{EC9A3EF2-EC1E-4D70-BD35-67CEB70393A3}" srcOrd="5" destOrd="0" presId="urn:microsoft.com/office/officeart/2018/2/layout/IconLabelList"/>
    <dgm:cxn modelId="{F8DD725C-DEDE-4EF0-B819-FEB96B6F06CF}" type="presParOf" srcId="{24705B25-1C29-4CD3-A654-2D850BC763E2}" destId="{1B998D72-F5C1-464B-BDC0-E4A1E4AB6AA6}" srcOrd="6" destOrd="0" presId="urn:microsoft.com/office/officeart/2018/2/layout/IconLabelList"/>
    <dgm:cxn modelId="{4D52C9F9-3819-4E61-BEC3-32C74216A384}" type="presParOf" srcId="{1B998D72-F5C1-464B-BDC0-E4A1E4AB6AA6}" destId="{FA001133-4E5D-43D7-91AE-964A98831F83}" srcOrd="0" destOrd="0" presId="urn:microsoft.com/office/officeart/2018/2/layout/IconLabelList"/>
    <dgm:cxn modelId="{0791F4E5-D78D-430E-BEFC-7716BD99F811}" type="presParOf" srcId="{1B998D72-F5C1-464B-BDC0-E4A1E4AB6AA6}" destId="{36981D2C-CAB3-4D25-8E77-5D48DFC21C9D}" srcOrd="1" destOrd="0" presId="urn:microsoft.com/office/officeart/2018/2/layout/IconLabelList"/>
    <dgm:cxn modelId="{D7D33D76-472E-43E3-B952-32A18D8286C1}" type="presParOf" srcId="{1B998D72-F5C1-464B-BDC0-E4A1E4AB6AA6}" destId="{711EBA89-043F-4C24-B2B9-B606527718C9}" srcOrd="2" destOrd="0" presId="urn:microsoft.com/office/officeart/2018/2/layout/IconLabelList"/>
    <dgm:cxn modelId="{AA337607-4812-4F8C-8A39-84211E93D606}" type="presParOf" srcId="{24705B25-1C29-4CD3-A654-2D850BC763E2}" destId="{2432C899-2B1D-420E-B47B-640306238E74}" srcOrd="7" destOrd="0" presId="urn:microsoft.com/office/officeart/2018/2/layout/IconLabelList"/>
    <dgm:cxn modelId="{D0E6C5DF-4802-4494-9EC2-BA1A5528DC90}" type="presParOf" srcId="{24705B25-1C29-4CD3-A654-2D850BC763E2}" destId="{51CE3123-9F70-46F7-9B10-9F70A1469A69}" srcOrd="8" destOrd="0" presId="urn:microsoft.com/office/officeart/2018/2/layout/IconLabelList"/>
    <dgm:cxn modelId="{60D44073-A099-48B6-8B35-7204EB1F51AA}" type="presParOf" srcId="{51CE3123-9F70-46F7-9B10-9F70A1469A69}" destId="{DDA1E9EC-1415-49E6-835F-8C5F69A034CE}" srcOrd="0" destOrd="0" presId="urn:microsoft.com/office/officeart/2018/2/layout/IconLabelList"/>
    <dgm:cxn modelId="{F16047C8-3F46-45BF-9118-A8852F76A5E1}" type="presParOf" srcId="{51CE3123-9F70-46F7-9B10-9F70A1469A69}" destId="{780F70DF-E238-4863-9838-45F9CF1308DB}" srcOrd="1" destOrd="0" presId="urn:microsoft.com/office/officeart/2018/2/layout/IconLabelList"/>
    <dgm:cxn modelId="{FAC687F0-2A15-466A-B3C8-7B38CC384FDC}" type="presParOf" srcId="{51CE3123-9F70-46F7-9B10-9F70A1469A69}" destId="{77F46F72-956A-4E5C-B37D-2B4E01C8807B}" srcOrd="2" destOrd="0" presId="urn:microsoft.com/office/officeart/2018/2/layout/IconLabelList"/>
    <dgm:cxn modelId="{5D2F77FF-1621-49A3-845C-49AD33AE5225}" type="presParOf" srcId="{24705B25-1C29-4CD3-A654-2D850BC763E2}" destId="{66DB2627-6AD8-4534-ADFE-35FF9CDCC3E7}" srcOrd="9" destOrd="0" presId="urn:microsoft.com/office/officeart/2018/2/layout/IconLabelList"/>
    <dgm:cxn modelId="{58F60B3D-2082-4D3C-9A03-16766A8C855F}" type="presParOf" srcId="{24705B25-1C29-4CD3-A654-2D850BC763E2}" destId="{161ABEBE-17CE-438A-9E82-CD3BDD3311A2}" srcOrd="10" destOrd="0" presId="urn:microsoft.com/office/officeart/2018/2/layout/IconLabelList"/>
    <dgm:cxn modelId="{21856B94-C192-450A-BA88-A31569DD6577}" type="presParOf" srcId="{161ABEBE-17CE-438A-9E82-CD3BDD3311A2}" destId="{7A9A429C-5762-4D6E-8B0B-5191500EB49D}" srcOrd="0" destOrd="0" presId="urn:microsoft.com/office/officeart/2018/2/layout/IconLabelList"/>
    <dgm:cxn modelId="{311720E1-347B-4361-8935-2079ACC28BA6}" type="presParOf" srcId="{161ABEBE-17CE-438A-9E82-CD3BDD3311A2}" destId="{76B0C7E4-AE5F-4F68-99A0-3A22FF6C1CD4}" srcOrd="1" destOrd="0" presId="urn:microsoft.com/office/officeart/2018/2/layout/IconLabelList"/>
    <dgm:cxn modelId="{CBD3B277-2D15-4333-BC84-DA42BBC8E8B6}" type="presParOf" srcId="{161ABEBE-17CE-438A-9E82-CD3BDD3311A2}" destId="{0AB33BF7-BAE3-4153-AB4D-09897030B6AF}"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2632F05-A054-40D9-A8B1-8C5FECE5B0C7}" type="doc">
      <dgm:prSet loTypeId="urn:microsoft.com/office/officeart/2016/7/layout/LinearArrowProcessNumbered" loCatId="process" qsTypeId="urn:microsoft.com/office/officeart/2005/8/quickstyle/simple1" qsCatId="simple" csTypeId="urn:microsoft.com/office/officeart/2005/8/colors/colorful5" csCatId="colorful"/>
      <dgm:spPr/>
      <dgm:t>
        <a:bodyPr/>
        <a:lstStyle/>
        <a:p>
          <a:endParaRPr lang="en-US"/>
        </a:p>
      </dgm:t>
    </dgm:pt>
    <dgm:pt modelId="{F6540BB8-B192-4F66-99BC-80E71540C608}">
      <dgm:prSet custT="1"/>
      <dgm:spPr/>
      <dgm:t>
        <a:bodyPr/>
        <a:lstStyle/>
        <a:p>
          <a:r>
            <a:rPr lang="en-GB" sz="1600" dirty="0"/>
            <a:t>Understand the different stages in destination development. </a:t>
          </a:r>
          <a:endParaRPr lang="en-US" sz="1600" dirty="0"/>
        </a:p>
      </dgm:t>
    </dgm:pt>
    <dgm:pt modelId="{051B67BC-16EF-45BF-AEDA-BFC804635C46}" type="parTrans" cxnId="{32B955FF-FAA6-4B57-A605-B27FD3E18ABA}">
      <dgm:prSet/>
      <dgm:spPr/>
      <dgm:t>
        <a:bodyPr/>
        <a:lstStyle/>
        <a:p>
          <a:endParaRPr lang="en-US"/>
        </a:p>
      </dgm:t>
    </dgm:pt>
    <dgm:pt modelId="{847DA01C-C34E-43A1-B644-721C7867FB2A}" type="sibTrans" cxnId="{32B955FF-FAA6-4B57-A605-B27FD3E18ABA}">
      <dgm:prSet phldrT="1" phldr="0"/>
      <dgm:spPr/>
      <dgm:t>
        <a:bodyPr/>
        <a:lstStyle/>
        <a:p>
          <a:r>
            <a:rPr lang="en-US"/>
            <a:t>1</a:t>
          </a:r>
        </a:p>
      </dgm:t>
    </dgm:pt>
    <dgm:pt modelId="{F4515A66-96AC-43C4-B905-52B870FC5CDE}">
      <dgm:prSet custT="1"/>
      <dgm:spPr/>
      <dgm:t>
        <a:bodyPr/>
        <a:lstStyle/>
        <a:p>
          <a:r>
            <a:rPr lang="en-GB" sz="1600" dirty="0"/>
            <a:t>Understand sustainable tourism development and its benefits. </a:t>
          </a:r>
          <a:endParaRPr lang="en-US" sz="1600" dirty="0"/>
        </a:p>
      </dgm:t>
    </dgm:pt>
    <dgm:pt modelId="{E8EFC433-0411-4F84-B844-328459165DE1}" type="parTrans" cxnId="{9C075853-306F-4631-A734-DA33D37F453A}">
      <dgm:prSet/>
      <dgm:spPr/>
      <dgm:t>
        <a:bodyPr/>
        <a:lstStyle/>
        <a:p>
          <a:endParaRPr lang="en-US"/>
        </a:p>
      </dgm:t>
    </dgm:pt>
    <dgm:pt modelId="{1C4C63AC-A811-4A2F-8A1F-397BFD23D454}" type="sibTrans" cxnId="{9C075853-306F-4631-A734-DA33D37F453A}">
      <dgm:prSet phldrT="2" phldr="0"/>
      <dgm:spPr/>
      <dgm:t>
        <a:bodyPr/>
        <a:lstStyle/>
        <a:p>
          <a:r>
            <a:rPr lang="en-US"/>
            <a:t>2</a:t>
          </a:r>
        </a:p>
      </dgm:t>
    </dgm:pt>
    <dgm:pt modelId="{17E841CC-8548-4C63-8B10-7CBA114C3A65}">
      <dgm:prSet custT="1"/>
      <dgm:spPr/>
      <dgm:t>
        <a:bodyPr/>
        <a:lstStyle/>
        <a:p>
          <a:r>
            <a:rPr lang="en-GB" sz="1600" dirty="0"/>
            <a:t>Identify the different prerequisites of a sustainable tourism development.</a:t>
          </a:r>
          <a:endParaRPr lang="en-US" sz="1600" dirty="0"/>
        </a:p>
      </dgm:t>
    </dgm:pt>
    <dgm:pt modelId="{778496C8-9212-43EF-92BC-B694AEA3537A}" type="parTrans" cxnId="{045F2650-A9D5-4E56-AA8B-0AC369CDB65F}">
      <dgm:prSet/>
      <dgm:spPr/>
      <dgm:t>
        <a:bodyPr/>
        <a:lstStyle/>
        <a:p>
          <a:endParaRPr lang="en-US"/>
        </a:p>
      </dgm:t>
    </dgm:pt>
    <dgm:pt modelId="{99CB5422-1C03-403C-84BA-ABD2AD4E4BE5}" type="sibTrans" cxnId="{045F2650-A9D5-4E56-AA8B-0AC369CDB65F}">
      <dgm:prSet phldrT="3" phldr="0"/>
      <dgm:spPr/>
      <dgm:t>
        <a:bodyPr/>
        <a:lstStyle/>
        <a:p>
          <a:r>
            <a:rPr lang="en-US"/>
            <a:t>3</a:t>
          </a:r>
        </a:p>
      </dgm:t>
    </dgm:pt>
    <dgm:pt modelId="{4F20C84A-AA5C-4A6A-B6CD-4D3B714FA87C}">
      <dgm:prSet custT="1"/>
      <dgm:spPr/>
      <dgm:t>
        <a:bodyPr/>
        <a:lstStyle/>
        <a:p>
          <a:r>
            <a:rPr lang="en-GB" sz="1600" dirty="0"/>
            <a:t>Analyse the roles played by various stakeholders in sustainable tourism development.</a:t>
          </a:r>
          <a:endParaRPr lang="en-US" sz="1600" dirty="0"/>
        </a:p>
      </dgm:t>
    </dgm:pt>
    <dgm:pt modelId="{48F5DFF4-A181-4812-9F87-17B5CD856DF6}" type="parTrans" cxnId="{540E53BA-1E14-4AD3-8EC9-40DCDB9E5CF8}">
      <dgm:prSet/>
      <dgm:spPr/>
      <dgm:t>
        <a:bodyPr/>
        <a:lstStyle/>
        <a:p>
          <a:endParaRPr lang="en-US"/>
        </a:p>
      </dgm:t>
    </dgm:pt>
    <dgm:pt modelId="{6A8BB5A3-AB43-40CD-8F7B-86B0AE716135}" type="sibTrans" cxnId="{540E53BA-1E14-4AD3-8EC9-40DCDB9E5CF8}">
      <dgm:prSet phldrT="4" phldr="0"/>
      <dgm:spPr/>
      <dgm:t>
        <a:bodyPr/>
        <a:lstStyle/>
        <a:p>
          <a:r>
            <a:rPr lang="en-US"/>
            <a:t>4</a:t>
          </a:r>
        </a:p>
      </dgm:t>
    </dgm:pt>
    <dgm:pt modelId="{4689E476-580E-43FD-B46B-ADD4D60E8E2F}" type="pres">
      <dgm:prSet presAssocID="{72632F05-A054-40D9-A8B1-8C5FECE5B0C7}" presName="linearFlow" presStyleCnt="0">
        <dgm:presLayoutVars>
          <dgm:dir/>
          <dgm:animLvl val="lvl"/>
          <dgm:resizeHandles val="exact"/>
        </dgm:presLayoutVars>
      </dgm:prSet>
      <dgm:spPr/>
    </dgm:pt>
    <dgm:pt modelId="{88A775A0-CF47-4A6F-9333-442C399BB8BD}" type="pres">
      <dgm:prSet presAssocID="{F6540BB8-B192-4F66-99BC-80E71540C608}" presName="compositeNode" presStyleCnt="0"/>
      <dgm:spPr/>
    </dgm:pt>
    <dgm:pt modelId="{3539D16A-1D8E-4901-A333-869CC74DB65F}" type="pres">
      <dgm:prSet presAssocID="{F6540BB8-B192-4F66-99BC-80E71540C608}" presName="parTx" presStyleLbl="node1" presStyleIdx="0" presStyleCnt="0">
        <dgm:presLayoutVars>
          <dgm:chMax val="0"/>
          <dgm:chPref val="0"/>
          <dgm:bulletEnabled val="1"/>
        </dgm:presLayoutVars>
      </dgm:prSet>
      <dgm:spPr/>
    </dgm:pt>
    <dgm:pt modelId="{CD5EA1A6-DC93-4949-8CD2-613954F99C9B}" type="pres">
      <dgm:prSet presAssocID="{F6540BB8-B192-4F66-99BC-80E71540C608}" presName="parSh" presStyleCnt="0"/>
      <dgm:spPr/>
    </dgm:pt>
    <dgm:pt modelId="{A41AA753-4061-4D61-935A-42A795A1490F}" type="pres">
      <dgm:prSet presAssocID="{F6540BB8-B192-4F66-99BC-80E71540C608}" presName="lineNode" presStyleLbl="alignAccFollowNode1" presStyleIdx="0" presStyleCnt="12"/>
      <dgm:spPr/>
    </dgm:pt>
    <dgm:pt modelId="{01CBF867-3D36-459C-9FAF-F93C58B69029}" type="pres">
      <dgm:prSet presAssocID="{F6540BB8-B192-4F66-99BC-80E71540C608}" presName="lineArrowNode" presStyleLbl="alignAccFollowNode1" presStyleIdx="1" presStyleCnt="12"/>
      <dgm:spPr/>
    </dgm:pt>
    <dgm:pt modelId="{4C8EDCFC-D2AB-458C-8457-337EDB3310D4}" type="pres">
      <dgm:prSet presAssocID="{847DA01C-C34E-43A1-B644-721C7867FB2A}" presName="sibTransNodeCircle" presStyleLbl="alignNode1" presStyleIdx="0" presStyleCnt="4">
        <dgm:presLayoutVars>
          <dgm:chMax val="0"/>
          <dgm:bulletEnabled/>
        </dgm:presLayoutVars>
      </dgm:prSet>
      <dgm:spPr/>
    </dgm:pt>
    <dgm:pt modelId="{5F4DE23E-D98D-4D40-A6EE-085DA1CBDE4F}" type="pres">
      <dgm:prSet presAssocID="{847DA01C-C34E-43A1-B644-721C7867FB2A}" presName="spacerBetweenCircleAndCallout" presStyleCnt="0">
        <dgm:presLayoutVars/>
      </dgm:prSet>
      <dgm:spPr/>
    </dgm:pt>
    <dgm:pt modelId="{4C10CEA6-C3FD-4CA6-90F4-1079DBA663D3}" type="pres">
      <dgm:prSet presAssocID="{F6540BB8-B192-4F66-99BC-80E71540C608}" presName="nodeText" presStyleLbl="alignAccFollowNode1" presStyleIdx="2" presStyleCnt="12">
        <dgm:presLayoutVars>
          <dgm:bulletEnabled val="1"/>
        </dgm:presLayoutVars>
      </dgm:prSet>
      <dgm:spPr/>
    </dgm:pt>
    <dgm:pt modelId="{BB28416A-67E1-4628-BA5B-F4C0267C4A7C}" type="pres">
      <dgm:prSet presAssocID="{847DA01C-C34E-43A1-B644-721C7867FB2A}" presName="sibTransComposite" presStyleCnt="0"/>
      <dgm:spPr/>
    </dgm:pt>
    <dgm:pt modelId="{EE2BE980-60DF-4AD6-9254-EC73E651EFD7}" type="pres">
      <dgm:prSet presAssocID="{F4515A66-96AC-43C4-B905-52B870FC5CDE}" presName="compositeNode" presStyleCnt="0"/>
      <dgm:spPr/>
    </dgm:pt>
    <dgm:pt modelId="{6D1B0AAC-A7C9-4838-A479-9DB15BECDA50}" type="pres">
      <dgm:prSet presAssocID="{F4515A66-96AC-43C4-B905-52B870FC5CDE}" presName="parTx" presStyleLbl="node1" presStyleIdx="0" presStyleCnt="0">
        <dgm:presLayoutVars>
          <dgm:chMax val="0"/>
          <dgm:chPref val="0"/>
          <dgm:bulletEnabled val="1"/>
        </dgm:presLayoutVars>
      </dgm:prSet>
      <dgm:spPr/>
    </dgm:pt>
    <dgm:pt modelId="{B8EF7C7B-4AFB-438E-BA9A-E4CD47FB9862}" type="pres">
      <dgm:prSet presAssocID="{F4515A66-96AC-43C4-B905-52B870FC5CDE}" presName="parSh" presStyleCnt="0"/>
      <dgm:spPr/>
    </dgm:pt>
    <dgm:pt modelId="{6F095AF5-61D2-4096-95CE-35D5AF8884C2}" type="pres">
      <dgm:prSet presAssocID="{F4515A66-96AC-43C4-B905-52B870FC5CDE}" presName="lineNode" presStyleLbl="alignAccFollowNode1" presStyleIdx="3" presStyleCnt="12"/>
      <dgm:spPr/>
    </dgm:pt>
    <dgm:pt modelId="{AC65D1EA-3017-44C7-9D2F-E7B9E6458E71}" type="pres">
      <dgm:prSet presAssocID="{F4515A66-96AC-43C4-B905-52B870FC5CDE}" presName="lineArrowNode" presStyleLbl="alignAccFollowNode1" presStyleIdx="4" presStyleCnt="12"/>
      <dgm:spPr/>
    </dgm:pt>
    <dgm:pt modelId="{A173529F-CDE0-45F8-94FF-84B0AF77F819}" type="pres">
      <dgm:prSet presAssocID="{1C4C63AC-A811-4A2F-8A1F-397BFD23D454}" presName="sibTransNodeCircle" presStyleLbl="alignNode1" presStyleIdx="1" presStyleCnt="4">
        <dgm:presLayoutVars>
          <dgm:chMax val="0"/>
          <dgm:bulletEnabled/>
        </dgm:presLayoutVars>
      </dgm:prSet>
      <dgm:spPr/>
    </dgm:pt>
    <dgm:pt modelId="{59ADE382-D6E9-43E8-8128-A1BF051BD725}" type="pres">
      <dgm:prSet presAssocID="{1C4C63AC-A811-4A2F-8A1F-397BFD23D454}" presName="spacerBetweenCircleAndCallout" presStyleCnt="0">
        <dgm:presLayoutVars/>
      </dgm:prSet>
      <dgm:spPr/>
    </dgm:pt>
    <dgm:pt modelId="{95F7C39B-B7DD-4D20-9642-FBDC9AA4163E}" type="pres">
      <dgm:prSet presAssocID="{F4515A66-96AC-43C4-B905-52B870FC5CDE}" presName="nodeText" presStyleLbl="alignAccFollowNode1" presStyleIdx="5" presStyleCnt="12">
        <dgm:presLayoutVars>
          <dgm:bulletEnabled val="1"/>
        </dgm:presLayoutVars>
      </dgm:prSet>
      <dgm:spPr/>
    </dgm:pt>
    <dgm:pt modelId="{6A5FA9A4-30F5-4794-BC39-B0F09EE52418}" type="pres">
      <dgm:prSet presAssocID="{1C4C63AC-A811-4A2F-8A1F-397BFD23D454}" presName="sibTransComposite" presStyleCnt="0"/>
      <dgm:spPr/>
    </dgm:pt>
    <dgm:pt modelId="{2A1DEA91-9251-43FC-90DE-AB3245EB98A6}" type="pres">
      <dgm:prSet presAssocID="{17E841CC-8548-4C63-8B10-7CBA114C3A65}" presName="compositeNode" presStyleCnt="0"/>
      <dgm:spPr/>
    </dgm:pt>
    <dgm:pt modelId="{4D8EF26C-38C9-46A0-BBC7-490FAC9535ED}" type="pres">
      <dgm:prSet presAssocID="{17E841CC-8548-4C63-8B10-7CBA114C3A65}" presName="parTx" presStyleLbl="node1" presStyleIdx="0" presStyleCnt="0">
        <dgm:presLayoutVars>
          <dgm:chMax val="0"/>
          <dgm:chPref val="0"/>
          <dgm:bulletEnabled val="1"/>
        </dgm:presLayoutVars>
      </dgm:prSet>
      <dgm:spPr/>
    </dgm:pt>
    <dgm:pt modelId="{2E0CE497-C808-4D9E-A941-6BAB3145F3CB}" type="pres">
      <dgm:prSet presAssocID="{17E841CC-8548-4C63-8B10-7CBA114C3A65}" presName="parSh" presStyleCnt="0"/>
      <dgm:spPr/>
    </dgm:pt>
    <dgm:pt modelId="{D4FC243A-05AE-4C5D-9123-FFDCAF01017E}" type="pres">
      <dgm:prSet presAssocID="{17E841CC-8548-4C63-8B10-7CBA114C3A65}" presName="lineNode" presStyleLbl="alignAccFollowNode1" presStyleIdx="6" presStyleCnt="12"/>
      <dgm:spPr/>
    </dgm:pt>
    <dgm:pt modelId="{E33DE612-05A3-4E3F-9807-7D8580F6451D}" type="pres">
      <dgm:prSet presAssocID="{17E841CC-8548-4C63-8B10-7CBA114C3A65}" presName="lineArrowNode" presStyleLbl="alignAccFollowNode1" presStyleIdx="7" presStyleCnt="12"/>
      <dgm:spPr/>
    </dgm:pt>
    <dgm:pt modelId="{3C93E2A9-56C4-4026-AF28-7113BC91BCBD}" type="pres">
      <dgm:prSet presAssocID="{99CB5422-1C03-403C-84BA-ABD2AD4E4BE5}" presName="sibTransNodeCircle" presStyleLbl="alignNode1" presStyleIdx="2" presStyleCnt="4">
        <dgm:presLayoutVars>
          <dgm:chMax val="0"/>
          <dgm:bulletEnabled/>
        </dgm:presLayoutVars>
      </dgm:prSet>
      <dgm:spPr/>
    </dgm:pt>
    <dgm:pt modelId="{13032BC3-0A36-45F8-8E27-2722CF067ACB}" type="pres">
      <dgm:prSet presAssocID="{99CB5422-1C03-403C-84BA-ABD2AD4E4BE5}" presName="spacerBetweenCircleAndCallout" presStyleCnt="0">
        <dgm:presLayoutVars/>
      </dgm:prSet>
      <dgm:spPr/>
    </dgm:pt>
    <dgm:pt modelId="{5CF0D9E9-3DC9-4C16-AE44-223F36EC36F2}" type="pres">
      <dgm:prSet presAssocID="{17E841CC-8548-4C63-8B10-7CBA114C3A65}" presName="nodeText" presStyleLbl="alignAccFollowNode1" presStyleIdx="8" presStyleCnt="12">
        <dgm:presLayoutVars>
          <dgm:bulletEnabled val="1"/>
        </dgm:presLayoutVars>
      </dgm:prSet>
      <dgm:spPr/>
    </dgm:pt>
    <dgm:pt modelId="{44929BBC-830F-46FD-BB8A-F45F0210A64B}" type="pres">
      <dgm:prSet presAssocID="{99CB5422-1C03-403C-84BA-ABD2AD4E4BE5}" presName="sibTransComposite" presStyleCnt="0"/>
      <dgm:spPr/>
    </dgm:pt>
    <dgm:pt modelId="{7E1B9D57-2D59-4502-A6A0-F04339A20929}" type="pres">
      <dgm:prSet presAssocID="{4F20C84A-AA5C-4A6A-B6CD-4D3B714FA87C}" presName="compositeNode" presStyleCnt="0"/>
      <dgm:spPr/>
    </dgm:pt>
    <dgm:pt modelId="{5C2CE368-43F3-4C60-8566-EFCD278C562C}" type="pres">
      <dgm:prSet presAssocID="{4F20C84A-AA5C-4A6A-B6CD-4D3B714FA87C}" presName="parTx" presStyleLbl="node1" presStyleIdx="0" presStyleCnt="0">
        <dgm:presLayoutVars>
          <dgm:chMax val="0"/>
          <dgm:chPref val="0"/>
          <dgm:bulletEnabled val="1"/>
        </dgm:presLayoutVars>
      </dgm:prSet>
      <dgm:spPr/>
    </dgm:pt>
    <dgm:pt modelId="{BADF4308-BFBF-4FDA-8439-1F68E60FB105}" type="pres">
      <dgm:prSet presAssocID="{4F20C84A-AA5C-4A6A-B6CD-4D3B714FA87C}" presName="parSh" presStyleCnt="0"/>
      <dgm:spPr/>
    </dgm:pt>
    <dgm:pt modelId="{165760D6-5629-4FDB-B4E4-FDD9F72EA180}" type="pres">
      <dgm:prSet presAssocID="{4F20C84A-AA5C-4A6A-B6CD-4D3B714FA87C}" presName="lineNode" presStyleLbl="alignAccFollowNode1" presStyleIdx="9" presStyleCnt="12"/>
      <dgm:spPr/>
    </dgm:pt>
    <dgm:pt modelId="{32D4C2B2-3F4B-4ED9-9A97-3B97B6485245}" type="pres">
      <dgm:prSet presAssocID="{4F20C84A-AA5C-4A6A-B6CD-4D3B714FA87C}" presName="lineArrowNode" presStyleLbl="alignAccFollowNode1" presStyleIdx="10" presStyleCnt="12"/>
      <dgm:spPr/>
    </dgm:pt>
    <dgm:pt modelId="{060B7884-8CE4-4A31-89A2-926A9D3874B9}" type="pres">
      <dgm:prSet presAssocID="{6A8BB5A3-AB43-40CD-8F7B-86B0AE716135}" presName="sibTransNodeCircle" presStyleLbl="alignNode1" presStyleIdx="3" presStyleCnt="4">
        <dgm:presLayoutVars>
          <dgm:chMax val="0"/>
          <dgm:bulletEnabled/>
        </dgm:presLayoutVars>
      </dgm:prSet>
      <dgm:spPr/>
    </dgm:pt>
    <dgm:pt modelId="{701470EE-703F-4EB9-8CCC-683A3AB30851}" type="pres">
      <dgm:prSet presAssocID="{6A8BB5A3-AB43-40CD-8F7B-86B0AE716135}" presName="spacerBetweenCircleAndCallout" presStyleCnt="0">
        <dgm:presLayoutVars/>
      </dgm:prSet>
      <dgm:spPr/>
    </dgm:pt>
    <dgm:pt modelId="{E14FDF79-C958-44F1-9510-31E1CEC9AB6D}" type="pres">
      <dgm:prSet presAssocID="{4F20C84A-AA5C-4A6A-B6CD-4D3B714FA87C}" presName="nodeText" presStyleLbl="alignAccFollowNode1" presStyleIdx="11" presStyleCnt="12">
        <dgm:presLayoutVars>
          <dgm:bulletEnabled val="1"/>
        </dgm:presLayoutVars>
      </dgm:prSet>
      <dgm:spPr/>
    </dgm:pt>
  </dgm:ptLst>
  <dgm:cxnLst>
    <dgm:cxn modelId="{FFB8C713-BCFD-405F-B502-0FAD2F7B6E3D}" type="presOf" srcId="{99CB5422-1C03-403C-84BA-ABD2AD4E4BE5}" destId="{3C93E2A9-56C4-4026-AF28-7113BC91BCBD}" srcOrd="0" destOrd="0" presId="urn:microsoft.com/office/officeart/2016/7/layout/LinearArrowProcessNumbered"/>
    <dgm:cxn modelId="{605A0620-B471-49CB-AD1F-933F758CB00A}" type="presOf" srcId="{F6540BB8-B192-4F66-99BC-80E71540C608}" destId="{4C10CEA6-C3FD-4CA6-90F4-1079DBA663D3}" srcOrd="0" destOrd="0" presId="urn:microsoft.com/office/officeart/2016/7/layout/LinearArrowProcessNumbered"/>
    <dgm:cxn modelId="{9B904738-C64F-41CF-96F8-8E17E13A3016}" type="presOf" srcId="{1C4C63AC-A811-4A2F-8A1F-397BFD23D454}" destId="{A173529F-CDE0-45F8-94FF-84B0AF77F819}" srcOrd="0" destOrd="0" presId="urn:microsoft.com/office/officeart/2016/7/layout/LinearArrowProcessNumbered"/>
    <dgm:cxn modelId="{CEF5083C-F79F-4B7E-8FE7-ABC13425A292}" type="presOf" srcId="{F4515A66-96AC-43C4-B905-52B870FC5CDE}" destId="{95F7C39B-B7DD-4D20-9642-FBDC9AA4163E}" srcOrd="0" destOrd="0" presId="urn:microsoft.com/office/officeart/2016/7/layout/LinearArrowProcessNumbered"/>
    <dgm:cxn modelId="{7A129440-BAA3-4038-A40E-3C6552A49555}" type="presOf" srcId="{72632F05-A054-40D9-A8B1-8C5FECE5B0C7}" destId="{4689E476-580E-43FD-B46B-ADD4D60E8E2F}" srcOrd="0" destOrd="0" presId="urn:microsoft.com/office/officeart/2016/7/layout/LinearArrowProcessNumbered"/>
    <dgm:cxn modelId="{045F2650-A9D5-4E56-AA8B-0AC369CDB65F}" srcId="{72632F05-A054-40D9-A8B1-8C5FECE5B0C7}" destId="{17E841CC-8548-4C63-8B10-7CBA114C3A65}" srcOrd="2" destOrd="0" parTransId="{778496C8-9212-43EF-92BC-B694AEA3537A}" sibTransId="{99CB5422-1C03-403C-84BA-ABD2AD4E4BE5}"/>
    <dgm:cxn modelId="{9C075853-306F-4631-A734-DA33D37F453A}" srcId="{72632F05-A054-40D9-A8B1-8C5FECE5B0C7}" destId="{F4515A66-96AC-43C4-B905-52B870FC5CDE}" srcOrd="1" destOrd="0" parTransId="{E8EFC433-0411-4F84-B844-328459165DE1}" sibTransId="{1C4C63AC-A811-4A2F-8A1F-397BFD23D454}"/>
    <dgm:cxn modelId="{7950C299-231D-46BF-B017-4F9291174154}" type="presOf" srcId="{4F20C84A-AA5C-4A6A-B6CD-4D3B714FA87C}" destId="{E14FDF79-C958-44F1-9510-31E1CEC9AB6D}" srcOrd="0" destOrd="0" presId="urn:microsoft.com/office/officeart/2016/7/layout/LinearArrowProcessNumbered"/>
    <dgm:cxn modelId="{86BCF1B1-8E5D-4C87-A8C2-D8D453B633BD}" type="presOf" srcId="{6A8BB5A3-AB43-40CD-8F7B-86B0AE716135}" destId="{060B7884-8CE4-4A31-89A2-926A9D3874B9}" srcOrd="0" destOrd="0" presId="urn:microsoft.com/office/officeart/2016/7/layout/LinearArrowProcessNumbered"/>
    <dgm:cxn modelId="{540E53BA-1E14-4AD3-8EC9-40DCDB9E5CF8}" srcId="{72632F05-A054-40D9-A8B1-8C5FECE5B0C7}" destId="{4F20C84A-AA5C-4A6A-B6CD-4D3B714FA87C}" srcOrd="3" destOrd="0" parTransId="{48F5DFF4-A181-4812-9F87-17B5CD856DF6}" sibTransId="{6A8BB5A3-AB43-40CD-8F7B-86B0AE716135}"/>
    <dgm:cxn modelId="{A0A95CC0-9439-4AE3-A719-87EFDE8D93A7}" type="presOf" srcId="{847DA01C-C34E-43A1-B644-721C7867FB2A}" destId="{4C8EDCFC-D2AB-458C-8457-337EDB3310D4}" srcOrd="0" destOrd="0" presId="urn:microsoft.com/office/officeart/2016/7/layout/LinearArrowProcessNumbered"/>
    <dgm:cxn modelId="{EAF9BAF9-63C8-4615-90C4-D8304F2FDD58}" type="presOf" srcId="{17E841CC-8548-4C63-8B10-7CBA114C3A65}" destId="{5CF0D9E9-3DC9-4C16-AE44-223F36EC36F2}" srcOrd="0" destOrd="0" presId="urn:microsoft.com/office/officeart/2016/7/layout/LinearArrowProcessNumbered"/>
    <dgm:cxn modelId="{32B955FF-FAA6-4B57-A605-B27FD3E18ABA}" srcId="{72632F05-A054-40D9-A8B1-8C5FECE5B0C7}" destId="{F6540BB8-B192-4F66-99BC-80E71540C608}" srcOrd="0" destOrd="0" parTransId="{051B67BC-16EF-45BF-AEDA-BFC804635C46}" sibTransId="{847DA01C-C34E-43A1-B644-721C7867FB2A}"/>
    <dgm:cxn modelId="{BFE1EC0C-EAD8-4D55-97D7-2FBE726131FE}" type="presParOf" srcId="{4689E476-580E-43FD-B46B-ADD4D60E8E2F}" destId="{88A775A0-CF47-4A6F-9333-442C399BB8BD}" srcOrd="0" destOrd="0" presId="urn:microsoft.com/office/officeart/2016/7/layout/LinearArrowProcessNumbered"/>
    <dgm:cxn modelId="{482F9092-52E6-491E-9AE0-C762B607E03D}" type="presParOf" srcId="{88A775A0-CF47-4A6F-9333-442C399BB8BD}" destId="{3539D16A-1D8E-4901-A333-869CC74DB65F}" srcOrd="0" destOrd="0" presId="urn:microsoft.com/office/officeart/2016/7/layout/LinearArrowProcessNumbered"/>
    <dgm:cxn modelId="{21EE14E5-EDC6-40E3-A077-A3669224CED1}" type="presParOf" srcId="{88A775A0-CF47-4A6F-9333-442C399BB8BD}" destId="{CD5EA1A6-DC93-4949-8CD2-613954F99C9B}" srcOrd="1" destOrd="0" presId="urn:microsoft.com/office/officeart/2016/7/layout/LinearArrowProcessNumbered"/>
    <dgm:cxn modelId="{B20C4B62-86DC-4A27-AF4B-6B917D210741}" type="presParOf" srcId="{CD5EA1A6-DC93-4949-8CD2-613954F99C9B}" destId="{A41AA753-4061-4D61-935A-42A795A1490F}" srcOrd="0" destOrd="0" presId="urn:microsoft.com/office/officeart/2016/7/layout/LinearArrowProcessNumbered"/>
    <dgm:cxn modelId="{EC997387-BEA2-4912-B61D-3E50B34385B2}" type="presParOf" srcId="{CD5EA1A6-DC93-4949-8CD2-613954F99C9B}" destId="{01CBF867-3D36-459C-9FAF-F93C58B69029}" srcOrd="1" destOrd="0" presId="urn:microsoft.com/office/officeart/2016/7/layout/LinearArrowProcessNumbered"/>
    <dgm:cxn modelId="{7441CB75-4129-4465-8074-2C9D70A42C5E}" type="presParOf" srcId="{CD5EA1A6-DC93-4949-8CD2-613954F99C9B}" destId="{4C8EDCFC-D2AB-458C-8457-337EDB3310D4}" srcOrd="2" destOrd="0" presId="urn:microsoft.com/office/officeart/2016/7/layout/LinearArrowProcessNumbered"/>
    <dgm:cxn modelId="{0A16700C-058E-4405-B3E1-E5F2B6B7570C}" type="presParOf" srcId="{CD5EA1A6-DC93-4949-8CD2-613954F99C9B}" destId="{5F4DE23E-D98D-4D40-A6EE-085DA1CBDE4F}" srcOrd="3" destOrd="0" presId="urn:microsoft.com/office/officeart/2016/7/layout/LinearArrowProcessNumbered"/>
    <dgm:cxn modelId="{CFC00D91-0E08-491A-9107-2B6914C56BD1}" type="presParOf" srcId="{88A775A0-CF47-4A6F-9333-442C399BB8BD}" destId="{4C10CEA6-C3FD-4CA6-90F4-1079DBA663D3}" srcOrd="2" destOrd="0" presId="urn:microsoft.com/office/officeart/2016/7/layout/LinearArrowProcessNumbered"/>
    <dgm:cxn modelId="{D6774A8B-23EF-4B9C-BFEF-C9B4381A2A95}" type="presParOf" srcId="{4689E476-580E-43FD-B46B-ADD4D60E8E2F}" destId="{BB28416A-67E1-4628-BA5B-F4C0267C4A7C}" srcOrd="1" destOrd="0" presId="urn:microsoft.com/office/officeart/2016/7/layout/LinearArrowProcessNumbered"/>
    <dgm:cxn modelId="{CB5BFCDD-9FCD-4DA4-8444-6D8F29B9F2FA}" type="presParOf" srcId="{4689E476-580E-43FD-B46B-ADD4D60E8E2F}" destId="{EE2BE980-60DF-4AD6-9254-EC73E651EFD7}" srcOrd="2" destOrd="0" presId="urn:microsoft.com/office/officeart/2016/7/layout/LinearArrowProcessNumbered"/>
    <dgm:cxn modelId="{F91FC1BA-402D-48F0-A290-CDAB68B2797F}" type="presParOf" srcId="{EE2BE980-60DF-4AD6-9254-EC73E651EFD7}" destId="{6D1B0AAC-A7C9-4838-A479-9DB15BECDA50}" srcOrd="0" destOrd="0" presId="urn:microsoft.com/office/officeart/2016/7/layout/LinearArrowProcessNumbered"/>
    <dgm:cxn modelId="{57BF2392-2C01-4B69-8090-34A4A505C1BD}" type="presParOf" srcId="{EE2BE980-60DF-4AD6-9254-EC73E651EFD7}" destId="{B8EF7C7B-4AFB-438E-BA9A-E4CD47FB9862}" srcOrd="1" destOrd="0" presId="urn:microsoft.com/office/officeart/2016/7/layout/LinearArrowProcessNumbered"/>
    <dgm:cxn modelId="{86591F4E-0419-430D-8EC0-29FFFAB6FD8F}" type="presParOf" srcId="{B8EF7C7B-4AFB-438E-BA9A-E4CD47FB9862}" destId="{6F095AF5-61D2-4096-95CE-35D5AF8884C2}" srcOrd="0" destOrd="0" presId="urn:microsoft.com/office/officeart/2016/7/layout/LinearArrowProcessNumbered"/>
    <dgm:cxn modelId="{822B9839-6885-4763-9A5C-66069AC9E18A}" type="presParOf" srcId="{B8EF7C7B-4AFB-438E-BA9A-E4CD47FB9862}" destId="{AC65D1EA-3017-44C7-9D2F-E7B9E6458E71}" srcOrd="1" destOrd="0" presId="urn:microsoft.com/office/officeart/2016/7/layout/LinearArrowProcessNumbered"/>
    <dgm:cxn modelId="{42DA2564-6A05-4F63-9C49-7CD18548ED8F}" type="presParOf" srcId="{B8EF7C7B-4AFB-438E-BA9A-E4CD47FB9862}" destId="{A173529F-CDE0-45F8-94FF-84B0AF77F819}" srcOrd="2" destOrd="0" presId="urn:microsoft.com/office/officeart/2016/7/layout/LinearArrowProcessNumbered"/>
    <dgm:cxn modelId="{5F6108F4-074B-4EB2-9607-4FD045D91D8D}" type="presParOf" srcId="{B8EF7C7B-4AFB-438E-BA9A-E4CD47FB9862}" destId="{59ADE382-D6E9-43E8-8128-A1BF051BD725}" srcOrd="3" destOrd="0" presId="urn:microsoft.com/office/officeart/2016/7/layout/LinearArrowProcessNumbered"/>
    <dgm:cxn modelId="{3AEDD2AE-2E37-4977-A900-6B69E6793D5C}" type="presParOf" srcId="{EE2BE980-60DF-4AD6-9254-EC73E651EFD7}" destId="{95F7C39B-B7DD-4D20-9642-FBDC9AA4163E}" srcOrd="2" destOrd="0" presId="urn:microsoft.com/office/officeart/2016/7/layout/LinearArrowProcessNumbered"/>
    <dgm:cxn modelId="{176F3BEB-7678-4C88-A99B-A790501A4CA1}" type="presParOf" srcId="{4689E476-580E-43FD-B46B-ADD4D60E8E2F}" destId="{6A5FA9A4-30F5-4794-BC39-B0F09EE52418}" srcOrd="3" destOrd="0" presId="urn:microsoft.com/office/officeart/2016/7/layout/LinearArrowProcessNumbered"/>
    <dgm:cxn modelId="{31FF388C-8D70-4370-B8CD-539D476DFAFD}" type="presParOf" srcId="{4689E476-580E-43FD-B46B-ADD4D60E8E2F}" destId="{2A1DEA91-9251-43FC-90DE-AB3245EB98A6}" srcOrd="4" destOrd="0" presId="urn:microsoft.com/office/officeart/2016/7/layout/LinearArrowProcessNumbered"/>
    <dgm:cxn modelId="{3067020C-CB2B-46B9-B984-AF53C37CD267}" type="presParOf" srcId="{2A1DEA91-9251-43FC-90DE-AB3245EB98A6}" destId="{4D8EF26C-38C9-46A0-BBC7-490FAC9535ED}" srcOrd="0" destOrd="0" presId="urn:microsoft.com/office/officeart/2016/7/layout/LinearArrowProcessNumbered"/>
    <dgm:cxn modelId="{E07331EF-1BC7-46D0-9429-AB1E430CA7B8}" type="presParOf" srcId="{2A1DEA91-9251-43FC-90DE-AB3245EB98A6}" destId="{2E0CE497-C808-4D9E-A941-6BAB3145F3CB}" srcOrd="1" destOrd="0" presId="urn:microsoft.com/office/officeart/2016/7/layout/LinearArrowProcessNumbered"/>
    <dgm:cxn modelId="{7938D99D-858F-4157-9C6B-C2B718A3C671}" type="presParOf" srcId="{2E0CE497-C808-4D9E-A941-6BAB3145F3CB}" destId="{D4FC243A-05AE-4C5D-9123-FFDCAF01017E}" srcOrd="0" destOrd="0" presId="urn:microsoft.com/office/officeart/2016/7/layout/LinearArrowProcessNumbered"/>
    <dgm:cxn modelId="{F64325E5-42D4-4AA1-8736-F284DB27B62E}" type="presParOf" srcId="{2E0CE497-C808-4D9E-A941-6BAB3145F3CB}" destId="{E33DE612-05A3-4E3F-9807-7D8580F6451D}" srcOrd="1" destOrd="0" presId="urn:microsoft.com/office/officeart/2016/7/layout/LinearArrowProcessNumbered"/>
    <dgm:cxn modelId="{2D4CAEA7-281A-4925-A0EF-7C4AA2262CE7}" type="presParOf" srcId="{2E0CE497-C808-4D9E-A941-6BAB3145F3CB}" destId="{3C93E2A9-56C4-4026-AF28-7113BC91BCBD}" srcOrd="2" destOrd="0" presId="urn:microsoft.com/office/officeart/2016/7/layout/LinearArrowProcessNumbered"/>
    <dgm:cxn modelId="{7E7C5303-7159-4F38-BE1E-11196D6A0356}" type="presParOf" srcId="{2E0CE497-C808-4D9E-A941-6BAB3145F3CB}" destId="{13032BC3-0A36-45F8-8E27-2722CF067ACB}" srcOrd="3" destOrd="0" presId="urn:microsoft.com/office/officeart/2016/7/layout/LinearArrowProcessNumbered"/>
    <dgm:cxn modelId="{03E76CFC-1057-4508-B54A-C3D179930EB8}" type="presParOf" srcId="{2A1DEA91-9251-43FC-90DE-AB3245EB98A6}" destId="{5CF0D9E9-3DC9-4C16-AE44-223F36EC36F2}" srcOrd="2" destOrd="0" presId="urn:microsoft.com/office/officeart/2016/7/layout/LinearArrowProcessNumbered"/>
    <dgm:cxn modelId="{2D3AE16C-FFE3-4CA3-A99F-3A6DA512062F}" type="presParOf" srcId="{4689E476-580E-43FD-B46B-ADD4D60E8E2F}" destId="{44929BBC-830F-46FD-BB8A-F45F0210A64B}" srcOrd="5" destOrd="0" presId="urn:microsoft.com/office/officeart/2016/7/layout/LinearArrowProcessNumbered"/>
    <dgm:cxn modelId="{6B5E6FB2-350B-4EFF-AD14-EA0A6AA745C4}" type="presParOf" srcId="{4689E476-580E-43FD-B46B-ADD4D60E8E2F}" destId="{7E1B9D57-2D59-4502-A6A0-F04339A20929}" srcOrd="6" destOrd="0" presId="urn:microsoft.com/office/officeart/2016/7/layout/LinearArrowProcessNumbered"/>
    <dgm:cxn modelId="{FF7E4E39-BCCA-42E4-9747-49541BBF4DE3}" type="presParOf" srcId="{7E1B9D57-2D59-4502-A6A0-F04339A20929}" destId="{5C2CE368-43F3-4C60-8566-EFCD278C562C}" srcOrd="0" destOrd="0" presId="urn:microsoft.com/office/officeart/2016/7/layout/LinearArrowProcessNumbered"/>
    <dgm:cxn modelId="{2D6E15D0-707E-40EF-A6AB-F08D5DF3A427}" type="presParOf" srcId="{7E1B9D57-2D59-4502-A6A0-F04339A20929}" destId="{BADF4308-BFBF-4FDA-8439-1F68E60FB105}" srcOrd="1" destOrd="0" presId="urn:microsoft.com/office/officeart/2016/7/layout/LinearArrowProcessNumbered"/>
    <dgm:cxn modelId="{1C98F2CB-22C2-413F-80D1-9A7A6EB1FE09}" type="presParOf" srcId="{BADF4308-BFBF-4FDA-8439-1F68E60FB105}" destId="{165760D6-5629-4FDB-B4E4-FDD9F72EA180}" srcOrd="0" destOrd="0" presId="urn:microsoft.com/office/officeart/2016/7/layout/LinearArrowProcessNumbered"/>
    <dgm:cxn modelId="{B045EA8F-905B-40C2-8534-13EB1BE7B3D1}" type="presParOf" srcId="{BADF4308-BFBF-4FDA-8439-1F68E60FB105}" destId="{32D4C2B2-3F4B-4ED9-9A97-3B97B6485245}" srcOrd="1" destOrd="0" presId="urn:microsoft.com/office/officeart/2016/7/layout/LinearArrowProcessNumbered"/>
    <dgm:cxn modelId="{DAA40F91-01BE-4330-91BF-98B148E5285B}" type="presParOf" srcId="{BADF4308-BFBF-4FDA-8439-1F68E60FB105}" destId="{060B7884-8CE4-4A31-89A2-926A9D3874B9}" srcOrd="2" destOrd="0" presId="urn:microsoft.com/office/officeart/2016/7/layout/LinearArrowProcessNumbered"/>
    <dgm:cxn modelId="{4458445C-CC07-4E97-ACE7-6C6AC67BA8C1}" type="presParOf" srcId="{BADF4308-BFBF-4FDA-8439-1F68E60FB105}" destId="{701470EE-703F-4EB9-8CCC-683A3AB30851}" srcOrd="3" destOrd="0" presId="urn:microsoft.com/office/officeart/2016/7/layout/LinearArrowProcessNumbered"/>
    <dgm:cxn modelId="{13B07CCC-85E8-4817-9AD2-BC10F9BD31C9}" type="presParOf" srcId="{7E1B9D57-2D59-4502-A6A0-F04339A20929}" destId="{E14FDF79-C958-44F1-9510-31E1CEC9AB6D}" srcOrd="2" destOrd="0" presId="urn:microsoft.com/office/officeart/2016/7/layout/LinearArrow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11024A-41E9-416A-8889-7479B9D2AA0A}">
      <dsp:nvSpPr>
        <dsp:cNvPr id="0" name=""/>
        <dsp:cNvSpPr/>
      </dsp:nvSpPr>
      <dsp:spPr>
        <a:xfrm>
          <a:off x="0" y="1190"/>
          <a:ext cx="6480720" cy="1418917"/>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b="0" i="0" kern="1200" dirty="0">
              <a:solidFill>
                <a:schemeClr val="tx1"/>
              </a:solidFill>
            </a:rPr>
            <a:t>The 3 principles of Destination Management</a:t>
          </a:r>
          <a:endParaRPr lang="en-US" sz="3600" kern="1200" dirty="0">
            <a:solidFill>
              <a:schemeClr val="tx1"/>
            </a:solidFill>
          </a:endParaRPr>
        </a:p>
      </dsp:txBody>
      <dsp:txXfrm>
        <a:off x="69266" y="70456"/>
        <a:ext cx="6342188" cy="1280385"/>
      </dsp:txXfrm>
    </dsp:sp>
    <dsp:sp modelId="{885865B3-4420-40C2-AC09-FD3BB3D109AF}">
      <dsp:nvSpPr>
        <dsp:cNvPr id="0" name=""/>
        <dsp:cNvSpPr/>
      </dsp:nvSpPr>
      <dsp:spPr>
        <a:xfrm>
          <a:off x="0" y="1321811"/>
          <a:ext cx="6480720" cy="1418917"/>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0" i="0" kern="1200" dirty="0"/>
            <a:t>UNWTO has identified three areas of key performance in destination management at DMO level: </a:t>
          </a:r>
          <a:endParaRPr lang="en-US" sz="2100" kern="1200" dirty="0"/>
        </a:p>
      </dsp:txBody>
      <dsp:txXfrm>
        <a:off x="69266" y="1391077"/>
        <a:ext cx="6342188" cy="1280385"/>
      </dsp:txXfrm>
    </dsp:sp>
    <dsp:sp modelId="{8BE0A849-7F29-407A-BA35-CEECF80E3CBA}">
      <dsp:nvSpPr>
        <dsp:cNvPr id="0" name=""/>
        <dsp:cNvSpPr/>
      </dsp:nvSpPr>
      <dsp:spPr>
        <a:xfrm>
          <a:off x="0" y="2899505"/>
          <a:ext cx="6480720" cy="782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5763" tIns="26670" rIns="149352" bIns="26670" numCol="1" spcCol="1270" anchor="t" anchorCtr="0">
          <a:noAutofit/>
        </a:bodyPr>
        <a:lstStyle/>
        <a:p>
          <a:pPr marL="171450" lvl="1" indent="-171450" algn="l" defTabSz="711200">
            <a:lnSpc>
              <a:spcPct val="90000"/>
            </a:lnSpc>
            <a:spcBef>
              <a:spcPct val="0"/>
            </a:spcBef>
            <a:spcAft>
              <a:spcPct val="20000"/>
            </a:spcAft>
            <a:buChar char="•"/>
          </a:pPr>
          <a:r>
            <a:rPr lang="en-GB" sz="1600" b="1" i="0" kern="1200"/>
            <a:t>Strategic Leadership, </a:t>
          </a:r>
          <a:endParaRPr lang="en-US" sz="1600" kern="1200"/>
        </a:p>
        <a:p>
          <a:pPr marL="171450" lvl="1" indent="-171450" algn="l" defTabSz="711200">
            <a:lnSpc>
              <a:spcPct val="90000"/>
            </a:lnSpc>
            <a:spcBef>
              <a:spcPct val="0"/>
            </a:spcBef>
            <a:spcAft>
              <a:spcPct val="20000"/>
            </a:spcAft>
            <a:buChar char="•"/>
          </a:pPr>
          <a:r>
            <a:rPr lang="en-GB" sz="1600" b="1" i="0" kern="1200" dirty="0"/>
            <a:t>Effective Implementation  </a:t>
          </a:r>
          <a:endParaRPr lang="en-US" sz="1600" kern="1200" dirty="0"/>
        </a:p>
        <a:p>
          <a:pPr marL="171450" lvl="1" indent="-171450" algn="l" defTabSz="711200">
            <a:lnSpc>
              <a:spcPct val="90000"/>
            </a:lnSpc>
            <a:spcBef>
              <a:spcPct val="0"/>
            </a:spcBef>
            <a:spcAft>
              <a:spcPct val="20000"/>
            </a:spcAft>
            <a:buChar char="•"/>
          </a:pPr>
          <a:r>
            <a:rPr lang="en-GB" sz="1600" b="1" i="0" kern="1200" dirty="0"/>
            <a:t>Efficient Governance</a:t>
          </a:r>
          <a:r>
            <a:rPr lang="en-GB" sz="1600" b="0" i="0" kern="1200" dirty="0"/>
            <a:t>. </a:t>
          </a:r>
          <a:endParaRPr lang="en-US" sz="1600" kern="1200" dirty="0"/>
        </a:p>
      </dsp:txBody>
      <dsp:txXfrm>
        <a:off x="0" y="2899505"/>
        <a:ext cx="6480720" cy="782460"/>
      </dsp:txXfrm>
    </dsp:sp>
    <dsp:sp modelId="{F5443869-78B1-49DC-BC48-38B48CDE9C8D}">
      <dsp:nvSpPr>
        <dsp:cNvPr id="0" name=""/>
        <dsp:cNvSpPr/>
      </dsp:nvSpPr>
      <dsp:spPr>
        <a:xfrm>
          <a:off x="0" y="3681965"/>
          <a:ext cx="6480720" cy="1418917"/>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0" i="1" kern="1200"/>
            <a:t>UNWTO works to provide guidance and share good practices on policies and governance models aimed to effectively support the tourism sector at the different levels: national, regional and local.</a:t>
          </a:r>
          <a:endParaRPr lang="en-US" sz="2100" kern="1200"/>
        </a:p>
      </dsp:txBody>
      <dsp:txXfrm>
        <a:off x="69266" y="3751231"/>
        <a:ext cx="6342188" cy="1280385"/>
      </dsp:txXfrm>
    </dsp:sp>
    <dsp:sp modelId="{27749496-4793-4086-91ED-5DF91D1A4596}">
      <dsp:nvSpPr>
        <dsp:cNvPr id="0" name=""/>
        <dsp:cNvSpPr/>
      </dsp:nvSpPr>
      <dsp:spPr>
        <a:xfrm>
          <a:off x="0" y="5161363"/>
          <a:ext cx="6480720" cy="1341941"/>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0" kern="1200" dirty="0">
              <a:hlinkClick xmlns:r="http://schemas.openxmlformats.org/officeDocument/2006/relationships" r:id="rId1"/>
            </a:rPr>
            <a:t>https://www.unwto.or</a:t>
          </a:r>
          <a:r>
            <a:rPr lang="en-GB" sz="2100" kern="1200" dirty="0">
              <a:hlinkClick xmlns:r="http://schemas.openxmlformats.org/officeDocument/2006/relationships" r:id="rId1"/>
            </a:rPr>
            <a:t>g/policy-destination-mamagement</a:t>
          </a:r>
          <a:r>
            <a:rPr lang="en-GB" sz="2100" kern="1200" dirty="0"/>
            <a:t> </a:t>
          </a:r>
          <a:endParaRPr lang="en-US" sz="2100" kern="1200" dirty="0"/>
        </a:p>
      </dsp:txBody>
      <dsp:txXfrm>
        <a:off x="65508" y="5226871"/>
        <a:ext cx="6349704" cy="121092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F3CF29-5C6E-4E1A-B5A9-80FFE4600214}">
      <dsp:nvSpPr>
        <dsp:cNvPr id="0" name=""/>
        <dsp:cNvSpPr/>
      </dsp:nvSpPr>
      <dsp:spPr>
        <a:xfrm>
          <a:off x="840986" y="392674"/>
          <a:ext cx="702421" cy="70242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5AC71FD-B1C7-4A1E-A955-40FC1363E338}">
      <dsp:nvSpPr>
        <dsp:cNvPr id="0" name=""/>
        <dsp:cNvSpPr/>
      </dsp:nvSpPr>
      <dsp:spPr>
        <a:xfrm>
          <a:off x="411728" y="1356176"/>
          <a:ext cx="1560937" cy="624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kumimoji="1" lang="en-GB" sz="1500" kern="1200"/>
            <a:t>Geographical analysis</a:t>
          </a:r>
          <a:endParaRPr lang="en-US" sz="1500" kern="1200"/>
        </a:p>
      </dsp:txBody>
      <dsp:txXfrm>
        <a:off x="411728" y="1356176"/>
        <a:ext cx="1560937" cy="624375"/>
      </dsp:txXfrm>
    </dsp:sp>
    <dsp:sp modelId="{F1A4C647-1EC0-4D9E-B275-09FB7D6B8FE7}">
      <dsp:nvSpPr>
        <dsp:cNvPr id="0" name=""/>
        <dsp:cNvSpPr/>
      </dsp:nvSpPr>
      <dsp:spPr>
        <a:xfrm>
          <a:off x="2675088" y="392674"/>
          <a:ext cx="702421" cy="70242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57AE4B8-9B44-4BF3-B04E-B0A6FD56959B}">
      <dsp:nvSpPr>
        <dsp:cNvPr id="0" name=""/>
        <dsp:cNvSpPr/>
      </dsp:nvSpPr>
      <dsp:spPr>
        <a:xfrm>
          <a:off x="2245830" y="1356176"/>
          <a:ext cx="1560937" cy="624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kumimoji="1" lang="en-GB" sz="1500" kern="1200"/>
            <a:t>Visitor satisfaction surveys</a:t>
          </a:r>
          <a:endParaRPr lang="en-US" sz="1500" kern="1200"/>
        </a:p>
      </dsp:txBody>
      <dsp:txXfrm>
        <a:off x="2245830" y="1356176"/>
        <a:ext cx="1560937" cy="624375"/>
      </dsp:txXfrm>
    </dsp:sp>
    <dsp:sp modelId="{9A31185B-DAD3-412F-A1D2-CC3ABB7C6EF2}">
      <dsp:nvSpPr>
        <dsp:cNvPr id="0" name=""/>
        <dsp:cNvSpPr/>
      </dsp:nvSpPr>
      <dsp:spPr>
        <a:xfrm>
          <a:off x="4509189" y="392674"/>
          <a:ext cx="702421" cy="70242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F8D2BC3-525D-48F6-BAA0-38EADCB09C9B}">
      <dsp:nvSpPr>
        <dsp:cNvPr id="0" name=""/>
        <dsp:cNvSpPr/>
      </dsp:nvSpPr>
      <dsp:spPr>
        <a:xfrm>
          <a:off x="4079932" y="1356176"/>
          <a:ext cx="1560937" cy="624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kumimoji="1" lang="en-GB" sz="1500" kern="1200"/>
            <a:t>Community surveys</a:t>
          </a:r>
          <a:endParaRPr lang="en-US" sz="1500" kern="1200"/>
        </a:p>
      </dsp:txBody>
      <dsp:txXfrm>
        <a:off x="4079932" y="1356176"/>
        <a:ext cx="1560937" cy="624375"/>
      </dsp:txXfrm>
    </dsp:sp>
    <dsp:sp modelId="{FA001133-4E5D-43D7-91AE-964A98831F83}">
      <dsp:nvSpPr>
        <dsp:cNvPr id="0" name=""/>
        <dsp:cNvSpPr/>
      </dsp:nvSpPr>
      <dsp:spPr>
        <a:xfrm>
          <a:off x="6343291" y="392674"/>
          <a:ext cx="702421" cy="70242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11EBA89-043F-4C24-B2B9-B606527718C9}">
      <dsp:nvSpPr>
        <dsp:cNvPr id="0" name=""/>
        <dsp:cNvSpPr/>
      </dsp:nvSpPr>
      <dsp:spPr>
        <a:xfrm>
          <a:off x="5914033" y="1356176"/>
          <a:ext cx="1560937" cy="624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kumimoji="1" lang="en-GB" sz="1500" kern="1200"/>
            <a:t>Assessment of destination carrying capacity</a:t>
          </a:r>
          <a:endParaRPr lang="en-US" sz="1500" kern="1200"/>
        </a:p>
      </dsp:txBody>
      <dsp:txXfrm>
        <a:off x="5914033" y="1356176"/>
        <a:ext cx="1560937" cy="624375"/>
      </dsp:txXfrm>
    </dsp:sp>
    <dsp:sp modelId="{DDA1E9EC-1415-49E6-835F-8C5F69A034CE}">
      <dsp:nvSpPr>
        <dsp:cNvPr id="0" name=""/>
        <dsp:cNvSpPr/>
      </dsp:nvSpPr>
      <dsp:spPr>
        <a:xfrm>
          <a:off x="2675088" y="2370786"/>
          <a:ext cx="702421" cy="70242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7F46F72-956A-4E5C-B37D-2B4E01C8807B}">
      <dsp:nvSpPr>
        <dsp:cNvPr id="0" name=""/>
        <dsp:cNvSpPr/>
      </dsp:nvSpPr>
      <dsp:spPr>
        <a:xfrm>
          <a:off x="2245830" y="3334288"/>
          <a:ext cx="1560937" cy="624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kumimoji="1" lang="en-GB" sz="1500" kern="1200"/>
            <a:t>Environmental impact assessment</a:t>
          </a:r>
          <a:endParaRPr lang="en-US" sz="1500" kern="1200"/>
        </a:p>
      </dsp:txBody>
      <dsp:txXfrm>
        <a:off x="2245830" y="3334288"/>
        <a:ext cx="1560937" cy="624375"/>
      </dsp:txXfrm>
    </dsp:sp>
    <dsp:sp modelId="{7A9A429C-5762-4D6E-8B0B-5191500EB49D}">
      <dsp:nvSpPr>
        <dsp:cNvPr id="0" name=""/>
        <dsp:cNvSpPr/>
      </dsp:nvSpPr>
      <dsp:spPr>
        <a:xfrm>
          <a:off x="4509189" y="2370786"/>
          <a:ext cx="702421" cy="70242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AB33BF7-BAE3-4153-AB4D-09897030B6AF}">
      <dsp:nvSpPr>
        <dsp:cNvPr id="0" name=""/>
        <dsp:cNvSpPr/>
      </dsp:nvSpPr>
      <dsp:spPr>
        <a:xfrm>
          <a:off x="4079932" y="3334288"/>
          <a:ext cx="1560937" cy="624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kumimoji="1" lang="en-GB" sz="1500" kern="1200"/>
            <a:t>Economic impact assessment</a:t>
          </a:r>
          <a:endParaRPr lang="en-US" sz="1500" kern="1200"/>
        </a:p>
      </dsp:txBody>
      <dsp:txXfrm>
        <a:off x="4079932" y="3334288"/>
        <a:ext cx="1560937" cy="62437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1AA753-4061-4D61-935A-42A795A1490F}">
      <dsp:nvSpPr>
        <dsp:cNvPr id="0" name=""/>
        <dsp:cNvSpPr/>
      </dsp:nvSpPr>
      <dsp:spPr>
        <a:xfrm>
          <a:off x="1027485" y="1030520"/>
          <a:ext cx="818786" cy="71"/>
        </a:xfrm>
        <a:prstGeom prst="rect">
          <a:avLst/>
        </a:prstGeom>
        <a:solidFill>
          <a:schemeClr val="accent5">
            <a:tint val="40000"/>
            <a:alpha val="90000"/>
            <a:hueOff val="0"/>
            <a:satOff val="0"/>
            <a:lumOff val="0"/>
            <a:alphaOff val="0"/>
          </a:schemeClr>
        </a:solidFill>
        <a:ln w="254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1CBF867-3D36-459C-9FAF-F93C58B69029}">
      <dsp:nvSpPr>
        <dsp:cNvPr id="0" name=""/>
        <dsp:cNvSpPr/>
      </dsp:nvSpPr>
      <dsp:spPr>
        <a:xfrm>
          <a:off x="1895399" y="961711"/>
          <a:ext cx="94160" cy="176924"/>
        </a:xfrm>
        <a:prstGeom prst="chevron">
          <a:avLst>
            <a:gd name="adj" fmla="val 90000"/>
          </a:avLst>
        </a:prstGeom>
        <a:solidFill>
          <a:schemeClr val="accent5">
            <a:tint val="40000"/>
            <a:alpha val="90000"/>
            <a:hueOff val="-976407"/>
            <a:satOff val="4387"/>
            <a:lumOff val="302"/>
            <a:alphaOff val="0"/>
          </a:schemeClr>
        </a:solidFill>
        <a:ln w="25400" cap="flat" cmpd="sng" algn="ctr">
          <a:solidFill>
            <a:schemeClr val="accent5">
              <a:tint val="40000"/>
              <a:alpha val="90000"/>
              <a:hueOff val="-976407"/>
              <a:satOff val="4387"/>
              <a:lumOff val="302"/>
              <a:alphaOff val="0"/>
            </a:schemeClr>
          </a:solidFill>
          <a:prstDash val="solid"/>
        </a:ln>
        <a:effectLst/>
      </dsp:spPr>
      <dsp:style>
        <a:lnRef idx="2">
          <a:scrgbClr r="0" g="0" b="0"/>
        </a:lnRef>
        <a:fillRef idx="1">
          <a:scrgbClr r="0" g="0" b="0"/>
        </a:fillRef>
        <a:effectRef idx="0">
          <a:scrgbClr r="0" g="0" b="0"/>
        </a:effectRef>
        <a:fontRef idx="minor"/>
      </dsp:style>
    </dsp:sp>
    <dsp:sp modelId="{4C8EDCFC-D2AB-458C-8457-337EDB3310D4}">
      <dsp:nvSpPr>
        <dsp:cNvPr id="0" name=""/>
        <dsp:cNvSpPr/>
      </dsp:nvSpPr>
      <dsp:spPr>
        <a:xfrm>
          <a:off x="516134" y="621554"/>
          <a:ext cx="818003" cy="818003"/>
        </a:xfrm>
        <a:prstGeom prst="ellipse">
          <a:avLst/>
        </a:prstGeom>
        <a:solidFill>
          <a:schemeClr val="accent5">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43" tIns="31743" rIns="31743" bIns="31743" numCol="1" spcCol="1270" anchor="ctr" anchorCtr="0">
          <a:noAutofit/>
        </a:bodyPr>
        <a:lstStyle/>
        <a:p>
          <a:pPr marL="0" lvl="0" indent="0" algn="ctr" defTabSz="1733550">
            <a:lnSpc>
              <a:spcPct val="90000"/>
            </a:lnSpc>
            <a:spcBef>
              <a:spcPct val="0"/>
            </a:spcBef>
            <a:spcAft>
              <a:spcPct val="35000"/>
            </a:spcAft>
            <a:buNone/>
          </a:pPr>
          <a:r>
            <a:rPr lang="en-US" sz="3900" kern="1200"/>
            <a:t>1</a:t>
          </a:r>
        </a:p>
      </dsp:txBody>
      <dsp:txXfrm>
        <a:off x="635928" y="741348"/>
        <a:ext cx="578415" cy="578415"/>
      </dsp:txXfrm>
    </dsp:sp>
    <dsp:sp modelId="{4C10CEA6-C3FD-4CA6-90F4-1079DBA663D3}">
      <dsp:nvSpPr>
        <dsp:cNvPr id="0" name=""/>
        <dsp:cNvSpPr/>
      </dsp:nvSpPr>
      <dsp:spPr>
        <a:xfrm>
          <a:off x="4001" y="1605059"/>
          <a:ext cx="1842270" cy="1965600"/>
        </a:xfrm>
        <a:prstGeom prst="upArrowCallout">
          <a:avLst>
            <a:gd name="adj1" fmla="val 50000"/>
            <a:gd name="adj2" fmla="val 20000"/>
            <a:gd name="adj3" fmla="val 20000"/>
            <a:gd name="adj4" fmla="val 100000"/>
          </a:avLst>
        </a:prstGeom>
        <a:solidFill>
          <a:schemeClr val="accent5">
            <a:tint val="40000"/>
            <a:alpha val="90000"/>
            <a:hueOff val="-1952815"/>
            <a:satOff val="8773"/>
            <a:lumOff val="603"/>
            <a:alphaOff val="0"/>
          </a:schemeClr>
        </a:solidFill>
        <a:ln w="25400" cap="flat" cmpd="sng" algn="ctr">
          <a:solidFill>
            <a:schemeClr val="accent5">
              <a:tint val="40000"/>
              <a:alpha val="90000"/>
              <a:hueOff val="-1952815"/>
              <a:satOff val="8773"/>
              <a:lumOff val="60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5320" tIns="165100" rIns="145320" bIns="165100" numCol="1" spcCol="1270" anchor="t" anchorCtr="0">
          <a:noAutofit/>
        </a:bodyPr>
        <a:lstStyle/>
        <a:p>
          <a:pPr marL="0" lvl="0" indent="0" algn="l" defTabSz="711200">
            <a:lnSpc>
              <a:spcPct val="90000"/>
            </a:lnSpc>
            <a:spcBef>
              <a:spcPct val="0"/>
            </a:spcBef>
            <a:spcAft>
              <a:spcPct val="35000"/>
            </a:spcAft>
            <a:buNone/>
          </a:pPr>
          <a:r>
            <a:rPr lang="en-GB" sz="1600" kern="1200" dirty="0"/>
            <a:t>Understand the different stages in destination development. </a:t>
          </a:r>
          <a:endParaRPr lang="en-US" sz="1600" kern="1200" dirty="0"/>
        </a:p>
      </dsp:txBody>
      <dsp:txXfrm>
        <a:off x="4001" y="1973513"/>
        <a:ext cx="1842270" cy="1597146"/>
      </dsp:txXfrm>
    </dsp:sp>
    <dsp:sp modelId="{6F095AF5-61D2-4096-95CE-35D5AF8884C2}">
      <dsp:nvSpPr>
        <dsp:cNvPr id="0" name=""/>
        <dsp:cNvSpPr/>
      </dsp:nvSpPr>
      <dsp:spPr>
        <a:xfrm>
          <a:off x="2050968" y="1030766"/>
          <a:ext cx="1842270" cy="72"/>
        </a:xfrm>
        <a:prstGeom prst="rect">
          <a:avLst/>
        </a:prstGeom>
        <a:solidFill>
          <a:schemeClr val="accent5">
            <a:tint val="40000"/>
            <a:alpha val="90000"/>
            <a:hueOff val="-2929222"/>
            <a:satOff val="13160"/>
            <a:lumOff val="905"/>
            <a:alphaOff val="0"/>
          </a:schemeClr>
        </a:solidFill>
        <a:ln w="25400" cap="flat" cmpd="sng" algn="ctr">
          <a:solidFill>
            <a:schemeClr val="accent5">
              <a:tint val="40000"/>
              <a:alpha val="90000"/>
              <a:hueOff val="-2929222"/>
              <a:satOff val="13160"/>
              <a:lumOff val="905"/>
              <a:alphaOff val="0"/>
            </a:schemeClr>
          </a:solidFill>
          <a:prstDash val="solid"/>
        </a:ln>
        <a:effectLst/>
      </dsp:spPr>
      <dsp:style>
        <a:lnRef idx="2">
          <a:scrgbClr r="0" g="0" b="0"/>
        </a:lnRef>
        <a:fillRef idx="1">
          <a:scrgbClr r="0" g="0" b="0"/>
        </a:fillRef>
        <a:effectRef idx="0">
          <a:scrgbClr r="0" g="0" b="0"/>
        </a:effectRef>
        <a:fontRef idx="minor"/>
      </dsp:style>
    </dsp:sp>
    <dsp:sp modelId="{AC65D1EA-3017-44C7-9D2F-E7B9E6458E71}">
      <dsp:nvSpPr>
        <dsp:cNvPr id="0" name=""/>
        <dsp:cNvSpPr/>
      </dsp:nvSpPr>
      <dsp:spPr>
        <a:xfrm>
          <a:off x="3942366" y="961915"/>
          <a:ext cx="94160" cy="177137"/>
        </a:xfrm>
        <a:prstGeom prst="chevron">
          <a:avLst>
            <a:gd name="adj" fmla="val 90000"/>
          </a:avLst>
        </a:prstGeom>
        <a:solidFill>
          <a:schemeClr val="accent5">
            <a:tint val="40000"/>
            <a:alpha val="90000"/>
            <a:hueOff val="-3905630"/>
            <a:satOff val="17547"/>
            <a:lumOff val="1206"/>
            <a:alphaOff val="0"/>
          </a:schemeClr>
        </a:solidFill>
        <a:ln w="25400" cap="flat" cmpd="sng" algn="ctr">
          <a:solidFill>
            <a:schemeClr val="accent5">
              <a:tint val="40000"/>
              <a:alpha val="90000"/>
              <a:hueOff val="-3905630"/>
              <a:satOff val="17547"/>
              <a:lumOff val="1206"/>
              <a:alphaOff val="0"/>
            </a:schemeClr>
          </a:solidFill>
          <a:prstDash val="solid"/>
        </a:ln>
        <a:effectLst/>
      </dsp:spPr>
      <dsp:style>
        <a:lnRef idx="2">
          <a:scrgbClr r="0" g="0" b="0"/>
        </a:lnRef>
        <a:fillRef idx="1">
          <a:scrgbClr r="0" g="0" b="0"/>
        </a:fillRef>
        <a:effectRef idx="0">
          <a:scrgbClr r="0" g="0" b="0"/>
        </a:effectRef>
        <a:fontRef idx="minor"/>
      </dsp:style>
    </dsp:sp>
    <dsp:sp modelId="{A173529F-CDE0-45F8-94FF-84B0AF77F819}">
      <dsp:nvSpPr>
        <dsp:cNvPr id="0" name=""/>
        <dsp:cNvSpPr/>
      </dsp:nvSpPr>
      <dsp:spPr>
        <a:xfrm>
          <a:off x="2563101" y="621800"/>
          <a:ext cx="818003" cy="818003"/>
        </a:xfrm>
        <a:prstGeom prst="ellipse">
          <a:avLst/>
        </a:prstGeom>
        <a:solidFill>
          <a:schemeClr val="accent5">
            <a:hueOff val="-3311292"/>
            <a:satOff val="13270"/>
            <a:lumOff val="2876"/>
            <a:alphaOff val="0"/>
          </a:schemeClr>
        </a:solidFill>
        <a:ln w="25400" cap="flat" cmpd="sng" algn="ctr">
          <a:solidFill>
            <a:schemeClr val="accent5">
              <a:hueOff val="-3311292"/>
              <a:satOff val="13270"/>
              <a:lumOff val="2876"/>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43" tIns="31743" rIns="31743" bIns="31743" numCol="1" spcCol="1270" anchor="ctr" anchorCtr="0">
          <a:noAutofit/>
        </a:bodyPr>
        <a:lstStyle/>
        <a:p>
          <a:pPr marL="0" lvl="0" indent="0" algn="ctr" defTabSz="1733550">
            <a:lnSpc>
              <a:spcPct val="90000"/>
            </a:lnSpc>
            <a:spcBef>
              <a:spcPct val="0"/>
            </a:spcBef>
            <a:spcAft>
              <a:spcPct val="35000"/>
            </a:spcAft>
            <a:buNone/>
          </a:pPr>
          <a:r>
            <a:rPr lang="en-US" sz="3900" kern="1200"/>
            <a:t>2</a:t>
          </a:r>
        </a:p>
      </dsp:txBody>
      <dsp:txXfrm>
        <a:off x="2682895" y="741594"/>
        <a:ext cx="578415" cy="578415"/>
      </dsp:txXfrm>
    </dsp:sp>
    <dsp:sp modelId="{95F7C39B-B7DD-4D20-9642-FBDC9AA4163E}">
      <dsp:nvSpPr>
        <dsp:cNvPr id="0" name=""/>
        <dsp:cNvSpPr/>
      </dsp:nvSpPr>
      <dsp:spPr>
        <a:xfrm>
          <a:off x="2050968" y="1605650"/>
          <a:ext cx="1842270" cy="1965600"/>
        </a:xfrm>
        <a:prstGeom prst="upArrowCallout">
          <a:avLst>
            <a:gd name="adj1" fmla="val 50000"/>
            <a:gd name="adj2" fmla="val 20000"/>
            <a:gd name="adj3" fmla="val 20000"/>
            <a:gd name="adj4" fmla="val 100000"/>
          </a:avLst>
        </a:prstGeom>
        <a:solidFill>
          <a:schemeClr val="accent5">
            <a:tint val="40000"/>
            <a:alpha val="90000"/>
            <a:hueOff val="-4882037"/>
            <a:satOff val="21933"/>
            <a:lumOff val="1508"/>
            <a:alphaOff val="0"/>
          </a:schemeClr>
        </a:solidFill>
        <a:ln w="25400" cap="flat" cmpd="sng" algn="ctr">
          <a:solidFill>
            <a:schemeClr val="accent5">
              <a:tint val="40000"/>
              <a:alpha val="90000"/>
              <a:hueOff val="-4882037"/>
              <a:satOff val="21933"/>
              <a:lumOff val="150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5320" tIns="165100" rIns="145320" bIns="165100" numCol="1" spcCol="1270" anchor="t" anchorCtr="0">
          <a:noAutofit/>
        </a:bodyPr>
        <a:lstStyle/>
        <a:p>
          <a:pPr marL="0" lvl="0" indent="0" algn="l" defTabSz="711200">
            <a:lnSpc>
              <a:spcPct val="90000"/>
            </a:lnSpc>
            <a:spcBef>
              <a:spcPct val="0"/>
            </a:spcBef>
            <a:spcAft>
              <a:spcPct val="35000"/>
            </a:spcAft>
            <a:buNone/>
          </a:pPr>
          <a:r>
            <a:rPr lang="en-GB" sz="1600" kern="1200" dirty="0"/>
            <a:t>Understand sustainable tourism development and its benefits. </a:t>
          </a:r>
          <a:endParaRPr lang="en-US" sz="1600" kern="1200" dirty="0"/>
        </a:p>
      </dsp:txBody>
      <dsp:txXfrm>
        <a:off x="2050968" y="1974104"/>
        <a:ext cx="1842270" cy="1597146"/>
      </dsp:txXfrm>
    </dsp:sp>
    <dsp:sp modelId="{D4FC243A-05AE-4C5D-9123-FFDCAF01017E}">
      <dsp:nvSpPr>
        <dsp:cNvPr id="0" name=""/>
        <dsp:cNvSpPr/>
      </dsp:nvSpPr>
      <dsp:spPr>
        <a:xfrm>
          <a:off x="4097935" y="1030766"/>
          <a:ext cx="1842270" cy="72"/>
        </a:xfrm>
        <a:prstGeom prst="rect">
          <a:avLst/>
        </a:prstGeom>
        <a:solidFill>
          <a:schemeClr val="accent5">
            <a:tint val="40000"/>
            <a:alpha val="90000"/>
            <a:hueOff val="-5858445"/>
            <a:satOff val="26320"/>
            <a:lumOff val="1809"/>
            <a:alphaOff val="0"/>
          </a:schemeClr>
        </a:solidFill>
        <a:ln w="25400" cap="flat" cmpd="sng" algn="ctr">
          <a:solidFill>
            <a:schemeClr val="accent5">
              <a:tint val="40000"/>
              <a:alpha val="90000"/>
              <a:hueOff val="-5858445"/>
              <a:satOff val="26320"/>
              <a:lumOff val="1809"/>
              <a:alphaOff val="0"/>
            </a:schemeClr>
          </a:solidFill>
          <a:prstDash val="solid"/>
        </a:ln>
        <a:effectLst/>
      </dsp:spPr>
      <dsp:style>
        <a:lnRef idx="2">
          <a:scrgbClr r="0" g="0" b="0"/>
        </a:lnRef>
        <a:fillRef idx="1">
          <a:scrgbClr r="0" g="0" b="0"/>
        </a:fillRef>
        <a:effectRef idx="0">
          <a:scrgbClr r="0" g="0" b="0"/>
        </a:effectRef>
        <a:fontRef idx="minor"/>
      </dsp:style>
    </dsp:sp>
    <dsp:sp modelId="{E33DE612-05A3-4E3F-9807-7D8580F6451D}">
      <dsp:nvSpPr>
        <dsp:cNvPr id="0" name=""/>
        <dsp:cNvSpPr/>
      </dsp:nvSpPr>
      <dsp:spPr>
        <a:xfrm>
          <a:off x="5989332" y="961915"/>
          <a:ext cx="94160" cy="177137"/>
        </a:xfrm>
        <a:prstGeom prst="chevron">
          <a:avLst>
            <a:gd name="adj" fmla="val 90000"/>
          </a:avLst>
        </a:prstGeom>
        <a:solidFill>
          <a:schemeClr val="accent5">
            <a:tint val="40000"/>
            <a:alpha val="90000"/>
            <a:hueOff val="-6834852"/>
            <a:satOff val="30706"/>
            <a:lumOff val="2111"/>
            <a:alphaOff val="0"/>
          </a:schemeClr>
        </a:solidFill>
        <a:ln w="25400" cap="flat" cmpd="sng" algn="ctr">
          <a:solidFill>
            <a:schemeClr val="accent5">
              <a:tint val="40000"/>
              <a:alpha val="90000"/>
              <a:hueOff val="-6834852"/>
              <a:satOff val="30706"/>
              <a:lumOff val="2111"/>
              <a:alphaOff val="0"/>
            </a:schemeClr>
          </a:solidFill>
          <a:prstDash val="solid"/>
        </a:ln>
        <a:effectLst/>
      </dsp:spPr>
      <dsp:style>
        <a:lnRef idx="2">
          <a:scrgbClr r="0" g="0" b="0"/>
        </a:lnRef>
        <a:fillRef idx="1">
          <a:scrgbClr r="0" g="0" b="0"/>
        </a:fillRef>
        <a:effectRef idx="0">
          <a:scrgbClr r="0" g="0" b="0"/>
        </a:effectRef>
        <a:fontRef idx="minor"/>
      </dsp:style>
    </dsp:sp>
    <dsp:sp modelId="{3C93E2A9-56C4-4026-AF28-7113BC91BCBD}">
      <dsp:nvSpPr>
        <dsp:cNvPr id="0" name=""/>
        <dsp:cNvSpPr/>
      </dsp:nvSpPr>
      <dsp:spPr>
        <a:xfrm>
          <a:off x="4610068" y="621800"/>
          <a:ext cx="818003" cy="818003"/>
        </a:xfrm>
        <a:prstGeom prst="ellipse">
          <a:avLst/>
        </a:prstGeom>
        <a:solidFill>
          <a:schemeClr val="accent5">
            <a:hueOff val="-6622584"/>
            <a:satOff val="26541"/>
            <a:lumOff val="5752"/>
            <a:alphaOff val="0"/>
          </a:schemeClr>
        </a:solidFill>
        <a:ln w="25400" cap="flat" cmpd="sng" algn="ctr">
          <a:solidFill>
            <a:schemeClr val="accent5">
              <a:hueOff val="-6622584"/>
              <a:satOff val="26541"/>
              <a:lumOff val="5752"/>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43" tIns="31743" rIns="31743" bIns="31743" numCol="1" spcCol="1270" anchor="ctr" anchorCtr="0">
          <a:noAutofit/>
        </a:bodyPr>
        <a:lstStyle/>
        <a:p>
          <a:pPr marL="0" lvl="0" indent="0" algn="ctr" defTabSz="1733550">
            <a:lnSpc>
              <a:spcPct val="90000"/>
            </a:lnSpc>
            <a:spcBef>
              <a:spcPct val="0"/>
            </a:spcBef>
            <a:spcAft>
              <a:spcPct val="35000"/>
            </a:spcAft>
            <a:buNone/>
          </a:pPr>
          <a:r>
            <a:rPr lang="en-US" sz="3900" kern="1200"/>
            <a:t>3</a:t>
          </a:r>
        </a:p>
      </dsp:txBody>
      <dsp:txXfrm>
        <a:off x="4729862" y="741594"/>
        <a:ext cx="578415" cy="578415"/>
      </dsp:txXfrm>
    </dsp:sp>
    <dsp:sp modelId="{5CF0D9E9-3DC9-4C16-AE44-223F36EC36F2}">
      <dsp:nvSpPr>
        <dsp:cNvPr id="0" name=""/>
        <dsp:cNvSpPr/>
      </dsp:nvSpPr>
      <dsp:spPr>
        <a:xfrm>
          <a:off x="4097935" y="1605650"/>
          <a:ext cx="1842270" cy="1965600"/>
        </a:xfrm>
        <a:prstGeom prst="upArrowCallout">
          <a:avLst>
            <a:gd name="adj1" fmla="val 50000"/>
            <a:gd name="adj2" fmla="val 20000"/>
            <a:gd name="adj3" fmla="val 20000"/>
            <a:gd name="adj4" fmla="val 100000"/>
          </a:avLst>
        </a:prstGeom>
        <a:solidFill>
          <a:schemeClr val="accent5">
            <a:tint val="40000"/>
            <a:alpha val="90000"/>
            <a:hueOff val="-7811259"/>
            <a:satOff val="35093"/>
            <a:lumOff val="2412"/>
            <a:alphaOff val="0"/>
          </a:schemeClr>
        </a:solidFill>
        <a:ln w="25400" cap="flat" cmpd="sng" algn="ctr">
          <a:solidFill>
            <a:schemeClr val="accent5">
              <a:tint val="40000"/>
              <a:alpha val="90000"/>
              <a:hueOff val="-7811259"/>
              <a:satOff val="35093"/>
              <a:lumOff val="241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5320" tIns="165100" rIns="145320" bIns="165100" numCol="1" spcCol="1270" anchor="t" anchorCtr="0">
          <a:noAutofit/>
        </a:bodyPr>
        <a:lstStyle/>
        <a:p>
          <a:pPr marL="0" lvl="0" indent="0" algn="l" defTabSz="711200">
            <a:lnSpc>
              <a:spcPct val="90000"/>
            </a:lnSpc>
            <a:spcBef>
              <a:spcPct val="0"/>
            </a:spcBef>
            <a:spcAft>
              <a:spcPct val="35000"/>
            </a:spcAft>
            <a:buNone/>
          </a:pPr>
          <a:r>
            <a:rPr lang="en-GB" sz="1600" kern="1200" dirty="0"/>
            <a:t>Identify the different prerequisites of a sustainable tourism development.</a:t>
          </a:r>
          <a:endParaRPr lang="en-US" sz="1600" kern="1200" dirty="0"/>
        </a:p>
      </dsp:txBody>
      <dsp:txXfrm>
        <a:off x="4097935" y="1974104"/>
        <a:ext cx="1842270" cy="1597146"/>
      </dsp:txXfrm>
    </dsp:sp>
    <dsp:sp modelId="{165760D6-5629-4FDB-B4E4-FDD9F72EA180}">
      <dsp:nvSpPr>
        <dsp:cNvPr id="0" name=""/>
        <dsp:cNvSpPr/>
      </dsp:nvSpPr>
      <dsp:spPr>
        <a:xfrm>
          <a:off x="6144902" y="1030766"/>
          <a:ext cx="921135" cy="72"/>
        </a:xfrm>
        <a:prstGeom prst="rect">
          <a:avLst/>
        </a:prstGeom>
        <a:solidFill>
          <a:schemeClr val="accent5">
            <a:tint val="40000"/>
            <a:alpha val="90000"/>
            <a:hueOff val="-8787666"/>
            <a:satOff val="39480"/>
            <a:lumOff val="2714"/>
            <a:alphaOff val="0"/>
          </a:schemeClr>
        </a:solidFill>
        <a:ln w="25400" cap="flat" cmpd="sng" algn="ctr">
          <a:solidFill>
            <a:schemeClr val="accent5">
              <a:tint val="40000"/>
              <a:alpha val="90000"/>
              <a:hueOff val="-8787666"/>
              <a:satOff val="39480"/>
              <a:lumOff val="2714"/>
              <a:alphaOff val="0"/>
            </a:schemeClr>
          </a:solidFill>
          <a:prstDash val="solid"/>
        </a:ln>
        <a:effectLst/>
      </dsp:spPr>
      <dsp:style>
        <a:lnRef idx="2">
          <a:scrgbClr r="0" g="0" b="0"/>
        </a:lnRef>
        <a:fillRef idx="1">
          <a:scrgbClr r="0" g="0" b="0"/>
        </a:fillRef>
        <a:effectRef idx="0">
          <a:scrgbClr r="0" g="0" b="0"/>
        </a:effectRef>
        <a:fontRef idx="minor"/>
      </dsp:style>
    </dsp:sp>
    <dsp:sp modelId="{060B7884-8CE4-4A31-89A2-926A9D3874B9}">
      <dsp:nvSpPr>
        <dsp:cNvPr id="0" name=""/>
        <dsp:cNvSpPr/>
      </dsp:nvSpPr>
      <dsp:spPr>
        <a:xfrm>
          <a:off x="6657035" y="621800"/>
          <a:ext cx="818003" cy="818003"/>
        </a:xfrm>
        <a:prstGeom prst="ellipse">
          <a:avLst/>
        </a:prstGeom>
        <a:solidFill>
          <a:schemeClr val="accent5">
            <a:hueOff val="-9933876"/>
            <a:satOff val="39811"/>
            <a:lumOff val="8628"/>
            <a:alphaOff val="0"/>
          </a:schemeClr>
        </a:solidFill>
        <a:ln w="25400" cap="flat" cmpd="sng" algn="ctr">
          <a:solidFill>
            <a:schemeClr val="accent5">
              <a:hueOff val="-9933876"/>
              <a:satOff val="39811"/>
              <a:lumOff val="8628"/>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43" tIns="31743" rIns="31743" bIns="31743" numCol="1" spcCol="1270" anchor="ctr" anchorCtr="0">
          <a:noAutofit/>
        </a:bodyPr>
        <a:lstStyle/>
        <a:p>
          <a:pPr marL="0" lvl="0" indent="0" algn="ctr" defTabSz="1733550">
            <a:lnSpc>
              <a:spcPct val="90000"/>
            </a:lnSpc>
            <a:spcBef>
              <a:spcPct val="0"/>
            </a:spcBef>
            <a:spcAft>
              <a:spcPct val="35000"/>
            </a:spcAft>
            <a:buNone/>
          </a:pPr>
          <a:r>
            <a:rPr lang="en-US" sz="3900" kern="1200"/>
            <a:t>4</a:t>
          </a:r>
        </a:p>
      </dsp:txBody>
      <dsp:txXfrm>
        <a:off x="6776829" y="741594"/>
        <a:ext cx="578415" cy="578415"/>
      </dsp:txXfrm>
    </dsp:sp>
    <dsp:sp modelId="{E14FDF79-C958-44F1-9510-31E1CEC9AB6D}">
      <dsp:nvSpPr>
        <dsp:cNvPr id="0" name=""/>
        <dsp:cNvSpPr/>
      </dsp:nvSpPr>
      <dsp:spPr>
        <a:xfrm>
          <a:off x="6144902" y="1605650"/>
          <a:ext cx="1842270" cy="1965600"/>
        </a:xfrm>
        <a:prstGeom prst="upArrowCallout">
          <a:avLst>
            <a:gd name="adj1" fmla="val 50000"/>
            <a:gd name="adj2" fmla="val 20000"/>
            <a:gd name="adj3" fmla="val 20000"/>
            <a:gd name="adj4" fmla="val 100000"/>
          </a:avLst>
        </a:prstGeom>
        <a:solidFill>
          <a:schemeClr val="accent5">
            <a:tint val="40000"/>
            <a:alpha val="90000"/>
            <a:hueOff val="-10740482"/>
            <a:satOff val="48253"/>
            <a:lumOff val="3317"/>
            <a:alphaOff val="0"/>
          </a:schemeClr>
        </a:solidFill>
        <a:ln w="25400" cap="flat" cmpd="sng" algn="ctr">
          <a:solidFill>
            <a:schemeClr val="accent5">
              <a:tint val="40000"/>
              <a:alpha val="90000"/>
              <a:hueOff val="-10740482"/>
              <a:satOff val="48253"/>
              <a:lumOff val="331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5320" tIns="165100" rIns="145320" bIns="165100" numCol="1" spcCol="1270" anchor="t" anchorCtr="0">
          <a:noAutofit/>
        </a:bodyPr>
        <a:lstStyle/>
        <a:p>
          <a:pPr marL="0" lvl="0" indent="0" algn="l" defTabSz="711200">
            <a:lnSpc>
              <a:spcPct val="90000"/>
            </a:lnSpc>
            <a:spcBef>
              <a:spcPct val="0"/>
            </a:spcBef>
            <a:spcAft>
              <a:spcPct val="35000"/>
            </a:spcAft>
            <a:buNone/>
          </a:pPr>
          <a:r>
            <a:rPr lang="en-GB" sz="1600" kern="1200" dirty="0"/>
            <a:t>Analyse the roles played by various stakeholders in sustainable tourism development.</a:t>
          </a:r>
          <a:endParaRPr lang="en-US" sz="1600" kern="1200" dirty="0"/>
        </a:p>
      </dsp:txBody>
      <dsp:txXfrm>
        <a:off x="6144902" y="1974104"/>
        <a:ext cx="1842270" cy="159714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9367" cy="500142"/>
          </a:xfrm>
          <a:prstGeom prst="rect">
            <a:avLst/>
          </a:prstGeom>
        </p:spPr>
        <p:txBody>
          <a:bodyPr vert="horz" lIns="96442" tIns="48221" rIns="96442" bIns="48221" rtlCol="0"/>
          <a:lstStyle>
            <a:lvl1pPr algn="l">
              <a:defRPr sz="1300"/>
            </a:lvl1pPr>
          </a:lstStyle>
          <a:p>
            <a:endParaRPr lang="en-GB"/>
          </a:p>
        </p:txBody>
      </p:sp>
      <p:sp>
        <p:nvSpPr>
          <p:cNvPr id="3" name="Date Placeholder 2"/>
          <p:cNvSpPr>
            <a:spLocks noGrp="1"/>
          </p:cNvSpPr>
          <p:nvPr>
            <p:ph type="dt" sz="quarter" idx="1"/>
          </p:nvPr>
        </p:nvSpPr>
        <p:spPr>
          <a:xfrm>
            <a:off x="3894505" y="0"/>
            <a:ext cx="2979367" cy="500142"/>
          </a:xfrm>
          <a:prstGeom prst="rect">
            <a:avLst/>
          </a:prstGeom>
        </p:spPr>
        <p:txBody>
          <a:bodyPr vert="horz" lIns="96442" tIns="48221" rIns="96442" bIns="48221" rtlCol="0"/>
          <a:lstStyle>
            <a:lvl1pPr algn="r">
              <a:defRPr sz="1300"/>
            </a:lvl1pPr>
          </a:lstStyle>
          <a:p>
            <a:fld id="{96D292DE-8B7A-4254-AA83-74C1F4DD4AF0}" type="datetimeFigureOut">
              <a:rPr lang="en-GB" smtClean="0"/>
              <a:t>30/05/2023</a:t>
            </a:fld>
            <a:endParaRPr lang="en-GB"/>
          </a:p>
        </p:txBody>
      </p:sp>
      <p:sp>
        <p:nvSpPr>
          <p:cNvPr id="4" name="Footer Placeholder 3"/>
          <p:cNvSpPr>
            <a:spLocks noGrp="1"/>
          </p:cNvSpPr>
          <p:nvPr>
            <p:ph type="ftr" sz="quarter" idx="2"/>
          </p:nvPr>
        </p:nvSpPr>
        <p:spPr>
          <a:xfrm>
            <a:off x="0" y="9500960"/>
            <a:ext cx="2979367" cy="500142"/>
          </a:xfrm>
          <a:prstGeom prst="rect">
            <a:avLst/>
          </a:prstGeom>
        </p:spPr>
        <p:txBody>
          <a:bodyPr vert="horz" lIns="96442" tIns="48221" rIns="96442" bIns="48221" rtlCol="0" anchor="b"/>
          <a:lstStyle>
            <a:lvl1pPr algn="l">
              <a:defRPr sz="1300"/>
            </a:lvl1pPr>
          </a:lstStyle>
          <a:p>
            <a:endParaRPr lang="en-GB"/>
          </a:p>
        </p:txBody>
      </p:sp>
      <p:sp>
        <p:nvSpPr>
          <p:cNvPr id="5" name="Slide Number Placeholder 4"/>
          <p:cNvSpPr>
            <a:spLocks noGrp="1"/>
          </p:cNvSpPr>
          <p:nvPr>
            <p:ph type="sldNum" sz="quarter" idx="3"/>
          </p:nvPr>
        </p:nvSpPr>
        <p:spPr>
          <a:xfrm>
            <a:off x="3894505" y="9500960"/>
            <a:ext cx="2979367" cy="500142"/>
          </a:xfrm>
          <a:prstGeom prst="rect">
            <a:avLst/>
          </a:prstGeom>
        </p:spPr>
        <p:txBody>
          <a:bodyPr vert="horz" lIns="96442" tIns="48221" rIns="96442" bIns="48221" rtlCol="0" anchor="b"/>
          <a:lstStyle>
            <a:lvl1pPr algn="r">
              <a:defRPr sz="13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9367" cy="501879"/>
          </a:xfrm>
          <a:prstGeom prst="rect">
            <a:avLst/>
          </a:prstGeom>
        </p:spPr>
        <p:txBody>
          <a:bodyPr vert="horz" lIns="96442" tIns="48221" rIns="96442" bIns="48221" rtlCol="0"/>
          <a:lstStyle>
            <a:lvl1pPr algn="l">
              <a:defRPr sz="1300"/>
            </a:lvl1pPr>
          </a:lstStyle>
          <a:p>
            <a:endParaRPr lang="en-US"/>
          </a:p>
        </p:txBody>
      </p:sp>
      <p:sp>
        <p:nvSpPr>
          <p:cNvPr id="3" name="Date Placeholder 2"/>
          <p:cNvSpPr>
            <a:spLocks noGrp="1"/>
          </p:cNvSpPr>
          <p:nvPr>
            <p:ph type="dt" idx="1"/>
          </p:nvPr>
        </p:nvSpPr>
        <p:spPr>
          <a:xfrm>
            <a:off x="3894505" y="0"/>
            <a:ext cx="2979367" cy="501879"/>
          </a:xfrm>
          <a:prstGeom prst="rect">
            <a:avLst/>
          </a:prstGeom>
        </p:spPr>
        <p:txBody>
          <a:bodyPr vert="horz" lIns="96442" tIns="48221" rIns="96442" bIns="48221" rtlCol="0"/>
          <a:lstStyle>
            <a:lvl1pPr algn="r">
              <a:defRPr sz="1300"/>
            </a:lvl1pPr>
          </a:lstStyle>
          <a:p>
            <a:fld id="{27ACFA33-DD99-D445-BBF2-692ED867A9DB}" type="datetimeFigureOut">
              <a:rPr lang="en-US" smtClean="0"/>
              <a:t>5/30/2023</a:t>
            </a:fld>
            <a:endParaRPr lang="en-US"/>
          </a:p>
        </p:txBody>
      </p:sp>
      <p:sp>
        <p:nvSpPr>
          <p:cNvPr id="4" name="Slide Image Placeholder 3"/>
          <p:cNvSpPr>
            <a:spLocks noGrp="1" noRot="1" noChangeAspect="1"/>
          </p:cNvSpPr>
          <p:nvPr>
            <p:ph type="sldImg" idx="2"/>
          </p:nvPr>
        </p:nvSpPr>
        <p:spPr>
          <a:xfrm>
            <a:off x="1189038" y="1250950"/>
            <a:ext cx="4497387" cy="3375025"/>
          </a:xfrm>
          <a:prstGeom prst="rect">
            <a:avLst/>
          </a:prstGeom>
          <a:noFill/>
          <a:ln w="12700">
            <a:solidFill>
              <a:prstClr val="black"/>
            </a:solidFill>
          </a:ln>
        </p:spPr>
        <p:txBody>
          <a:bodyPr vert="horz" lIns="96442" tIns="48221" rIns="96442" bIns="48221" rtlCol="0" anchor="ctr"/>
          <a:lstStyle/>
          <a:p>
            <a:endParaRPr lang="en-US"/>
          </a:p>
        </p:txBody>
      </p:sp>
      <p:sp>
        <p:nvSpPr>
          <p:cNvPr id="5" name="Notes Placeholder 4"/>
          <p:cNvSpPr>
            <a:spLocks noGrp="1"/>
          </p:cNvSpPr>
          <p:nvPr>
            <p:ph type="body" sz="quarter" idx="3"/>
          </p:nvPr>
        </p:nvSpPr>
        <p:spPr>
          <a:xfrm>
            <a:off x="687547" y="4813866"/>
            <a:ext cx="5500370" cy="3938617"/>
          </a:xfrm>
          <a:prstGeom prst="rect">
            <a:avLst/>
          </a:prstGeom>
        </p:spPr>
        <p:txBody>
          <a:bodyPr vert="horz" lIns="96442" tIns="48221" rIns="96442" bIns="48221"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9500961"/>
            <a:ext cx="2979367" cy="501878"/>
          </a:xfrm>
          <a:prstGeom prst="rect">
            <a:avLst/>
          </a:prstGeom>
        </p:spPr>
        <p:txBody>
          <a:bodyPr vert="horz" lIns="96442" tIns="48221" rIns="96442" bIns="48221" rtlCol="0" anchor="b"/>
          <a:lstStyle>
            <a:lvl1pPr algn="l">
              <a:defRPr sz="1300"/>
            </a:lvl1pPr>
          </a:lstStyle>
          <a:p>
            <a:endParaRPr lang="en-US"/>
          </a:p>
        </p:txBody>
      </p:sp>
      <p:sp>
        <p:nvSpPr>
          <p:cNvPr id="7" name="Slide Number Placeholder 6"/>
          <p:cNvSpPr>
            <a:spLocks noGrp="1"/>
          </p:cNvSpPr>
          <p:nvPr>
            <p:ph type="sldNum" sz="quarter" idx="5"/>
          </p:nvPr>
        </p:nvSpPr>
        <p:spPr>
          <a:xfrm>
            <a:off x="3894505" y="9500961"/>
            <a:ext cx="2979367" cy="501878"/>
          </a:xfrm>
          <a:prstGeom prst="rect">
            <a:avLst/>
          </a:prstGeom>
        </p:spPr>
        <p:txBody>
          <a:bodyPr vert="horz" lIns="96442" tIns="48221" rIns="96442" bIns="48221" rtlCol="0" anchor="b"/>
          <a:lstStyle>
            <a:lvl1pPr algn="r">
              <a:defRPr sz="1300"/>
            </a:lvl1pPr>
          </a:lstStyle>
          <a:p>
            <a:fld id="{FE08C8D7-18E8-2C4F-967C-29C09C3D1F6E}" type="slidenum">
              <a:rPr lang="en-US" smtClean="0"/>
              <a:t>‹#›</a:t>
            </a:fld>
            <a:endParaRPr lang="en-US"/>
          </a:p>
        </p:txBody>
      </p:sp>
    </p:spTree>
    <p:extLst>
      <p:ext uri="{BB962C8B-B14F-4D97-AF65-F5344CB8AC3E}">
        <p14:creationId xmlns:p14="http://schemas.microsoft.com/office/powerpoint/2010/main" val="26051619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8" Type="http://schemas.openxmlformats.org/officeDocument/2006/relationships/hyperlink" Target="https://tourismteacher.com/types-of-tourist-attractions/" TargetMode="External"/><Relationship Id="rId3" Type="http://schemas.openxmlformats.org/officeDocument/2006/relationships/hyperlink" Target="https://tourismteacher.com/sustainable-tourism/" TargetMode="External"/><Relationship Id="rId7" Type="http://schemas.openxmlformats.org/officeDocument/2006/relationships/hyperlink" Target="https://tourismteacher.com/types-of-tourist-destinations/" TargetMode="External"/><Relationship Id="rId2" Type="http://schemas.openxmlformats.org/officeDocument/2006/relationships/slide" Target="../slides/slide13.xml"/><Relationship Id="rId1" Type="http://schemas.openxmlformats.org/officeDocument/2006/relationships/notesMaster" Target="../notesMasters/notesMaster1.xml"/><Relationship Id="rId6" Type="http://schemas.openxmlformats.org/officeDocument/2006/relationships/hyperlink" Target="https://tourismteacher.com/stakeholders-in-tourism/" TargetMode="External"/><Relationship Id="rId5" Type="http://schemas.openxmlformats.org/officeDocument/2006/relationships/hyperlink" Target="https://www.birmingham.ac.uk/staff/profiles/gees/butler-richard.aspx" TargetMode="External"/><Relationship Id="rId4" Type="http://schemas.openxmlformats.org/officeDocument/2006/relationships/hyperlink" Target="https://tourismteacher.com/why-tourism-development-planning-is-important/" TargetMode="Externa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Next week onwards there will be no excuse accepted……………………….</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548269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6</a:t>
            </a:fld>
            <a:endParaRPr lang="en-US"/>
          </a:p>
        </p:txBody>
      </p:sp>
    </p:spTree>
    <p:extLst>
      <p:ext uri="{BB962C8B-B14F-4D97-AF65-F5344CB8AC3E}">
        <p14:creationId xmlns:p14="http://schemas.microsoft.com/office/powerpoint/2010/main" val="39262844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Remember Doug Lansky’s talk – is it all about getting MORE!</a:t>
            </a:r>
          </a:p>
          <a:p>
            <a:r>
              <a:rPr lang="en-GB"/>
              <a:t>Why </a:t>
            </a:r>
            <a:r>
              <a:rPr lang="en-GB" dirty="0"/>
              <a:t>are visitor attractions, including museums and galleries always shown as the ones with highest number of visitors at no. 1?</a:t>
            </a:r>
          </a:p>
          <a:p>
            <a:r>
              <a:rPr lang="en-GB" dirty="0"/>
              <a:t>Are they somehow more successful because they attract more visitors?</a:t>
            </a:r>
          </a:p>
          <a:p>
            <a:r>
              <a:rPr lang="en-GB" dirty="0"/>
              <a:t>What about the visitor experience?</a:t>
            </a:r>
          </a:p>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8</a:t>
            </a:fld>
            <a:endParaRPr lang="en-US"/>
          </a:p>
        </p:txBody>
      </p:sp>
    </p:spTree>
    <p:extLst>
      <p:ext uri="{BB962C8B-B14F-4D97-AF65-F5344CB8AC3E}">
        <p14:creationId xmlns:p14="http://schemas.microsoft.com/office/powerpoint/2010/main" val="22847237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Factors affecting the carrying capacity of a tourist destination:</a:t>
            </a:r>
          </a:p>
          <a:p>
            <a:r>
              <a:rPr lang="en-GB" sz="1200" b="1" dirty="0"/>
              <a:t>Infrastructure</a:t>
            </a:r>
            <a:r>
              <a:rPr lang="en-GB" sz="1200" dirty="0"/>
              <a:t> – transport, sewage and water systems, accommodation</a:t>
            </a:r>
          </a:p>
          <a:p>
            <a:r>
              <a:rPr lang="en-GB" sz="1200" b="1" dirty="0"/>
              <a:t>Social</a:t>
            </a:r>
            <a:r>
              <a:rPr lang="en-GB" sz="1200" dirty="0"/>
              <a:t> – impact of tourism on local culture, costs and benefits to services</a:t>
            </a:r>
          </a:p>
          <a:p>
            <a:r>
              <a:rPr lang="en-GB" sz="1200" b="1" dirty="0"/>
              <a:t>Economic</a:t>
            </a:r>
            <a:r>
              <a:rPr lang="en-GB" sz="1200" dirty="0"/>
              <a:t> – income from tourism, cost of living, prices of tourist services, investment in services?</a:t>
            </a:r>
          </a:p>
          <a:p>
            <a:r>
              <a:rPr lang="en-GB" sz="1200" b="1" dirty="0"/>
              <a:t>Environmental</a:t>
            </a:r>
            <a:r>
              <a:rPr lang="en-GB" sz="1200" dirty="0"/>
              <a:t> – impact on flora and fauna, pollution</a:t>
            </a:r>
          </a:p>
          <a:p>
            <a:r>
              <a:rPr lang="en-GB" sz="1200" b="1" dirty="0"/>
              <a:t>Political</a:t>
            </a:r>
            <a:r>
              <a:rPr lang="en-GB" sz="1200" dirty="0"/>
              <a:t> – laws related to tourism/visitors, visa restrictions, govt spending  of taxes generated by tourism</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10</a:t>
            </a:fld>
            <a:endParaRPr lang="en-US"/>
          </a:p>
        </p:txBody>
      </p:sp>
    </p:spTree>
    <p:extLst>
      <p:ext uri="{BB962C8B-B14F-4D97-AF65-F5344CB8AC3E}">
        <p14:creationId xmlns:p14="http://schemas.microsoft.com/office/powerpoint/2010/main" val="11486219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dirty="0"/>
              <a:t>Prof. Richard Butler’s Tourism Area Life Cycle Model is a core theoretical underpinning for many tourism research and analyses. It is also a core component of many travel and tourism management curriculums. But what does it mean?</a:t>
            </a:r>
          </a:p>
          <a:p>
            <a:endParaRPr lang="en-GB" sz="1300" dirty="0"/>
          </a:p>
          <a:p>
            <a:pPr fontAlgn="base"/>
            <a:r>
              <a:rPr lang="en-GB" sz="1300" dirty="0"/>
              <a:t>To put it simply; </a:t>
            </a:r>
            <a:r>
              <a:rPr lang="en-GB" sz="1300" i="1" dirty="0"/>
              <a:t>Butler’s Tourism Area Life Cycle Model is a line graph that shows the different stages in tourism development over time.</a:t>
            </a:r>
            <a:endParaRPr lang="en-GB" sz="1300" dirty="0"/>
          </a:p>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12</a:t>
            </a:fld>
            <a:endParaRPr lang="en-US"/>
          </a:p>
        </p:txBody>
      </p:sp>
    </p:spTree>
    <p:extLst>
      <p:ext uri="{BB962C8B-B14F-4D97-AF65-F5344CB8AC3E}">
        <p14:creationId xmlns:p14="http://schemas.microsoft.com/office/powerpoint/2010/main" val="26695912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dirty="0"/>
              <a:t>Butler outlined six specific stages of tourism development. Well, actually it’s five specific stages and the last ‘stage offers a variety of outcomes.</a:t>
            </a:r>
          </a:p>
          <a:p>
            <a:pPr fontAlgn="base"/>
            <a:endParaRPr lang="en-GB" sz="1200" dirty="0"/>
          </a:p>
          <a:p>
            <a:pPr fontAlgn="base"/>
            <a:r>
              <a:rPr lang="en-GB" sz="1200" dirty="0"/>
              <a:t>Butler wanted to demonstrate that tourism development, like many things in life, is not a static process. It experiences change. Changes happens for many reasons- growth in tourism numbers, changes in taste, marketing and the media, external influences such as natural disasters or terrorism.</a:t>
            </a:r>
          </a:p>
          <a:p>
            <a:pPr fontAlgn="base"/>
            <a:endParaRPr lang="en-GB" sz="1200" dirty="0"/>
          </a:p>
          <a:p>
            <a:pPr fontAlgn="base"/>
            <a:r>
              <a:rPr lang="en-GB" sz="1200" dirty="0"/>
              <a:t>Butler’s model demonstrates that tourism destinations or attractions will typically follow the path outlined, experiencing each of the six stages. This will happen at different paces and at different times for different types of tourism development.</a:t>
            </a:r>
          </a:p>
          <a:p>
            <a:pPr fontAlgn="base"/>
            <a:r>
              <a:rPr lang="en-GB" b="1" dirty="0"/>
              <a:t>How did the Tourism Area Life Cycle Model come about?</a:t>
            </a:r>
          </a:p>
          <a:p>
            <a:pPr fontAlgn="base"/>
            <a:endParaRPr lang="en-GB" sz="1300" b="1" dirty="0"/>
          </a:p>
          <a:p>
            <a:pPr fontAlgn="base"/>
            <a:r>
              <a:rPr lang="en-GB" sz="1300" dirty="0"/>
              <a:t>Whilst </a:t>
            </a:r>
            <a:r>
              <a:rPr lang="en-GB" sz="1300" u="sng" dirty="0">
                <a:hlinkClick r:id="rId3"/>
              </a:rPr>
              <a:t>sustainable tourism</a:t>
            </a:r>
            <a:r>
              <a:rPr lang="en-GB" sz="1300" dirty="0"/>
              <a:t> has been a buzz word for a while now, it wasn’t always the focus of </a:t>
            </a:r>
            <a:r>
              <a:rPr lang="en-GB" sz="1300" u="sng" dirty="0">
                <a:hlinkClick r:id="rId4"/>
              </a:rPr>
              <a:t>tourism planning and development</a:t>
            </a:r>
            <a:r>
              <a:rPr lang="en-GB" sz="1300" dirty="0"/>
              <a:t>.</a:t>
            </a:r>
          </a:p>
          <a:p>
            <a:pPr fontAlgn="base"/>
            <a:r>
              <a:rPr lang="en-GB" sz="1300" dirty="0"/>
              <a:t>Back in the 1970s and 1980s many tourism entrepreneurs and developers were not thinking about the longevity of their businesses (this still happens a lot, particularly in developing countries, where education and training may be limited).These business men and women simply saw Dollar signs and jumped right in.</a:t>
            </a:r>
          </a:p>
          <a:p>
            <a:pPr fontAlgn="base"/>
            <a:endParaRPr lang="en-GB" sz="1300" dirty="0"/>
          </a:p>
          <a:p>
            <a:pPr fontAlgn="base"/>
            <a:r>
              <a:rPr lang="en-GB" sz="1300" dirty="0"/>
              <a:t>The result? Ill-thought out plans and unsustainable tourism endeavours.</a:t>
            </a:r>
          </a:p>
          <a:p>
            <a:pPr fontAlgn="base"/>
            <a:endParaRPr lang="en-GB" sz="1300" dirty="0"/>
          </a:p>
          <a:p>
            <a:pPr fontAlgn="base"/>
            <a:r>
              <a:rPr lang="en-GB" sz="1300" b="1" dirty="0"/>
              <a:t>Examples of unsustainable tourism with ill-thought out long term plans include: </a:t>
            </a:r>
            <a:r>
              <a:rPr lang="en-GB" sz="1300" dirty="0"/>
              <a:t>Littering on Mount Everest and the building of unsightly high-rise hotels in Benidorm. Or </a:t>
            </a:r>
            <a:r>
              <a:rPr lang="en-GB" sz="1300" dirty="0" err="1"/>
              <a:t>overtourism</a:t>
            </a:r>
            <a:r>
              <a:rPr lang="en-GB" sz="1300" dirty="0"/>
              <a:t> in Maya Bay, Thailand. We will take a look at that in a little while.</a:t>
            </a:r>
          </a:p>
          <a:p>
            <a:pPr fontAlgn="base"/>
            <a:endParaRPr lang="en-GB" sz="1300" dirty="0"/>
          </a:p>
          <a:p>
            <a:pPr fontAlgn="base"/>
            <a:r>
              <a:rPr lang="en-GB" sz="1300" u="sng" dirty="0">
                <a:hlinkClick r:id="rId5"/>
              </a:rPr>
              <a:t>Professor Richard Butler</a:t>
            </a:r>
            <a:r>
              <a:rPr lang="en-GB" sz="1300" dirty="0"/>
              <a:t> wanted to give </a:t>
            </a:r>
            <a:r>
              <a:rPr lang="en-GB" sz="1300" u="sng" dirty="0">
                <a:hlinkClick r:id="rId6"/>
              </a:rPr>
              <a:t>stakeholders in tourism</a:t>
            </a:r>
            <a:r>
              <a:rPr lang="en-GB" sz="1300" dirty="0"/>
              <a:t> some guidance. Something generic enough that it could be applied to a range of tourism development scenarios; whether this be a </a:t>
            </a:r>
            <a:r>
              <a:rPr lang="en-GB" sz="1300" u="sng" dirty="0">
                <a:hlinkClick r:id="rId7"/>
              </a:rPr>
              <a:t>destination</a:t>
            </a:r>
            <a:r>
              <a:rPr lang="en-GB" sz="1300" dirty="0"/>
              <a:t>, resort, or </a:t>
            </a:r>
            <a:r>
              <a:rPr lang="en-GB" sz="1300" u="sng" dirty="0">
                <a:hlinkClick r:id="rId8"/>
              </a:rPr>
              <a:t>tourist attraction</a:t>
            </a:r>
            <a:r>
              <a:rPr lang="en-GB" sz="1300" dirty="0"/>
              <a:t>.</a:t>
            </a:r>
          </a:p>
          <a:p>
            <a:pPr fontAlgn="base"/>
            <a:r>
              <a:rPr lang="en-GB" sz="1300" dirty="0"/>
              <a:t>This saw the birth of Butler’s Tourism Area Life Cycle Model (TALC) in 1980.</a:t>
            </a:r>
          </a:p>
          <a:p>
            <a:endParaRPr lang="en-GB" sz="1300" dirty="0"/>
          </a:p>
          <a:p>
            <a:pPr fontAlgn="base"/>
            <a:r>
              <a:rPr lang="en-GB" sz="1300" dirty="0"/>
              <a:t>Butler’s Tourism Area Life Cycle Model: How does it work?</a:t>
            </a:r>
          </a:p>
          <a:p>
            <a:pPr fontAlgn="base"/>
            <a:r>
              <a:rPr lang="en-GB" dirty="0">
                <a:effectLst/>
              </a:rPr>
              <a:t>OK, lets get down to it- how does this theory actually work?</a:t>
            </a:r>
          </a:p>
          <a:p>
            <a:pPr fontAlgn="base"/>
            <a:r>
              <a:rPr lang="en-GB" dirty="0">
                <a:effectLst/>
              </a:rPr>
              <a:t>Well, actually it’s pretty simple.</a:t>
            </a:r>
          </a:p>
          <a:p>
            <a:pPr fontAlgn="base"/>
            <a:r>
              <a:rPr lang="en-GB" dirty="0">
                <a:effectLst/>
              </a:rPr>
              <a:t>Butler created a visual, graphical depiction of tourism development.</a:t>
            </a:r>
          </a:p>
          <a:p>
            <a:pPr fontAlgn="base"/>
            <a:r>
              <a:rPr lang="en-GB" dirty="0">
                <a:effectLst/>
              </a:rPr>
              <a:t>People like visuals- it helps us to understand. You can see this on the screen.</a:t>
            </a:r>
          </a:p>
          <a:p>
            <a:pPr fontAlgn="base"/>
            <a:endParaRPr lang="en-GB" dirty="0">
              <a:effectLst/>
            </a:endParaRPr>
          </a:p>
          <a:p>
            <a:pPr fontAlgn="base"/>
            <a:r>
              <a:rPr lang="en-GB" sz="1300" dirty="0"/>
              <a:t>Butler identified six stages of tourist area evolution.</a:t>
            </a:r>
          </a:p>
          <a:p>
            <a:pPr fontAlgn="base"/>
            <a:r>
              <a:rPr lang="en-GB" sz="1300" dirty="0"/>
              <a:t>The axis do not have any specific numbers, which means that this model can easily be applied to a number of different situations and contexts.</a:t>
            </a:r>
          </a:p>
          <a:p>
            <a:pPr fontAlgn="base"/>
            <a:r>
              <a:rPr lang="en-GB" sz="1300" dirty="0"/>
              <a:t>The intention is for those who are involved with tourism planning and development to use this model as a guide. This can encourage critical thinking and the development of alternative and contingency plans. It helps to develop sustainable tourism practices.</a:t>
            </a:r>
          </a:p>
          <a:p>
            <a:pPr fontAlgn="base"/>
            <a:endParaRPr lang="en-GB" dirty="0">
              <a:effectLst/>
            </a:endParaRPr>
          </a:p>
          <a:p>
            <a:endParaRPr lang="en-GB" sz="1300" dirty="0"/>
          </a:p>
        </p:txBody>
      </p:sp>
      <p:sp>
        <p:nvSpPr>
          <p:cNvPr id="4" name="Slide Number Placeholder 3"/>
          <p:cNvSpPr>
            <a:spLocks noGrp="1"/>
          </p:cNvSpPr>
          <p:nvPr>
            <p:ph type="sldNum" sz="quarter" idx="5"/>
          </p:nvPr>
        </p:nvSpPr>
        <p:spPr/>
        <p:txBody>
          <a:bodyPr/>
          <a:lstStyle/>
          <a:p>
            <a:fld id="{FE08C8D7-18E8-2C4F-967C-29C09C3D1F6E}" type="slidenum">
              <a:rPr lang="en-US" smtClean="0"/>
              <a:t>13</a:t>
            </a:fld>
            <a:endParaRPr lang="en-US"/>
          </a:p>
        </p:txBody>
      </p:sp>
    </p:spTree>
    <p:extLst>
      <p:ext uri="{BB962C8B-B14F-4D97-AF65-F5344CB8AC3E}">
        <p14:creationId xmlns:p14="http://schemas.microsoft.com/office/powerpoint/2010/main" val="39969916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300" dirty="0"/>
              <a:t>The positive aspects of Butler’s Tourism Area Life Cycle Model</a:t>
            </a:r>
          </a:p>
          <a:p>
            <a:pPr fontAlgn="base"/>
            <a:r>
              <a:rPr lang="en-GB" sz="1300" dirty="0"/>
              <a:t>Butler’s Tourism Area Life Cycle Model is great because it provides simplistic theoretical guidance to tourism stakeholders.</a:t>
            </a:r>
          </a:p>
          <a:p>
            <a:pPr fontAlgn="base"/>
            <a:r>
              <a:rPr lang="en-GB" sz="1300" dirty="0"/>
              <a:t>Those who are just starting out can use this model to plan their tourism infrastructure and development. It encourages critical thinking and long-term thinking.</a:t>
            </a:r>
          </a:p>
          <a:p>
            <a:endParaRPr lang="en-GB" dirty="0"/>
          </a:p>
          <a:p>
            <a:pPr fontAlgn="base"/>
            <a:r>
              <a:rPr lang="en-GB" sz="1300" dirty="0"/>
              <a:t>The negative aspects of Butler’s Tourism Area Life Cycle Model</a:t>
            </a:r>
          </a:p>
          <a:p>
            <a:pPr fontAlgn="base"/>
            <a:r>
              <a:rPr lang="en-GB" sz="1300" dirty="0"/>
              <a:t>However, Butler’s Tourism Area Life Cycle Model can also be criticised for its simplicity.</a:t>
            </a:r>
          </a:p>
          <a:p>
            <a:pPr fontAlgn="base"/>
            <a:r>
              <a:rPr lang="en-GB" sz="1300" dirty="0"/>
              <a:t>Without sufficient knowledge and training, tourism stakeholders may not understand this model and therefore may not adequately utilise it.</a:t>
            </a:r>
          </a:p>
          <a:p>
            <a:pPr fontAlgn="base"/>
            <a:r>
              <a:rPr lang="en-GB" sz="1300" dirty="0"/>
              <a:t>The linear approach taken with this module does not account for unique and unaccounted for occurrences. In other words, not every destination or attractions may follow these stages in this way.</a:t>
            </a:r>
          </a:p>
          <a:p>
            <a:endParaRPr lang="en-GB" dirty="0"/>
          </a:p>
          <a:p>
            <a:pPr fontAlgn="base"/>
            <a:r>
              <a:rPr lang="en-GB" sz="1300" dirty="0"/>
              <a:t>Lastly, being developed back in 1980, Butler’s model fails to account for many of the complexities of today’s travel and tourism industry. The biggest downfall is the redundancy of references to sustainability.</a:t>
            </a:r>
          </a:p>
          <a:p>
            <a:pPr fontAlgn="base"/>
            <a:r>
              <a:rPr lang="en-GB" sz="1300" dirty="0"/>
              <a:t>Sustainability is at the core of everything that we do in today’s world, so it is perhaps outdated thinking to assume that all destinations will reach consolidation in the way that it is represented in Butler’s model.</a:t>
            </a:r>
          </a:p>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14</a:t>
            </a:fld>
            <a:endParaRPr lang="en-US"/>
          </a:p>
        </p:txBody>
      </p:sp>
    </p:spTree>
    <p:extLst>
      <p:ext uri="{BB962C8B-B14F-4D97-AF65-F5344CB8AC3E}">
        <p14:creationId xmlns:p14="http://schemas.microsoft.com/office/powerpoint/2010/main" val="21943396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300" dirty="0"/>
              <a:t>The positive aspects of Butler’s Tourism Area Life Cycle Model</a:t>
            </a:r>
          </a:p>
          <a:p>
            <a:pPr fontAlgn="base"/>
            <a:r>
              <a:rPr lang="en-GB" sz="1300" dirty="0"/>
              <a:t>Butler’s Tourism Area Life Cycle Model is great because it provides simplistic theoretical guidance to tourism stakeholders.</a:t>
            </a:r>
          </a:p>
          <a:p>
            <a:pPr fontAlgn="base"/>
            <a:r>
              <a:rPr lang="en-GB" sz="1300" dirty="0"/>
              <a:t>Those who are just starting out can use this model to plan their tourism infrastructure and development. It encourages critical thinking and long-term thinking.</a:t>
            </a:r>
          </a:p>
          <a:p>
            <a:endParaRPr lang="en-GB" dirty="0"/>
          </a:p>
          <a:p>
            <a:pPr fontAlgn="base"/>
            <a:r>
              <a:rPr lang="en-GB" sz="1300" dirty="0"/>
              <a:t>The negative aspects of Butler’s Tourism Area Life Cycle Model</a:t>
            </a:r>
          </a:p>
          <a:p>
            <a:pPr fontAlgn="base"/>
            <a:r>
              <a:rPr lang="en-GB" sz="1300" dirty="0"/>
              <a:t>However, Butler’s Tourism Area Life Cycle Model can also be criticised for its simplicity.</a:t>
            </a:r>
          </a:p>
          <a:p>
            <a:pPr fontAlgn="base"/>
            <a:r>
              <a:rPr lang="en-GB" sz="1300" dirty="0"/>
              <a:t>Without sufficient knowledge and training, tourism stakeholders may not understand this model and therefore may not adequately utilise it.</a:t>
            </a:r>
          </a:p>
          <a:p>
            <a:pPr fontAlgn="base"/>
            <a:r>
              <a:rPr lang="en-GB" sz="1300" dirty="0"/>
              <a:t>The linear approach taken with this module does not account for unique and unaccounted for occurrences. In other words, not every destination or attractions may follow these stages in this way.</a:t>
            </a:r>
          </a:p>
          <a:p>
            <a:endParaRPr lang="en-GB" dirty="0"/>
          </a:p>
          <a:p>
            <a:pPr fontAlgn="base"/>
            <a:r>
              <a:rPr lang="en-GB" sz="1300" dirty="0"/>
              <a:t>Lastly, being developed back in 1980, Butler’s model fails to account for many of the complexities of today’s travel and tourism industry. The biggest downfall is the redundancy of references to sustainability.</a:t>
            </a:r>
          </a:p>
          <a:p>
            <a:pPr fontAlgn="base"/>
            <a:r>
              <a:rPr lang="en-GB" sz="1300" dirty="0"/>
              <a:t>Sustainability is at the core of everything that we do in today’s world, so it is perhaps outdated thinking to assume that all destinations will reach consolidation in the way that it is represented in Butler’s model.</a:t>
            </a:r>
          </a:p>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15</a:t>
            </a:fld>
            <a:endParaRPr lang="en-US"/>
          </a:p>
        </p:txBody>
      </p:sp>
    </p:spTree>
    <p:extLst>
      <p:ext uri="{BB962C8B-B14F-4D97-AF65-F5344CB8AC3E}">
        <p14:creationId xmlns:p14="http://schemas.microsoft.com/office/powerpoint/2010/main" val="42481804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dirty="0"/>
              <a:t>4 minutes What stages of development has this destination gone through from 1950 to the present day and what impacts has this made? Let’s take a look at </a:t>
            </a:r>
            <a:r>
              <a:rPr lang="en-GB" sz="1300" dirty="0" err="1"/>
              <a:t>Ubud</a:t>
            </a:r>
            <a:r>
              <a:rPr lang="en-GB" sz="1300" dirty="0"/>
              <a:t>, Bali.</a:t>
            </a:r>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16</a:t>
            </a:fld>
            <a:endParaRPr lang="en-US"/>
          </a:p>
        </p:txBody>
      </p:sp>
    </p:spTree>
    <p:extLst>
      <p:ext uri="{BB962C8B-B14F-4D97-AF65-F5344CB8AC3E}">
        <p14:creationId xmlns:p14="http://schemas.microsoft.com/office/powerpoint/2010/main" val="35461855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Venice has been mentioned previously </a:t>
            </a:r>
          </a:p>
          <a:p>
            <a:r>
              <a:rPr lang="en-GB" dirty="0"/>
              <a:t>Pyramids in Egypt at peak times?</a:t>
            </a:r>
          </a:p>
          <a:p>
            <a:r>
              <a:rPr lang="en-GB" dirty="0"/>
              <a:t>Let’s look at an example…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E08C8D7-18E8-2C4F-967C-29C09C3D1F6E}" type="slidenum">
              <a:rPr kumimoji="0" lang="en-US" sz="13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US" sz="13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7492658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dirty="0"/>
              <a:t>Prior to butler’s model, came </a:t>
            </a:r>
            <a:r>
              <a:rPr lang="en-GB" sz="1300" dirty="0" err="1"/>
              <a:t>Doxey’s</a:t>
            </a:r>
            <a:r>
              <a:rPr lang="en-GB" sz="1300" dirty="0"/>
              <a:t> </a:t>
            </a:r>
            <a:r>
              <a:rPr lang="en-GB" sz="1300" dirty="0" err="1"/>
              <a:t>Irridex</a:t>
            </a:r>
            <a:r>
              <a:rPr lang="en-GB" sz="1300" dirty="0"/>
              <a:t> model, 5 years earlier in 1975.</a:t>
            </a:r>
          </a:p>
          <a:p>
            <a:endParaRPr lang="en-GB" sz="1300" dirty="0"/>
          </a:p>
          <a:p>
            <a:r>
              <a:rPr lang="en-GB" sz="1300" dirty="0"/>
              <a:t>The </a:t>
            </a:r>
            <a:r>
              <a:rPr lang="en-GB" sz="1300" dirty="0" err="1"/>
              <a:t>Irridex</a:t>
            </a:r>
            <a:r>
              <a:rPr lang="en-GB" sz="1300" dirty="0"/>
              <a:t> Model explains the main causes of the anti-tourist sentiment of the local community as a result of mass tourism. The significant increase in tourist activity was always a topic of great interest for </a:t>
            </a:r>
            <a:r>
              <a:rPr lang="en-GB" sz="1300" dirty="0" err="1"/>
              <a:t>Doxey</a:t>
            </a:r>
            <a:r>
              <a:rPr lang="en-GB" sz="1300" dirty="0"/>
              <a:t>, who </a:t>
            </a:r>
            <a:r>
              <a:rPr lang="en-GB" sz="1300" dirty="0" err="1"/>
              <a:t>analyzed</a:t>
            </a:r>
            <a:r>
              <a:rPr lang="en-GB" sz="1300" dirty="0"/>
              <a:t> how overdevelopment and over-visitation affect the behaviour of locals and visitors. </a:t>
            </a:r>
          </a:p>
          <a:p>
            <a:pPr defTabSz="964418">
              <a:defRPr/>
            </a:pPr>
            <a:endParaRPr lang="en-GB" sz="1300" dirty="0"/>
          </a:p>
          <a:p>
            <a:r>
              <a:rPr lang="en-GB" sz="1300" dirty="0"/>
              <a:t>The model describes across four stages the emotional states that residents go through, due to the steady rise in tourist arrivals (Pile, 2018) and the social, environmental and economic impacts of that increase. </a:t>
            </a:r>
            <a:endParaRPr lang="en-GB" dirty="0"/>
          </a:p>
          <a:p>
            <a:pPr defTabSz="964418">
              <a:defRPr/>
            </a:pP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19</a:t>
            </a:fld>
            <a:endParaRPr lang="en-US"/>
          </a:p>
        </p:txBody>
      </p:sp>
    </p:spTree>
    <p:extLst>
      <p:ext uri="{BB962C8B-B14F-4D97-AF65-F5344CB8AC3E}">
        <p14:creationId xmlns:p14="http://schemas.microsoft.com/office/powerpoint/2010/main" val="35761823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3 minutes e.g. the Beach; as you watch this think about Butler’s model…</a:t>
            </a:r>
          </a:p>
        </p:txBody>
      </p:sp>
      <p:sp>
        <p:nvSpPr>
          <p:cNvPr id="4" name="Slide Number Placeholder 3"/>
          <p:cNvSpPr>
            <a:spLocks noGrp="1"/>
          </p:cNvSpPr>
          <p:nvPr>
            <p:ph type="sldNum" sz="quarter" idx="5"/>
          </p:nvPr>
        </p:nvSpPr>
        <p:spPr/>
        <p:txBody>
          <a:bodyPr/>
          <a:lstStyle/>
          <a:p>
            <a:fld id="{FE08C8D7-18E8-2C4F-967C-29C09C3D1F6E}" type="slidenum">
              <a:rPr lang="en-US" smtClean="0"/>
              <a:t>20</a:t>
            </a:fld>
            <a:endParaRPr lang="en-US"/>
          </a:p>
        </p:txBody>
      </p:sp>
    </p:spTree>
    <p:extLst>
      <p:ext uri="{BB962C8B-B14F-4D97-AF65-F5344CB8AC3E}">
        <p14:creationId xmlns:p14="http://schemas.microsoft.com/office/powerpoint/2010/main" val="269279022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200" dirty="0">
                <a:latin typeface="Arial"/>
                <a:cs typeface="Arial"/>
              </a:rPr>
              <a:t>Whilst the main emphasis is on Butler (1980) and </a:t>
            </a:r>
            <a:r>
              <a:rPr lang="en-GB" sz="1200" dirty="0" err="1">
                <a:latin typeface="Arial"/>
                <a:cs typeface="Arial"/>
              </a:rPr>
              <a:t>Doxey</a:t>
            </a:r>
            <a:r>
              <a:rPr lang="en-GB" sz="1200" dirty="0">
                <a:latin typeface="Arial"/>
                <a:cs typeface="Arial"/>
              </a:rPr>
              <a:t> (1975), there are other models you may come across, such as:</a:t>
            </a:r>
          </a:p>
          <a:p>
            <a:pPr algn="l"/>
            <a:endParaRPr lang="en-GB" sz="1200" dirty="0">
              <a:latin typeface="Arial"/>
              <a:cs typeface="Arial"/>
            </a:endParaRPr>
          </a:p>
          <a:p>
            <a:r>
              <a:rPr lang="en-GB" sz="1200" dirty="0">
                <a:latin typeface="Arial"/>
                <a:cs typeface="Arial"/>
              </a:rPr>
              <a:t>Dickman’s (1997) Five A’s of a Destination:</a:t>
            </a:r>
            <a:r>
              <a:rPr kumimoji="1" lang="en-AU" altLang="ja-JP" sz="1200" dirty="0">
                <a:latin typeface="Arial" pitchFamily="34" charset="0"/>
                <a:cs typeface="Arial" pitchFamily="34" charset="0"/>
              </a:rPr>
              <a:t>Attractions</a:t>
            </a:r>
          </a:p>
          <a:p>
            <a:r>
              <a:rPr kumimoji="1" lang="en-AU" altLang="ja-JP" sz="1200" dirty="0">
                <a:latin typeface="Arial" pitchFamily="34" charset="0"/>
                <a:cs typeface="Arial" pitchFamily="34" charset="0"/>
              </a:rPr>
              <a:t>Activities</a:t>
            </a:r>
          </a:p>
          <a:p>
            <a:r>
              <a:rPr kumimoji="1" lang="en-AU" altLang="ja-JP" sz="1200" dirty="0">
                <a:latin typeface="Arial" pitchFamily="34" charset="0"/>
                <a:cs typeface="Arial" pitchFamily="34" charset="0"/>
              </a:rPr>
              <a:t>Accessibility</a:t>
            </a:r>
          </a:p>
          <a:p>
            <a:r>
              <a:rPr kumimoji="1" lang="en-AU" altLang="ja-JP" sz="1200" dirty="0">
                <a:latin typeface="Arial" pitchFamily="34" charset="0"/>
                <a:cs typeface="Arial" pitchFamily="34" charset="0"/>
              </a:rPr>
              <a:t>Amenities</a:t>
            </a:r>
          </a:p>
          <a:p>
            <a:r>
              <a:rPr kumimoji="1" lang="en-AU" altLang="ja-JP" sz="1200" dirty="0">
                <a:latin typeface="Arial" pitchFamily="34" charset="0"/>
                <a:cs typeface="Arial" pitchFamily="34" charset="0"/>
              </a:rPr>
              <a:t>Accommodation</a:t>
            </a:r>
          </a:p>
          <a:p>
            <a:pPr algn="l"/>
            <a:endParaRPr lang="en-US" sz="1200" dirty="0"/>
          </a:p>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21</a:t>
            </a:fld>
            <a:endParaRPr lang="en-US"/>
          </a:p>
        </p:txBody>
      </p:sp>
    </p:spTree>
    <p:extLst>
      <p:ext uri="{BB962C8B-B14F-4D97-AF65-F5344CB8AC3E}">
        <p14:creationId xmlns:p14="http://schemas.microsoft.com/office/powerpoint/2010/main" val="396137587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Can you see evidence of these 3 areas in the examination of the plan for your chosen destination for Asst 2?</a:t>
            </a:r>
          </a:p>
        </p:txBody>
      </p:sp>
      <p:sp>
        <p:nvSpPr>
          <p:cNvPr id="4" name="Slide Number Placeholder 3"/>
          <p:cNvSpPr>
            <a:spLocks noGrp="1"/>
          </p:cNvSpPr>
          <p:nvPr>
            <p:ph type="sldNum" sz="quarter" idx="5"/>
          </p:nvPr>
        </p:nvSpPr>
        <p:spPr/>
        <p:txBody>
          <a:bodyPr/>
          <a:lstStyle/>
          <a:p>
            <a:fld id="{9E9D8129-3AF5-45F3-9640-07F4EA3B768F}" type="slidenum">
              <a:rPr lang="en-GB" smtClean="0"/>
              <a:t>23</a:t>
            </a:fld>
            <a:endParaRPr lang="en-GB"/>
          </a:p>
        </p:txBody>
      </p:sp>
    </p:spTree>
    <p:extLst>
      <p:ext uri="{BB962C8B-B14F-4D97-AF65-F5344CB8AC3E}">
        <p14:creationId xmlns:p14="http://schemas.microsoft.com/office/powerpoint/2010/main" val="392626415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Asst 1 feedback - whilst BOLD and blue have been used in this slide, it’s best not to </a:t>
            </a:r>
            <a:r>
              <a:rPr lang="en-GB"/>
              <a:t>over-use them </a:t>
            </a:r>
            <a:r>
              <a:rPr lang="en-GB" dirty="0"/>
              <a:t>in this way in your essay writing</a:t>
            </a:r>
          </a:p>
        </p:txBody>
      </p:sp>
      <p:sp>
        <p:nvSpPr>
          <p:cNvPr id="4" name="Slide Number Placeholder 3"/>
          <p:cNvSpPr>
            <a:spLocks noGrp="1"/>
          </p:cNvSpPr>
          <p:nvPr>
            <p:ph type="sldNum" sz="quarter" idx="5"/>
          </p:nvPr>
        </p:nvSpPr>
        <p:spPr/>
        <p:txBody>
          <a:bodyPr/>
          <a:lstStyle/>
          <a:p>
            <a:fld id="{9E9D8129-3AF5-45F3-9640-07F4EA3B768F}" type="slidenum">
              <a:rPr lang="en-GB" smtClean="0"/>
              <a:t>24</a:t>
            </a:fld>
            <a:endParaRPr lang="en-GB"/>
          </a:p>
        </p:txBody>
      </p:sp>
    </p:spTree>
    <p:extLst>
      <p:ext uri="{BB962C8B-B14F-4D97-AF65-F5344CB8AC3E}">
        <p14:creationId xmlns:p14="http://schemas.microsoft.com/office/powerpoint/2010/main" val="128410254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can be TOO MUCH information available for your assignment, so keep the focus clear and simply</a:t>
            </a:r>
          </a:p>
        </p:txBody>
      </p:sp>
      <p:sp>
        <p:nvSpPr>
          <p:cNvPr id="4" name="Slide Number Placeholder 3"/>
          <p:cNvSpPr>
            <a:spLocks noGrp="1"/>
          </p:cNvSpPr>
          <p:nvPr>
            <p:ph type="sldNum" sz="quarter" idx="5"/>
          </p:nvPr>
        </p:nvSpPr>
        <p:spPr/>
        <p:txBody>
          <a:bodyPr/>
          <a:lstStyle/>
          <a:p>
            <a:fld id="{9E9D8129-3AF5-45F3-9640-07F4EA3B768F}" type="slidenum">
              <a:rPr lang="en-GB" smtClean="0"/>
              <a:t>26</a:t>
            </a:fld>
            <a:endParaRPr lang="en-GB"/>
          </a:p>
        </p:txBody>
      </p:sp>
    </p:spTree>
    <p:extLst>
      <p:ext uri="{BB962C8B-B14F-4D97-AF65-F5344CB8AC3E}">
        <p14:creationId xmlns:p14="http://schemas.microsoft.com/office/powerpoint/2010/main" val="400647540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Who is responsible for local toilet facilities? </a:t>
            </a:r>
          </a:p>
          <a:p>
            <a:r>
              <a:rPr lang="en-GB" dirty="0"/>
              <a:t>Local authority / district or local council? </a:t>
            </a:r>
          </a:p>
          <a:p>
            <a:r>
              <a:rPr lang="en-GB" dirty="0"/>
              <a:t>Tourism tax proposed for Wales could help to pay for these facilities for locals and visitors</a:t>
            </a:r>
          </a:p>
        </p:txBody>
      </p:sp>
      <p:sp>
        <p:nvSpPr>
          <p:cNvPr id="4" name="Slide Number Placeholder 3"/>
          <p:cNvSpPr>
            <a:spLocks noGrp="1"/>
          </p:cNvSpPr>
          <p:nvPr>
            <p:ph type="sldNum" sz="quarter" idx="5"/>
          </p:nvPr>
        </p:nvSpPr>
        <p:spPr/>
        <p:txBody>
          <a:bodyPr/>
          <a:lstStyle/>
          <a:p>
            <a:fld id="{9E9D8129-3AF5-45F3-9640-07F4EA3B768F}" type="slidenum">
              <a:rPr lang="en-GB" smtClean="0"/>
              <a:t>28</a:t>
            </a:fld>
            <a:endParaRPr lang="en-GB"/>
          </a:p>
        </p:txBody>
      </p:sp>
    </p:spTree>
    <p:extLst>
      <p:ext uri="{BB962C8B-B14F-4D97-AF65-F5344CB8AC3E}">
        <p14:creationId xmlns:p14="http://schemas.microsoft.com/office/powerpoint/2010/main" val="416409996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E9D8129-3AF5-45F3-9640-07F4EA3B768F}" type="slidenum">
              <a:rPr lang="en-GB" smtClean="0"/>
              <a:t>29</a:t>
            </a:fld>
            <a:endParaRPr lang="en-GB"/>
          </a:p>
        </p:txBody>
      </p:sp>
    </p:spTree>
    <p:extLst>
      <p:ext uri="{BB962C8B-B14F-4D97-AF65-F5344CB8AC3E}">
        <p14:creationId xmlns:p14="http://schemas.microsoft.com/office/powerpoint/2010/main" val="193943378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can still be a confusing situation for destination planning!</a:t>
            </a:r>
          </a:p>
        </p:txBody>
      </p:sp>
      <p:sp>
        <p:nvSpPr>
          <p:cNvPr id="4" name="Slide Number Placeholder 3"/>
          <p:cNvSpPr>
            <a:spLocks noGrp="1"/>
          </p:cNvSpPr>
          <p:nvPr>
            <p:ph type="sldNum" sz="quarter" idx="5"/>
          </p:nvPr>
        </p:nvSpPr>
        <p:spPr/>
        <p:txBody>
          <a:bodyPr/>
          <a:lstStyle/>
          <a:p>
            <a:fld id="{9E9D8129-3AF5-45F3-9640-07F4EA3B768F}" type="slidenum">
              <a:rPr lang="en-GB" smtClean="0"/>
              <a:t>32</a:t>
            </a:fld>
            <a:endParaRPr lang="en-GB"/>
          </a:p>
        </p:txBody>
      </p:sp>
    </p:spTree>
    <p:extLst>
      <p:ext uri="{BB962C8B-B14F-4D97-AF65-F5344CB8AC3E}">
        <p14:creationId xmlns:p14="http://schemas.microsoft.com/office/powerpoint/2010/main" val="176407739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30/05/2023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30/05/2023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30/05/2023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5" name="Date Placeholder 4"/>
          <p:cNvSpPr>
            <a:spLocks noGrp="1"/>
          </p:cNvSpPr>
          <p:nvPr>
            <p:ph type="dt" sz="half" idx="10"/>
          </p:nvPr>
        </p:nvSpPr>
        <p:spPr/>
        <p:txBody>
          <a:bodyPr/>
          <a:lstStyle/>
          <a:p>
            <a:fld id="{9C64F3F4-CE19-49F8-9EF4-FF4EE52031C2}" type="datetimeFigureOut">
              <a:rPr lang="en-GB" smtClean="0"/>
              <a:t>30/05/2023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endParaRPr lang="en-GB" dirty="0"/>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30/05/2023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30/05/2023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30/05/2023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30/05/2023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30/05/2023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30/05/2023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30/05/2023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9365009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5/30/2023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775968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5/30/2023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797925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5/30/2023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05333839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5/30/2023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4731510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5/30/2023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56251948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5/30/2023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7662253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5/30/2023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8072392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5/30/2023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12770107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5/30/2023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8940591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5/30/2023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38146641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5/30/2023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78900601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6" y="1516010"/>
            <a:ext cx="8058149"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75434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6" y="1516010"/>
            <a:ext cx="3880287"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4" y="1516008"/>
            <a:ext cx="3870325" cy="3608442"/>
          </a:xfrm>
          <a:prstGeom prst="rect">
            <a:avLst/>
          </a:prstGeom>
          <a:ln>
            <a:noFill/>
          </a:ln>
        </p:spPr>
        <p:txBody>
          <a:bodyPr/>
          <a:lstStyle>
            <a:lvl1pPr marL="0" indent="0">
              <a:buNone/>
              <a:defRPr sz="1875">
                <a:solidFill>
                  <a:schemeClr val="bg1"/>
                </a:solidFill>
                <a:latin typeface="Arial" panose="020B0604020202020204" pitchFamily="34" charset="0"/>
                <a:cs typeface="Arial" panose="020B0604020202020204" pitchFamily="34" charset="0"/>
              </a:defRPr>
            </a:lvl1pPr>
            <a:lvl2pPr marL="342900" indent="0">
              <a:buNone/>
              <a:defRPr>
                <a:solidFill>
                  <a:schemeClr val="bg1"/>
                </a:solidFill>
              </a:defRPr>
            </a:lvl2pPr>
            <a:lvl3pPr marL="685800" indent="0">
              <a:buNone/>
              <a:defRPr>
                <a:solidFill>
                  <a:schemeClr val="bg1"/>
                </a:solidFill>
              </a:defRPr>
            </a:lvl3pPr>
            <a:lvl4pPr marL="1028700" indent="0">
              <a:buNone/>
              <a:defRPr>
                <a:solidFill>
                  <a:schemeClr val="bg1"/>
                </a:solidFill>
              </a:defRPr>
            </a:lvl4pPr>
            <a:lvl5pPr marL="13716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77776690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5/30/2023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298530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4.pn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3.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26.xml"/><Relationship Id="rId2" Type="http://schemas.openxmlformats.org/officeDocument/2006/relationships/slideLayout" Target="../slideLayouts/slideLayout25.xml"/><Relationship Id="rId1" Type="http://schemas.openxmlformats.org/officeDocument/2006/relationships/slideLayout" Target="../slideLayouts/slideLayout24.xml"/><Relationship Id="rId5" Type="http://schemas.openxmlformats.org/officeDocument/2006/relationships/image" Target="../media/image5.png"/><Relationship Id="rId4" Type="http://schemas.openxmlformats.org/officeDocument/2006/relationships/theme" Target="../theme/theme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30/05/2023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64205060"/>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850789901"/>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029565949"/>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www.pinterest.com/pin/270145677625183940/"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 Id="rId5" Type="http://schemas.openxmlformats.org/officeDocument/2006/relationships/image" Target="../media/image11.jpeg"/><Relationship Id="rId4" Type="http://schemas.openxmlformats.org/officeDocument/2006/relationships/image" Target="../media/image10.jpe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www.tourismvancouver.com/meetings/articles/post/sustainable-destination-development-the-benefits-of-hiring-an-eco-expert/"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s://openwho.org/channels/covid-19" TargetMode="Externa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video" Target="https://www.youtube.com/embed/lP-3LGyqo4A?feature=oembed" TargetMode="External"/><Relationship Id="rId4" Type="http://schemas.openxmlformats.org/officeDocument/2006/relationships/image" Target="../media/image15.jpeg"/></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13.xml"/><Relationship Id="rId4" Type="http://schemas.openxmlformats.org/officeDocument/2006/relationships/hyperlink" Target="https://purepng.com/photo/16205/cup-mug-coffee"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7.gif"/><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2.xml"/><Relationship Id="rId7" Type="http://schemas.openxmlformats.org/officeDocument/2006/relationships/image" Target="../media/image20.svg"/><Relationship Id="rId2" Type="http://schemas.openxmlformats.org/officeDocument/2006/relationships/slideLayout" Target="../slideLayouts/slideLayout2.xml"/><Relationship Id="rId1" Type="http://schemas.openxmlformats.org/officeDocument/2006/relationships/video" Target="https://www.youtube.com/embed/O-dZ-g_OAIg?feature=oembed" TargetMode="External"/><Relationship Id="rId6" Type="http://schemas.openxmlformats.org/officeDocument/2006/relationships/image" Target="../media/image19.png"/><Relationship Id="rId5" Type="http://schemas.openxmlformats.org/officeDocument/2006/relationships/hyperlink" Target="https://www.bbc.co.uk/news/newsbeat-44303616" TargetMode="External"/><Relationship Id="rId4" Type="http://schemas.openxmlformats.org/officeDocument/2006/relationships/image" Target="../media/image18.jpeg"/></Relationships>
</file>

<file path=ppt/slides/_rels/slide2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www.unwto.org/glossary-tourism-terms" TargetMode="Externa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hyperlink" Target="https://www.visitbritain.org/sites/default/files/vb-corporate/Documents-Library/documents/England-documents/dm_plans_guiding_principles.pdf"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4.emf"/><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6.emf"/><Relationship Id="rId2" Type="http://schemas.openxmlformats.org/officeDocument/2006/relationships/hyperlink" Target="https://assets.publishing.service.gov.uk/government/uploads/system/uploads/attachment_data/file/1011664/2585-C_The_de_Bois_Review_ACCESSIBLE__for_publication_.pdf"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BMIH5006</a:t>
            </a:r>
            <a:br>
              <a:rPr lang="en-GB" dirty="0"/>
            </a:br>
            <a:r>
              <a:rPr lang="en-GB" sz="3100" dirty="0"/>
              <a:t>Sustainable Hospitality and Tourism Management</a:t>
            </a:r>
          </a:p>
        </p:txBody>
      </p:sp>
      <p:pic>
        <p:nvPicPr>
          <p:cNvPr id="4" name="Content Placeholder 3"/>
          <p:cNvPicPr>
            <a:picLocks noGrp="1" noChangeAspect="1"/>
          </p:cNvPicPr>
          <p:nvPr>
            <p:ph idx="1"/>
          </p:nvPr>
        </p:nvPicPr>
        <p:blipFill>
          <a:blip r:embed="rId2"/>
          <a:stretch>
            <a:fillRect/>
          </a:stretch>
        </p:blipFill>
        <p:spPr>
          <a:xfrm>
            <a:off x="827584" y="1431691"/>
            <a:ext cx="7206925" cy="3798999"/>
          </a:xfrm>
          <a:prstGeom prst="rect">
            <a:avLst/>
          </a:prstGeom>
        </p:spPr>
      </p:pic>
    </p:spTree>
    <p:extLst>
      <p:ext uri="{BB962C8B-B14F-4D97-AF65-F5344CB8AC3E}">
        <p14:creationId xmlns:p14="http://schemas.microsoft.com/office/powerpoint/2010/main" val="2746023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E9CB68-6052-4221-AC35-0D969A83B8C1}"/>
              </a:ext>
            </a:extLst>
          </p:cNvPr>
          <p:cNvSpPr txBox="1">
            <a:spLocks/>
          </p:cNvSpPr>
          <p:nvPr/>
        </p:nvSpPr>
        <p:spPr>
          <a:xfrm>
            <a:off x="395536" y="2060848"/>
            <a:ext cx="4032448" cy="3126209"/>
          </a:xfrm>
          <a:prstGeom prst="rect">
            <a:avLst/>
          </a:prstGeom>
        </p:spPr>
        <p:txBody>
          <a:bodyPr>
            <a:normAutofit fontScale="97500"/>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b="1" dirty="0"/>
              <a:t>Sustainable Hospitality &amp;</a:t>
            </a:r>
            <a:br>
              <a:rPr lang="en-GB" b="1" dirty="0"/>
            </a:br>
            <a:r>
              <a:rPr lang="en-GB" b="1" dirty="0"/>
              <a:t>Tourism Management</a:t>
            </a:r>
            <a:br>
              <a:rPr lang="en-GB" b="1" dirty="0"/>
            </a:br>
            <a:r>
              <a:rPr lang="en-GB" dirty="0"/>
              <a:t>BMIH5006</a:t>
            </a:r>
            <a:br>
              <a:rPr lang="en-GB" dirty="0"/>
            </a:br>
            <a:r>
              <a:rPr lang="en-GB" dirty="0"/>
              <a:t>Week 6</a:t>
            </a:r>
          </a:p>
          <a:p>
            <a:endParaRPr lang="en-GB" sz="3600" dirty="0">
              <a:ea typeface="Brush Script MT" panose="03060802040406070304" pitchFamily="66" charset="-122"/>
            </a:endParaRPr>
          </a:p>
          <a:p>
            <a:r>
              <a:rPr lang="en-GB" sz="3600" dirty="0">
                <a:ea typeface="Brush Script MT" panose="03060802040406070304" pitchFamily="66" charset="-122"/>
              </a:rPr>
              <a:t>Destination </a:t>
            </a:r>
          </a:p>
          <a:p>
            <a:r>
              <a:rPr lang="en-GB" sz="3600" dirty="0">
                <a:ea typeface="Brush Script MT" panose="03060802040406070304" pitchFamily="66" charset="-122"/>
              </a:rPr>
              <a:t>Management</a:t>
            </a:r>
          </a:p>
        </p:txBody>
      </p:sp>
    </p:spTree>
    <p:extLst>
      <p:ext uri="{BB962C8B-B14F-4D97-AF65-F5344CB8AC3E}">
        <p14:creationId xmlns:p14="http://schemas.microsoft.com/office/powerpoint/2010/main" val="13706002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8AA0B-ED35-4345-8D1C-7F296568289B}"/>
              </a:ext>
            </a:extLst>
          </p:cNvPr>
          <p:cNvSpPr>
            <a:spLocks noGrp="1"/>
          </p:cNvSpPr>
          <p:nvPr>
            <p:ph type="title"/>
          </p:nvPr>
        </p:nvSpPr>
        <p:spPr>
          <a:xfrm>
            <a:off x="225409" y="1567906"/>
            <a:ext cx="8693177" cy="3672408"/>
          </a:xfrm>
        </p:spPr>
        <p:txBody>
          <a:bodyPr/>
          <a:lstStyle/>
          <a:p>
            <a:r>
              <a:rPr lang="en-GB" sz="1600" dirty="0"/>
              <a:t>As there are quite a few of us here, please ensure that your microphone is </a:t>
            </a:r>
            <a:r>
              <a:rPr lang="en-GB" sz="1600" u="sng" dirty="0"/>
              <a:t>muted</a:t>
            </a:r>
            <a:r>
              <a:rPr lang="en-GB" sz="1600" dirty="0"/>
              <a:t> during all teaching until you are asked a question or there is a group discussion to prevent background noise.</a:t>
            </a:r>
            <a:br>
              <a:rPr lang="en-GB" sz="1600" dirty="0"/>
            </a:br>
            <a:br>
              <a:rPr lang="en-GB" sz="1600" dirty="0"/>
            </a:br>
            <a:r>
              <a:rPr lang="en-GB" sz="1600" dirty="0"/>
              <a:t>You should attend every class and have a private space to work so that you can concentrate fully on the lesson. </a:t>
            </a:r>
            <a:br>
              <a:rPr lang="en-GB" sz="1600" dirty="0"/>
            </a:br>
            <a:br>
              <a:rPr lang="en-GB" sz="1600" dirty="0"/>
            </a:br>
            <a:r>
              <a:rPr lang="en-GB" sz="1600" dirty="0">
                <a:solidFill>
                  <a:srgbClr val="FF0000"/>
                </a:solidFill>
                <a:highlight>
                  <a:srgbClr val="FFFF00"/>
                </a:highlight>
              </a:rPr>
              <a:t>You should not be at work, shopping, driving or caring for children.</a:t>
            </a:r>
            <a:r>
              <a:rPr lang="en-GB" sz="1600" dirty="0">
                <a:solidFill>
                  <a:srgbClr val="FF0000"/>
                </a:solidFill>
              </a:rPr>
              <a:t> </a:t>
            </a:r>
            <a:br>
              <a:rPr lang="en-GB" sz="1600" dirty="0"/>
            </a:br>
            <a:br>
              <a:rPr lang="en-GB" sz="1600" dirty="0"/>
            </a:br>
            <a:r>
              <a:rPr lang="en-GB" sz="1600" dirty="0">
                <a:solidFill>
                  <a:srgbClr val="FF0000"/>
                </a:solidFill>
                <a:highlight>
                  <a:srgbClr val="FFFF00"/>
                </a:highlight>
              </a:rPr>
              <a:t>Your camera must be always on during lectures please. </a:t>
            </a:r>
            <a:r>
              <a:rPr lang="en-GB" sz="1600" dirty="0">
                <a:solidFill>
                  <a:srgbClr val="FF0000"/>
                </a:solidFill>
              </a:rPr>
              <a:t> </a:t>
            </a:r>
            <a:r>
              <a:rPr lang="en-GB" sz="1600" dirty="0"/>
              <a:t>-Use the Teams university background to protect your privacy.</a:t>
            </a:r>
            <a:br>
              <a:rPr lang="en-GB" sz="1600" dirty="0">
                <a:solidFill>
                  <a:srgbClr val="FF0000"/>
                </a:solidFill>
                <a:highlight>
                  <a:srgbClr val="FFFF00"/>
                </a:highlight>
              </a:rPr>
            </a:br>
            <a:br>
              <a:rPr lang="en-GB" sz="1600" dirty="0">
                <a:solidFill>
                  <a:srgbClr val="FF0000"/>
                </a:solidFill>
                <a:highlight>
                  <a:srgbClr val="FFFF00"/>
                </a:highlight>
              </a:rPr>
            </a:br>
            <a:r>
              <a:rPr lang="en-GB" sz="1600" dirty="0">
                <a:solidFill>
                  <a:srgbClr val="FF0000"/>
                </a:solidFill>
                <a:highlight>
                  <a:srgbClr val="FFFF00"/>
                </a:highlight>
              </a:rPr>
              <a:t>YOU must join via a laptop or PC/MAC </a:t>
            </a:r>
            <a:r>
              <a:rPr lang="en-GB" sz="1600" dirty="0"/>
              <a:t>–No attendance permitted on phones or tablets</a:t>
            </a:r>
            <a:br>
              <a:rPr lang="en-GB" sz="1600" dirty="0">
                <a:solidFill>
                  <a:srgbClr val="FF0000"/>
                </a:solidFill>
                <a:highlight>
                  <a:srgbClr val="FFFF00"/>
                </a:highlight>
              </a:rPr>
            </a:br>
            <a:br>
              <a:rPr lang="en-GB" sz="1600" dirty="0">
                <a:solidFill>
                  <a:srgbClr val="FF0000"/>
                </a:solidFill>
                <a:highlight>
                  <a:srgbClr val="FFFF00"/>
                </a:highlight>
              </a:rPr>
            </a:br>
            <a:r>
              <a:rPr lang="en-GB" sz="1600" dirty="0">
                <a:solidFill>
                  <a:srgbClr val="FF0000"/>
                </a:solidFill>
                <a:highlight>
                  <a:srgbClr val="FFFF00"/>
                </a:highlight>
              </a:rPr>
              <a:t>You will be removed from the session and logged as absent if you fail to adhere to these criteria.</a:t>
            </a:r>
            <a:br>
              <a:rPr lang="en-GB" sz="1600" u="sng" dirty="0"/>
            </a:br>
            <a:r>
              <a:rPr lang="en-GB" sz="1600" dirty="0"/>
              <a:t>This and all sessions will be recorded so that you can watch it again</a:t>
            </a:r>
            <a:br>
              <a:rPr lang="en-GB" sz="1125" dirty="0"/>
            </a:br>
            <a:endParaRPr lang="en-GB" sz="1125" dirty="0"/>
          </a:p>
        </p:txBody>
      </p:sp>
      <p:sp>
        <p:nvSpPr>
          <p:cNvPr id="6" name="TextBox 5">
            <a:extLst>
              <a:ext uri="{FF2B5EF4-FFF2-40B4-BE49-F238E27FC236}">
                <a16:creationId xmlns:a16="http://schemas.microsoft.com/office/drawing/2014/main" id="{12276771-168B-ED18-63F8-A8DFBC833043}"/>
              </a:ext>
            </a:extLst>
          </p:cNvPr>
          <p:cNvSpPr txBox="1"/>
          <p:nvPr/>
        </p:nvSpPr>
        <p:spPr>
          <a:xfrm>
            <a:off x="3005044" y="1124972"/>
            <a:ext cx="3133909" cy="461665"/>
          </a:xfrm>
          <a:prstGeom prst="rect">
            <a:avLst/>
          </a:prstGeom>
          <a:noFill/>
        </p:spPr>
        <p:txBody>
          <a:bodyPr wrap="square">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Before we start</a:t>
            </a: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245818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90497-6B7A-43AE-AC13-D2F048447F39}"/>
              </a:ext>
            </a:extLst>
          </p:cNvPr>
          <p:cNvSpPr>
            <a:spLocks noGrp="1"/>
          </p:cNvSpPr>
          <p:nvPr>
            <p:ph type="title"/>
          </p:nvPr>
        </p:nvSpPr>
        <p:spPr>
          <a:xfrm>
            <a:off x="2915816" y="1093097"/>
            <a:ext cx="4436269" cy="351326"/>
          </a:xfrm>
        </p:spPr>
        <p:txBody>
          <a:bodyPr/>
          <a:lstStyle/>
          <a:p>
            <a:r>
              <a:rPr lang="en-GB" sz="2400" b="1" dirty="0">
                <a:solidFill>
                  <a:schemeClr val="bg1"/>
                </a:solidFill>
              </a:rPr>
              <a:t>Why is this important?</a:t>
            </a:r>
          </a:p>
        </p:txBody>
      </p:sp>
      <p:sp>
        <p:nvSpPr>
          <p:cNvPr id="3" name="Content Placeholder 2">
            <a:extLst>
              <a:ext uri="{FF2B5EF4-FFF2-40B4-BE49-F238E27FC236}">
                <a16:creationId xmlns:a16="http://schemas.microsoft.com/office/drawing/2014/main" id="{86BCB47E-819E-45CE-8354-3003F3AD8C23}"/>
              </a:ext>
            </a:extLst>
          </p:cNvPr>
          <p:cNvSpPr>
            <a:spLocks noGrp="1"/>
          </p:cNvSpPr>
          <p:nvPr>
            <p:ph idx="1"/>
          </p:nvPr>
        </p:nvSpPr>
        <p:spPr>
          <a:xfrm>
            <a:off x="168153" y="1556792"/>
            <a:ext cx="8807694" cy="3487120"/>
          </a:xfrm>
        </p:spPr>
        <p:txBody>
          <a:bodyPr/>
          <a:lstStyle/>
          <a:p>
            <a:pPr marL="0" indent="0">
              <a:buNone/>
            </a:pPr>
            <a:r>
              <a:rPr lang="en-GB" sz="1800" dirty="0">
                <a:solidFill>
                  <a:schemeClr val="bg1"/>
                </a:solidFill>
              </a:rPr>
              <a:t>-This is a Full Time University course and as such the University definitions of engagement and decorum apply as they would in a physical classroom.</a:t>
            </a:r>
          </a:p>
          <a:p>
            <a:pPr marL="0" indent="0">
              <a:buNone/>
            </a:pPr>
            <a:endParaRPr lang="en-GB" sz="1800" dirty="0">
              <a:solidFill>
                <a:schemeClr val="bg1"/>
              </a:solidFill>
            </a:endParaRPr>
          </a:p>
          <a:p>
            <a:pPr marL="0" indent="0">
              <a:buNone/>
            </a:pPr>
            <a:r>
              <a:rPr lang="en-GB" sz="1800" dirty="0">
                <a:solidFill>
                  <a:schemeClr val="bg1"/>
                </a:solidFill>
              </a:rPr>
              <a:t>-Your Cameras must remain ‘On’ for the duration of the session in order to ensure equal engagement and for your lecturers to observe your full attendance of the session which is a condition for student loans/maintenance to be authorised. </a:t>
            </a:r>
          </a:p>
          <a:p>
            <a:pPr marL="0" indent="0">
              <a:buNone/>
            </a:pPr>
            <a:endParaRPr lang="en-GB" sz="1800" dirty="0">
              <a:solidFill>
                <a:schemeClr val="bg1"/>
              </a:solidFill>
            </a:endParaRPr>
          </a:p>
          <a:p>
            <a:pPr marL="0" indent="0">
              <a:buNone/>
            </a:pPr>
            <a:r>
              <a:rPr lang="en-GB" sz="1800" dirty="0">
                <a:solidFill>
                  <a:schemeClr val="bg1"/>
                </a:solidFill>
              </a:rPr>
              <a:t>-You should be using a </a:t>
            </a:r>
            <a:r>
              <a:rPr lang="en-GB" sz="1800" b="1" dirty="0">
                <a:solidFill>
                  <a:schemeClr val="bg1"/>
                </a:solidFill>
              </a:rPr>
              <a:t>desktop or laptop device </a:t>
            </a:r>
            <a:r>
              <a:rPr lang="en-GB" sz="1800" dirty="0">
                <a:solidFill>
                  <a:schemeClr val="bg1"/>
                </a:solidFill>
              </a:rPr>
              <a:t>with a camera, speakers and a microphone so that you will be able to engage in the session on equal footing with your classmates. </a:t>
            </a:r>
          </a:p>
          <a:p>
            <a:pPr marL="0" indent="0">
              <a:buNone/>
            </a:pPr>
            <a:endParaRPr lang="en-GB" sz="1800" dirty="0">
              <a:solidFill>
                <a:schemeClr val="bg1"/>
              </a:solidFill>
            </a:endParaRPr>
          </a:p>
          <a:p>
            <a:pPr marL="0" indent="0">
              <a:buNone/>
            </a:pPr>
            <a:r>
              <a:rPr lang="en-GB" sz="1800" dirty="0">
                <a:solidFill>
                  <a:schemeClr val="bg1"/>
                </a:solidFill>
              </a:rPr>
              <a:t>-You will be asked to share your screen and “present” your work, access documents, engage in writing activities use websites and create presentations which are either difficult or impossible on a phone. </a:t>
            </a:r>
          </a:p>
        </p:txBody>
      </p:sp>
    </p:spTree>
    <p:extLst>
      <p:ext uri="{BB962C8B-B14F-4D97-AF65-F5344CB8AC3E}">
        <p14:creationId xmlns:p14="http://schemas.microsoft.com/office/powerpoint/2010/main" val="39735633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ound Diagonal Corner Rectangle 4"/>
          <p:cNvSpPr/>
          <p:nvPr/>
        </p:nvSpPr>
        <p:spPr>
          <a:xfrm>
            <a:off x="0" y="165176"/>
            <a:ext cx="9144000" cy="6433587"/>
          </a:xfrm>
          <a:prstGeom prst="round2DiagRect">
            <a:avLst/>
          </a:prstGeom>
          <a:noFill/>
          <a:ln w="76200" cmpd="sng">
            <a:solidFill>
              <a:srgbClr val="99D3E4"/>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p:txBody>
          <a:bodyPr>
            <a:normAutofit fontScale="90000"/>
          </a:bodyPr>
          <a:lstStyle/>
          <a:p>
            <a:pPr algn="l"/>
            <a:r>
              <a:rPr lang="en-US" sz="3600" dirty="0">
                <a:latin typeface="Arial" pitchFamily="34" charset="0"/>
                <a:cs typeface="Arial" pitchFamily="34" charset="0"/>
              </a:rPr>
              <a:t>Learning Objectives – Destination Management </a:t>
            </a:r>
          </a:p>
        </p:txBody>
      </p:sp>
      <p:sp>
        <p:nvSpPr>
          <p:cNvPr id="3" name="Content Placeholder 2"/>
          <p:cNvSpPr>
            <a:spLocks noGrp="1"/>
          </p:cNvSpPr>
          <p:nvPr>
            <p:ph idx="1"/>
          </p:nvPr>
        </p:nvSpPr>
        <p:spPr/>
        <p:txBody>
          <a:bodyPr>
            <a:normAutofit fontScale="92500"/>
          </a:bodyPr>
          <a:lstStyle/>
          <a:p>
            <a:pPr marL="609600" indent="-609600"/>
            <a:r>
              <a:rPr lang="en-GB" dirty="0">
                <a:latin typeface="Arial" pitchFamily="34" charset="0"/>
                <a:cs typeface="Arial" pitchFamily="34" charset="0"/>
              </a:rPr>
              <a:t>To explain destination management within a theoretical and conceptual context</a:t>
            </a:r>
          </a:p>
          <a:p>
            <a:pPr marL="609600" indent="-609600"/>
            <a:r>
              <a:rPr lang="en-GB" dirty="0">
                <a:latin typeface="Arial" pitchFamily="34" charset="0"/>
                <a:cs typeface="Arial" pitchFamily="34" charset="0"/>
              </a:rPr>
              <a:t>To understand the structures that exist to facilitate effective destination management</a:t>
            </a:r>
          </a:p>
          <a:p>
            <a:pPr marL="609600" indent="-609600"/>
            <a:r>
              <a:rPr lang="en-GB" dirty="0">
                <a:latin typeface="Arial" pitchFamily="34" charset="0"/>
                <a:cs typeface="Arial" pitchFamily="34" charset="0"/>
              </a:rPr>
              <a:t>To evaluate the management of a tourism destination</a:t>
            </a:r>
          </a:p>
          <a:p>
            <a:pPr marL="609600" indent="-609600"/>
            <a:r>
              <a:rPr lang="en-GB" dirty="0">
                <a:latin typeface="Arial" pitchFamily="34" charset="0"/>
                <a:cs typeface="Arial" pitchFamily="34" charset="0"/>
              </a:rPr>
              <a:t>Meet Butler and also </a:t>
            </a:r>
            <a:r>
              <a:rPr lang="en-GB" dirty="0" err="1">
                <a:latin typeface="Arial" pitchFamily="34" charset="0"/>
                <a:cs typeface="Arial" pitchFamily="34" charset="0"/>
              </a:rPr>
              <a:t>Doxey</a:t>
            </a:r>
            <a:r>
              <a:rPr lang="en-GB" dirty="0">
                <a:latin typeface="Arial" pitchFamily="34" charset="0"/>
                <a:cs typeface="Arial" pitchFamily="34" charset="0"/>
              </a:rPr>
              <a:t> (again)?!</a:t>
            </a:r>
          </a:p>
        </p:txBody>
      </p:sp>
      <p:cxnSp>
        <p:nvCxnSpPr>
          <p:cNvPr id="8" name="Straight Connector 7"/>
          <p:cNvCxnSpPr/>
          <p:nvPr/>
        </p:nvCxnSpPr>
        <p:spPr>
          <a:xfrm>
            <a:off x="569603" y="1270043"/>
            <a:ext cx="7423518" cy="0"/>
          </a:xfrm>
          <a:prstGeom prst="line">
            <a:avLst/>
          </a:prstGeom>
          <a:ln>
            <a:solidFill>
              <a:srgbClr val="39A7C9"/>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11741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picture containing sky, water, boat, outdoor&#10;&#10;Description automatically generated">
            <a:extLst>
              <a:ext uri="{FF2B5EF4-FFF2-40B4-BE49-F238E27FC236}">
                <a16:creationId xmlns:a16="http://schemas.microsoft.com/office/drawing/2014/main" id="{1A05310C-E4EA-E449-A6CA-06EADBC1EDB2}"/>
              </a:ext>
            </a:extLst>
          </p:cNvPr>
          <p:cNvPicPr>
            <a:picLocks noChangeAspect="1"/>
          </p:cNvPicPr>
          <p:nvPr/>
        </p:nvPicPr>
        <p:blipFill rotWithShape="1">
          <a:blip r:embed="rId3">
            <a:alphaModFix amt="50000"/>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8594" r="8594"/>
          <a:stretch/>
        </p:blipFill>
        <p:spPr>
          <a:xfrm>
            <a:off x="1" y="-118904"/>
            <a:ext cx="9144000" cy="5852160"/>
          </a:xfrm>
          <a:prstGeom prst="rect">
            <a:avLst/>
          </a:prstGeom>
        </p:spPr>
      </p:pic>
      <p:sp>
        <p:nvSpPr>
          <p:cNvPr id="5" name="Subtitle 2">
            <a:extLst>
              <a:ext uri="{FF2B5EF4-FFF2-40B4-BE49-F238E27FC236}">
                <a16:creationId xmlns:a16="http://schemas.microsoft.com/office/drawing/2014/main" id="{27BC75C3-FB56-AC4D-BB58-E506AC4D9330}"/>
              </a:ext>
            </a:extLst>
          </p:cNvPr>
          <p:cNvSpPr txBox="1">
            <a:spLocks/>
          </p:cNvSpPr>
          <p:nvPr/>
        </p:nvSpPr>
        <p:spPr>
          <a:xfrm>
            <a:off x="877280" y="712846"/>
            <a:ext cx="7389440" cy="823796"/>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lnSpc>
                <a:spcPct val="90000"/>
              </a:lnSpc>
              <a:buNone/>
            </a:pPr>
            <a:r>
              <a:rPr lang="en-GB" sz="9600" b="1" dirty="0">
                <a:solidFill>
                  <a:srgbClr val="002060"/>
                </a:solidFill>
              </a:rPr>
              <a:t>Tourism </a:t>
            </a:r>
            <a:endParaRPr lang="en-GB" sz="9600" b="1" dirty="0">
              <a:solidFill>
                <a:srgbClr val="002060"/>
              </a:solidFill>
              <a:cs typeface="Arial" panose="020B0604020202020204" pitchFamily="34" charset="0"/>
            </a:endParaRPr>
          </a:p>
          <a:p>
            <a:pPr marL="0" indent="0" algn="ctr">
              <a:lnSpc>
                <a:spcPct val="90000"/>
              </a:lnSpc>
              <a:buNone/>
            </a:pPr>
            <a:r>
              <a:rPr lang="en-GB" sz="9600" dirty="0">
                <a:solidFill>
                  <a:srgbClr val="002060"/>
                </a:solidFill>
              </a:rPr>
              <a:t>Destination</a:t>
            </a:r>
          </a:p>
          <a:p>
            <a:pPr marL="0" indent="0" algn="ctr">
              <a:lnSpc>
                <a:spcPct val="90000"/>
              </a:lnSpc>
              <a:buNone/>
            </a:pPr>
            <a:r>
              <a:rPr lang="en-GB" sz="9600" dirty="0">
                <a:solidFill>
                  <a:srgbClr val="002060"/>
                </a:solidFill>
              </a:rPr>
              <a:t>Management</a:t>
            </a:r>
          </a:p>
        </p:txBody>
      </p:sp>
    </p:spTree>
    <p:extLst>
      <p:ext uri="{BB962C8B-B14F-4D97-AF65-F5344CB8AC3E}">
        <p14:creationId xmlns:p14="http://schemas.microsoft.com/office/powerpoint/2010/main" val="38931670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63276A19-01BF-4E42-B06C-7E471CD24C4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2251" y="404664"/>
            <a:ext cx="3934544" cy="279442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D72844FA-0F9D-42B9-92A0-33B802FD204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24338" y="3284984"/>
            <a:ext cx="3870238" cy="2329842"/>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a:extLst>
              <a:ext uri="{FF2B5EF4-FFF2-40B4-BE49-F238E27FC236}">
                <a16:creationId xmlns:a16="http://schemas.microsoft.com/office/drawing/2014/main" id="{BBF20E5F-8270-45CB-A728-898578C31CF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9267"/>
          <a:stretch/>
        </p:blipFill>
        <p:spPr bwMode="auto">
          <a:xfrm>
            <a:off x="4924338" y="389485"/>
            <a:ext cx="3865839" cy="2794420"/>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Image result for Overtourism. Size: 156 x 108. Source: tsss.ca">
            <a:extLst>
              <a:ext uri="{FF2B5EF4-FFF2-40B4-BE49-F238E27FC236}">
                <a16:creationId xmlns:a16="http://schemas.microsoft.com/office/drawing/2014/main" id="{E7ADF173-3F1D-4654-AAFC-BDF3C72F476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43608" y="3320214"/>
            <a:ext cx="3321969" cy="2163032"/>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2146F7D5-6949-9426-6F4D-BECFCD6EBB48}"/>
              </a:ext>
            </a:extLst>
          </p:cNvPr>
          <p:cNvSpPr txBox="1"/>
          <p:nvPr/>
        </p:nvSpPr>
        <p:spPr>
          <a:xfrm>
            <a:off x="2188034" y="5802033"/>
            <a:ext cx="5192278" cy="830997"/>
          </a:xfrm>
          <a:prstGeom prst="rect">
            <a:avLst/>
          </a:prstGeom>
          <a:solidFill>
            <a:schemeClr val="bg1"/>
          </a:solidFill>
        </p:spPr>
        <p:txBody>
          <a:bodyPr wrap="square" rtlCol="0">
            <a:spAutoFit/>
          </a:bodyPr>
          <a:lstStyle/>
          <a:p>
            <a:r>
              <a:rPr lang="en-GB" sz="2400" dirty="0"/>
              <a:t>- Is it all about numbers? </a:t>
            </a:r>
          </a:p>
          <a:p>
            <a:r>
              <a:rPr lang="en-GB" sz="2400" dirty="0"/>
              <a:t>- Supply and demand?</a:t>
            </a:r>
          </a:p>
        </p:txBody>
      </p:sp>
    </p:spTree>
    <p:extLst>
      <p:ext uri="{BB962C8B-B14F-4D97-AF65-F5344CB8AC3E}">
        <p14:creationId xmlns:p14="http://schemas.microsoft.com/office/powerpoint/2010/main" val="14791129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3D03B8-3C8E-0C11-A264-3EB51355D490}"/>
              </a:ext>
            </a:extLst>
          </p:cNvPr>
          <p:cNvSpPr>
            <a:spLocks noGrp="1"/>
          </p:cNvSpPr>
          <p:nvPr>
            <p:ph type="title"/>
          </p:nvPr>
        </p:nvSpPr>
        <p:spPr/>
        <p:txBody>
          <a:bodyPr>
            <a:normAutofit/>
          </a:bodyPr>
          <a:lstStyle/>
          <a:p>
            <a:r>
              <a:rPr lang="en-GB" sz="4000" dirty="0"/>
              <a:t>Tourism pressures…?</a:t>
            </a:r>
          </a:p>
        </p:txBody>
      </p:sp>
      <p:sp>
        <p:nvSpPr>
          <p:cNvPr id="3" name="Content Placeholder 2">
            <a:extLst>
              <a:ext uri="{FF2B5EF4-FFF2-40B4-BE49-F238E27FC236}">
                <a16:creationId xmlns:a16="http://schemas.microsoft.com/office/drawing/2014/main" id="{69140E17-2906-B13C-2AC3-68284DF6E553}"/>
              </a:ext>
            </a:extLst>
          </p:cNvPr>
          <p:cNvSpPr>
            <a:spLocks noGrp="1"/>
          </p:cNvSpPr>
          <p:nvPr>
            <p:ph idx="1"/>
          </p:nvPr>
        </p:nvSpPr>
        <p:spPr>
          <a:xfrm>
            <a:off x="457200" y="1451814"/>
            <a:ext cx="8229600" cy="3917032"/>
          </a:xfrm>
        </p:spPr>
        <p:txBody>
          <a:bodyPr>
            <a:normAutofit/>
          </a:bodyPr>
          <a:lstStyle/>
          <a:p>
            <a:pPr>
              <a:lnSpc>
                <a:spcPct val="150000"/>
              </a:lnSpc>
              <a:spcBef>
                <a:spcPts val="0"/>
              </a:spcBef>
            </a:pPr>
            <a:r>
              <a:rPr lang="en-GB" sz="2400" dirty="0"/>
              <a:t>Tourism authorities/business owners may say:</a:t>
            </a:r>
          </a:p>
          <a:p>
            <a:pPr marL="0" indent="0">
              <a:lnSpc>
                <a:spcPct val="150000"/>
              </a:lnSpc>
              <a:spcBef>
                <a:spcPts val="0"/>
              </a:spcBef>
              <a:buNone/>
            </a:pPr>
            <a:r>
              <a:rPr lang="en-GB" sz="2400" dirty="0"/>
              <a:t>“</a:t>
            </a:r>
            <a:r>
              <a:rPr lang="en-GB" sz="2400" b="1" dirty="0"/>
              <a:t>business is good</a:t>
            </a:r>
            <a:r>
              <a:rPr lang="en-GB" sz="2400" dirty="0"/>
              <a:t>”</a:t>
            </a:r>
          </a:p>
          <a:p>
            <a:pPr>
              <a:lnSpc>
                <a:spcPct val="150000"/>
              </a:lnSpc>
              <a:spcBef>
                <a:spcPts val="0"/>
              </a:spcBef>
            </a:pPr>
            <a:r>
              <a:rPr lang="en-GB" sz="2400" dirty="0"/>
              <a:t>Conservation/environmentalists would say:</a:t>
            </a:r>
          </a:p>
          <a:p>
            <a:pPr marL="0" indent="0">
              <a:lnSpc>
                <a:spcPct val="150000"/>
              </a:lnSpc>
              <a:spcBef>
                <a:spcPts val="0"/>
              </a:spcBef>
              <a:buNone/>
            </a:pPr>
            <a:r>
              <a:rPr lang="en-GB" sz="2400" dirty="0"/>
              <a:t>“</a:t>
            </a:r>
            <a:r>
              <a:rPr lang="en-GB" sz="2400" b="1" dirty="0"/>
              <a:t>too many people</a:t>
            </a:r>
            <a:r>
              <a:rPr lang="en-GB" sz="2400" dirty="0"/>
              <a:t>; cars; litter”…</a:t>
            </a:r>
          </a:p>
          <a:p>
            <a:pPr marL="0" indent="0">
              <a:lnSpc>
                <a:spcPct val="150000"/>
              </a:lnSpc>
              <a:spcBef>
                <a:spcPts val="0"/>
              </a:spcBef>
              <a:buNone/>
            </a:pPr>
            <a:r>
              <a:rPr lang="en-GB" sz="2400" dirty="0"/>
              <a:t>1960s cheaper air travel, mass tourism </a:t>
            </a:r>
            <a:r>
              <a:rPr lang="en-GB" sz="2400" b="1" dirty="0"/>
              <a:t>70m</a:t>
            </a:r>
            <a:r>
              <a:rPr lang="en-GB" sz="2400" dirty="0"/>
              <a:t> tourist arrivals per year</a:t>
            </a:r>
          </a:p>
          <a:p>
            <a:pPr marL="0" indent="0">
              <a:lnSpc>
                <a:spcPct val="150000"/>
              </a:lnSpc>
              <a:spcBef>
                <a:spcPts val="0"/>
              </a:spcBef>
              <a:buNone/>
            </a:pPr>
            <a:r>
              <a:rPr lang="en-GB" sz="2400" dirty="0"/>
              <a:t>21</a:t>
            </a:r>
            <a:r>
              <a:rPr lang="en-GB" sz="2400" baseline="30000" dirty="0"/>
              <a:t>st</a:t>
            </a:r>
            <a:r>
              <a:rPr lang="en-GB" sz="2400" dirty="0"/>
              <a:t> century </a:t>
            </a:r>
            <a:r>
              <a:rPr lang="en-GB" sz="2400" b="1" dirty="0"/>
              <a:t>1.4b</a:t>
            </a:r>
            <a:r>
              <a:rPr lang="en-GB" sz="2400" dirty="0"/>
              <a:t> tourist arrivals + domestic tourism</a:t>
            </a:r>
          </a:p>
        </p:txBody>
      </p:sp>
    </p:spTree>
    <p:extLst>
      <p:ext uri="{BB962C8B-B14F-4D97-AF65-F5344CB8AC3E}">
        <p14:creationId xmlns:p14="http://schemas.microsoft.com/office/powerpoint/2010/main" val="31239453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E7A805-448D-14AB-5247-7E70CFC17868}"/>
              </a:ext>
            </a:extLst>
          </p:cNvPr>
          <p:cNvSpPr>
            <a:spLocks noGrp="1"/>
          </p:cNvSpPr>
          <p:nvPr>
            <p:ph type="title"/>
          </p:nvPr>
        </p:nvSpPr>
        <p:spPr/>
        <p:txBody>
          <a:bodyPr>
            <a:normAutofit/>
          </a:bodyPr>
          <a:lstStyle/>
          <a:p>
            <a:r>
              <a:rPr lang="en-GB" sz="4000" dirty="0"/>
              <a:t>A double-edged sword?</a:t>
            </a:r>
          </a:p>
        </p:txBody>
      </p:sp>
      <p:sp>
        <p:nvSpPr>
          <p:cNvPr id="3" name="Content Placeholder 2">
            <a:extLst>
              <a:ext uri="{FF2B5EF4-FFF2-40B4-BE49-F238E27FC236}">
                <a16:creationId xmlns:a16="http://schemas.microsoft.com/office/drawing/2014/main" id="{B478CAE7-D441-B7B8-A286-0DBE994B9789}"/>
              </a:ext>
            </a:extLst>
          </p:cNvPr>
          <p:cNvSpPr>
            <a:spLocks noGrp="1"/>
          </p:cNvSpPr>
          <p:nvPr>
            <p:ph idx="1"/>
          </p:nvPr>
        </p:nvSpPr>
        <p:spPr/>
        <p:txBody>
          <a:bodyPr/>
          <a:lstStyle/>
          <a:p>
            <a:r>
              <a:rPr lang="en-GB" dirty="0"/>
              <a:t>Challenges and opportunities</a:t>
            </a:r>
          </a:p>
          <a:p>
            <a:r>
              <a:rPr lang="en-GB" dirty="0"/>
              <a:t>Short-term rewards often outrank long-term planning</a:t>
            </a:r>
          </a:p>
          <a:p>
            <a:r>
              <a:rPr lang="en-GB" dirty="0"/>
              <a:t>Success often still measured in numbers of tourists, not benefit per tourist or quality of experience</a:t>
            </a:r>
          </a:p>
        </p:txBody>
      </p:sp>
    </p:spTree>
    <p:extLst>
      <p:ext uri="{BB962C8B-B14F-4D97-AF65-F5344CB8AC3E}">
        <p14:creationId xmlns:p14="http://schemas.microsoft.com/office/powerpoint/2010/main" val="28274177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FA1594-BE92-B260-E325-DEB73097B7B2}"/>
              </a:ext>
            </a:extLst>
          </p:cNvPr>
          <p:cNvSpPr>
            <a:spLocks noGrp="1"/>
          </p:cNvSpPr>
          <p:nvPr>
            <p:ph type="title"/>
          </p:nvPr>
        </p:nvSpPr>
        <p:spPr/>
        <p:txBody>
          <a:bodyPr>
            <a:normAutofit/>
          </a:bodyPr>
          <a:lstStyle/>
          <a:p>
            <a:r>
              <a:rPr lang="en-GB" dirty="0"/>
              <a:t>Considerations…</a:t>
            </a:r>
          </a:p>
        </p:txBody>
      </p:sp>
      <p:sp>
        <p:nvSpPr>
          <p:cNvPr id="3" name="Content Placeholder 2">
            <a:extLst>
              <a:ext uri="{FF2B5EF4-FFF2-40B4-BE49-F238E27FC236}">
                <a16:creationId xmlns:a16="http://schemas.microsoft.com/office/drawing/2014/main" id="{4A1E0F2B-5198-0110-F9DB-0FEE74F75EFC}"/>
              </a:ext>
            </a:extLst>
          </p:cNvPr>
          <p:cNvSpPr>
            <a:spLocks noGrp="1"/>
          </p:cNvSpPr>
          <p:nvPr>
            <p:ph sz="half" idx="1"/>
          </p:nvPr>
        </p:nvSpPr>
        <p:spPr>
          <a:xfrm>
            <a:off x="61174" y="1619260"/>
            <a:ext cx="2818656" cy="3973054"/>
          </a:xfrm>
        </p:spPr>
        <p:txBody>
          <a:bodyPr>
            <a:normAutofit fontScale="55000" lnSpcReduction="20000"/>
          </a:bodyPr>
          <a:lstStyle/>
          <a:p>
            <a:pPr>
              <a:lnSpc>
                <a:spcPct val="120000"/>
              </a:lnSpc>
              <a:spcBef>
                <a:spcPts val="0"/>
              </a:spcBef>
            </a:pPr>
            <a:r>
              <a:rPr lang="en-GB" dirty="0">
                <a:latin typeface="Arial" panose="020B0604020202020204" pitchFamily="34" charset="0"/>
                <a:cs typeface="Arial" panose="020B0604020202020204" pitchFamily="34" charset="0"/>
              </a:rPr>
              <a:t>Carrying Capacity</a:t>
            </a:r>
          </a:p>
          <a:p>
            <a:pPr>
              <a:lnSpc>
                <a:spcPct val="120000"/>
              </a:lnSpc>
              <a:spcBef>
                <a:spcPts val="0"/>
              </a:spcBef>
            </a:pPr>
            <a:r>
              <a:rPr lang="en-GB" dirty="0">
                <a:latin typeface="Arial" panose="020B0604020202020204" pitchFamily="34" charset="0"/>
                <a:cs typeface="Arial" panose="020B0604020202020204" pitchFamily="34" charset="0"/>
              </a:rPr>
              <a:t>High quality attractions </a:t>
            </a:r>
          </a:p>
          <a:p>
            <a:pPr>
              <a:lnSpc>
                <a:spcPct val="120000"/>
              </a:lnSpc>
              <a:spcBef>
                <a:spcPts val="0"/>
              </a:spcBef>
            </a:pPr>
            <a:r>
              <a:rPr lang="en-GB" dirty="0">
                <a:latin typeface="Arial" panose="020B0604020202020204" pitchFamily="34" charset="0"/>
                <a:cs typeface="Arial" panose="020B0604020202020204" pitchFamily="34" charset="0"/>
              </a:rPr>
              <a:t>Tourism infrastructure </a:t>
            </a:r>
          </a:p>
          <a:p>
            <a:pPr>
              <a:lnSpc>
                <a:spcPct val="120000"/>
              </a:lnSpc>
              <a:spcBef>
                <a:spcPts val="0"/>
              </a:spcBef>
            </a:pPr>
            <a:r>
              <a:rPr lang="en-GB" dirty="0">
                <a:latin typeface="Arial" panose="020B0604020202020204" pitchFamily="34" charset="0"/>
                <a:cs typeface="Arial" panose="020B0604020202020204" pitchFamily="34" charset="0"/>
              </a:rPr>
              <a:t>Community support and tolerance </a:t>
            </a:r>
          </a:p>
          <a:p>
            <a:pPr>
              <a:lnSpc>
                <a:spcPct val="120000"/>
              </a:lnSpc>
              <a:spcBef>
                <a:spcPts val="0"/>
              </a:spcBef>
            </a:pPr>
            <a:r>
              <a:rPr lang="en-GB" dirty="0">
                <a:latin typeface="Arial" panose="020B0604020202020204" pitchFamily="34" charset="0"/>
                <a:cs typeface="Arial" panose="020B0604020202020204" pitchFamily="34" charset="0"/>
              </a:rPr>
              <a:t>Government assistance at all levels </a:t>
            </a:r>
          </a:p>
          <a:p>
            <a:pPr>
              <a:lnSpc>
                <a:spcPct val="120000"/>
              </a:lnSpc>
              <a:spcBef>
                <a:spcPts val="0"/>
              </a:spcBef>
            </a:pPr>
            <a:r>
              <a:rPr lang="en-GB" dirty="0">
                <a:latin typeface="Arial" panose="020B0604020202020204" pitchFamily="34" charset="0"/>
                <a:cs typeface="Arial" panose="020B0604020202020204" pitchFamily="34" charset="0"/>
              </a:rPr>
              <a:t>Personal security and safety of tourists </a:t>
            </a:r>
          </a:p>
          <a:p>
            <a:pPr>
              <a:lnSpc>
                <a:spcPct val="120000"/>
              </a:lnSpc>
              <a:spcBef>
                <a:spcPts val="0"/>
              </a:spcBef>
            </a:pPr>
            <a:r>
              <a:rPr lang="en-GB" dirty="0">
                <a:latin typeface="Arial" panose="020B0604020202020204" pitchFamily="34" charset="0"/>
                <a:cs typeface="Arial" panose="020B0604020202020204" pitchFamily="34" charset="0"/>
              </a:rPr>
              <a:t>Code of ethics and behaviour of tourists</a:t>
            </a:r>
          </a:p>
          <a:p>
            <a:endParaRPr lang="en-GB" dirty="0"/>
          </a:p>
        </p:txBody>
      </p:sp>
      <p:sp>
        <p:nvSpPr>
          <p:cNvPr id="4" name="Content Placeholder 3">
            <a:extLst>
              <a:ext uri="{FF2B5EF4-FFF2-40B4-BE49-F238E27FC236}">
                <a16:creationId xmlns:a16="http://schemas.microsoft.com/office/drawing/2014/main" id="{ED4DFF57-D469-2EEC-32B0-C4A738E6D6E5}"/>
              </a:ext>
            </a:extLst>
          </p:cNvPr>
          <p:cNvSpPr>
            <a:spLocks noGrp="1"/>
          </p:cNvSpPr>
          <p:nvPr>
            <p:ph sz="half" idx="2"/>
          </p:nvPr>
        </p:nvSpPr>
        <p:spPr>
          <a:xfrm>
            <a:off x="6102041" y="1619260"/>
            <a:ext cx="2945434" cy="3672409"/>
          </a:xfrm>
        </p:spPr>
        <p:txBody>
          <a:bodyPr>
            <a:normAutofit fontScale="55000" lnSpcReduction="20000"/>
          </a:bodyPr>
          <a:lstStyle/>
          <a:p>
            <a:pPr>
              <a:lnSpc>
                <a:spcPct val="120000"/>
              </a:lnSpc>
              <a:spcBef>
                <a:spcPts val="0"/>
              </a:spcBef>
            </a:pPr>
            <a:r>
              <a:rPr lang="en-GB" dirty="0">
                <a:latin typeface="Arial" panose="020B0604020202020204" pitchFamily="34" charset="0"/>
                <a:cs typeface="Arial" panose="020B0604020202020204" pitchFamily="34" charset="0"/>
              </a:rPr>
              <a:t>Cultural harmony</a:t>
            </a:r>
          </a:p>
          <a:p>
            <a:pPr>
              <a:lnSpc>
                <a:spcPct val="120000"/>
              </a:lnSpc>
              <a:spcBef>
                <a:spcPts val="0"/>
              </a:spcBef>
            </a:pPr>
            <a:r>
              <a:rPr lang="en-GB" dirty="0">
                <a:latin typeface="Arial" panose="020B0604020202020204" pitchFamily="34" charset="0"/>
                <a:cs typeface="Arial" panose="020B0604020202020204" pitchFamily="34" charset="0"/>
              </a:rPr>
              <a:t>Cultural diffusion</a:t>
            </a:r>
          </a:p>
          <a:p>
            <a:pPr>
              <a:lnSpc>
                <a:spcPct val="120000"/>
              </a:lnSpc>
              <a:spcBef>
                <a:spcPts val="0"/>
              </a:spcBef>
            </a:pPr>
            <a:r>
              <a:rPr lang="en-GB" dirty="0">
                <a:latin typeface="Arial" panose="020B0604020202020204" pitchFamily="34" charset="0"/>
                <a:cs typeface="Arial" panose="020B0604020202020204" pitchFamily="34" charset="0"/>
              </a:rPr>
              <a:t>Transmitting culture. </a:t>
            </a:r>
          </a:p>
          <a:p>
            <a:pPr>
              <a:lnSpc>
                <a:spcPct val="120000"/>
              </a:lnSpc>
              <a:spcBef>
                <a:spcPts val="0"/>
              </a:spcBef>
            </a:pPr>
            <a:r>
              <a:rPr lang="en-GB" dirty="0">
                <a:latin typeface="Arial" panose="020B0604020202020204" pitchFamily="34" charset="0"/>
                <a:cs typeface="Arial" panose="020B0604020202020204" pitchFamily="34" charset="0"/>
              </a:rPr>
              <a:t>Safe and Secure environment</a:t>
            </a:r>
          </a:p>
          <a:p>
            <a:pPr>
              <a:lnSpc>
                <a:spcPct val="120000"/>
              </a:lnSpc>
              <a:spcBef>
                <a:spcPts val="0"/>
              </a:spcBef>
            </a:pPr>
            <a:r>
              <a:rPr lang="en-GB" dirty="0">
                <a:latin typeface="Arial" panose="020B0604020202020204" pitchFamily="34" charset="0"/>
                <a:cs typeface="Arial" panose="020B0604020202020204" pitchFamily="34" charset="0"/>
              </a:rPr>
              <a:t>Harmony between traditional and foreign cultures must be established through demonstration and communication</a:t>
            </a:r>
            <a:r>
              <a:rPr lang="en-GB" dirty="0"/>
              <a:t>. </a:t>
            </a:r>
          </a:p>
          <a:p>
            <a:pPr>
              <a:lnSpc>
                <a:spcPct val="120000"/>
              </a:lnSpc>
              <a:spcBef>
                <a:spcPts val="0"/>
              </a:spcBef>
            </a:pPr>
            <a:endParaRPr lang="en-GB" dirty="0"/>
          </a:p>
          <a:p>
            <a:pPr>
              <a:lnSpc>
                <a:spcPct val="120000"/>
              </a:lnSpc>
              <a:spcBef>
                <a:spcPts val="0"/>
              </a:spcBef>
            </a:pPr>
            <a:r>
              <a:rPr lang="en-GB" dirty="0"/>
              <a:t>In other words – </a:t>
            </a:r>
            <a:r>
              <a:rPr lang="en-GB" b="1" dirty="0"/>
              <a:t>authenticity!</a:t>
            </a:r>
          </a:p>
          <a:p>
            <a:endParaRPr lang="en-GB" dirty="0"/>
          </a:p>
        </p:txBody>
      </p:sp>
      <p:sp>
        <p:nvSpPr>
          <p:cNvPr id="5" name="TextBox 4">
            <a:extLst>
              <a:ext uri="{FF2B5EF4-FFF2-40B4-BE49-F238E27FC236}">
                <a16:creationId xmlns:a16="http://schemas.microsoft.com/office/drawing/2014/main" id="{EF9E1F4A-415F-38C9-4B10-79E4794FFFA0}"/>
              </a:ext>
            </a:extLst>
          </p:cNvPr>
          <p:cNvSpPr txBox="1"/>
          <p:nvPr/>
        </p:nvSpPr>
        <p:spPr>
          <a:xfrm>
            <a:off x="3059832" y="1619260"/>
            <a:ext cx="2592324" cy="3785652"/>
          </a:xfrm>
          <a:prstGeom prst="rect">
            <a:avLst/>
          </a:prstGeom>
          <a:noFill/>
        </p:spPr>
        <p:txBody>
          <a:bodyPr wrap="square" rtlCol="0">
            <a:spAutoFit/>
          </a:bodyPr>
          <a:lstStyle/>
          <a:p>
            <a:pPr marL="285750" indent="-285750">
              <a:buFont typeface="Arial" panose="020B0604020202020204" pitchFamily="34" charset="0"/>
              <a:buChar char="•"/>
            </a:pPr>
            <a:r>
              <a:rPr lang="en-GB" sz="1500" dirty="0">
                <a:latin typeface="Arial" panose="020B0604020202020204" pitchFamily="34" charset="0"/>
                <a:cs typeface="Arial" panose="020B0604020202020204" pitchFamily="34" charset="0"/>
              </a:rPr>
              <a:t>Developing new businesses. </a:t>
            </a:r>
          </a:p>
          <a:p>
            <a:pPr marL="285750" indent="-285750">
              <a:buFont typeface="Arial" panose="020B0604020202020204" pitchFamily="34" charset="0"/>
              <a:buChar char="•"/>
            </a:pPr>
            <a:r>
              <a:rPr lang="en-GB" sz="1500" dirty="0">
                <a:latin typeface="Arial" panose="020B0604020202020204" pitchFamily="34" charset="0"/>
                <a:cs typeface="Arial" panose="020B0604020202020204" pitchFamily="34" charset="0"/>
              </a:rPr>
              <a:t>Expanding job opportunities.  </a:t>
            </a:r>
          </a:p>
          <a:p>
            <a:pPr marL="285750" indent="-285750">
              <a:buFont typeface="Arial" panose="020B0604020202020204" pitchFamily="34" charset="0"/>
              <a:buChar char="•"/>
            </a:pPr>
            <a:r>
              <a:rPr lang="en-GB" sz="1500" dirty="0">
                <a:latin typeface="Arial" panose="020B0604020202020204" pitchFamily="34" charset="0"/>
                <a:cs typeface="Arial" panose="020B0604020202020204" pitchFamily="34" charset="0"/>
              </a:rPr>
              <a:t>Increasing income. </a:t>
            </a:r>
          </a:p>
          <a:p>
            <a:pPr marL="285750" indent="-285750">
              <a:buFont typeface="Arial" panose="020B0604020202020204" pitchFamily="34" charset="0"/>
              <a:buChar char="•"/>
            </a:pPr>
            <a:r>
              <a:rPr lang="en-GB" sz="1500" dirty="0">
                <a:latin typeface="Arial" panose="020B0604020202020204" pitchFamily="34" charset="0"/>
                <a:cs typeface="Arial" panose="020B0604020202020204" pitchFamily="34" charset="0"/>
              </a:rPr>
              <a:t>Marketing new products. </a:t>
            </a:r>
          </a:p>
          <a:p>
            <a:pPr marL="285750" indent="-285750">
              <a:buFont typeface="Arial" panose="020B0604020202020204" pitchFamily="34" charset="0"/>
              <a:buChar char="•"/>
            </a:pPr>
            <a:r>
              <a:rPr lang="en-GB" sz="1500" dirty="0">
                <a:latin typeface="Arial" panose="020B0604020202020204" pitchFamily="34" charset="0"/>
                <a:cs typeface="Arial" panose="020B0604020202020204" pitchFamily="34" charset="0"/>
              </a:rPr>
              <a:t>Improving infrastructures.</a:t>
            </a:r>
          </a:p>
          <a:p>
            <a:pPr marL="285750" indent="-285750">
              <a:buFont typeface="Arial" panose="020B0604020202020204" pitchFamily="34" charset="0"/>
              <a:buChar char="•"/>
            </a:pPr>
            <a:r>
              <a:rPr lang="en-GB" sz="1500" dirty="0">
                <a:latin typeface="Arial" panose="020B0604020202020204" pitchFamily="34" charset="0"/>
                <a:cs typeface="Arial" panose="020B0604020202020204" pitchFamily="34" charset="0"/>
              </a:rPr>
              <a:t>Encouraging diversification. </a:t>
            </a:r>
          </a:p>
          <a:p>
            <a:pPr marL="285750" indent="-285750">
              <a:buFont typeface="Arial" panose="020B0604020202020204" pitchFamily="34" charset="0"/>
              <a:buChar char="•"/>
            </a:pPr>
            <a:r>
              <a:rPr lang="en-GB" sz="1500" dirty="0">
                <a:latin typeface="Arial" panose="020B0604020202020204" pitchFamily="34" charset="0"/>
                <a:cs typeface="Arial" panose="020B0604020202020204" pitchFamily="34" charset="0"/>
              </a:rPr>
              <a:t>Integrating local economy.</a:t>
            </a:r>
          </a:p>
          <a:p>
            <a:pPr marL="285750" indent="-285750">
              <a:buFont typeface="Arial" panose="020B0604020202020204" pitchFamily="34" charset="0"/>
              <a:buChar char="•"/>
            </a:pPr>
            <a:r>
              <a:rPr lang="en-GB" sz="1500" dirty="0">
                <a:latin typeface="Arial" panose="020B0604020202020204" pitchFamily="34" charset="0"/>
                <a:cs typeface="Arial" panose="020B0604020202020204" pitchFamily="34" charset="0"/>
              </a:rPr>
              <a:t>Promoting community pride.</a:t>
            </a:r>
          </a:p>
          <a:p>
            <a:pPr marL="285750" indent="-285750">
              <a:buFont typeface="Arial" panose="020B0604020202020204" pitchFamily="34" charset="0"/>
              <a:buChar char="•"/>
            </a:pPr>
            <a:r>
              <a:rPr lang="en-GB" sz="1500" dirty="0">
                <a:latin typeface="Arial" panose="020B0604020202020204" pitchFamily="34" charset="0"/>
                <a:cs typeface="Arial" panose="020B0604020202020204" pitchFamily="34" charset="0"/>
              </a:rPr>
              <a:t>Higher quality of life for local population.</a:t>
            </a:r>
          </a:p>
        </p:txBody>
      </p:sp>
    </p:spTree>
    <p:extLst>
      <p:ext uri="{BB962C8B-B14F-4D97-AF65-F5344CB8AC3E}">
        <p14:creationId xmlns:p14="http://schemas.microsoft.com/office/powerpoint/2010/main" val="1236727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42E825-9923-8124-25B3-7B0C72F33F3E}"/>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6353C3D3-0CFF-A7B3-4190-0E7623C36422}"/>
              </a:ext>
            </a:extLst>
          </p:cNvPr>
          <p:cNvSpPr>
            <a:spLocks noGrp="1"/>
          </p:cNvSpPr>
          <p:nvPr>
            <p:ph idx="1"/>
          </p:nvPr>
        </p:nvSpPr>
        <p:spPr/>
        <p:txBody>
          <a:bodyPr>
            <a:normAutofit/>
          </a:bodyPr>
          <a:lstStyle/>
          <a:p>
            <a:r>
              <a:rPr lang="en-GB" sz="2600" dirty="0"/>
              <a:t>Look up Butler’s Tourism Area Life Cycle model.</a:t>
            </a:r>
          </a:p>
          <a:p>
            <a:r>
              <a:rPr lang="en-GB" sz="2600" dirty="0"/>
              <a:t>Prepare a PowerPoint slide/s explaining/showing:</a:t>
            </a:r>
          </a:p>
          <a:p>
            <a:pPr marL="514350" indent="-514350">
              <a:buFont typeface="+mj-lt"/>
              <a:buAutoNum type="arabicPeriod"/>
            </a:pPr>
            <a:r>
              <a:rPr lang="en-GB" sz="2600" dirty="0"/>
              <a:t>What it is</a:t>
            </a:r>
          </a:p>
          <a:p>
            <a:pPr marL="514350" indent="-514350">
              <a:buFont typeface="+mj-lt"/>
              <a:buAutoNum type="arabicPeriod"/>
            </a:pPr>
            <a:r>
              <a:rPr lang="en-GB" sz="2600" dirty="0"/>
              <a:t>Its various stages - Try and illustrate your work with an image of the life cycle</a:t>
            </a:r>
          </a:p>
          <a:p>
            <a:pPr marL="514350" indent="-514350">
              <a:buFont typeface="+mj-lt"/>
              <a:buAutoNum type="arabicPeriod"/>
            </a:pPr>
            <a:r>
              <a:rPr lang="en-GB" sz="2600" dirty="0"/>
              <a:t>Whether Butler’s model is relevant in an era of sustainability?</a:t>
            </a:r>
          </a:p>
          <a:p>
            <a:pPr marL="514350" indent="-514350">
              <a:buFont typeface="+mj-lt"/>
              <a:buAutoNum type="arabicPeriod"/>
            </a:pPr>
            <a:endParaRPr lang="en-GB" dirty="0"/>
          </a:p>
          <a:p>
            <a:pPr marL="0" indent="0">
              <a:buNone/>
            </a:pPr>
            <a:endParaRPr lang="en-GB" dirty="0"/>
          </a:p>
          <a:p>
            <a:pPr marL="514350" indent="-514350">
              <a:buFont typeface="+mj-lt"/>
              <a:buAutoNum type="arabicPeriod"/>
            </a:pPr>
            <a:endParaRPr lang="en-GB" dirty="0"/>
          </a:p>
        </p:txBody>
      </p:sp>
    </p:spTree>
    <p:extLst>
      <p:ext uri="{BB962C8B-B14F-4D97-AF65-F5344CB8AC3E}">
        <p14:creationId xmlns:p14="http://schemas.microsoft.com/office/powerpoint/2010/main" val="33868909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n aerial view of a city&#10;&#10;Description automatically generated with medium confidence">
            <a:extLst>
              <a:ext uri="{FF2B5EF4-FFF2-40B4-BE49-F238E27FC236}">
                <a16:creationId xmlns:a16="http://schemas.microsoft.com/office/drawing/2014/main" id="{43038A09-8FD4-FC40-A6E3-BF052FAF1DBE}"/>
              </a:ext>
            </a:extLst>
          </p:cNvPr>
          <p:cNvPicPr>
            <a:picLocks noChangeAspect="1"/>
          </p:cNvPicPr>
          <p:nvPr/>
        </p:nvPicPr>
        <p:blipFill rotWithShape="1">
          <a:blip r:embed="rId3">
            <a:alphaModFix amt="35000"/>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4842" r="5666"/>
          <a:stretch/>
        </p:blipFill>
        <p:spPr>
          <a:xfrm>
            <a:off x="0" y="0"/>
            <a:ext cx="9144000" cy="5733256"/>
          </a:xfrm>
          <a:prstGeom prst="rect">
            <a:avLst/>
          </a:prstGeom>
        </p:spPr>
      </p:pic>
      <p:sp>
        <p:nvSpPr>
          <p:cNvPr id="2" name="Title 1">
            <a:extLst>
              <a:ext uri="{FF2B5EF4-FFF2-40B4-BE49-F238E27FC236}">
                <a16:creationId xmlns:a16="http://schemas.microsoft.com/office/drawing/2014/main" id="{3C850A13-A232-8A43-8D54-A7AF3517EBCC}"/>
              </a:ext>
            </a:extLst>
          </p:cNvPr>
          <p:cNvSpPr>
            <a:spLocks noGrp="1"/>
          </p:cNvSpPr>
          <p:nvPr>
            <p:ph type="title"/>
          </p:nvPr>
        </p:nvSpPr>
        <p:spPr/>
        <p:txBody>
          <a:bodyPr/>
          <a:lstStyle/>
          <a:p>
            <a:pPr algn="l"/>
            <a:r>
              <a:rPr lang="en-GB" b="1" dirty="0"/>
              <a:t>What is Butler’s Model?</a:t>
            </a:r>
          </a:p>
        </p:txBody>
      </p:sp>
      <p:sp>
        <p:nvSpPr>
          <p:cNvPr id="3" name="Content Placeholder 2">
            <a:extLst>
              <a:ext uri="{FF2B5EF4-FFF2-40B4-BE49-F238E27FC236}">
                <a16:creationId xmlns:a16="http://schemas.microsoft.com/office/drawing/2014/main" id="{EB835D8B-15A3-0E4B-B3ED-4B32C6DFA7F6}"/>
              </a:ext>
            </a:extLst>
          </p:cNvPr>
          <p:cNvSpPr>
            <a:spLocks noGrp="1"/>
          </p:cNvSpPr>
          <p:nvPr>
            <p:ph idx="1"/>
          </p:nvPr>
        </p:nvSpPr>
        <p:spPr>
          <a:xfrm>
            <a:off x="457200" y="1470484"/>
            <a:ext cx="8229600" cy="3917032"/>
          </a:xfrm>
        </p:spPr>
        <p:txBody>
          <a:bodyPr>
            <a:normAutofit/>
          </a:bodyPr>
          <a:lstStyle/>
          <a:p>
            <a:r>
              <a:rPr lang="en-GB" b="1" dirty="0"/>
              <a:t>Butler’s Tourism Area Life Cycle (TALC) Model (Butler, 1980) provides a fundamental underpinning to travel and tourism management of destinations. </a:t>
            </a:r>
          </a:p>
          <a:p>
            <a:r>
              <a:rPr lang="en-GB" b="1" dirty="0"/>
              <a:t>Not sure what that means? Well, basically, it is the theory underneath the story of a destination</a:t>
            </a:r>
            <a:r>
              <a:rPr lang="en-GB" dirty="0"/>
              <a:t>.</a:t>
            </a:r>
          </a:p>
        </p:txBody>
      </p:sp>
    </p:spTree>
    <p:extLst>
      <p:ext uri="{BB962C8B-B14F-4D97-AF65-F5344CB8AC3E}">
        <p14:creationId xmlns:p14="http://schemas.microsoft.com/office/powerpoint/2010/main" val="2851589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4012E712-BC91-FF42-A103-D10061775EE5}"/>
              </a:ext>
            </a:extLst>
          </p:cNvPr>
          <p:cNvSpPr>
            <a:spLocks noGrp="1"/>
          </p:cNvSpPr>
          <p:nvPr>
            <p:ph type="title"/>
          </p:nvPr>
        </p:nvSpPr>
        <p:spPr>
          <a:xfrm>
            <a:off x="323528" y="188640"/>
            <a:ext cx="8229600" cy="1143000"/>
          </a:xfrm>
        </p:spPr>
        <p:txBody>
          <a:bodyPr/>
          <a:lstStyle/>
          <a:p>
            <a:pPr algn="l"/>
            <a:r>
              <a:rPr lang="en-GB" b="1" dirty="0"/>
              <a:t>Butler Model (TALC)</a:t>
            </a:r>
          </a:p>
        </p:txBody>
      </p:sp>
      <p:pic>
        <p:nvPicPr>
          <p:cNvPr id="4098" name="Picture 2" descr="Butler's Tourism Area Life Cycle Model">
            <a:extLst>
              <a:ext uri="{FF2B5EF4-FFF2-40B4-BE49-F238E27FC236}">
                <a16:creationId xmlns:a16="http://schemas.microsoft.com/office/drawing/2014/main" id="{3AA9DF41-B009-3C47-BEE3-9B34F93F871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138238"/>
            <a:ext cx="9144000" cy="4581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661286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737EB1E2-A25A-4415-A80B-C0D762EBD862}"/>
              </a:ext>
            </a:extLst>
          </p:cNvPr>
          <p:cNvSpPr txBox="1"/>
          <p:nvPr/>
        </p:nvSpPr>
        <p:spPr>
          <a:xfrm>
            <a:off x="755576" y="836712"/>
            <a:ext cx="7164796" cy="4093428"/>
          </a:xfrm>
          <a:prstGeom prst="rect">
            <a:avLst/>
          </a:prstGeom>
          <a:noFill/>
        </p:spPr>
        <p:txBody>
          <a:bodyPr wrap="square">
            <a:spAutoFit/>
          </a:bodyPr>
          <a:lstStyle/>
          <a:p>
            <a:pPr fontAlgn="base"/>
            <a:r>
              <a:rPr lang="en-GB" sz="2400" dirty="0"/>
              <a:t>The </a:t>
            </a:r>
            <a:r>
              <a:rPr lang="en-GB" sz="2400" b="1" dirty="0"/>
              <a:t>positive</a:t>
            </a:r>
            <a:r>
              <a:rPr lang="en-GB" sz="2400" dirty="0"/>
              <a:t> aspects of Butler’s Tourism Area Life Cycle Model</a:t>
            </a:r>
          </a:p>
          <a:p>
            <a:pPr fontAlgn="base"/>
            <a:endParaRPr lang="en-GB" sz="2400" dirty="0"/>
          </a:p>
          <a:p>
            <a:pPr marL="285750" indent="-285750" fontAlgn="base">
              <a:buFont typeface="Arial" panose="020B0604020202020204" pitchFamily="34" charset="0"/>
              <a:buChar char="•"/>
            </a:pPr>
            <a:r>
              <a:rPr lang="en-GB" sz="2400" dirty="0"/>
              <a:t>Butler’s Tourism Area Life Cycle Model provides a clear theoretical guidance/framework to tourism stakeholders.</a:t>
            </a:r>
          </a:p>
          <a:p>
            <a:pPr marL="285750" indent="-285750" fontAlgn="base">
              <a:buFont typeface="Arial" panose="020B0604020202020204" pitchFamily="34" charset="0"/>
              <a:buChar char="•"/>
            </a:pPr>
            <a:r>
              <a:rPr lang="en-GB" sz="2400" dirty="0"/>
              <a:t>Those who are just starting out can use this model to plan their tourism infrastructure and development. </a:t>
            </a:r>
          </a:p>
          <a:p>
            <a:pPr marL="285750" indent="-285750" fontAlgn="base">
              <a:buFont typeface="Arial" panose="020B0604020202020204" pitchFamily="34" charset="0"/>
              <a:buChar char="•"/>
            </a:pPr>
            <a:r>
              <a:rPr lang="en-GB" sz="2400" dirty="0"/>
              <a:t>It can encourage critical and long-term thinking.</a:t>
            </a:r>
          </a:p>
          <a:p>
            <a:endParaRPr lang="en-GB" sz="2000" dirty="0"/>
          </a:p>
        </p:txBody>
      </p:sp>
    </p:spTree>
    <p:extLst>
      <p:ext uri="{BB962C8B-B14F-4D97-AF65-F5344CB8AC3E}">
        <p14:creationId xmlns:p14="http://schemas.microsoft.com/office/powerpoint/2010/main" val="17893803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Icon&#10;&#10;Description automatically generated">
            <a:extLst>
              <a:ext uri="{FF2B5EF4-FFF2-40B4-BE49-F238E27FC236}">
                <a16:creationId xmlns:a16="http://schemas.microsoft.com/office/drawing/2014/main" id="{04259797-72E3-4F4B-9865-EBE4363E66CA}"/>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668344" y="4581128"/>
            <a:ext cx="1344945" cy="1116558"/>
          </a:xfrm>
          <a:prstGeom prst="rect">
            <a:avLst/>
          </a:prstGeom>
        </p:spPr>
      </p:pic>
      <p:sp>
        <p:nvSpPr>
          <p:cNvPr id="6" name="TextBox 5">
            <a:extLst>
              <a:ext uri="{FF2B5EF4-FFF2-40B4-BE49-F238E27FC236}">
                <a16:creationId xmlns:a16="http://schemas.microsoft.com/office/drawing/2014/main" id="{737EB1E2-A25A-4415-A80B-C0D762EBD862}"/>
              </a:ext>
            </a:extLst>
          </p:cNvPr>
          <p:cNvSpPr txBox="1"/>
          <p:nvPr/>
        </p:nvSpPr>
        <p:spPr>
          <a:xfrm>
            <a:off x="395536" y="476672"/>
            <a:ext cx="8172908" cy="3816429"/>
          </a:xfrm>
          <a:prstGeom prst="rect">
            <a:avLst/>
          </a:prstGeom>
          <a:noFill/>
        </p:spPr>
        <p:txBody>
          <a:bodyPr wrap="square">
            <a:spAutoFit/>
          </a:bodyPr>
          <a:lstStyle/>
          <a:p>
            <a:pPr fontAlgn="base"/>
            <a:r>
              <a:rPr lang="en-GB" sz="2200" dirty="0"/>
              <a:t>The </a:t>
            </a:r>
            <a:r>
              <a:rPr lang="en-GB" sz="2200" b="1" dirty="0"/>
              <a:t>negative</a:t>
            </a:r>
            <a:r>
              <a:rPr lang="en-GB" sz="2200" dirty="0"/>
              <a:t> aspects of Butler’s Tourism Area Life Cycle Model</a:t>
            </a:r>
          </a:p>
          <a:p>
            <a:pPr fontAlgn="base"/>
            <a:endParaRPr lang="en-GB" sz="2200" dirty="0"/>
          </a:p>
          <a:p>
            <a:pPr marL="285750" indent="-285750" fontAlgn="base">
              <a:buFont typeface="Arial" panose="020B0604020202020204" pitchFamily="34" charset="0"/>
              <a:buChar char="•"/>
            </a:pPr>
            <a:r>
              <a:rPr lang="en-GB" sz="2200" dirty="0"/>
              <a:t>Can be criticised for its over-simplicity on some issues.</a:t>
            </a:r>
          </a:p>
          <a:p>
            <a:pPr marL="285750" indent="-285750" fontAlgn="base">
              <a:buFont typeface="Arial" panose="020B0604020202020204" pitchFamily="34" charset="0"/>
              <a:buChar char="•"/>
            </a:pPr>
            <a:r>
              <a:rPr lang="en-GB" sz="2200" dirty="0"/>
              <a:t>Without sufficient knowledge and training, tourism stakeholders may not understand this model and may not adequately utilise it.</a:t>
            </a:r>
          </a:p>
          <a:p>
            <a:pPr marL="285750" indent="-285750" fontAlgn="base">
              <a:buFont typeface="Arial" panose="020B0604020202020204" pitchFamily="34" charset="0"/>
              <a:buChar char="•"/>
            </a:pPr>
            <a:r>
              <a:rPr lang="en-GB" sz="2200" dirty="0"/>
              <a:t>The linear approach taken with this module does not account for unique and unaccounted for occurrences (e.g. Covid 19). </a:t>
            </a:r>
          </a:p>
          <a:p>
            <a:pPr marL="285750" indent="-285750" fontAlgn="base">
              <a:buFont typeface="Arial" panose="020B0604020202020204" pitchFamily="34" charset="0"/>
              <a:buChar char="•"/>
            </a:pPr>
            <a:r>
              <a:rPr lang="en-GB" sz="2200" dirty="0"/>
              <a:t>Lastly, being developed back in 1980, Butler’s model fails to account for many of the complexities of today’s travel and tourism industry such as development that is </a:t>
            </a:r>
            <a:r>
              <a:rPr lang="en-GB" sz="2200" b="1" dirty="0"/>
              <a:t>sustainable</a:t>
            </a:r>
          </a:p>
        </p:txBody>
      </p:sp>
    </p:spTree>
    <p:extLst>
      <p:ext uri="{BB962C8B-B14F-4D97-AF65-F5344CB8AC3E}">
        <p14:creationId xmlns:p14="http://schemas.microsoft.com/office/powerpoint/2010/main" val="9196598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C92B45-A32F-704A-A46E-FA183B094324}"/>
              </a:ext>
            </a:extLst>
          </p:cNvPr>
          <p:cNvSpPr>
            <a:spLocks noGrp="1"/>
          </p:cNvSpPr>
          <p:nvPr>
            <p:ph type="title"/>
          </p:nvPr>
        </p:nvSpPr>
        <p:spPr>
          <a:xfrm>
            <a:off x="179512" y="-162272"/>
            <a:ext cx="8229600" cy="1143000"/>
          </a:xfrm>
        </p:spPr>
        <p:txBody>
          <a:bodyPr>
            <a:normAutofit/>
          </a:bodyPr>
          <a:lstStyle/>
          <a:p>
            <a:pPr algn="l"/>
            <a:r>
              <a:rPr lang="en-GB" sz="2800" b="1" dirty="0"/>
              <a:t>Example – Butler’s Model on a destination</a:t>
            </a:r>
          </a:p>
        </p:txBody>
      </p:sp>
      <p:pic>
        <p:nvPicPr>
          <p:cNvPr id="4" name="Online Media 3" descr="Butler Model of Tourism in Ubud, Bali">
            <a:hlinkClick r:id="" action="ppaction://media"/>
            <a:extLst>
              <a:ext uri="{FF2B5EF4-FFF2-40B4-BE49-F238E27FC236}">
                <a16:creationId xmlns:a16="http://schemas.microsoft.com/office/drawing/2014/main" id="{30961CB5-40B1-4547-AC00-9A48F4551625}"/>
              </a:ext>
            </a:extLst>
          </p:cNvPr>
          <p:cNvPicPr>
            <a:picLocks noGrp="1" noRot="1" noChangeAspect="1"/>
          </p:cNvPicPr>
          <p:nvPr>
            <p:ph idx="1"/>
            <a:videoFile r:link="rId1"/>
          </p:nvPr>
        </p:nvPicPr>
        <p:blipFill>
          <a:blip r:embed="rId4"/>
          <a:stretch>
            <a:fillRect/>
          </a:stretch>
        </p:blipFill>
        <p:spPr>
          <a:xfrm>
            <a:off x="251520" y="703292"/>
            <a:ext cx="8568952" cy="4841871"/>
          </a:xfrm>
          <a:prstGeom prst="rect">
            <a:avLst/>
          </a:prstGeom>
        </p:spPr>
      </p:pic>
    </p:spTree>
    <p:extLst>
      <p:ext uri="{BB962C8B-B14F-4D97-AF65-F5344CB8AC3E}">
        <p14:creationId xmlns:p14="http://schemas.microsoft.com/office/powerpoint/2010/main" val="27166705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1448780"/>
            <a:ext cx="5544616" cy="3960440"/>
          </a:xfrm>
        </p:spPr>
        <p:txBody>
          <a:bodyPr>
            <a:normAutofit fontScale="90000"/>
          </a:bodyPr>
          <a:lstStyle/>
          <a:p>
            <a:pPr algn="l"/>
            <a:r>
              <a:rPr lang="en-GB" sz="5400" b="1" dirty="0">
                <a:solidFill>
                  <a:schemeClr val="accent1"/>
                </a:solidFill>
              </a:rPr>
              <a:t>Time for a break!</a:t>
            </a:r>
            <a:br>
              <a:rPr lang="en-GB" sz="5400" b="1" dirty="0">
                <a:solidFill>
                  <a:schemeClr val="accent1"/>
                </a:solidFill>
              </a:rPr>
            </a:br>
            <a:br>
              <a:rPr lang="en-GB" sz="5400" b="1" dirty="0">
                <a:solidFill>
                  <a:schemeClr val="accent1"/>
                </a:solidFill>
              </a:rPr>
            </a:br>
            <a:r>
              <a:rPr lang="en-GB" sz="3600" b="1" dirty="0">
                <a:solidFill>
                  <a:schemeClr val="accent1"/>
                </a:solidFill>
              </a:rPr>
              <a:t>Can you think of any places in the world that have been totally spoilt by too many tourists?</a:t>
            </a:r>
            <a:br>
              <a:rPr lang="en-GB" sz="5400" b="1" dirty="0">
                <a:solidFill>
                  <a:schemeClr val="accent1"/>
                </a:solidFill>
              </a:rPr>
            </a:br>
            <a:br>
              <a:rPr lang="en-GB" b="1" dirty="0"/>
            </a:br>
            <a:endParaRPr lang="en-GB" sz="3200" dirty="0">
              <a:solidFill>
                <a:schemeClr val="bg1"/>
              </a:solidFill>
              <a:latin typeface="Freestyle Script" panose="030804020302050B0404" pitchFamily="66" charset="77"/>
              <a:ea typeface="Brush Script MT" panose="03060802040406070304" pitchFamily="66" charset="-122"/>
              <a:cs typeface="Apple Chancery" panose="03020702040506060504" pitchFamily="66" charset="-79"/>
            </a:endParaRPr>
          </a:p>
        </p:txBody>
      </p:sp>
      <p:pic>
        <p:nvPicPr>
          <p:cNvPr id="4" name="Picture 3">
            <a:extLst>
              <a:ext uri="{FF2B5EF4-FFF2-40B4-BE49-F238E27FC236}">
                <a16:creationId xmlns:a16="http://schemas.microsoft.com/office/drawing/2014/main" id="{879440FC-95E4-3F4F-AD48-3AE03A424D21}"/>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580112" y="1520846"/>
            <a:ext cx="3264363" cy="2448272"/>
          </a:xfrm>
          <a:prstGeom prst="rect">
            <a:avLst/>
          </a:prstGeom>
        </p:spPr>
      </p:pic>
    </p:spTree>
    <p:extLst>
      <p:ext uri="{BB962C8B-B14F-4D97-AF65-F5344CB8AC3E}">
        <p14:creationId xmlns:p14="http://schemas.microsoft.com/office/powerpoint/2010/main" val="23070812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420AD-A733-332E-5563-7372F7E10819}"/>
              </a:ext>
            </a:extLst>
          </p:cNvPr>
          <p:cNvSpPr>
            <a:spLocks noGrp="1"/>
          </p:cNvSpPr>
          <p:nvPr>
            <p:ph type="title"/>
          </p:nvPr>
        </p:nvSpPr>
        <p:spPr>
          <a:xfrm>
            <a:off x="352479" y="107628"/>
            <a:ext cx="8229600" cy="1143000"/>
          </a:xfrm>
        </p:spPr>
        <p:txBody>
          <a:bodyPr>
            <a:normAutofit fontScale="90000"/>
          </a:bodyPr>
          <a:lstStyle/>
          <a:p>
            <a:pPr algn="l"/>
            <a:r>
              <a:rPr lang="en-GB" sz="4000" dirty="0"/>
              <a:t>Destinations: </a:t>
            </a:r>
            <a:br>
              <a:rPr lang="en-GB" sz="3200" dirty="0"/>
            </a:br>
            <a:r>
              <a:rPr lang="en-GB" sz="3200" dirty="0"/>
              <a:t>Primary and secondary tourism resources</a:t>
            </a:r>
          </a:p>
        </p:txBody>
      </p:sp>
      <p:sp>
        <p:nvSpPr>
          <p:cNvPr id="3" name="Content Placeholder 2">
            <a:extLst>
              <a:ext uri="{FF2B5EF4-FFF2-40B4-BE49-F238E27FC236}">
                <a16:creationId xmlns:a16="http://schemas.microsoft.com/office/drawing/2014/main" id="{B259575C-2063-769A-4A22-EBC53BF8E7CD}"/>
              </a:ext>
            </a:extLst>
          </p:cNvPr>
          <p:cNvSpPr>
            <a:spLocks noGrp="1"/>
          </p:cNvSpPr>
          <p:nvPr>
            <p:ph idx="1"/>
          </p:nvPr>
        </p:nvSpPr>
        <p:spPr>
          <a:xfrm>
            <a:off x="539552" y="1628800"/>
            <a:ext cx="8013576" cy="3960440"/>
          </a:xfrm>
        </p:spPr>
        <p:txBody>
          <a:bodyPr>
            <a:normAutofit fontScale="85000" lnSpcReduction="20000"/>
          </a:bodyPr>
          <a:lstStyle/>
          <a:p>
            <a:pPr marL="0" indent="0">
              <a:buNone/>
            </a:pPr>
            <a:r>
              <a:rPr lang="en-GB" b="1" dirty="0"/>
              <a:t>Primary </a:t>
            </a:r>
          </a:p>
          <a:p>
            <a:r>
              <a:rPr lang="en-GB" dirty="0"/>
              <a:t>The main motivation for tourist activity</a:t>
            </a:r>
          </a:p>
          <a:p>
            <a:r>
              <a:rPr lang="en-GB" dirty="0"/>
              <a:t>Natural or built environment</a:t>
            </a:r>
          </a:p>
          <a:p>
            <a:r>
              <a:rPr lang="en-GB" dirty="0"/>
              <a:t>Can include events, festivals and religious</a:t>
            </a:r>
          </a:p>
          <a:p>
            <a:pPr marL="0" indent="0">
              <a:buNone/>
            </a:pPr>
            <a:r>
              <a:rPr lang="en-GB" b="1" dirty="0"/>
              <a:t>Secondary</a:t>
            </a:r>
          </a:p>
          <a:p>
            <a:r>
              <a:rPr lang="en-GB" dirty="0"/>
              <a:t>Those things built or developed to meet the needs of tourists</a:t>
            </a:r>
          </a:p>
          <a:p>
            <a:r>
              <a:rPr lang="en-GB" dirty="0"/>
              <a:t>Hotels/accommodation, restaurants/cafes, visitor attractions</a:t>
            </a:r>
          </a:p>
          <a:p>
            <a:r>
              <a:rPr lang="en-GB" dirty="0"/>
              <a:t>Transport infrastructure</a:t>
            </a:r>
          </a:p>
          <a:p>
            <a:endParaRPr lang="en-GB" dirty="0"/>
          </a:p>
        </p:txBody>
      </p:sp>
    </p:spTree>
    <p:extLst>
      <p:ext uri="{BB962C8B-B14F-4D97-AF65-F5344CB8AC3E}">
        <p14:creationId xmlns:p14="http://schemas.microsoft.com/office/powerpoint/2010/main" val="40447318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descr="Image result for doxey irridex theory">
            <a:extLst>
              <a:ext uri="{FF2B5EF4-FFF2-40B4-BE49-F238E27FC236}">
                <a16:creationId xmlns:a16="http://schemas.microsoft.com/office/drawing/2014/main" id="{24385214-00AA-B847-A1AD-7E4B51EF6C4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7584" y="764704"/>
            <a:ext cx="6587901" cy="4755505"/>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a:extLst>
              <a:ext uri="{FF2B5EF4-FFF2-40B4-BE49-F238E27FC236}">
                <a16:creationId xmlns:a16="http://schemas.microsoft.com/office/drawing/2014/main" id="{CA743F90-776B-8541-B24B-3E936C631A1C}"/>
              </a:ext>
            </a:extLst>
          </p:cNvPr>
          <p:cNvSpPr>
            <a:spLocks noGrp="1"/>
          </p:cNvSpPr>
          <p:nvPr>
            <p:ph type="title"/>
          </p:nvPr>
        </p:nvSpPr>
        <p:spPr>
          <a:xfrm>
            <a:off x="251520" y="-24165"/>
            <a:ext cx="8568952" cy="1143000"/>
          </a:xfrm>
        </p:spPr>
        <p:txBody>
          <a:bodyPr>
            <a:normAutofit fontScale="90000"/>
          </a:bodyPr>
          <a:lstStyle/>
          <a:p>
            <a:pPr algn="l"/>
            <a:r>
              <a:rPr lang="en-GB" b="1" dirty="0"/>
              <a:t>Reminder…</a:t>
            </a:r>
            <a:r>
              <a:rPr lang="en-GB" b="1" dirty="0" err="1"/>
              <a:t>Doxey’s</a:t>
            </a:r>
            <a:r>
              <a:rPr lang="en-GB" b="1" dirty="0"/>
              <a:t> </a:t>
            </a:r>
            <a:r>
              <a:rPr lang="en-GB" b="1" dirty="0" err="1"/>
              <a:t>Irridex</a:t>
            </a:r>
            <a:r>
              <a:rPr lang="en-GB" b="1" dirty="0"/>
              <a:t> Model (1975)</a:t>
            </a:r>
          </a:p>
        </p:txBody>
      </p:sp>
    </p:spTree>
    <p:extLst>
      <p:ext uri="{BB962C8B-B14F-4D97-AF65-F5344CB8AC3E}">
        <p14:creationId xmlns:p14="http://schemas.microsoft.com/office/powerpoint/2010/main" val="5390954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descr="Maya Bay: The beach nobody can touch - BBC News">
            <a:hlinkClick r:id="" action="ppaction://media"/>
            <a:extLst>
              <a:ext uri="{FF2B5EF4-FFF2-40B4-BE49-F238E27FC236}">
                <a16:creationId xmlns:a16="http://schemas.microsoft.com/office/drawing/2014/main" id="{5F01D142-2500-1B4B-ACAA-8CAF51B82289}"/>
              </a:ext>
            </a:extLst>
          </p:cNvPr>
          <p:cNvPicPr>
            <a:picLocks noGrp="1" noRot="1" noChangeAspect="1"/>
          </p:cNvPicPr>
          <p:nvPr>
            <p:ph idx="1"/>
            <a:videoFile r:link="rId1"/>
          </p:nvPr>
        </p:nvPicPr>
        <p:blipFill>
          <a:blip r:embed="rId4"/>
          <a:stretch>
            <a:fillRect/>
          </a:stretch>
        </p:blipFill>
        <p:spPr>
          <a:xfrm>
            <a:off x="251520" y="188640"/>
            <a:ext cx="8640960" cy="4882559"/>
          </a:xfrm>
          <a:prstGeom prst="rect">
            <a:avLst/>
          </a:prstGeom>
        </p:spPr>
      </p:pic>
      <p:sp>
        <p:nvSpPr>
          <p:cNvPr id="6" name="TextBox 5">
            <a:extLst>
              <a:ext uri="{FF2B5EF4-FFF2-40B4-BE49-F238E27FC236}">
                <a16:creationId xmlns:a16="http://schemas.microsoft.com/office/drawing/2014/main" id="{69F76AED-66D8-AE4E-810C-15D697739A91}"/>
              </a:ext>
            </a:extLst>
          </p:cNvPr>
          <p:cNvSpPr txBox="1"/>
          <p:nvPr/>
        </p:nvSpPr>
        <p:spPr>
          <a:xfrm>
            <a:off x="899592" y="5229200"/>
            <a:ext cx="6500497" cy="646331"/>
          </a:xfrm>
          <a:prstGeom prst="rect">
            <a:avLst/>
          </a:prstGeom>
          <a:noFill/>
        </p:spPr>
        <p:txBody>
          <a:bodyPr wrap="none" rtlCol="0">
            <a:spAutoFit/>
          </a:bodyPr>
          <a:lstStyle/>
          <a:p>
            <a:r>
              <a:rPr lang="en-GB" dirty="0">
                <a:hlinkClick r:id="rId5"/>
              </a:rPr>
              <a:t>Newsbeat: Thailand's Maya Bay: 'You think you're in Times Square'</a:t>
            </a:r>
            <a:endParaRPr lang="en-GB" dirty="0"/>
          </a:p>
          <a:p>
            <a:endParaRPr lang="en-GB" dirty="0"/>
          </a:p>
        </p:txBody>
      </p:sp>
      <p:pic>
        <p:nvPicPr>
          <p:cNvPr id="10" name="Graphic 9" descr="Newspaper outline">
            <a:extLst>
              <a:ext uri="{FF2B5EF4-FFF2-40B4-BE49-F238E27FC236}">
                <a16:creationId xmlns:a16="http://schemas.microsoft.com/office/drawing/2014/main" id="{E3E38ED5-6A4D-4141-AF4C-1B2648750BCF}"/>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251520" y="5071199"/>
            <a:ext cx="638598" cy="638598"/>
          </a:xfrm>
          <a:prstGeom prst="rect">
            <a:avLst/>
          </a:prstGeom>
        </p:spPr>
      </p:pic>
    </p:spTree>
    <p:extLst>
      <p:ext uri="{BB962C8B-B14F-4D97-AF65-F5344CB8AC3E}">
        <p14:creationId xmlns:p14="http://schemas.microsoft.com/office/powerpoint/2010/main" val="19147939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2">
            <a:extLst>
              <a:ext uri="{FF2B5EF4-FFF2-40B4-BE49-F238E27FC236}">
                <a16:creationId xmlns:a16="http://schemas.microsoft.com/office/drawing/2014/main" id="{157ADAC3-55AA-114B-B7A1-EBC8D7D5AAB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8695" y="1052736"/>
            <a:ext cx="9008738" cy="4360229"/>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a:extLst>
              <a:ext uri="{FF2B5EF4-FFF2-40B4-BE49-F238E27FC236}">
                <a16:creationId xmlns:a16="http://schemas.microsoft.com/office/drawing/2014/main" id="{240EA7D6-8C9E-5D4D-8B57-FC7DA3342E14}"/>
              </a:ext>
            </a:extLst>
          </p:cNvPr>
          <p:cNvSpPr>
            <a:spLocks noGrp="1"/>
          </p:cNvSpPr>
          <p:nvPr>
            <p:ph type="title"/>
          </p:nvPr>
        </p:nvSpPr>
        <p:spPr>
          <a:xfrm>
            <a:off x="441500" y="0"/>
            <a:ext cx="8229600" cy="1143000"/>
          </a:xfrm>
        </p:spPr>
        <p:txBody>
          <a:bodyPr/>
          <a:lstStyle/>
          <a:p>
            <a:pPr algn="l"/>
            <a:r>
              <a:rPr lang="en-GB" b="1" dirty="0" err="1"/>
              <a:t>Doxey</a:t>
            </a:r>
            <a:r>
              <a:rPr lang="en-GB" b="1" dirty="0"/>
              <a:t> linked with Butler</a:t>
            </a:r>
          </a:p>
        </p:txBody>
      </p:sp>
    </p:spTree>
    <p:extLst>
      <p:ext uri="{BB962C8B-B14F-4D97-AF65-F5344CB8AC3E}">
        <p14:creationId xmlns:p14="http://schemas.microsoft.com/office/powerpoint/2010/main" val="311187069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Content Placeholder 2"/>
          <p:cNvSpPr txBox="1">
            <a:spLocks/>
          </p:cNvSpPr>
          <p:nvPr/>
        </p:nvSpPr>
        <p:spPr>
          <a:xfrm>
            <a:off x="501301" y="1034794"/>
            <a:ext cx="8284480" cy="2622805"/>
          </a:xfrm>
          <a:prstGeom prst="rect">
            <a:avLst/>
          </a:prstGeom>
        </p:spPr>
        <p:txBody>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a:spcBef>
                <a:spcPts val="0"/>
              </a:spcBef>
            </a:pPr>
            <a:r>
              <a:rPr lang="en-GB" sz="2400" dirty="0">
                <a:latin typeface="Arial" pitchFamily="34" charset="0"/>
                <a:cs typeface="Arial" pitchFamily="34" charset="0"/>
              </a:rPr>
              <a:t>A physical space in which a visitor spends at least one overnight. It includes tourism products such as support services and attractions, and tourism resources within a day’s return travel time. It has physical and administrative boundaries defining its management, and images and perceptions defining its market competitiveness.    (UNWTO, 2007) </a:t>
            </a:r>
          </a:p>
        </p:txBody>
      </p:sp>
      <p:sp>
        <p:nvSpPr>
          <p:cNvPr id="14" name="Title 1"/>
          <p:cNvSpPr txBox="1">
            <a:spLocks/>
          </p:cNvSpPr>
          <p:nvPr/>
        </p:nvSpPr>
        <p:spPr>
          <a:xfrm>
            <a:off x="501301" y="271446"/>
            <a:ext cx="6964728" cy="605516"/>
          </a:xfrm>
          <a:prstGeom prst="rect">
            <a:avLst/>
          </a:prstGeom>
        </p:spPr>
        <p:txBody>
          <a:bodyPr anchor="b"/>
          <a:lstStyle>
            <a:lvl1pPr algn="ctr" defTabSz="457200" rtl="0" eaLnBrk="1" latinLnBrk="0" hangingPunct="1">
              <a:spcBef>
                <a:spcPct val="0"/>
              </a:spcBef>
              <a:buNone/>
              <a:defRPr sz="4400" kern="1200">
                <a:solidFill>
                  <a:schemeClr val="tx1"/>
                </a:solidFill>
                <a:latin typeface="+mj-lt"/>
                <a:ea typeface="+mj-ea"/>
                <a:cs typeface="+mj-cs"/>
              </a:defRPr>
            </a:lvl1pPr>
          </a:lstStyle>
          <a:p>
            <a:pPr algn="l"/>
            <a:r>
              <a:rPr lang="en-US" sz="4000" dirty="0">
                <a:latin typeface="Arial" pitchFamily="34" charset="0"/>
                <a:cs typeface="Arial" pitchFamily="34" charset="0"/>
              </a:rPr>
              <a:t>Defining a Destination…</a:t>
            </a:r>
          </a:p>
        </p:txBody>
      </p:sp>
      <p:sp>
        <p:nvSpPr>
          <p:cNvPr id="7" name="TextBox 6">
            <a:extLst>
              <a:ext uri="{FF2B5EF4-FFF2-40B4-BE49-F238E27FC236}">
                <a16:creationId xmlns:a16="http://schemas.microsoft.com/office/drawing/2014/main" id="{ABC4C870-1349-45DC-85D5-A169D5F61369}"/>
              </a:ext>
            </a:extLst>
          </p:cNvPr>
          <p:cNvSpPr txBox="1"/>
          <p:nvPr/>
        </p:nvSpPr>
        <p:spPr>
          <a:xfrm>
            <a:off x="369326" y="3822658"/>
            <a:ext cx="8026924" cy="1815882"/>
          </a:xfrm>
          <a:prstGeom prst="rect">
            <a:avLst/>
          </a:prstGeom>
          <a:noFill/>
        </p:spPr>
        <p:txBody>
          <a:bodyPr wrap="square">
            <a:spAutoFit/>
          </a:bodyPr>
          <a:lstStyle/>
          <a:p>
            <a:pPr marL="457200" indent="-457200">
              <a:buFont typeface="Arial" panose="020B0604020202020204" pitchFamily="34" charset="0"/>
              <a:buChar char="•"/>
            </a:pPr>
            <a:r>
              <a:rPr lang="en-GB" sz="2400" b="0" i="0" dirty="0">
                <a:solidFill>
                  <a:srgbClr val="0070C0"/>
                </a:solidFill>
                <a:effectLst/>
                <a:latin typeface="Arial" panose="020B0604020202020204" pitchFamily="34" charset="0"/>
                <a:cs typeface="Arial" panose="020B0604020202020204" pitchFamily="34" charset="0"/>
              </a:rPr>
              <a:t>The main destination of a tourism trip is defined as the place visited that is central to the decision to take the trip. </a:t>
            </a:r>
            <a:r>
              <a:rPr lang="en-GB" sz="2400" dirty="0">
                <a:solidFill>
                  <a:srgbClr val="0070C0"/>
                </a:solidFill>
                <a:latin typeface="Arial" panose="020B0604020202020204" pitchFamily="34" charset="0"/>
                <a:cs typeface="Arial" panose="020B0604020202020204" pitchFamily="34" charset="0"/>
              </a:rPr>
              <a:t> (UNWTO 2021</a:t>
            </a:r>
            <a:r>
              <a:rPr lang="en-GB" sz="2400" dirty="0">
                <a:solidFill>
                  <a:srgbClr val="0070C0"/>
                </a:solidFill>
              </a:rPr>
              <a:t>) </a:t>
            </a:r>
          </a:p>
          <a:p>
            <a:pPr lvl="1"/>
            <a:r>
              <a:rPr lang="en-GB" sz="2000" dirty="0">
                <a:solidFill>
                  <a:srgbClr val="0070C0"/>
                </a:solidFill>
              </a:rPr>
              <a:t>UNWTO (2021) </a:t>
            </a:r>
            <a:r>
              <a:rPr lang="en-GB" sz="2000" dirty="0">
                <a:solidFill>
                  <a:srgbClr val="0070C0"/>
                </a:solidFill>
                <a:hlinkClick r:id="rId2">
                  <a:extLst>
                    <a:ext uri="{A12FA001-AC4F-418D-AE19-62706E023703}">
                      <ahyp:hlinkClr xmlns:ahyp="http://schemas.microsoft.com/office/drawing/2018/hyperlinkcolor" val="tx"/>
                    </a:ext>
                  </a:extLst>
                </a:hlinkClick>
              </a:rPr>
              <a:t>www.unwto.org/glossary-tourism-terms</a:t>
            </a:r>
            <a:r>
              <a:rPr lang="en-GB" sz="2000" dirty="0">
                <a:solidFill>
                  <a:srgbClr val="0070C0"/>
                </a:solidFill>
              </a:rPr>
              <a:t>, accessed 14/11/2022</a:t>
            </a:r>
            <a:endParaRPr lang="en-GB" sz="2000"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119116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extBox 2">
            <a:extLst>
              <a:ext uri="{FF2B5EF4-FFF2-40B4-BE49-F238E27FC236}">
                <a16:creationId xmlns:a16="http://schemas.microsoft.com/office/drawing/2014/main" id="{8EED9D09-323E-071F-B7FB-7A8835703169}"/>
              </a:ext>
            </a:extLst>
          </p:cNvPr>
          <p:cNvGraphicFramePr/>
          <p:nvPr>
            <p:extLst>
              <p:ext uri="{D42A27DB-BD31-4B8C-83A1-F6EECF244321}">
                <p14:modId xmlns:p14="http://schemas.microsoft.com/office/powerpoint/2010/main" val="2891393497"/>
              </p:ext>
            </p:extLst>
          </p:nvPr>
        </p:nvGraphicFramePr>
        <p:xfrm>
          <a:off x="1187624" y="0"/>
          <a:ext cx="6480720" cy="650449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4779425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2"/>
          <p:cNvSpPr txBox="1">
            <a:spLocks/>
          </p:cNvSpPr>
          <p:nvPr/>
        </p:nvSpPr>
        <p:spPr>
          <a:xfrm>
            <a:off x="169683" y="1772816"/>
            <a:ext cx="8691514" cy="4241485"/>
          </a:xfrm>
          <a:prstGeom prst="rect">
            <a:avLst/>
          </a:prstGeom>
        </p:spPr>
        <p:txBody>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kumimoji="1" lang="en-GB" altLang="ja-JP" sz="2400" dirty="0">
                <a:latin typeface="Arial" pitchFamily="34" charset="0"/>
                <a:cs typeface="Arial" pitchFamily="34" charset="0"/>
              </a:rPr>
              <a:t>In the UK destination planning should take place at three distinct levels</a:t>
            </a:r>
          </a:p>
          <a:p>
            <a:pPr lvl="1"/>
            <a:r>
              <a:rPr kumimoji="1" lang="en-GB" altLang="ja-JP" sz="2200" b="1" dirty="0">
                <a:latin typeface="Arial" pitchFamily="34" charset="0"/>
                <a:cs typeface="Arial" pitchFamily="34" charset="0"/>
              </a:rPr>
              <a:t>National and regional level</a:t>
            </a:r>
            <a:r>
              <a:rPr kumimoji="1" lang="en-GB" altLang="ja-JP" sz="2200" dirty="0">
                <a:latin typeface="Arial" pitchFamily="34" charset="0"/>
                <a:cs typeface="Arial" pitchFamily="34" charset="0"/>
              </a:rPr>
              <a:t>: involves the co-ordination and management of large tourist regions or a country as a whole</a:t>
            </a:r>
          </a:p>
          <a:p>
            <a:pPr lvl="1"/>
            <a:r>
              <a:rPr kumimoji="1" lang="en-GB" altLang="ja-JP" sz="2200" b="1" dirty="0">
                <a:latin typeface="Arial" pitchFamily="34" charset="0"/>
                <a:cs typeface="Arial" pitchFamily="34" charset="0"/>
              </a:rPr>
              <a:t>Destination level</a:t>
            </a:r>
            <a:r>
              <a:rPr kumimoji="1" lang="en-GB" altLang="ja-JP" sz="2200" dirty="0">
                <a:latin typeface="Arial" pitchFamily="34" charset="0"/>
                <a:cs typeface="Arial" pitchFamily="34" charset="0"/>
              </a:rPr>
              <a:t>: the organization and development of visitor attractions and services in and around destination communities</a:t>
            </a:r>
          </a:p>
          <a:p>
            <a:pPr lvl="1"/>
            <a:r>
              <a:rPr kumimoji="1" lang="en-GB" altLang="ja-JP" sz="2200" b="1" dirty="0">
                <a:latin typeface="Arial" pitchFamily="34" charset="0"/>
                <a:cs typeface="Arial" pitchFamily="34" charset="0"/>
              </a:rPr>
              <a:t>Individual sites and businesses</a:t>
            </a:r>
            <a:r>
              <a:rPr kumimoji="1" lang="en-GB" altLang="ja-JP" sz="2200" dirty="0">
                <a:latin typeface="Arial" pitchFamily="34" charset="0"/>
                <a:cs typeface="Arial" pitchFamily="34" charset="0"/>
              </a:rPr>
              <a:t>: the planning, design and development of individual tourist attractions, services ad facilities </a:t>
            </a:r>
          </a:p>
          <a:p>
            <a:pPr lvl="1"/>
            <a:endParaRPr kumimoji="1" lang="en-GB" altLang="ja-JP" sz="2200" dirty="0">
              <a:latin typeface="Arial" pitchFamily="34" charset="0"/>
              <a:cs typeface="Arial" pitchFamily="34" charset="0"/>
            </a:endParaRPr>
          </a:p>
          <a:p>
            <a:pPr marL="457200" lvl="1" indent="0">
              <a:buNone/>
            </a:pPr>
            <a:endParaRPr kumimoji="1" lang="en-GB" altLang="ja-JP" sz="2200" b="1" dirty="0">
              <a:latin typeface="Arial" pitchFamily="34" charset="0"/>
              <a:cs typeface="Arial" pitchFamily="34" charset="0"/>
            </a:endParaRPr>
          </a:p>
        </p:txBody>
      </p:sp>
      <p:sp>
        <p:nvSpPr>
          <p:cNvPr id="12" name="Title 1"/>
          <p:cNvSpPr txBox="1">
            <a:spLocks/>
          </p:cNvSpPr>
          <p:nvPr/>
        </p:nvSpPr>
        <p:spPr>
          <a:xfrm>
            <a:off x="311085" y="530712"/>
            <a:ext cx="8550112" cy="654079"/>
          </a:xfrm>
          <a:prstGeom prst="rect">
            <a:avLst/>
          </a:prstGeom>
        </p:spPr>
        <p:txBody>
          <a:bodyPr anchor="b"/>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4000" dirty="0">
                <a:latin typeface="Arial"/>
                <a:cs typeface="Arial"/>
              </a:rPr>
              <a:t>Levels of Planning – </a:t>
            </a:r>
          </a:p>
          <a:p>
            <a:r>
              <a:rPr lang="en-GB" sz="3200" dirty="0">
                <a:latin typeface="Arial"/>
                <a:cs typeface="Arial"/>
              </a:rPr>
              <a:t>varies from country to country</a:t>
            </a:r>
            <a:r>
              <a:rPr lang="en-GB" sz="2800" b="1" dirty="0">
                <a:solidFill>
                  <a:srgbClr val="39A7C9"/>
                </a:solidFill>
                <a:latin typeface="Arial"/>
                <a:cs typeface="Arial"/>
              </a:rPr>
              <a:t>	</a:t>
            </a:r>
            <a:endParaRPr lang="en-US" sz="2800" dirty="0">
              <a:solidFill>
                <a:srgbClr val="39A7C9"/>
              </a:solidFill>
            </a:endParaRPr>
          </a:p>
        </p:txBody>
      </p:sp>
    </p:spTree>
    <p:extLst>
      <p:ext uri="{BB962C8B-B14F-4D97-AF65-F5344CB8AC3E}">
        <p14:creationId xmlns:p14="http://schemas.microsoft.com/office/powerpoint/2010/main" val="25589507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AAA93A-4BCD-E2F9-8BFB-BCF73FE5D744}"/>
              </a:ext>
            </a:extLst>
          </p:cNvPr>
          <p:cNvSpPr>
            <a:spLocks noGrp="1"/>
          </p:cNvSpPr>
          <p:nvPr>
            <p:ph type="title"/>
          </p:nvPr>
        </p:nvSpPr>
        <p:spPr/>
        <p:txBody>
          <a:bodyPr>
            <a:normAutofit fontScale="90000"/>
          </a:bodyPr>
          <a:lstStyle/>
          <a:p>
            <a:r>
              <a:rPr lang="en-US" sz="4400" kern="1200" dirty="0">
                <a:solidFill>
                  <a:schemeClr val="tx1"/>
                </a:solidFill>
                <a:latin typeface="+mj-lt"/>
                <a:ea typeface="+mj-ea"/>
                <a:cs typeface="+mj-cs"/>
              </a:rPr>
              <a:t>What Destination Management Organizations (DMOs) Do…</a:t>
            </a:r>
            <a:endParaRPr lang="en-GB" dirty="0"/>
          </a:p>
        </p:txBody>
      </p:sp>
      <p:sp>
        <p:nvSpPr>
          <p:cNvPr id="3" name="Content Placeholder 2">
            <a:extLst>
              <a:ext uri="{FF2B5EF4-FFF2-40B4-BE49-F238E27FC236}">
                <a16:creationId xmlns:a16="http://schemas.microsoft.com/office/drawing/2014/main" id="{0A7289C6-01E7-8130-B8DD-BB204EB678DE}"/>
              </a:ext>
            </a:extLst>
          </p:cNvPr>
          <p:cNvSpPr>
            <a:spLocks noGrp="1"/>
          </p:cNvSpPr>
          <p:nvPr>
            <p:ph sz="half" idx="1"/>
          </p:nvPr>
        </p:nvSpPr>
        <p:spPr/>
        <p:txBody>
          <a:bodyPr>
            <a:normAutofit fontScale="85000" lnSpcReduction="20000"/>
          </a:bodyPr>
          <a:lstStyle/>
          <a:p>
            <a:pPr lvl="1" indent="-228600" defTabSz="914400">
              <a:lnSpc>
                <a:spcPct val="90000"/>
              </a:lnSpc>
              <a:buFont typeface="Arial" panose="020B0604020202020204" pitchFamily="34" charset="0"/>
              <a:buChar char="•"/>
            </a:pPr>
            <a:r>
              <a:rPr kumimoji="1" lang="en-US" altLang="ja-JP" sz="2800" dirty="0"/>
              <a:t>Marketing, promotion, publicity</a:t>
            </a:r>
          </a:p>
          <a:p>
            <a:pPr lvl="1" indent="-228600" defTabSz="914400">
              <a:lnSpc>
                <a:spcPct val="90000"/>
              </a:lnSpc>
              <a:buFont typeface="Arial" panose="020B0604020202020204" pitchFamily="34" charset="0"/>
              <a:buChar char="•"/>
            </a:pPr>
            <a:r>
              <a:rPr kumimoji="1" lang="en-US" altLang="ja-JP" sz="2800" dirty="0"/>
              <a:t>Administration of a Destination Management System</a:t>
            </a:r>
          </a:p>
          <a:p>
            <a:pPr lvl="1" indent="-228600" defTabSz="914400">
              <a:lnSpc>
                <a:spcPct val="90000"/>
              </a:lnSpc>
              <a:buFont typeface="Arial" panose="020B0604020202020204" pitchFamily="34" charset="0"/>
              <a:buChar char="•"/>
            </a:pPr>
            <a:r>
              <a:rPr kumimoji="1" lang="en-US" altLang="ja-JP" sz="2800" dirty="0"/>
              <a:t>Providing business support and advice</a:t>
            </a:r>
          </a:p>
          <a:p>
            <a:pPr lvl="1" indent="-228600" defTabSz="914400">
              <a:lnSpc>
                <a:spcPct val="90000"/>
              </a:lnSpc>
              <a:buFont typeface="Arial" panose="020B0604020202020204" pitchFamily="34" charset="0"/>
              <a:buChar char="•"/>
            </a:pPr>
            <a:r>
              <a:rPr kumimoji="1" lang="en-US" altLang="ja-JP" sz="2800" dirty="0"/>
              <a:t>Developing new tourism products and packages</a:t>
            </a:r>
          </a:p>
          <a:p>
            <a:pPr lvl="1" indent="-228600" defTabSz="914400">
              <a:lnSpc>
                <a:spcPct val="90000"/>
              </a:lnSpc>
              <a:buFont typeface="Arial" panose="020B0604020202020204" pitchFamily="34" charset="0"/>
              <a:buChar char="•"/>
            </a:pPr>
            <a:r>
              <a:rPr kumimoji="1" lang="en-US" altLang="ja-JP" sz="2800" dirty="0"/>
              <a:t>Fostering a partnership approach to destination management</a:t>
            </a:r>
          </a:p>
          <a:p>
            <a:endParaRPr lang="en-GB" dirty="0"/>
          </a:p>
        </p:txBody>
      </p:sp>
      <p:sp>
        <p:nvSpPr>
          <p:cNvPr id="4" name="Content Placeholder 3">
            <a:extLst>
              <a:ext uri="{FF2B5EF4-FFF2-40B4-BE49-F238E27FC236}">
                <a16:creationId xmlns:a16="http://schemas.microsoft.com/office/drawing/2014/main" id="{BA44B105-FA5A-C072-5468-BB7040B1D051}"/>
              </a:ext>
            </a:extLst>
          </p:cNvPr>
          <p:cNvSpPr>
            <a:spLocks noGrp="1"/>
          </p:cNvSpPr>
          <p:nvPr>
            <p:ph sz="half" idx="2"/>
          </p:nvPr>
        </p:nvSpPr>
        <p:spPr/>
        <p:txBody>
          <a:bodyPr>
            <a:normAutofit fontScale="85000" lnSpcReduction="20000"/>
          </a:bodyPr>
          <a:lstStyle/>
          <a:p>
            <a:pPr lvl="1" indent="-228600" defTabSz="914400">
              <a:lnSpc>
                <a:spcPct val="90000"/>
              </a:lnSpc>
              <a:buFont typeface="Arial" panose="020B0604020202020204" pitchFamily="34" charset="0"/>
              <a:buChar char="•"/>
            </a:pPr>
            <a:r>
              <a:rPr kumimoji="1" lang="en-US" altLang="ja-JP" sz="2800" dirty="0"/>
              <a:t>Managing stakeholders</a:t>
            </a:r>
          </a:p>
          <a:p>
            <a:pPr lvl="1" indent="-228600" defTabSz="914400">
              <a:lnSpc>
                <a:spcPct val="90000"/>
              </a:lnSpc>
              <a:buFont typeface="Arial" panose="020B0604020202020204" pitchFamily="34" charset="0"/>
              <a:buChar char="•"/>
            </a:pPr>
            <a:r>
              <a:rPr kumimoji="1" lang="en-US" altLang="ja-JP" sz="2800" dirty="0"/>
              <a:t>Developing revenue income and streams</a:t>
            </a:r>
          </a:p>
          <a:p>
            <a:pPr lvl="1" indent="-228600" defTabSz="914400">
              <a:lnSpc>
                <a:spcPct val="90000"/>
              </a:lnSpc>
              <a:buFont typeface="Arial" panose="020B0604020202020204" pitchFamily="34" charset="0"/>
              <a:buChar char="•"/>
            </a:pPr>
            <a:r>
              <a:rPr kumimoji="1" lang="en-US" altLang="ja-JP" sz="2800" dirty="0"/>
              <a:t>Managing specific tourism projects</a:t>
            </a:r>
          </a:p>
          <a:p>
            <a:pPr lvl="1" indent="-228600" defTabSz="914400">
              <a:lnSpc>
                <a:spcPct val="90000"/>
              </a:lnSpc>
              <a:buFont typeface="Arial" panose="020B0604020202020204" pitchFamily="34" charset="0"/>
              <a:buChar char="•"/>
            </a:pPr>
            <a:r>
              <a:rPr kumimoji="1" lang="en-US" altLang="ja-JP" sz="2800" dirty="0"/>
              <a:t>Coordinating and/or managing the Tourist Information Network</a:t>
            </a:r>
          </a:p>
          <a:p>
            <a:pPr lvl="1" indent="-228600" defTabSz="914400">
              <a:lnSpc>
                <a:spcPct val="90000"/>
              </a:lnSpc>
              <a:buFont typeface="Arial" panose="020B0604020202020204" pitchFamily="34" charset="0"/>
              <a:buChar char="•"/>
            </a:pPr>
            <a:r>
              <a:rPr kumimoji="1" lang="en-US" altLang="ja-JP" sz="2800" dirty="0"/>
              <a:t>Lobbying on behalf of the tourism industry</a:t>
            </a:r>
          </a:p>
          <a:p>
            <a:endParaRPr lang="en-GB" dirty="0"/>
          </a:p>
        </p:txBody>
      </p:sp>
    </p:spTree>
    <p:extLst>
      <p:ext uri="{BB962C8B-B14F-4D97-AF65-F5344CB8AC3E}">
        <p14:creationId xmlns:p14="http://schemas.microsoft.com/office/powerpoint/2010/main" val="164286888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C8E8B7-C81F-F839-73A0-61DAA94DF68B}"/>
              </a:ext>
            </a:extLst>
          </p:cNvPr>
          <p:cNvSpPr>
            <a:spLocks noGrp="1"/>
          </p:cNvSpPr>
          <p:nvPr>
            <p:ph type="title"/>
          </p:nvPr>
        </p:nvSpPr>
        <p:spPr>
          <a:xfrm>
            <a:off x="628650" y="4787556"/>
            <a:ext cx="8392802" cy="992163"/>
          </a:xfrm>
        </p:spPr>
        <p:txBody>
          <a:bodyPr>
            <a:normAutofit/>
          </a:bodyPr>
          <a:lstStyle/>
          <a:p>
            <a:r>
              <a:rPr lang="en-GB" sz="1800" dirty="0">
                <a:hlinkClick r:id="rId3"/>
              </a:rPr>
              <a:t>https://www.visitbritain.org/sites/default/files/vb-corporate/Documents-Library/documents/England-documents/dm_plans_guiding_principles.pdf</a:t>
            </a:r>
            <a:r>
              <a:rPr lang="en-GB" sz="1800" dirty="0"/>
              <a:t> </a:t>
            </a:r>
          </a:p>
        </p:txBody>
      </p:sp>
      <p:sp>
        <p:nvSpPr>
          <p:cNvPr id="3" name="Content Placeholder 2">
            <a:extLst>
              <a:ext uri="{FF2B5EF4-FFF2-40B4-BE49-F238E27FC236}">
                <a16:creationId xmlns:a16="http://schemas.microsoft.com/office/drawing/2014/main" id="{8AA823BA-36AF-0649-FCF8-F441139EC3AB}"/>
              </a:ext>
            </a:extLst>
          </p:cNvPr>
          <p:cNvSpPr>
            <a:spLocks noGrp="1"/>
          </p:cNvSpPr>
          <p:nvPr>
            <p:ph idx="1"/>
          </p:nvPr>
        </p:nvSpPr>
        <p:spPr>
          <a:xfrm>
            <a:off x="251520" y="1576633"/>
            <a:ext cx="8566020" cy="3704734"/>
          </a:xfrm>
        </p:spPr>
        <p:txBody>
          <a:bodyPr>
            <a:noAutofit/>
          </a:bodyPr>
          <a:lstStyle/>
          <a:p>
            <a:pPr marL="0" indent="0">
              <a:buNone/>
            </a:pPr>
            <a:r>
              <a:rPr lang="en-GB" sz="2400" dirty="0"/>
              <a:t>The guide is in five sections: </a:t>
            </a:r>
          </a:p>
          <a:p>
            <a:pPr marL="0" indent="0">
              <a:buNone/>
            </a:pPr>
            <a:r>
              <a:rPr lang="en-GB" sz="2400" dirty="0"/>
              <a:t>1 Agreeing to plan together [Why do this and who to involve?] </a:t>
            </a:r>
          </a:p>
          <a:p>
            <a:pPr marL="0" indent="0">
              <a:buNone/>
            </a:pPr>
            <a:r>
              <a:rPr lang="en-GB" sz="2400" dirty="0"/>
              <a:t>2 Gathering the evidence [How well are we doing now?] </a:t>
            </a:r>
          </a:p>
          <a:p>
            <a:pPr marL="0" indent="0">
              <a:buNone/>
            </a:pPr>
            <a:r>
              <a:rPr lang="en-GB" sz="2400" dirty="0"/>
              <a:t>3 Setting the direction [Where do we want to get to?] </a:t>
            </a:r>
          </a:p>
          <a:p>
            <a:pPr marL="0" indent="0">
              <a:buNone/>
            </a:pPr>
            <a:r>
              <a:rPr lang="en-GB" sz="2400" dirty="0"/>
              <a:t>4 Identifying the action [What do we need to do to get there?] </a:t>
            </a:r>
          </a:p>
          <a:p>
            <a:pPr marL="0" indent="0">
              <a:buNone/>
            </a:pPr>
            <a:r>
              <a:rPr lang="en-GB" sz="2400" dirty="0"/>
              <a:t>5 Measuring progress and keeping it going [Have we got there yet?] </a:t>
            </a:r>
          </a:p>
        </p:txBody>
      </p:sp>
      <p:sp>
        <p:nvSpPr>
          <p:cNvPr id="4" name="Title 1">
            <a:extLst>
              <a:ext uri="{FF2B5EF4-FFF2-40B4-BE49-F238E27FC236}">
                <a16:creationId xmlns:a16="http://schemas.microsoft.com/office/drawing/2014/main" id="{9CC685F7-45C9-5CF6-7450-F6400297CB6D}"/>
              </a:ext>
            </a:extLst>
          </p:cNvPr>
          <p:cNvSpPr txBox="1">
            <a:spLocks/>
          </p:cNvSpPr>
          <p:nvPr/>
        </p:nvSpPr>
        <p:spPr>
          <a:xfrm>
            <a:off x="433053" y="826167"/>
            <a:ext cx="8566020" cy="504227"/>
          </a:xfrm>
          <a:prstGeom prst="rect">
            <a:avLst/>
          </a:prstGeom>
        </p:spPr>
        <p:txBody>
          <a:bodyPr anchor="b"/>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4000" dirty="0" err="1">
                <a:latin typeface="Arial"/>
                <a:cs typeface="Arial"/>
              </a:rPr>
              <a:t>VisitEngland</a:t>
            </a:r>
            <a:r>
              <a:rPr lang="en-GB" sz="4000" dirty="0">
                <a:latin typeface="Arial"/>
                <a:cs typeface="Arial"/>
              </a:rPr>
              <a:t> / VisitBritain guidance on developing a DMP</a:t>
            </a:r>
            <a:endParaRPr lang="en-US" sz="4000" dirty="0"/>
          </a:p>
        </p:txBody>
      </p:sp>
    </p:spTree>
    <p:extLst>
      <p:ext uri="{BB962C8B-B14F-4D97-AF65-F5344CB8AC3E}">
        <p14:creationId xmlns:p14="http://schemas.microsoft.com/office/powerpoint/2010/main" val="393217026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p:cNvSpPr txBox="1">
            <a:spLocks/>
          </p:cNvSpPr>
          <p:nvPr/>
        </p:nvSpPr>
        <p:spPr>
          <a:xfrm>
            <a:off x="628650" y="459863"/>
            <a:ext cx="7886700" cy="1004594"/>
          </a:xfrm>
          <a:prstGeom prst="rect">
            <a:avLst/>
          </a:prstGeom>
        </p:spPr>
        <p:txBody>
          <a:bodyPr vert="horz" lIns="91440" tIns="45720" rIns="91440" bIns="45720" rtlCol="0" anchor="ctr">
            <a:norm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defTabSz="914400">
              <a:lnSpc>
                <a:spcPct val="90000"/>
              </a:lnSpc>
              <a:spcAft>
                <a:spcPts val="600"/>
              </a:spcAft>
            </a:pPr>
            <a:r>
              <a:rPr lang="en-US" sz="4000" kern="1200" dirty="0">
                <a:latin typeface="+mj-lt"/>
                <a:ea typeface="+mj-ea"/>
                <a:cs typeface="+mj-cs"/>
              </a:rPr>
              <a:t>Destination Auditing</a:t>
            </a:r>
          </a:p>
        </p:txBody>
      </p:sp>
      <p:graphicFrame>
        <p:nvGraphicFramePr>
          <p:cNvPr id="14" name="Content Placeholder 2">
            <a:extLst>
              <a:ext uri="{FF2B5EF4-FFF2-40B4-BE49-F238E27FC236}">
                <a16:creationId xmlns:a16="http://schemas.microsoft.com/office/drawing/2014/main" id="{B79C6372-C5BD-4143-95EA-72C6295F31B2}"/>
              </a:ext>
            </a:extLst>
          </p:cNvPr>
          <p:cNvGraphicFramePr/>
          <p:nvPr/>
        </p:nvGraphicFramePr>
        <p:xfrm>
          <a:off x="628650" y="1800911"/>
          <a:ext cx="78867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5134729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p:cNvSpPr txBox="1">
            <a:spLocks/>
          </p:cNvSpPr>
          <p:nvPr/>
        </p:nvSpPr>
        <p:spPr>
          <a:xfrm>
            <a:off x="524784" y="248038"/>
            <a:ext cx="8079664" cy="1524778"/>
          </a:xfrm>
          <a:prstGeom prst="rect">
            <a:avLst/>
          </a:prstGeom>
        </p:spPr>
        <p:txBody>
          <a:bodyPr vert="horz" lIns="91440" tIns="45720" rIns="91440" bIns="45720" rtlCol="0" anchor="ctr">
            <a:normAutofit fontScale="325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defTabSz="914400">
              <a:lnSpc>
                <a:spcPct val="90000"/>
              </a:lnSpc>
              <a:spcAft>
                <a:spcPts val="600"/>
              </a:spcAft>
            </a:pPr>
            <a:r>
              <a:rPr lang="en-US" sz="12300" kern="1200" dirty="0">
                <a:latin typeface="+mj-lt"/>
                <a:ea typeface="+mj-ea"/>
                <a:cs typeface="+mj-cs"/>
              </a:rPr>
              <a:t>Stakeholder Responsibilities</a:t>
            </a:r>
          </a:p>
          <a:p>
            <a:pPr defTabSz="914400">
              <a:lnSpc>
                <a:spcPct val="90000"/>
              </a:lnSpc>
              <a:spcAft>
                <a:spcPts val="600"/>
              </a:spcAft>
            </a:pPr>
            <a:r>
              <a:rPr lang="en-US" sz="12300" kern="1200" dirty="0">
                <a:latin typeface="+mj-lt"/>
                <a:ea typeface="+mj-ea"/>
                <a:cs typeface="+mj-cs"/>
              </a:rPr>
              <a:t>in Destination Planning</a:t>
            </a:r>
          </a:p>
          <a:p>
            <a:pPr algn="l" defTabSz="914400">
              <a:lnSpc>
                <a:spcPct val="90000"/>
              </a:lnSpc>
              <a:spcAft>
                <a:spcPts val="600"/>
              </a:spcAft>
            </a:pPr>
            <a:r>
              <a:rPr lang="en-US" sz="3500" b="1" kern="1200" dirty="0" err="1">
                <a:solidFill>
                  <a:srgbClr val="FFFFFF"/>
                </a:solidFill>
                <a:latin typeface="+mj-lt"/>
                <a:ea typeface="+mj-ea"/>
                <a:cs typeface="+mj-cs"/>
              </a:rPr>
              <a:t>sibilities</a:t>
            </a:r>
            <a:endParaRPr lang="en-US" sz="3500" b="1" kern="1200" dirty="0">
              <a:solidFill>
                <a:srgbClr val="FFFFFF"/>
              </a:solidFill>
              <a:latin typeface="+mj-lt"/>
              <a:ea typeface="+mj-ea"/>
              <a:cs typeface="+mj-cs"/>
            </a:endParaRPr>
          </a:p>
          <a:p>
            <a:pPr algn="l" defTabSz="914400">
              <a:lnSpc>
                <a:spcPct val="90000"/>
              </a:lnSpc>
              <a:spcAft>
                <a:spcPts val="600"/>
              </a:spcAft>
            </a:pPr>
            <a:r>
              <a:rPr lang="en-US" sz="3500" b="1" kern="1200" dirty="0">
                <a:solidFill>
                  <a:srgbClr val="FFFFFF"/>
                </a:solidFill>
                <a:latin typeface="+mj-lt"/>
                <a:ea typeface="+mj-ea"/>
                <a:cs typeface="+mj-cs"/>
              </a:rPr>
              <a:t>in Destination Planning</a:t>
            </a:r>
            <a:endParaRPr lang="en-US" sz="3500" kern="1200" dirty="0">
              <a:solidFill>
                <a:srgbClr val="FFFFFF"/>
              </a:solidFill>
              <a:latin typeface="+mj-lt"/>
              <a:ea typeface="+mj-ea"/>
              <a:cs typeface="+mj-cs"/>
            </a:endParaRPr>
          </a:p>
        </p:txBody>
      </p:sp>
      <p:graphicFrame>
        <p:nvGraphicFramePr>
          <p:cNvPr id="9" name="Content Placeholder 3"/>
          <p:cNvGraphicFramePr>
            <a:graphicFrameLocks/>
          </p:cNvGraphicFramePr>
          <p:nvPr/>
        </p:nvGraphicFramePr>
        <p:xfrm>
          <a:off x="324168" y="2260050"/>
          <a:ext cx="8495663" cy="3864648"/>
        </p:xfrm>
        <a:graphic>
          <a:graphicData uri="http://schemas.openxmlformats.org/drawingml/2006/table">
            <a:tbl>
              <a:tblPr firstRow="1" bandRow="1">
                <a:tableStyleId>{3B4B98B0-60AC-42C2-AFA5-B58CD77FA1E5}</a:tableStyleId>
              </a:tblPr>
              <a:tblGrid>
                <a:gridCol w="2355345">
                  <a:extLst>
                    <a:ext uri="{9D8B030D-6E8A-4147-A177-3AD203B41FA5}">
                      <a16:colId xmlns:a16="http://schemas.microsoft.com/office/drawing/2014/main" val="20000"/>
                    </a:ext>
                  </a:extLst>
                </a:gridCol>
                <a:gridCol w="3292291">
                  <a:extLst>
                    <a:ext uri="{9D8B030D-6E8A-4147-A177-3AD203B41FA5}">
                      <a16:colId xmlns:a16="http://schemas.microsoft.com/office/drawing/2014/main" val="20001"/>
                    </a:ext>
                  </a:extLst>
                </a:gridCol>
                <a:gridCol w="2848027">
                  <a:extLst>
                    <a:ext uri="{9D8B030D-6E8A-4147-A177-3AD203B41FA5}">
                      <a16:colId xmlns:a16="http://schemas.microsoft.com/office/drawing/2014/main" val="20002"/>
                    </a:ext>
                  </a:extLst>
                </a:gridCol>
              </a:tblGrid>
              <a:tr h="344589">
                <a:tc>
                  <a:txBody>
                    <a:bodyPr/>
                    <a:lstStyle/>
                    <a:p>
                      <a:r>
                        <a:rPr kumimoji="1" lang="en-AU" altLang="ja-JP" sz="1500"/>
                        <a:t>DMP role</a:t>
                      </a:r>
                      <a:endParaRPr kumimoji="1" lang="ja-JP" altLang="en-US" sz="1500"/>
                    </a:p>
                  </a:txBody>
                  <a:tcPr marL="84008" marR="84008" marT="42003" marB="42003"/>
                </a:tc>
                <a:tc>
                  <a:txBody>
                    <a:bodyPr/>
                    <a:lstStyle/>
                    <a:p>
                      <a:r>
                        <a:rPr kumimoji="1" lang="en-AU" altLang="ja-JP" sz="1500"/>
                        <a:t>Specific</a:t>
                      </a:r>
                      <a:r>
                        <a:rPr kumimoji="1" lang="en-AU" altLang="ja-JP" sz="1500" baseline="0"/>
                        <a:t> factors</a:t>
                      </a:r>
                      <a:endParaRPr kumimoji="1" lang="ja-JP" altLang="en-US" sz="1500"/>
                    </a:p>
                  </a:txBody>
                  <a:tcPr marL="84008" marR="84008" marT="42003" marB="42003"/>
                </a:tc>
                <a:tc>
                  <a:txBody>
                    <a:bodyPr/>
                    <a:lstStyle/>
                    <a:p>
                      <a:r>
                        <a:rPr kumimoji="1" lang="en-AU" altLang="ja-JP" sz="1500"/>
                        <a:t>Stakeholder responsibility</a:t>
                      </a:r>
                      <a:endParaRPr kumimoji="1" lang="ja-JP" altLang="en-US" sz="1500"/>
                    </a:p>
                  </a:txBody>
                  <a:tcPr marL="84008" marR="84008" marT="42003" marB="42003"/>
                </a:tc>
                <a:extLst>
                  <a:ext uri="{0D108BD9-81ED-4DB2-BD59-A6C34878D82A}">
                    <a16:rowId xmlns:a16="http://schemas.microsoft.com/office/drawing/2014/main" val="10000"/>
                  </a:ext>
                </a:extLst>
              </a:tr>
              <a:tr h="1018507">
                <a:tc>
                  <a:txBody>
                    <a:bodyPr/>
                    <a:lstStyle/>
                    <a:p>
                      <a:r>
                        <a:rPr kumimoji="1" lang="en-AU" altLang="ja-JP" sz="1500" b="1"/>
                        <a:t>Capacity management</a:t>
                      </a:r>
                      <a:endParaRPr kumimoji="1" lang="ja-JP" altLang="en-US" sz="1500" b="1"/>
                    </a:p>
                  </a:txBody>
                  <a:tcPr marL="84008" marR="84008" marT="42003" marB="42003"/>
                </a:tc>
                <a:tc>
                  <a:txBody>
                    <a:bodyPr/>
                    <a:lstStyle/>
                    <a:p>
                      <a:r>
                        <a:rPr kumimoji="1" lang="en-AU" altLang="ja-JP" sz="1500" b="1"/>
                        <a:t>Car parking</a:t>
                      </a:r>
                    </a:p>
                    <a:p>
                      <a:r>
                        <a:rPr kumimoji="1" lang="en-AU" altLang="ja-JP" sz="1500" b="1"/>
                        <a:t>Toilets</a:t>
                      </a:r>
                    </a:p>
                    <a:p>
                      <a:r>
                        <a:rPr kumimoji="1" lang="en-AU" altLang="ja-JP" sz="1500" b="1"/>
                        <a:t>Appropriate parking</a:t>
                      </a:r>
                      <a:r>
                        <a:rPr kumimoji="1" lang="en-AU" altLang="ja-JP" sz="1500" b="1" baseline="0"/>
                        <a:t> charges</a:t>
                      </a:r>
                    </a:p>
                    <a:p>
                      <a:r>
                        <a:rPr kumimoji="1" lang="en-AU" altLang="ja-JP" sz="1500" b="1" baseline="0"/>
                        <a:t>Signage</a:t>
                      </a:r>
                      <a:endParaRPr kumimoji="1" lang="ja-JP" altLang="en-US" sz="1500" b="1"/>
                    </a:p>
                  </a:txBody>
                  <a:tcPr marL="84008" marR="84008" marT="42003" marB="42003"/>
                </a:tc>
                <a:tc>
                  <a:txBody>
                    <a:bodyPr/>
                    <a:lstStyle/>
                    <a:p>
                      <a:r>
                        <a:rPr kumimoji="1" lang="en-AU" altLang="ja-JP" sz="1500" b="1"/>
                        <a:t>Local authorities</a:t>
                      </a:r>
                    </a:p>
                    <a:p>
                      <a:r>
                        <a:rPr kumimoji="1" lang="en-AU" altLang="ja-JP" sz="1500" b="1"/>
                        <a:t>Local authorities</a:t>
                      </a:r>
                    </a:p>
                    <a:p>
                      <a:r>
                        <a:rPr kumimoji="1" lang="en-AU" altLang="ja-JP" sz="1500" b="1"/>
                        <a:t>Local</a:t>
                      </a:r>
                      <a:r>
                        <a:rPr kumimoji="1" lang="en-AU" altLang="ja-JP" sz="1500" b="1" baseline="0"/>
                        <a:t> authorities</a:t>
                      </a:r>
                    </a:p>
                    <a:p>
                      <a:r>
                        <a:rPr kumimoji="1" lang="en-AU" altLang="ja-JP" sz="1500" b="1" baseline="0"/>
                        <a:t>Local authorities</a:t>
                      </a:r>
                      <a:endParaRPr kumimoji="1" lang="ja-JP" altLang="en-US" sz="1500" b="1"/>
                    </a:p>
                  </a:txBody>
                  <a:tcPr marL="84008" marR="84008" marT="42003" marB="42003"/>
                </a:tc>
                <a:extLst>
                  <a:ext uri="{0D108BD9-81ED-4DB2-BD59-A6C34878D82A}">
                    <a16:rowId xmlns:a16="http://schemas.microsoft.com/office/drawing/2014/main" val="10001"/>
                  </a:ext>
                </a:extLst>
              </a:tr>
              <a:tr h="569228">
                <a:tc>
                  <a:txBody>
                    <a:bodyPr/>
                    <a:lstStyle/>
                    <a:p>
                      <a:r>
                        <a:rPr kumimoji="1" lang="en-AU" altLang="ja-JP" sz="1500" b="1"/>
                        <a:t>Quality management</a:t>
                      </a:r>
                      <a:endParaRPr kumimoji="1" lang="ja-JP" altLang="en-US" sz="1500" b="1"/>
                    </a:p>
                  </a:txBody>
                  <a:tcPr marL="84008" marR="84008" marT="42003" marB="42003"/>
                </a:tc>
                <a:tc>
                  <a:txBody>
                    <a:bodyPr/>
                    <a:lstStyle/>
                    <a:p>
                      <a:r>
                        <a:rPr kumimoji="1" lang="en-AU" altLang="ja-JP" sz="1500" b="1"/>
                        <a:t>Cleanliness and hygiene</a:t>
                      </a:r>
                    </a:p>
                    <a:p>
                      <a:r>
                        <a:rPr kumimoji="1" lang="en-AU" altLang="ja-JP" sz="1500" b="1"/>
                        <a:t>Hotels and accommodation</a:t>
                      </a:r>
                      <a:endParaRPr kumimoji="1" lang="ja-JP" altLang="en-US" sz="1500" b="1"/>
                    </a:p>
                  </a:txBody>
                  <a:tcPr marL="84008" marR="84008" marT="42003" marB="42003"/>
                </a:tc>
                <a:tc>
                  <a:txBody>
                    <a:bodyPr/>
                    <a:lstStyle/>
                    <a:p>
                      <a:r>
                        <a:rPr kumimoji="1" lang="en-AU" altLang="ja-JP" sz="1500" b="1"/>
                        <a:t>Local authorities</a:t>
                      </a:r>
                    </a:p>
                    <a:p>
                      <a:r>
                        <a:rPr kumimoji="1" lang="en-AU" altLang="ja-JP" sz="1500" b="1"/>
                        <a:t>Star ratings and regulators</a:t>
                      </a:r>
                      <a:endParaRPr kumimoji="1" lang="ja-JP" altLang="en-US" sz="1500" b="1"/>
                    </a:p>
                  </a:txBody>
                  <a:tcPr marL="84008" marR="84008" marT="42003" marB="42003"/>
                </a:tc>
                <a:extLst>
                  <a:ext uri="{0D108BD9-81ED-4DB2-BD59-A6C34878D82A}">
                    <a16:rowId xmlns:a16="http://schemas.microsoft.com/office/drawing/2014/main" val="10002"/>
                  </a:ext>
                </a:extLst>
              </a:tr>
              <a:tr h="569228">
                <a:tc>
                  <a:txBody>
                    <a:bodyPr/>
                    <a:lstStyle/>
                    <a:p>
                      <a:r>
                        <a:rPr kumimoji="1" lang="en-AU" altLang="ja-JP" sz="1500" b="1"/>
                        <a:t>Visitor/tourist information</a:t>
                      </a:r>
                      <a:endParaRPr kumimoji="1" lang="ja-JP" altLang="en-US" sz="1500" b="1"/>
                    </a:p>
                  </a:txBody>
                  <a:tcPr marL="84008" marR="84008" marT="42003" marB="42003"/>
                </a:tc>
                <a:tc>
                  <a:txBody>
                    <a:bodyPr/>
                    <a:lstStyle/>
                    <a:p>
                      <a:r>
                        <a:rPr kumimoji="1" lang="en-AU" altLang="ja-JP" sz="1500" b="1"/>
                        <a:t>Provision of services</a:t>
                      </a:r>
                    </a:p>
                    <a:p>
                      <a:r>
                        <a:rPr kumimoji="1" lang="en-AU" altLang="ja-JP" sz="1500" b="1"/>
                        <a:t>Leaflet distribution</a:t>
                      </a:r>
                      <a:endParaRPr kumimoji="1" lang="ja-JP" altLang="en-US" sz="1500" b="1"/>
                    </a:p>
                  </a:txBody>
                  <a:tcPr marL="84008" marR="84008" marT="42003" marB="42003"/>
                </a:tc>
                <a:tc>
                  <a:txBody>
                    <a:bodyPr/>
                    <a:lstStyle/>
                    <a:p>
                      <a:r>
                        <a:rPr kumimoji="1" lang="en-AU" altLang="ja-JP" sz="1500" b="1"/>
                        <a:t>Local authority or DMO</a:t>
                      </a:r>
                    </a:p>
                    <a:p>
                      <a:r>
                        <a:rPr kumimoji="1" lang="en-AU" altLang="ja-JP" sz="1500" b="1"/>
                        <a:t>Private sector organizations</a:t>
                      </a:r>
                      <a:endParaRPr kumimoji="1" lang="ja-JP" altLang="en-US" sz="1500" b="1"/>
                    </a:p>
                  </a:txBody>
                  <a:tcPr marL="84008" marR="84008" marT="42003" marB="42003"/>
                </a:tc>
                <a:extLst>
                  <a:ext uri="{0D108BD9-81ED-4DB2-BD59-A6C34878D82A}">
                    <a16:rowId xmlns:a16="http://schemas.microsoft.com/office/drawing/2014/main" val="10003"/>
                  </a:ext>
                </a:extLst>
              </a:tr>
              <a:tr h="793868">
                <a:tc>
                  <a:txBody>
                    <a:bodyPr/>
                    <a:lstStyle/>
                    <a:p>
                      <a:r>
                        <a:rPr kumimoji="1" lang="en-AU" altLang="ja-JP" sz="1500" b="1"/>
                        <a:t>Sustainability</a:t>
                      </a:r>
                      <a:endParaRPr kumimoji="1" lang="ja-JP" altLang="en-US" sz="1500" b="1"/>
                    </a:p>
                  </a:txBody>
                  <a:tcPr marL="84008" marR="84008" marT="42003" marB="42003"/>
                </a:tc>
                <a:tc>
                  <a:txBody>
                    <a:bodyPr/>
                    <a:lstStyle/>
                    <a:p>
                      <a:r>
                        <a:rPr kumimoji="1" lang="en-AU" altLang="ja-JP" sz="1500" b="1"/>
                        <a:t>Marketing</a:t>
                      </a:r>
                      <a:r>
                        <a:rPr kumimoji="1" lang="en-AU" altLang="ja-JP" sz="1500" b="1" baseline="0"/>
                        <a:t> and de-marketing</a:t>
                      </a:r>
                    </a:p>
                    <a:p>
                      <a:r>
                        <a:rPr kumimoji="1" lang="en-AU" altLang="ja-JP" sz="1500" b="1" baseline="0"/>
                        <a:t>Management of the countryside</a:t>
                      </a:r>
                      <a:endParaRPr kumimoji="1" lang="ja-JP" altLang="en-US" sz="1500" b="1"/>
                    </a:p>
                  </a:txBody>
                  <a:tcPr marL="84008" marR="84008" marT="42003" marB="42003"/>
                </a:tc>
                <a:tc>
                  <a:txBody>
                    <a:bodyPr/>
                    <a:lstStyle/>
                    <a:p>
                      <a:r>
                        <a:rPr kumimoji="1" lang="en-AU" altLang="ja-JP" sz="1500" b="1"/>
                        <a:t>DMO</a:t>
                      </a:r>
                    </a:p>
                    <a:p>
                      <a:r>
                        <a:rPr kumimoji="1" lang="en-AU" altLang="ja-JP" sz="1500" b="1"/>
                        <a:t>Public sector and private owners</a:t>
                      </a:r>
                      <a:endParaRPr kumimoji="1" lang="ja-JP" altLang="en-US" sz="1500" b="1"/>
                    </a:p>
                  </a:txBody>
                  <a:tcPr marL="84008" marR="84008" marT="42003" marB="42003"/>
                </a:tc>
                <a:extLst>
                  <a:ext uri="{0D108BD9-81ED-4DB2-BD59-A6C34878D82A}">
                    <a16:rowId xmlns:a16="http://schemas.microsoft.com/office/drawing/2014/main" val="10004"/>
                  </a:ext>
                </a:extLst>
              </a:tr>
              <a:tr h="569228">
                <a:tc>
                  <a:txBody>
                    <a:bodyPr/>
                    <a:lstStyle/>
                    <a:p>
                      <a:r>
                        <a:rPr kumimoji="1" lang="en-AU" altLang="ja-JP" sz="1500" b="1"/>
                        <a:t>Development</a:t>
                      </a:r>
                      <a:endParaRPr kumimoji="1" lang="ja-JP" altLang="en-US" sz="1500" b="1"/>
                    </a:p>
                  </a:txBody>
                  <a:tcPr marL="84008" marR="84008" marT="42003" marB="42003"/>
                </a:tc>
                <a:tc>
                  <a:txBody>
                    <a:bodyPr/>
                    <a:lstStyle/>
                    <a:p>
                      <a:r>
                        <a:rPr kumimoji="1" lang="en-AU" altLang="ja-JP" sz="1500" b="1"/>
                        <a:t>New infrastructure and facilities</a:t>
                      </a:r>
                      <a:endParaRPr kumimoji="1" lang="ja-JP" altLang="en-US" sz="1500" b="1"/>
                    </a:p>
                  </a:txBody>
                  <a:tcPr marL="84008" marR="84008" marT="42003" marB="42003"/>
                </a:tc>
                <a:tc>
                  <a:txBody>
                    <a:bodyPr/>
                    <a:lstStyle/>
                    <a:p>
                      <a:r>
                        <a:rPr kumimoji="1" lang="en-AU" altLang="ja-JP" sz="1500" b="1"/>
                        <a:t>Private sector and local authority regulations</a:t>
                      </a:r>
                      <a:endParaRPr kumimoji="1" lang="ja-JP" altLang="en-US" sz="1500" b="1"/>
                    </a:p>
                  </a:txBody>
                  <a:tcPr marL="84008" marR="84008" marT="42003" marB="42003"/>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217452885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 name="Straight Connector 1"/>
          <p:cNvCxnSpPr/>
          <p:nvPr/>
        </p:nvCxnSpPr>
        <p:spPr>
          <a:xfrm>
            <a:off x="569603" y="6332594"/>
            <a:ext cx="8039810" cy="0"/>
          </a:xfrm>
          <a:prstGeom prst="line">
            <a:avLst/>
          </a:prstGeom>
          <a:ln>
            <a:solidFill>
              <a:srgbClr val="39A7C9"/>
            </a:solidFill>
          </a:ln>
          <a:effectLst/>
        </p:spPr>
        <p:style>
          <a:lnRef idx="2">
            <a:schemeClr val="accent1"/>
          </a:lnRef>
          <a:fillRef idx="0">
            <a:schemeClr val="accent1"/>
          </a:fillRef>
          <a:effectRef idx="1">
            <a:schemeClr val="accent1"/>
          </a:effectRef>
          <a:fontRef idx="minor">
            <a:schemeClr val="tx1"/>
          </a:fontRef>
        </p:style>
      </p:cxnSp>
      <p:sp>
        <p:nvSpPr>
          <p:cNvPr id="5" name="Title 1"/>
          <p:cNvSpPr txBox="1">
            <a:spLocks/>
          </p:cNvSpPr>
          <p:nvPr/>
        </p:nvSpPr>
        <p:spPr>
          <a:xfrm>
            <a:off x="771039" y="525405"/>
            <a:ext cx="7449134" cy="654079"/>
          </a:xfrm>
          <a:prstGeom prst="rect">
            <a:avLst/>
          </a:prstGeom>
        </p:spPr>
        <p:txBody>
          <a:bodyPr anchor="b"/>
          <a:lstStyle>
            <a:lvl1pPr algn="ctr" defTabSz="457200" rtl="0" eaLnBrk="1" latinLnBrk="0" hangingPunct="1">
              <a:spcBef>
                <a:spcPct val="0"/>
              </a:spcBef>
              <a:buNone/>
              <a:defRPr sz="4400" kern="1200">
                <a:solidFill>
                  <a:schemeClr val="tx1"/>
                </a:solidFill>
                <a:latin typeface="+mj-lt"/>
                <a:ea typeface="+mj-ea"/>
                <a:cs typeface="+mj-cs"/>
              </a:defRPr>
            </a:lvl1pPr>
          </a:lstStyle>
          <a:p>
            <a:pPr algn="l"/>
            <a:r>
              <a:rPr lang="en-US" sz="3600" dirty="0">
                <a:latin typeface="Arial"/>
                <a:cs typeface="Arial"/>
              </a:rPr>
              <a:t>The VICE Model </a:t>
            </a:r>
            <a:r>
              <a:rPr lang="en-US" sz="2000" dirty="0">
                <a:latin typeface="Arial"/>
                <a:cs typeface="Arial"/>
              </a:rPr>
              <a:t>(van Niekerk &amp; Coetzee, 2011)</a:t>
            </a:r>
            <a:endParaRPr lang="en-US" sz="2000" dirty="0"/>
          </a:p>
        </p:txBody>
      </p:sp>
      <p:pic>
        <p:nvPicPr>
          <p:cNvPr id="7" name="Content Placeholder 3"/>
          <p:cNvPicPr>
            <a:picLocks/>
          </p:cNvPicPr>
          <p:nvPr/>
        </p:nvPicPr>
        <p:blipFill>
          <a:blip r:embed="rId3" cstate="print">
            <a:extLst>
              <a:ext uri="{28A0092B-C50C-407E-A947-70E740481C1C}">
                <a14:useLocalDpi xmlns:a14="http://schemas.microsoft.com/office/drawing/2010/main" val="0"/>
              </a:ext>
            </a:extLst>
          </a:blip>
          <a:srcRect t="3803" b="3803"/>
          <a:stretch>
            <a:fillRect/>
          </a:stretch>
        </p:blipFill>
        <p:spPr bwMode="auto">
          <a:xfrm>
            <a:off x="1951349" y="1250801"/>
            <a:ext cx="4759300" cy="2859286"/>
          </a:xfrm>
          <a:prstGeom prst="rect">
            <a:avLst/>
          </a:prstGeom>
          <a:noFill/>
          <a:ln>
            <a:noFill/>
          </a:ln>
        </p:spPr>
      </p:pic>
      <p:sp>
        <p:nvSpPr>
          <p:cNvPr id="8" name="TextBox 7">
            <a:extLst>
              <a:ext uri="{FF2B5EF4-FFF2-40B4-BE49-F238E27FC236}">
                <a16:creationId xmlns:a16="http://schemas.microsoft.com/office/drawing/2014/main" id="{6563A98F-C499-4B36-8307-481AB5EA9AEC}"/>
              </a:ext>
            </a:extLst>
          </p:cNvPr>
          <p:cNvSpPr txBox="1"/>
          <p:nvPr/>
        </p:nvSpPr>
        <p:spPr>
          <a:xfrm>
            <a:off x="700325" y="4309291"/>
            <a:ext cx="7909088" cy="1200329"/>
          </a:xfrm>
          <a:prstGeom prst="rect">
            <a:avLst/>
          </a:prstGeom>
          <a:noFill/>
        </p:spPr>
        <p:txBody>
          <a:bodyPr wrap="square">
            <a:spAutoFit/>
          </a:bodyPr>
          <a:lstStyle/>
          <a:p>
            <a:r>
              <a:rPr lang="en-GB" b="0" i="0" dirty="0">
                <a:solidFill>
                  <a:srgbClr val="333333"/>
                </a:solidFill>
                <a:effectLst/>
                <a:latin typeface="Arial" panose="020B0604020202020204" pitchFamily="34" charset="0"/>
                <a:cs typeface="Arial" panose="020B0604020202020204" pitchFamily="34" charset="0"/>
              </a:rPr>
              <a:t>Destination managers and developers all over the world, but specifically in New Zealand and the United Kingdom, have identified the </a:t>
            </a:r>
            <a:r>
              <a:rPr lang="en-GB" b="1" i="0" dirty="0">
                <a:solidFill>
                  <a:srgbClr val="333333"/>
                </a:solidFill>
                <a:effectLst/>
                <a:latin typeface="Arial" panose="020B0604020202020204" pitchFamily="34" charset="0"/>
                <a:cs typeface="Arial" panose="020B0604020202020204" pitchFamily="34" charset="0"/>
              </a:rPr>
              <a:t>visitors, industry, community, and environment (VICE) </a:t>
            </a:r>
            <a:r>
              <a:rPr lang="en-GB" b="0" i="0" dirty="0">
                <a:solidFill>
                  <a:srgbClr val="333333"/>
                </a:solidFill>
                <a:effectLst/>
                <a:latin typeface="Arial" panose="020B0604020202020204" pitchFamily="34" charset="0"/>
                <a:cs typeface="Arial" panose="020B0604020202020204" pitchFamily="34" charset="0"/>
              </a:rPr>
              <a:t>model as a critical success factor in the sustainable development of any tourism destination.</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3792325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814940-3F3A-2779-4036-F2BD27E22A62}"/>
              </a:ext>
            </a:extLst>
          </p:cNvPr>
          <p:cNvSpPr>
            <a:spLocks noGrp="1"/>
          </p:cNvSpPr>
          <p:nvPr>
            <p:ph type="title"/>
          </p:nvPr>
        </p:nvSpPr>
        <p:spPr/>
        <p:txBody>
          <a:bodyPr>
            <a:normAutofit fontScale="90000"/>
          </a:bodyPr>
          <a:lstStyle/>
          <a:p>
            <a:r>
              <a:rPr lang="en-GB" dirty="0"/>
              <a:t>Destination </a:t>
            </a:r>
            <a:r>
              <a:rPr lang="en-GB" dirty="0">
                <a:solidFill>
                  <a:srgbClr val="0070C0"/>
                </a:solidFill>
              </a:rPr>
              <a:t>Development</a:t>
            </a:r>
            <a:r>
              <a:rPr lang="en-GB" dirty="0"/>
              <a:t> and </a:t>
            </a:r>
            <a:r>
              <a:rPr lang="en-GB" dirty="0">
                <a:solidFill>
                  <a:schemeClr val="accent6">
                    <a:lumMod val="75000"/>
                  </a:schemeClr>
                </a:solidFill>
              </a:rPr>
              <a:t>Marketing</a:t>
            </a:r>
          </a:p>
        </p:txBody>
      </p:sp>
      <p:sp>
        <p:nvSpPr>
          <p:cNvPr id="3" name="Content Placeholder 2">
            <a:extLst>
              <a:ext uri="{FF2B5EF4-FFF2-40B4-BE49-F238E27FC236}">
                <a16:creationId xmlns:a16="http://schemas.microsoft.com/office/drawing/2014/main" id="{DD9BAA3E-19FB-BE11-6113-75630B5D5432}"/>
              </a:ext>
            </a:extLst>
          </p:cNvPr>
          <p:cNvSpPr>
            <a:spLocks noGrp="1"/>
          </p:cNvSpPr>
          <p:nvPr>
            <p:ph sz="half" idx="1"/>
          </p:nvPr>
        </p:nvSpPr>
        <p:spPr>
          <a:xfrm>
            <a:off x="251520" y="1600201"/>
            <a:ext cx="4038600" cy="3989040"/>
          </a:xfrm>
        </p:spPr>
        <p:txBody>
          <a:bodyPr>
            <a:normAutofit fontScale="92500" lnSpcReduction="20000"/>
          </a:bodyPr>
          <a:lstStyle/>
          <a:p>
            <a:pPr indent="-228600" defTabSz="914400">
              <a:lnSpc>
                <a:spcPct val="90000"/>
              </a:lnSpc>
              <a:buFont typeface="Arial" panose="020B0604020202020204" pitchFamily="34" charset="0"/>
              <a:buChar char="•"/>
            </a:pPr>
            <a:r>
              <a:rPr kumimoji="1" lang="en-US" altLang="ja-JP" sz="2800" dirty="0">
                <a:solidFill>
                  <a:srgbClr val="0070C0"/>
                </a:solidFill>
              </a:rPr>
              <a:t>Quality management</a:t>
            </a:r>
          </a:p>
          <a:p>
            <a:pPr indent="-228600" defTabSz="914400">
              <a:lnSpc>
                <a:spcPct val="90000"/>
              </a:lnSpc>
              <a:buFont typeface="Arial" panose="020B0604020202020204" pitchFamily="34" charset="0"/>
              <a:buChar char="•"/>
            </a:pPr>
            <a:r>
              <a:rPr kumimoji="1" lang="en-US" altLang="ja-JP" sz="2800" dirty="0">
                <a:solidFill>
                  <a:srgbClr val="0070C0"/>
                </a:solidFill>
              </a:rPr>
              <a:t>Destination management systems</a:t>
            </a:r>
          </a:p>
          <a:p>
            <a:pPr indent="-228600" defTabSz="914400">
              <a:lnSpc>
                <a:spcPct val="90000"/>
              </a:lnSpc>
              <a:buFont typeface="Arial" panose="020B0604020202020204" pitchFamily="34" charset="0"/>
              <a:buChar char="•"/>
            </a:pPr>
            <a:r>
              <a:rPr kumimoji="1" lang="en-US" altLang="ja-JP" sz="2800" b="1" dirty="0">
                <a:solidFill>
                  <a:srgbClr val="0070C0"/>
                </a:solidFill>
              </a:rPr>
              <a:t>Sustainable transport</a:t>
            </a:r>
          </a:p>
          <a:p>
            <a:pPr indent="-228600" defTabSz="914400">
              <a:lnSpc>
                <a:spcPct val="90000"/>
              </a:lnSpc>
              <a:buFont typeface="Arial" panose="020B0604020202020204" pitchFamily="34" charset="0"/>
              <a:buChar char="•"/>
            </a:pPr>
            <a:r>
              <a:rPr kumimoji="1" lang="en-US" altLang="ja-JP" sz="2800" dirty="0">
                <a:solidFill>
                  <a:srgbClr val="0070C0"/>
                </a:solidFill>
              </a:rPr>
              <a:t>Tourist taxes and visitor payback</a:t>
            </a:r>
          </a:p>
          <a:p>
            <a:pPr indent="-228600" defTabSz="914400">
              <a:lnSpc>
                <a:spcPct val="90000"/>
              </a:lnSpc>
              <a:buFont typeface="Arial" panose="020B0604020202020204" pitchFamily="34" charset="0"/>
              <a:buChar char="•"/>
            </a:pPr>
            <a:r>
              <a:rPr kumimoji="1" lang="en-US" altLang="ja-JP" sz="2800" dirty="0">
                <a:solidFill>
                  <a:srgbClr val="0070C0"/>
                </a:solidFill>
              </a:rPr>
              <a:t>Promoting local distinctiveness</a:t>
            </a:r>
          </a:p>
          <a:p>
            <a:pPr indent="-228600" defTabSz="914400">
              <a:lnSpc>
                <a:spcPct val="90000"/>
              </a:lnSpc>
              <a:buFont typeface="Arial" panose="020B0604020202020204" pitchFamily="34" charset="0"/>
              <a:buChar char="•"/>
            </a:pPr>
            <a:r>
              <a:rPr kumimoji="1" lang="en-US" altLang="ja-JP" sz="2800" b="1" dirty="0">
                <a:solidFill>
                  <a:srgbClr val="0070C0"/>
                </a:solidFill>
              </a:rPr>
              <a:t>Sustainability schemes</a:t>
            </a:r>
          </a:p>
          <a:p>
            <a:pPr indent="-228600" defTabSz="914400">
              <a:lnSpc>
                <a:spcPct val="90000"/>
              </a:lnSpc>
              <a:buFont typeface="Arial" panose="020B0604020202020204" pitchFamily="34" charset="0"/>
              <a:buChar char="•"/>
            </a:pPr>
            <a:r>
              <a:rPr kumimoji="1" lang="en-US" altLang="ja-JP" sz="2800" dirty="0">
                <a:solidFill>
                  <a:srgbClr val="0070C0"/>
                </a:solidFill>
              </a:rPr>
              <a:t>Tourist interpretation and education</a:t>
            </a:r>
          </a:p>
          <a:p>
            <a:endParaRPr lang="en-GB" dirty="0"/>
          </a:p>
        </p:txBody>
      </p:sp>
      <p:sp>
        <p:nvSpPr>
          <p:cNvPr id="4" name="Content Placeholder 3">
            <a:extLst>
              <a:ext uri="{FF2B5EF4-FFF2-40B4-BE49-F238E27FC236}">
                <a16:creationId xmlns:a16="http://schemas.microsoft.com/office/drawing/2014/main" id="{C20EFF34-5797-F003-F628-1D4D23D97CDF}"/>
              </a:ext>
            </a:extLst>
          </p:cNvPr>
          <p:cNvSpPr>
            <a:spLocks noGrp="1"/>
          </p:cNvSpPr>
          <p:nvPr>
            <p:ph sz="half" idx="2"/>
          </p:nvPr>
        </p:nvSpPr>
        <p:spPr>
          <a:xfrm>
            <a:off x="4355976" y="1600201"/>
            <a:ext cx="4608512" cy="3989040"/>
          </a:xfrm>
        </p:spPr>
        <p:txBody>
          <a:bodyPr>
            <a:normAutofit fontScale="92500" lnSpcReduction="20000"/>
          </a:bodyPr>
          <a:lstStyle/>
          <a:p>
            <a:pPr indent="-228600" defTabSz="914400">
              <a:lnSpc>
                <a:spcPct val="90000"/>
              </a:lnSpc>
              <a:buFont typeface="Arial" panose="020B0604020202020204" pitchFamily="34" charset="0"/>
              <a:buChar char="•"/>
            </a:pPr>
            <a:r>
              <a:rPr kumimoji="1" lang="en-US" altLang="ja-JP" dirty="0">
                <a:solidFill>
                  <a:schemeClr val="accent6">
                    <a:lumMod val="75000"/>
                  </a:schemeClr>
                </a:solidFill>
              </a:rPr>
              <a:t>Step 1: Market evaluation</a:t>
            </a:r>
          </a:p>
          <a:p>
            <a:pPr indent="-228600" defTabSz="914400">
              <a:lnSpc>
                <a:spcPct val="90000"/>
              </a:lnSpc>
              <a:buFont typeface="Arial" panose="020B0604020202020204" pitchFamily="34" charset="0"/>
              <a:buChar char="•"/>
            </a:pPr>
            <a:r>
              <a:rPr kumimoji="1" lang="en-US" altLang="ja-JP" dirty="0">
                <a:solidFill>
                  <a:schemeClr val="accent6">
                    <a:lumMod val="75000"/>
                  </a:schemeClr>
                </a:solidFill>
              </a:rPr>
              <a:t>Step 2: Market identification</a:t>
            </a:r>
          </a:p>
          <a:p>
            <a:pPr indent="-228600" defTabSz="914400">
              <a:lnSpc>
                <a:spcPct val="90000"/>
              </a:lnSpc>
              <a:buFont typeface="Arial" panose="020B0604020202020204" pitchFamily="34" charset="0"/>
              <a:buChar char="•"/>
            </a:pPr>
            <a:r>
              <a:rPr kumimoji="1" lang="en-US" altLang="ja-JP" dirty="0">
                <a:solidFill>
                  <a:schemeClr val="accent6">
                    <a:lumMod val="75000"/>
                  </a:schemeClr>
                </a:solidFill>
              </a:rPr>
              <a:t>Step 3: Marketing mix</a:t>
            </a:r>
          </a:p>
          <a:p>
            <a:pPr indent="-228600" defTabSz="914400">
              <a:lnSpc>
                <a:spcPct val="90000"/>
              </a:lnSpc>
              <a:buFont typeface="Arial" panose="020B0604020202020204" pitchFamily="34" charset="0"/>
              <a:buChar char="•"/>
            </a:pPr>
            <a:endParaRPr kumimoji="1" lang="en-US" altLang="ja-JP" dirty="0">
              <a:solidFill>
                <a:schemeClr val="accent6">
                  <a:lumMod val="75000"/>
                </a:schemeClr>
              </a:solidFill>
            </a:endParaRPr>
          </a:p>
          <a:p>
            <a:pPr indent="-228600" defTabSz="914400">
              <a:lnSpc>
                <a:spcPct val="90000"/>
              </a:lnSpc>
              <a:buFont typeface="Arial" panose="020B0604020202020204" pitchFamily="34" charset="0"/>
              <a:buChar char="•"/>
            </a:pPr>
            <a:r>
              <a:rPr kumimoji="1" lang="en-US" altLang="ja-JP" dirty="0">
                <a:solidFill>
                  <a:schemeClr val="accent6">
                    <a:lumMod val="75000"/>
                  </a:schemeClr>
                </a:solidFill>
              </a:rPr>
              <a:t>Remember the 4 Ps ! (and  7Ps of the service /hospitality mix</a:t>
            </a:r>
          </a:p>
          <a:p>
            <a:pPr indent="-228600" defTabSz="914400">
              <a:lnSpc>
                <a:spcPct val="90000"/>
              </a:lnSpc>
              <a:buFont typeface="Arial" panose="020B0604020202020204" pitchFamily="34" charset="0"/>
              <a:buChar char="•"/>
            </a:pPr>
            <a:r>
              <a:rPr kumimoji="1" lang="en-US" altLang="ja-JP" dirty="0">
                <a:solidFill>
                  <a:schemeClr val="accent6">
                    <a:lumMod val="75000"/>
                  </a:schemeClr>
                </a:solidFill>
              </a:rPr>
              <a:t>Also, the </a:t>
            </a:r>
            <a:r>
              <a:rPr kumimoji="1" lang="en-US" altLang="ja-JP" b="1" dirty="0">
                <a:solidFill>
                  <a:schemeClr val="accent6">
                    <a:lumMod val="75000"/>
                  </a:schemeClr>
                </a:solidFill>
              </a:rPr>
              <a:t>Positioning</a:t>
            </a:r>
            <a:r>
              <a:rPr kumimoji="1" lang="en-US" altLang="ja-JP" dirty="0">
                <a:solidFill>
                  <a:schemeClr val="accent6">
                    <a:lumMod val="75000"/>
                  </a:schemeClr>
                </a:solidFill>
              </a:rPr>
              <a:t> of a destination e.g. upmarket compared with budget?</a:t>
            </a:r>
          </a:p>
          <a:p>
            <a:pPr marL="0" indent="0">
              <a:buNone/>
            </a:pPr>
            <a:endParaRPr lang="en-GB" dirty="0"/>
          </a:p>
        </p:txBody>
      </p:sp>
    </p:spTree>
    <p:extLst>
      <p:ext uri="{BB962C8B-B14F-4D97-AF65-F5344CB8AC3E}">
        <p14:creationId xmlns:p14="http://schemas.microsoft.com/office/powerpoint/2010/main" val="24680236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p:cNvSpPr txBox="1">
            <a:spLocks/>
          </p:cNvSpPr>
          <p:nvPr/>
        </p:nvSpPr>
        <p:spPr>
          <a:xfrm>
            <a:off x="628650" y="365125"/>
            <a:ext cx="7886700" cy="1325563"/>
          </a:xfrm>
          <a:prstGeom prst="rect">
            <a:avLst/>
          </a:prstGeom>
        </p:spPr>
        <p:txBody>
          <a:bodyPr vert="horz" lIns="91440" tIns="45720" rIns="91440" bIns="45720" rtlCol="0" anchor="ctr">
            <a:norm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algn="l" defTabSz="914400">
              <a:lnSpc>
                <a:spcPct val="90000"/>
              </a:lnSpc>
              <a:spcAft>
                <a:spcPts val="600"/>
              </a:spcAft>
            </a:pPr>
            <a:r>
              <a:rPr lang="en-US" b="1" kern="1200">
                <a:solidFill>
                  <a:schemeClr val="tx1"/>
                </a:solidFill>
                <a:latin typeface="+mj-lt"/>
                <a:ea typeface="+mj-ea"/>
                <a:cs typeface="+mj-cs"/>
              </a:rPr>
              <a:t>Performance Management</a:t>
            </a:r>
            <a:endParaRPr lang="en-US" kern="1200">
              <a:solidFill>
                <a:schemeClr val="tx1"/>
              </a:solidFill>
              <a:latin typeface="+mj-lt"/>
              <a:ea typeface="+mj-ea"/>
              <a:cs typeface="+mj-cs"/>
            </a:endParaRPr>
          </a:p>
        </p:txBody>
      </p:sp>
      <p:sp>
        <p:nvSpPr>
          <p:cNvPr id="11" name="Content Placeholder 2"/>
          <p:cNvSpPr txBox="1">
            <a:spLocks/>
          </p:cNvSpPr>
          <p:nvPr/>
        </p:nvSpPr>
        <p:spPr>
          <a:xfrm>
            <a:off x="628650" y="1825625"/>
            <a:ext cx="7886700" cy="4351338"/>
          </a:xfrm>
          <a:prstGeom prst="rect">
            <a:avLst/>
          </a:prstGeom>
        </p:spPr>
        <p:txBody>
          <a:bodyPr vert="horz" lIns="91440" tIns="45720" rIns="91440" bIns="45720" rtlCol="0">
            <a:norm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indent="-228600" defTabSz="914400">
              <a:lnSpc>
                <a:spcPct val="90000"/>
              </a:lnSpc>
              <a:buFont typeface="Arial" panose="020B0604020202020204" pitchFamily="34" charset="0"/>
              <a:buChar char="•"/>
            </a:pPr>
            <a:r>
              <a:rPr kumimoji="1" lang="en-US" altLang="ja-JP" dirty="0"/>
              <a:t>Key Performance Indicators: </a:t>
            </a:r>
          </a:p>
          <a:p>
            <a:pPr lvl="1" indent="-228600" defTabSz="914400">
              <a:lnSpc>
                <a:spcPct val="90000"/>
              </a:lnSpc>
              <a:buFont typeface="Arial" panose="020B0604020202020204" pitchFamily="34" charset="0"/>
              <a:buChar char="•"/>
            </a:pPr>
            <a:r>
              <a:rPr kumimoji="1" lang="en-US" altLang="ja-JP" sz="2400" dirty="0"/>
              <a:t>Volume and value of tourism</a:t>
            </a:r>
          </a:p>
          <a:p>
            <a:pPr lvl="1" indent="-228600" defTabSz="914400">
              <a:lnSpc>
                <a:spcPct val="90000"/>
              </a:lnSpc>
              <a:buFont typeface="Arial" panose="020B0604020202020204" pitchFamily="34" charset="0"/>
              <a:buChar char="•"/>
            </a:pPr>
            <a:r>
              <a:rPr kumimoji="1" lang="en-US" altLang="ja-JP" sz="2400" dirty="0"/>
              <a:t>Visitor satisfaction</a:t>
            </a:r>
          </a:p>
          <a:p>
            <a:pPr lvl="1" indent="-228600" defTabSz="914400">
              <a:lnSpc>
                <a:spcPct val="90000"/>
              </a:lnSpc>
              <a:buFont typeface="Arial" panose="020B0604020202020204" pitchFamily="34" charset="0"/>
              <a:buChar char="•"/>
            </a:pPr>
            <a:r>
              <a:rPr kumimoji="1" lang="en-US" altLang="ja-JP" sz="2400" dirty="0"/>
              <a:t>Industry satisfaction</a:t>
            </a:r>
          </a:p>
          <a:p>
            <a:pPr lvl="1" indent="-228600" defTabSz="914400">
              <a:lnSpc>
                <a:spcPct val="90000"/>
              </a:lnSpc>
              <a:buFont typeface="Arial" panose="020B0604020202020204" pitchFamily="34" charset="0"/>
              <a:buChar char="•"/>
            </a:pPr>
            <a:r>
              <a:rPr kumimoji="1" lang="en-US" altLang="ja-JP" sz="2400" dirty="0"/>
              <a:t>Marketing performance</a:t>
            </a:r>
          </a:p>
          <a:p>
            <a:pPr lvl="1" indent="-228600" defTabSz="914400">
              <a:lnSpc>
                <a:spcPct val="90000"/>
              </a:lnSpc>
              <a:buFont typeface="Arial" panose="020B0604020202020204" pitchFamily="34" charset="0"/>
              <a:buChar char="•"/>
            </a:pPr>
            <a:r>
              <a:rPr kumimoji="1" lang="en-US" altLang="ja-JP" sz="2400" dirty="0"/>
              <a:t>Quality performance</a:t>
            </a:r>
          </a:p>
          <a:p>
            <a:pPr lvl="1" indent="-228600" defTabSz="914400">
              <a:lnSpc>
                <a:spcPct val="90000"/>
              </a:lnSpc>
              <a:buFont typeface="Arial" panose="020B0604020202020204" pitchFamily="34" charset="0"/>
              <a:buChar char="•"/>
            </a:pPr>
            <a:r>
              <a:rPr kumimoji="1" lang="en-US" altLang="ja-JP" sz="2400" dirty="0"/>
              <a:t>Organizational performance</a:t>
            </a:r>
          </a:p>
          <a:p>
            <a:pPr lvl="1" indent="-228600" defTabSz="914400">
              <a:lnSpc>
                <a:spcPct val="90000"/>
              </a:lnSpc>
              <a:buFont typeface="Arial" panose="020B0604020202020204" pitchFamily="34" charset="0"/>
              <a:buChar char="•"/>
            </a:pPr>
            <a:r>
              <a:rPr kumimoji="1" lang="en-US" altLang="ja-JP" sz="2400" dirty="0"/>
              <a:t>Environmental performance</a:t>
            </a:r>
          </a:p>
          <a:p>
            <a:pPr lvl="1" indent="-228600" defTabSz="914400">
              <a:lnSpc>
                <a:spcPct val="90000"/>
              </a:lnSpc>
              <a:buFont typeface="Arial" panose="020B0604020202020204" pitchFamily="34" charset="0"/>
              <a:buChar char="•"/>
            </a:pPr>
            <a:r>
              <a:rPr kumimoji="1" lang="en-US" altLang="ja-JP" sz="2400" dirty="0"/>
              <a:t>Comparative performance</a:t>
            </a:r>
          </a:p>
        </p:txBody>
      </p:sp>
    </p:spTree>
    <p:extLst>
      <p:ext uri="{BB962C8B-B14F-4D97-AF65-F5344CB8AC3E}">
        <p14:creationId xmlns:p14="http://schemas.microsoft.com/office/powerpoint/2010/main" val="231467755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2"/>
          <p:cNvSpPr txBox="1">
            <a:spLocks/>
          </p:cNvSpPr>
          <p:nvPr/>
        </p:nvSpPr>
        <p:spPr>
          <a:xfrm>
            <a:off x="1607639" y="2282706"/>
            <a:ext cx="6728296" cy="2430696"/>
          </a:xfrm>
          <a:prstGeom prst="rect">
            <a:avLst/>
          </a:prstGeom>
        </p:spPr>
        <p:txBody>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kumimoji="1" lang="en-GB" altLang="ja-JP" sz="2800" dirty="0">
                <a:latin typeface="Arial" pitchFamily="34" charset="0"/>
                <a:cs typeface="Arial" pitchFamily="34" charset="0"/>
              </a:rPr>
              <a:t>Central &amp; Local Government</a:t>
            </a:r>
          </a:p>
          <a:p>
            <a:r>
              <a:rPr kumimoji="1" lang="en-GB" altLang="ja-JP" sz="2800" dirty="0">
                <a:latin typeface="Arial" pitchFamily="34" charset="0"/>
                <a:cs typeface="Arial" pitchFamily="34" charset="0"/>
              </a:rPr>
              <a:t>Grant aid/ Lottery funding</a:t>
            </a:r>
          </a:p>
          <a:p>
            <a:r>
              <a:rPr kumimoji="1" lang="en-GB" altLang="ja-JP" sz="2800" dirty="0">
                <a:latin typeface="Arial" pitchFamily="34" charset="0"/>
                <a:cs typeface="Arial" pitchFamily="34" charset="0"/>
              </a:rPr>
              <a:t>Advertising</a:t>
            </a:r>
          </a:p>
          <a:p>
            <a:r>
              <a:rPr kumimoji="1" lang="en-GB" altLang="ja-JP" sz="2800" dirty="0">
                <a:latin typeface="Arial" pitchFamily="34" charset="0"/>
                <a:cs typeface="Arial" pitchFamily="34" charset="0"/>
              </a:rPr>
              <a:t>European funding?? What has replaced this?</a:t>
            </a:r>
          </a:p>
          <a:p>
            <a:r>
              <a:rPr kumimoji="1" lang="en-GB" altLang="ja-JP" sz="2800" dirty="0">
                <a:latin typeface="Arial" pitchFamily="34" charset="0"/>
                <a:cs typeface="Arial" pitchFamily="34" charset="0"/>
              </a:rPr>
              <a:t>Marketing campaigns</a:t>
            </a:r>
          </a:p>
          <a:p>
            <a:r>
              <a:rPr kumimoji="1" lang="en-GB" altLang="ja-JP" sz="2800" dirty="0">
                <a:latin typeface="Arial" pitchFamily="34" charset="0"/>
                <a:cs typeface="Arial" pitchFamily="34" charset="0"/>
              </a:rPr>
              <a:t>Sponsorship</a:t>
            </a:r>
          </a:p>
        </p:txBody>
      </p:sp>
      <p:sp>
        <p:nvSpPr>
          <p:cNvPr id="12" name="Title 1"/>
          <p:cNvSpPr txBox="1">
            <a:spLocks/>
          </p:cNvSpPr>
          <p:nvPr/>
        </p:nvSpPr>
        <p:spPr>
          <a:xfrm>
            <a:off x="994897" y="769454"/>
            <a:ext cx="6431461" cy="1200150"/>
          </a:xfrm>
          <a:prstGeom prst="rect">
            <a:avLst/>
          </a:prstGeom>
        </p:spPr>
        <p:txBody>
          <a:bodyPr anchor="b"/>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4000" dirty="0">
                <a:latin typeface="Arial"/>
                <a:cs typeface="Arial"/>
              </a:rPr>
              <a:t>Funding and Finance for Destination Marketing (UK)</a:t>
            </a:r>
            <a:endParaRPr lang="en-US" sz="4000" dirty="0"/>
          </a:p>
        </p:txBody>
      </p:sp>
    </p:spTree>
    <p:extLst>
      <p:ext uri="{BB962C8B-B14F-4D97-AF65-F5344CB8AC3E}">
        <p14:creationId xmlns:p14="http://schemas.microsoft.com/office/powerpoint/2010/main" val="248774919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p:cNvSpPr txBox="1">
            <a:spLocks/>
          </p:cNvSpPr>
          <p:nvPr/>
        </p:nvSpPr>
        <p:spPr>
          <a:xfrm>
            <a:off x="5148064" y="476672"/>
            <a:ext cx="3754752" cy="1325563"/>
          </a:xfrm>
          <a:prstGeom prst="rect">
            <a:avLst/>
          </a:prstGeom>
        </p:spPr>
        <p:txBody>
          <a:bodyPr vert="horz" lIns="91440" tIns="45720" rIns="91440" bIns="45720" rtlCol="0" anchor="ctr">
            <a:norm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algn="l" defTabSz="914400">
              <a:lnSpc>
                <a:spcPct val="90000"/>
              </a:lnSpc>
              <a:spcAft>
                <a:spcPts val="600"/>
              </a:spcAft>
            </a:pPr>
            <a:r>
              <a:rPr lang="en-US" sz="4000" dirty="0"/>
              <a:t>Destination Strategy</a:t>
            </a:r>
          </a:p>
        </p:txBody>
      </p:sp>
      <p:pic>
        <p:nvPicPr>
          <p:cNvPr id="14" name="Picture 13" descr="Desk with productivity items">
            <a:extLst>
              <a:ext uri="{FF2B5EF4-FFF2-40B4-BE49-F238E27FC236}">
                <a16:creationId xmlns:a16="http://schemas.microsoft.com/office/drawing/2014/main" id="{229ED4F0-3FF7-4BD5-FBD0-2061B65289F8}"/>
              </a:ext>
            </a:extLst>
          </p:cNvPr>
          <p:cNvPicPr>
            <a:picLocks noChangeAspect="1"/>
          </p:cNvPicPr>
          <p:nvPr/>
        </p:nvPicPr>
        <p:blipFill rotWithShape="1">
          <a:blip r:embed="rId2"/>
          <a:srcRect l="35637" r="20387" b="-1"/>
          <a:stretch/>
        </p:blipFill>
        <p:spPr>
          <a:xfrm>
            <a:off x="20" y="10"/>
            <a:ext cx="4518095" cy="6857990"/>
          </a:xfrm>
          <a:custGeom>
            <a:avLst/>
            <a:gdLst/>
            <a:ahLst/>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sp>
        <p:nvSpPr>
          <p:cNvPr id="11" name="Content Placeholder 2"/>
          <p:cNvSpPr txBox="1">
            <a:spLocks/>
          </p:cNvSpPr>
          <p:nvPr/>
        </p:nvSpPr>
        <p:spPr>
          <a:xfrm>
            <a:off x="4860033" y="2204864"/>
            <a:ext cx="3871956" cy="3848802"/>
          </a:xfrm>
          <a:prstGeom prst="rect">
            <a:avLst/>
          </a:prstGeom>
        </p:spPr>
        <p:txBody>
          <a:bodyPr vert="horz" lIns="91440" tIns="45720" rIns="91440" bIns="45720" rtlCol="0" anchor="t">
            <a:norm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indent="-228600" defTabSz="914400">
              <a:lnSpc>
                <a:spcPct val="90000"/>
              </a:lnSpc>
              <a:buFont typeface="Arial" panose="020B0604020202020204" pitchFamily="34" charset="0"/>
              <a:buChar char="•"/>
            </a:pPr>
            <a:r>
              <a:rPr kumimoji="1" lang="en-US" altLang="ja-JP" sz="2000" dirty="0"/>
              <a:t>The ultimate success of a DMO relies upon a range of supporting strategies and plans</a:t>
            </a:r>
          </a:p>
          <a:p>
            <a:pPr lvl="1" indent="-228600" defTabSz="914400">
              <a:lnSpc>
                <a:spcPct val="90000"/>
              </a:lnSpc>
              <a:buFont typeface="Arial" panose="020B0604020202020204" pitchFamily="34" charset="0"/>
              <a:buChar char="•"/>
            </a:pPr>
            <a:r>
              <a:rPr kumimoji="1" lang="en-US" altLang="ja-JP" sz="2000" dirty="0"/>
              <a:t>On-going research</a:t>
            </a:r>
          </a:p>
          <a:p>
            <a:pPr lvl="1" indent="-228600" defTabSz="914400">
              <a:lnSpc>
                <a:spcPct val="90000"/>
              </a:lnSpc>
              <a:buFont typeface="Arial" panose="020B0604020202020204" pitchFamily="34" charset="0"/>
              <a:buChar char="•"/>
            </a:pPr>
            <a:r>
              <a:rPr kumimoji="1" lang="en-US" altLang="ja-JP" sz="2000" dirty="0"/>
              <a:t>Visitor management strategies</a:t>
            </a:r>
          </a:p>
          <a:p>
            <a:pPr lvl="1" indent="-228600" defTabSz="914400">
              <a:lnSpc>
                <a:spcPct val="90000"/>
              </a:lnSpc>
              <a:buFont typeface="Arial" panose="020B0604020202020204" pitchFamily="34" charset="0"/>
              <a:buChar char="•"/>
            </a:pPr>
            <a:r>
              <a:rPr kumimoji="1" lang="en-US" altLang="ja-JP" sz="2000" dirty="0"/>
              <a:t>Marketing plans</a:t>
            </a:r>
          </a:p>
          <a:p>
            <a:pPr lvl="1" indent="-228600" defTabSz="914400">
              <a:lnSpc>
                <a:spcPct val="90000"/>
              </a:lnSpc>
              <a:buFont typeface="Arial" panose="020B0604020202020204" pitchFamily="34" charset="0"/>
              <a:buChar char="•"/>
            </a:pPr>
            <a:r>
              <a:rPr kumimoji="1" lang="en-US" altLang="ja-JP" sz="2000" dirty="0"/>
              <a:t>Funding strategies</a:t>
            </a:r>
          </a:p>
        </p:txBody>
      </p:sp>
    </p:spTree>
    <p:extLst>
      <p:ext uri="{BB962C8B-B14F-4D97-AF65-F5344CB8AC3E}">
        <p14:creationId xmlns:p14="http://schemas.microsoft.com/office/powerpoint/2010/main" val="294655634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8697" y="348865"/>
            <a:ext cx="7533018" cy="877729"/>
          </a:xfrm>
        </p:spPr>
        <p:txBody>
          <a:bodyPr anchor="ctr">
            <a:normAutofit fontScale="90000"/>
          </a:bodyPr>
          <a:lstStyle/>
          <a:p>
            <a:r>
              <a:rPr lang="en-GB" sz="2700">
                <a:solidFill>
                  <a:srgbClr val="FFFFFF"/>
                </a:solidFill>
              </a:rPr>
              <a:t>Remember the Brief for Assignment 2…</a:t>
            </a:r>
            <a:br>
              <a:rPr lang="en-GB" sz="2700">
                <a:solidFill>
                  <a:srgbClr val="FFFFFF"/>
                </a:solidFill>
              </a:rPr>
            </a:br>
            <a:r>
              <a:rPr lang="en-GB" sz="2700">
                <a:solidFill>
                  <a:srgbClr val="FFFFFF"/>
                </a:solidFill>
              </a:rPr>
              <a:t>- Can there be </a:t>
            </a:r>
            <a:r>
              <a:rPr lang="en-GB" sz="2700" b="1">
                <a:solidFill>
                  <a:srgbClr val="FFFFFF"/>
                </a:solidFill>
              </a:rPr>
              <a:t>Sustainable</a:t>
            </a:r>
            <a:r>
              <a:rPr lang="en-GB" sz="2700">
                <a:solidFill>
                  <a:srgbClr val="FFFFFF"/>
                </a:solidFill>
              </a:rPr>
              <a:t> Destinations?</a:t>
            </a:r>
          </a:p>
        </p:txBody>
      </p:sp>
      <p:graphicFrame>
        <p:nvGraphicFramePr>
          <p:cNvPr id="5" name="Content Placeholder 2">
            <a:extLst>
              <a:ext uri="{FF2B5EF4-FFF2-40B4-BE49-F238E27FC236}">
                <a16:creationId xmlns:a16="http://schemas.microsoft.com/office/drawing/2014/main" id="{5F730EA4-41DB-4D2A-769E-AEE0D0BC314D}"/>
              </a:ext>
            </a:extLst>
          </p:cNvPr>
          <p:cNvGraphicFramePr>
            <a:graphicFrameLocks noGrp="1"/>
          </p:cNvGraphicFramePr>
          <p:nvPr>
            <p:ph idx="1"/>
          </p:nvPr>
        </p:nvGraphicFramePr>
        <p:xfrm>
          <a:off x="483042" y="2112579"/>
          <a:ext cx="8195871"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F3A23A16-3A61-D886-BB18-8A0C99DFAA2A}"/>
              </a:ext>
            </a:extLst>
          </p:cNvPr>
          <p:cNvSpPr txBox="1"/>
          <p:nvPr/>
        </p:nvSpPr>
        <p:spPr>
          <a:xfrm>
            <a:off x="233565" y="552616"/>
            <a:ext cx="8427393" cy="1938992"/>
          </a:xfrm>
          <a:prstGeom prst="rect">
            <a:avLst/>
          </a:prstGeom>
          <a:noFill/>
        </p:spPr>
        <p:txBody>
          <a:bodyPr wrap="square" rtlCol="0">
            <a:spAutoFit/>
          </a:bodyPr>
          <a:lstStyle/>
          <a:p>
            <a:pPr algn="ctr"/>
            <a:r>
              <a:rPr lang="en-GB" sz="4000" dirty="0"/>
              <a:t>Remember the Brief for </a:t>
            </a:r>
          </a:p>
          <a:p>
            <a:pPr algn="ctr"/>
            <a:r>
              <a:rPr lang="en-GB" sz="4000" dirty="0"/>
              <a:t>Assignment 2…</a:t>
            </a:r>
            <a:br>
              <a:rPr lang="en-GB" sz="4000" dirty="0"/>
            </a:br>
            <a:r>
              <a:rPr lang="en-GB" sz="4000" dirty="0"/>
              <a:t>- </a:t>
            </a:r>
            <a:r>
              <a:rPr lang="en-GB" sz="2800" dirty="0"/>
              <a:t>Can there be </a:t>
            </a:r>
            <a:r>
              <a:rPr lang="en-GB" sz="2800" b="1" dirty="0"/>
              <a:t>Sustainable</a:t>
            </a:r>
            <a:r>
              <a:rPr lang="en-GB" sz="2800" dirty="0"/>
              <a:t> Destinations?</a:t>
            </a:r>
          </a:p>
        </p:txBody>
      </p:sp>
    </p:spTree>
    <p:extLst>
      <p:ext uri="{BB962C8B-B14F-4D97-AF65-F5344CB8AC3E}">
        <p14:creationId xmlns:p14="http://schemas.microsoft.com/office/powerpoint/2010/main" val="157830256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2FA48-4993-BFB0-082B-F8DAF894EC61}"/>
              </a:ext>
            </a:extLst>
          </p:cNvPr>
          <p:cNvSpPr>
            <a:spLocks noGrp="1"/>
          </p:cNvSpPr>
          <p:nvPr>
            <p:ph type="title"/>
          </p:nvPr>
        </p:nvSpPr>
        <p:spPr/>
        <p:txBody>
          <a:bodyPr>
            <a:normAutofit fontScale="90000"/>
          </a:bodyPr>
          <a:lstStyle/>
          <a:p>
            <a:r>
              <a:rPr lang="en-GB" b="1" dirty="0">
                <a:latin typeface="Arial" panose="020B0604020202020204" pitchFamily="34" charset="0"/>
              </a:rPr>
              <a:t>Individual Activity</a:t>
            </a:r>
            <a:br>
              <a:rPr lang="en-GB" dirty="0">
                <a:latin typeface="Arial Unicode MS"/>
              </a:rPr>
            </a:br>
            <a:endParaRPr lang="en-GB" dirty="0"/>
          </a:p>
        </p:txBody>
      </p:sp>
      <p:sp>
        <p:nvSpPr>
          <p:cNvPr id="3" name="Content Placeholder 2">
            <a:extLst>
              <a:ext uri="{FF2B5EF4-FFF2-40B4-BE49-F238E27FC236}">
                <a16:creationId xmlns:a16="http://schemas.microsoft.com/office/drawing/2014/main" id="{598620C1-C51D-554B-8221-07EB2D097533}"/>
              </a:ext>
            </a:extLst>
          </p:cNvPr>
          <p:cNvSpPr>
            <a:spLocks noGrp="1"/>
          </p:cNvSpPr>
          <p:nvPr>
            <p:ph idx="1"/>
          </p:nvPr>
        </p:nvSpPr>
        <p:spPr/>
        <p:txBody>
          <a:bodyPr vert="horz" lIns="91440" tIns="45720" rIns="91440" bIns="45720" rtlCol="0" anchor="t">
            <a:normAutofit lnSpcReduction="10000"/>
          </a:bodyPr>
          <a:lstStyle/>
          <a:p>
            <a:r>
              <a:rPr lang="en-GB" dirty="0">
                <a:effectLst/>
                <a:latin typeface="Arial"/>
                <a:cs typeface="Arial"/>
              </a:rPr>
              <a:t>Based on a web search, choose a destination with an existing destination/ development management plan. </a:t>
            </a:r>
            <a:r>
              <a:rPr lang="en-GB" dirty="0">
                <a:solidFill>
                  <a:srgbClr val="000000"/>
                </a:solidFill>
                <a:effectLst/>
                <a:latin typeface="Arial"/>
                <a:cs typeface="Arial"/>
              </a:rPr>
              <a:t>Write a short report (maximum 1 side of A4) </a:t>
            </a:r>
            <a:r>
              <a:rPr lang="en-GB" dirty="0">
                <a:solidFill>
                  <a:srgbClr val="000000"/>
                </a:solidFill>
                <a:latin typeface="Arial"/>
                <a:cs typeface="Arial"/>
              </a:rPr>
              <a:t>or</a:t>
            </a:r>
            <a:r>
              <a:rPr lang="en-GB" dirty="0">
                <a:solidFill>
                  <a:srgbClr val="000000"/>
                </a:solidFill>
                <a:effectLst/>
                <a:latin typeface="Arial"/>
                <a:cs typeface="Arial"/>
              </a:rPr>
              <a:t> </a:t>
            </a:r>
            <a:r>
              <a:rPr lang="en-GB" dirty="0">
                <a:solidFill>
                  <a:srgbClr val="000000"/>
                </a:solidFill>
                <a:latin typeface="Arial"/>
                <a:cs typeface="Arial"/>
              </a:rPr>
              <a:t>record a presentation </a:t>
            </a:r>
            <a:r>
              <a:rPr lang="en-GB" dirty="0">
                <a:solidFill>
                  <a:srgbClr val="000000"/>
                </a:solidFill>
                <a:effectLst/>
                <a:latin typeface="Arial"/>
                <a:cs typeface="Arial"/>
              </a:rPr>
              <a:t>which looks at how their plan reflects the three pillars of sustainability (economic, socio-cultural and environmental).</a:t>
            </a:r>
            <a:endParaRPr lang="en-GB" dirty="0">
              <a:effectLst/>
              <a:latin typeface="Arial"/>
              <a:cs typeface="Arial"/>
            </a:endParaRPr>
          </a:p>
          <a:p>
            <a:endParaRPr lang="en-GB" dirty="0"/>
          </a:p>
        </p:txBody>
      </p:sp>
    </p:spTree>
    <p:extLst>
      <p:ext uri="{BB962C8B-B14F-4D97-AF65-F5344CB8AC3E}">
        <p14:creationId xmlns:p14="http://schemas.microsoft.com/office/powerpoint/2010/main" val="126353297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ound Diagonal Corner Rectangle 4"/>
          <p:cNvSpPr/>
          <p:nvPr/>
        </p:nvSpPr>
        <p:spPr>
          <a:xfrm>
            <a:off x="216815" y="-34773"/>
            <a:ext cx="8743361" cy="5996234"/>
          </a:xfrm>
          <a:prstGeom prst="round2DiagRect">
            <a:avLst/>
          </a:prstGeom>
          <a:noFill/>
          <a:ln w="76200" cmpd="sng">
            <a:solidFill>
              <a:srgbClr val="99D3E4"/>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p:txBody>
          <a:bodyPr>
            <a:normAutofit/>
          </a:bodyPr>
          <a:lstStyle/>
          <a:p>
            <a:pPr algn="l"/>
            <a:r>
              <a:rPr lang="en-US" sz="4000" dirty="0">
                <a:latin typeface="Arial"/>
                <a:cs typeface="Arial"/>
              </a:rPr>
              <a:t>References…</a:t>
            </a:r>
            <a:endParaRPr lang="en-US" sz="4000" dirty="0"/>
          </a:p>
        </p:txBody>
      </p:sp>
      <p:sp>
        <p:nvSpPr>
          <p:cNvPr id="3" name="Content Placeholder 2"/>
          <p:cNvSpPr>
            <a:spLocks noGrp="1"/>
          </p:cNvSpPr>
          <p:nvPr>
            <p:ph idx="1"/>
          </p:nvPr>
        </p:nvSpPr>
        <p:spPr>
          <a:xfrm>
            <a:off x="569603" y="1310867"/>
            <a:ext cx="7519052" cy="4277087"/>
          </a:xfrm>
        </p:spPr>
        <p:txBody>
          <a:bodyPr>
            <a:noAutofit/>
          </a:bodyPr>
          <a:lstStyle/>
          <a:p>
            <a:pPr>
              <a:lnSpc>
                <a:spcPct val="80000"/>
              </a:lnSpc>
              <a:buClrTx/>
            </a:pPr>
            <a:endParaRPr lang="en-GB" sz="1200" dirty="0">
              <a:solidFill>
                <a:schemeClr val="bg1"/>
              </a:solidFill>
              <a:latin typeface="Arial" pitchFamily="34" charset="0"/>
              <a:cs typeface="Arial" pitchFamily="34" charset="0"/>
            </a:endParaRPr>
          </a:p>
          <a:p>
            <a:pPr>
              <a:lnSpc>
                <a:spcPct val="80000"/>
              </a:lnSpc>
              <a:buClrTx/>
            </a:pPr>
            <a:r>
              <a:rPr lang="en-GB" sz="1800" dirty="0">
                <a:latin typeface="Arial" pitchFamily="34" charset="0"/>
                <a:cs typeface="Arial" pitchFamily="34" charset="0"/>
              </a:rPr>
              <a:t>Butler, R. (1980) The concept of a tourist area cycle of evolution: implications for management of resources. </a:t>
            </a:r>
            <a:r>
              <a:rPr lang="en-GB" sz="1800" i="1" dirty="0">
                <a:latin typeface="Arial" pitchFamily="34" charset="0"/>
                <a:cs typeface="Arial" pitchFamily="34" charset="0"/>
              </a:rPr>
              <a:t>Canadian Geographer </a:t>
            </a:r>
            <a:r>
              <a:rPr lang="en-GB" sz="1800" dirty="0">
                <a:latin typeface="Arial" pitchFamily="34" charset="0"/>
                <a:cs typeface="Arial" pitchFamily="34" charset="0"/>
              </a:rPr>
              <a:t>241, 5–12.</a:t>
            </a:r>
          </a:p>
          <a:p>
            <a:pPr>
              <a:lnSpc>
                <a:spcPct val="80000"/>
              </a:lnSpc>
              <a:buClrTx/>
            </a:pPr>
            <a:r>
              <a:rPr lang="en-GB" sz="1800" dirty="0">
                <a:latin typeface="Arial" pitchFamily="34" charset="0"/>
                <a:cs typeface="Arial" pitchFamily="34" charset="0"/>
              </a:rPr>
              <a:t>De </a:t>
            </a:r>
            <a:r>
              <a:rPr lang="en-GB" sz="1800" dirty="0" err="1">
                <a:latin typeface="Arial" pitchFamily="34" charset="0"/>
                <a:cs typeface="Arial" pitchFamily="34" charset="0"/>
              </a:rPr>
              <a:t>Bois</a:t>
            </a:r>
            <a:r>
              <a:rPr lang="en-GB" sz="1800" dirty="0">
                <a:latin typeface="Arial" pitchFamily="34" charset="0"/>
                <a:cs typeface="Arial" pitchFamily="34" charset="0"/>
              </a:rPr>
              <a:t> (2021) </a:t>
            </a:r>
            <a:r>
              <a:rPr lang="en-GB" sz="1800" dirty="0">
                <a:hlinkClick r:id="rId2">
                  <a:extLst>
                    <a:ext uri="{A12FA001-AC4F-418D-AE19-62706E023703}">
                      <ahyp:hlinkClr xmlns:ahyp="http://schemas.microsoft.com/office/drawing/2018/hyperlinkcolor" val="tx"/>
                    </a:ext>
                  </a:extLst>
                </a:hlinkClick>
              </a:rPr>
              <a:t>The de </a:t>
            </a:r>
            <a:r>
              <a:rPr lang="en-GB" sz="1800" dirty="0" err="1">
                <a:hlinkClick r:id="rId2">
                  <a:extLst>
                    <a:ext uri="{A12FA001-AC4F-418D-AE19-62706E023703}">
                      <ahyp:hlinkClr xmlns:ahyp="http://schemas.microsoft.com/office/drawing/2018/hyperlinkcolor" val="tx"/>
                    </a:ext>
                  </a:extLst>
                </a:hlinkClick>
              </a:rPr>
              <a:t>Bois</a:t>
            </a:r>
            <a:r>
              <a:rPr lang="en-GB" sz="1800" dirty="0">
                <a:hlinkClick r:id="rId2">
                  <a:extLst>
                    <a:ext uri="{A12FA001-AC4F-418D-AE19-62706E023703}">
                      <ahyp:hlinkClr xmlns:ahyp="http://schemas.microsoft.com/office/drawing/2018/hyperlinkcolor" val="tx"/>
                    </a:ext>
                  </a:extLst>
                </a:hlinkClick>
              </a:rPr>
              <a:t> Review: an independent review of Destination Management The de </a:t>
            </a:r>
            <a:r>
              <a:rPr lang="en-GB" sz="1800" dirty="0" err="1">
                <a:hlinkClick r:id="rId2">
                  <a:extLst>
                    <a:ext uri="{A12FA001-AC4F-418D-AE19-62706E023703}">
                      <ahyp:hlinkClr xmlns:ahyp="http://schemas.microsoft.com/office/drawing/2018/hyperlinkcolor" val="tx"/>
                    </a:ext>
                  </a:extLst>
                </a:hlinkClick>
              </a:rPr>
              <a:t>Bois</a:t>
            </a:r>
            <a:r>
              <a:rPr lang="en-GB" sz="1800" dirty="0">
                <a:hlinkClick r:id="rId2">
                  <a:extLst>
                    <a:ext uri="{A12FA001-AC4F-418D-AE19-62706E023703}">
                      <ahyp:hlinkClr xmlns:ahyp="http://schemas.microsoft.com/office/drawing/2018/hyperlinkcolor" val="tx"/>
                    </a:ext>
                  </a:extLst>
                </a:hlinkClick>
              </a:rPr>
              <a:t> Review (publishing.service.gov.uk)</a:t>
            </a:r>
            <a:endParaRPr lang="en-GB" sz="1800" dirty="0">
              <a:latin typeface="Arial" pitchFamily="34" charset="0"/>
              <a:cs typeface="Arial" pitchFamily="34" charset="0"/>
            </a:endParaRPr>
          </a:p>
          <a:p>
            <a:pPr>
              <a:lnSpc>
                <a:spcPct val="80000"/>
              </a:lnSpc>
              <a:buClrTx/>
            </a:pPr>
            <a:r>
              <a:rPr lang="en-GB" sz="1800" dirty="0">
                <a:latin typeface="Arial" pitchFamily="34" charset="0"/>
                <a:cs typeface="Arial" pitchFamily="34" charset="0"/>
              </a:rPr>
              <a:t>Dickman, S. (1997) </a:t>
            </a:r>
            <a:r>
              <a:rPr lang="en-GB" sz="1800" i="1" dirty="0">
                <a:latin typeface="Arial" pitchFamily="34" charset="0"/>
                <a:cs typeface="Arial" pitchFamily="34" charset="0"/>
              </a:rPr>
              <a:t>Tourism: An Introductory Text</a:t>
            </a:r>
            <a:r>
              <a:rPr lang="en-GB" sz="1800" dirty="0">
                <a:latin typeface="Arial" pitchFamily="34" charset="0"/>
                <a:cs typeface="Arial" pitchFamily="34" charset="0"/>
              </a:rPr>
              <a:t>. Holder Education, </a:t>
            </a:r>
            <a:r>
              <a:rPr lang="en-GB" sz="1800" dirty="0" err="1">
                <a:latin typeface="Arial" pitchFamily="34" charset="0"/>
                <a:cs typeface="Arial" pitchFamily="34" charset="0"/>
              </a:rPr>
              <a:t>Rydalmere</a:t>
            </a:r>
            <a:r>
              <a:rPr lang="en-GB" sz="1800" dirty="0">
                <a:latin typeface="Arial" pitchFamily="34" charset="0"/>
                <a:cs typeface="Arial" pitchFamily="34" charset="0"/>
              </a:rPr>
              <a:t>, New South Wales. </a:t>
            </a:r>
          </a:p>
          <a:p>
            <a:pPr>
              <a:lnSpc>
                <a:spcPct val="80000"/>
              </a:lnSpc>
            </a:pPr>
            <a:r>
              <a:rPr lang="en-GB" sz="1800" b="0" i="0" dirty="0">
                <a:effectLst/>
                <a:latin typeface="Open Sans" panose="020B0606030504020204" pitchFamily="34" charset="0"/>
              </a:rPr>
              <a:t>M. van Niekerk &amp; W. J. L. Coetzee (2011) Utilizing the VICE Model for the Sustainable Development of the </a:t>
            </a:r>
            <a:r>
              <a:rPr lang="en-GB" sz="1800" b="0" i="0" dirty="0" err="1">
                <a:effectLst/>
                <a:latin typeface="Open Sans" panose="020B0606030504020204" pitchFamily="34" charset="0"/>
              </a:rPr>
              <a:t>Innibos</a:t>
            </a:r>
            <a:r>
              <a:rPr lang="en-GB" sz="1800" b="0" i="0" dirty="0">
                <a:effectLst/>
                <a:latin typeface="Open Sans" panose="020B0606030504020204" pitchFamily="34" charset="0"/>
              </a:rPr>
              <a:t> Arts Festival, Journal of Hospitality Marketing &amp; Management, 20:3-4, 347-365</a:t>
            </a:r>
            <a:endParaRPr lang="en-GB" sz="1800" dirty="0">
              <a:latin typeface="Arial" pitchFamily="34" charset="0"/>
              <a:cs typeface="Arial" pitchFamily="34" charset="0"/>
            </a:endParaRPr>
          </a:p>
          <a:p>
            <a:pPr>
              <a:lnSpc>
                <a:spcPct val="80000"/>
              </a:lnSpc>
              <a:buClrTx/>
            </a:pPr>
            <a:r>
              <a:rPr lang="en-GB" sz="1800" dirty="0">
                <a:latin typeface="Arial" pitchFamily="34" charset="0"/>
                <a:cs typeface="Arial" pitchFamily="34" charset="0"/>
              </a:rPr>
              <a:t>UNWTO World Tourism Organisation definition (2007), </a:t>
            </a:r>
          </a:p>
          <a:p>
            <a:pPr>
              <a:lnSpc>
                <a:spcPct val="80000"/>
              </a:lnSpc>
              <a:buClrTx/>
            </a:pPr>
            <a:r>
              <a:rPr lang="en-GB" sz="1800" dirty="0">
                <a:latin typeface="Arial" pitchFamily="34" charset="0"/>
                <a:cs typeface="Arial" pitchFamily="34" charset="0"/>
              </a:rPr>
              <a:t>UNWTO (2007) International Recommendations on Tourism Statistics: Provisional Draft, Revision 5. World Tourism Organization, Madrid, Spain.</a:t>
            </a:r>
          </a:p>
          <a:p>
            <a:pPr>
              <a:lnSpc>
                <a:spcPct val="80000"/>
              </a:lnSpc>
              <a:buClrTx/>
            </a:pPr>
            <a:r>
              <a:rPr lang="en-GB" sz="1800" dirty="0">
                <a:latin typeface="Arial" pitchFamily="34" charset="0"/>
                <a:cs typeface="Arial" pitchFamily="34" charset="0"/>
              </a:rPr>
              <a:t>UNWTO (2021) www.unwto.org/glossary-tourism-terms </a:t>
            </a:r>
          </a:p>
          <a:p>
            <a:pPr>
              <a:lnSpc>
                <a:spcPct val="80000"/>
              </a:lnSpc>
              <a:buClrTx/>
            </a:pPr>
            <a:endParaRPr lang="en-GB" sz="1200" dirty="0">
              <a:solidFill>
                <a:schemeClr val="bg1"/>
              </a:solidFill>
              <a:latin typeface="Arial" pitchFamily="34" charset="0"/>
              <a:cs typeface="Arial" pitchFamily="34" charset="0"/>
            </a:endParaRPr>
          </a:p>
          <a:p>
            <a:pPr>
              <a:lnSpc>
                <a:spcPct val="80000"/>
              </a:lnSpc>
              <a:buClrTx/>
            </a:pPr>
            <a:endParaRPr lang="en-GB" sz="1200" dirty="0">
              <a:solidFill>
                <a:schemeClr val="bg1"/>
              </a:solidFill>
              <a:latin typeface="Arial" pitchFamily="34" charset="0"/>
              <a:cs typeface="Arial" pitchFamily="34" charset="0"/>
            </a:endParaRPr>
          </a:p>
          <a:p>
            <a:pPr>
              <a:lnSpc>
                <a:spcPct val="80000"/>
              </a:lnSpc>
              <a:buClrTx/>
            </a:pPr>
            <a:endParaRPr lang="en-GB" sz="1200" dirty="0">
              <a:solidFill>
                <a:schemeClr val="bg1"/>
              </a:solidFill>
              <a:latin typeface="Arial" pitchFamily="34" charset="0"/>
              <a:cs typeface="Arial" pitchFamily="34" charset="0"/>
            </a:endParaRPr>
          </a:p>
        </p:txBody>
      </p:sp>
      <p:cxnSp>
        <p:nvCxnSpPr>
          <p:cNvPr id="8" name="Straight Connector 7"/>
          <p:cNvCxnSpPr/>
          <p:nvPr/>
        </p:nvCxnSpPr>
        <p:spPr>
          <a:xfrm>
            <a:off x="569603" y="1270043"/>
            <a:ext cx="7423518" cy="0"/>
          </a:xfrm>
          <a:prstGeom prst="line">
            <a:avLst/>
          </a:prstGeom>
          <a:ln>
            <a:solidFill>
              <a:srgbClr val="39A7C9"/>
            </a:solidFill>
          </a:ln>
          <a:effectLst/>
        </p:spPr>
        <p:style>
          <a:lnRef idx="2">
            <a:schemeClr val="accent1"/>
          </a:lnRef>
          <a:fillRef idx="0">
            <a:schemeClr val="accent1"/>
          </a:fillRef>
          <a:effectRef idx="1">
            <a:schemeClr val="accent1"/>
          </a:effectRef>
          <a:fontRef idx="minor">
            <a:schemeClr val="tx1"/>
          </a:fontRef>
        </p:style>
      </p:cxnSp>
      <p:pic>
        <p:nvPicPr>
          <p:cNvPr id="6" name="Picture 5" descr="Stick Man_1_RGB-01.eps"/>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218086" y="483158"/>
            <a:ext cx="1007525" cy="1573770"/>
          </a:xfrm>
          <a:prstGeom prst="rect">
            <a:avLst/>
          </a:prstGeom>
        </p:spPr>
      </p:pic>
    </p:spTree>
    <p:extLst>
      <p:ext uri="{BB962C8B-B14F-4D97-AF65-F5344CB8AC3E}">
        <p14:creationId xmlns:p14="http://schemas.microsoft.com/office/powerpoint/2010/main" val="205293665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2184CB-539A-E74E-85CC-370607D4A3D2}"/>
              </a:ext>
            </a:extLst>
          </p:cNvPr>
          <p:cNvSpPr>
            <a:spLocks noGrp="1"/>
          </p:cNvSpPr>
          <p:nvPr>
            <p:ph type="title"/>
          </p:nvPr>
        </p:nvSpPr>
        <p:spPr>
          <a:xfrm>
            <a:off x="323528" y="116632"/>
            <a:ext cx="8712968" cy="1143000"/>
          </a:xfrm>
        </p:spPr>
        <p:txBody>
          <a:bodyPr>
            <a:normAutofit/>
          </a:bodyPr>
          <a:lstStyle/>
          <a:p>
            <a:pPr algn="l"/>
            <a:r>
              <a:rPr lang="en-GB" sz="3200" b="1" dirty="0"/>
              <a:t>Assignment 2:</a:t>
            </a:r>
          </a:p>
        </p:txBody>
      </p:sp>
      <p:sp>
        <p:nvSpPr>
          <p:cNvPr id="3" name="Content Placeholder 2">
            <a:extLst>
              <a:ext uri="{FF2B5EF4-FFF2-40B4-BE49-F238E27FC236}">
                <a16:creationId xmlns:a16="http://schemas.microsoft.com/office/drawing/2014/main" id="{31FAD304-899F-8345-858D-7A8AA91B9C24}"/>
              </a:ext>
            </a:extLst>
          </p:cNvPr>
          <p:cNvSpPr>
            <a:spLocks noGrp="1"/>
          </p:cNvSpPr>
          <p:nvPr>
            <p:ph idx="1"/>
          </p:nvPr>
        </p:nvSpPr>
        <p:spPr>
          <a:xfrm>
            <a:off x="323528" y="973100"/>
            <a:ext cx="8496944" cy="4616140"/>
          </a:xfrm>
        </p:spPr>
        <p:txBody>
          <a:bodyPr>
            <a:normAutofit/>
          </a:bodyPr>
          <a:lstStyle/>
          <a:p>
            <a:pPr marL="0" indent="0">
              <a:buNone/>
            </a:pPr>
            <a:r>
              <a:rPr lang="en-GB" sz="2000" dirty="0">
                <a:latin typeface="Calibri" panose="020F0502020204030204" pitchFamily="34" charset="0"/>
              </a:rPr>
              <a:t>You must present your </a:t>
            </a:r>
            <a:r>
              <a:rPr lang="en-GB" sz="2000" b="1" dirty="0">
                <a:latin typeface="Calibri" panose="020F0502020204030204" pitchFamily="34" charset="0"/>
              </a:rPr>
              <a:t>report</a:t>
            </a:r>
            <a:r>
              <a:rPr lang="en-GB" sz="2000" dirty="0">
                <a:latin typeface="Calibri" panose="020F0502020204030204" pitchFamily="34" charset="0"/>
              </a:rPr>
              <a:t> with a front page, this to include:</a:t>
            </a:r>
            <a:br>
              <a:rPr lang="en-GB" sz="2000" dirty="0">
                <a:latin typeface="Calibri" panose="020F0502020204030204" pitchFamily="34" charset="0"/>
              </a:rPr>
            </a:br>
            <a:r>
              <a:rPr lang="en-GB" sz="2000" dirty="0">
                <a:latin typeface="Calibri" panose="020F0502020204030204" pitchFamily="34" charset="0"/>
              </a:rPr>
              <a:t>The title of the report – </a:t>
            </a:r>
            <a:r>
              <a:rPr lang="en-GB" sz="2000" b="1" dirty="0">
                <a:latin typeface="Calibri" panose="020F0502020204030204" pitchFamily="34" charset="0"/>
              </a:rPr>
              <a:t>Destination Management: </a:t>
            </a:r>
            <a:r>
              <a:rPr lang="en-GB" sz="2000" b="1" i="1" dirty="0">
                <a:solidFill>
                  <a:srgbClr val="FF0000"/>
                </a:solidFill>
                <a:latin typeface="Calibri" panose="020F0502020204030204" pitchFamily="34" charset="0"/>
              </a:rPr>
              <a:t>Insert name of Destination of choice </a:t>
            </a:r>
          </a:p>
          <a:p>
            <a:pPr marL="0" indent="0">
              <a:buNone/>
            </a:pPr>
            <a:r>
              <a:rPr lang="en-GB" sz="2000" dirty="0">
                <a:latin typeface="Calibri" panose="020F0502020204030204" pitchFamily="34" charset="0"/>
              </a:rPr>
              <a:t>Your name </a:t>
            </a:r>
            <a:endParaRPr lang="en-GB" sz="1400" dirty="0">
              <a:latin typeface="SymbolMT"/>
            </a:endParaRPr>
          </a:p>
          <a:p>
            <a:pPr marL="0" indent="0">
              <a:buNone/>
            </a:pPr>
            <a:r>
              <a:rPr lang="en-GB" sz="2000" dirty="0">
                <a:latin typeface="Calibri" panose="020F0502020204030204" pitchFamily="34" charset="0"/>
              </a:rPr>
              <a:t>The module title and number </a:t>
            </a:r>
            <a:endParaRPr lang="en-GB" sz="1400" dirty="0">
              <a:latin typeface="SymbolMT"/>
            </a:endParaRPr>
          </a:p>
          <a:p>
            <a:pPr marL="0" indent="0">
              <a:buNone/>
            </a:pPr>
            <a:r>
              <a:rPr lang="en-GB" sz="2000" dirty="0">
                <a:latin typeface="Calibri" panose="020F0502020204030204" pitchFamily="34" charset="0"/>
              </a:rPr>
              <a:t>Your lecturer’s name </a:t>
            </a:r>
            <a:endParaRPr lang="en-GB" sz="1400" dirty="0">
              <a:latin typeface="SymbolMT"/>
            </a:endParaRPr>
          </a:p>
          <a:p>
            <a:r>
              <a:rPr lang="en-GB" sz="2000" dirty="0">
                <a:latin typeface="Calibri" panose="020F0502020204030204" pitchFamily="34" charset="0"/>
              </a:rPr>
              <a:t>Your report should also include a </a:t>
            </a:r>
            <a:r>
              <a:rPr lang="en-GB" sz="2000" b="1" dirty="0">
                <a:latin typeface="Calibri" panose="020F0502020204030204" pitchFamily="34" charset="0"/>
              </a:rPr>
              <a:t>clear contents page and headings </a:t>
            </a:r>
            <a:r>
              <a:rPr lang="en-GB" sz="2000" dirty="0">
                <a:latin typeface="Calibri" panose="020F0502020204030204" pitchFamily="34" charset="0"/>
              </a:rPr>
              <a:t>throughout. The use of data can be presented through including </a:t>
            </a:r>
            <a:r>
              <a:rPr lang="en-GB" sz="2000" b="1" dirty="0">
                <a:latin typeface="Calibri" panose="020F0502020204030204" pitchFamily="34" charset="0"/>
              </a:rPr>
              <a:t>graphs, models, and illustrations throughout your report (but don’t over-load it!!)</a:t>
            </a:r>
            <a:endParaRPr lang="en-GB" sz="2000" dirty="0">
              <a:latin typeface="Calibri" panose="020F0502020204030204" pitchFamily="34" charset="0"/>
            </a:endParaRPr>
          </a:p>
          <a:p>
            <a:r>
              <a:rPr lang="en-GB" sz="2000" dirty="0">
                <a:latin typeface="Calibri" panose="020F0502020204030204" pitchFamily="34" charset="0"/>
              </a:rPr>
              <a:t>You must include in- text citations, along with a Reference List that conforms to UWTSD’s Harvard Referencing Guide (copy available on Moodle). </a:t>
            </a:r>
            <a:endParaRPr lang="en-GB" sz="1400" dirty="0">
              <a:latin typeface="SymbolMT"/>
            </a:endParaRPr>
          </a:p>
          <a:p>
            <a:pPr marL="0" indent="0">
              <a:buNone/>
            </a:pPr>
            <a:r>
              <a:rPr lang="en-GB" sz="2000" b="1" dirty="0">
                <a:latin typeface="Calibri" panose="020F0502020204030204" pitchFamily="34" charset="0"/>
              </a:rPr>
              <a:t>Microsoft Word settings: </a:t>
            </a:r>
            <a:r>
              <a:rPr lang="en-GB" sz="2000" dirty="0">
                <a:latin typeface="Calibri" panose="020F0502020204030204" pitchFamily="34" charset="0"/>
              </a:rPr>
              <a:t>Please use: Arial Font 12</a:t>
            </a:r>
            <a:r>
              <a:rPr lang="en-GB" sz="2000" b="1" dirty="0">
                <a:latin typeface="Calibri" panose="020F0502020204030204" pitchFamily="34" charset="0"/>
              </a:rPr>
              <a:t>, </a:t>
            </a:r>
            <a:r>
              <a:rPr lang="en-GB" sz="2000" dirty="0">
                <a:latin typeface="Calibri" panose="020F0502020204030204" pitchFamily="34" charset="0"/>
              </a:rPr>
              <a:t>1.5 line spacing and justify your text. </a:t>
            </a:r>
            <a:endParaRPr lang="en-GB" sz="1400" dirty="0">
              <a:latin typeface="SymbolMT"/>
            </a:endParaRPr>
          </a:p>
        </p:txBody>
      </p:sp>
    </p:spTree>
    <p:extLst>
      <p:ext uri="{BB962C8B-B14F-4D97-AF65-F5344CB8AC3E}">
        <p14:creationId xmlns:p14="http://schemas.microsoft.com/office/powerpoint/2010/main" val="325564766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2184CB-539A-E74E-85CC-370607D4A3D2}"/>
              </a:ext>
            </a:extLst>
          </p:cNvPr>
          <p:cNvSpPr>
            <a:spLocks noGrp="1"/>
          </p:cNvSpPr>
          <p:nvPr>
            <p:ph type="title"/>
          </p:nvPr>
        </p:nvSpPr>
        <p:spPr>
          <a:xfrm>
            <a:off x="272417" y="135486"/>
            <a:ext cx="8712968" cy="552671"/>
          </a:xfrm>
        </p:spPr>
        <p:txBody>
          <a:bodyPr>
            <a:normAutofit fontScale="90000"/>
          </a:bodyPr>
          <a:lstStyle/>
          <a:p>
            <a:pPr algn="l"/>
            <a:r>
              <a:rPr lang="en-GB" sz="3200" b="1" dirty="0"/>
              <a:t>Assignment 2:</a:t>
            </a:r>
          </a:p>
        </p:txBody>
      </p:sp>
      <p:sp>
        <p:nvSpPr>
          <p:cNvPr id="3" name="Content Placeholder 2">
            <a:extLst>
              <a:ext uri="{FF2B5EF4-FFF2-40B4-BE49-F238E27FC236}">
                <a16:creationId xmlns:a16="http://schemas.microsoft.com/office/drawing/2014/main" id="{31FAD304-899F-8345-858D-7A8AA91B9C24}"/>
              </a:ext>
            </a:extLst>
          </p:cNvPr>
          <p:cNvSpPr>
            <a:spLocks noGrp="1"/>
          </p:cNvSpPr>
          <p:nvPr>
            <p:ph idx="1"/>
          </p:nvPr>
        </p:nvSpPr>
        <p:spPr>
          <a:xfrm>
            <a:off x="820131" y="952108"/>
            <a:ext cx="7927943" cy="4590854"/>
          </a:xfrm>
        </p:spPr>
        <p:txBody>
          <a:bodyPr>
            <a:normAutofit fontScale="92500" lnSpcReduction="10000"/>
          </a:bodyPr>
          <a:lstStyle/>
          <a:p>
            <a:pPr marL="0" indent="0">
              <a:buNone/>
            </a:pPr>
            <a:r>
              <a:rPr lang="en-GB" sz="2400" b="1" dirty="0">
                <a:latin typeface="Calibri" panose="020F0502020204030204" pitchFamily="34" charset="0"/>
              </a:rPr>
              <a:t>Report – 2000 words (+/- 10%) Destination Management: </a:t>
            </a:r>
            <a:r>
              <a:rPr lang="en-GB" sz="2400" b="1" dirty="0">
                <a:solidFill>
                  <a:srgbClr val="FF0000"/>
                </a:solidFill>
                <a:latin typeface="Calibri" panose="020F0502020204030204" pitchFamily="34" charset="0"/>
              </a:rPr>
              <a:t>Destination of choice </a:t>
            </a:r>
            <a:endParaRPr lang="en-GB" sz="2400" dirty="0"/>
          </a:p>
          <a:p>
            <a:pPr marL="0" indent="0">
              <a:buNone/>
            </a:pPr>
            <a:r>
              <a:rPr lang="en-GB" sz="2400" dirty="0">
                <a:latin typeface="Calibri" panose="020F0502020204030204" pitchFamily="34" charset="0"/>
              </a:rPr>
              <a:t>Using an appropriate case study taken from the hospitality and tourism sector, critically evaluate to what extent the principles of sustainable tourism are present in the </a:t>
            </a:r>
            <a:r>
              <a:rPr lang="en-GB" sz="2400" b="1" dirty="0">
                <a:latin typeface="Calibri" panose="020F0502020204030204" pitchFamily="34" charset="0"/>
              </a:rPr>
              <a:t>development management plan of your chosen destination. </a:t>
            </a:r>
            <a:endParaRPr lang="en-GB" sz="2400" b="1" dirty="0"/>
          </a:p>
          <a:p>
            <a:r>
              <a:rPr lang="en-GB" sz="2400" dirty="0">
                <a:latin typeface="Calibri" panose="020F0502020204030204" pitchFamily="34" charset="0"/>
              </a:rPr>
              <a:t>This assignment will require you to write an evaluative </a:t>
            </a:r>
            <a:r>
              <a:rPr lang="en-GB" sz="2400" b="1" dirty="0">
                <a:latin typeface="Calibri" panose="020F0502020204030204" pitchFamily="34" charset="0"/>
              </a:rPr>
              <a:t>report</a:t>
            </a:r>
            <a:r>
              <a:rPr lang="en-GB" sz="2400" dirty="0">
                <a:latin typeface="Calibri" panose="020F0502020204030204" pitchFamily="34" charset="0"/>
              </a:rPr>
              <a:t> about a tourism destination of your choice, and will evaluate </a:t>
            </a:r>
            <a:r>
              <a:rPr lang="en-GB" sz="2400" b="1" dirty="0">
                <a:latin typeface="Calibri" panose="020F0502020204030204" pitchFamily="34" charset="0"/>
              </a:rPr>
              <a:t>principles of sustainable tourism</a:t>
            </a:r>
            <a:r>
              <a:rPr lang="en-GB" sz="2400" dirty="0">
                <a:latin typeface="Calibri" panose="020F0502020204030204" pitchFamily="34" charset="0"/>
              </a:rPr>
              <a:t>, using the </a:t>
            </a:r>
            <a:r>
              <a:rPr lang="en-GB" sz="2400" b="1" dirty="0">
                <a:latin typeface="Calibri" panose="020F0502020204030204" pitchFamily="34" charset="0"/>
              </a:rPr>
              <a:t>three pillars of sustainability </a:t>
            </a:r>
            <a:r>
              <a:rPr lang="en-GB" sz="2400" dirty="0">
                <a:latin typeface="Calibri" panose="020F0502020204030204" pitchFamily="34" charset="0"/>
              </a:rPr>
              <a:t>(economic, socio- cultural and environmental). </a:t>
            </a:r>
          </a:p>
          <a:p>
            <a:r>
              <a:rPr lang="en-GB" sz="2400" dirty="0">
                <a:latin typeface="Calibri" panose="020F0502020204030204" pitchFamily="34" charset="0"/>
              </a:rPr>
              <a:t>The extent to which these principles are closely associated with the </a:t>
            </a:r>
            <a:r>
              <a:rPr lang="en-GB" sz="2400" b="1" dirty="0">
                <a:latin typeface="Calibri" panose="020F0502020204030204" pitchFamily="34" charset="0"/>
              </a:rPr>
              <a:t>general principles of development </a:t>
            </a:r>
            <a:r>
              <a:rPr lang="en-GB" sz="2400" dirty="0">
                <a:latin typeface="Calibri" panose="020F0502020204030204" pitchFamily="34" charset="0"/>
              </a:rPr>
              <a:t>should be evaluated and analysed throughout. </a:t>
            </a:r>
          </a:p>
          <a:p>
            <a:pPr marL="0" indent="0">
              <a:buNone/>
            </a:pPr>
            <a:endParaRPr lang="en-GB" dirty="0"/>
          </a:p>
        </p:txBody>
      </p:sp>
    </p:spTree>
    <p:extLst>
      <p:ext uri="{BB962C8B-B14F-4D97-AF65-F5344CB8AC3E}">
        <p14:creationId xmlns:p14="http://schemas.microsoft.com/office/powerpoint/2010/main" val="411827764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2184CB-539A-E74E-85CC-370607D4A3D2}"/>
              </a:ext>
            </a:extLst>
          </p:cNvPr>
          <p:cNvSpPr>
            <a:spLocks noGrp="1"/>
          </p:cNvSpPr>
          <p:nvPr>
            <p:ph type="title"/>
          </p:nvPr>
        </p:nvSpPr>
        <p:spPr>
          <a:xfrm>
            <a:off x="272417" y="135486"/>
            <a:ext cx="8712968" cy="552671"/>
          </a:xfrm>
        </p:spPr>
        <p:txBody>
          <a:bodyPr>
            <a:normAutofit fontScale="90000"/>
          </a:bodyPr>
          <a:lstStyle/>
          <a:p>
            <a:pPr algn="l"/>
            <a:r>
              <a:rPr lang="en-GB" sz="3200" b="1" dirty="0"/>
              <a:t>Assignment 2:</a:t>
            </a:r>
          </a:p>
        </p:txBody>
      </p:sp>
      <p:sp>
        <p:nvSpPr>
          <p:cNvPr id="3" name="Content Placeholder 2">
            <a:extLst>
              <a:ext uri="{FF2B5EF4-FFF2-40B4-BE49-F238E27FC236}">
                <a16:creationId xmlns:a16="http://schemas.microsoft.com/office/drawing/2014/main" id="{31FAD304-899F-8345-858D-7A8AA91B9C24}"/>
              </a:ext>
            </a:extLst>
          </p:cNvPr>
          <p:cNvSpPr>
            <a:spLocks noGrp="1"/>
          </p:cNvSpPr>
          <p:nvPr>
            <p:ph idx="1"/>
          </p:nvPr>
        </p:nvSpPr>
        <p:spPr>
          <a:xfrm>
            <a:off x="272416" y="970960"/>
            <a:ext cx="8315403" cy="4706250"/>
          </a:xfrm>
        </p:spPr>
        <p:txBody>
          <a:bodyPr vert="horz" lIns="91440" tIns="45720" rIns="91440" bIns="45720" rtlCol="0" anchor="t">
            <a:normAutofit fontScale="92500" lnSpcReduction="10000"/>
          </a:bodyPr>
          <a:lstStyle/>
          <a:p>
            <a:pPr marL="0" indent="0">
              <a:buNone/>
            </a:pPr>
            <a:r>
              <a:rPr lang="en-GB" sz="2400" b="1" dirty="0">
                <a:latin typeface="Calibri" panose="020F0502020204030204" pitchFamily="34" charset="0"/>
              </a:rPr>
              <a:t>Report – 2000 words (+/- 10%) Destination Management: </a:t>
            </a:r>
            <a:r>
              <a:rPr lang="en-GB" sz="2400" b="1" dirty="0">
                <a:solidFill>
                  <a:srgbClr val="FF0000"/>
                </a:solidFill>
                <a:latin typeface="Calibri" panose="020F0502020204030204" pitchFamily="34" charset="0"/>
              </a:rPr>
              <a:t>Destination of choice </a:t>
            </a:r>
            <a:endParaRPr lang="en-GB" sz="2400" dirty="0"/>
          </a:p>
          <a:p>
            <a:r>
              <a:rPr lang="en-GB" sz="2400" dirty="0">
                <a:latin typeface="Calibri" panose="020F0502020204030204" pitchFamily="34" charset="0"/>
              </a:rPr>
              <a:t>Evidence will need to be collated from a </a:t>
            </a:r>
            <a:r>
              <a:rPr lang="en-GB" sz="2400" b="1" dirty="0">
                <a:latin typeface="Calibri" panose="020F0502020204030204" pitchFamily="34" charset="0"/>
              </a:rPr>
              <a:t>case study </a:t>
            </a:r>
            <a:r>
              <a:rPr lang="en-GB" sz="2400" dirty="0">
                <a:latin typeface="Calibri" panose="020F0502020204030204" pitchFamily="34" charset="0"/>
              </a:rPr>
              <a:t>within the hospitality and tourism sector to justify broader in-depth research. Practices should be identified, outlining regulations and organisations responsible for the implementation. </a:t>
            </a:r>
          </a:p>
          <a:p>
            <a:r>
              <a:rPr lang="en-GB" sz="2400" dirty="0">
                <a:latin typeface="Calibri" panose="020F0502020204030204" pitchFamily="34" charset="0"/>
              </a:rPr>
              <a:t>Use </a:t>
            </a:r>
            <a:r>
              <a:rPr lang="en-GB" sz="2400" b="1" dirty="0">
                <a:latin typeface="Calibri" panose="020F0502020204030204" pitchFamily="34" charset="0"/>
              </a:rPr>
              <a:t>Butler’s life cycle model and Doxey’s </a:t>
            </a:r>
            <a:r>
              <a:rPr lang="en-GB" sz="2400" b="1" dirty="0" err="1">
                <a:latin typeface="Calibri" panose="020F0502020204030204" pitchFamily="34" charset="0"/>
              </a:rPr>
              <a:t>Irridex</a:t>
            </a:r>
            <a:r>
              <a:rPr lang="en-GB" sz="2400" b="1" dirty="0">
                <a:latin typeface="Calibri" panose="020F0502020204030204" pitchFamily="34" charset="0"/>
              </a:rPr>
              <a:t> model </a:t>
            </a:r>
            <a:r>
              <a:rPr lang="en-GB" sz="2400" dirty="0">
                <a:latin typeface="Calibri" panose="020F0502020204030204" pitchFamily="34" charset="0"/>
              </a:rPr>
              <a:t>to determine which stages your chosen destination has been through / is currently at. Use data and statistics to back up your evidence. </a:t>
            </a:r>
          </a:p>
          <a:p>
            <a:r>
              <a:rPr lang="en-GB" sz="2400" b="1" dirty="0">
                <a:latin typeface="Calibri" panose="020F0502020204030204" pitchFamily="34" charset="0"/>
              </a:rPr>
              <a:t>Provide recommendations </a:t>
            </a:r>
            <a:r>
              <a:rPr lang="en-GB" sz="2400" dirty="0">
                <a:latin typeface="Calibri" panose="020F0502020204030204" pitchFamily="34" charset="0"/>
              </a:rPr>
              <a:t>for the future development of the destination, keeping sustainability at the core of your recommendations. </a:t>
            </a:r>
            <a:endParaRPr lang="en-GB" sz="2400" dirty="0"/>
          </a:p>
          <a:p>
            <a:pPr marL="0" indent="0">
              <a:buNone/>
            </a:pPr>
            <a:r>
              <a:rPr lang="en-GB" dirty="0"/>
              <a:t>Deadline for feedback on drafts June 8th</a:t>
            </a:r>
            <a:endParaRPr lang="en-GB" dirty="0">
              <a:highlight>
                <a:srgbClr val="FFFF00"/>
              </a:highlight>
              <a:cs typeface="Arial"/>
            </a:endParaRPr>
          </a:p>
        </p:txBody>
      </p:sp>
    </p:spTree>
    <p:extLst>
      <p:ext uri="{BB962C8B-B14F-4D97-AF65-F5344CB8AC3E}">
        <p14:creationId xmlns:p14="http://schemas.microsoft.com/office/powerpoint/2010/main" val="161872210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EE99C87BB8D346904CC4E65218BB50" ma:contentTypeVersion="5" ma:contentTypeDescription="Create a new document." ma:contentTypeScope="" ma:versionID="fcfd66f45db58e6b7f3294efb02d8f9a">
  <xsd:schema xmlns:xsd="http://www.w3.org/2001/XMLSchema" xmlns:xs="http://www.w3.org/2001/XMLSchema" xmlns:p="http://schemas.microsoft.com/office/2006/metadata/properties" xmlns:ns2="7b371449-43eb-435e-a0a2-287b0bfa5005" targetNamespace="http://schemas.microsoft.com/office/2006/metadata/properties" ma:root="true" ma:fieldsID="d531aded19878172a0defbb669d82f39" ns2:_="">
    <xsd:import namespace="7b371449-43eb-435e-a0a2-287b0bfa5005"/>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b371449-43eb-435e-a0a2-287b0bfa500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LengthInSeconds" ma:index="12"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940DB4A-3D15-464B-BBF6-EFA9DDD2D45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b371449-43eb-435e-a0a2-287b0bfa500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purl.org/dc/dcmitype/"/>
    <ds:schemaRef ds:uri="http://schemas.microsoft.com/office/2006/documentManagement/types"/>
    <ds:schemaRef ds:uri="http://www.w3.org/XML/1998/namespace"/>
    <ds:schemaRef ds:uri="http://purl.org/dc/terms/"/>
    <ds:schemaRef ds:uri="http://schemas.microsoft.com/office/2006/metadata/properties"/>
    <ds:schemaRef ds:uri="http://schemas.microsoft.com/office/infopath/2007/PartnerControls"/>
    <ds:schemaRef ds:uri="http://schemas.openxmlformats.org/package/2006/metadata/core-properties"/>
    <ds:schemaRef ds:uri="303dbf9b-b85b-46a0-94f1-894078c07ecd"/>
    <ds:schemaRef ds:uri="211f9404-bca0-4bcf-9c1d-965ccb6f8d2d"/>
    <ds:schemaRef ds:uri="http://purl.org/dc/elements/1.1/"/>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3762</Words>
  <Application>Microsoft Office PowerPoint</Application>
  <PresentationFormat>On-screen Show (4:3)</PresentationFormat>
  <Paragraphs>360</Paragraphs>
  <Slides>39</Slides>
  <Notes>19</Notes>
  <HiddenSlides>0</HiddenSlides>
  <MMClips>2</MMClips>
  <ScaleCrop>false</ScaleCrop>
  <HeadingPairs>
    <vt:vector size="6" baseType="variant">
      <vt:variant>
        <vt:lpstr>Fonts Used</vt:lpstr>
      </vt:variant>
      <vt:variant>
        <vt:i4>7</vt:i4>
      </vt:variant>
      <vt:variant>
        <vt:lpstr>Theme</vt:lpstr>
      </vt:variant>
      <vt:variant>
        <vt:i4>4</vt:i4>
      </vt:variant>
      <vt:variant>
        <vt:lpstr>Slide Titles</vt:lpstr>
      </vt:variant>
      <vt:variant>
        <vt:i4>39</vt:i4>
      </vt:variant>
    </vt:vector>
  </HeadingPairs>
  <TitlesOfParts>
    <vt:vector size="50" baseType="lpstr">
      <vt:lpstr>Arial Unicode MS</vt:lpstr>
      <vt:lpstr>SymbolMT</vt:lpstr>
      <vt:lpstr>Arial</vt:lpstr>
      <vt:lpstr>Calibri</vt:lpstr>
      <vt:lpstr>Calibri Light</vt:lpstr>
      <vt:lpstr>Freestyle Script</vt:lpstr>
      <vt:lpstr>Open Sans</vt:lpstr>
      <vt:lpstr>20140311PresentationUWTSDTemplate</vt:lpstr>
      <vt:lpstr>Title Slide 1</vt:lpstr>
      <vt:lpstr>Text 1</vt:lpstr>
      <vt:lpstr>1_Sub Title 1</vt:lpstr>
      <vt:lpstr>BMIH5006 Sustainable Hospitality and Tourism Management</vt:lpstr>
      <vt:lpstr>PowerPoint Presentation</vt:lpstr>
      <vt:lpstr>As there are quite a few of us here, please ensure that your microphone is muted during all teaching until you are asked a question or there is a group discussion to prevent background noise.  You should attend every class and have a private space to work so that you can concentrate fully on the lesson.   You should not be at work, shopping, driving or caring for children.   Your camera must be always on during lectures please.  -Use the Teams university background to protect your privacy.  YOU must join via a laptop or PC/MAC –No attendance permitted on phones or tablets  You will be removed from the session and logged as absent if you fail to adhere to these criteria. This and all sessions will be recorded so that you can watch it again </vt:lpstr>
      <vt:lpstr>Why is this important?</vt:lpstr>
      <vt:lpstr>Learning Objectives – Destination Management </vt:lpstr>
      <vt:lpstr>PowerPoint Presentation</vt:lpstr>
      <vt:lpstr>PowerPoint Presentation</vt:lpstr>
      <vt:lpstr>Tourism pressures…?</vt:lpstr>
      <vt:lpstr>A double-edged sword?</vt:lpstr>
      <vt:lpstr>Considerations…</vt:lpstr>
      <vt:lpstr>Activity</vt:lpstr>
      <vt:lpstr>What is Butler’s Model?</vt:lpstr>
      <vt:lpstr>Butler Model (TALC)</vt:lpstr>
      <vt:lpstr>PowerPoint Presentation</vt:lpstr>
      <vt:lpstr>PowerPoint Presentation</vt:lpstr>
      <vt:lpstr>Example – Butler’s Model on a destination</vt:lpstr>
      <vt:lpstr>Time for a break!  Can you think of any places in the world that have been totally spoilt by too many tourists?  </vt:lpstr>
      <vt:lpstr>Destinations:  Primary and secondary tourism resources</vt:lpstr>
      <vt:lpstr>Reminder…Doxey’s Irridex Model (1975)</vt:lpstr>
      <vt:lpstr>PowerPoint Presentation</vt:lpstr>
      <vt:lpstr>Doxey linked with Butler</vt:lpstr>
      <vt:lpstr>PowerPoint Presentation</vt:lpstr>
      <vt:lpstr>PowerPoint Presentation</vt:lpstr>
      <vt:lpstr>PowerPoint Presentation</vt:lpstr>
      <vt:lpstr>What Destination Management Organizations (DMOs) Do…</vt:lpstr>
      <vt:lpstr>https://www.visitbritain.org/sites/default/files/vb-corporate/Documents-Library/documents/England-documents/dm_plans_guiding_principles.pdf </vt:lpstr>
      <vt:lpstr>PowerPoint Presentation</vt:lpstr>
      <vt:lpstr>PowerPoint Presentation</vt:lpstr>
      <vt:lpstr>PowerPoint Presentation</vt:lpstr>
      <vt:lpstr>Destination Development and Marketing</vt:lpstr>
      <vt:lpstr>PowerPoint Presentation</vt:lpstr>
      <vt:lpstr>PowerPoint Presentation</vt:lpstr>
      <vt:lpstr>PowerPoint Presentation</vt:lpstr>
      <vt:lpstr>Remember the Brief for Assignment 2… - Can there be Sustainable Destinations?</vt:lpstr>
      <vt:lpstr>Individual Activity </vt:lpstr>
      <vt:lpstr>References…</vt:lpstr>
      <vt:lpstr>Assignment 2:</vt:lpstr>
      <vt:lpstr>Assignment 2:</vt:lpstr>
      <vt:lpstr>Assignment 2:</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Ruth Taylor Davies</cp:lastModifiedBy>
  <cp:revision>15</cp:revision>
  <dcterms:created xsi:type="dcterms:W3CDTF">2015-04-14T15:21:28Z</dcterms:created>
  <dcterms:modified xsi:type="dcterms:W3CDTF">2023-05-30T08:23:27Z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0x01010079EE99C87BB8D346904CC4E65218BB50</vt:lpwstr>
  </property>
</Properties>
</file>