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60" r:id="rId6"/>
    <p:sldId id="366" r:id="rId7"/>
    <p:sldId id="367" r:id="rId8"/>
    <p:sldId id="370" r:id="rId9"/>
    <p:sldId id="372" r:id="rId10"/>
    <p:sldId id="373" r:id="rId11"/>
    <p:sldId id="287" r:id="rId12"/>
    <p:sldId id="659" r:id="rId13"/>
    <p:sldId id="656" r:id="rId14"/>
    <p:sldId id="658" r:id="rId15"/>
    <p:sldId id="369" r:id="rId16"/>
    <p:sldId id="371" r:id="rId17"/>
    <p:sldId id="285" r:id="rId18"/>
    <p:sldId id="657" r:id="rId19"/>
    <p:sldId id="258" r:id="rId20"/>
    <p:sldId id="259" r:id="rId21"/>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17"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BD3D18-9ACF-4322-B541-306BBE94F846}" v="20" dt="2026-01-22T15:35:41.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964" autoAdjust="0"/>
  </p:normalViewPr>
  <p:slideViewPr>
    <p:cSldViewPr snapToGrid="0" showGuides="1">
      <p:cViewPr varScale="1">
        <p:scale>
          <a:sx n="35" d="100"/>
          <a:sy n="35" d="100"/>
        </p:scale>
        <p:origin x="1832" y="36"/>
      </p:cViewPr>
      <p:guideLst>
        <p:guide orient="horz" pos="2183"/>
        <p:guide pos="3817"/>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132"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gs" Target="tags/tag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BEA8D4-44F3-4784-9138-438D5C5E1773}"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579DF4C1-BF27-426C-B30F-AF8FDDE7D080}">
      <dgm:prSet/>
      <dgm:spPr/>
      <dgm:t>
        <a:bodyPr/>
        <a:lstStyle/>
        <a:p>
          <a:r>
            <a:rPr lang="en-GB"/>
            <a:t>Save time.</a:t>
          </a:r>
          <a:endParaRPr lang="en-US"/>
        </a:p>
      </dgm:t>
    </dgm:pt>
    <dgm:pt modelId="{A7DA3282-49B8-483D-ABE8-821511AFDC90}" type="parTrans" cxnId="{4FBE46F0-7D33-4FD9-9750-BFB466627F6C}">
      <dgm:prSet/>
      <dgm:spPr/>
      <dgm:t>
        <a:bodyPr/>
        <a:lstStyle/>
        <a:p>
          <a:endParaRPr lang="en-US"/>
        </a:p>
      </dgm:t>
    </dgm:pt>
    <dgm:pt modelId="{6AAA22D2-E67E-47A4-BA68-EE4E80262CDB}" type="sibTrans" cxnId="{4FBE46F0-7D33-4FD9-9750-BFB466627F6C}">
      <dgm:prSet phldrT="1" phldr="0"/>
      <dgm:spPr/>
      <dgm:t>
        <a:bodyPr/>
        <a:lstStyle/>
        <a:p>
          <a:r>
            <a:rPr lang="en-US"/>
            <a:t>1</a:t>
          </a:r>
        </a:p>
      </dgm:t>
    </dgm:pt>
    <dgm:pt modelId="{CA411BD3-3BAE-4CFE-8740-D887D397C4A0}">
      <dgm:prSet/>
      <dgm:spPr/>
      <dgm:t>
        <a:bodyPr/>
        <a:lstStyle/>
        <a:p>
          <a:r>
            <a:rPr lang="en-GB"/>
            <a:t>Improve consistency.</a:t>
          </a:r>
          <a:endParaRPr lang="en-US"/>
        </a:p>
      </dgm:t>
    </dgm:pt>
    <dgm:pt modelId="{87A53BD4-C348-438D-94A9-EE716A56AA8F}" type="parTrans" cxnId="{F419591A-2144-44F1-ADCD-6C036BA484FC}">
      <dgm:prSet/>
      <dgm:spPr/>
      <dgm:t>
        <a:bodyPr/>
        <a:lstStyle/>
        <a:p>
          <a:endParaRPr lang="en-US"/>
        </a:p>
      </dgm:t>
    </dgm:pt>
    <dgm:pt modelId="{6A22F747-F27D-41AD-B9E0-E86E286161F6}" type="sibTrans" cxnId="{F419591A-2144-44F1-ADCD-6C036BA484FC}">
      <dgm:prSet phldrT="2" phldr="0"/>
      <dgm:spPr/>
      <dgm:t>
        <a:bodyPr/>
        <a:lstStyle/>
        <a:p>
          <a:r>
            <a:rPr lang="en-US"/>
            <a:t>2</a:t>
          </a:r>
        </a:p>
      </dgm:t>
    </dgm:pt>
    <dgm:pt modelId="{4CDD6F0E-F05F-4812-864F-E7FCFAEF15AD}">
      <dgm:prSet/>
      <dgm:spPr/>
      <dgm:t>
        <a:bodyPr/>
        <a:lstStyle/>
        <a:p>
          <a:r>
            <a:rPr lang="en-GB"/>
            <a:t>Reduce formatting errors.</a:t>
          </a:r>
          <a:endParaRPr lang="en-US"/>
        </a:p>
      </dgm:t>
    </dgm:pt>
    <dgm:pt modelId="{9E76BD61-4595-4240-83EC-D25D45EB1E3F}" type="parTrans" cxnId="{F709BAA5-BB3F-4037-8AC2-258EEB433AB5}">
      <dgm:prSet/>
      <dgm:spPr/>
      <dgm:t>
        <a:bodyPr/>
        <a:lstStyle/>
        <a:p>
          <a:endParaRPr lang="en-US"/>
        </a:p>
      </dgm:t>
    </dgm:pt>
    <dgm:pt modelId="{CC4D5C31-5A92-4C03-B4AB-7375AF90AB9B}" type="sibTrans" cxnId="{F709BAA5-BB3F-4037-8AC2-258EEB433AB5}">
      <dgm:prSet phldrT="3" phldr="0"/>
      <dgm:spPr/>
      <dgm:t>
        <a:bodyPr/>
        <a:lstStyle/>
        <a:p>
          <a:r>
            <a:rPr lang="en-US"/>
            <a:t>3</a:t>
          </a:r>
        </a:p>
      </dgm:t>
    </dgm:pt>
    <dgm:pt modelId="{6274E626-CAF1-4B19-A1CA-461A15FA5EA8}">
      <dgm:prSet/>
      <dgm:spPr/>
      <dgm:t>
        <a:bodyPr/>
        <a:lstStyle/>
        <a:p>
          <a:r>
            <a:rPr lang="en-GB" dirty="0"/>
            <a:t>Support independent learning. </a:t>
          </a:r>
          <a:endParaRPr lang="en-US" dirty="0"/>
        </a:p>
      </dgm:t>
    </dgm:pt>
    <dgm:pt modelId="{F4E1DE8D-20E9-40D3-8AE0-776EE20FD7C2}" type="parTrans" cxnId="{92FA2397-69F9-4283-A71E-1A18538DA304}">
      <dgm:prSet/>
      <dgm:spPr/>
      <dgm:t>
        <a:bodyPr/>
        <a:lstStyle/>
        <a:p>
          <a:endParaRPr lang="en-US"/>
        </a:p>
      </dgm:t>
    </dgm:pt>
    <dgm:pt modelId="{ADC412BE-723E-4C46-928E-27AAF3DA9645}" type="sibTrans" cxnId="{92FA2397-69F9-4283-A71E-1A18538DA304}">
      <dgm:prSet phldrT="4" phldr="0"/>
      <dgm:spPr/>
      <dgm:t>
        <a:bodyPr/>
        <a:lstStyle/>
        <a:p>
          <a:r>
            <a:rPr lang="en-US"/>
            <a:t>4</a:t>
          </a:r>
        </a:p>
      </dgm:t>
    </dgm:pt>
    <dgm:pt modelId="{DC4DE3B4-CE87-48AE-AAA7-3A33C66CEB72}" type="pres">
      <dgm:prSet presAssocID="{76BEA8D4-44F3-4784-9138-438D5C5E1773}" presName="Name0" presStyleCnt="0">
        <dgm:presLayoutVars>
          <dgm:animLvl val="lvl"/>
          <dgm:resizeHandles val="exact"/>
        </dgm:presLayoutVars>
      </dgm:prSet>
      <dgm:spPr/>
    </dgm:pt>
    <dgm:pt modelId="{38F32202-013D-4553-B526-8F00DB2670CB}" type="pres">
      <dgm:prSet presAssocID="{579DF4C1-BF27-426C-B30F-AF8FDDE7D080}" presName="compositeNode" presStyleCnt="0">
        <dgm:presLayoutVars>
          <dgm:bulletEnabled val="1"/>
        </dgm:presLayoutVars>
      </dgm:prSet>
      <dgm:spPr/>
    </dgm:pt>
    <dgm:pt modelId="{4548566F-43CB-4F1F-B29A-290D82F0AA36}" type="pres">
      <dgm:prSet presAssocID="{579DF4C1-BF27-426C-B30F-AF8FDDE7D080}" presName="bgRect" presStyleLbl="bgAccFollowNode1" presStyleIdx="0" presStyleCnt="4"/>
      <dgm:spPr/>
    </dgm:pt>
    <dgm:pt modelId="{B02F9406-BF74-4EC6-8169-D1844229E41B}" type="pres">
      <dgm:prSet presAssocID="{6AAA22D2-E67E-47A4-BA68-EE4E80262CDB}" presName="sibTransNodeCircle" presStyleLbl="alignNode1" presStyleIdx="0" presStyleCnt="8">
        <dgm:presLayoutVars>
          <dgm:chMax val="0"/>
          <dgm:bulletEnabled/>
        </dgm:presLayoutVars>
      </dgm:prSet>
      <dgm:spPr/>
    </dgm:pt>
    <dgm:pt modelId="{E9086D0F-2D44-42DE-A4C3-3435094746B2}" type="pres">
      <dgm:prSet presAssocID="{579DF4C1-BF27-426C-B30F-AF8FDDE7D080}" presName="bottomLine" presStyleLbl="alignNode1" presStyleIdx="1" presStyleCnt="8">
        <dgm:presLayoutVars/>
      </dgm:prSet>
      <dgm:spPr/>
    </dgm:pt>
    <dgm:pt modelId="{539D5FF5-7BAF-4E4E-AB56-6E620E5C1515}" type="pres">
      <dgm:prSet presAssocID="{579DF4C1-BF27-426C-B30F-AF8FDDE7D080}" presName="nodeText" presStyleLbl="bgAccFollowNode1" presStyleIdx="0" presStyleCnt="4">
        <dgm:presLayoutVars>
          <dgm:bulletEnabled val="1"/>
        </dgm:presLayoutVars>
      </dgm:prSet>
      <dgm:spPr/>
    </dgm:pt>
    <dgm:pt modelId="{44C02B13-2B4D-4150-9D3B-E9E0885ADA50}" type="pres">
      <dgm:prSet presAssocID="{6AAA22D2-E67E-47A4-BA68-EE4E80262CDB}" presName="sibTrans" presStyleCnt="0"/>
      <dgm:spPr/>
    </dgm:pt>
    <dgm:pt modelId="{FC42929F-8750-47DC-BAE1-A76BB9FC4AB1}" type="pres">
      <dgm:prSet presAssocID="{CA411BD3-3BAE-4CFE-8740-D887D397C4A0}" presName="compositeNode" presStyleCnt="0">
        <dgm:presLayoutVars>
          <dgm:bulletEnabled val="1"/>
        </dgm:presLayoutVars>
      </dgm:prSet>
      <dgm:spPr/>
    </dgm:pt>
    <dgm:pt modelId="{AE32E22F-F605-4440-8A10-349677DEBC06}" type="pres">
      <dgm:prSet presAssocID="{CA411BD3-3BAE-4CFE-8740-D887D397C4A0}" presName="bgRect" presStyleLbl="bgAccFollowNode1" presStyleIdx="1" presStyleCnt="4"/>
      <dgm:spPr/>
    </dgm:pt>
    <dgm:pt modelId="{7539EEEF-DA4A-48EA-9149-2020CC4C4BD8}" type="pres">
      <dgm:prSet presAssocID="{6A22F747-F27D-41AD-B9E0-E86E286161F6}" presName="sibTransNodeCircle" presStyleLbl="alignNode1" presStyleIdx="2" presStyleCnt="8">
        <dgm:presLayoutVars>
          <dgm:chMax val="0"/>
          <dgm:bulletEnabled/>
        </dgm:presLayoutVars>
      </dgm:prSet>
      <dgm:spPr/>
    </dgm:pt>
    <dgm:pt modelId="{61E08E79-0C56-4688-B99A-01BDB5C476F3}" type="pres">
      <dgm:prSet presAssocID="{CA411BD3-3BAE-4CFE-8740-D887D397C4A0}" presName="bottomLine" presStyleLbl="alignNode1" presStyleIdx="3" presStyleCnt="8">
        <dgm:presLayoutVars/>
      </dgm:prSet>
      <dgm:spPr/>
    </dgm:pt>
    <dgm:pt modelId="{9B841EB2-A3A6-44A8-BE61-9897D5FFBD74}" type="pres">
      <dgm:prSet presAssocID="{CA411BD3-3BAE-4CFE-8740-D887D397C4A0}" presName="nodeText" presStyleLbl="bgAccFollowNode1" presStyleIdx="1" presStyleCnt="4">
        <dgm:presLayoutVars>
          <dgm:bulletEnabled val="1"/>
        </dgm:presLayoutVars>
      </dgm:prSet>
      <dgm:spPr/>
    </dgm:pt>
    <dgm:pt modelId="{58D30D84-2030-4751-A1C9-BE14C2B85EC2}" type="pres">
      <dgm:prSet presAssocID="{6A22F747-F27D-41AD-B9E0-E86E286161F6}" presName="sibTrans" presStyleCnt="0"/>
      <dgm:spPr/>
    </dgm:pt>
    <dgm:pt modelId="{66F97C4F-9551-4AEC-A6C2-442837ED5AAF}" type="pres">
      <dgm:prSet presAssocID="{4CDD6F0E-F05F-4812-864F-E7FCFAEF15AD}" presName="compositeNode" presStyleCnt="0">
        <dgm:presLayoutVars>
          <dgm:bulletEnabled val="1"/>
        </dgm:presLayoutVars>
      </dgm:prSet>
      <dgm:spPr/>
    </dgm:pt>
    <dgm:pt modelId="{09FA4F4B-7E2F-4772-81AC-7CF45EFE9FE6}" type="pres">
      <dgm:prSet presAssocID="{4CDD6F0E-F05F-4812-864F-E7FCFAEF15AD}" presName="bgRect" presStyleLbl="bgAccFollowNode1" presStyleIdx="2" presStyleCnt="4"/>
      <dgm:spPr/>
    </dgm:pt>
    <dgm:pt modelId="{EABC72C6-961C-48B7-A8A5-81600991D2E4}" type="pres">
      <dgm:prSet presAssocID="{CC4D5C31-5A92-4C03-B4AB-7375AF90AB9B}" presName="sibTransNodeCircle" presStyleLbl="alignNode1" presStyleIdx="4" presStyleCnt="8">
        <dgm:presLayoutVars>
          <dgm:chMax val="0"/>
          <dgm:bulletEnabled/>
        </dgm:presLayoutVars>
      </dgm:prSet>
      <dgm:spPr/>
    </dgm:pt>
    <dgm:pt modelId="{3D6D3DD7-BEB4-4CD6-9D68-F8F39B6C1E04}" type="pres">
      <dgm:prSet presAssocID="{4CDD6F0E-F05F-4812-864F-E7FCFAEF15AD}" presName="bottomLine" presStyleLbl="alignNode1" presStyleIdx="5" presStyleCnt="8">
        <dgm:presLayoutVars/>
      </dgm:prSet>
      <dgm:spPr/>
    </dgm:pt>
    <dgm:pt modelId="{87304247-6EB4-47DD-B18C-BBA31F7496A1}" type="pres">
      <dgm:prSet presAssocID="{4CDD6F0E-F05F-4812-864F-E7FCFAEF15AD}" presName="nodeText" presStyleLbl="bgAccFollowNode1" presStyleIdx="2" presStyleCnt="4">
        <dgm:presLayoutVars>
          <dgm:bulletEnabled val="1"/>
        </dgm:presLayoutVars>
      </dgm:prSet>
      <dgm:spPr/>
    </dgm:pt>
    <dgm:pt modelId="{1FED9D52-1E52-407D-9AF6-F69BA95519E2}" type="pres">
      <dgm:prSet presAssocID="{CC4D5C31-5A92-4C03-B4AB-7375AF90AB9B}" presName="sibTrans" presStyleCnt="0"/>
      <dgm:spPr/>
    </dgm:pt>
    <dgm:pt modelId="{8160CED1-F7C9-47FE-AD28-AA3CB2589E46}" type="pres">
      <dgm:prSet presAssocID="{6274E626-CAF1-4B19-A1CA-461A15FA5EA8}" presName="compositeNode" presStyleCnt="0">
        <dgm:presLayoutVars>
          <dgm:bulletEnabled val="1"/>
        </dgm:presLayoutVars>
      </dgm:prSet>
      <dgm:spPr/>
    </dgm:pt>
    <dgm:pt modelId="{23ADC0F7-6C91-431D-AE91-40BF6D0ECEF9}" type="pres">
      <dgm:prSet presAssocID="{6274E626-CAF1-4B19-A1CA-461A15FA5EA8}" presName="bgRect" presStyleLbl="bgAccFollowNode1" presStyleIdx="3" presStyleCnt="4"/>
      <dgm:spPr/>
    </dgm:pt>
    <dgm:pt modelId="{184392EF-4145-4300-94AD-4CEC7F570A95}" type="pres">
      <dgm:prSet presAssocID="{ADC412BE-723E-4C46-928E-27AAF3DA9645}" presName="sibTransNodeCircle" presStyleLbl="alignNode1" presStyleIdx="6" presStyleCnt="8">
        <dgm:presLayoutVars>
          <dgm:chMax val="0"/>
          <dgm:bulletEnabled/>
        </dgm:presLayoutVars>
      </dgm:prSet>
      <dgm:spPr/>
    </dgm:pt>
    <dgm:pt modelId="{3C870512-2423-4636-8223-174E2639D8EF}" type="pres">
      <dgm:prSet presAssocID="{6274E626-CAF1-4B19-A1CA-461A15FA5EA8}" presName="bottomLine" presStyleLbl="alignNode1" presStyleIdx="7" presStyleCnt="8">
        <dgm:presLayoutVars/>
      </dgm:prSet>
      <dgm:spPr/>
    </dgm:pt>
    <dgm:pt modelId="{1F25BE85-AFE1-49CA-85D0-979C142E1018}" type="pres">
      <dgm:prSet presAssocID="{6274E626-CAF1-4B19-A1CA-461A15FA5EA8}" presName="nodeText" presStyleLbl="bgAccFollowNode1" presStyleIdx="3" presStyleCnt="4">
        <dgm:presLayoutVars>
          <dgm:bulletEnabled val="1"/>
        </dgm:presLayoutVars>
      </dgm:prSet>
      <dgm:spPr/>
    </dgm:pt>
  </dgm:ptLst>
  <dgm:cxnLst>
    <dgm:cxn modelId="{046D0D1A-7CF5-4ECE-8ECA-7671523CC6FB}" type="presOf" srcId="{CA411BD3-3BAE-4CFE-8740-D887D397C4A0}" destId="{AE32E22F-F605-4440-8A10-349677DEBC06}" srcOrd="0" destOrd="0" presId="urn:microsoft.com/office/officeart/2016/7/layout/BasicLinearProcessNumbered"/>
    <dgm:cxn modelId="{F419591A-2144-44F1-ADCD-6C036BA484FC}" srcId="{76BEA8D4-44F3-4784-9138-438D5C5E1773}" destId="{CA411BD3-3BAE-4CFE-8740-D887D397C4A0}" srcOrd="1" destOrd="0" parTransId="{87A53BD4-C348-438D-94A9-EE716A56AA8F}" sibTransId="{6A22F747-F27D-41AD-B9E0-E86E286161F6}"/>
    <dgm:cxn modelId="{1983A81F-4123-4895-8E7A-4DD9E3EB8E2D}" type="presOf" srcId="{579DF4C1-BF27-426C-B30F-AF8FDDE7D080}" destId="{539D5FF5-7BAF-4E4E-AB56-6E620E5C1515}" srcOrd="1" destOrd="0" presId="urn:microsoft.com/office/officeart/2016/7/layout/BasicLinearProcessNumbered"/>
    <dgm:cxn modelId="{C7A8FA43-C4D1-4116-ACED-6D58E78C1620}" type="presOf" srcId="{6A22F747-F27D-41AD-B9E0-E86E286161F6}" destId="{7539EEEF-DA4A-48EA-9149-2020CC4C4BD8}" srcOrd="0" destOrd="0" presId="urn:microsoft.com/office/officeart/2016/7/layout/BasicLinearProcessNumbered"/>
    <dgm:cxn modelId="{70910A46-8488-4332-AA4D-8B012D09AF33}" type="presOf" srcId="{6274E626-CAF1-4B19-A1CA-461A15FA5EA8}" destId="{23ADC0F7-6C91-431D-AE91-40BF6D0ECEF9}" srcOrd="0" destOrd="0" presId="urn:microsoft.com/office/officeart/2016/7/layout/BasicLinearProcessNumbered"/>
    <dgm:cxn modelId="{D2E1C96A-71B2-4447-BF1E-51DC6C324FBA}" type="presOf" srcId="{4CDD6F0E-F05F-4812-864F-E7FCFAEF15AD}" destId="{87304247-6EB4-47DD-B18C-BBA31F7496A1}" srcOrd="1" destOrd="0" presId="urn:microsoft.com/office/officeart/2016/7/layout/BasicLinearProcessNumbered"/>
    <dgm:cxn modelId="{DDC52A4E-A04C-406C-BBC8-DE7DF1FF5CEC}" type="presOf" srcId="{6AAA22D2-E67E-47A4-BA68-EE4E80262CDB}" destId="{B02F9406-BF74-4EC6-8169-D1844229E41B}" srcOrd="0" destOrd="0" presId="urn:microsoft.com/office/officeart/2016/7/layout/BasicLinearProcessNumbered"/>
    <dgm:cxn modelId="{1D423C5A-1C79-4BDB-87F9-E804E85209AE}" type="presOf" srcId="{CA411BD3-3BAE-4CFE-8740-D887D397C4A0}" destId="{9B841EB2-A3A6-44A8-BE61-9897D5FFBD74}" srcOrd="1" destOrd="0" presId="urn:microsoft.com/office/officeart/2016/7/layout/BasicLinearProcessNumbered"/>
    <dgm:cxn modelId="{3CA95A85-1188-4F31-B3FC-35123689A200}" type="presOf" srcId="{579DF4C1-BF27-426C-B30F-AF8FDDE7D080}" destId="{4548566F-43CB-4F1F-B29A-290D82F0AA36}" srcOrd="0" destOrd="0" presId="urn:microsoft.com/office/officeart/2016/7/layout/BasicLinearProcessNumbered"/>
    <dgm:cxn modelId="{BED0A38B-F2DC-4AB5-91CD-F24024A560CC}" type="presOf" srcId="{CC4D5C31-5A92-4C03-B4AB-7375AF90AB9B}" destId="{EABC72C6-961C-48B7-A8A5-81600991D2E4}" srcOrd="0" destOrd="0" presId="urn:microsoft.com/office/officeart/2016/7/layout/BasicLinearProcessNumbered"/>
    <dgm:cxn modelId="{92FA2397-69F9-4283-A71E-1A18538DA304}" srcId="{76BEA8D4-44F3-4784-9138-438D5C5E1773}" destId="{6274E626-CAF1-4B19-A1CA-461A15FA5EA8}" srcOrd="3" destOrd="0" parTransId="{F4E1DE8D-20E9-40D3-8AE0-776EE20FD7C2}" sibTransId="{ADC412BE-723E-4C46-928E-27AAF3DA9645}"/>
    <dgm:cxn modelId="{F709BAA5-BB3F-4037-8AC2-258EEB433AB5}" srcId="{76BEA8D4-44F3-4784-9138-438D5C5E1773}" destId="{4CDD6F0E-F05F-4812-864F-E7FCFAEF15AD}" srcOrd="2" destOrd="0" parTransId="{9E76BD61-4595-4240-83EC-D25D45EB1E3F}" sibTransId="{CC4D5C31-5A92-4C03-B4AB-7375AF90AB9B}"/>
    <dgm:cxn modelId="{F3C132CC-9201-49E0-8847-A911A3D28D59}" type="presOf" srcId="{ADC412BE-723E-4C46-928E-27AAF3DA9645}" destId="{184392EF-4145-4300-94AD-4CEC7F570A95}" srcOrd="0" destOrd="0" presId="urn:microsoft.com/office/officeart/2016/7/layout/BasicLinearProcessNumbered"/>
    <dgm:cxn modelId="{28379AD3-CDF5-4276-967C-BA8D1ABDDAB1}" type="presOf" srcId="{76BEA8D4-44F3-4784-9138-438D5C5E1773}" destId="{DC4DE3B4-CE87-48AE-AAA7-3A33C66CEB72}" srcOrd="0" destOrd="0" presId="urn:microsoft.com/office/officeart/2016/7/layout/BasicLinearProcessNumbered"/>
    <dgm:cxn modelId="{49E35CEE-BB97-4390-9362-38703F9A56CA}" type="presOf" srcId="{6274E626-CAF1-4B19-A1CA-461A15FA5EA8}" destId="{1F25BE85-AFE1-49CA-85D0-979C142E1018}" srcOrd="1" destOrd="0" presId="urn:microsoft.com/office/officeart/2016/7/layout/BasicLinearProcessNumbered"/>
    <dgm:cxn modelId="{4FBE46F0-7D33-4FD9-9750-BFB466627F6C}" srcId="{76BEA8D4-44F3-4784-9138-438D5C5E1773}" destId="{579DF4C1-BF27-426C-B30F-AF8FDDE7D080}" srcOrd="0" destOrd="0" parTransId="{A7DA3282-49B8-483D-ABE8-821511AFDC90}" sibTransId="{6AAA22D2-E67E-47A4-BA68-EE4E80262CDB}"/>
    <dgm:cxn modelId="{5B003AFA-CD4F-4CC8-AB76-60FB7AFD5E56}" type="presOf" srcId="{4CDD6F0E-F05F-4812-864F-E7FCFAEF15AD}" destId="{09FA4F4B-7E2F-4772-81AC-7CF45EFE9FE6}" srcOrd="0" destOrd="0" presId="urn:microsoft.com/office/officeart/2016/7/layout/BasicLinearProcessNumbered"/>
    <dgm:cxn modelId="{77B922F9-2A7C-4D69-BA3A-82DFB11E4767}" type="presParOf" srcId="{DC4DE3B4-CE87-48AE-AAA7-3A33C66CEB72}" destId="{38F32202-013D-4553-B526-8F00DB2670CB}" srcOrd="0" destOrd="0" presId="urn:microsoft.com/office/officeart/2016/7/layout/BasicLinearProcessNumbered"/>
    <dgm:cxn modelId="{33B6D3A2-DFF4-438A-84AE-CBF7D76EBC96}" type="presParOf" srcId="{38F32202-013D-4553-B526-8F00DB2670CB}" destId="{4548566F-43CB-4F1F-B29A-290D82F0AA36}" srcOrd="0" destOrd="0" presId="urn:microsoft.com/office/officeart/2016/7/layout/BasicLinearProcessNumbered"/>
    <dgm:cxn modelId="{F18B7D22-E48B-4F7C-953C-53CDCB280A48}" type="presParOf" srcId="{38F32202-013D-4553-B526-8F00DB2670CB}" destId="{B02F9406-BF74-4EC6-8169-D1844229E41B}" srcOrd="1" destOrd="0" presId="urn:microsoft.com/office/officeart/2016/7/layout/BasicLinearProcessNumbered"/>
    <dgm:cxn modelId="{FEECD288-B0AA-4642-9FAD-10A44F1B62EF}" type="presParOf" srcId="{38F32202-013D-4553-B526-8F00DB2670CB}" destId="{E9086D0F-2D44-42DE-A4C3-3435094746B2}" srcOrd="2" destOrd="0" presId="urn:microsoft.com/office/officeart/2016/7/layout/BasicLinearProcessNumbered"/>
    <dgm:cxn modelId="{2197AD69-7EE4-4C79-B7FC-936E0DD437F4}" type="presParOf" srcId="{38F32202-013D-4553-B526-8F00DB2670CB}" destId="{539D5FF5-7BAF-4E4E-AB56-6E620E5C1515}" srcOrd="3" destOrd="0" presId="urn:microsoft.com/office/officeart/2016/7/layout/BasicLinearProcessNumbered"/>
    <dgm:cxn modelId="{2AFCC9B3-F974-40A3-BE6D-3950A50AFF59}" type="presParOf" srcId="{DC4DE3B4-CE87-48AE-AAA7-3A33C66CEB72}" destId="{44C02B13-2B4D-4150-9D3B-E9E0885ADA50}" srcOrd="1" destOrd="0" presId="urn:microsoft.com/office/officeart/2016/7/layout/BasicLinearProcessNumbered"/>
    <dgm:cxn modelId="{53FCD5F0-BC75-4523-AC6C-B71DCCAC692F}" type="presParOf" srcId="{DC4DE3B4-CE87-48AE-AAA7-3A33C66CEB72}" destId="{FC42929F-8750-47DC-BAE1-A76BB9FC4AB1}" srcOrd="2" destOrd="0" presId="urn:microsoft.com/office/officeart/2016/7/layout/BasicLinearProcessNumbered"/>
    <dgm:cxn modelId="{809C417B-5B8F-4D5C-8EE7-D5CAB4804802}" type="presParOf" srcId="{FC42929F-8750-47DC-BAE1-A76BB9FC4AB1}" destId="{AE32E22F-F605-4440-8A10-349677DEBC06}" srcOrd="0" destOrd="0" presId="urn:microsoft.com/office/officeart/2016/7/layout/BasicLinearProcessNumbered"/>
    <dgm:cxn modelId="{EFBDDF19-CB8F-4A43-A16F-E3F43D1083F6}" type="presParOf" srcId="{FC42929F-8750-47DC-BAE1-A76BB9FC4AB1}" destId="{7539EEEF-DA4A-48EA-9149-2020CC4C4BD8}" srcOrd="1" destOrd="0" presId="urn:microsoft.com/office/officeart/2016/7/layout/BasicLinearProcessNumbered"/>
    <dgm:cxn modelId="{433B99A2-CCD8-4C77-8365-B68B2297A530}" type="presParOf" srcId="{FC42929F-8750-47DC-BAE1-A76BB9FC4AB1}" destId="{61E08E79-0C56-4688-B99A-01BDB5C476F3}" srcOrd="2" destOrd="0" presId="urn:microsoft.com/office/officeart/2016/7/layout/BasicLinearProcessNumbered"/>
    <dgm:cxn modelId="{E00B92AF-8C88-420B-81D9-9333842C4E76}" type="presParOf" srcId="{FC42929F-8750-47DC-BAE1-A76BB9FC4AB1}" destId="{9B841EB2-A3A6-44A8-BE61-9897D5FFBD74}" srcOrd="3" destOrd="0" presId="urn:microsoft.com/office/officeart/2016/7/layout/BasicLinearProcessNumbered"/>
    <dgm:cxn modelId="{DA834DFA-1970-4B92-95FD-124AD8C69865}" type="presParOf" srcId="{DC4DE3B4-CE87-48AE-AAA7-3A33C66CEB72}" destId="{58D30D84-2030-4751-A1C9-BE14C2B85EC2}" srcOrd="3" destOrd="0" presId="urn:microsoft.com/office/officeart/2016/7/layout/BasicLinearProcessNumbered"/>
    <dgm:cxn modelId="{25891E6B-01CC-4437-8BA0-C6E14EA5A4EB}" type="presParOf" srcId="{DC4DE3B4-CE87-48AE-AAA7-3A33C66CEB72}" destId="{66F97C4F-9551-4AEC-A6C2-442837ED5AAF}" srcOrd="4" destOrd="0" presId="urn:microsoft.com/office/officeart/2016/7/layout/BasicLinearProcessNumbered"/>
    <dgm:cxn modelId="{C300BD87-9E38-4A57-B0B7-E999E9E82827}" type="presParOf" srcId="{66F97C4F-9551-4AEC-A6C2-442837ED5AAF}" destId="{09FA4F4B-7E2F-4772-81AC-7CF45EFE9FE6}" srcOrd="0" destOrd="0" presId="urn:microsoft.com/office/officeart/2016/7/layout/BasicLinearProcessNumbered"/>
    <dgm:cxn modelId="{61636A70-4A70-4AC2-81C4-C5D39D0E62DC}" type="presParOf" srcId="{66F97C4F-9551-4AEC-A6C2-442837ED5AAF}" destId="{EABC72C6-961C-48B7-A8A5-81600991D2E4}" srcOrd="1" destOrd="0" presId="urn:microsoft.com/office/officeart/2016/7/layout/BasicLinearProcessNumbered"/>
    <dgm:cxn modelId="{43E5596E-8870-4C36-99BE-D8A8E00DE8B5}" type="presParOf" srcId="{66F97C4F-9551-4AEC-A6C2-442837ED5AAF}" destId="{3D6D3DD7-BEB4-4CD6-9D68-F8F39B6C1E04}" srcOrd="2" destOrd="0" presId="urn:microsoft.com/office/officeart/2016/7/layout/BasicLinearProcessNumbered"/>
    <dgm:cxn modelId="{3825854D-2F0E-49E2-B11F-D3D855D40E06}" type="presParOf" srcId="{66F97C4F-9551-4AEC-A6C2-442837ED5AAF}" destId="{87304247-6EB4-47DD-B18C-BBA31F7496A1}" srcOrd="3" destOrd="0" presId="urn:microsoft.com/office/officeart/2016/7/layout/BasicLinearProcessNumbered"/>
    <dgm:cxn modelId="{97EB78FB-A262-4305-AA9C-0B4561D62385}" type="presParOf" srcId="{DC4DE3B4-CE87-48AE-AAA7-3A33C66CEB72}" destId="{1FED9D52-1E52-407D-9AF6-F69BA95519E2}" srcOrd="5" destOrd="0" presId="urn:microsoft.com/office/officeart/2016/7/layout/BasicLinearProcessNumbered"/>
    <dgm:cxn modelId="{F0C3BAF6-0E77-489B-A948-0EE03AFCEB24}" type="presParOf" srcId="{DC4DE3B4-CE87-48AE-AAA7-3A33C66CEB72}" destId="{8160CED1-F7C9-47FE-AD28-AA3CB2589E46}" srcOrd="6" destOrd="0" presId="urn:microsoft.com/office/officeart/2016/7/layout/BasicLinearProcessNumbered"/>
    <dgm:cxn modelId="{CDABD7A4-D6D1-4705-81C7-B3DA7F25E93E}" type="presParOf" srcId="{8160CED1-F7C9-47FE-AD28-AA3CB2589E46}" destId="{23ADC0F7-6C91-431D-AE91-40BF6D0ECEF9}" srcOrd="0" destOrd="0" presId="urn:microsoft.com/office/officeart/2016/7/layout/BasicLinearProcessNumbered"/>
    <dgm:cxn modelId="{07EF2575-40ED-4329-B06E-579C9B170CDD}" type="presParOf" srcId="{8160CED1-F7C9-47FE-AD28-AA3CB2589E46}" destId="{184392EF-4145-4300-94AD-4CEC7F570A95}" srcOrd="1" destOrd="0" presId="urn:microsoft.com/office/officeart/2016/7/layout/BasicLinearProcessNumbered"/>
    <dgm:cxn modelId="{2AD80144-8429-4190-9C42-6EEFDAF7064E}" type="presParOf" srcId="{8160CED1-F7C9-47FE-AD28-AA3CB2589E46}" destId="{3C870512-2423-4636-8223-174E2639D8EF}" srcOrd="2" destOrd="0" presId="urn:microsoft.com/office/officeart/2016/7/layout/BasicLinearProcessNumbered"/>
    <dgm:cxn modelId="{AF04617A-AD21-4BB3-9742-FB8737528118}" type="presParOf" srcId="{8160CED1-F7C9-47FE-AD28-AA3CB2589E46}" destId="{1F25BE85-AFE1-49CA-85D0-979C142E101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8566F-43CB-4F1F-B29A-290D82F0AA36}">
      <dsp:nvSpPr>
        <dsp:cNvPr id="0" name=""/>
        <dsp:cNvSpPr/>
      </dsp:nvSpPr>
      <dsp:spPr>
        <a:xfrm>
          <a:off x="3162" y="530639"/>
          <a:ext cx="2509114" cy="35127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5620" tIns="330200" rIns="195620" bIns="330200" numCol="1" spcCol="1270" anchor="t" anchorCtr="0">
          <a:noAutofit/>
        </a:bodyPr>
        <a:lstStyle/>
        <a:p>
          <a:pPr marL="0" lvl="0" indent="0" algn="l" defTabSz="1155700">
            <a:lnSpc>
              <a:spcPct val="90000"/>
            </a:lnSpc>
            <a:spcBef>
              <a:spcPct val="0"/>
            </a:spcBef>
            <a:spcAft>
              <a:spcPct val="35000"/>
            </a:spcAft>
            <a:buNone/>
          </a:pPr>
          <a:r>
            <a:rPr lang="en-GB" sz="2600" kern="1200"/>
            <a:t>Save time.</a:t>
          </a:r>
          <a:endParaRPr lang="en-US" sz="2600" kern="1200"/>
        </a:p>
      </dsp:txBody>
      <dsp:txXfrm>
        <a:off x="3162" y="1865488"/>
        <a:ext cx="2509114" cy="2107656"/>
      </dsp:txXfrm>
    </dsp:sp>
    <dsp:sp modelId="{B02F9406-BF74-4EC6-8169-D1844229E41B}">
      <dsp:nvSpPr>
        <dsp:cNvPr id="0" name=""/>
        <dsp:cNvSpPr/>
      </dsp:nvSpPr>
      <dsp:spPr>
        <a:xfrm>
          <a:off x="730805" y="881915"/>
          <a:ext cx="1053828" cy="105382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61" tIns="12700" rIns="821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5135" y="1036245"/>
        <a:ext cx="745168" cy="745168"/>
      </dsp:txXfrm>
    </dsp:sp>
    <dsp:sp modelId="{E9086D0F-2D44-42DE-A4C3-3435094746B2}">
      <dsp:nvSpPr>
        <dsp:cNvPr id="0" name=""/>
        <dsp:cNvSpPr/>
      </dsp:nvSpPr>
      <dsp:spPr>
        <a:xfrm>
          <a:off x="3162" y="4043328"/>
          <a:ext cx="250911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32E22F-F605-4440-8A10-349677DEBC06}">
      <dsp:nvSpPr>
        <dsp:cNvPr id="0" name=""/>
        <dsp:cNvSpPr/>
      </dsp:nvSpPr>
      <dsp:spPr>
        <a:xfrm>
          <a:off x="2763188" y="530639"/>
          <a:ext cx="2509114" cy="35127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5620" tIns="330200" rIns="195620" bIns="330200" numCol="1" spcCol="1270" anchor="t" anchorCtr="0">
          <a:noAutofit/>
        </a:bodyPr>
        <a:lstStyle/>
        <a:p>
          <a:pPr marL="0" lvl="0" indent="0" algn="l" defTabSz="1155700">
            <a:lnSpc>
              <a:spcPct val="90000"/>
            </a:lnSpc>
            <a:spcBef>
              <a:spcPct val="0"/>
            </a:spcBef>
            <a:spcAft>
              <a:spcPct val="35000"/>
            </a:spcAft>
            <a:buNone/>
          </a:pPr>
          <a:r>
            <a:rPr lang="en-GB" sz="2600" kern="1200"/>
            <a:t>Improve consistency.</a:t>
          </a:r>
          <a:endParaRPr lang="en-US" sz="2600" kern="1200"/>
        </a:p>
      </dsp:txBody>
      <dsp:txXfrm>
        <a:off x="2763188" y="1865488"/>
        <a:ext cx="2509114" cy="2107656"/>
      </dsp:txXfrm>
    </dsp:sp>
    <dsp:sp modelId="{7539EEEF-DA4A-48EA-9149-2020CC4C4BD8}">
      <dsp:nvSpPr>
        <dsp:cNvPr id="0" name=""/>
        <dsp:cNvSpPr/>
      </dsp:nvSpPr>
      <dsp:spPr>
        <a:xfrm>
          <a:off x="3490831" y="881915"/>
          <a:ext cx="1053828" cy="105382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61" tIns="12700" rIns="821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45161" y="1036245"/>
        <a:ext cx="745168" cy="745168"/>
      </dsp:txXfrm>
    </dsp:sp>
    <dsp:sp modelId="{61E08E79-0C56-4688-B99A-01BDB5C476F3}">
      <dsp:nvSpPr>
        <dsp:cNvPr id="0" name=""/>
        <dsp:cNvSpPr/>
      </dsp:nvSpPr>
      <dsp:spPr>
        <a:xfrm>
          <a:off x="2763188" y="4043328"/>
          <a:ext cx="250911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A4F4B-7E2F-4772-81AC-7CF45EFE9FE6}">
      <dsp:nvSpPr>
        <dsp:cNvPr id="0" name=""/>
        <dsp:cNvSpPr/>
      </dsp:nvSpPr>
      <dsp:spPr>
        <a:xfrm>
          <a:off x="5523214" y="530639"/>
          <a:ext cx="2509114" cy="35127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5620" tIns="330200" rIns="195620" bIns="330200" numCol="1" spcCol="1270" anchor="t" anchorCtr="0">
          <a:noAutofit/>
        </a:bodyPr>
        <a:lstStyle/>
        <a:p>
          <a:pPr marL="0" lvl="0" indent="0" algn="l" defTabSz="1155700">
            <a:lnSpc>
              <a:spcPct val="90000"/>
            </a:lnSpc>
            <a:spcBef>
              <a:spcPct val="0"/>
            </a:spcBef>
            <a:spcAft>
              <a:spcPct val="35000"/>
            </a:spcAft>
            <a:buNone/>
          </a:pPr>
          <a:r>
            <a:rPr lang="en-GB" sz="2600" kern="1200"/>
            <a:t>Reduce formatting errors.</a:t>
          </a:r>
          <a:endParaRPr lang="en-US" sz="2600" kern="1200"/>
        </a:p>
      </dsp:txBody>
      <dsp:txXfrm>
        <a:off x="5523214" y="1865488"/>
        <a:ext cx="2509114" cy="2107656"/>
      </dsp:txXfrm>
    </dsp:sp>
    <dsp:sp modelId="{EABC72C6-961C-48B7-A8A5-81600991D2E4}">
      <dsp:nvSpPr>
        <dsp:cNvPr id="0" name=""/>
        <dsp:cNvSpPr/>
      </dsp:nvSpPr>
      <dsp:spPr>
        <a:xfrm>
          <a:off x="6250857" y="881915"/>
          <a:ext cx="1053828" cy="105382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61" tIns="12700" rIns="821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05187" y="1036245"/>
        <a:ext cx="745168" cy="745168"/>
      </dsp:txXfrm>
    </dsp:sp>
    <dsp:sp modelId="{3D6D3DD7-BEB4-4CD6-9D68-F8F39B6C1E04}">
      <dsp:nvSpPr>
        <dsp:cNvPr id="0" name=""/>
        <dsp:cNvSpPr/>
      </dsp:nvSpPr>
      <dsp:spPr>
        <a:xfrm>
          <a:off x="5523214" y="4043328"/>
          <a:ext cx="250911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DC0F7-6C91-431D-AE91-40BF6D0ECEF9}">
      <dsp:nvSpPr>
        <dsp:cNvPr id="0" name=""/>
        <dsp:cNvSpPr/>
      </dsp:nvSpPr>
      <dsp:spPr>
        <a:xfrm>
          <a:off x="8283240" y="530639"/>
          <a:ext cx="2509114" cy="35127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5620" tIns="330200" rIns="195620" bIns="330200" numCol="1" spcCol="1270" anchor="t" anchorCtr="0">
          <a:noAutofit/>
        </a:bodyPr>
        <a:lstStyle/>
        <a:p>
          <a:pPr marL="0" lvl="0" indent="0" algn="l" defTabSz="1155700">
            <a:lnSpc>
              <a:spcPct val="90000"/>
            </a:lnSpc>
            <a:spcBef>
              <a:spcPct val="0"/>
            </a:spcBef>
            <a:spcAft>
              <a:spcPct val="35000"/>
            </a:spcAft>
            <a:buNone/>
          </a:pPr>
          <a:r>
            <a:rPr lang="en-GB" sz="2600" kern="1200" dirty="0"/>
            <a:t>Support independent learning. </a:t>
          </a:r>
          <a:endParaRPr lang="en-US" sz="2600" kern="1200" dirty="0"/>
        </a:p>
      </dsp:txBody>
      <dsp:txXfrm>
        <a:off x="8283240" y="1865488"/>
        <a:ext cx="2509114" cy="2107656"/>
      </dsp:txXfrm>
    </dsp:sp>
    <dsp:sp modelId="{184392EF-4145-4300-94AD-4CEC7F570A95}">
      <dsp:nvSpPr>
        <dsp:cNvPr id="0" name=""/>
        <dsp:cNvSpPr/>
      </dsp:nvSpPr>
      <dsp:spPr>
        <a:xfrm>
          <a:off x="9010883" y="881915"/>
          <a:ext cx="1053828" cy="105382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161" tIns="12700" rIns="82161"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65213" y="1036245"/>
        <a:ext cx="745168" cy="745168"/>
      </dsp:txXfrm>
    </dsp:sp>
    <dsp:sp modelId="{3C870512-2423-4636-8223-174E2639D8EF}">
      <dsp:nvSpPr>
        <dsp:cNvPr id="0" name=""/>
        <dsp:cNvSpPr/>
      </dsp:nvSpPr>
      <dsp:spPr>
        <a:xfrm>
          <a:off x="8283240" y="4043328"/>
          <a:ext cx="2509114"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80"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session. Hope everyone can all hear me and see the slides. For those we’ve not met before, my name is Connie Davage, I’m the Academic Liaison Librarian for Humanities. Today’s session is to help you build confidence with your referencing skills. </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901591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you would gain from the session. I will briefly talk through the basics of MHRA and Harvard referencing style – the core principles and practical skills rather than detailed edge cases. We will focus on how to use some of the referencing tools, and Cite Them Right – the referencing database to help construct and check the accuracy of your references. </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688702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little bit of background on our library </a:t>
            </a:r>
            <a:r>
              <a:rPr lang="en-GB" dirty="0" err="1"/>
              <a:t>infoskills</a:t>
            </a:r>
            <a:r>
              <a:rPr lang="en-GB" dirty="0"/>
              <a:t> online sessions. This is making sure you’ve got the basics covered before diving deeper into referencing. If you’ve already completed the Library </a:t>
            </a:r>
            <a:r>
              <a:rPr lang="en-GB" dirty="0" err="1"/>
              <a:t>infoskills</a:t>
            </a:r>
            <a:r>
              <a:rPr lang="en-GB" dirty="0"/>
              <a:t> units on Academic integrity and Plagiarism and Referencing: The Basics, you’re in a good place. If not, it’s strongly recommended you do those first – they’ll give you the foundation you need for identifying type of sources and reference them correctly. These units are available on the library website, and you can enrol yourself, so they’ll show up on your Moodle course page. </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53413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quick recap on Why Referencing Matters - Referencing is a critical component of academic writing because it ensures academic integrity, gives credit to original authors, and helps readers to locate sources. Proper referencing prevents plagiarism, which is a serious academic offense. It also demonstrates that you have engaged with relevant literature and built your arguments on credible sources. By citing correctly, students show respect for intellectual property and maintain transparency in your research process. Both MHRA and Harvard style serves this purpose but differ in format and application. Understanding these differences and learning how to use tools effectively will make referencing less daunting and more accurate. Accurate referencing, would gain a better mark for your work. </a:t>
            </a:r>
          </a:p>
          <a:p>
            <a:endParaRPr lang="en-GB" dirty="0"/>
          </a:p>
          <a:p>
            <a:endParaRPr lang="en-GB" dirty="0"/>
          </a:p>
          <a:p>
            <a:r>
              <a:rPr lang="en-GB" dirty="0"/>
              <a:t>Ask: how do you currently feel about referencing ( responses to normalise anxiety and link referencing to improving marks and confidence). In one word, Feel free to put it in the chat.</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229173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the basic features of MHRA and Harvard.</a:t>
            </a:r>
          </a:p>
          <a:p>
            <a:endParaRPr lang="en-GB" dirty="0"/>
          </a:p>
          <a:p>
            <a:r>
              <a:rPr lang="en-GB" dirty="0"/>
              <a:t>As this is a refresher, I expected you all have a good understanding of how both styles are constructed. </a:t>
            </a:r>
          </a:p>
          <a:p>
            <a:endParaRPr lang="en-GB" dirty="0"/>
          </a:p>
          <a:p>
            <a:endParaRPr lang="en-GB" dirty="0"/>
          </a:p>
          <a:p>
            <a:r>
              <a:rPr lang="en-GB" dirty="0"/>
              <a:t>MHRA-modern humanities research association and Harvard are two widely used referencing styles. </a:t>
            </a:r>
          </a:p>
          <a:p>
            <a:r>
              <a:rPr lang="en-GB" dirty="0"/>
              <a:t>MHRA is common in humanities subjects like literature and history, and it uses superscript numbers in the text that correspond to footnotes containing full details. A bibliography is also included at the end. Both styles require consistency and accuracy, but their formatting rules differ significantly. You should understand these distinctions to apply the correct style for your discipline.</a:t>
            </a:r>
          </a:p>
          <a:p>
            <a:r>
              <a:rPr lang="en-GB" dirty="0"/>
              <a:t>Both style follow this principle when you construct the reference list: Who, When, What and Where.  - you need to bare this in mind. Your reference is to help your reader to locate the </a:t>
            </a:r>
            <a:r>
              <a:rPr lang="en-GB" dirty="0" err="1"/>
              <a:t>souce</a:t>
            </a:r>
            <a:r>
              <a:rPr lang="en-GB" dirty="0"/>
              <a:t>, so they can check the credibility themselves. </a:t>
            </a:r>
          </a:p>
          <a:p>
            <a:endParaRPr lang="en-GB" dirty="0"/>
          </a:p>
          <a:p>
            <a:r>
              <a:rPr lang="en-GB" dirty="0"/>
              <a:t>If you need to refresh your basic skills on both referencing style, please visit our online </a:t>
            </a:r>
            <a:r>
              <a:rPr lang="en-GB" dirty="0" err="1"/>
              <a:t>infoskills</a:t>
            </a:r>
            <a:r>
              <a:rPr lang="en-GB" dirty="0"/>
              <a:t> tutorial.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672659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move onto referencing tools, some people may call it reference generator. </a:t>
            </a:r>
          </a:p>
          <a:p>
            <a:endParaRPr lang="en-GB" dirty="0"/>
          </a:p>
          <a:p>
            <a:r>
              <a:rPr lang="en-GB" dirty="0"/>
              <a:t>All referencing tools are here to save your time, and improving consistency, reduce formatting errors, you can learn independently. They are supporting tools, not shortcuts. </a:t>
            </a:r>
          </a:p>
          <a:p>
            <a:endParaRPr lang="en-GB" dirty="0"/>
          </a:p>
          <a:p>
            <a:r>
              <a:rPr lang="en-GB" b="1" i="1" dirty="0"/>
              <a:t>Ask</a:t>
            </a:r>
            <a:r>
              <a:rPr lang="en-GB" i="1" dirty="0"/>
              <a:t>:  raise your hand if  you’ve used a reference generator before?</a:t>
            </a:r>
          </a:p>
          <a:p>
            <a:endParaRPr lang="en-GB" i="1" dirty="0"/>
          </a:p>
          <a:p>
            <a:r>
              <a:rPr lang="en-GB" i="0" dirty="0"/>
              <a:t>Here are some of the most used free referencing t tools. (next slide)</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98093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list of  citations generators you may wish to explore. Listed on the slides are the free ones, some of them you will have to pay, such as ‘</a:t>
            </a:r>
            <a:r>
              <a:rPr lang="en-GB" dirty="0" err="1"/>
              <a:t>EndNotes</a:t>
            </a:r>
            <a:r>
              <a:rPr lang="en-GB" dirty="0"/>
              <a:t>’. You have to remember, these citation tools are not 100% accurate of all time. You’ll have to check them. </a:t>
            </a:r>
          </a:p>
          <a:p>
            <a:endParaRPr lang="en-GB" dirty="0"/>
          </a:p>
          <a:p>
            <a:r>
              <a:rPr lang="en-GB" dirty="0"/>
              <a:t>I’m going to quickly show you how </a:t>
            </a:r>
            <a:r>
              <a:rPr lang="en-GB" dirty="0" err="1"/>
              <a:t>MyBib</a:t>
            </a:r>
            <a:r>
              <a:rPr lang="en-GB" dirty="0"/>
              <a:t> works. </a:t>
            </a:r>
          </a:p>
          <a:p>
            <a:endParaRPr lang="en-GB" dirty="0"/>
          </a:p>
          <a:p>
            <a:r>
              <a:rPr lang="en-GB" dirty="0"/>
              <a:t>Demo</a:t>
            </a:r>
          </a:p>
          <a:p>
            <a:endParaRPr lang="en-GB" dirty="0"/>
          </a:p>
          <a:p>
            <a:r>
              <a:rPr lang="en-GB" dirty="0"/>
              <a:t>Here are the list of citation generators we’ve mentioned. We always state this to our students: none of them are 100% accurate all the time. Always check!</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052265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550263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 Mendeley claimed: it’s a free all-in-one reference manager, you get 2GB of free storage, add papers straight from your desktop. Generate references and sync your research effortlessly. </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310982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you also have university supported  RefWorks, </a:t>
            </a:r>
          </a:p>
          <a:p>
            <a:endParaRPr lang="en-GB" dirty="0"/>
          </a:p>
          <a:p>
            <a:r>
              <a:rPr lang="en-GB" dirty="0"/>
              <a:t>RefWorks is a reference management tool supported by the university. Helps you store, organise, and reuse references. Works well for longer projects (e.g. dissertations or you have a long-term academic progressing plan). It can format references in Harvard and MHRA.  it’s designed for managing lots of sources over time – for example, when you’re working on a dissertation or a long assignment. You can save references, organise them into folders, and reuse them later. </a:t>
            </a:r>
          </a:p>
          <a:p>
            <a:endParaRPr lang="en-GB" dirty="0"/>
          </a:p>
          <a:p>
            <a:r>
              <a:rPr lang="en-GB" dirty="0"/>
              <a:t>If you’d like a 1-2-1 support for RefWorks training after this session, please get in touch. </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dirty="0"/>
          </a:p>
        </p:txBody>
      </p:sp>
    </p:spTree>
    <p:extLst>
      <p:ext uri="{BB962C8B-B14F-4D97-AF65-F5344CB8AC3E}">
        <p14:creationId xmlns:p14="http://schemas.microsoft.com/office/powerpoint/2010/main" val="2013245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4247624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student referencing correctly, the library has produced </a:t>
            </a:r>
            <a:r>
              <a:rPr lang="en-GB" dirty="0" err="1"/>
              <a:t>uwtsd</a:t>
            </a:r>
            <a:r>
              <a:rPr lang="en-GB" dirty="0"/>
              <a:t> referencing handbooks to support using of both Havard and MHRA referencing styles. MHRA is also has its official style guide which is in print and eversion. The library has a print copy. </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098953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our online library, we have additional material supporting referencing too. Print copy of Cite Them Right (13th), and Cite Them Right database. It shows you how to reference different sources correctly in the style your course asks for – such as Harvard or MHRA. </a:t>
            </a:r>
          </a:p>
          <a:p>
            <a:endParaRPr lang="en-GB" dirty="0"/>
          </a:p>
          <a:p>
            <a:r>
              <a:rPr lang="en-GB" dirty="0"/>
              <a:t>It is a trusted referencing handbook, not a generator, written by academic referencing experts, used across UK universities and updated regularly. Think of Cite Them right as the rulebook for referencing.</a:t>
            </a:r>
          </a:p>
          <a:p>
            <a:endParaRPr lang="en-GB" dirty="0"/>
          </a:p>
          <a:p>
            <a:r>
              <a:rPr lang="en-GB" dirty="0"/>
              <a:t>It shows </a:t>
            </a:r>
          </a:p>
          <a:p>
            <a:pPr marL="171450" indent="-171450">
              <a:buFont typeface="Arial" panose="020B0604020202020204" pitchFamily="34" charset="0"/>
              <a:buChar char="•"/>
            </a:pPr>
            <a:r>
              <a:rPr lang="en-GB" dirty="0"/>
              <a:t>correct in-text citations</a:t>
            </a:r>
          </a:p>
          <a:p>
            <a:pPr marL="171450" indent="-171450">
              <a:buFont typeface="Arial" panose="020B0604020202020204" pitchFamily="34" charset="0"/>
              <a:buChar char="•"/>
            </a:pPr>
            <a:r>
              <a:rPr lang="en-GB" dirty="0"/>
              <a:t>Reference list or bibliography formats</a:t>
            </a:r>
          </a:p>
          <a:p>
            <a:pPr marL="171450" indent="-171450">
              <a:buFont typeface="Arial" panose="020B0604020202020204" pitchFamily="34" charset="0"/>
              <a:buChar char="•"/>
            </a:pPr>
            <a:r>
              <a:rPr lang="en-GB" dirty="0"/>
              <a:t>Covers many source types: journal articles, books, websites, images, social media, AI tools, etc.</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You use cite them right by choosing your referencing style and your source type. It then shows examples you can follow. You copy the structure and replace the details with your own source information.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Demo</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Use MHRA as example: basic ones</a:t>
            </a:r>
          </a:p>
          <a:p>
            <a:pPr marL="0" indent="0">
              <a:buFont typeface="Arial" panose="020B0604020202020204" pitchFamily="34" charset="0"/>
              <a:buNone/>
            </a:pPr>
            <a:r>
              <a:rPr lang="en-GB" dirty="0"/>
              <a:t>                                       setting out citations</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141448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them Right, p. 26</a:t>
            </a:r>
          </a:p>
          <a:p>
            <a:endParaRPr lang="en-US" dirty="0">
              <a:cs typeface="Calibri"/>
            </a:endParaRPr>
          </a:p>
          <a:p>
            <a:r>
              <a:rPr lang="en-US" dirty="0">
                <a:cs typeface="Calibri"/>
              </a:rPr>
              <a:t>Here are some simple ways to improve your referencing. </a:t>
            </a:r>
          </a:p>
          <a:p>
            <a:endParaRPr lang="en-US" dirty="0">
              <a:cs typeface="Calibri"/>
            </a:endParaRPr>
          </a:p>
          <a:p>
            <a:r>
              <a:rPr lang="en-US" dirty="0">
                <a:cs typeface="Calibri"/>
              </a:rPr>
              <a:t>First, make sure you understand the basics before you begin writing. This will save you time and help you avoid mistakes. Keep a record of every source as you use it – don’t leave it to the end. </a:t>
            </a:r>
          </a:p>
          <a:p>
            <a:endParaRPr lang="en-US" dirty="0">
              <a:cs typeface="Calibri"/>
            </a:endParaRPr>
          </a:p>
          <a:p>
            <a:r>
              <a:rPr lang="en-US" dirty="0">
                <a:cs typeface="Calibri"/>
              </a:rPr>
              <a:t>Be consistent in the way you record your references and in the same style you follow throughout your work.</a:t>
            </a:r>
          </a:p>
          <a:p>
            <a:endParaRPr lang="en-US" dirty="0">
              <a:cs typeface="Calibri"/>
            </a:endParaRPr>
          </a:p>
          <a:p>
            <a:r>
              <a:rPr lang="en-US" dirty="0">
                <a:cs typeface="Calibri"/>
              </a:rPr>
              <a:t>Before submitting your assignment, always check your references carefully to make sure everything is correct. </a:t>
            </a:r>
          </a:p>
          <a:p>
            <a:endParaRPr lang="en-US" dirty="0">
              <a:cs typeface="Calibri"/>
            </a:endParaRPr>
          </a:p>
          <a:p>
            <a:r>
              <a:rPr lang="en-US" dirty="0">
                <a:cs typeface="Calibri"/>
              </a:rPr>
              <a:t>And remember, you’re not on your own – if you need help, you can always ask for help.</a:t>
            </a:r>
          </a:p>
          <a:p>
            <a:endParaRPr lang="en-US" dirty="0">
              <a:cs typeface="Calibri"/>
            </a:endParaRPr>
          </a:p>
          <a:p>
            <a:r>
              <a:rPr lang="en-US" dirty="0">
                <a:cs typeface="Calibri"/>
              </a:rPr>
              <a:t>When used properly, references don’t just avoid plagiarism – they strengthen </a:t>
            </a:r>
            <a:r>
              <a:rPr lang="en-US">
                <a:cs typeface="Calibri"/>
              </a:rPr>
              <a:t>your academic work</a:t>
            </a:r>
            <a:r>
              <a:rPr lang="en-US" dirty="0">
                <a:cs typeface="Calibri"/>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referencing is essential for academic integrity and clarity. Tools like cite them right and </a:t>
            </a:r>
            <a:r>
              <a:rPr lang="en-GB" dirty="0" err="1"/>
              <a:t>mybib</a:t>
            </a:r>
            <a:r>
              <a:rPr lang="en-GB" dirty="0"/>
              <a:t> make referencing easier but require careful checking for accuracy. It is an academic skill that you develop through your studies. </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1749091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69680417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10.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1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Building confidence with Cite Them Right and other citation management tools.</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p>
            <a:r>
              <a:rPr lang="en-GB" dirty="0"/>
              <a:t>Referencing</a:t>
            </a:r>
          </a:p>
        </p:txBody>
      </p:sp>
      <p:pic>
        <p:nvPicPr>
          <p:cNvPr id="2" name="Picture 1">
            <a:extLst>
              <a:ext uri="{FF2B5EF4-FFF2-40B4-BE49-F238E27FC236}">
                <a16:creationId xmlns:a16="http://schemas.microsoft.com/office/drawing/2014/main" id="{70132059-AABA-5F7E-BB86-1195B8C5123F}"/>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F4D6BD00-E56D-7CCC-D0CA-685358B43F21}"/>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8A95A14A-6C35-3A8E-2EEC-B0DD31F8B4C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pic>
        <p:nvPicPr>
          <p:cNvPr id="20" name="Picture 19">
            <a:extLst>
              <a:ext uri="{FF2B5EF4-FFF2-40B4-BE49-F238E27FC236}">
                <a16:creationId xmlns:a16="http://schemas.microsoft.com/office/drawing/2014/main" id="{86599AA7-F66B-98EC-A9F3-FD9345299ED2}"/>
              </a:ext>
            </a:extLst>
          </p:cNvPr>
          <p:cNvPicPr>
            <a:picLocks noChangeAspect="1"/>
          </p:cNvPicPr>
          <p:nvPr userDrawn="1"/>
        </p:nvPicPr>
        <p:blipFill>
          <a:blip r:embed="rId7"/>
          <a:stretch>
            <a:fillRect/>
          </a:stretch>
        </p:blipFill>
        <p:spPr>
          <a:xfrm>
            <a:off x="-18034" y="0"/>
            <a:ext cx="6127301" cy="685800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4"/>
          <a:stretch>
            <a:fillRect/>
          </a:stretch>
        </p:blipFill>
        <p:spPr>
          <a:xfrm>
            <a:off x="629067" y="1143000"/>
            <a:ext cx="4749196" cy="4749196"/>
          </a:xfrm>
          <a:prstGeom prst="rect">
            <a:avLst/>
          </a:prstGeom>
        </p:spPr>
      </p:pic>
      <p:pic>
        <p:nvPicPr>
          <p:cNvPr id="5" name="Picture 4">
            <a:extLst>
              <a:ext uri="{FF2B5EF4-FFF2-40B4-BE49-F238E27FC236}">
                <a16:creationId xmlns:a16="http://schemas.microsoft.com/office/drawing/2014/main" id="{300350E6-497F-0F42-8108-A234BB9F187B}"/>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D8F36030-79DF-E2A6-F12C-5A135CA16128}"/>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DEB41311-9EB2-7761-7CE4-85E46DD6A4DD}"/>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5" name="Picture 4">
            <a:extLst>
              <a:ext uri="{FF2B5EF4-FFF2-40B4-BE49-F238E27FC236}">
                <a16:creationId xmlns:a16="http://schemas.microsoft.com/office/drawing/2014/main" id="{37637EBB-C160-CE98-942B-054EB110AB3F}"/>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BD4D429F-8528-728C-E41B-0C4E9B214072}"/>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B0F9B01F-BE71-08D3-CE3B-0C57FC5C459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5" name="Picture 4">
            <a:extLst>
              <a:ext uri="{FF2B5EF4-FFF2-40B4-BE49-F238E27FC236}">
                <a16:creationId xmlns:a16="http://schemas.microsoft.com/office/drawing/2014/main" id="{48F2890B-61C5-630D-AE6D-73E56DF881A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F9E13A1-5932-E42D-E316-291DFF83D425}"/>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0B6C8130-D644-2937-B23B-2BF7893213A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dirty="0"/>
              <a:t>Click icon to add picture</a:t>
            </a:r>
            <a:endParaRPr lang="en-GB" dirty="0"/>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pic>
        <p:nvPicPr>
          <p:cNvPr id="4" name="Picture 3">
            <a:extLst>
              <a:ext uri="{FF2B5EF4-FFF2-40B4-BE49-F238E27FC236}">
                <a16:creationId xmlns:a16="http://schemas.microsoft.com/office/drawing/2014/main" id="{61C510C7-1F6D-3ED2-34D9-3477B61A447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7" Type="http://schemas.openxmlformats.org/officeDocument/2006/relationships/hyperlink" Target="https://moodle.uwtsd.ac.uk/mod/scorm/player.php?a=7386&amp;currentorg=articulate_rise&amp;scoid=16142&amp;sesskey=fiSHR9WZNM&amp;display=popup&amp;mode=normal"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moodle.uwtsd.ac.uk/mod/page/view.php?id=515794" TargetMode="External"/><Relationship Id="rId4" Type="http://schemas.openxmlformats.org/officeDocument/2006/relationships/hyperlink" Target="https://moodle.uwtsd.ac.uk/mod/page/view.php?id=515758"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hyperlink" Target="https://moodle.uwtsd.ac.uk/mod/page/view.php?id=515793" TargetMode="External"/><Relationship Id="rId3" Type="http://schemas.openxmlformats.org/officeDocument/2006/relationships/hyperlink" Target="https://www.mybib.com/#/projects/RGPvLW/citations" TargetMode="External"/><Relationship Id="rId7" Type="http://schemas.openxmlformats.org/officeDocument/2006/relationships/hyperlink" Target="https://refworks.proquest.com/signup/email/"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www.mendeley.com/" TargetMode="External"/><Relationship Id="rId5" Type="http://schemas.openxmlformats.org/officeDocument/2006/relationships/hyperlink" Target="https://www.zotero.org/" TargetMode="External"/><Relationship Id="rId4" Type="http://schemas.openxmlformats.org/officeDocument/2006/relationships/hyperlink" Target="https://zbib.or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hyperlink" Target="https://zbib.or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hyperlink" Target="https://digitalservices.uwtsd.ac.uk/library/academic-and-infoskills/refwork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https://www.mybib.com/"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mhra.org.uk/style/" TargetMode="External"/><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digitalservices.uwtsd.ac.uk/library/academic-and-infoskills/referencing-handbook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24.png"/><Relationship Id="rId5" Type="http://schemas.openxmlformats.org/officeDocument/2006/relationships/hyperlink" Target="https://librarysearch.uwtsd.ac.uk/discovery/search?query=any,contains,cite%20them%20right&amp;tab=Everything&amp;search_scope=MyInst_and_CI&amp;vid=44WHELF_UWTSD:44WHELF_UWTSD_VU1&amp;lang=en&amp;offset=0" TargetMode="External"/><Relationship Id="rId4" Type="http://schemas.openxmlformats.org/officeDocument/2006/relationships/hyperlink" Target="https://librarysearch.uwtsd.ac.uk/discovery/fulldisplay?docid=alma99100698527002421&amp;context=L&amp;vid=44WHELF_UWTSD:44WHELF_UWTSD_VU1&amp;lang=en&amp;adaptor=Local%20Search%20Engine&amp;tab=Everything&amp;query=any%2Ccontains%2Ccite%20them%20right&amp;offset=0"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4.xml"/><Relationship Id="rId1" Type="http://schemas.openxmlformats.org/officeDocument/2006/relationships/tags" Target="../tags/tag3.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4" name="Title 3"/>
          <p:cNvSpPr>
            <a:spLocks noGrp="1"/>
          </p:cNvSpPr>
          <p:nvPr>
            <p:ph type="title"/>
          </p:nvPr>
        </p:nvSpPr>
        <p:spPr/>
        <p:txBody>
          <a:bodyPr/>
          <a:lstStyle/>
          <a:p>
            <a:r>
              <a:rPr lang="en-GB" dirty="0"/>
              <a:t>Boost Your Referencing Skills: Harvard &amp; MHRA </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BE097-AB07-46CC-1894-CA0ECFBE3D63}"/>
              </a:ext>
            </a:extLst>
          </p:cNvPr>
          <p:cNvSpPr>
            <a:spLocks noGrp="1"/>
          </p:cNvSpPr>
          <p:nvPr>
            <p:ph type="title"/>
          </p:nvPr>
        </p:nvSpPr>
        <p:spPr/>
        <p:txBody>
          <a:bodyPr/>
          <a:lstStyle/>
          <a:p>
            <a:r>
              <a:rPr lang="en-GB" dirty="0"/>
              <a:t>Session Aims</a:t>
            </a:r>
          </a:p>
        </p:txBody>
      </p:sp>
      <p:sp>
        <p:nvSpPr>
          <p:cNvPr id="3" name="TextBox 2">
            <a:extLst>
              <a:ext uri="{FF2B5EF4-FFF2-40B4-BE49-F238E27FC236}">
                <a16:creationId xmlns:a16="http://schemas.microsoft.com/office/drawing/2014/main" id="{B8B3A6C3-4211-6B1D-7757-C03D7DD8962B}"/>
              </a:ext>
            </a:extLst>
          </p:cNvPr>
          <p:cNvSpPr txBox="1"/>
          <p:nvPr/>
        </p:nvSpPr>
        <p:spPr>
          <a:xfrm>
            <a:off x="504497" y="1592263"/>
            <a:ext cx="10795518" cy="3539430"/>
          </a:xfrm>
          <a:prstGeom prst="rect">
            <a:avLst/>
          </a:prstGeom>
          <a:noFill/>
        </p:spPr>
        <p:txBody>
          <a:bodyPr wrap="square" rtlCol="0">
            <a:spAutoFit/>
          </a:bodyPr>
          <a:lstStyle/>
          <a:p>
            <a:r>
              <a:rPr lang="en-GB" sz="3200" dirty="0"/>
              <a:t>By the end of this session, you will:</a:t>
            </a:r>
          </a:p>
          <a:p>
            <a:endParaRPr lang="en-GB" sz="3200" dirty="0"/>
          </a:p>
          <a:p>
            <a:pPr marL="457200" indent="-457200">
              <a:buFont typeface="Arial" panose="020B0604020202020204" pitchFamily="34" charset="0"/>
              <a:buChar char="•"/>
            </a:pPr>
            <a:r>
              <a:rPr lang="en-GB" sz="3200" dirty="0"/>
              <a:t>Understand the basics of MHRA and Harvard</a:t>
            </a:r>
          </a:p>
          <a:p>
            <a:pPr marL="457200" indent="-457200">
              <a:buFont typeface="Arial" panose="020B0604020202020204" pitchFamily="34" charset="0"/>
              <a:buChar char="•"/>
            </a:pPr>
            <a:r>
              <a:rPr lang="en-GB" sz="3200" dirty="0"/>
              <a:t>Use Cite Them Right and other tools (</a:t>
            </a:r>
            <a:r>
              <a:rPr lang="en-GB" sz="3200" dirty="0" err="1"/>
              <a:t>MyBib</a:t>
            </a:r>
            <a:r>
              <a:rPr lang="en-GB" sz="3200" dirty="0"/>
              <a:t>, </a:t>
            </a:r>
            <a:r>
              <a:rPr lang="en-GB" sz="3200" dirty="0" err="1"/>
              <a:t>ZotaroBib</a:t>
            </a:r>
            <a:r>
              <a:rPr lang="en-GB" sz="3200" dirty="0"/>
              <a:t> etc) confidently</a:t>
            </a:r>
          </a:p>
          <a:p>
            <a:pPr marL="457200" indent="-457200">
              <a:buFont typeface="Arial" panose="020B0604020202020204" pitchFamily="34" charset="0"/>
              <a:buChar char="•"/>
            </a:pPr>
            <a:r>
              <a:rPr lang="en-GB" sz="3200" dirty="0"/>
              <a:t>Know how to check references for accuracy</a:t>
            </a:r>
          </a:p>
          <a:p>
            <a:pPr marL="457200" indent="-457200">
              <a:buFont typeface="Arial" panose="020B0604020202020204" pitchFamily="34" charset="0"/>
              <a:buChar char="•"/>
            </a:pPr>
            <a:r>
              <a:rPr lang="en-GB" sz="3200" dirty="0"/>
              <a:t>Where to find help and support</a:t>
            </a:r>
          </a:p>
        </p:txBody>
      </p:sp>
    </p:spTree>
    <p:extLst>
      <p:ext uri="{BB962C8B-B14F-4D97-AF65-F5344CB8AC3E}">
        <p14:creationId xmlns:p14="http://schemas.microsoft.com/office/powerpoint/2010/main" val="3973486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a:xfrm>
            <a:off x="365732" y="86030"/>
            <a:ext cx="10795518" cy="1003916"/>
          </a:xfrm>
        </p:spPr>
        <p:txBody>
          <a:bodyPr/>
          <a:lstStyle/>
          <a:p>
            <a:r>
              <a:rPr lang="en-GB" dirty="0"/>
              <a:t>Library </a:t>
            </a:r>
            <a:r>
              <a:rPr lang="en-GB" dirty="0" err="1"/>
              <a:t>Infoskills</a:t>
            </a:r>
            <a:r>
              <a:rPr lang="en-GB" dirty="0"/>
              <a:t> sessions</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normAutofit fontScale="92500" lnSpcReduction="10000"/>
          </a:bodyPr>
          <a:lstStyle/>
          <a:p>
            <a:pPr marL="0" indent="0">
              <a:buNone/>
            </a:pPr>
            <a:r>
              <a:rPr lang="en-GB" dirty="0">
                <a:cs typeface="Calibri" panose="020F0502020204030204" pitchFamily="34" charset="0"/>
              </a:rPr>
              <a:t>You should already have a basic understanding of referencing and its importance if you have completed the following </a:t>
            </a:r>
            <a:r>
              <a:rPr lang="en-GB" dirty="0">
                <a:cs typeface="Calibri" panose="020F0502020204030204" pitchFamily="34" charset="0"/>
                <a:hlinkClick r:id="rId3"/>
              </a:rPr>
              <a:t>Library </a:t>
            </a:r>
            <a:r>
              <a:rPr lang="en-GB" dirty="0" err="1">
                <a:cs typeface="Calibri" panose="020F0502020204030204" pitchFamily="34" charset="0"/>
                <a:hlinkClick r:id="rId3"/>
              </a:rPr>
              <a:t>Infoskills</a:t>
            </a:r>
            <a:r>
              <a:rPr lang="en-GB" dirty="0">
                <a:cs typeface="Calibri" panose="020F0502020204030204" pitchFamily="34" charset="0"/>
                <a:hlinkClick r:id="rId3"/>
              </a:rPr>
              <a:t> </a:t>
            </a:r>
            <a:r>
              <a:rPr lang="en-GB" dirty="0">
                <a:cs typeface="Calibri" panose="020F0502020204030204" pitchFamily="34" charset="0"/>
              </a:rPr>
              <a:t>Units:</a:t>
            </a:r>
          </a:p>
          <a:p>
            <a:pPr marL="0" indent="0">
              <a:buNone/>
            </a:pPr>
            <a:endParaRPr lang="en-GB" dirty="0">
              <a:cs typeface="Calibri" panose="020F0502020204030204" pitchFamily="34" charset="0"/>
            </a:endParaRPr>
          </a:p>
          <a:p>
            <a:pPr>
              <a:buFont typeface="Arial" panose="020B0604020202020204" pitchFamily="34" charset="0"/>
              <a:buChar char="•"/>
            </a:pPr>
            <a:r>
              <a:rPr lang="en-GB" dirty="0">
                <a:cs typeface="Calibri" panose="020F0502020204030204" pitchFamily="34" charset="0"/>
                <a:hlinkClick r:id="rId4"/>
              </a:rPr>
              <a:t>Academic Integrity &amp; Plagiarism</a:t>
            </a:r>
            <a:r>
              <a:rPr lang="en-GB" dirty="0">
                <a:cs typeface="Calibri" panose="020F0502020204030204" pitchFamily="34" charset="0"/>
              </a:rPr>
              <a:t>.</a:t>
            </a:r>
          </a:p>
          <a:p>
            <a:pPr>
              <a:buFont typeface="Arial" panose="020B0604020202020204" pitchFamily="34" charset="0"/>
              <a:buChar char="•"/>
            </a:pPr>
            <a:r>
              <a:rPr lang="en-GB" dirty="0">
                <a:cs typeface="Calibri" panose="020F0502020204030204" pitchFamily="34" charset="0"/>
                <a:hlinkClick r:id="rId5"/>
              </a:rPr>
              <a:t>Referencing: The Basics</a:t>
            </a:r>
            <a:endParaRPr lang="en-GB" dirty="0">
              <a:cs typeface="Calibri" panose="020F0502020204030204" pitchFamily="34" charset="0"/>
            </a:endParaRPr>
          </a:p>
          <a:p>
            <a:pPr>
              <a:buFont typeface="Arial" panose="020B0604020202020204" pitchFamily="34" charset="0"/>
              <a:buChar char="•"/>
            </a:pPr>
            <a:r>
              <a:rPr lang="en-GB" dirty="0">
                <a:hlinkClick r:id="rId6"/>
              </a:rPr>
              <a:t>Harvard</a:t>
            </a:r>
            <a:endParaRPr lang="en-GB" dirty="0"/>
          </a:p>
          <a:p>
            <a:pPr>
              <a:buFont typeface="Arial" panose="020B0604020202020204" pitchFamily="34" charset="0"/>
              <a:buChar char="•"/>
            </a:pPr>
            <a:r>
              <a:rPr lang="en-GB" dirty="0">
                <a:hlinkClick r:id="rId7"/>
              </a:rPr>
              <a:t>MHRA</a:t>
            </a:r>
            <a:endParaRPr lang="en-GB" dirty="0">
              <a:cs typeface="Calibri" panose="020F0502020204030204" pitchFamily="34" charset="0"/>
            </a:endParaRPr>
          </a:p>
          <a:p>
            <a:pPr marL="0" indent="0">
              <a:buNone/>
            </a:pPr>
            <a:endParaRPr lang="en-GB" dirty="0"/>
          </a:p>
          <a:p>
            <a:pPr marL="0" indent="0">
              <a:buNone/>
            </a:pPr>
            <a:r>
              <a:rPr lang="en-GB" dirty="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A4203-929C-3762-573E-B22971BB227C}"/>
              </a:ext>
            </a:extLst>
          </p:cNvPr>
          <p:cNvSpPr>
            <a:spLocks noGrp="1"/>
          </p:cNvSpPr>
          <p:nvPr>
            <p:ph type="title"/>
          </p:nvPr>
        </p:nvSpPr>
        <p:spPr/>
        <p:txBody>
          <a:bodyPr/>
          <a:lstStyle/>
          <a:p>
            <a:r>
              <a:rPr lang="en-GB" dirty="0"/>
              <a:t>Why Referencing Matters</a:t>
            </a:r>
          </a:p>
        </p:txBody>
      </p:sp>
      <p:sp>
        <p:nvSpPr>
          <p:cNvPr id="3" name="Content Placeholder 1">
            <a:extLst>
              <a:ext uri="{FF2B5EF4-FFF2-40B4-BE49-F238E27FC236}">
                <a16:creationId xmlns:a16="http://schemas.microsoft.com/office/drawing/2014/main" id="{339AA48A-A472-913A-74E7-0B1A2BF5AACA}"/>
              </a:ext>
            </a:extLst>
          </p:cNvPr>
          <p:cNvSpPr txBox="1">
            <a:spLocks/>
          </p:cNvSpPr>
          <p:nvPr/>
        </p:nvSpPr>
        <p:spPr>
          <a:xfrm>
            <a:off x="425669" y="1256200"/>
            <a:ext cx="7086600" cy="457200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Wingdings" panose="05000000000000000000" pitchFamily="2" charset="2"/>
              <a:buNone/>
            </a:pPr>
            <a:endParaRPr lang="en-GB" sz="2400" dirty="0">
              <a:cs typeface="Arial"/>
            </a:endParaRPr>
          </a:p>
          <a:p>
            <a:pPr marL="342900" indent="-342900">
              <a:lnSpc>
                <a:spcPct val="100000"/>
              </a:lnSpc>
              <a:spcBef>
                <a:spcPts val="0"/>
              </a:spcBef>
              <a:buFont typeface="Arial,Sans-Serif"/>
              <a:buChar char="•"/>
            </a:pPr>
            <a:r>
              <a:rPr lang="en-GB" sz="2400" dirty="0">
                <a:cs typeface="Arial"/>
              </a:rPr>
              <a:t>To acknowledge and correctly incorporate someone else’s ideas, theories or research into your work improves your own understanding.</a:t>
            </a:r>
            <a:endParaRPr lang="en-US" sz="2400" dirty="0">
              <a:ea typeface="+mn-lt"/>
              <a:cs typeface="+mn-lt"/>
            </a:endParaRPr>
          </a:p>
          <a:p>
            <a:pPr marL="342900" indent="-342900">
              <a:lnSpc>
                <a:spcPct val="100000"/>
              </a:lnSpc>
              <a:spcBef>
                <a:spcPts val="0"/>
              </a:spcBef>
              <a:buFont typeface="Arial,Sans-Serif"/>
              <a:buChar char="•"/>
            </a:pPr>
            <a:r>
              <a:rPr lang="en-GB" sz="2400" dirty="0">
                <a:cs typeface="Arial"/>
              </a:rPr>
              <a:t>To demonstrate the breadth of research undertaken.</a:t>
            </a:r>
            <a:endParaRPr lang="en-GB" sz="2400" dirty="0">
              <a:ea typeface="Calibri"/>
              <a:cs typeface="Arial"/>
            </a:endParaRPr>
          </a:p>
          <a:p>
            <a:pPr marL="342900" indent="-342900">
              <a:lnSpc>
                <a:spcPct val="100000"/>
              </a:lnSpc>
              <a:spcBef>
                <a:spcPts val="0"/>
              </a:spcBef>
              <a:buFont typeface="Arial,Sans-Serif"/>
              <a:buChar char="•"/>
            </a:pPr>
            <a:r>
              <a:rPr lang="en-GB" sz="2400" dirty="0">
                <a:cs typeface="Arial"/>
              </a:rPr>
              <a:t>To add academic credibility to arguments by providing the evidence behind them. </a:t>
            </a:r>
            <a:endParaRPr lang="en-US" sz="2400" dirty="0">
              <a:ea typeface="+mn-lt"/>
              <a:cs typeface="+mn-lt"/>
            </a:endParaRPr>
          </a:p>
          <a:p>
            <a:pPr marL="342900" indent="-342900">
              <a:lnSpc>
                <a:spcPct val="100000"/>
              </a:lnSpc>
              <a:spcBef>
                <a:spcPts val="0"/>
              </a:spcBef>
              <a:buFont typeface="Arial,Sans-Serif"/>
              <a:buChar char="•"/>
            </a:pPr>
            <a:r>
              <a:rPr lang="en-GB" sz="2400" dirty="0">
                <a:cs typeface="Arial"/>
              </a:rPr>
              <a:t>To enable your readers to</a:t>
            </a:r>
            <a:r>
              <a:rPr lang="en-GB" sz="2400" b="1" dirty="0">
                <a:cs typeface="Arial"/>
              </a:rPr>
              <a:t> </a:t>
            </a:r>
            <a:r>
              <a:rPr lang="en-GB" sz="2400" dirty="0">
                <a:cs typeface="Arial"/>
              </a:rPr>
              <a:t>find the sources you have used. </a:t>
            </a:r>
            <a:endParaRPr lang="en-US" sz="2400" dirty="0">
              <a:ea typeface="+mn-lt"/>
              <a:cs typeface="+mn-lt"/>
            </a:endParaRPr>
          </a:p>
          <a:p>
            <a:pPr marL="342900" indent="-342900">
              <a:lnSpc>
                <a:spcPct val="100000"/>
              </a:lnSpc>
              <a:spcBef>
                <a:spcPts val="0"/>
              </a:spcBef>
              <a:buFont typeface="Arial,Sans-Serif"/>
              <a:buChar char="•"/>
            </a:pPr>
            <a:r>
              <a:rPr lang="en-GB" sz="2400" dirty="0">
                <a:cs typeface="Arial"/>
              </a:rPr>
              <a:t>To achieve a better mark.</a:t>
            </a:r>
          </a:p>
          <a:p>
            <a:pPr marL="342900" indent="-342900">
              <a:lnSpc>
                <a:spcPct val="100000"/>
              </a:lnSpc>
              <a:spcBef>
                <a:spcPts val="0"/>
              </a:spcBef>
              <a:buFont typeface="Arial,Sans-Serif"/>
              <a:buChar char="•"/>
            </a:pPr>
            <a:r>
              <a:rPr lang="en-GB" sz="2400" dirty="0">
                <a:cs typeface="Arial"/>
              </a:rPr>
              <a:t>To avoid accidental plagiarism.</a:t>
            </a:r>
            <a:endParaRPr lang="en-US" sz="2400" dirty="0">
              <a:ea typeface="+mn-lt"/>
              <a:cs typeface="+mn-lt"/>
            </a:endParaRPr>
          </a:p>
          <a:p>
            <a:pPr marL="0" indent="0">
              <a:lnSpc>
                <a:spcPct val="100000"/>
              </a:lnSpc>
              <a:spcBef>
                <a:spcPts val="0"/>
              </a:spcBef>
              <a:buFont typeface="Wingdings" panose="05000000000000000000" pitchFamily="2" charset="2"/>
              <a:buNone/>
            </a:pPr>
            <a:endParaRPr lang="en-GB" sz="2400" dirty="0">
              <a:ea typeface="+mn-lt"/>
              <a:cs typeface="+mn-lt"/>
            </a:endParaRPr>
          </a:p>
          <a:p>
            <a:pPr marL="0" indent="0">
              <a:lnSpc>
                <a:spcPct val="100000"/>
              </a:lnSpc>
              <a:spcBef>
                <a:spcPts val="0"/>
              </a:spcBef>
              <a:buFont typeface="Wingdings" panose="05000000000000000000" pitchFamily="2" charset="2"/>
              <a:buNone/>
            </a:pPr>
            <a:endParaRPr lang="en-GB" sz="2400" dirty="0">
              <a:ea typeface="+mn-lt"/>
              <a:cs typeface="+mn-lt"/>
            </a:endParaRPr>
          </a:p>
          <a:p>
            <a:pPr marL="0" indent="0">
              <a:buFont typeface="Wingdings" panose="05000000000000000000" pitchFamily="2" charset="2"/>
              <a:buNone/>
            </a:pPr>
            <a:endParaRPr lang="en-GB" sz="2400" dirty="0">
              <a:cs typeface="Calibri Light"/>
            </a:endParaRPr>
          </a:p>
        </p:txBody>
      </p:sp>
    </p:spTree>
    <p:custDataLst>
      <p:tags r:id="rId1"/>
    </p:custDataLst>
    <p:extLst>
      <p:ext uri="{BB962C8B-B14F-4D97-AF65-F5344CB8AC3E}">
        <p14:creationId xmlns:p14="http://schemas.microsoft.com/office/powerpoint/2010/main" val="3099380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1C2AC-E14D-A6F9-AE77-EBCA950B5E8E}"/>
              </a:ext>
            </a:extLst>
          </p:cNvPr>
          <p:cNvSpPr>
            <a:spLocks noGrp="1"/>
          </p:cNvSpPr>
          <p:nvPr>
            <p:ph type="title"/>
          </p:nvPr>
        </p:nvSpPr>
        <p:spPr/>
        <p:txBody>
          <a:bodyPr/>
          <a:lstStyle/>
          <a:p>
            <a:r>
              <a:rPr lang="en-GB" dirty="0"/>
              <a:t>Basic Features of MHRA and Harvard</a:t>
            </a:r>
          </a:p>
        </p:txBody>
      </p:sp>
      <p:graphicFrame>
        <p:nvGraphicFramePr>
          <p:cNvPr id="4" name="Content Placeholder 3">
            <a:extLst>
              <a:ext uri="{FF2B5EF4-FFF2-40B4-BE49-F238E27FC236}">
                <a16:creationId xmlns:a16="http://schemas.microsoft.com/office/drawing/2014/main" id="{39BD1A47-AD24-89BD-DA5C-43F1386A4B0D}"/>
              </a:ext>
            </a:extLst>
          </p:cNvPr>
          <p:cNvGraphicFramePr>
            <a:graphicFrameLocks noGrp="1"/>
          </p:cNvGraphicFramePr>
          <p:nvPr>
            <p:ph sz="quarter" idx="10"/>
            <p:extLst>
              <p:ext uri="{D42A27DB-BD31-4B8C-83A1-F6EECF244321}">
                <p14:modId xmlns:p14="http://schemas.microsoft.com/office/powerpoint/2010/main" val="2025405026"/>
              </p:ext>
            </p:extLst>
          </p:nvPr>
        </p:nvGraphicFramePr>
        <p:xfrm>
          <a:off x="394840" y="1294375"/>
          <a:ext cx="11402319" cy="3934776"/>
        </p:xfrm>
        <a:graphic>
          <a:graphicData uri="http://schemas.openxmlformats.org/drawingml/2006/table">
            <a:tbl>
              <a:tblPr firstRow="1" bandRow="1">
                <a:tableStyleId>{5C22544A-7EE6-4342-B048-85BDC9FD1C3A}</a:tableStyleId>
              </a:tblPr>
              <a:tblGrid>
                <a:gridCol w="3800773">
                  <a:extLst>
                    <a:ext uri="{9D8B030D-6E8A-4147-A177-3AD203B41FA5}">
                      <a16:colId xmlns:a16="http://schemas.microsoft.com/office/drawing/2014/main" val="578476053"/>
                    </a:ext>
                  </a:extLst>
                </a:gridCol>
                <a:gridCol w="3800773">
                  <a:extLst>
                    <a:ext uri="{9D8B030D-6E8A-4147-A177-3AD203B41FA5}">
                      <a16:colId xmlns:a16="http://schemas.microsoft.com/office/drawing/2014/main" val="3313631474"/>
                    </a:ext>
                  </a:extLst>
                </a:gridCol>
                <a:gridCol w="3800773">
                  <a:extLst>
                    <a:ext uri="{9D8B030D-6E8A-4147-A177-3AD203B41FA5}">
                      <a16:colId xmlns:a16="http://schemas.microsoft.com/office/drawing/2014/main" val="3548569808"/>
                    </a:ext>
                  </a:extLst>
                </a:gridCol>
              </a:tblGrid>
              <a:tr h="942024">
                <a:tc>
                  <a:txBody>
                    <a:bodyPr/>
                    <a:lstStyle/>
                    <a:p>
                      <a:r>
                        <a:rPr lang="en-GB" sz="2800" dirty="0"/>
                        <a:t>FEATURE</a:t>
                      </a:r>
                    </a:p>
                  </a:txBody>
                  <a:tcPr/>
                </a:tc>
                <a:tc>
                  <a:txBody>
                    <a:bodyPr/>
                    <a:lstStyle/>
                    <a:p>
                      <a:r>
                        <a:rPr lang="en-GB" sz="2800" dirty="0"/>
                        <a:t>MHRA</a:t>
                      </a:r>
                    </a:p>
                  </a:txBody>
                  <a:tcPr/>
                </a:tc>
                <a:tc>
                  <a:txBody>
                    <a:bodyPr/>
                    <a:lstStyle/>
                    <a:p>
                      <a:r>
                        <a:rPr lang="en-GB" sz="2800" dirty="0"/>
                        <a:t>HARVARD</a:t>
                      </a:r>
                    </a:p>
                  </a:txBody>
                  <a:tcPr/>
                </a:tc>
                <a:extLst>
                  <a:ext uri="{0D108BD9-81ED-4DB2-BD59-A6C34878D82A}">
                    <a16:rowId xmlns:a16="http://schemas.microsoft.com/office/drawing/2014/main" val="2752049861"/>
                  </a:ext>
                </a:extLst>
              </a:tr>
              <a:tr h="997584">
                <a:tc>
                  <a:txBody>
                    <a:bodyPr/>
                    <a:lstStyle/>
                    <a:p>
                      <a:r>
                        <a:rPr lang="en-GB" sz="2800" dirty="0"/>
                        <a:t>In-text citation</a:t>
                      </a:r>
                    </a:p>
                  </a:txBody>
                  <a:tcPr/>
                </a:tc>
                <a:tc>
                  <a:txBody>
                    <a:bodyPr/>
                    <a:lstStyle/>
                    <a:p>
                      <a:r>
                        <a:rPr lang="en-GB" sz="2800" dirty="0"/>
                        <a:t>Superscript numbers linked to footnotes</a:t>
                      </a:r>
                    </a:p>
                  </a:txBody>
                  <a:tcPr/>
                </a:tc>
                <a:tc>
                  <a:txBody>
                    <a:bodyPr/>
                    <a:lstStyle/>
                    <a:p>
                      <a:r>
                        <a:rPr lang="en-GB" sz="2800" dirty="0"/>
                        <a:t>Author-date in parentheses</a:t>
                      </a:r>
                    </a:p>
                  </a:txBody>
                  <a:tcPr/>
                </a:tc>
                <a:extLst>
                  <a:ext uri="{0D108BD9-81ED-4DB2-BD59-A6C34878D82A}">
                    <a16:rowId xmlns:a16="http://schemas.microsoft.com/office/drawing/2014/main" val="3441575125"/>
                  </a:ext>
                </a:extLst>
              </a:tr>
              <a:tr h="997584">
                <a:tc>
                  <a:txBody>
                    <a:bodyPr/>
                    <a:lstStyle/>
                    <a:p>
                      <a:r>
                        <a:rPr lang="en-GB" sz="2800" dirty="0"/>
                        <a:t>Reference list</a:t>
                      </a:r>
                    </a:p>
                  </a:txBody>
                  <a:tcPr/>
                </a:tc>
                <a:tc>
                  <a:txBody>
                    <a:bodyPr/>
                    <a:lstStyle/>
                    <a:p>
                      <a:r>
                        <a:rPr lang="en-GB" sz="2800" dirty="0"/>
                        <a:t>Footnotes + Bibliography</a:t>
                      </a:r>
                    </a:p>
                  </a:txBody>
                  <a:tcPr/>
                </a:tc>
                <a:tc>
                  <a:txBody>
                    <a:bodyPr/>
                    <a:lstStyle/>
                    <a:p>
                      <a:r>
                        <a:rPr lang="en-GB" sz="2800" dirty="0"/>
                        <a:t>Alphabetical list at end</a:t>
                      </a:r>
                    </a:p>
                  </a:txBody>
                  <a:tcPr/>
                </a:tc>
                <a:extLst>
                  <a:ext uri="{0D108BD9-81ED-4DB2-BD59-A6C34878D82A}">
                    <a16:rowId xmlns:a16="http://schemas.microsoft.com/office/drawing/2014/main" val="4167134345"/>
                  </a:ext>
                </a:extLst>
              </a:tr>
              <a:tr h="997584">
                <a:tc>
                  <a:txBody>
                    <a:bodyPr/>
                    <a:lstStyle/>
                    <a:p>
                      <a:r>
                        <a:rPr lang="en-GB" sz="2800" dirty="0"/>
                        <a:t>Common use</a:t>
                      </a:r>
                    </a:p>
                  </a:txBody>
                  <a:tcPr/>
                </a:tc>
                <a:tc>
                  <a:txBody>
                    <a:bodyPr/>
                    <a:lstStyle/>
                    <a:p>
                      <a:r>
                        <a:rPr lang="en-GB" sz="2800" dirty="0"/>
                        <a:t>Humanities (Literature, History)</a:t>
                      </a:r>
                    </a:p>
                  </a:txBody>
                  <a:tcPr/>
                </a:tc>
                <a:tc>
                  <a:txBody>
                    <a:bodyPr/>
                    <a:lstStyle/>
                    <a:p>
                      <a:r>
                        <a:rPr lang="en-GB" sz="2800" dirty="0"/>
                        <a:t>Social sciences, Education</a:t>
                      </a:r>
                    </a:p>
                  </a:txBody>
                  <a:tcPr/>
                </a:tc>
                <a:extLst>
                  <a:ext uri="{0D108BD9-81ED-4DB2-BD59-A6C34878D82A}">
                    <a16:rowId xmlns:a16="http://schemas.microsoft.com/office/drawing/2014/main" val="4183448038"/>
                  </a:ext>
                </a:extLst>
              </a:tr>
            </a:tbl>
          </a:graphicData>
        </a:graphic>
      </p:graphicFrame>
      <p:sp>
        <p:nvSpPr>
          <p:cNvPr id="5" name="Rectangle 1">
            <a:extLst>
              <a:ext uri="{FF2B5EF4-FFF2-40B4-BE49-F238E27FC236}">
                <a16:creationId xmlns:a16="http://schemas.microsoft.com/office/drawing/2014/main" id="{E20CCC2F-DC6A-23E9-414F-6F5C396C341D}"/>
              </a:ext>
            </a:extLst>
          </p:cNvPr>
          <p:cNvSpPr>
            <a:spLocks noChangeArrowheads="1"/>
          </p:cNvSpPr>
          <p:nvPr/>
        </p:nvSpPr>
        <p:spPr bwMode="auto">
          <a:xfrm>
            <a:off x="6781108" y="5378668"/>
            <a:ext cx="4712652" cy="677108"/>
          </a:xfrm>
          <a:prstGeom prst="rect">
            <a:avLst/>
          </a:prstGeom>
          <a:solidFill>
            <a:srgbClr val="F3F3F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3800" b="0" i="0" u="none" strike="noStrike" cap="none" normalizeH="0" baseline="0" dirty="0">
                <a:ln>
                  <a:noFill/>
                </a:ln>
                <a:solidFill>
                  <a:schemeClr val="tx1"/>
                </a:solidFill>
                <a:effectLst/>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 </a:t>
            </a:r>
            <a:r>
              <a:rPr kumimoji="0" lang="en-US" altLang="en-US" sz="2400" b="0" i="0" u="none" strike="noStrike" cap="none" normalizeH="0" baseline="0" dirty="0">
                <a:ln>
                  <a:noFill/>
                </a:ln>
                <a:solidFill>
                  <a:srgbClr val="3A3A3A"/>
                </a:solidFill>
                <a:effectLst/>
                <a:latin typeface="Source Sans Pro" panose="020B0503030403020204" pitchFamily="34" charset="0"/>
              </a:rPr>
              <a:t> </a:t>
            </a:r>
            <a:r>
              <a:rPr kumimoji="0" lang="en-US" altLang="en-US" sz="2400" b="0" i="0" u="none" strike="noStrike" cap="none" normalizeH="0" baseline="0" dirty="0" err="1">
                <a:ln>
                  <a:noFill/>
                </a:ln>
                <a:solidFill>
                  <a:srgbClr val="3D6E94"/>
                </a:solidFill>
                <a:effectLst/>
                <a:latin typeface="Source Sans Pro" panose="020B0503030403020204" pitchFamily="34" charset="0"/>
                <a:hlinkClick r:id="rId3"/>
              </a:rPr>
              <a:t>InfoSkills</a:t>
            </a:r>
            <a:r>
              <a:rPr kumimoji="0" lang="en-US" altLang="en-US" sz="2400" b="0" i="0" u="none" strike="noStrike" cap="none" normalizeH="0" baseline="0" dirty="0">
                <a:ln>
                  <a:noFill/>
                </a:ln>
                <a:solidFill>
                  <a:srgbClr val="3D6E94"/>
                </a:solidFill>
                <a:effectLst/>
                <a:latin typeface="Source Sans Pro" panose="020B0503030403020204" pitchFamily="34" charset="0"/>
                <a:hlinkClick r:id="rId3"/>
              </a:rPr>
              <a:t> Tutorials</a:t>
            </a:r>
            <a:r>
              <a:rPr kumimoji="0" lang="en-US" altLang="en-US" sz="2400" b="0" i="0" u="none" strike="noStrike" cap="none" normalizeH="0" baseline="0" dirty="0">
                <a:ln>
                  <a:noFill/>
                </a:ln>
                <a:solidFill>
                  <a:schemeClr val="tx1"/>
                </a:solidFill>
                <a:effectLst/>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8460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645F4-A83A-C3B0-089C-76820B2F078E}"/>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Referencing Tools: Why Use Them?</a:t>
            </a:r>
          </a:p>
        </p:txBody>
      </p:sp>
      <p:graphicFrame>
        <p:nvGraphicFramePr>
          <p:cNvPr id="5" name="TextBox 2">
            <a:extLst>
              <a:ext uri="{FF2B5EF4-FFF2-40B4-BE49-F238E27FC236}">
                <a16:creationId xmlns:a16="http://schemas.microsoft.com/office/drawing/2014/main" id="{A0F9DF0D-8FF5-F784-3AF1-FF9A46C03B3A}"/>
              </a:ext>
            </a:extLst>
          </p:cNvPr>
          <p:cNvGraphicFramePr/>
          <p:nvPr>
            <p:extLst>
              <p:ext uri="{D42A27DB-BD31-4B8C-83A1-F6EECF244321}">
                <p14:modId xmlns:p14="http://schemas.microsoft.com/office/powerpoint/2010/main" val="4159896365"/>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610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A6C-16B8-D201-E14C-A48638F5CE23}"/>
              </a:ext>
            </a:extLst>
          </p:cNvPr>
          <p:cNvSpPr>
            <a:spLocks noGrp="1"/>
          </p:cNvSpPr>
          <p:nvPr>
            <p:ph type="title"/>
          </p:nvPr>
        </p:nvSpPr>
        <p:spPr/>
        <p:txBody>
          <a:bodyPr>
            <a:normAutofit/>
          </a:bodyPr>
          <a:lstStyle/>
          <a:p>
            <a:r>
              <a:rPr lang="en-GB" dirty="0"/>
              <a:t>Using Referencing Tools.</a:t>
            </a:r>
          </a:p>
        </p:txBody>
      </p:sp>
      <p:sp>
        <p:nvSpPr>
          <p:cNvPr id="3" name="Content Placeholder 2">
            <a:extLst>
              <a:ext uri="{FF2B5EF4-FFF2-40B4-BE49-F238E27FC236}">
                <a16:creationId xmlns:a16="http://schemas.microsoft.com/office/drawing/2014/main" id="{CE6026C1-4478-10FE-FE66-9A609EE7B60A}"/>
              </a:ext>
            </a:extLst>
          </p:cNvPr>
          <p:cNvSpPr txBox="1">
            <a:spLocks/>
          </p:cNvSpPr>
          <p:nvPr/>
        </p:nvSpPr>
        <p:spPr>
          <a:xfrm>
            <a:off x="349121" y="1597739"/>
            <a:ext cx="11493758" cy="4574040"/>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GB" dirty="0">
                <a:latin typeface="Calibri" panose="020F0502020204030204" pitchFamily="34" charset="0"/>
                <a:cs typeface="Calibri" panose="020F0502020204030204" pitchFamily="34" charset="0"/>
              </a:rPr>
              <a:t>Many citation tools available, but they are </a:t>
            </a:r>
            <a:r>
              <a:rPr lang="en-GB" b="1" dirty="0">
                <a:solidFill>
                  <a:schemeClr val="accent2"/>
                </a:solidFill>
                <a:latin typeface="Calibri" panose="020F0502020204030204" pitchFamily="34" charset="0"/>
                <a:cs typeface="Calibri" panose="020F0502020204030204" pitchFamily="34" charset="0"/>
              </a:rPr>
              <a:t>not 100% accurate </a:t>
            </a:r>
            <a:r>
              <a:rPr lang="en-GB" dirty="0">
                <a:latin typeface="Calibri" panose="020F0502020204030204" pitchFamily="34" charset="0"/>
                <a:cs typeface="Calibri" panose="020F0502020204030204" pitchFamily="34" charset="0"/>
              </a:rPr>
              <a:t>all the </a:t>
            </a:r>
            <a:r>
              <a:rPr lang="en-GB" dirty="0">
                <a:cs typeface="Calibri" panose="020F0502020204030204" pitchFamily="34" charset="0"/>
              </a:rPr>
              <a:t>time</a:t>
            </a:r>
            <a:r>
              <a:rPr lang="en-GB" dirty="0">
                <a:latin typeface="Calibri" panose="020F0502020204030204" pitchFamily="34" charset="0"/>
                <a:cs typeface="Calibri" panose="020F0502020204030204" pitchFamily="34" charset="0"/>
              </a:rPr>
              <a:t>.</a:t>
            </a:r>
          </a:p>
          <a:p>
            <a:pPr>
              <a:buFont typeface="Arial" panose="020B0604020202020204" pitchFamily="34" charset="0"/>
              <a:buChar char="•"/>
            </a:pPr>
            <a:r>
              <a:rPr lang="en-GB" dirty="0">
                <a:latin typeface="Calibri" panose="020F0502020204030204" pitchFamily="34" charset="0"/>
                <a:cs typeface="Calibri" panose="020F0502020204030204" pitchFamily="34" charset="0"/>
              </a:rPr>
              <a:t>Personal choice. </a:t>
            </a:r>
          </a:p>
          <a:p>
            <a:pPr marL="0" indent="0">
              <a:buFont typeface="Wingdings" panose="05000000000000000000" pitchFamily="2" charset="2"/>
              <a:buNone/>
            </a:pPr>
            <a:r>
              <a:rPr lang="en-GB" dirty="0">
                <a:latin typeface="Calibri" panose="020F0502020204030204" pitchFamily="34" charset="0"/>
                <a:cs typeface="Calibri" panose="020F0502020204030204" pitchFamily="34" charset="0"/>
              </a:rPr>
              <a:t> </a:t>
            </a:r>
          </a:p>
          <a:p>
            <a:pPr marL="0" indent="0">
              <a:buFont typeface="Wingdings" panose="05000000000000000000" pitchFamily="2" charset="2"/>
              <a:buNone/>
            </a:pPr>
            <a:r>
              <a:rPr lang="en-GB" dirty="0">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3"/>
              </a:rPr>
              <a:t>My Bib</a:t>
            </a:r>
            <a:r>
              <a:rPr lang="en-GB" dirty="0">
                <a:latin typeface="Calibri" panose="020F0502020204030204" pitchFamily="34" charset="0"/>
                <a:cs typeface="Calibri" panose="020F0502020204030204" pitchFamily="34" charset="0"/>
              </a:rPr>
              <a:t>. </a:t>
            </a:r>
          </a:p>
          <a:p>
            <a:pPr>
              <a:buFont typeface="Arial" panose="020B0604020202020204" pitchFamily="34" charset="0"/>
              <a:buChar char="•"/>
            </a:pPr>
            <a:r>
              <a:rPr lang="en-GB" dirty="0" err="1">
                <a:latin typeface="Calibri" panose="020F0502020204030204" pitchFamily="34" charset="0"/>
                <a:cs typeface="Calibri" panose="020F0502020204030204" pitchFamily="34" charset="0"/>
                <a:hlinkClick r:id="rId4"/>
              </a:rPr>
              <a:t>ZoteroBib</a:t>
            </a:r>
            <a:r>
              <a:rPr lang="en-GB" dirty="0">
                <a:latin typeface="Calibri" panose="020F0502020204030204" pitchFamily="34" charset="0"/>
                <a:cs typeface="Calibri" panose="020F0502020204030204" pitchFamily="34" charset="0"/>
                <a:hlinkClick r:id="rId5"/>
              </a:rPr>
              <a:t>.</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6"/>
              </a:rPr>
              <a:t>Mendeley.</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RefWorks </a:t>
            </a:r>
            <a:r>
              <a:rPr lang="en-GB" dirty="0">
                <a:latin typeface="Calibri" panose="020F0502020204030204" pitchFamily="34" charset="0"/>
                <a:cs typeface="Calibri" panose="020F0502020204030204" pitchFamily="34" charset="0"/>
              </a:rPr>
              <a:t>(Supported by UWTSD).</a:t>
            </a:r>
          </a:p>
        </p:txBody>
      </p:sp>
      <p:sp>
        <p:nvSpPr>
          <p:cNvPr id="4" name="TextBox 3">
            <a:extLst>
              <a:ext uri="{FF2B5EF4-FFF2-40B4-BE49-F238E27FC236}">
                <a16:creationId xmlns:a16="http://schemas.microsoft.com/office/drawing/2014/main" id="{D36097D7-A443-AACA-2755-67AC9905BC93}"/>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ea typeface="Calibri"/>
                <a:cs typeface="Calibri"/>
              </a:rPr>
              <a:t>TIP:</a:t>
            </a:r>
          </a:p>
          <a:p>
            <a:r>
              <a:rPr lang="en-GB" sz="2400">
                <a:ea typeface="Calibri"/>
                <a:cs typeface="Calibri"/>
              </a:rPr>
              <a:t>Explore Library </a:t>
            </a:r>
            <a:r>
              <a:rPr lang="en-GB" sz="2400" err="1">
                <a:ea typeface="Calibri"/>
                <a:cs typeface="Calibri"/>
              </a:rPr>
              <a:t>Infoskills</a:t>
            </a:r>
            <a:r>
              <a:rPr lang="en-GB" sz="2400">
                <a:ea typeface="Calibri"/>
                <a:cs typeface="Calibri"/>
              </a:rPr>
              <a:t>:</a:t>
            </a:r>
          </a:p>
          <a:p>
            <a:r>
              <a:rPr lang="en-GB" sz="2400">
                <a:ea typeface="Calibri"/>
                <a:cs typeface="Calibri"/>
              </a:rPr>
              <a:t>Referencing: </a:t>
            </a:r>
            <a:r>
              <a:rPr lang="en-GB" sz="2400" b="1">
                <a:solidFill>
                  <a:schemeClr val="accent2"/>
                </a:solidFill>
                <a:ea typeface="Calibri"/>
                <a:cs typeface="Calibri"/>
                <a:hlinkClick r:id="rId8">
                  <a:extLst>
                    <a:ext uri="{A12FA001-AC4F-418D-AE19-62706E023703}">
                      <ahyp:hlinkClr xmlns:ahyp="http://schemas.microsoft.com/office/drawing/2018/hyperlinkcolor" val="tx"/>
                    </a:ext>
                  </a:extLst>
                </a:hlinkClick>
              </a:rPr>
              <a:t>Managing Information</a:t>
            </a:r>
            <a:r>
              <a:rPr lang="en-GB" sz="2400">
                <a:ea typeface="Calibri"/>
                <a:cs typeface="Calibri"/>
              </a:rPr>
              <a:t> to find out more. </a:t>
            </a:r>
          </a:p>
        </p:txBody>
      </p:sp>
    </p:spTree>
    <p:extLst>
      <p:ext uri="{BB962C8B-B14F-4D97-AF65-F5344CB8AC3E}">
        <p14:creationId xmlns:p14="http://schemas.microsoft.com/office/powerpoint/2010/main" val="1128641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AE7F8-2DB1-B047-BED2-0BCE014A6F2A}"/>
              </a:ext>
            </a:extLst>
          </p:cNvPr>
          <p:cNvSpPr>
            <a:spLocks noGrp="1"/>
          </p:cNvSpPr>
          <p:nvPr>
            <p:ph type="title"/>
          </p:nvPr>
        </p:nvSpPr>
        <p:spPr/>
        <p:txBody>
          <a:bodyPr/>
          <a:lstStyle/>
          <a:p>
            <a:r>
              <a:rPr lang="en-GB" dirty="0" err="1"/>
              <a:t>ZoteroBib</a:t>
            </a:r>
            <a:endParaRPr lang="en-GB" dirty="0"/>
          </a:p>
        </p:txBody>
      </p:sp>
      <p:pic>
        <p:nvPicPr>
          <p:cNvPr id="4" name="Picture 3">
            <a:extLst>
              <a:ext uri="{FF2B5EF4-FFF2-40B4-BE49-F238E27FC236}">
                <a16:creationId xmlns:a16="http://schemas.microsoft.com/office/drawing/2014/main" id="{60929176-F920-45FC-AC50-A7CC0B124E01}"/>
              </a:ext>
            </a:extLst>
          </p:cNvPr>
          <p:cNvPicPr>
            <a:picLocks noChangeAspect="1"/>
          </p:cNvPicPr>
          <p:nvPr/>
        </p:nvPicPr>
        <p:blipFill>
          <a:blip r:embed="rId3"/>
          <a:stretch>
            <a:fillRect/>
          </a:stretch>
        </p:blipFill>
        <p:spPr>
          <a:xfrm>
            <a:off x="5997246" y="1784412"/>
            <a:ext cx="6112372" cy="3708964"/>
          </a:xfrm>
          <a:prstGeom prst="rect">
            <a:avLst/>
          </a:prstGeom>
        </p:spPr>
      </p:pic>
      <p:sp>
        <p:nvSpPr>
          <p:cNvPr id="5" name="TextBox 4">
            <a:extLst>
              <a:ext uri="{FF2B5EF4-FFF2-40B4-BE49-F238E27FC236}">
                <a16:creationId xmlns:a16="http://schemas.microsoft.com/office/drawing/2014/main" id="{9AA07057-D7E4-226C-BA41-7FCFA599EDBC}"/>
              </a:ext>
            </a:extLst>
          </p:cNvPr>
          <p:cNvSpPr txBox="1"/>
          <p:nvPr/>
        </p:nvSpPr>
        <p:spPr>
          <a:xfrm>
            <a:off x="124287" y="1393794"/>
            <a:ext cx="5628443" cy="4093428"/>
          </a:xfrm>
          <a:prstGeom prst="rect">
            <a:avLst/>
          </a:prstGeom>
          <a:noFill/>
        </p:spPr>
        <p:txBody>
          <a:bodyPr wrap="square" rtlCol="0">
            <a:spAutoFit/>
          </a:bodyPr>
          <a:lstStyle/>
          <a:p>
            <a:r>
              <a:rPr lang="en-GB" sz="2600" dirty="0"/>
              <a:t>… is a free, open-source reference manager designed to help you:</a:t>
            </a:r>
          </a:p>
          <a:p>
            <a:endParaRPr lang="en-GB" sz="2600" dirty="0"/>
          </a:p>
          <a:p>
            <a:pPr marL="285750" indent="-285750">
              <a:buFont typeface="Arial" panose="020B0604020202020204" pitchFamily="34" charset="0"/>
              <a:buChar char="•"/>
            </a:pPr>
            <a:r>
              <a:rPr lang="en-GB" sz="2600" dirty="0"/>
              <a:t>Collect and organise research materials</a:t>
            </a:r>
          </a:p>
          <a:p>
            <a:pPr marL="285750" indent="-285750">
              <a:buFont typeface="Arial" panose="020B0604020202020204" pitchFamily="34" charset="0"/>
              <a:buChar char="•"/>
            </a:pPr>
            <a:r>
              <a:rPr lang="en-GB" sz="2600" dirty="0"/>
              <a:t>Generate citations and bibliographies</a:t>
            </a:r>
          </a:p>
          <a:p>
            <a:pPr marL="285750" indent="-285750">
              <a:buFont typeface="Arial" panose="020B0604020202020204" pitchFamily="34" charset="0"/>
              <a:buChar char="•"/>
            </a:pPr>
            <a:r>
              <a:rPr lang="en-GB" sz="2600" dirty="0"/>
              <a:t>Automatically saves your bibliography to your browser’s local storage</a:t>
            </a:r>
          </a:p>
          <a:p>
            <a:pPr marL="285750" indent="-285750">
              <a:buFont typeface="Arial" panose="020B0604020202020204" pitchFamily="34" charset="0"/>
              <a:buChar char="•"/>
            </a:pPr>
            <a:r>
              <a:rPr lang="en-GB" sz="2600" dirty="0"/>
              <a:t>Integrate with Microsoft Word and LibreOffice</a:t>
            </a:r>
          </a:p>
        </p:txBody>
      </p:sp>
      <p:sp>
        <p:nvSpPr>
          <p:cNvPr id="6" name="TextBox 5">
            <a:extLst>
              <a:ext uri="{FF2B5EF4-FFF2-40B4-BE49-F238E27FC236}">
                <a16:creationId xmlns:a16="http://schemas.microsoft.com/office/drawing/2014/main" id="{A6DB6AD7-624E-0C4A-7231-BD3B822FAF6F}"/>
              </a:ext>
            </a:extLst>
          </p:cNvPr>
          <p:cNvSpPr txBox="1"/>
          <p:nvPr/>
        </p:nvSpPr>
        <p:spPr>
          <a:xfrm>
            <a:off x="3057864" y="5796518"/>
            <a:ext cx="1123843" cy="369332"/>
          </a:xfrm>
          <a:prstGeom prst="rect">
            <a:avLst/>
          </a:prstGeom>
          <a:noFill/>
        </p:spPr>
        <p:txBody>
          <a:bodyPr wrap="square">
            <a:spAutoFit/>
          </a:bodyPr>
          <a:lstStyle/>
          <a:p>
            <a:r>
              <a:rPr lang="en-GB" dirty="0" err="1">
                <a:hlinkClick r:id="rId4"/>
              </a:rPr>
              <a:t>ZoteroBib</a:t>
            </a:r>
            <a:endParaRPr lang="en-GB" dirty="0"/>
          </a:p>
        </p:txBody>
      </p:sp>
    </p:spTree>
    <p:extLst>
      <p:ext uri="{BB962C8B-B14F-4D97-AF65-F5344CB8AC3E}">
        <p14:creationId xmlns:p14="http://schemas.microsoft.com/office/powerpoint/2010/main" val="783842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F3F27-EB40-4CE1-4DF6-31A72DD73445}"/>
              </a:ext>
            </a:extLst>
          </p:cNvPr>
          <p:cNvSpPr>
            <a:spLocks noGrp="1"/>
          </p:cNvSpPr>
          <p:nvPr>
            <p:ph type="title"/>
          </p:nvPr>
        </p:nvSpPr>
        <p:spPr/>
        <p:txBody>
          <a:bodyPr/>
          <a:lstStyle/>
          <a:p>
            <a:r>
              <a:rPr lang="en-GB" dirty="0"/>
              <a:t>Mendeley</a:t>
            </a:r>
          </a:p>
        </p:txBody>
      </p:sp>
      <p:pic>
        <p:nvPicPr>
          <p:cNvPr id="4" name="Picture 3">
            <a:extLst>
              <a:ext uri="{FF2B5EF4-FFF2-40B4-BE49-F238E27FC236}">
                <a16:creationId xmlns:a16="http://schemas.microsoft.com/office/drawing/2014/main" id="{0E44F944-F17D-1D44-7222-3E1E69EF49B4}"/>
              </a:ext>
            </a:extLst>
          </p:cNvPr>
          <p:cNvPicPr>
            <a:picLocks noChangeAspect="1"/>
          </p:cNvPicPr>
          <p:nvPr/>
        </p:nvPicPr>
        <p:blipFill>
          <a:blip r:embed="rId3"/>
          <a:stretch>
            <a:fillRect/>
          </a:stretch>
        </p:blipFill>
        <p:spPr>
          <a:xfrm>
            <a:off x="197731" y="1370500"/>
            <a:ext cx="5861757" cy="4877936"/>
          </a:xfrm>
          <a:prstGeom prst="rect">
            <a:avLst/>
          </a:prstGeom>
        </p:spPr>
      </p:pic>
      <p:sp>
        <p:nvSpPr>
          <p:cNvPr id="6" name="TextBox 5">
            <a:extLst>
              <a:ext uri="{FF2B5EF4-FFF2-40B4-BE49-F238E27FC236}">
                <a16:creationId xmlns:a16="http://schemas.microsoft.com/office/drawing/2014/main" id="{DE08B023-13C8-63E2-8F07-85C4E740387E}"/>
              </a:ext>
            </a:extLst>
          </p:cNvPr>
          <p:cNvSpPr txBox="1"/>
          <p:nvPr/>
        </p:nvSpPr>
        <p:spPr>
          <a:xfrm>
            <a:off x="6816436" y="1801091"/>
            <a:ext cx="4677324"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t>2GB of free storage.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Advanced knowledge at speed.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Trusted by millions of researchers.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 free all-in-one reference manager.</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403625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F040A-14CF-CAF2-65E8-A5E7B1ED0E8E}"/>
              </a:ext>
            </a:extLst>
          </p:cNvPr>
          <p:cNvSpPr>
            <a:spLocks noGrp="1"/>
          </p:cNvSpPr>
          <p:nvPr>
            <p:ph type="title"/>
          </p:nvPr>
        </p:nvSpPr>
        <p:spPr/>
        <p:txBody>
          <a:bodyPr/>
          <a:lstStyle/>
          <a:p>
            <a:r>
              <a:rPr lang="en-GB" dirty="0"/>
              <a:t>RefWorks.</a:t>
            </a:r>
          </a:p>
        </p:txBody>
      </p:sp>
      <p:pic>
        <p:nvPicPr>
          <p:cNvPr id="4" name="Picture 3">
            <a:extLst>
              <a:ext uri="{FF2B5EF4-FFF2-40B4-BE49-F238E27FC236}">
                <a16:creationId xmlns:a16="http://schemas.microsoft.com/office/drawing/2014/main" id="{89F39CAB-F5DC-EE6F-005F-E12FC1443AD0}"/>
              </a:ext>
            </a:extLst>
          </p:cNvPr>
          <p:cNvPicPr>
            <a:picLocks noChangeAspect="1"/>
          </p:cNvPicPr>
          <p:nvPr/>
        </p:nvPicPr>
        <p:blipFill>
          <a:blip r:embed="rId3"/>
          <a:stretch>
            <a:fillRect/>
          </a:stretch>
        </p:blipFill>
        <p:spPr>
          <a:xfrm>
            <a:off x="0" y="1274055"/>
            <a:ext cx="9126071" cy="4382915"/>
          </a:xfrm>
          <a:prstGeom prst="rect">
            <a:avLst/>
          </a:prstGeom>
        </p:spPr>
      </p:pic>
      <p:sp>
        <p:nvSpPr>
          <p:cNvPr id="6" name="TextBox 5">
            <a:extLst>
              <a:ext uri="{FF2B5EF4-FFF2-40B4-BE49-F238E27FC236}">
                <a16:creationId xmlns:a16="http://schemas.microsoft.com/office/drawing/2014/main" id="{69E4D79F-0492-F70D-D591-E918BD1C24C3}"/>
              </a:ext>
            </a:extLst>
          </p:cNvPr>
          <p:cNvSpPr txBox="1"/>
          <p:nvPr/>
        </p:nvSpPr>
        <p:spPr>
          <a:xfrm>
            <a:off x="5475081" y="5796518"/>
            <a:ext cx="6807573" cy="369332"/>
          </a:xfrm>
          <a:prstGeom prst="rect">
            <a:avLst/>
          </a:prstGeom>
          <a:noFill/>
        </p:spPr>
        <p:txBody>
          <a:bodyPr wrap="square">
            <a:spAutoFit/>
          </a:bodyPr>
          <a:lstStyle/>
          <a:p>
            <a:r>
              <a:rPr lang="en-GB" dirty="0">
                <a:hlinkClick r:id="rId4"/>
              </a:rPr>
              <a:t>RefWorks - Digital Services | University of Wales Trinity Saint David</a:t>
            </a:r>
            <a:endParaRPr lang="en-GB" dirty="0"/>
          </a:p>
        </p:txBody>
      </p:sp>
    </p:spTree>
    <p:extLst>
      <p:ext uri="{BB962C8B-B14F-4D97-AF65-F5344CB8AC3E}">
        <p14:creationId xmlns:p14="http://schemas.microsoft.com/office/powerpoint/2010/main" val="2954399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22FA2-8D00-B25E-3A9B-2B0A7F4CA2AF}"/>
              </a:ext>
            </a:extLst>
          </p:cNvPr>
          <p:cNvSpPr>
            <a:spLocks noGrp="1"/>
          </p:cNvSpPr>
          <p:nvPr>
            <p:ph type="title"/>
          </p:nvPr>
        </p:nvSpPr>
        <p:spPr/>
        <p:txBody>
          <a:bodyPr/>
          <a:lstStyle/>
          <a:p>
            <a:r>
              <a:rPr lang="en-GB" dirty="0" err="1"/>
              <a:t>MyBib</a:t>
            </a:r>
            <a:endParaRPr lang="en-GB" dirty="0"/>
          </a:p>
        </p:txBody>
      </p:sp>
      <p:sp>
        <p:nvSpPr>
          <p:cNvPr id="3" name="TextBox 2">
            <a:extLst>
              <a:ext uri="{FF2B5EF4-FFF2-40B4-BE49-F238E27FC236}">
                <a16:creationId xmlns:a16="http://schemas.microsoft.com/office/drawing/2014/main" id="{D485F96D-DA66-67C0-2791-2852E803F80F}"/>
              </a:ext>
            </a:extLst>
          </p:cNvPr>
          <p:cNvSpPr txBox="1"/>
          <p:nvPr/>
        </p:nvSpPr>
        <p:spPr>
          <a:xfrm>
            <a:off x="452762" y="1490993"/>
            <a:ext cx="10626570" cy="430887"/>
          </a:xfrm>
          <a:prstGeom prst="rect">
            <a:avLst/>
          </a:prstGeom>
          <a:noFill/>
        </p:spPr>
        <p:txBody>
          <a:bodyPr wrap="square" rtlCol="0">
            <a:spAutoFit/>
          </a:bodyPr>
          <a:lstStyle/>
          <a:p>
            <a:r>
              <a:rPr lang="en-GB" sz="2200" dirty="0"/>
              <a:t>…is a free online citation generator that helps students create references in various styles. </a:t>
            </a:r>
          </a:p>
        </p:txBody>
      </p:sp>
      <p:sp>
        <p:nvSpPr>
          <p:cNvPr id="4" name="TextBox 3">
            <a:extLst>
              <a:ext uri="{FF2B5EF4-FFF2-40B4-BE49-F238E27FC236}">
                <a16:creationId xmlns:a16="http://schemas.microsoft.com/office/drawing/2014/main" id="{7C3495F6-1726-5535-3882-B9AD415F88D4}"/>
              </a:ext>
            </a:extLst>
          </p:cNvPr>
          <p:cNvSpPr txBox="1"/>
          <p:nvPr/>
        </p:nvSpPr>
        <p:spPr>
          <a:xfrm>
            <a:off x="923277" y="5406500"/>
            <a:ext cx="9108490" cy="769441"/>
          </a:xfrm>
          <a:prstGeom prst="rect">
            <a:avLst/>
          </a:prstGeom>
          <a:noFill/>
        </p:spPr>
        <p:txBody>
          <a:bodyPr wrap="square" rtlCol="0">
            <a:spAutoFit/>
          </a:bodyPr>
          <a:lstStyle/>
          <a:p>
            <a:r>
              <a:rPr lang="en-GB" sz="2200" dirty="0"/>
              <a:t>N.B. Tools like My Bib can help you format citations, but always double-check against our Harvard style guide to ensure accuracy.</a:t>
            </a:r>
          </a:p>
        </p:txBody>
      </p:sp>
      <p:pic>
        <p:nvPicPr>
          <p:cNvPr id="6" name="Picture 5">
            <a:extLst>
              <a:ext uri="{FF2B5EF4-FFF2-40B4-BE49-F238E27FC236}">
                <a16:creationId xmlns:a16="http://schemas.microsoft.com/office/drawing/2014/main" id="{EE1188FD-9176-7F77-F973-2D2FE64042E1}"/>
              </a:ext>
            </a:extLst>
          </p:cNvPr>
          <p:cNvPicPr>
            <a:picLocks noChangeAspect="1"/>
          </p:cNvPicPr>
          <p:nvPr/>
        </p:nvPicPr>
        <p:blipFill>
          <a:blip r:embed="rId3"/>
          <a:stretch>
            <a:fillRect/>
          </a:stretch>
        </p:blipFill>
        <p:spPr>
          <a:xfrm>
            <a:off x="1597980" y="2151418"/>
            <a:ext cx="5740818" cy="3025544"/>
          </a:xfrm>
          <a:prstGeom prst="rect">
            <a:avLst/>
          </a:prstGeom>
        </p:spPr>
      </p:pic>
      <p:sp>
        <p:nvSpPr>
          <p:cNvPr id="5" name="TextBox 4">
            <a:extLst>
              <a:ext uri="{FF2B5EF4-FFF2-40B4-BE49-F238E27FC236}">
                <a16:creationId xmlns:a16="http://schemas.microsoft.com/office/drawing/2014/main" id="{51194F14-3679-B0CF-B9CA-C8041A650E12}"/>
              </a:ext>
            </a:extLst>
          </p:cNvPr>
          <p:cNvSpPr txBox="1"/>
          <p:nvPr/>
        </p:nvSpPr>
        <p:spPr>
          <a:xfrm>
            <a:off x="8575288" y="4493941"/>
            <a:ext cx="2754351" cy="369332"/>
          </a:xfrm>
          <a:prstGeom prst="rect">
            <a:avLst/>
          </a:prstGeom>
          <a:noFill/>
        </p:spPr>
        <p:txBody>
          <a:bodyPr wrap="square" rtlCol="0">
            <a:spAutoFit/>
          </a:bodyPr>
          <a:lstStyle/>
          <a:p>
            <a:r>
              <a:rPr lang="en-GB" dirty="0">
                <a:hlinkClick r:id="rId4"/>
              </a:rPr>
              <a:t>Mybib.com </a:t>
            </a:r>
            <a:endParaRPr lang="en-GB" dirty="0"/>
          </a:p>
        </p:txBody>
      </p:sp>
    </p:spTree>
    <p:extLst>
      <p:ext uri="{BB962C8B-B14F-4D97-AF65-F5344CB8AC3E}">
        <p14:creationId xmlns:p14="http://schemas.microsoft.com/office/powerpoint/2010/main" val="1970649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AAB4E48-C5C9-D8E8-0BED-2386C502FD76}"/>
              </a:ext>
            </a:extLst>
          </p:cNvPr>
          <p:cNvSpPr>
            <a:spLocks noGrp="1"/>
          </p:cNvSpPr>
          <p:nvPr>
            <p:ph type="title"/>
          </p:nvPr>
        </p:nvSpPr>
        <p:spPr/>
        <p:txBody>
          <a:bodyPr/>
          <a:lstStyle/>
          <a:p>
            <a:r>
              <a:rPr lang="en-GB" dirty="0"/>
              <a:t>UWTSD Referencing Handbooks.</a:t>
            </a:r>
          </a:p>
        </p:txBody>
      </p:sp>
      <p:pic>
        <p:nvPicPr>
          <p:cNvPr id="12" name="Picture 11">
            <a:extLst>
              <a:ext uri="{FF2B5EF4-FFF2-40B4-BE49-F238E27FC236}">
                <a16:creationId xmlns:a16="http://schemas.microsoft.com/office/drawing/2014/main" id="{2F21E4EF-5EC9-8944-F330-872B22466707}"/>
              </a:ext>
            </a:extLst>
          </p:cNvPr>
          <p:cNvPicPr>
            <a:picLocks noChangeAspect="1"/>
          </p:cNvPicPr>
          <p:nvPr/>
        </p:nvPicPr>
        <p:blipFill>
          <a:blip r:embed="rId3"/>
          <a:stretch>
            <a:fillRect/>
          </a:stretch>
        </p:blipFill>
        <p:spPr>
          <a:xfrm>
            <a:off x="669509" y="1340756"/>
            <a:ext cx="2840898" cy="3918670"/>
          </a:xfrm>
          <a:prstGeom prst="rect">
            <a:avLst/>
          </a:prstGeom>
        </p:spPr>
      </p:pic>
      <p:sp>
        <p:nvSpPr>
          <p:cNvPr id="14" name="TextBox 13">
            <a:extLst>
              <a:ext uri="{FF2B5EF4-FFF2-40B4-BE49-F238E27FC236}">
                <a16:creationId xmlns:a16="http://schemas.microsoft.com/office/drawing/2014/main" id="{B50991A5-1EB9-0C47-1A9E-1611BF8F68D8}"/>
              </a:ext>
            </a:extLst>
          </p:cNvPr>
          <p:cNvSpPr txBox="1"/>
          <p:nvPr/>
        </p:nvSpPr>
        <p:spPr>
          <a:xfrm>
            <a:off x="491138" y="5519519"/>
            <a:ext cx="6096000" cy="646331"/>
          </a:xfrm>
          <a:prstGeom prst="rect">
            <a:avLst/>
          </a:prstGeom>
          <a:noFill/>
        </p:spPr>
        <p:txBody>
          <a:bodyPr wrap="square">
            <a:spAutoFit/>
          </a:bodyPr>
          <a:lstStyle/>
          <a:p>
            <a:r>
              <a:rPr lang="en-GB" dirty="0">
                <a:hlinkClick r:id="rId4"/>
              </a:rPr>
              <a:t>Referencing Handbooks - Digital Services | University of Wales Trinity Saint David</a:t>
            </a:r>
            <a:endParaRPr lang="en-GB" dirty="0"/>
          </a:p>
        </p:txBody>
      </p:sp>
      <p:pic>
        <p:nvPicPr>
          <p:cNvPr id="16" name="Picture 15">
            <a:extLst>
              <a:ext uri="{FF2B5EF4-FFF2-40B4-BE49-F238E27FC236}">
                <a16:creationId xmlns:a16="http://schemas.microsoft.com/office/drawing/2014/main" id="{EB643BFF-1663-1605-B535-26812749E4D7}"/>
              </a:ext>
            </a:extLst>
          </p:cNvPr>
          <p:cNvPicPr>
            <a:picLocks noChangeAspect="1"/>
          </p:cNvPicPr>
          <p:nvPr/>
        </p:nvPicPr>
        <p:blipFill>
          <a:blip r:embed="rId5"/>
          <a:stretch>
            <a:fillRect/>
          </a:stretch>
        </p:blipFill>
        <p:spPr>
          <a:xfrm>
            <a:off x="3821425" y="1515674"/>
            <a:ext cx="2449286" cy="3429000"/>
          </a:xfrm>
          <a:prstGeom prst="rect">
            <a:avLst/>
          </a:prstGeom>
        </p:spPr>
      </p:pic>
      <p:pic>
        <p:nvPicPr>
          <p:cNvPr id="18" name="Picture 17">
            <a:extLst>
              <a:ext uri="{FF2B5EF4-FFF2-40B4-BE49-F238E27FC236}">
                <a16:creationId xmlns:a16="http://schemas.microsoft.com/office/drawing/2014/main" id="{3485CACB-672C-A326-735F-A0FE8DD51812}"/>
              </a:ext>
            </a:extLst>
          </p:cNvPr>
          <p:cNvPicPr>
            <a:picLocks noChangeAspect="1"/>
          </p:cNvPicPr>
          <p:nvPr/>
        </p:nvPicPr>
        <p:blipFill>
          <a:blip r:embed="rId6"/>
          <a:stretch>
            <a:fillRect/>
          </a:stretch>
        </p:blipFill>
        <p:spPr>
          <a:xfrm>
            <a:off x="6587138" y="1509147"/>
            <a:ext cx="2425825" cy="3435527"/>
          </a:xfrm>
          <a:prstGeom prst="rect">
            <a:avLst/>
          </a:prstGeom>
        </p:spPr>
      </p:pic>
      <p:pic>
        <p:nvPicPr>
          <p:cNvPr id="20" name="Picture 19">
            <a:extLst>
              <a:ext uri="{FF2B5EF4-FFF2-40B4-BE49-F238E27FC236}">
                <a16:creationId xmlns:a16="http://schemas.microsoft.com/office/drawing/2014/main" id="{05FA4BB0-E8C0-C067-D49A-03283134BB52}"/>
              </a:ext>
            </a:extLst>
          </p:cNvPr>
          <p:cNvPicPr>
            <a:picLocks noChangeAspect="1"/>
          </p:cNvPicPr>
          <p:nvPr/>
        </p:nvPicPr>
        <p:blipFill>
          <a:blip r:embed="rId7"/>
          <a:stretch>
            <a:fillRect/>
          </a:stretch>
        </p:blipFill>
        <p:spPr>
          <a:xfrm>
            <a:off x="9329390" y="1512410"/>
            <a:ext cx="2239436" cy="3432264"/>
          </a:xfrm>
          <a:prstGeom prst="rect">
            <a:avLst/>
          </a:prstGeom>
        </p:spPr>
      </p:pic>
      <p:sp>
        <p:nvSpPr>
          <p:cNvPr id="22" name="TextBox 21">
            <a:extLst>
              <a:ext uri="{FF2B5EF4-FFF2-40B4-BE49-F238E27FC236}">
                <a16:creationId xmlns:a16="http://schemas.microsoft.com/office/drawing/2014/main" id="{4096910E-8A2B-F775-370C-D347A8ECB89A}"/>
              </a:ext>
            </a:extLst>
          </p:cNvPr>
          <p:cNvSpPr txBox="1"/>
          <p:nvPr/>
        </p:nvSpPr>
        <p:spPr>
          <a:xfrm>
            <a:off x="9329390" y="5330975"/>
            <a:ext cx="6096000" cy="369332"/>
          </a:xfrm>
          <a:prstGeom prst="rect">
            <a:avLst/>
          </a:prstGeom>
          <a:noFill/>
        </p:spPr>
        <p:txBody>
          <a:bodyPr wrap="square">
            <a:spAutoFit/>
          </a:bodyPr>
          <a:lstStyle/>
          <a:p>
            <a:r>
              <a:rPr lang="en-GB" dirty="0">
                <a:hlinkClick r:id="rId8"/>
              </a:rPr>
              <a:t>The MHRA Style Guide</a:t>
            </a:r>
            <a:endParaRPr lang="en-GB" dirty="0"/>
          </a:p>
        </p:txBody>
      </p:sp>
    </p:spTree>
    <p:extLst>
      <p:ext uri="{BB962C8B-B14F-4D97-AF65-F5344CB8AC3E}">
        <p14:creationId xmlns:p14="http://schemas.microsoft.com/office/powerpoint/2010/main" val="1081778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8C23A-6440-C25A-1FD5-0E21EF78978D}"/>
              </a:ext>
            </a:extLst>
          </p:cNvPr>
          <p:cNvSpPr>
            <a:spLocks noGrp="1"/>
          </p:cNvSpPr>
          <p:nvPr>
            <p:ph type="title"/>
          </p:nvPr>
        </p:nvSpPr>
        <p:spPr/>
        <p:txBody>
          <a:bodyPr/>
          <a:lstStyle/>
          <a:p>
            <a:r>
              <a:rPr lang="en-GB" dirty="0"/>
              <a:t>Using Referencing Tools.</a:t>
            </a:r>
          </a:p>
        </p:txBody>
      </p:sp>
      <p:pic>
        <p:nvPicPr>
          <p:cNvPr id="4" name="Picture 3">
            <a:extLst>
              <a:ext uri="{FF2B5EF4-FFF2-40B4-BE49-F238E27FC236}">
                <a16:creationId xmlns:a16="http://schemas.microsoft.com/office/drawing/2014/main" id="{0FF52824-DFE1-6F3F-2AC9-EF80E1C9570A}"/>
              </a:ext>
            </a:extLst>
          </p:cNvPr>
          <p:cNvPicPr>
            <a:picLocks noChangeAspect="1"/>
          </p:cNvPicPr>
          <p:nvPr/>
        </p:nvPicPr>
        <p:blipFill>
          <a:blip r:embed="rId3"/>
          <a:stretch>
            <a:fillRect/>
          </a:stretch>
        </p:blipFill>
        <p:spPr>
          <a:xfrm>
            <a:off x="1301529" y="1449371"/>
            <a:ext cx="2146558" cy="2963390"/>
          </a:xfrm>
          <a:prstGeom prst="rect">
            <a:avLst/>
          </a:prstGeom>
        </p:spPr>
      </p:pic>
      <p:sp>
        <p:nvSpPr>
          <p:cNvPr id="6" name="TextBox 5">
            <a:extLst>
              <a:ext uri="{FF2B5EF4-FFF2-40B4-BE49-F238E27FC236}">
                <a16:creationId xmlns:a16="http://schemas.microsoft.com/office/drawing/2014/main" id="{23837E8E-E54D-A927-756C-E0A10F110053}"/>
              </a:ext>
            </a:extLst>
          </p:cNvPr>
          <p:cNvSpPr txBox="1"/>
          <p:nvPr/>
        </p:nvSpPr>
        <p:spPr>
          <a:xfrm>
            <a:off x="1135205" y="4605932"/>
            <a:ext cx="2776478" cy="1200329"/>
          </a:xfrm>
          <a:prstGeom prst="rect">
            <a:avLst/>
          </a:prstGeom>
          <a:noFill/>
        </p:spPr>
        <p:txBody>
          <a:bodyPr wrap="square">
            <a:spAutoFit/>
          </a:bodyPr>
          <a:lstStyle/>
          <a:p>
            <a:pPr algn="l" latinLnBrk="1">
              <a:buNone/>
            </a:pPr>
            <a:r>
              <a:rPr lang="en-GB" b="1" i="0" cap="all" dirty="0">
                <a:solidFill>
                  <a:srgbClr val="6D6D6D"/>
                </a:solidFill>
                <a:effectLst/>
                <a:latin typeface="Source Sans Pro" panose="020B0503030403020204" pitchFamily="34" charset="0"/>
              </a:rPr>
              <a:t>Book</a:t>
            </a:r>
          </a:p>
          <a:p>
            <a:pPr>
              <a:buNone/>
            </a:pPr>
            <a:r>
              <a:rPr lang="en-GB" b="1" u="none" strike="noStrike" dirty="0">
                <a:solidFill>
                  <a:srgbClr val="44707B"/>
                </a:solidFill>
                <a:effectLst/>
                <a:hlinkClick r:id="rId4"/>
              </a:rPr>
              <a:t>Cite them right : the essential referencing guide</a:t>
            </a:r>
            <a:endParaRPr lang="en-GB" b="1" dirty="0">
              <a:solidFill>
                <a:srgbClr val="44707B"/>
              </a:solidFill>
              <a:effectLst/>
            </a:endParaRPr>
          </a:p>
        </p:txBody>
      </p:sp>
      <p:sp>
        <p:nvSpPr>
          <p:cNvPr id="8" name="TextBox 7">
            <a:extLst>
              <a:ext uri="{FF2B5EF4-FFF2-40B4-BE49-F238E27FC236}">
                <a16:creationId xmlns:a16="http://schemas.microsoft.com/office/drawing/2014/main" id="{4B3AD34C-BE5A-0269-8326-F618F125821E}"/>
              </a:ext>
            </a:extLst>
          </p:cNvPr>
          <p:cNvSpPr txBox="1"/>
          <p:nvPr/>
        </p:nvSpPr>
        <p:spPr>
          <a:xfrm>
            <a:off x="5232319" y="4762298"/>
            <a:ext cx="6096000" cy="646331"/>
          </a:xfrm>
          <a:prstGeom prst="rect">
            <a:avLst/>
          </a:prstGeom>
          <a:noFill/>
        </p:spPr>
        <p:txBody>
          <a:bodyPr wrap="square">
            <a:spAutoFit/>
          </a:bodyPr>
          <a:lstStyle/>
          <a:p>
            <a:pPr algn="l" latinLnBrk="1">
              <a:buNone/>
            </a:pPr>
            <a:r>
              <a:rPr lang="en-GB" b="1" i="0" cap="all" dirty="0">
                <a:solidFill>
                  <a:srgbClr val="6D6D6D"/>
                </a:solidFill>
                <a:effectLst/>
                <a:latin typeface="Source Sans Pro" panose="020B0503030403020204" pitchFamily="34" charset="0"/>
              </a:rPr>
              <a:t>Database</a:t>
            </a:r>
          </a:p>
          <a:p>
            <a:pPr>
              <a:buNone/>
            </a:pPr>
            <a:r>
              <a:rPr lang="en-GB" b="1" u="none" strike="noStrike" dirty="0">
                <a:solidFill>
                  <a:srgbClr val="44707B"/>
                </a:solidFill>
                <a:effectLst/>
                <a:hlinkClick r:id="rId5"/>
              </a:rPr>
              <a:t>Cite them right : the essential referencing guide</a:t>
            </a:r>
            <a:endParaRPr lang="en-GB" b="1" dirty="0">
              <a:solidFill>
                <a:srgbClr val="44707B"/>
              </a:solidFill>
              <a:effectLst/>
            </a:endParaRPr>
          </a:p>
        </p:txBody>
      </p:sp>
      <p:pic>
        <p:nvPicPr>
          <p:cNvPr id="10" name="Picture 9">
            <a:extLst>
              <a:ext uri="{FF2B5EF4-FFF2-40B4-BE49-F238E27FC236}">
                <a16:creationId xmlns:a16="http://schemas.microsoft.com/office/drawing/2014/main" id="{8CDDD62D-C14E-DDF3-5DF6-EAE58881E528}"/>
              </a:ext>
            </a:extLst>
          </p:cNvPr>
          <p:cNvPicPr>
            <a:picLocks noChangeAspect="1"/>
          </p:cNvPicPr>
          <p:nvPr/>
        </p:nvPicPr>
        <p:blipFill>
          <a:blip r:embed="rId6"/>
          <a:stretch>
            <a:fillRect/>
          </a:stretch>
        </p:blipFill>
        <p:spPr>
          <a:xfrm>
            <a:off x="4737762" y="1449371"/>
            <a:ext cx="6514933" cy="2963390"/>
          </a:xfrm>
          <a:prstGeom prst="rect">
            <a:avLst/>
          </a:prstGeom>
        </p:spPr>
      </p:pic>
    </p:spTree>
    <p:extLst>
      <p:ext uri="{BB962C8B-B14F-4D97-AF65-F5344CB8AC3E}">
        <p14:creationId xmlns:p14="http://schemas.microsoft.com/office/powerpoint/2010/main" val="4163452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4294967295"/>
          </p:nvPr>
        </p:nvSpPr>
        <p:spPr>
          <a:xfrm>
            <a:off x="0" y="2071687"/>
            <a:ext cx="11155680" cy="3643313"/>
          </a:xfrm>
        </p:spPr>
        <p:txBody>
          <a:bodyPr vert="horz" lIns="91440" tIns="45720" rIns="91440" bIns="45720" rtlCol="0" anchor="t">
            <a:noAutofit/>
          </a:bodyPr>
          <a:lstStyle/>
          <a:p>
            <a:pPr marL="0" indent="0">
              <a:lnSpc>
                <a:spcPct val="107000"/>
              </a:lnSpc>
              <a:spcBef>
                <a:spcPts val="0"/>
              </a:spcBef>
              <a:buNone/>
            </a:pPr>
            <a:endParaRPr lang="en-GB" sz="2400" dirty="0">
              <a:cs typeface="Calibri"/>
            </a:endParaRPr>
          </a:p>
          <a:p>
            <a:pPr marL="342900" indent="-342900">
              <a:lnSpc>
                <a:spcPct val="107000"/>
              </a:lnSpc>
              <a:spcBef>
                <a:spcPts val="0"/>
              </a:spcBef>
              <a:buFont typeface="Arial" panose="05000000000000000000" pitchFamily="2" charset="2"/>
              <a:buChar char="•"/>
            </a:pPr>
            <a:r>
              <a:rPr lang="en-GB" sz="2400" dirty="0">
                <a:cs typeface="Arial"/>
              </a:rPr>
              <a:t>Understand the basics before you begin.</a:t>
            </a:r>
            <a:endParaRPr lang="en-GB" sz="2400" dirty="0">
              <a:ea typeface="+mn-lt"/>
              <a:cs typeface="Arial"/>
            </a:endParaRPr>
          </a:p>
          <a:p>
            <a:pPr marL="0" indent="0">
              <a:lnSpc>
                <a:spcPct val="107000"/>
              </a:lnSpc>
              <a:spcBef>
                <a:spcPts val="0"/>
              </a:spcBef>
              <a:buNone/>
            </a:pPr>
            <a:endParaRPr lang="en-GB" sz="2400" dirty="0">
              <a:cs typeface="Arial"/>
            </a:endParaRPr>
          </a:p>
          <a:p>
            <a:pPr marL="342900" indent="-342900">
              <a:lnSpc>
                <a:spcPct val="107000"/>
              </a:lnSpc>
              <a:spcBef>
                <a:spcPts val="0"/>
              </a:spcBef>
              <a:buFont typeface="Arial" panose="05000000000000000000" pitchFamily="2" charset="2"/>
              <a:buChar char="•"/>
            </a:pPr>
            <a:r>
              <a:rPr lang="en-GB" sz="2400" dirty="0">
                <a:cs typeface="Arial"/>
              </a:rPr>
              <a:t>Keep a record of all sources as you use them.</a:t>
            </a:r>
            <a:endParaRPr lang="en-US" sz="2400" dirty="0">
              <a:ea typeface="+mn-lt"/>
              <a:cs typeface="+mn-lt"/>
            </a:endParaRPr>
          </a:p>
          <a:p>
            <a:pPr marL="0" indent="0">
              <a:lnSpc>
                <a:spcPct val="107000"/>
              </a:lnSpc>
              <a:spcBef>
                <a:spcPts val="0"/>
              </a:spcBef>
              <a:buNone/>
            </a:pPr>
            <a:endParaRPr lang="en-GB" sz="2400" dirty="0">
              <a:cs typeface="Arial"/>
            </a:endParaRPr>
          </a:p>
          <a:p>
            <a:pPr marL="342900" indent="-342900">
              <a:lnSpc>
                <a:spcPct val="107000"/>
              </a:lnSpc>
              <a:spcBef>
                <a:spcPts val="0"/>
              </a:spcBef>
              <a:buFont typeface="Arial" panose="05000000000000000000" pitchFamily="2" charset="2"/>
              <a:buChar char="•"/>
            </a:pPr>
            <a:r>
              <a:rPr lang="en-GB" sz="2400" dirty="0">
                <a:cs typeface="Arial"/>
              </a:rPr>
              <a:t>Be consistent in the records you keep and in the way you reference. </a:t>
            </a:r>
            <a:endParaRPr lang="en-US" sz="2400" dirty="0">
              <a:ea typeface="+mn-lt"/>
              <a:cs typeface="+mn-lt"/>
            </a:endParaRPr>
          </a:p>
          <a:p>
            <a:pPr marL="0" indent="0">
              <a:lnSpc>
                <a:spcPct val="107000"/>
              </a:lnSpc>
              <a:spcBef>
                <a:spcPts val="0"/>
              </a:spcBef>
              <a:buNone/>
            </a:pPr>
            <a:endParaRPr lang="en-GB" sz="2400" dirty="0">
              <a:cs typeface="Arial"/>
            </a:endParaRPr>
          </a:p>
          <a:p>
            <a:pPr marL="342900" indent="-342900">
              <a:lnSpc>
                <a:spcPct val="107000"/>
              </a:lnSpc>
              <a:spcBef>
                <a:spcPts val="0"/>
              </a:spcBef>
              <a:buFont typeface="Arial" panose="05000000000000000000" pitchFamily="2" charset="2"/>
              <a:buChar char="•"/>
            </a:pPr>
            <a:r>
              <a:rPr lang="en-GB" sz="2400" dirty="0">
                <a:cs typeface="Arial"/>
              </a:rPr>
              <a:t>Check your references before submitting your assignment.</a:t>
            </a:r>
            <a:endParaRPr lang="en-GB" sz="2400" dirty="0">
              <a:ea typeface="+mn-lt"/>
              <a:cs typeface="Arial"/>
            </a:endParaRPr>
          </a:p>
          <a:p>
            <a:pPr marL="0" indent="0">
              <a:lnSpc>
                <a:spcPct val="107000"/>
              </a:lnSpc>
              <a:spcBef>
                <a:spcPts val="0"/>
              </a:spcBef>
              <a:buNone/>
            </a:pPr>
            <a:endParaRPr lang="en-GB" sz="2400" dirty="0">
              <a:ea typeface="+mn-lt"/>
              <a:cs typeface="Arial"/>
            </a:endParaRPr>
          </a:p>
          <a:p>
            <a:pPr marL="0" indent="0">
              <a:lnSpc>
                <a:spcPct val="107000"/>
              </a:lnSpc>
              <a:spcBef>
                <a:spcPts val="0"/>
              </a:spcBef>
              <a:buNone/>
            </a:pPr>
            <a:endParaRPr lang="en-GB" sz="2400" dirty="0">
              <a:ea typeface="+mn-lt"/>
              <a:cs typeface="Calibri"/>
            </a:endParaRPr>
          </a:p>
          <a:p>
            <a:pPr marL="0" indent="0">
              <a:lnSpc>
                <a:spcPct val="107000"/>
              </a:lnSpc>
              <a:spcBef>
                <a:spcPts val="0"/>
              </a:spcBef>
              <a:buNone/>
            </a:pPr>
            <a:endParaRPr lang="en-GB" sz="1800" dirty="0">
              <a:ea typeface="+mn-lt"/>
              <a:cs typeface="Calibri Light"/>
            </a:endParaRPr>
          </a:p>
          <a:p>
            <a:pPr marL="0" indent="0">
              <a:buNone/>
            </a:pPr>
            <a:endParaRPr lang="en-GB" dirty="0">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idx="4294967295"/>
          </p:nvPr>
        </p:nvSpPr>
        <p:spPr>
          <a:xfrm>
            <a:off x="548640" y="139700"/>
            <a:ext cx="10607040" cy="1003300"/>
          </a:xfrm>
        </p:spPr>
        <p:txBody>
          <a:bodyPr>
            <a:noAutofit/>
          </a:bodyPr>
          <a:lstStyle/>
          <a:p>
            <a:r>
              <a:rPr lang="en-GB" dirty="0">
                <a:cs typeface="Calibri"/>
              </a:rPr>
              <a:t>Tips to improve your referencing</a:t>
            </a:r>
          </a:p>
        </p:txBody>
      </p:sp>
      <p:sp>
        <p:nvSpPr>
          <p:cNvPr id="4" name="TextBox 3">
            <a:extLst>
              <a:ext uri="{FF2B5EF4-FFF2-40B4-BE49-F238E27FC236}">
                <a16:creationId xmlns:a16="http://schemas.microsoft.com/office/drawing/2014/main" id="{BE688355-4812-49DD-81EB-2213B8ED8A99}"/>
              </a:ext>
            </a:extLst>
          </p:cNvPr>
          <p:cNvSpPr txBox="1"/>
          <p:nvPr/>
        </p:nvSpPr>
        <p:spPr>
          <a:xfrm>
            <a:off x="215900" y="5464463"/>
            <a:ext cx="115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Ask for help </a:t>
            </a:r>
            <a:r>
              <a:rPr lang="en-GB" sz="2400" dirty="0">
                <a:cs typeface="Calibri"/>
              </a:rPr>
              <a:t>if you need it – your librarian, course tutor or student services can advise.</a:t>
            </a:r>
            <a:endParaRPr lang="en-US" sz="2400" dirty="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Calibri"/>
              </a:rPr>
              <a:t>When used properly, references strengthen and enhance your work. </a:t>
            </a:r>
            <a:endParaRPr lang="en-US" sz="2400" dirty="0"/>
          </a:p>
        </p:txBody>
      </p:sp>
    </p:spTree>
    <p:custDataLst>
      <p:tags r:id="rId1"/>
    </p:custDataLst>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C644B-25A5-4E85-FAAE-27F4454E7F1F}"/>
              </a:ext>
            </a:extLst>
          </p:cNvPr>
          <p:cNvSpPr>
            <a:spLocks noGrp="1"/>
          </p:cNvSpPr>
          <p:nvPr>
            <p:ph type="title"/>
          </p:nvPr>
        </p:nvSpPr>
        <p:spPr/>
        <p:txBody>
          <a:bodyPr/>
          <a:lstStyle/>
          <a:p>
            <a:r>
              <a:rPr lang="en-GB" dirty="0"/>
              <a:t>Recap.</a:t>
            </a:r>
          </a:p>
        </p:txBody>
      </p:sp>
      <p:pic>
        <p:nvPicPr>
          <p:cNvPr id="4" name="Picture 3" descr="A line graph adjacent to a stair">
            <a:extLst>
              <a:ext uri="{FF2B5EF4-FFF2-40B4-BE49-F238E27FC236}">
                <a16:creationId xmlns:a16="http://schemas.microsoft.com/office/drawing/2014/main" id="{0FE09886-BC57-7D98-5ECA-5CED7A80DB2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75041" y="1265873"/>
            <a:ext cx="3616960" cy="5056156"/>
          </a:xfrm>
          <a:prstGeom prst="rect">
            <a:avLst/>
          </a:prstGeom>
        </p:spPr>
      </p:pic>
      <p:sp>
        <p:nvSpPr>
          <p:cNvPr id="5" name="TextBox 4">
            <a:extLst>
              <a:ext uri="{FF2B5EF4-FFF2-40B4-BE49-F238E27FC236}">
                <a16:creationId xmlns:a16="http://schemas.microsoft.com/office/drawing/2014/main" id="{BF4CFF1D-5996-530F-54BD-D0AB5832172B}"/>
              </a:ext>
            </a:extLst>
          </p:cNvPr>
          <p:cNvSpPr txBox="1"/>
          <p:nvPr/>
        </p:nvSpPr>
        <p:spPr>
          <a:xfrm>
            <a:off x="447040" y="1592263"/>
            <a:ext cx="5807710"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Referencing is a skill you develop.</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You don’t need to memorise everything.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Tools support accuracy – they don’t replace understanding.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Practice builds confidence.</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4119415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02580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43D1FD8-F47F-6513-847E-BCE2CE093C9A}"/>
              </a:ext>
            </a:extLst>
          </p:cNvPr>
          <p:cNvSpPr>
            <a:spLocks noGrp="1"/>
          </p:cNvSpPr>
          <p:nvPr>
            <p:ph type="subTitle" idx="1"/>
          </p:nvPr>
        </p:nvSpPr>
        <p:spPr/>
        <p:txBody>
          <a:bodyPr>
            <a:normAutofit lnSpcReduction="10000"/>
          </a:bodyPr>
          <a:lstStyle/>
          <a:p>
            <a:r>
              <a:rPr lang="en-GB" dirty="0"/>
              <a:t>If you have 5 minutes, please scan the QR code, and fill out the form. Thank you!</a:t>
            </a:r>
          </a:p>
        </p:txBody>
      </p:sp>
      <p:sp>
        <p:nvSpPr>
          <p:cNvPr id="3" name="Title 2">
            <a:extLst>
              <a:ext uri="{FF2B5EF4-FFF2-40B4-BE49-F238E27FC236}">
                <a16:creationId xmlns:a16="http://schemas.microsoft.com/office/drawing/2014/main" id="{0C3C4B4F-FF7C-289D-E978-D0EEC924F3B3}"/>
              </a:ext>
            </a:extLst>
          </p:cNvPr>
          <p:cNvSpPr>
            <a:spLocks noGrp="1"/>
          </p:cNvSpPr>
          <p:nvPr>
            <p:ph type="title"/>
          </p:nvPr>
        </p:nvSpPr>
        <p:spPr>
          <a:xfrm>
            <a:off x="6344285" y="2159936"/>
            <a:ext cx="5446198" cy="2225400"/>
          </a:xfrm>
        </p:spPr>
        <p:txBody>
          <a:bodyPr/>
          <a:lstStyle/>
          <a:p>
            <a:r>
              <a:rPr lang="en-GB" dirty="0"/>
              <a:t>Let us know how we did.</a:t>
            </a:r>
          </a:p>
        </p:txBody>
      </p:sp>
    </p:spTree>
    <p:extLst>
      <p:ext uri="{BB962C8B-B14F-4D97-AF65-F5344CB8AC3E}">
        <p14:creationId xmlns:p14="http://schemas.microsoft.com/office/powerpoint/2010/main" val="13958474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9766b971-ee5f-47e5-8cc4-15f214cdb745"/>
</p:tagLst>
</file>

<file path=ppt/tags/tag2.xml><?xml version="1.0" encoding="utf-8"?>
<p:tagLst xmlns:a="http://schemas.openxmlformats.org/drawingml/2006/main" xmlns:r="http://schemas.openxmlformats.org/officeDocument/2006/relationships" xmlns:p="http://schemas.openxmlformats.org/presentationml/2006/main">
  <p:tag name="TIMING" val="|9.5"/>
</p:tagLst>
</file>

<file path=ppt/tags/tag3.xml><?xml version="1.0" encoding="utf-8"?>
<p:tagLst xmlns:a="http://schemas.openxmlformats.org/drawingml/2006/main" xmlns:r="http://schemas.openxmlformats.org/officeDocument/2006/relationships" xmlns:p="http://schemas.openxmlformats.org/presentationml/2006/main">
  <p:tag name="TIMING" val="|21.1|52.4"/>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316f2420-4a0a-4c49-8a81-53a9bcc36554"/>
    <ds:schemaRef ds:uri="http://schemas.microsoft.com/office/infopath/2007/PartnerControls"/>
    <ds:schemaRef ds:uri="61b8a593-e33f-405c-9ec9-a885dee76581"/>
    <ds:schemaRef ds:uri="http://www.w3.org/XML/1998/namespace"/>
    <ds:schemaRef ds:uri="http://purl.org/dc/dcmityp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4FA6F953-82D4-4BD8-AA9C-97F10A8F8A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1909</Words>
  <Application>Microsoft Office PowerPoint</Application>
  <PresentationFormat>Widescreen</PresentationFormat>
  <Paragraphs>197</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Arial,Sans-Serif</vt:lpstr>
      <vt:lpstr>Calibri</vt:lpstr>
      <vt:lpstr>Calibri Light</vt:lpstr>
      <vt:lpstr>Lucida Sans</vt:lpstr>
      <vt:lpstr>Source Sans Pro</vt:lpstr>
      <vt:lpstr>Wingdings</vt:lpstr>
      <vt:lpstr>Office Theme</vt:lpstr>
      <vt:lpstr>Boost Your Referencing Skills: Harvard &amp; MHRA </vt:lpstr>
      <vt:lpstr>Session Aims</vt:lpstr>
      <vt:lpstr>Library Infoskills sessions</vt:lpstr>
      <vt:lpstr>Why Referencing Matters</vt:lpstr>
      <vt:lpstr>Basic Features of MHRA and Harvard</vt:lpstr>
      <vt:lpstr>Referencing Tools: Why Use Them?</vt:lpstr>
      <vt:lpstr>Using Referencing Tools.</vt:lpstr>
      <vt:lpstr>ZoteroBib</vt:lpstr>
      <vt:lpstr>Mendeley</vt:lpstr>
      <vt:lpstr>RefWorks.</vt:lpstr>
      <vt:lpstr>MyBib</vt:lpstr>
      <vt:lpstr>UWTSD Referencing Handbooks.</vt:lpstr>
      <vt:lpstr>Using Referencing Tools.</vt:lpstr>
      <vt:lpstr>Tips to improve your referencing</vt:lpstr>
      <vt:lpstr>Recap.</vt:lpstr>
      <vt:lpstr>PowerPoint Presentation</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Bettina Schmidt</cp:lastModifiedBy>
  <cp:revision>5</cp:revision>
  <dcterms:created xsi:type="dcterms:W3CDTF">2024-01-22T14:28:58Z</dcterms:created>
  <dcterms:modified xsi:type="dcterms:W3CDTF">2026-01-23T14:29:38Z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