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7" r:id="rId3"/>
    <p:sldId id="312" r:id="rId4"/>
    <p:sldId id="313" r:id="rId5"/>
    <p:sldId id="314" r:id="rId6"/>
    <p:sldId id="299" r:id="rId7"/>
    <p:sldId id="315" r:id="rId8"/>
    <p:sldId id="316" r:id="rId9"/>
    <p:sldId id="317" r:id="rId10"/>
    <p:sldId id="318" r:id="rId11"/>
    <p:sldId id="319" r:id="rId12"/>
    <p:sldId id="320" r:id="rId13"/>
    <p:sldId id="321" r:id="rId14"/>
    <p:sldId id="322" r:id="rId15"/>
    <p:sldId id="323" r:id="rId16"/>
    <p:sldId id="304" r:id="rId17"/>
    <p:sldId id="324" r:id="rId18"/>
    <p:sldId id="305" r:id="rId19"/>
    <p:sldId id="334" r:id="rId20"/>
    <p:sldId id="325" r:id="rId21"/>
    <p:sldId id="326" r:id="rId22"/>
    <p:sldId id="327" r:id="rId23"/>
    <p:sldId id="328" r:id="rId24"/>
    <p:sldId id="329" r:id="rId25"/>
    <p:sldId id="330" r:id="rId26"/>
    <p:sldId id="333" r:id="rId27"/>
    <p:sldId id="331" r:id="rId28"/>
    <p:sldId id="332" r:id="rId29"/>
    <p:sldId id="335" r:id="rId30"/>
    <p:sldId id="336" r:id="rId31"/>
    <p:sldId id="337" r:id="rId32"/>
    <p:sldId id="338" r:id="rId33"/>
    <p:sldId id="339" r:id="rId34"/>
    <p:sldId id="340" r:id="rId35"/>
    <p:sldId id="298"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6" d="100"/>
          <a:sy n="106" d="100"/>
        </p:scale>
        <p:origin x="-90" y="-2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Tree>
    <p:extLst>
      <p:ext uri="{BB962C8B-B14F-4D97-AF65-F5344CB8AC3E}">
        <p14:creationId xmlns:p14="http://schemas.microsoft.com/office/powerpoint/2010/main" val="3838148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838200" y="1825625"/>
            <a:ext cx="10515600" cy="374315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93228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4"/>
            <a:ext cx="10515600" cy="1028742"/>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2189210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376786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376786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981477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12960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12960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017182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3029700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07/02/2018</a:t>
            </a:fld>
            <a:endParaRPr lang="en-GB"/>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Tree>
    <p:extLst>
      <p:ext uri="{BB962C8B-B14F-4D97-AF65-F5344CB8AC3E}">
        <p14:creationId xmlns:p14="http://schemas.microsoft.com/office/powerpoint/2010/main" val="926461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07/02/2018</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744058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07/02/2018</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591960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07/02/2018</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1348851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07/02/2018</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1160795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374315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6689208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8000" b="1" dirty="0" smtClean="0"/>
              <a:t>Introduction to Christian Theology</a:t>
            </a:r>
            <a:endParaRPr lang="en-GB" sz="8000" b="1" dirty="0"/>
          </a:p>
        </p:txBody>
      </p:sp>
      <p:sp>
        <p:nvSpPr>
          <p:cNvPr id="3" name="Subtitle 2"/>
          <p:cNvSpPr>
            <a:spLocks noGrp="1"/>
          </p:cNvSpPr>
          <p:nvPr>
            <p:ph type="subTitle" idx="1"/>
          </p:nvPr>
        </p:nvSpPr>
        <p:spPr/>
        <p:txBody>
          <a:bodyPr/>
          <a:lstStyle/>
          <a:p>
            <a:r>
              <a:rPr lang="en-GB" dirty="0" smtClean="0"/>
              <a:t>Dr Angus M Slater</a:t>
            </a:r>
            <a:endParaRPr lang="en-GB" dirty="0"/>
          </a:p>
        </p:txBody>
      </p:sp>
    </p:spTree>
    <p:extLst>
      <p:ext uri="{BB962C8B-B14F-4D97-AF65-F5344CB8AC3E}">
        <p14:creationId xmlns:p14="http://schemas.microsoft.com/office/powerpoint/2010/main" val="227751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a:t>
            </a:r>
            <a:endParaRPr lang="en-GB" dirty="0"/>
          </a:p>
        </p:txBody>
      </p:sp>
      <p:sp>
        <p:nvSpPr>
          <p:cNvPr id="3" name="Content Placeholder 2"/>
          <p:cNvSpPr>
            <a:spLocks noGrp="1"/>
          </p:cNvSpPr>
          <p:nvPr>
            <p:ph idx="1"/>
          </p:nvPr>
        </p:nvSpPr>
        <p:spPr/>
        <p:txBody>
          <a:bodyPr/>
          <a:lstStyle/>
          <a:p>
            <a:pPr marL="0" indent="0">
              <a:buNone/>
            </a:pPr>
            <a:r>
              <a:rPr lang="en-GB" dirty="0"/>
              <a:t>Hall, D. J. (2003). What is theology?. </a:t>
            </a:r>
            <a:r>
              <a:rPr lang="en-GB" i="1" dirty="0"/>
              <a:t>Cross Currents</a:t>
            </a:r>
            <a:r>
              <a:rPr lang="en-GB" dirty="0"/>
              <a:t>, </a:t>
            </a:r>
            <a:r>
              <a:rPr lang="en-GB" i="1" dirty="0"/>
              <a:t>53</a:t>
            </a:r>
            <a:r>
              <a:rPr lang="en-GB" dirty="0"/>
              <a:t>(2), 171-184</a:t>
            </a:r>
            <a:r>
              <a:rPr lang="en-GB" dirty="0" smtClean="0"/>
              <a:t>.</a:t>
            </a:r>
          </a:p>
          <a:p>
            <a:pPr marL="0" indent="0">
              <a:buNone/>
            </a:pPr>
            <a:endParaRPr lang="en-GB" dirty="0"/>
          </a:p>
          <a:p>
            <a:pPr marL="0" indent="0">
              <a:buNone/>
            </a:pPr>
            <a:r>
              <a:rPr lang="en-GB" sz="5400" dirty="0" smtClean="0"/>
              <a:t>Find it, access it, read it.</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475914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sz="half" idx="1"/>
          </p:nvPr>
        </p:nvSpPr>
        <p:spPr/>
        <p:txBody>
          <a:bodyPr>
            <a:normAutofit/>
          </a:bodyPr>
          <a:lstStyle/>
          <a:p>
            <a:pPr marL="0" indent="0">
              <a:buNone/>
            </a:pPr>
            <a:r>
              <a:rPr lang="en-GB" sz="1800" i="1" dirty="0" smtClean="0"/>
              <a:t>“it </a:t>
            </a:r>
            <a:r>
              <a:rPr lang="en-GB" sz="1800" i="1" dirty="0"/>
              <a:t>remains true that theology is not a synonym for "doctrine." One could know the history of Christian doctrine exceptionally well and still not be theologically alive. </a:t>
            </a:r>
            <a:endParaRPr lang="en-GB" sz="1800" i="1" dirty="0" smtClean="0"/>
          </a:p>
          <a:p>
            <a:pPr marL="0" indent="0">
              <a:buNone/>
            </a:pPr>
            <a:endParaRPr lang="en-GB" sz="1800" i="1" dirty="0"/>
          </a:p>
          <a:p>
            <a:pPr marL="0" indent="0">
              <a:buNone/>
            </a:pPr>
            <a:r>
              <a:rPr lang="en-GB" sz="1800" i="1" dirty="0" smtClean="0"/>
              <a:t>Generations </a:t>
            </a:r>
            <a:r>
              <a:rPr lang="en-GB" sz="1800" i="1" dirty="0"/>
              <a:t>of catechumens have had to memorize digests </a:t>
            </a:r>
            <a:r>
              <a:rPr lang="en-GB" sz="1800" i="1" dirty="0" smtClean="0"/>
              <a:t>of </a:t>
            </a:r>
            <a:r>
              <a:rPr lang="en-GB" sz="1800" i="1" dirty="0"/>
              <a:t>Christian dogma and doctrines but that guaranteed little with respect to the ability of the majority of those so "indoctrinated" to think </a:t>
            </a:r>
            <a:r>
              <a:rPr lang="en-GB" sz="1800" i="1" dirty="0" smtClean="0"/>
              <a:t>theologically”</a:t>
            </a:r>
            <a:endParaRPr lang="en-GB" sz="1800" i="1" dirty="0"/>
          </a:p>
        </p:txBody>
      </p:sp>
      <p:sp>
        <p:nvSpPr>
          <p:cNvPr id="4" name="Content Placeholder 3"/>
          <p:cNvSpPr>
            <a:spLocks noGrp="1"/>
          </p:cNvSpPr>
          <p:nvPr>
            <p:ph sz="half" idx="2"/>
          </p:nvPr>
        </p:nvSpPr>
        <p:spPr/>
        <p:txBody>
          <a:bodyPr>
            <a:normAutofit/>
          </a:bodyPr>
          <a:lstStyle/>
          <a:p>
            <a:pPr marL="0" indent="0">
              <a:buNone/>
            </a:pPr>
            <a:r>
              <a:rPr lang="en-GB" sz="1800" i="1" dirty="0" smtClean="0"/>
              <a:t>“Theology </a:t>
            </a:r>
            <a:r>
              <a:rPr lang="en-GB" sz="1800" i="1" dirty="0"/>
              <a:t>is what occurs when the </a:t>
            </a:r>
            <a:r>
              <a:rPr lang="en-GB" sz="1800" i="1" dirty="0" smtClean="0"/>
              <a:t>Christian </a:t>
            </a:r>
            <a:r>
              <a:rPr lang="en-GB" sz="1800" i="1" dirty="0"/>
              <a:t>community knows itself to be living between text and context, between the revelatory answer and the human question </a:t>
            </a:r>
            <a:r>
              <a:rPr lang="en-GB" sz="1800" dirty="0"/>
              <a:t>(that is Tillich's formulation), </a:t>
            </a:r>
            <a:r>
              <a:rPr lang="en-GB" sz="1800" i="1" dirty="0"/>
              <a:t>between the Bible and the newspaper </a:t>
            </a:r>
            <a:r>
              <a:rPr lang="en-GB" sz="1800" dirty="0"/>
              <a:t>(that is Barth's </a:t>
            </a:r>
            <a:r>
              <a:rPr lang="en-GB" sz="1800" dirty="0" smtClean="0"/>
              <a:t>formulation)”</a:t>
            </a:r>
          </a:p>
          <a:p>
            <a:pPr marL="0" indent="0">
              <a:buNone/>
            </a:pPr>
            <a:endParaRPr lang="en-GB" sz="1800" dirty="0"/>
          </a:p>
          <a:p>
            <a:pPr marL="0" indent="0">
              <a:buNone/>
            </a:pPr>
            <a:r>
              <a:rPr lang="en-GB" sz="1800" dirty="0" smtClean="0"/>
              <a:t>“Or </a:t>
            </a:r>
            <a:r>
              <a:rPr lang="en-GB" sz="1800" dirty="0"/>
              <a:t>perhaps we could put it even more simply: </a:t>
            </a:r>
            <a:r>
              <a:rPr lang="en-GB" sz="1800" i="1" dirty="0"/>
              <a:t>Theology is that ongoing activity of the whole church that aims at </a:t>
            </a:r>
            <a:r>
              <a:rPr lang="en-GB" sz="1800" i="1" dirty="0" smtClean="0"/>
              <a:t>clarifying </a:t>
            </a:r>
            <a:r>
              <a:rPr lang="en-GB" sz="1800" i="1" dirty="0"/>
              <a:t>what "gospel" must mean here and </a:t>
            </a:r>
            <a:r>
              <a:rPr lang="en-GB" sz="1800" i="1" dirty="0" smtClean="0"/>
              <a:t>now“</a:t>
            </a:r>
            <a:endParaRPr lang="en-GB" sz="1800" dirty="0"/>
          </a:p>
        </p:txBody>
      </p:sp>
    </p:spTree>
    <p:extLst>
      <p:ext uri="{BB962C8B-B14F-4D97-AF65-F5344CB8AC3E}">
        <p14:creationId xmlns:p14="http://schemas.microsoft.com/office/powerpoint/2010/main" val="125660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sz="half" idx="1"/>
          </p:nvPr>
        </p:nvSpPr>
        <p:spPr/>
        <p:txBody>
          <a:bodyPr>
            <a:normAutofit/>
          </a:bodyPr>
          <a:lstStyle/>
          <a:p>
            <a:pPr marL="0" indent="0">
              <a:buNone/>
            </a:pPr>
            <a:r>
              <a:rPr lang="en-GB" sz="1800" dirty="0" smtClean="0"/>
              <a:t>“Theology—at </a:t>
            </a:r>
            <a:r>
              <a:rPr lang="en-GB" sz="1800" dirty="0"/>
              <a:t>whatever level one engages in it—is a preparation for the deepest and therefore most vulnerable kind of involvement in the realities of our world, depths of participation that most of us, likely, had not bargained for. </a:t>
            </a:r>
            <a:endParaRPr lang="en-GB" sz="1800" dirty="0" smtClean="0"/>
          </a:p>
          <a:p>
            <a:pPr marL="0" indent="0">
              <a:buNone/>
            </a:pPr>
            <a:endParaRPr lang="en-GB" sz="1800" dirty="0"/>
          </a:p>
          <a:p>
            <a:pPr marL="0" indent="0">
              <a:buNone/>
            </a:pPr>
            <a:r>
              <a:rPr lang="en-GB" sz="1800" dirty="0" smtClean="0"/>
              <a:t>But </a:t>
            </a:r>
            <a:r>
              <a:rPr lang="en-GB" sz="1800" dirty="0"/>
              <a:t>simultaneously we should find that this study introduces us to a kind of </a:t>
            </a:r>
            <a:r>
              <a:rPr lang="en-GB" sz="1800" i="1" dirty="0"/>
              <a:t>freedom </a:t>
            </a:r>
            <a:r>
              <a:rPr lang="en-GB" sz="1800" dirty="0"/>
              <a:t>rare in human experience: </a:t>
            </a:r>
            <a:r>
              <a:rPr lang="en-GB" sz="1800" dirty="0" smtClean="0"/>
              <a:t>freedom </a:t>
            </a:r>
            <a:r>
              <a:rPr lang="en-GB" sz="1800" i="1" dirty="0"/>
              <a:t>from </a:t>
            </a:r>
            <a:r>
              <a:rPr lang="en-GB" sz="1800" dirty="0"/>
              <a:t>the boring constraints of predictable ideas and practices, including predictable </a:t>
            </a:r>
            <a:r>
              <a:rPr lang="en-GB" sz="1800" dirty="0" smtClean="0"/>
              <a:t>religiosity”</a:t>
            </a:r>
            <a:endParaRPr lang="en-GB" sz="1800"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295315" y="982942"/>
            <a:ext cx="5371058" cy="4144869"/>
          </a:xfrm>
        </p:spPr>
      </p:pic>
    </p:spTree>
    <p:extLst>
      <p:ext uri="{BB962C8B-B14F-4D97-AF65-F5344CB8AC3E}">
        <p14:creationId xmlns:p14="http://schemas.microsoft.com/office/powerpoint/2010/main" val="261365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Christology</a:t>
            </a:r>
            <a:endParaRPr lang="en-GB" dirty="0"/>
          </a:p>
        </p:txBody>
      </p:sp>
      <p:sp>
        <p:nvSpPr>
          <p:cNvPr id="3" name="Text Placeholder 2"/>
          <p:cNvSpPr>
            <a:spLocks noGrp="1"/>
          </p:cNvSpPr>
          <p:nvPr>
            <p:ph type="body" idx="1"/>
          </p:nvPr>
        </p:nvSpPr>
        <p:spPr/>
        <p:txBody>
          <a:bodyPr/>
          <a:lstStyle/>
          <a:p>
            <a:r>
              <a:rPr lang="en-GB" dirty="0" smtClean="0"/>
              <a:t>All about that Christ thing.</a:t>
            </a:r>
            <a:endParaRPr lang="en-GB" dirty="0"/>
          </a:p>
        </p:txBody>
      </p:sp>
    </p:spTree>
    <p:extLst>
      <p:ext uri="{BB962C8B-B14F-4D97-AF65-F5344CB8AC3E}">
        <p14:creationId xmlns:p14="http://schemas.microsoft.com/office/powerpoint/2010/main" val="940506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rmAutofit fontScale="92500"/>
          </a:bodyPr>
          <a:lstStyle/>
          <a:p>
            <a:r>
              <a:rPr lang="en-GB" dirty="0"/>
              <a:t>There can be no doubt that theological talk about Jesus Christ is the linchpin of all that makes Christian theology truly Christian. </a:t>
            </a:r>
            <a:endParaRPr lang="en-GB" dirty="0" smtClean="0"/>
          </a:p>
          <a:p>
            <a:endParaRPr lang="en-GB" dirty="0" smtClean="0"/>
          </a:p>
          <a:p>
            <a:r>
              <a:rPr lang="en-GB" dirty="0" smtClean="0"/>
              <a:t>Take </a:t>
            </a:r>
            <a:r>
              <a:rPr lang="en-GB" dirty="0"/>
              <a:t>the man Jesus away from the equation and one has a rather general and abstract monotheism with little impact on our lives. </a:t>
            </a:r>
            <a:endParaRPr lang="en-GB" dirty="0" smtClean="0"/>
          </a:p>
          <a:p>
            <a:endParaRPr lang="en-GB"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230630" y="324600"/>
            <a:ext cx="3962815" cy="5116978"/>
          </a:xfrm>
        </p:spPr>
      </p:pic>
      <p:sp>
        <p:nvSpPr>
          <p:cNvPr id="2" name="Title 1"/>
          <p:cNvSpPr>
            <a:spLocks noGrp="1"/>
          </p:cNvSpPr>
          <p:nvPr>
            <p:ph type="title"/>
          </p:nvPr>
        </p:nvSpPr>
        <p:spPr/>
        <p:txBody>
          <a:bodyPr/>
          <a:lstStyle/>
          <a:p>
            <a:r>
              <a:rPr lang="en-GB" dirty="0" smtClean="0"/>
              <a:t>Christology</a:t>
            </a:r>
            <a:endParaRPr lang="en-GB" dirty="0"/>
          </a:p>
        </p:txBody>
      </p:sp>
    </p:spTree>
    <p:extLst>
      <p:ext uri="{BB962C8B-B14F-4D97-AF65-F5344CB8AC3E}">
        <p14:creationId xmlns:p14="http://schemas.microsoft.com/office/powerpoint/2010/main" val="22438307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Christology</a:t>
            </a:r>
            <a:endParaRPr lang="en-GB" dirty="0"/>
          </a:p>
        </p:txBody>
      </p:sp>
      <p:sp>
        <p:nvSpPr>
          <p:cNvPr id="3" name="Content Placeholder 2"/>
          <p:cNvSpPr>
            <a:spLocks noGrp="1"/>
          </p:cNvSpPr>
          <p:nvPr>
            <p:ph sz="half" idx="1"/>
          </p:nvPr>
        </p:nvSpPr>
        <p:spPr/>
        <p:txBody>
          <a:bodyPr>
            <a:normAutofit lnSpcReduction="10000"/>
          </a:bodyPr>
          <a:lstStyle/>
          <a:p>
            <a:r>
              <a:rPr lang="en-GB" dirty="0"/>
              <a:t>Take the divine understanding of Christ out of the equation, and Jesus becomes, a wise-man, a prophet, a mystic – but not a saviour. </a:t>
            </a:r>
            <a:endParaRPr lang="en-GB" dirty="0" smtClean="0"/>
          </a:p>
          <a:p>
            <a:endParaRPr lang="en-GB" dirty="0"/>
          </a:p>
          <a:p>
            <a:r>
              <a:rPr lang="en-GB" b="1" dirty="0"/>
              <a:t>Christology is the study of the person and importance of Christ</a:t>
            </a:r>
            <a:r>
              <a:rPr lang="en-GB" dirty="0"/>
              <a:t>.</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526877" y="398293"/>
            <a:ext cx="3867263" cy="5212399"/>
          </a:xfrm>
        </p:spPr>
      </p:pic>
    </p:spTree>
    <p:extLst>
      <p:ext uri="{BB962C8B-B14F-4D97-AF65-F5344CB8AC3E}">
        <p14:creationId xmlns:p14="http://schemas.microsoft.com/office/powerpoint/2010/main" val="21684070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t>Christology</a:t>
            </a:r>
            <a:endParaRPr lang="en-GB" sz="4000" dirty="0"/>
          </a:p>
        </p:txBody>
      </p:sp>
      <p:pic>
        <p:nvPicPr>
          <p:cNvPr id="5" name="Dogma - Buddy Christ (George Carlin).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919165" y="394447"/>
            <a:ext cx="7959070" cy="4993341"/>
          </a:xfrm>
        </p:spPr>
      </p:pic>
      <p:sp>
        <p:nvSpPr>
          <p:cNvPr id="4" name="Text Placeholder 3"/>
          <p:cNvSpPr>
            <a:spLocks noGrp="1"/>
          </p:cNvSpPr>
          <p:nvPr>
            <p:ph type="body" sz="half" idx="2"/>
          </p:nvPr>
        </p:nvSpPr>
        <p:spPr>
          <a:xfrm>
            <a:off x="983224" y="2048435"/>
            <a:ext cx="2701271" cy="3811588"/>
          </a:xfrm>
        </p:spPr>
        <p:txBody>
          <a:bodyPr>
            <a:normAutofit/>
          </a:bodyPr>
          <a:lstStyle/>
          <a:p>
            <a:endParaRPr lang="en-GB" sz="2800" dirty="0" smtClean="0"/>
          </a:p>
          <a:p>
            <a:r>
              <a:rPr lang="en-GB" sz="2800" dirty="0" smtClean="0"/>
              <a:t>So, Christology is the asking of “Who is Jesus / Christ?”</a:t>
            </a:r>
            <a:endParaRPr lang="en-GB" sz="2800" dirty="0"/>
          </a:p>
        </p:txBody>
      </p:sp>
    </p:spTree>
    <p:extLst>
      <p:ext uri="{BB962C8B-B14F-4D97-AF65-F5344CB8AC3E}">
        <p14:creationId xmlns:p14="http://schemas.microsoft.com/office/powerpoint/2010/main" val="18851928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Christology – Heresies	</a:t>
            </a:r>
            <a:endParaRPr lang="en-GB" dirty="0"/>
          </a:p>
        </p:txBody>
      </p:sp>
      <p:sp>
        <p:nvSpPr>
          <p:cNvPr id="3" name="Content Placeholder 2"/>
          <p:cNvSpPr>
            <a:spLocks noGrp="1"/>
          </p:cNvSpPr>
          <p:nvPr>
            <p:ph sz="half" idx="1"/>
          </p:nvPr>
        </p:nvSpPr>
        <p:spPr/>
        <p:txBody>
          <a:bodyPr>
            <a:normAutofit/>
          </a:bodyPr>
          <a:lstStyle/>
          <a:p>
            <a:pPr marL="0" indent="0">
              <a:buNone/>
            </a:pPr>
            <a:r>
              <a:rPr lang="en-GB" sz="2000" dirty="0" smtClean="0"/>
              <a:t>As </a:t>
            </a:r>
            <a:r>
              <a:rPr lang="en-GB" sz="2000" dirty="0"/>
              <a:t>they explored how to make sense of, or at least, struggled to find the language to talk, even partially, about Jesus; they immediately found themselves facing confusions and </a:t>
            </a:r>
            <a:r>
              <a:rPr lang="en-GB" sz="2000" dirty="0" smtClean="0"/>
              <a:t>dangers.</a:t>
            </a:r>
          </a:p>
          <a:p>
            <a:pPr marL="0" indent="0">
              <a:buNone/>
            </a:pPr>
            <a:endParaRPr lang="en-GB" sz="2000" dirty="0"/>
          </a:p>
          <a:p>
            <a:pPr marL="0" indent="0">
              <a:buNone/>
            </a:pPr>
            <a:r>
              <a:rPr lang="en-GB" sz="2000" dirty="0"/>
              <a:t>It is in response to these that the early church councils formulated the creeds which are still central to the theological ball-park today</a:t>
            </a:r>
            <a:r>
              <a:rPr lang="en-GB" sz="2000" dirty="0" smtClean="0"/>
              <a:t>.</a:t>
            </a:r>
            <a:endParaRPr lang="en-GB" sz="2000" dirty="0"/>
          </a:p>
        </p:txBody>
      </p:sp>
      <p:sp>
        <p:nvSpPr>
          <p:cNvPr id="4" name="Content Placeholder 3"/>
          <p:cNvSpPr>
            <a:spLocks noGrp="1"/>
          </p:cNvSpPr>
          <p:nvPr>
            <p:ph sz="half" idx="2"/>
          </p:nvPr>
        </p:nvSpPr>
        <p:spPr/>
        <p:txBody>
          <a:bodyPr>
            <a:normAutofit/>
          </a:bodyPr>
          <a:lstStyle/>
          <a:p>
            <a:pPr marL="0" indent="0">
              <a:buNone/>
            </a:pPr>
            <a:r>
              <a:rPr lang="en-GB" sz="2000" dirty="0" smtClean="0"/>
              <a:t>There </a:t>
            </a:r>
            <a:r>
              <a:rPr lang="en-GB" sz="2000" dirty="0"/>
              <a:t>were a lot of so-called Christological heresies that arose during this complex period. </a:t>
            </a:r>
            <a:endParaRPr lang="en-GB" sz="2000" dirty="0" smtClean="0"/>
          </a:p>
          <a:p>
            <a:pPr marL="0" indent="0">
              <a:buNone/>
            </a:pPr>
            <a:endParaRPr lang="en-GB" sz="2000" dirty="0"/>
          </a:p>
          <a:p>
            <a:pPr marL="0" indent="0">
              <a:buNone/>
            </a:pPr>
            <a:r>
              <a:rPr lang="en-GB" sz="2000" dirty="0" smtClean="0"/>
              <a:t>What </a:t>
            </a:r>
            <a:r>
              <a:rPr lang="en-GB" sz="2000" dirty="0"/>
              <a:t>I’m going to do is mention five of them, in the simplest terms possible. </a:t>
            </a:r>
            <a:endParaRPr lang="en-GB" sz="2000" dirty="0" smtClean="0"/>
          </a:p>
          <a:p>
            <a:pPr marL="0" indent="0">
              <a:buNone/>
            </a:pPr>
            <a:endParaRPr lang="en-GB" sz="2000" dirty="0"/>
          </a:p>
          <a:p>
            <a:pPr marL="0" indent="0">
              <a:buNone/>
            </a:pPr>
            <a:r>
              <a:rPr lang="en-GB" sz="2000" dirty="0" smtClean="0"/>
              <a:t>Each </a:t>
            </a:r>
            <a:r>
              <a:rPr lang="en-GB" sz="2000" dirty="0"/>
              <a:t>of them, in some way, denies the central </a:t>
            </a:r>
            <a:r>
              <a:rPr lang="en-GB" sz="2000" dirty="0" smtClean="0"/>
              <a:t>orthodox claim </a:t>
            </a:r>
            <a:r>
              <a:rPr lang="en-GB" sz="2000" dirty="0"/>
              <a:t>that in the man Jesus, God became </a:t>
            </a:r>
            <a:r>
              <a:rPr lang="en-GB" sz="2000" dirty="0" smtClean="0"/>
              <a:t>incarnate.</a:t>
            </a:r>
            <a:endParaRPr lang="en-GB" sz="2000" dirty="0"/>
          </a:p>
          <a:p>
            <a:pPr marL="0" indent="0">
              <a:buNone/>
            </a:pPr>
            <a:endParaRPr lang="en-GB" sz="2000" dirty="0"/>
          </a:p>
        </p:txBody>
      </p:sp>
    </p:spTree>
    <p:extLst>
      <p:ext uri="{BB962C8B-B14F-4D97-AF65-F5344CB8AC3E}">
        <p14:creationId xmlns:p14="http://schemas.microsoft.com/office/powerpoint/2010/main" val="1667657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Doceticism</a:t>
            </a:r>
            <a:endParaRPr lang="en-GB" dirty="0"/>
          </a:p>
        </p:txBody>
      </p:sp>
      <p:sp>
        <p:nvSpPr>
          <p:cNvPr id="3" name="Content Placeholder 2"/>
          <p:cNvSpPr>
            <a:spLocks noGrp="1"/>
          </p:cNvSpPr>
          <p:nvPr>
            <p:ph sz="half" idx="1"/>
          </p:nvPr>
        </p:nvSpPr>
        <p:spPr/>
        <p:txBody>
          <a:bodyPr>
            <a:normAutofit fontScale="62500" lnSpcReduction="20000"/>
          </a:bodyPr>
          <a:lstStyle/>
          <a:p>
            <a:r>
              <a:rPr lang="en-GB" dirty="0" smtClean="0"/>
              <a:t>from </a:t>
            </a:r>
            <a:r>
              <a:rPr lang="en-GB" dirty="0"/>
              <a:t>the </a:t>
            </a:r>
            <a:r>
              <a:rPr lang="en-GB" dirty="0" err="1"/>
              <a:t>greek</a:t>
            </a:r>
            <a:r>
              <a:rPr lang="en-GB" dirty="0"/>
              <a:t> word </a:t>
            </a:r>
            <a:r>
              <a:rPr lang="en-GB" i="1" dirty="0" err="1"/>
              <a:t>dokein</a:t>
            </a:r>
            <a:r>
              <a:rPr lang="en-GB" i="1" dirty="0"/>
              <a:t> – </a:t>
            </a:r>
            <a:r>
              <a:rPr lang="en-GB" dirty="0"/>
              <a:t>meaning ‘to seem’ or ‘mere appearance’. </a:t>
            </a:r>
            <a:endParaRPr lang="en-GB" dirty="0" smtClean="0"/>
          </a:p>
          <a:p>
            <a:endParaRPr lang="en-GB" dirty="0"/>
          </a:p>
          <a:p>
            <a:r>
              <a:rPr lang="en-GB" dirty="0"/>
              <a:t>This is the heresy that God in Jesus wasn’t really human. He just took on the form of something that looked human – but he didn’t really suffer, wasn’t really tempted, and didn’t really </a:t>
            </a:r>
            <a:r>
              <a:rPr lang="en-GB" dirty="0" smtClean="0"/>
              <a:t>die.</a:t>
            </a:r>
          </a:p>
          <a:p>
            <a:endParaRPr lang="en-GB" dirty="0"/>
          </a:p>
          <a:p>
            <a:r>
              <a:rPr lang="en-GB" dirty="0" smtClean="0"/>
              <a:t>This means that Jesus isn’t really like us at all, doesn’t feel like us, and that God therefore has no connection to us</a:t>
            </a:r>
          </a:p>
          <a:p>
            <a:endParaRPr lang="en-GB" dirty="0"/>
          </a:p>
          <a:p>
            <a:r>
              <a:rPr lang="en-GB" dirty="0" smtClean="0"/>
              <a:t>Contemporary subtle forms include a denial of the full humanity of Jesus – bodily / sexual desires of the Christ figure</a:t>
            </a:r>
            <a:endParaRPr lang="en-GB" dirty="0"/>
          </a:p>
          <a:p>
            <a:endParaRPr lang="en-GB"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574630" y="331694"/>
            <a:ext cx="5162457" cy="5162457"/>
          </a:xfrm>
        </p:spPr>
      </p:pic>
    </p:spTree>
    <p:extLst>
      <p:ext uri="{BB962C8B-B14F-4D97-AF65-F5344CB8AC3E}">
        <p14:creationId xmlns:p14="http://schemas.microsoft.com/office/powerpoint/2010/main" val="1371560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Adoptionism</a:t>
            </a:r>
            <a:endParaRPr lang="en-GB" dirty="0"/>
          </a:p>
        </p:txBody>
      </p:sp>
      <p:sp>
        <p:nvSpPr>
          <p:cNvPr id="3" name="Content Placeholder 2"/>
          <p:cNvSpPr>
            <a:spLocks noGrp="1"/>
          </p:cNvSpPr>
          <p:nvPr>
            <p:ph sz="half" idx="1"/>
          </p:nvPr>
        </p:nvSpPr>
        <p:spPr/>
        <p:txBody>
          <a:bodyPr>
            <a:normAutofit fontScale="70000" lnSpcReduction="20000"/>
          </a:bodyPr>
          <a:lstStyle/>
          <a:p>
            <a:r>
              <a:rPr lang="en-GB" dirty="0" smtClean="0"/>
              <a:t>This heresy is </a:t>
            </a:r>
            <a:r>
              <a:rPr lang="en-GB" dirty="0"/>
              <a:t>the opposite trend to </a:t>
            </a:r>
            <a:r>
              <a:rPr lang="en-GB" dirty="0" err="1"/>
              <a:t>docetism</a:t>
            </a:r>
            <a:r>
              <a:rPr lang="en-GB" dirty="0"/>
              <a:t>. </a:t>
            </a:r>
            <a:endParaRPr lang="en-GB" dirty="0" smtClean="0"/>
          </a:p>
          <a:p>
            <a:endParaRPr lang="en-GB" dirty="0"/>
          </a:p>
          <a:p>
            <a:r>
              <a:rPr lang="en-GB" dirty="0"/>
              <a:t>This refers to any theology which implies that Jesus was just a very special human. A man who, in some way was adopted by God to work his purposes, but who was not, in himself, in any way divine. </a:t>
            </a:r>
            <a:endParaRPr lang="en-GB" dirty="0" smtClean="0"/>
          </a:p>
          <a:p>
            <a:endParaRPr lang="en-GB" dirty="0"/>
          </a:p>
          <a:p>
            <a:r>
              <a:rPr lang="en-GB" dirty="0"/>
              <a:t>We sometimes get this type of idea when popular new-age, pagan, or gnostic beliefs intermingle with Christianity- we get the view that Jesus was just a man who more fully ‘actualised his Christ-force’, the inner ‘divinity’ that is inside us all. </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697958" y="510988"/>
            <a:ext cx="4741007" cy="5060789"/>
          </a:xfrm>
        </p:spPr>
      </p:pic>
    </p:spTree>
    <p:extLst>
      <p:ext uri="{BB962C8B-B14F-4D97-AF65-F5344CB8AC3E}">
        <p14:creationId xmlns:p14="http://schemas.microsoft.com/office/powerpoint/2010/main" val="53117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Arianism</a:t>
            </a:r>
            <a:endParaRPr lang="en-GB" dirty="0"/>
          </a:p>
        </p:txBody>
      </p:sp>
      <p:sp>
        <p:nvSpPr>
          <p:cNvPr id="3" name="Content Placeholder 2"/>
          <p:cNvSpPr>
            <a:spLocks noGrp="1"/>
          </p:cNvSpPr>
          <p:nvPr>
            <p:ph sz="half" idx="1"/>
          </p:nvPr>
        </p:nvSpPr>
        <p:spPr/>
        <p:txBody>
          <a:bodyPr>
            <a:normAutofit fontScale="62500" lnSpcReduction="20000"/>
          </a:bodyPr>
          <a:lstStyle/>
          <a:p>
            <a:r>
              <a:rPr lang="en-GB" dirty="0"/>
              <a:t>The Council of </a:t>
            </a:r>
            <a:r>
              <a:rPr lang="en-GB" dirty="0" err="1"/>
              <a:t>Nicea</a:t>
            </a:r>
            <a:r>
              <a:rPr lang="en-GB" dirty="0"/>
              <a:t> in 325 affirmed that Jesus Christ was </a:t>
            </a:r>
            <a:r>
              <a:rPr lang="en-GB" i="1" dirty="0" err="1"/>
              <a:t>homoousios</a:t>
            </a:r>
            <a:r>
              <a:rPr lang="en-GB" i="1" dirty="0"/>
              <a:t> - </a:t>
            </a:r>
            <a:r>
              <a:rPr lang="en-GB" dirty="0"/>
              <a:t>of one substance, with the Father. </a:t>
            </a:r>
            <a:endParaRPr lang="en-GB" dirty="0" smtClean="0"/>
          </a:p>
          <a:p>
            <a:endParaRPr lang="en-GB" dirty="0"/>
          </a:p>
          <a:p>
            <a:r>
              <a:rPr lang="en-GB" dirty="0" smtClean="0"/>
              <a:t>It </a:t>
            </a:r>
            <a:r>
              <a:rPr lang="en-GB" dirty="0"/>
              <a:t>refutes the heresy of Arianism [Arius – 256-336], which held that the logos which was incarnated in Jesus was itself just the highest of all the creatures. </a:t>
            </a:r>
            <a:endParaRPr lang="en-GB" dirty="0" smtClean="0"/>
          </a:p>
          <a:p>
            <a:endParaRPr lang="en-GB" dirty="0"/>
          </a:p>
          <a:p>
            <a:r>
              <a:rPr lang="en-GB" dirty="0" smtClean="0"/>
              <a:t>This denies the divinity of the Trinity, and denies the divine nature of Christ. </a:t>
            </a:r>
          </a:p>
          <a:p>
            <a:endParaRPr lang="en-GB" dirty="0"/>
          </a:p>
          <a:p>
            <a:r>
              <a:rPr lang="en-GB" dirty="0" smtClean="0"/>
              <a:t>Contemporary conservatives often accuse liberals (incorrectly) of being Arians. There is an apocryphal story of St Nicholas of Myra slapping Arius at the Council of Nicaea</a:t>
            </a:r>
            <a:endParaRPr lang="en-GB" dirty="0"/>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650696" y="430306"/>
            <a:ext cx="4617940" cy="4942277"/>
          </a:xfrm>
        </p:spPr>
      </p:pic>
    </p:spTree>
    <p:extLst>
      <p:ext uri="{BB962C8B-B14F-4D97-AF65-F5344CB8AC3E}">
        <p14:creationId xmlns:p14="http://schemas.microsoft.com/office/powerpoint/2010/main" val="41010917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Appollinarianism</a:t>
            </a:r>
            <a:endParaRPr lang="en-GB" dirty="0"/>
          </a:p>
        </p:txBody>
      </p:sp>
      <p:sp>
        <p:nvSpPr>
          <p:cNvPr id="3" name="Content Placeholder 2"/>
          <p:cNvSpPr>
            <a:spLocks noGrp="1"/>
          </p:cNvSpPr>
          <p:nvPr>
            <p:ph sz="half" idx="1"/>
          </p:nvPr>
        </p:nvSpPr>
        <p:spPr/>
        <p:txBody>
          <a:bodyPr>
            <a:normAutofit fontScale="62500" lnSpcReduction="20000"/>
          </a:bodyPr>
          <a:lstStyle/>
          <a:p>
            <a:r>
              <a:rPr lang="en-GB" dirty="0"/>
              <a:t>The Council of Constantinople in 381 affirmed the full divinity of the Holy Spirit and condemned the Christological view known as </a:t>
            </a:r>
            <a:r>
              <a:rPr lang="en-GB" dirty="0" err="1"/>
              <a:t>Appolinarianism</a:t>
            </a:r>
            <a:r>
              <a:rPr lang="en-GB" dirty="0"/>
              <a:t> (</a:t>
            </a:r>
            <a:r>
              <a:rPr lang="en-GB" dirty="0" err="1"/>
              <a:t>Apollinarius</a:t>
            </a:r>
            <a:r>
              <a:rPr lang="en-GB" dirty="0"/>
              <a:t> of Laodicea (c.310-c.390) – which held that the divine logos had replaced the human mind – </a:t>
            </a:r>
            <a:r>
              <a:rPr lang="en-GB" i="1" dirty="0"/>
              <a:t>nous </a:t>
            </a:r>
            <a:r>
              <a:rPr lang="en-GB" dirty="0"/>
              <a:t>- of the man Jesus. </a:t>
            </a:r>
            <a:endParaRPr lang="en-GB" dirty="0" smtClean="0"/>
          </a:p>
          <a:p>
            <a:endParaRPr lang="en-GB" dirty="0"/>
          </a:p>
          <a:p>
            <a:r>
              <a:rPr lang="en-GB" dirty="0"/>
              <a:t>It therefore denied that Christ was </a:t>
            </a:r>
            <a:r>
              <a:rPr lang="en-GB" i="1" dirty="0"/>
              <a:t>fully </a:t>
            </a:r>
            <a:r>
              <a:rPr lang="en-GB" dirty="0"/>
              <a:t>human. Because this ­</a:t>
            </a:r>
            <a:r>
              <a:rPr lang="en-GB" i="1" dirty="0"/>
              <a:t>nous ­</a:t>
            </a:r>
            <a:r>
              <a:rPr lang="en-GB" dirty="0"/>
              <a:t>is also taken to be the ‘animating spirit’ of the flesh, the implication was that the divine would in someway transform the human flesh into something unlike any other human being – so we have Christ as Frankenstein. </a:t>
            </a:r>
            <a:endParaRPr lang="en-GB" dirty="0" smtClean="0"/>
          </a:p>
          <a:p>
            <a:endParaRPr lang="en-GB" dirty="0"/>
          </a:p>
          <a:p>
            <a:r>
              <a:rPr lang="en-GB" dirty="0" smtClean="0"/>
              <a:t>This denies the humanity of Christ</a:t>
            </a:r>
            <a:endParaRPr lang="en-GB" dirty="0"/>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514819" y="591671"/>
            <a:ext cx="5096228" cy="4724400"/>
          </a:xfrm>
        </p:spPr>
      </p:pic>
    </p:spTree>
    <p:extLst>
      <p:ext uri="{BB962C8B-B14F-4D97-AF65-F5344CB8AC3E}">
        <p14:creationId xmlns:p14="http://schemas.microsoft.com/office/powerpoint/2010/main" val="29025202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Nestorianism</a:t>
            </a:r>
            <a:endParaRPr lang="en-GB" dirty="0"/>
          </a:p>
        </p:txBody>
      </p:sp>
      <p:sp>
        <p:nvSpPr>
          <p:cNvPr id="3" name="Content Placeholder 2"/>
          <p:cNvSpPr>
            <a:spLocks noGrp="1"/>
          </p:cNvSpPr>
          <p:nvPr>
            <p:ph sz="half" idx="1"/>
          </p:nvPr>
        </p:nvSpPr>
        <p:spPr/>
        <p:txBody>
          <a:bodyPr>
            <a:normAutofit fontScale="62500" lnSpcReduction="20000"/>
          </a:bodyPr>
          <a:lstStyle/>
          <a:p>
            <a:r>
              <a:rPr lang="en-GB" dirty="0"/>
              <a:t>The Council of Chalcedon in 451 condemned (echoing Ephesus in 431) a heresy known as </a:t>
            </a:r>
            <a:r>
              <a:rPr lang="en-GB" dirty="0" err="1"/>
              <a:t>Nestorianism</a:t>
            </a:r>
            <a:r>
              <a:rPr lang="en-GB" dirty="0"/>
              <a:t> (Nestorius c.386-c.451) – which supposedly held the divine and human sides of Jesus so far apart that there were ‘two sons’ within the one </a:t>
            </a:r>
            <a:r>
              <a:rPr lang="en-GB" dirty="0" smtClean="0"/>
              <a:t>man.</a:t>
            </a:r>
          </a:p>
          <a:p>
            <a:endParaRPr lang="en-GB" dirty="0"/>
          </a:p>
          <a:p>
            <a:r>
              <a:rPr lang="en-GB" dirty="0" smtClean="0"/>
              <a:t>This leads to a schizophrenic picture of the actions and will of Christ, where they are divided between the divine and the human.</a:t>
            </a:r>
          </a:p>
          <a:p>
            <a:endParaRPr lang="en-GB" dirty="0"/>
          </a:p>
          <a:p>
            <a:r>
              <a:rPr lang="en-GB" dirty="0" smtClean="0"/>
              <a:t>This also related to the notion of Mary as the ‘Mother of God’ or </a:t>
            </a:r>
            <a:r>
              <a:rPr lang="en-GB" i="1" dirty="0" err="1" smtClean="0"/>
              <a:t>theotokos</a:t>
            </a:r>
            <a:r>
              <a:rPr lang="en-GB" dirty="0" smtClean="0"/>
              <a:t> – did Mary give birth only to the human nature or also the divine?</a:t>
            </a:r>
          </a:p>
          <a:p>
            <a:endParaRPr lang="en-GB" dirty="0"/>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631727" y="208990"/>
            <a:ext cx="3233497" cy="5383773"/>
          </a:xfrm>
        </p:spPr>
      </p:pic>
    </p:spTree>
    <p:extLst>
      <p:ext uri="{BB962C8B-B14F-4D97-AF65-F5344CB8AC3E}">
        <p14:creationId xmlns:p14="http://schemas.microsoft.com/office/powerpoint/2010/main" val="12187041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Resolution</a:t>
            </a:r>
            <a:endParaRPr lang="en-GB" dirty="0"/>
          </a:p>
        </p:txBody>
      </p:sp>
      <p:sp>
        <p:nvSpPr>
          <p:cNvPr id="3" name="Content Placeholder 2"/>
          <p:cNvSpPr>
            <a:spLocks noGrp="1"/>
          </p:cNvSpPr>
          <p:nvPr>
            <p:ph sz="half" idx="1"/>
          </p:nvPr>
        </p:nvSpPr>
        <p:spPr/>
        <p:txBody>
          <a:bodyPr>
            <a:normAutofit fontScale="62500" lnSpcReduction="20000"/>
          </a:bodyPr>
          <a:lstStyle/>
          <a:p>
            <a:r>
              <a:rPr lang="en-GB" dirty="0"/>
              <a:t>So the settlement of the council of Chalcedon states that Jesus Christ is ‘fully divine, fully human, two natures in one person, without confusion or change, separation or division.” </a:t>
            </a:r>
            <a:endParaRPr lang="en-GB" dirty="0" smtClean="0"/>
          </a:p>
          <a:p>
            <a:endParaRPr lang="en-GB" dirty="0"/>
          </a:p>
          <a:p>
            <a:r>
              <a:rPr lang="en-GB" dirty="0" smtClean="0"/>
              <a:t>It </a:t>
            </a:r>
            <a:r>
              <a:rPr lang="en-GB" dirty="0"/>
              <a:t>therefore reiterated the condemnation of </a:t>
            </a:r>
            <a:r>
              <a:rPr lang="en-GB" dirty="0" err="1"/>
              <a:t>Appolinarian</a:t>
            </a:r>
            <a:r>
              <a:rPr lang="en-GB" dirty="0"/>
              <a:t> mixing of divine and human, and also rejected the Nestorian complete separation. </a:t>
            </a:r>
            <a:endParaRPr lang="en-GB" dirty="0" smtClean="0"/>
          </a:p>
          <a:p>
            <a:endParaRPr lang="en-GB" dirty="0"/>
          </a:p>
          <a:p>
            <a:r>
              <a:rPr lang="en-GB" dirty="0" smtClean="0"/>
              <a:t>For </a:t>
            </a:r>
            <a:r>
              <a:rPr lang="en-GB" dirty="0"/>
              <a:t>Chalcedon the flesh of Christ came from Mary. Thus it declared Christ was ‘</a:t>
            </a:r>
            <a:r>
              <a:rPr lang="en-GB" i="1" dirty="0"/>
              <a:t>begotten before the ages from the Father as regards his divinity, and in the last days the same for us and for our salvation from Mary, the virgin God-bearer as regards his humanity</a:t>
            </a:r>
            <a:r>
              <a:rPr lang="en-GB" i="1" dirty="0" smtClean="0"/>
              <a:t>…’</a:t>
            </a:r>
            <a:endParaRPr lang="en-GB" dirty="0"/>
          </a:p>
        </p:txBody>
      </p:sp>
      <p:sp>
        <p:nvSpPr>
          <p:cNvPr id="4" name="Content Placeholder 3"/>
          <p:cNvSpPr>
            <a:spLocks noGrp="1"/>
          </p:cNvSpPr>
          <p:nvPr>
            <p:ph sz="half" idx="2"/>
          </p:nvPr>
        </p:nvSpPr>
        <p:spPr>
          <a:xfrm>
            <a:off x="6172200" y="421341"/>
            <a:ext cx="5181600" cy="5172151"/>
          </a:xfrm>
          <a:noFill/>
        </p:spPr>
        <p:txBody>
          <a:bodyPr>
            <a:normAutofit fontScale="62500" lnSpcReduction="20000"/>
          </a:bodyPr>
          <a:lstStyle/>
          <a:p>
            <a:r>
              <a:rPr lang="en-GB" dirty="0" smtClean="0"/>
              <a:t>There were many </a:t>
            </a:r>
            <a:r>
              <a:rPr lang="en-GB" dirty="0" err="1" smtClean="0"/>
              <a:t>many</a:t>
            </a:r>
            <a:r>
              <a:rPr lang="en-GB" dirty="0" smtClean="0"/>
              <a:t> </a:t>
            </a:r>
            <a:r>
              <a:rPr lang="en-GB" dirty="0" err="1" smtClean="0"/>
              <a:t>many</a:t>
            </a:r>
            <a:r>
              <a:rPr lang="en-GB" dirty="0" smtClean="0"/>
              <a:t> other forms of Christological heresy prevalent in the early Church such as:</a:t>
            </a:r>
          </a:p>
          <a:p>
            <a:r>
              <a:rPr lang="en-GB" dirty="0" err="1" smtClean="0"/>
              <a:t>Monophysitism</a:t>
            </a:r>
            <a:r>
              <a:rPr lang="en-GB" dirty="0" smtClean="0"/>
              <a:t>, </a:t>
            </a:r>
          </a:p>
          <a:p>
            <a:r>
              <a:rPr lang="en-GB" dirty="0" err="1" smtClean="0"/>
              <a:t>Miaphysitism</a:t>
            </a:r>
            <a:r>
              <a:rPr lang="en-GB" dirty="0" smtClean="0"/>
              <a:t>, </a:t>
            </a:r>
          </a:p>
          <a:p>
            <a:r>
              <a:rPr lang="en-GB" dirty="0" smtClean="0"/>
              <a:t>Gnosticism, </a:t>
            </a:r>
          </a:p>
          <a:p>
            <a:r>
              <a:rPr lang="en-GB" dirty="0" err="1" smtClean="0"/>
              <a:t>Luciferians</a:t>
            </a:r>
            <a:r>
              <a:rPr lang="en-GB" dirty="0" smtClean="0"/>
              <a:t>, </a:t>
            </a:r>
          </a:p>
          <a:p>
            <a:r>
              <a:rPr lang="en-GB" dirty="0" err="1" smtClean="0"/>
              <a:t>Pneumatomachians</a:t>
            </a:r>
            <a:r>
              <a:rPr lang="en-GB" dirty="0" smtClean="0"/>
              <a:t>, </a:t>
            </a:r>
          </a:p>
          <a:p>
            <a:r>
              <a:rPr lang="en-GB" dirty="0" err="1" smtClean="0"/>
              <a:t>Melchisedechains</a:t>
            </a:r>
            <a:r>
              <a:rPr lang="en-GB" dirty="0" smtClean="0"/>
              <a:t>, </a:t>
            </a:r>
          </a:p>
          <a:p>
            <a:r>
              <a:rPr lang="en-GB" dirty="0" smtClean="0"/>
              <a:t>Modalism, </a:t>
            </a:r>
          </a:p>
          <a:p>
            <a:r>
              <a:rPr lang="en-GB" dirty="0" err="1" smtClean="0"/>
              <a:t>Sabellianism</a:t>
            </a:r>
            <a:r>
              <a:rPr lang="en-GB" dirty="0" smtClean="0"/>
              <a:t>, </a:t>
            </a:r>
          </a:p>
          <a:p>
            <a:r>
              <a:rPr lang="en-GB" dirty="0" smtClean="0"/>
              <a:t>Monarchianism, </a:t>
            </a:r>
          </a:p>
          <a:p>
            <a:r>
              <a:rPr lang="en-GB" dirty="0" err="1" smtClean="0"/>
              <a:t>Monothelitism</a:t>
            </a:r>
            <a:r>
              <a:rPr lang="en-GB" dirty="0" smtClean="0"/>
              <a:t>, </a:t>
            </a:r>
          </a:p>
          <a:p>
            <a:r>
              <a:rPr lang="en-GB" dirty="0" err="1" smtClean="0"/>
              <a:t>Patripassianism</a:t>
            </a:r>
            <a:r>
              <a:rPr lang="en-GB" dirty="0" smtClean="0"/>
              <a:t>, </a:t>
            </a:r>
          </a:p>
          <a:p>
            <a:r>
              <a:rPr lang="en-GB" dirty="0" err="1" smtClean="0"/>
              <a:t>Psilanthropism</a:t>
            </a:r>
            <a:r>
              <a:rPr lang="en-GB" dirty="0" smtClean="0"/>
              <a:t> </a:t>
            </a:r>
            <a:r>
              <a:rPr lang="en-GB" dirty="0" err="1" smtClean="0"/>
              <a:t>etc</a:t>
            </a:r>
            <a:r>
              <a:rPr lang="en-GB" dirty="0" smtClean="0"/>
              <a:t> etc.</a:t>
            </a:r>
            <a:endParaRPr lang="en-GB" dirty="0"/>
          </a:p>
        </p:txBody>
      </p:sp>
    </p:spTree>
    <p:extLst>
      <p:ext uri="{BB962C8B-B14F-4D97-AF65-F5344CB8AC3E}">
        <p14:creationId xmlns:p14="http://schemas.microsoft.com/office/powerpoint/2010/main" val="40231950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7946" y="425003"/>
            <a:ext cx="10107851" cy="5782614"/>
          </a:xfrm>
          <a:prstGeom prst="rect">
            <a:avLst/>
          </a:prstGeom>
        </p:spPr>
      </p:pic>
    </p:spTree>
    <p:extLst>
      <p:ext uri="{BB962C8B-B14F-4D97-AF65-F5344CB8AC3E}">
        <p14:creationId xmlns:p14="http://schemas.microsoft.com/office/powerpoint/2010/main" val="26504354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Other things about Jesus…</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3830752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rmAutofit fontScale="70000" lnSpcReduction="20000"/>
          </a:bodyPr>
          <a:lstStyle/>
          <a:p>
            <a:r>
              <a:rPr lang="en-GB" dirty="0"/>
              <a:t>One problem with the way the early Church, and many theologians throughout history, have dealt with the task of providing a theology of Christ is that they appeal to </a:t>
            </a:r>
            <a:r>
              <a:rPr lang="en-GB" dirty="0" smtClean="0"/>
              <a:t>three moments - Incarnation</a:t>
            </a:r>
            <a:r>
              <a:rPr lang="en-GB" dirty="0"/>
              <a:t>, Cross, and Resurrection – as if the bit that comes in-between Incarnation and Cross is of no significance for our understanding of God’s action in Christ. </a:t>
            </a:r>
            <a:endParaRPr lang="en-GB" dirty="0" smtClean="0"/>
          </a:p>
          <a:p>
            <a:r>
              <a:rPr lang="en-GB" dirty="0" smtClean="0"/>
              <a:t>That </a:t>
            </a:r>
            <a:r>
              <a:rPr lang="en-GB" dirty="0"/>
              <a:t>is a serious mistake for Christian ethics because we thereby downplay the significance of Jesus’s fellowship with the sinners and the outcasts, or his nonviolence, or his teaching on love of enemies; but it is also a serious problem for understanding all biblical and doctrinal claims about Jesus. </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515250" y="1690688"/>
            <a:ext cx="5073455" cy="3382303"/>
          </a:xfrm>
        </p:spPr>
      </p:pic>
      <p:sp>
        <p:nvSpPr>
          <p:cNvPr id="2" name="Title 1"/>
          <p:cNvSpPr>
            <a:spLocks noGrp="1"/>
          </p:cNvSpPr>
          <p:nvPr>
            <p:ph type="title"/>
          </p:nvPr>
        </p:nvSpPr>
        <p:spPr/>
        <p:txBody>
          <a:bodyPr/>
          <a:lstStyle/>
          <a:p>
            <a:r>
              <a:rPr lang="en-GB" dirty="0" smtClean="0"/>
              <a:t>Jesus</a:t>
            </a:r>
            <a:endParaRPr lang="en-GB" dirty="0"/>
          </a:p>
        </p:txBody>
      </p:sp>
    </p:spTree>
    <p:extLst>
      <p:ext uri="{BB962C8B-B14F-4D97-AF65-F5344CB8AC3E}">
        <p14:creationId xmlns:p14="http://schemas.microsoft.com/office/powerpoint/2010/main" val="40256580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2691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Messiah</a:t>
            </a:r>
            <a:endParaRPr lang="en-GB" dirty="0"/>
          </a:p>
        </p:txBody>
      </p:sp>
      <p:sp>
        <p:nvSpPr>
          <p:cNvPr id="3" name="Content Placeholder 2"/>
          <p:cNvSpPr>
            <a:spLocks noGrp="1"/>
          </p:cNvSpPr>
          <p:nvPr>
            <p:ph sz="half" idx="1"/>
          </p:nvPr>
        </p:nvSpPr>
        <p:spPr/>
        <p:txBody>
          <a:bodyPr>
            <a:normAutofit fontScale="62500" lnSpcReduction="20000"/>
          </a:bodyPr>
          <a:lstStyle/>
          <a:p>
            <a:r>
              <a:rPr lang="en-GB" dirty="0"/>
              <a:t>For now it is sufficient to note that Jesus is incarnated into God’s chosen people, Israel, in such a way as to meet various expectations and fulfil various prophecies. </a:t>
            </a:r>
            <a:endParaRPr lang="en-GB" dirty="0" smtClean="0"/>
          </a:p>
          <a:p>
            <a:r>
              <a:rPr lang="en-GB" dirty="0" smtClean="0"/>
              <a:t>The </a:t>
            </a:r>
            <a:r>
              <a:rPr lang="en-GB" dirty="0"/>
              <a:t>Jewish people had suffered a long line of exiles and occupations – their much loved promised land was currently occupied by the forces of the Roman empire. The people yearned to be free of this tyranny and expected God to send his anointed agent to liberate his people and set things back on track. </a:t>
            </a:r>
            <a:endParaRPr lang="en-GB" dirty="0" smtClean="0"/>
          </a:p>
          <a:p>
            <a:r>
              <a:rPr lang="en-GB" dirty="0" smtClean="0"/>
              <a:t>The </a:t>
            </a:r>
            <a:r>
              <a:rPr lang="en-GB" dirty="0"/>
              <a:t>term Messiah literally means – the anointed one – the one designated to be King [hence the importance of establishing Jesus’ Davidic lineage]. It isn’t until the writings of St Paul that this title – Messiah- in its </a:t>
            </a:r>
            <a:r>
              <a:rPr lang="en-GB" dirty="0" smtClean="0"/>
              <a:t>Greek </a:t>
            </a:r>
            <a:r>
              <a:rPr lang="en-GB" dirty="0"/>
              <a:t>form </a:t>
            </a:r>
            <a:r>
              <a:rPr lang="en-GB" i="1" dirty="0"/>
              <a:t>Christos </a:t>
            </a:r>
            <a:r>
              <a:rPr lang="en-GB" dirty="0"/>
              <a:t>becomes something of a personal name. </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350301" y="2318717"/>
            <a:ext cx="4825397" cy="2780953"/>
          </a:xfrm>
        </p:spPr>
      </p:pic>
    </p:spTree>
    <p:extLst>
      <p:ext uri="{BB962C8B-B14F-4D97-AF65-F5344CB8AC3E}">
        <p14:creationId xmlns:p14="http://schemas.microsoft.com/office/powerpoint/2010/main" val="24352637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Messiah</a:t>
            </a:r>
            <a:endParaRPr lang="en-GB" dirty="0"/>
          </a:p>
        </p:txBody>
      </p:sp>
      <p:pic>
        <p:nvPicPr>
          <p:cNvPr id="5" name="Hallelujah chorus from Händels Messiah - Mormon Tabernacle Choir.mp4">
            <a:hlinkClick r:id="" action="ppaction://media"/>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4"/>
          <a:stretch>
            <a:fillRect/>
          </a:stretch>
        </p:blipFill>
        <p:spPr>
          <a:xfrm>
            <a:off x="390296" y="1389529"/>
            <a:ext cx="5629504" cy="3776196"/>
          </a:xfrm>
        </p:spPr>
      </p:pic>
      <p:sp>
        <p:nvSpPr>
          <p:cNvPr id="4" name="Content Placeholder 3"/>
          <p:cNvSpPr>
            <a:spLocks noGrp="1"/>
          </p:cNvSpPr>
          <p:nvPr>
            <p:ph sz="half" idx="2"/>
          </p:nvPr>
        </p:nvSpPr>
        <p:spPr/>
        <p:txBody>
          <a:bodyPr>
            <a:normAutofit fontScale="62500" lnSpcReduction="20000"/>
          </a:bodyPr>
          <a:lstStyle/>
          <a:p>
            <a:r>
              <a:rPr lang="en-GB" dirty="0"/>
              <a:t>In both preaching, and in his miracles, Jesus is proclaiming a simple yet profoundly disturbing message. “The kingdom of God is at hand, repent and believe in the gospel” (Mark 1:15). </a:t>
            </a:r>
          </a:p>
          <a:p>
            <a:r>
              <a:rPr lang="en-GB" dirty="0" smtClean="0"/>
              <a:t>Part </a:t>
            </a:r>
            <a:r>
              <a:rPr lang="en-GB" dirty="0"/>
              <a:t>of what that meant was that God was acting decisively, in Jesus himself, to realise his purposes in creation. The election of Israel as the people in whom God would do his work is being continued in the life and work of Jesus. </a:t>
            </a:r>
          </a:p>
          <a:p>
            <a:r>
              <a:rPr lang="en-GB" dirty="0" smtClean="0"/>
              <a:t>That </a:t>
            </a:r>
            <a:r>
              <a:rPr lang="en-GB" dirty="0"/>
              <a:t>is why he calls Twelve disciples around himself – because there were twelve tribes of Israel, and Jesus is providing a powerful extended symbol that God is reconstituting Israel. </a:t>
            </a:r>
          </a:p>
          <a:p>
            <a:r>
              <a:rPr lang="en-GB" dirty="0" smtClean="0"/>
              <a:t>God’s </a:t>
            </a:r>
            <a:r>
              <a:rPr lang="en-GB" dirty="0"/>
              <a:t>messiah is not going to restore the promised land to Israel by stirring up a violent revolt, but is restoring Israel in the life and work of Jesus of Nazareth. </a:t>
            </a:r>
          </a:p>
          <a:p>
            <a:endParaRPr lang="en-GB" dirty="0"/>
          </a:p>
        </p:txBody>
      </p:sp>
    </p:spTree>
    <p:extLst>
      <p:ext uri="{BB962C8B-B14F-4D97-AF65-F5344CB8AC3E}">
        <p14:creationId xmlns:p14="http://schemas.microsoft.com/office/powerpoint/2010/main" val="39612796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Son of God</a:t>
            </a:r>
            <a:endParaRPr lang="en-GB" dirty="0"/>
          </a:p>
        </p:txBody>
      </p:sp>
      <p:sp>
        <p:nvSpPr>
          <p:cNvPr id="3" name="Content Placeholder 2"/>
          <p:cNvSpPr>
            <a:spLocks noGrp="1"/>
          </p:cNvSpPr>
          <p:nvPr>
            <p:ph sz="half" idx="1"/>
          </p:nvPr>
        </p:nvSpPr>
        <p:spPr/>
        <p:txBody>
          <a:bodyPr>
            <a:normAutofit fontScale="70000" lnSpcReduction="20000"/>
          </a:bodyPr>
          <a:lstStyle/>
          <a:p>
            <a:r>
              <a:rPr lang="en-GB" dirty="0"/>
              <a:t>It is important to note that, this term is not found on Jesus’ own lips. </a:t>
            </a:r>
            <a:r>
              <a:rPr lang="en-GB" dirty="0" smtClean="0"/>
              <a:t>Equally </a:t>
            </a:r>
            <a:r>
              <a:rPr lang="en-GB" dirty="0"/>
              <a:t>importantly, to the ears of those of Jesus’ own time the term would not necessarily have to imply divinity. </a:t>
            </a:r>
          </a:p>
          <a:p>
            <a:r>
              <a:rPr lang="en-GB" dirty="0"/>
              <a:t>It had been applied to the people of Israel in general (Exodus 4:22), and especially to the Davidic king and his successors (2 Samuel 7:14). </a:t>
            </a:r>
            <a:endParaRPr lang="en-GB" dirty="0" smtClean="0"/>
          </a:p>
          <a:p>
            <a:r>
              <a:rPr lang="en-GB" dirty="0" smtClean="0"/>
              <a:t>However</a:t>
            </a:r>
            <a:r>
              <a:rPr lang="en-GB" dirty="0"/>
              <a:t>, when St Paul uses the term it takes on a fuller meaning – in Romans 1:3-4 Paul describes Christ </a:t>
            </a:r>
            <a:r>
              <a:rPr lang="en-GB" i="1" dirty="0"/>
              <a:t>as ‘descended from David according to the flesh </a:t>
            </a:r>
            <a:r>
              <a:rPr lang="en-GB" i="1" dirty="0" smtClean="0"/>
              <a:t>and </a:t>
            </a:r>
            <a:r>
              <a:rPr lang="en-GB" i="1" dirty="0"/>
              <a:t>was declared to be Son of God with power according to the spirit of holiness by resurrection from the dead.” </a:t>
            </a:r>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1237129"/>
            <a:ext cx="5181600" cy="4199265"/>
          </a:xfrm>
        </p:spPr>
      </p:pic>
    </p:spTree>
    <p:extLst>
      <p:ext uri="{BB962C8B-B14F-4D97-AF65-F5344CB8AC3E}">
        <p14:creationId xmlns:p14="http://schemas.microsoft.com/office/powerpoint/2010/main" val="3200128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Son of God</a:t>
            </a:r>
            <a:endParaRPr lang="en-GB" dirty="0"/>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85339" y="1619437"/>
            <a:ext cx="2731510" cy="3767138"/>
          </a:xfrm>
        </p:spPr>
      </p:pic>
      <p:sp>
        <p:nvSpPr>
          <p:cNvPr id="4" name="Content Placeholder 3"/>
          <p:cNvSpPr>
            <a:spLocks noGrp="1"/>
          </p:cNvSpPr>
          <p:nvPr>
            <p:ph sz="half" idx="2"/>
          </p:nvPr>
        </p:nvSpPr>
        <p:spPr/>
        <p:txBody>
          <a:bodyPr>
            <a:normAutofit fontScale="77500" lnSpcReduction="20000"/>
          </a:bodyPr>
          <a:lstStyle/>
          <a:p>
            <a:r>
              <a:rPr lang="en-GB" dirty="0"/>
              <a:t>Equally the Gospel of John, in its strong emphasis on Jesus’ divinity, talks of Jesus as the ‘son’ in a specific sense - </a:t>
            </a:r>
            <a:r>
              <a:rPr lang="en-GB" i="1" dirty="0" err="1"/>
              <a:t>huios</a:t>
            </a:r>
            <a:r>
              <a:rPr lang="en-GB" dirty="0"/>
              <a:t>, and of Christians as ‘children’ - </a:t>
            </a:r>
            <a:r>
              <a:rPr lang="en-GB" i="1" dirty="0" err="1"/>
              <a:t>tekna</a:t>
            </a:r>
            <a:r>
              <a:rPr lang="en-GB" dirty="0"/>
              <a:t>. </a:t>
            </a:r>
            <a:endParaRPr lang="en-GB" dirty="0" smtClean="0"/>
          </a:p>
          <a:p>
            <a:r>
              <a:rPr lang="en-GB" dirty="0" smtClean="0"/>
              <a:t>For </a:t>
            </a:r>
            <a:r>
              <a:rPr lang="en-GB" dirty="0"/>
              <a:t>both John and Paul the point is clear enough – that believers enjoy the inheritance rights of </a:t>
            </a:r>
            <a:r>
              <a:rPr lang="en-GB" dirty="0" smtClean="0"/>
              <a:t>sons, </a:t>
            </a:r>
            <a:r>
              <a:rPr lang="en-GB" dirty="0"/>
              <a:t>by virtue of being included, in some way, in Jesus’ very special status as Son of God. </a:t>
            </a:r>
            <a:endParaRPr lang="en-GB" dirty="0" smtClean="0"/>
          </a:p>
          <a:p>
            <a:r>
              <a:rPr lang="en-GB" dirty="0" smtClean="0"/>
              <a:t>It </a:t>
            </a:r>
            <a:r>
              <a:rPr lang="en-GB" dirty="0"/>
              <a:t>isn’t until the early church fathers try to find a way of expressing this in stronger metaphysical language that the term comes to mean ‘fully divine’. </a:t>
            </a:r>
          </a:p>
        </p:txBody>
      </p:sp>
    </p:spTree>
    <p:extLst>
      <p:ext uri="{BB962C8B-B14F-4D97-AF65-F5344CB8AC3E}">
        <p14:creationId xmlns:p14="http://schemas.microsoft.com/office/powerpoint/2010/main" val="8659065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Son of Man</a:t>
            </a:r>
            <a:endParaRPr lang="en-GB" dirty="0"/>
          </a:p>
        </p:txBody>
      </p:sp>
      <p:sp>
        <p:nvSpPr>
          <p:cNvPr id="3" name="Content Placeholder 2"/>
          <p:cNvSpPr>
            <a:spLocks noGrp="1"/>
          </p:cNvSpPr>
          <p:nvPr>
            <p:ph sz="half" idx="1"/>
          </p:nvPr>
        </p:nvSpPr>
        <p:spPr>
          <a:xfrm>
            <a:off x="838200" y="1825625"/>
            <a:ext cx="4836459" cy="3767867"/>
          </a:xfrm>
        </p:spPr>
        <p:txBody>
          <a:bodyPr>
            <a:normAutofit fontScale="85000" lnSpcReduction="20000"/>
          </a:bodyPr>
          <a:lstStyle/>
          <a:p>
            <a:r>
              <a:rPr lang="en-GB" dirty="0"/>
              <a:t>If son of God has often been taken to be indicative of Jesus’ </a:t>
            </a:r>
            <a:r>
              <a:rPr lang="en-GB" dirty="0" smtClean="0"/>
              <a:t>divinity – </a:t>
            </a:r>
            <a:r>
              <a:rPr lang="en-GB" dirty="0"/>
              <a:t>the ‘Son of Man’ may seem to express Christ’s humanity</a:t>
            </a:r>
            <a:r>
              <a:rPr lang="en-GB" dirty="0" smtClean="0"/>
              <a:t>.</a:t>
            </a:r>
          </a:p>
          <a:p>
            <a:pPr marL="0" indent="0">
              <a:buNone/>
            </a:pPr>
            <a:r>
              <a:rPr lang="en-GB" dirty="0" smtClean="0"/>
              <a:t> </a:t>
            </a:r>
          </a:p>
          <a:p>
            <a:r>
              <a:rPr lang="en-GB" dirty="0" smtClean="0"/>
              <a:t>The </a:t>
            </a:r>
            <a:r>
              <a:rPr lang="en-GB" dirty="0"/>
              <a:t>most significant example of the use of the term before Jesus may be Daniel 7:13-14 where the Son of Man’ appears at the end of history. So here the use of the term, in part, refers to the eschatological kingship of </a:t>
            </a:r>
            <a:r>
              <a:rPr lang="en-GB" dirty="0" smtClean="0"/>
              <a:t>Christ</a:t>
            </a:r>
            <a:endParaRPr lang="en-GB" dirty="0"/>
          </a:p>
        </p:txBody>
      </p:sp>
      <p:sp>
        <p:nvSpPr>
          <p:cNvPr id="4" name="Content Placeholder 3"/>
          <p:cNvSpPr>
            <a:spLocks noGrp="1"/>
          </p:cNvSpPr>
          <p:nvPr>
            <p:ph sz="half" idx="2"/>
          </p:nvPr>
        </p:nvSpPr>
        <p:spPr>
          <a:xfrm>
            <a:off x="6172199" y="510989"/>
            <a:ext cx="5598459" cy="5082504"/>
          </a:xfrm>
        </p:spPr>
        <p:txBody>
          <a:bodyPr>
            <a:noAutofit/>
          </a:bodyPr>
          <a:lstStyle/>
          <a:p>
            <a:pPr marL="0" indent="0">
              <a:buNone/>
            </a:pPr>
            <a:r>
              <a:rPr lang="en-GB" i="1" dirty="0"/>
              <a:t>“I saw one like a son of man </a:t>
            </a:r>
            <a:r>
              <a:rPr lang="en-GB" i="1" dirty="0" smtClean="0"/>
              <a:t>coming </a:t>
            </a:r>
            <a:r>
              <a:rPr lang="en-GB" i="1" dirty="0"/>
              <a:t>with the clouds of heaven. And </a:t>
            </a:r>
            <a:r>
              <a:rPr lang="en-GB" i="1" dirty="0" smtClean="0"/>
              <a:t>he </a:t>
            </a:r>
            <a:r>
              <a:rPr lang="en-GB" i="1" dirty="0"/>
              <a:t>came to the Ancient One and was presented before him. </a:t>
            </a:r>
            <a:endParaRPr lang="en-GB" i="1" dirty="0" smtClean="0"/>
          </a:p>
          <a:p>
            <a:pPr marL="0" indent="0">
              <a:buNone/>
            </a:pPr>
            <a:r>
              <a:rPr lang="en-GB" i="1" dirty="0" smtClean="0"/>
              <a:t>To </a:t>
            </a:r>
            <a:r>
              <a:rPr lang="en-GB" i="1" dirty="0"/>
              <a:t>him was given dominion and glory </a:t>
            </a:r>
            <a:r>
              <a:rPr lang="en-GB" i="1" dirty="0" smtClean="0"/>
              <a:t>and kingship, that </a:t>
            </a:r>
            <a:r>
              <a:rPr lang="en-GB" i="1" dirty="0"/>
              <a:t>all peoples, nations, and languages should serve him. </a:t>
            </a:r>
            <a:endParaRPr lang="en-GB" i="1" dirty="0" smtClean="0"/>
          </a:p>
          <a:p>
            <a:pPr marL="0" indent="0">
              <a:buNone/>
            </a:pPr>
            <a:r>
              <a:rPr lang="en-GB" i="1" dirty="0" smtClean="0"/>
              <a:t>His </a:t>
            </a:r>
            <a:r>
              <a:rPr lang="en-GB" i="1" dirty="0"/>
              <a:t>dominion is an everlasting </a:t>
            </a:r>
            <a:r>
              <a:rPr lang="en-GB" i="1" dirty="0" smtClean="0"/>
              <a:t>dominion </a:t>
            </a:r>
            <a:r>
              <a:rPr lang="en-GB" i="1" dirty="0"/>
              <a:t>and shall not pass away, and his kingship is one that shall never be destroyed.” </a:t>
            </a:r>
            <a:r>
              <a:rPr lang="en-GB" dirty="0"/>
              <a:t/>
            </a:r>
            <a:br>
              <a:rPr lang="en-GB" dirty="0"/>
            </a:br>
            <a:endParaRPr lang="en-GB" dirty="0"/>
          </a:p>
        </p:txBody>
      </p:sp>
    </p:spTree>
    <p:extLst>
      <p:ext uri="{BB962C8B-B14F-4D97-AF65-F5344CB8AC3E}">
        <p14:creationId xmlns:p14="http://schemas.microsoft.com/office/powerpoint/2010/main" val="37850907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Son of Man</a:t>
            </a:r>
            <a:endParaRPr lang="en-GB"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10660" y="1825625"/>
            <a:ext cx="2436680" cy="3767138"/>
          </a:xfrm>
        </p:spPr>
      </p:pic>
      <p:sp>
        <p:nvSpPr>
          <p:cNvPr id="4" name="Content Placeholder 3"/>
          <p:cNvSpPr>
            <a:spLocks noGrp="1"/>
          </p:cNvSpPr>
          <p:nvPr>
            <p:ph sz="half" idx="2"/>
          </p:nvPr>
        </p:nvSpPr>
        <p:spPr/>
        <p:txBody>
          <a:bodyPr>
            <a:normAutofit fontScale="77500" lnSpcReduction="20000"/>
          </a:bodyPr>
          <a:lstStyle/>
          <a:p>
            <a:r>
              <a:rPr lang="en-GB" dirty="0"/>
              <a:t>There is an awful lot of scholarly disagreement about the function of the title Son of Man, but it seems likely that it combines both elements of a generic humanity - Jesus is like us in that he, like all humanity, is frail and able to suffer; and a more specific senses both of suffering </a:t>
            </a:r>
            <a:r>
              <a:rPr lang="en-GB" dirty="0" smtClean="0"/>
              <a:t>and </a:t>
            </a:r>
            <a:r>
              <a:rPr lang="en-GB" dirty="0"/>
              <a:t>of future glorification </a:t>
            </a:r>
            <a:endParaRPr lang="en-GB" dirty="0" smtClean="0"/>
          </a:p>
          <a:p>
            <a:endParaRPr lang="en-GB" dirty="0"/>
          </a:p>
          <a:p>
            <a:r>
              <a:rPr lang="en-GB" dirty="0" smtClean="0"/>
              <a:t>So </a:t>
            </a:r>
            <a:r>
              <a:rPr lang="en-GB" dirty="0"/>
              <a:t>what we have is a term that points both to the humanity of Jesus, and to his being ‘the-one-who-is-to-come-to-suffer-and-then-to-reign.’ </a:t>
            </a:r>
          </a:p>
          <a:p>
            <a:endParaRPr lang="en-GB" dirty="0"/>
          </a:p>
        </p:txBody>
      </p:sp>
    </p:spTree>
    <p:extLst>
      <p:ext uri="{BB962C8B-B14F-4D97-AF65-F5344CB8AC3E}">
        <p14:creationId xmlns:p14="http://schemas.microsoft.com/office/powerpoint/2010/main" val="20954889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448052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Death of Jesus</a:t>
            </a:r>
            <a:endParaRPr lang="en-GB" dirty="0"/>
          </a:p>
        </p:txBody>
      </p:sp>
      <p:sp>
        <p:nvSpPr>
          <p:cNvPr id="3" name="Content Placeholder 2"/>
          <p:cNvSpPr>
            <a:spLocks noGrp="1"/>
          </p:cNvSpPr>
          <p:nvPr>
            <p:ph sz="half" idx="1"/>
          </p:nvPr>
        </p:nvSpPr>
        <p:spPr/>
        <p:txBody>
          <a:bodyPr>
            <a:normAutofit lnSpcReduction="10000"/>
          </a:bodyPr>
          <a:lstStyle/>
          <a:p>
            <a:r>
              <a:rPr lang="en-GB" dirty="0"/>
              <a:t>Of course, one of the biggest questions facing Christian theologians is ‘Why did Jesus die in the way he did</a:t>
            </a:r>
            <a:r>
              <a:rPr lang="en-GB" dirty="0" smtClean="0"/>
              <a:t>?’ </a:t>
            </a:r>
          </a:p>
          <a:p>
            <a:endParaRPr lang="en-GB" dirty="0"/>
          </a:p>
          <a:p>
            <a:r>
              <a:rPr lang="en-GB" dirty="0"/>
              <a:t>Both the Roman historian Tacitus, and the Jewish historian Josephus, amongst others, record the crucifixion. </a:t>
            </a:r>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023846" y="295343"/>
            <a:ext cx="3420035" cy="5221253"/>
          </a:xfrm>
        </p:spPr>
      </p:pic>
    </p:spTree>
    <p:extLst>
      <p:ext uri="{BB962C8B-B14F-4D97-AF65-F5344CB8AC3E}">
        <p14:creationId xmlns:p14="http://schemas.microsoft.com/office/powerpoint/2010/main" val="8475216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Death of Jesus</a:t>
            </a:r>
            <a:endParaRPr lang="en-GB" dirty="0"/>
          </a:p>
        </p:txBody>
      </p:sp>
      <p:sp>
        <p:nvSpPr>
          <p:cNvPr id="3" name="Content Placeholder 2"/>
          <p:cNvSpPr>
            <a:spLocks noGrp="1"/>
          </p:cNvSpPr>
          <p:nvPr>
            <p:ph sz="half" idx="1"/>
          </p:nvPr>
        </p:nvSpPr>
        <p:spPr/>
        <p:txBody>
          <a:bodyPr>
            <a:normAutofit fontScale="77500" lnSpcReduction="20000"/>
          </a:bodyPr>
          <a:lstStyle/>
          <a:p>
            <a:r>
              <a:rPr lang="en-GB" dirty="0"/>
              <a:t>There are two types of answer to the question of why Jesus dies on a cross – these can be more accurately described as the ‘why of provocation’ or of ‘direct cause’, and the ‘why of </a:t>
            </a:r>
            <a:r>
              <a:rPr lang="en-GB" dirty="0" err="1"/>
              <a:t>telos</a:t>
            </a:r>
            <a:r>
              <a:rPr lang="en-GB" dirty="0"/>
              <a:t>’ or purpose</a:t>
            </a:r>
            <a:r>
              <a:rPr lang="en-GB" dirty="0" smtClean="0"/>
              <a:t>.</a:t>
            </a:r>
          </a:p>
          <a:p>
            <a:r>
              <a:rPr lang="en-GB" dirty="0" smtClean="0"/>
              <a:t> </a:t>
            </a:r>
          </a:p>
          <a:p>
            <a:r>
              <a:rPr lang="en-GB" dirty="0" smtClean="0"/>
              <a:t>That </a:t>
            </a:r>
            <a:r>
              <a:rPr lang="en-GB" dirty="0"/>
              <a:t>is to say the questions of why Jesus is executed as a criminal, and why God has to allow him to die. </a:t>
            </a:r>
            <a:endParaRPr lang="en-GB" dirty="0" smtClean="0"/>
          </a:p>
          <a:p>
            <a:endParaRPr lang="en-GB" dirty="0" smtClean="0"/>
          </a:p>
          <a:p>
            <a:r>
              <a:rPr lang="en-GB" dirty="0" smtClean="0"/>
              <a:t>It </a:t>
            </a:r>
            <a:r>
              <a:rPr lang="en-GB" dirty="0"/>
              <a:t>is here that the distinction between the life and work of Jesus rears its head again</a:t>
            </a:r>
            <a:r>
              <a:rPr lang="en-GB" dirty="0" smtClean="0"/>
              <a:t>.. </a:t>
            </a:r>
            <a:endParaRPr lang="en-GB" dirty="0"/>
          </a:p>
          <a:p>
            <a:endParaRPr lang="en-GB"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189321" y="977152"/>
            <a:ext cx="5367548" cy="4159623"/>
          </a:xfrm>
        </p:spPr>
      </p:pic>
    </p:spTree>
    <p:extLst>
      <p:ext uri="{BB962C8B-B14F-4D97-AF65-F5344CB8AC3E}">
        <p14:creationId xmlns:p14="http://schemas.microsoft.com/office/powerpoint/2010/main" val="811676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Death of Jesus</a:t>
            </a:r>
            <a:endParaRPr lang="en-GB" dirty="0"/>
          </a:p>
        </p:txBody>
      </p:sp>
      <p:sp>
        <p:nvSpPr>
          <p:cNvPr id="3" name="Content Placeholder 2"/>
          <p:cNvSpPr>
            <a:spLocks noGrp="1"/>
          </p:cNvSpPr>
          <p:nvPr>
            <p:ph sz="half" idx="1"/>
          </p:nvPr>
        </p:nvSpPr>
        <p:spPr/>
        <p:txBody>
          <a:bodyPr>
            <a:normAutofit fontScale="62500" lnSpcReduction="20000"/>
          </a:bodyPr>
          <a:lstStyle/>
          <a:p>
            <a:r>
              <a:rPr lang="en-GB" dirty="0"/>
              <a:t>It is possible, though by no means a matter of scholarly consensus, </a:t>
            </a:r>
            <a:r>
              <a:rPr lang="en-GB" dirty="0" smtClean="0"/>
              <a:t>that the </a:t>
            </a:r>
            <a:r>
              <a:rPr lang="en-GB" dirty="0"/>
              <a:t>last supper and the temple incident are linked in terms of their theme, concern, and symbolism. </a:t>
            </a:r>
            <a:endParaRPr lang="en-GB" dirty="0" smtClean="0"/>
          </a:p>
          <a:p>
            <a:endParaRPr lang="en-GB" dirty="0" smtClean="0"/>
          </a:p>
          <a:p>
            <a:r>
              <a:rPr lang="en-GB" dirty="0" smtClean="0"/>
              <a:t>This </a:t>
            </a:r>
            <a:r>
              <a:rPr lang="en-GB" dirty="0"/>
              <a:t>would imply that part of what is going on in these events is that Jesus is conceiving of his death as sacrificial, and therefore of performing the sorts of functions normally achieved in the temple itself</a:t>
            </a:r>
            <a:r>
              <a:rPr lang="en-GB" dirty="0" smtClean="0"/>
              <a:t>.</a:t>
            </a:r>
          </a:p>
          <a:p>
            <a:endParaRPr lang="en-GB" dirty="0" smtClean="0"/>
          </a:p>
          <a:p>
            <a:r>
              <a:rPr lang="en-GB" dirty="0" smtClean="0"/>
              <a:t>That </a:t>
            </a:r>
            <a:r>
              <a:rPr lang="en-GB" dirty="0"/>
              <a:t>would certainly mean, that Jesus himself views his impending death as an event of eternal significance. It is to be an event which changes the nature of the world. </a:t>
            </a:r>
          </a:p>
          <a:p>
            <a:endParaRPr lang="en-GB"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615953" y="584632"/>
            <a:ext cx="4679577" cy="4868333"/>
          </a:xfrm>
        </p:spPr>
      </p:pic>
    </p:spTree>
    <p:extLst>
      <p:ext uri="{BB962C8B-B14F-4D97-AF65-F5344CB8AC3E}">
        <p14:creationId xmlns:p14="http://schemas.microsoft.com/office/powerpoint/2010/main" val="36242749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ast supper.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676399" y="84511"/>
            <a:ext cx="8444754" cy="6333566"/>
          </a:xfrm>
        </p:spPr>
      </p:pic>
    </p:spTree>
    <p:extLst>
      <p:ext uri="{BB962C8B-B14F-4D97-AF65-F5344CB8AC3E}">
        <p14:creationId xmlns:p14="http://schemas.microsoft.com/office/powerpoint/2010/main" val="11303267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Atonement</a:t>
            </a:r>
            <a:endParaRPr lang="en-GB" dirty="0"/>
          </a:p>
        </p:txBody>
      </p:sp>
      <p:sp>
        <p:nvSpPr>
          <p:cNvPr id="3" name="Content Placeholder 2"/>
          <p:cNvSpPr>
            <a:spLocks noGrp="1"/>
          </p:cNvSpPr>
          <p:nvPr>
            <p:ph sz="half" idx="1"/>
          </p:nvPr>
        </p:nvSpPr>
        <p:spPr/>
        <p:txBody>
          <a:bodyPr>
            <a:normAutofit fontScale="92500" lnSpcReduction="20000"/>
          </a:bodyPr>
          <a:lstStyle/>
          <a:p>
            <a:r>
              <a:rPr lang="en-GB" dirty="0"/>
              <a:t>The other </a:t>
            </a:r>
            <a:r>
              <a:rPr lang="en-GB" dirty="0" smtClean="0"/>
              <a:t>why - </a:t>
            </a:r>
            <a:r>
              <a:rPr lang="en-GB" dirty="0"/>
              <a:t>the why of purpose, relates to human sinfulness and God’s redemptive and restorative activity. </a:t>
            </a:r>
            <a:endParaRPr lang="en-GB" dirty="0" smtClean="0"/>
          </a:p>
          <a:p>
            <a:endParaRPr lang="en-GB" dirty="0" smtClean="0"/>
          </a:p>
          <a:p>
            <a:r>
              <a:rPr lang="en-GB" dirty="0" smtClean="0"/>
              <a:t>It </a:t>
            </a:r>
            <a:r>
              <a:rPr lang="en-GB" dirty="0"/>
              <a:t>is, that is to say the doctrine of reconciliation, or more commonly, the doctrine of the atonement</a:t>
            </a:r>
            <a:r>
              <a:rPr lang="en-GB" dirty="0" smtClean="0"/>
              <a:t>.</a:t>
            </a:r>
          </a:p>
          <a:p>
            <a:endParaRPr lang="en-GB" dirty="0" smtClean="0"/>
          </a:p>
          <a:p>
            <a:r>
              <a:rPr lang="en-GB" dirty="0" smtClean="0"/>
              <a:t>We </a:t>
            </a:r>
            <a:r>
              <a:rPr lang="en-GB" dirty="0"/>
              <a:t>will have more to say about salvation in a couple of weeks. </a:t>
            </a:r>
          </a:p>
          <a:p>
            <a:endParaRPr lang="en-GB"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019799" y="681318"/>
            <a:ext cx="5580529" cy="4631467"/>
          </a:xfrm>
        </p:spPr>
      </p:pic>
    </p:spTree>
    <p:extLst>
      <p:ext uri="{BB962C8B-B14F-4D97-AF65-F5344CB8AC3E}">
        <p14:creationId xmlns:p14="http://schemas.microsoft.com/office/powerpoint/2010/main" val="25054388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Resurrection</a:t>
            </a:r>
            <a:endParaRPr lang="en-GB" dirty="0"/>
          </a:p>
        </p:txBody>
      </p:sp>
      <p:sp>
        <p:nvSpPr>
          <p:cNvPr id="3" name="Content Placeholder 2"/>
          <p:cNvSpPr>
            <a:spLocks noGrp="1"/>
          </p:cNvSpPr>
          <p:nvPr>
            <p:ph sz="half" idx="1"/>
          </p:nvPr>
        </p:nvSpPr>
        <p:spPr/>
        <p:txBody>
          <a:bodyPr>
            <a:normAutofit fontScale="77500" lnSpcReduction="20000"/>
          </a:bodyPr>
          <a:lstStyle/>
          <a:p>
            <a:r>
              <a:rPr lang="en-GB" dirty="0"/>
              <a:t>The resurrection functions as God’s seal of approval, his utter vindication, of the life and work of Jesus. It cannot therefore be taken in abstraction from these things. </a:t>
            </a:r>
            <a:endParaRPr lang="en-GB" dirty="0" smtClean="0"/>
          </a:p>
          <a:p>
            <a:endParaRPr lang="en-GB" dirty="0"/>
          </a:p>
          <a:p>
            <a:r>
              <a:rPr lang="en-GB" dirty="0"/>
              <a:t>The resurrection is a Trinitarian divine act – Jesus does not raise himself. The resurrection occurs as an act of the Father, through the Spirit, on the Son. </a:t>
            </a:r>
            <a:endParaRPr lang="en-GB" dirty="0" smtClean="0"/>
          </a:p>
          <a:p>
            <a:endParaRPr lang="en-GB" dirty="0"/>
          </a:p>
          <a:p>
            <a:r>
              <a:rPr lang="en-GB" dirty="0"/>
              <a:t>The resurrection is thoroughly political. </a:t>
            </a:r>
          </a:p>
        </p:txBody>
      </p:sp>
      <p:sp>
        <p:nvSpPr>
          <p:cNvPr id="4" name="Content Placeholder 3"/>
          <p:cNvSpPr>
            <a:spLocks noGrp="1"/>
          </p:cNvSpPr>
          <p:nvPr>
            <p:ph sz="half" idx="2"/>
          </p:nvPr>
        </p:nvSpPr>
        <p:spPr>
          <a:xfrm>
            <a:off x="6172199" y="394447"/>
            <a:ext cx="5697071" cy="5199045"/>
          </a:xfrm>
        </p:spPr>
        <p:txBody>
          <a:bodyPr>
            <a:normAutofit fontScale="77500" lnSpcReduction="20000"/>
          </a:bodyPr>
          <a:lstStyle/>
          <a:p>
            <a:pPr marL="0" indent="0">
              <a:buNone/>
            </a:pPr>
            <a:r>
              <a:rPr lang="en-GB" dirty="0" smtClean="0"/>
              <a:t>N.T </a:t>
            </a:r>
            <a:r>
              <a:rPr lang="en-GB" dirty="0"/>
              <a:t>Wright </a:t>
            </a:r>
            <a:r>
              <a:rPr lang="en-GB" dirty="0" smtClean="0"/>
              <a:t>–</a:t>
            </a:r>
            <a:r>
              <a:rPr lang="en-GB" i="1" dirty="0"/>
              <a:t>The Resurrection of the Son of God. </a:t>
            </a:r>
          </a:p>
          <a:p>
            <a:pPr marL="0" indent="0">
              <a:buNone/>
            </a:pPr>
            <a:endParaRPr lang="en-GB" dirty="0"/>
          </a:p>
          <a:p>
            <a:pPr marL="0" indent="0">
              <a:buNone/>
            </a:pPr>
            <a:r>
              <a:rPr lang="en-GB" i="1" dirty="0" smtClean="0"/>
              <a:t>No </a:t>
            </a:r>
            <a:r>
              <a:rPr lang="en-GB" i="1" dirty="0"/>
              <a:t>tyrant is threatened by Jesus going to heaven, leaving his body in a tomb. No governments face the authentic Christian </a:t>
            </a:r>
            <a:r>
              <a:rPr lang="en-GB" i="1" dirty="0" smtClean="0"/>
              <a:t>challenge </a:t>
            </a:r>
            <a:r>
              <a:rPr lang="en-GB" i="1" dirty="0"/>
              <a:t>when the church's social preaching tries to base itself on Jesus' teaching, detached from the central and </a:t>
            </a:r>
            <a:r>
              <a:rPr lang="en-GB" i="1" dirty="0" smtClean="0"/>
              <a:t>energizing </a:t>
            </a:r>
            <a:r>
              <a:rPr lang="en-GB" i="1" dirty="0"/>
              <a:t>fact of his resurrection (or when, for that matter, the resurrection is affirmed simply as an example of a </a:t>
            </a:r>
            <a:r>
              <a:rPr lang="en-GB" i="1" dirty="0" smtClean="0"/>
              <a:t>supernatural </a:t>
            </a:r>
            <a:r>
              <a:rPr lang="en-GB" i="1" dirty="0"/>
              <a:t>'happy ending' which guarantees post-mortem bliss</a:t>
            </a:r>
            <a:r>
              <a:rPr lang="en-GB" i="1" dirty="0" smtClean="0"/>
              <a:t>).</a:t>
            </a:r>
          </a:p>
          <a:p>
            <a:pPr marL="0" indent="0">
              <a:buNone/>
            </a:pPr>
            <a:endParaRPr lang="en-GB" dirty="0" smtClean="0"/>
          </a:p>
          <a:p>
            <a:pPr marL="0" indent="0">
              <a:buNone/>
            </a:pPr>
            <a:r>
              <a:rPr lang="en-GB" i="1" dirty="0" smtClean="0"/>
              <a:t>The </a:t>
            </a:r>
            <a:r>
              <a:rPr lang="en-GB" i="1" dirty="0"/>
              <a:t>resurrection constitutes Jesus as the world's true sovereign, the 'son of god' who claims absolute allegiance from </a:t>
            </a:r>
            <a:r>
              <a:rPr lang="en-GB" i="1" dirty="0" smtClean="0"/>
              <a:t>everyone </a:t>
            </a:r>
            <a:r>
              <a:rPr lang="en-GB" i="1" dirty="0"/>
              <a:t>and everything within creation. He is the start of the creator's new world: its pilot project, indeed its pilot.</a:t>
            </a:r>
          </a:p>
          <a:p>
            <a:endParaRPr lang="en-GB" dirty="0"/>
          </a:p>
          <a:p>
            <a:endParaRPr lang="en-GB" dirty="0"/>
          </a:p>
        </p:txBody>
      </p:sp>
    </p:spTree>
    <p:extLst>
      <p:ext uri="{BB962C8B-B14F-4D97-AF65-F5344CB8AC3E}">
        <p14:creationId xmlns:p14="http://schemas.microsoft.com/office/powerpoint/2010/main" val="33843561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Resurrection</a:t>
            </a:r>
            <a:endParaRPr lang="en-GB" dirty="0"/>
          </a:p>
        </p:txBody>
      </p:sp>
      <p:sp>
        <p:nvSpPr>
          <p:cNvPr id="3" name="Content Placeholder 2"/>
          <p:cNvSpPr>
            <a:spLocks noGrp="1"/>
          </p:cNvSpPr>
          <p:nvPr>
            <p:ph sz="half" idx="1"/>
          </p:nvPr>
        </p:nvSpPr>
        <p:spPr/>
        <p:txBody>
          <a:bodyPr>
            <a:normAutofit fontScale="70000" lnSpcReduction="20000"/>
          </a:bodyPr>
          <a:lstStyle/>
          <a:p>
            <a:pPr marL="0" indent="0">
              <a:buNone/>
            </a:pPr>
            <a:r>
              <a:rPr lang="en-GB" dirty="0"/>
              <a:t>The resurrection not only vindicates everything up to and including the cross, it also is the foundation for Jesus’ contemporaneity with </a:t>
            </a:r>
            <a:r>
              <a:rPr lang="en-GB" dirty="0" smtClean="0"/>
              <a:t>us</a:t>
            </a:r>
          </a:p>
          <a:p>
            <a:pPr marL="0" indent="0">
              <a:buNone/>
            </a:pPr>
            <a:endParaRPr lang="en-GB" dirty="0" smtClean="0"/>
          </a:p>
          <a:p>
            <a:pPr marL="0" indent="0">
              <a:buNone/>
            </a:pPr>
            <a:r>
              <a:rPr lang="en-GB" dirty="0" smtClean="0"/>
              <a:t>As </a:t>
            </a:r>
            <a:r>
              <a:rPr lang="en-GB" dirty="0"/>
              <a:t>the last words Jesus speaks in the gospel of Matthew have </a:t>
            </a:r>
            <a:r>
              <a:rPr lang="en-GB" dirty="0" smtClean="0"/>
              <a:t>it:</a:t>
            </a:r>
          </a:p>
          <a:p>
            <a:pPr marL="0" indent="0">
              <a:buNone/>
            </a:pPr>
            <a:endParaRPr lang="en-GB" dirty="0" smtClean="0"/>
          </a:p>
          <a:p>
            <a:pPr marL="0" indent="0">
              <a:buNone/>
            </a:pPr>
            <a:r>
              <a:rPr lang="en-GB" dirty="0" smtClean="0"/>
              <a:t>	‘</a:t>
            </a:r>
            <a:r>
              <a:rPr lang="en-GB" i="1" dirty="0" smtClean="0"/>
              <a:t>remember</a:t>
            </a:r>
            <a:r>
              <a:rPr lang="en-GB" i="1" dirty="0"/>
              <a:t>, I am with you to the </a:t>
            </a:r>
            <a:r>
              <a:rPr lang="en-GB" i="1" dirty="0" smtClean="0"/>
              <a:t>end </a:t>
            </a:r>
            <a:r>
              <a:rPr lang="en-GB" i="1" dirty="0"/>
              <a:t>of </a:t>
            </a:r>
            <a:r>
              <a:rPr lang="en-GB" i="1" dirty="0" smtClean="0"/>
              <a:t>	the </a:t>
            </a:r>
            <a:r>
              <a:rPr lang="en-GB" i="1" dirty="0"/>
              <a:t>age.’ </a:t>
            </a:r>
            <a:endParaRPr lang="en-GB" i="1" dirty="0" smtClean="0"/>
          </a:p>
          <a:p>
            <a:pPr marL="0" indent="0">
              <a:buNone/>
            </a:pPr>
            <a:endParaRPr lang="en-GB" dirty="0"/>
          </a:p>
          <a:p>
            <a:pPr marL="0" indent="0">
              <a:buNone/>
            </a:pPr>
            <a:r>
              <a:rPr lang="en-GB" dirty="0" smtClean="0"/>
              <a:t>The </a:t>
            </a:r>
            <a:r>
              <a:rPr lang="en-GB" dirty="0"/>
              <a:t>resurrection is the basis for the continued hopefulness of the Christian life. </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95004" y="438485"/>
            <a:ext cx="3850901" cy="4782101"/>
          </a:xfrm>
        </p:spPr>
      </p:pic>
    </p:spTree>
    <p:extLst>
      <p:ext uri="{BB962C8B-B14F-4D97-AF65-F5344CB8AC3E}">
        <p14:creationId xmlns:p14="http://schemas.microsoft.com/office/powerpoint/2010/main" val="34997780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a:t>
            </a:r>
            <a:endParaRPr lang="en-GB" dirty="0"/>
          </a:p>
        </p:txBody>
      </p:sp>
      <p:sp>
        <p:nvSpPr>
          <p:cNvPr id="3" name="Content Placeholder 2"/>
          <p:cNvSpPr>
            <a:spLocks noGrp="1"/>
          </p:cNvSpPr>
          <p:nvPr>
            <p:ph sz="half" idx="1"/>
          </p:nvPr>
        </p:nvSpPr>
        <p:spPr/>
        <p:txBody>
          <a:bodyPr>
            <a:normAutofit/>
          </a:bodyPr>
          <a:lstStyle/>
          <a:p>
            <a:pPr marL="0" indent="0">
              <a:buNone/>
            </a:pPr>
            <a:r>
              <a:rPr lang="en-GB" dirty="0"/>
              <a:t>Matthew's Narrative Christology: Three Stories </a:t>
            </a:r>
            <a:br>
              <a:rPr lang="en-GB" dirty="0"/>
            </a:br>
            <a:endParaRPr lang="en-GB" dirty="0"/>
          </a:p>
          <a:p>
            <a:pPr marL="0" indent="0">
              <a:buNone/>
            </a:pPr>
            <a:r>
              <a:rPr lang="en-GB" dirty="0"/>
              <a:t>M. Eugene </a:t>
            </a:r>
            <a:r>
              <a:rPr lang="en-GB" dirty="0" smtClean="0"/>
              <a:t>Boring</a:t>
            </a:r>
          </a:p>
          <a:p>
            <a:pPr marL="0" indent="0">
              <a:buNone/>
            </a:pPr>
            <a:endParaRPr lang="en-GB" dirty="0"/>
          </a:p>
          <a:p>
            <a:pPr marL="0" indent="0">
              <a:buNone/>
            </a:pPr>
            <a:r>
              <a:rPr lang="en-GB" i="1" dirty="0" smtClean="0"/>
              <a:t>Interpretation</a:t>
            </a:r>
            <a:r>
              <a:rPr lang="en-GB" dirty="0"/>
              <a:t> </a:t>
            </a:r>
            <a:br>
              <a:rPr lang="en-GB" dirty="0"/>
            </a:br>
            <a:endParaRPr lang="en-GB" dirty="0"/>
          </a:p>
          <a:p>
            <a:pPr marL="0" indent="0">
              <a:buNone/>
            </a:pPr>
            <a:r>
              <a:rPr lang="en-GB" dirty="0" err="1"/>
              <a:t>Vol</a:t>
            </a:r>
            <a:r>
              <a:rPr lang="en-GB" dirty="0"/>
              <a:t> 64, Issue 4, pp. 356 - 367</a:t>
            </a:r>
          </a:p>
          <a:p>
            <a:endParaRPr lang="en-GB" dirty="0"/>
          </a:p>
        </p:txBody>
      </p:sp>
      <p:sp>
        <p:nvSpPr>
          <p:cNvPr id="4" name="Content Placeholder 3"/>
          <p:cNvSpPr>
            <a:spLocks noGrp="1"/>
          </p:cNvSpPr>
          <p:nvPr>
            <p:ph sz="half" idx="2"/>
          </p:nvPr>
        </p:nvSpPr>
        <p:spPr/>
        <p:txBody>
          <a:bodyPr>
            <a:normAutofit/>
          </a:bodyPr>
          <a:lstStyle/>
          <a:p>
            <a:pPr marL="0" indent="0">
              <a:buNone/>
            </a:pPr>
            <a:r>
              <a:rPr lang="en-GB" dirty="0" smtClean="0"/>
              <a:t>Find it, access it, read it.</a:t>
            </a:r>
          </a:p>
          <a:p>
            <a:pPr marL="0" indent="0">
              <a:buNone/>
            </a:pPr>
            <a:endParaRPr lang="en-GB" dirty="0"/>
          </a:p>
          <a:p>
            <a:pPr marL="0" indent="0">
              <a:buNone/>
            </a:pPr>
            <a:r>
              <a:rPr lang="en-GB" dirty="0" smtClean="0"/>
              <a:t>Offers a close look at a type of Christology in the context of the Gospel of Matthew.</a:t>
            </a:r>
            <a:endParaRPr lang="en-GB" dirty="0"/>
          </a:p>
        </p:txBody>
      </p:sp>
    </p:spTree>
    <p:extLst>
      <p:ext uri="{BB962C8B-B14F-4D97-AF65-F5344CB8AC3E}">
        <p14:creationId xmlns:p14="http://schemas.microsoft.com/office/powerpoint/2010/main" val="9472798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8367502"/>
      </p:ext>
    </p:extLst>
  </p:cSld>
  <p:clrMapOvr>
    <a:masterClrMapping/>
  </p:clrMapOvr>
</p:sld>
</file>

<file path=ppt/theme/theme1.xml><?xml version="1.0" encoding="utf-8"?>
<a:theme xmlns:a="http://schemas.openxmlformats.org/drawingml/2006/main" name="Lampe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Lampeter" id="{097199B4-6F60-4B1B-8BB4-D42FB22A294A}" vid="{2315F513-19FB-4647-A335-3A24C89C66D9}"/>
    </a:ext>
  </a:extLst>
</a:theme>
</file>

<file path=docProps/app.xml><?xml version="1.0" encoding="utf-8"?>
<Properties xmlns="http://schemas.openxmlformats.org/officeDocument/2006/extended-properties" xmlns:vt="http://schemas.openxmlformats.org/officeDocument/2006/docPropsVTypes">
  <Template>Lampeter</Template>
  <TotalTime>511</TotalTime>
  <Words>2628</Words>
  <Application>Microsoft Office PowerPoint</Application>
  <PresentationFormat>Custom</PresentationFormat>
  <Paragraphs>174</Paragraphs>
  <Slides>35</Slides>
  <Notes>0</Notes>
  <HiddenSlides>0</HiddenSlides>
  <MMClips>3</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Lampeter</vt:lpstr>
      <vt:lpstr>Introduction to Christian Theology</vt:lpstr>
      <vt:lpstr>Reading </vt:lpstr>
      <vt:lpstr>Reading</vt:lpstr>
      <vt:lpstr>Reading</vt:lpstr>
      <vt:lpstr>Christology</vt:lpstr>
      <vt:lpstr>Christology</vt:lpstr>
      <vt:lpstr>Christology</vt:lpstr>
      <vt:lpstr>Christology</vt:lpstr>
      <vt:lpstr>Christology – Heresies </vt:lpstr>
      <vt:lpstr>Doceticism</vt:lpstr>
      <vt:lpstr>Adoptionism</vt:lpstr>
      <vt:lpstr>Arianism</vt:lpstr>
      <vt:lpstr>Appollinarianism</vt:lpstr>
      <vt:lpstr>Nestorianism</vt:lpstr>
      <vt:lpstr>Resolution</vt:lpstr>
      <vt:lpstr>PowerPoint Presentation</vt:lpstr>
      <vt:lpstr>Other things about Jesus…</vt:lpstr>
      <vt:lpstr>Jesus</vt:lpstr>
      <vt:lpstr>PowerPoint Presentation</vt:lpstr>
      <vt:lpstr>Messiah</vt:lpstr>
      <vt:lpstr>Messiah</vt:lpstr>
      <vt:lpstr>Son of God</vt:lpstr>
      <vt:lpstr>Son of God</vt:lpstr>
      <vt:lpstr>Son of Man</vt:lpstr>
      <vt:lpstr>Son of Man</vt:lpstr>
      <vt:lpstr>PowerPoint Presentation</vt:lpstr>
      <vt:lpstr>Death of Jesus</vt:lpstr>
      <vt:lpstr>Death of Jesus</vt:lpstr>
      <vt:lpstr>Death of Jesus</vt:lpstr>
      <vt:lpstr>PowerPoint Presentation</vt:lpstr>
      <vt:lpstr>Atonement</vt:lpstr>
      <vt:lpstr>Resurrection</vt:lpstr>
      <vt:lpstr>Resurrection</vt:lpstr>
      <vt:lpstr>Reading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Christian Theology</dc:title>
  <dc:creator>Administrator</dc:creator>
  <cp:lastModifiedBy>Administrator</cp:lastModifiedBy>
  <cp:revision>33</cp:revision>
  <dcterms:created xsi:type="dcterms:W3CDTF">2018-01-17T13:42:07Z</dcterms:created>
  <dcterms:modified xsi:type="dcterms:W3CDTF">2018-02-07T15:11:41Z</dcterms:modified>
</cp:coreProperties>
</file>