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7" r:id="rId3"/>
    <p:sldId id="289" r:id="rId4"/>
    <p:sldId id="258" r:id="rId5"/>
    <p:sldId id="259" r:id="rId6"/>
    <p:sldId id="260" r:id="rId7"/>
    <p:sldId id="261" r:id="rId8"/>
    <p:sldId id="262" r:id="rId9"/>
    <p:sldId id="265" r:id="rId10"/>
    <p:sldId id="263" r:id="rId11"/>
    <p:sldId id="267" r:id="rId12"/>
    <p:sldId id="268" r:id="rId13"/>
    <p:sldId id="270" r:id="rId14"/>
    <p:sldId id="273" r:id="rId15"/>
    <p:sldId id="290" r:id="rId16"/>
    <p:sldId id="291" r:id="rId17"/>
    <p:sldId id="294" r:id="rId18"/>
    <p:sldId id="275" r:id="rId19"/>
    <p:sldId id="276" r:id="rId20"/>
    <p:sldId id="293" r:id="rId21"/>
    <p:sldId id="277" r:id="rId22"/>
    <p:sldId id="279" r:id="rId23"/>
    <p:sldId id="283" r:id="rId24"/>
    <p:sldId id="284" r:id="rId25"/>
    <p:sldId id="288" r:id="rId26"/>
    <p:sldId id="292" r:id="rId27"/>
    <p:sldId id="285" r:id="rId28"/>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073DDB-194F-428D-9BAD-990AFD452525}"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905BD1-92BD-4BF9-B601-FF6996C3CF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073DDB-194F-428D-9BAD-990AFD452525}" type="datetimeFigureOut">
              <a:rPr lang="en-GB" smtClean="0"/>
              <a:pPr/>
              <a:t>04/12/2021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905BD1-92BD-4BF9-B601-FF6996C3CF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kepdic.com/astrolgy.html" TargetMode="External"/><Relationship Id="rId2" Type="http://schemas.openxmlformats.org/officeDocument/2006/relationships/hyperlink" Target="http://skepdic.com/magicalthinking.html" TargetMode="Externa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arthurmag.com/2007/12/05/willima-burroughs-onled-zeppeli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6.jpeg"/><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 Id="rId5" Type="http://schemas.openxmlformats.org/officeDocument/2006/relationships/image" Target="../media/image24.jpeg"/><Relationship Id="rId4" Type="http://schemas.openxmlformats.org/officeDocument/2006/relationships/image" Target="../media/image23.jpeg"/></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4.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latin typeface="Cambria" pitchFamily="18" charset="0"/>
              </a:rPr>
              <a:t>Astrology and Magic</a:t>
            </a:r>
            <a:br>
              <a:rPr lang="en-GB" dirty="0">
                <a:latin typeface="Cambria" pitchFamily="18" charset="0"/>
              </a:rPr>
            </a:br>
            <a:endParaRPr lang="en-GB" dirty="0">
              <a:latin typeface="Cambria" pitchFamily="18" charset="0"/>
            </a:endParaRPr>
          </a:p>
        </p:txBody>
      </p:sp>
      <p:sp>
        <p:nvSpPr>
          <p:cNvPr id="3" name="Subtitle 2"/>
          <p:cNvSpPr>
            <a:spLocks noGrp="1"/>
          </p:cNvSpPr>
          <p:nvPr>
            <p:ph type="subTitle" idx="1"/>
          </p:nvPr>
        </p:nvSpPr>
        <p:spPr/>
        <p:txBody>
          <a:bodyPr/>
          <a:lstStyle/>
          <a:p>
            <a:r>
              <a:rPr lang="en-GB" dirty="0">
                <a:latin typeface="Cambria" pitchFamily="18" charset="0"/>
              </a:rPr>
              <a:t>Nick Campion</a:t>
            </a:r>
          </a:p>
        </p:txBody>
      </p:sp>
      <p:pic>
        <p:nvPicPr>
          <p:cNvPr id="5" name="Picture 4" descr="TheSophiaCentre.jpg"/>
          <p:cNvPicPr>
            <a:picLocks noChangeAspect="1"/>
          </p:cNvPicPr>
          <p:nvPr/>
        </p:nvPicPr>
        <p:blipFill>
          <a:blip r:embed="rId2" cstate="print"/>
          <a:stretch>
            <a:fillRect/>
          </a:stretch>
        </p:blipFill>
        <p:spPr>
          <a:xfrm>
            <a:off x="1828800" y="457200"/>
            <a:ext cx="5880768" cy="114185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The reason for this presentation: is astrology magic?</a:t>
            </a:r>
          </a:p>
        </p:txBody>
      </p:sp>
      <p:sp>
        <p:nvSpPr>
          <p:cNvPr id="3" name="Content Placeholder 2"/>
          <p:cNvSpPr>
            <a:spLocks noGrp="1"/>
          </p:cNvSpPr>
          <p:nvPr>
            <p:ph sz="half" idx="1"/>
          </p:nvPr>
        </p:nvSpPr>
        <p:spPr/>
        <p:txBody>
          <a:bodyPr>
            <a:normAutofit fontScale="77500" lnSpcReduction="20000"/>
          </a:bodyPr>
          <a:lstStyle/>
          <a:p>
            <a:pPr>
              <a:buNone/>
            </a:pPr>
            <a:r>
              <a:rPr lang="en-GB" dirty="0">
                <a:latin typeface="Cambria" pitchFamily="18" charset="0"/>
              </a:rPr>
              <a:t>Astrology is defined by both some outsiders (including academics and sceptics) and insiders (some astrologers) as magic.</a:t>
            </a:r>
          </a:p>
          <a:p>
            <a:pPr>
              <a:buNone/>
            </a:pPr>
            <a:r>
              <a:rPr lang="en-GB" dirty="0">
                <a:latin typeface="Cambria" pitchFamily="18" charset="0"/>
              </a:rPr>
              <a:t>Having dealt with the question ‘What is astrology?’, we now have to deal with the question ‘what is magic?’.</a:t>
            </a:r>
          </a:p>
          <a:p>
            <a:pPr>
              <a:buNone/>
            </a:pPr>
            <a:r>
              <a:rPr lang="en-GB" dirty="0">
                <a:latin typeface="Cambria" pitchFamily="18" charset="0"/>
              </a:rPr>
              <a:t>Relation to myth: does magic rely on myths: is it mythical? </a:t>
            </a:r>
          </a:p>
          <a:p>
            <a:pPr>
              <a:buNone/>
            </a:pPr>
            <a:r>
              <a:rPr lang="en-GB" dirty="0">
                <a:latin typeface="Cambria" pitchFamily="18" charset="0"/>
              </a:rPr>
              <a:t>Relation to ritual: magical ritual as a means of (a) altering the world or (b) establishing enchantment.</a:t>
            </a:r>
          </a:p>
          <a:p>
            <a:pPr>
              <a:buNone/>
            </a:pPr>
            <a:endParaRPr lang="en-GB" dirty="0">
              <a:latin typeface="Cambria" pitchFamily="18" charset="0"/>
            </a:endParaRPr>
          </a:p>
        </p:txBody>
      </p:sp>
      <p:sp>
        <p:nvSpPr>
          <p:cNvPr id="4" name="Content Placeholder 3"/>
          <p:cNvSpPr>
            <a:spLocks noGrp="1"/>
          </p:cNvSpPr>
          <p:nvPr>
            <p:ph sz="half" idx="2"/>
          </p:nvPr>
        </p:nvSpPr>
        <p:spPr/>
        <p:txBody>
          <a:bodyPr>
            <a:normAutofit fontScale="77500" lnSpcReduction="20000"/>
          </a:bodyPr>
          <a:lstStyle/>
          <a:p>
            <a:r>
              <a:rPr lang="en-GB" i="1" dirty="0">
                <a:latin typeface="Cambria" pitchFamily="18" charset="0"/>
              </a:rPr>
              <a:t>‘Nature worked on man and, by magic, men could take action in return and alter their destiny. So they assiduously visited diviners, magi and astrologers in order to lift curses, know their future or read their horoscope’.</a:t>
            </a:r>
          </a:p>
          <a:p>
            <a:pPr marL="0" indent="0">
              <a:buNone/>
            </a:pPr>
            <a:r>
              <a:rPr lang="en-GB" sz="2400" dirty="0" err="1">
                <a:latin typeface="Cambria" pitchFamily="18" charset="0"/>
              </a:rPr>
              <a:t>Lançon</a:t>
            </a:r>
            <a:r>
              <a:rPr lang="en-GB" sz="2400" dirty="0">
                <a:latin typeface="Cambria" pitchFamily="18" charset="0"/>
              </a:rPr>
              <a:t>, Bertrand, </a:t>
            </a:r>
            <a:r>
              <a:rPr lang="en-GB" sz="2400" i="1" dirty="0">
                <a:latin typeface="Cambria" pitchFamily="18" charset="0"/>
              </a:rPr>
              <a:t>Rome in Late Antiquity</a:t>
            </a:r>
            <a:r>
              <a:rPr lang="en-GB" sz="2400" dirty="0">
                <a:latin typeface="Cambria" pitchFamily="18" charset="0"/>
              </a:rPr>
              <a:t>, Edinburgh: Edinburgh University Press 2000, p. 96.</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And according to sceptics</a:t>
            </a:r>
          </a:p>
        </p:txBody>
      </p:sp>
      <p:sp>
        <p:nvSpPr>
          <p:cNvPr id="3" name="Content Placeholder 2"/>
          <p:cNvSpPr>
            <a:spLocks noGrp="1"/>
          </p:cNvSpPr>
          <p:nvPr>
            <p:ph idx="1"/>
          </p:nvPr>
        </p:nvSpPr>
        <p:spPr/>
        <p:txBody>
          <a:bodyPr>
            <a:normAutofit/>
          </a:bodyPr>
          <a:lstStyle/>
          <a:p>
            <a:pPr>
              <a:buNone/>
            </a:pPr>
            <a:r>
              <a:rPr lang="en-GB" sz="1800" i="1" dirty="0">
                <a:latin typeface="Cambria" pitchFamily="18" charset="0"/>
              </a:rPr>
              <a:t>‘In all forms, astrology is a manifestation of </a:t>
            </a:r>
            <a:r>
              <a:rPr lang="en-GB" sz="1800" i="1" dirty="0">
                <a:latin typeface="Cambria" pitchFamily="18" charset="0"/>
                <a:hlinkClick r:id="rId2"/>
              </a:rPr>
              <a:t>magical thinking</a:t>
            </a:r>
            <a:r>
              <a:rPr lang="en-GB" sz="1800" i="1" dirty="0">
                <a:latin typeface="Cambria" pitchFamily="18" charset="0"/>
              </a:rPr>
              <a:t>.’</a:t>
            </a:r>
          </a:p>
          <a:p>
            <a:pPr>
              <a:buNone/>
            </a:pPr>
            <a:r>
              <a:rPr lang="en-GB" sz="1800" dirty="0">
                <a:latin typeface="Cambria" pitchFamily="18" charset="0"/>
              </a:rPr>
              <a:t>Robert Carroll, ‘Astrology’ in The Sceptic’s Dictionary, </a:t>
            </a:r>
          </a:p>
          <a:p>
            <a:pPr>
              <a:buNone/>
            </a:pPr>
            <a:r>
              <a:rPr lang="en-GB" sz="1800" dirty="0">
                <a:latin typeface="Cambria" pitchFamily="18" charset="0"/>
                <a:hlinkClick r:id="rId3"/>
              </a:rPr>
              <a:t>http://skepdic.com/astrolgy.html</a:t>
            </a:r>
            <a:r>
              <a:rPr lang="en-GB" sz="1800" dirty="0">
                <a:latin typeface="Cambria" pitchFamily="18" charset="0"/>
              </a:rPr>
              <a:t> [accessed 14 November 2016]. (Article written by Geoffrey Dean?)</a:t>
            </a:r>
          </a:p>
          <a:p>
            <a:pPr>
              <a:buNone/>
            </a:pPr>
            <a:endParaRPr lang="en-GB" sz="1800" dirty="0">
              <a:latin typeface="Cambria" pitchFamily="18" charset="0"/>
            </a:endParaRPr>
          </a:p>
          <a:p>
            <a:pPr>
              <a:buNone/>
            </a:pPr>
            <a:r>
              <a:rPr lang="en-GB" sz="1800" i="1" dirty="0">
                <a:latin typeface="Cambria" pitchFamily="18" charset="0"/>
              </a:rPr>
              <a:t>‘According to anthropologist Dr. Phillips Stevens Jr., magical thinking involves several elements, including a belief in the interconnectedness of all things through forces and powers that transcend both physical and spiritual connections. Magical thinking invests special powers and forces in many things that are seen as symbols.’</a:t>
            </a:r>
          </a:p>
          <a:p>
            <a:pPr>
              <a:buNone/>
            </a:pPr>
            <a:r>
              <a:rPr lang="en-GB" sz="1800" dirty="0">
                <a:latin typeface="Cambria" pitchFamily="18" charset="0"/>
              </a:rPr>
              <a:t>Robert Carroll, ‘Magical Thinking’ in The Sceptic’s Dictionary, </a:t>
            </a:r>
          </a:p>
          <a:p>
            <a:pPr>
              <a:buNone/>
            </a:pPr>
            <a:r>
              <a:rPr lang="en-GB" sz="1800" dirty="0">
                <a:latin typeface="Cambria" pitchFamily="18" charset="0"/>
                <a:hlinkClick r:id="rId3"/>
              </a:rPr>
              <a:t>http://skepdic.com/astrolgy.html</a:t>
            </a:r>
            <a:r>
              <a:rPr lang="en-GB" sz="1800" dirty="0">
                <a:latin typeface="Cambria" pitchFamily="18" charset="0"/>
              </a:rPr>
              <a:t> [accessed 14 November 2016</a:t>
            </a:r>
          </a:p>
        </p:txBody>
      </p:sp>
      <p:pic>
        <p:nvPicPr>
          <p:cNvPr id="4" name="Picture 3" descr="TheSophiaCentre.jpg"/>
          <p:cNvPicPr>
            <a:picLocks noChangeAspect="1"/>
          </p:cNvPicPr>
          <p:nvPr/>
        </p:nvPicPr>
        <p:blipFill>
          <a:blip r:embed="rId4" cstate="print"/>
          <a:stretch>
            <a:fillRect/>
          </a:stretch>
        </p:blipFill>
        <p:spPr>
          <a:xfrm>
            <a:off x="5562600" y="6019800"/>
            <a:ext cx="3581400" cy="69539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0" dirty="0">
                <a:latin typeface="Cambria" pitchFamily="18" charset="0"/>
              </a:rPr>
              <a:t>Etymology</a:t>
            </a:r>
            <a:endParaRPr lang="en-GB" dirty="0">
              <a:latin typeface="Cambria" pitchFamily="18" charset="0"/>
            </a:endParaRPr>
          </a:p>
        </p:txBody>
      </p:sp>
      <p:sp>
        <p:nvSpPr>
          <p:cNvPr id="3" name="Content Placeholder 2"/>
          <p:cNvSpPr>
            <a:spLocks noGrp="1"/>
          </p:cNvSpPr>
          <p:nvPr>
            <p:ph idx="1"/>
          </p:nvPr>
        </p:nvSpPr>
        <p:spPr/>
        <p:txBody>
          <a:bodyPr>
            <a:normAutofit fontScale="85000" lnSpcReduction="10000"/>
          </a:bodyPr>
          <a:lstStyle/>
          <a:p>
            <a:r>
              <a:rPr lang="en-US" dirty="0">
                <a:latin typeface="Cambria" pitchFamily="18" charset="0"/>
              </a:rPr>
              <a:t>‘Magic’ is derived from the Greek </a:t>
            </a:r>
            <a:r>
              <a:rPr lang="en-US" dirty="0" err="1">
                <a:latin typeface="Cambria" pitchFamily="18" charset="0"/>
                <a:cs typeface="Symbol" charset="2"/>
              </a:rPr>
              <a:t>mageia</a:t>
            </a:r>
            <a:r>
              <a:rPr lang="en-US" dirty="0">
                <a:latin typeface="Cambria" pitchFamily="18" charset="0"/>
              </a:rPr>
              <a:t> = </a:t>
            </a:r>
            <a:r>
              <a:rPr lang="en-US" i="1" dirty="0" err="1">
                <a:latin typeface="Cambria" pitchFamily="18" charset="0"/>
              </a:rPr>
              <a:t>mageia</a:t>
            </a:r>
            <a:r>
              <a:rPr lang="en-US" dirty="0">
                <a:latin typeface="Cambria" pitchFamily="18" charset="0"/>
              </a:rPr>
              <a:t>, which originally referred to ceremonies and rituals performed by a </a:t>
            </a:r>
            <a:r>
              <a:rPr lang="en-US" dirty="0" err="1">
                <a:latin typeface="Cambria" pitchFamily="18" charset="0"/>
                <a:cs typeface="Symbol" charset="2"/>
              </a:rPr>
              <a:t>magoϛ</a:t>
            </a:r>
            <a:r>
              <a:rPr lang="en-US" dirty="0">
                <a:latin typeface="Cambria" pitchFamily="18" charset="0"/>
              </a:rPr>
              <a:t> = </a:t>
            </a:r>
            <a:r>
              <a:rPr lang="en-US" i="1" dirty="0" err="1">
                <a:latin typeface="Cambria" pitchFamily="18" charset="0"/>
              </a:rPr>
              <a:t>magos</a:t>
            </a:r>
            <a:r>
              <a:rPr lang="en-US" dirty="0">
                <a:latin typeface="Cambria" pitchFamily="18" charset="0"/>
              </a:rPr>
              <a:t>. </a:t>
            </a:r>
          </a:p>
          <a:p>
            <a:r>
              <a:rPr lang="en-US" dirty="0">
                <a:latin typeface="Cambria" pitchFamily="18" charset="0"/>
              </a:rPr>
              <a:t>The </a:t>
            </a:r>
            <a:r>
              <a:rPr lang="en-US" i="1" dirty="0" err="1">
                <a:latin typeface="Cambria" pitchFamily="18" charset="0"/>
              </a:rPr>
              <a:t>magoi</a:t>
            </a:r>
            <a:r>
              <a:rPr lang="en-US" dirty="0">
                <a:latin typeface="Cambria" pitchFamily="18" charset="0"/>
              </a:rPr>
              <a:t>, or magi, were understood to be priest-magicians from </a:t>
            </a:r>
            <a:r>
              <a:rPr lang="en-US" dirty="0" err="1">
                <a:latin typeface="Cambria" pitchFamily="18" charset="0"/>
              </a:rPr>
              <a:t>Chaldaea</a:t>
            </a:r>
            <a:r>
              <a:rPr lang="en-US" dirty="0">
                <a:latin typeface="Cambria" pitchFamily="18" charset="0"/>
              </a:rPr>
              <a:t>; the word originally derives from the Persian </a:t>
            </a:r>
            <a:r>
              <a:rPr lang="en-US" i="1" dirty="0" err="1">
                <a:latin typeface="Cambria" pitchFamily="18" charset="0"/>
              </a:rPr>
              <a:t>makus</a:t>
            </a:r>
            <a:r>
              <a:rPr lang="en-US" i="1" dirty="0">
                <a:latin typeface="Cambria" pitchFamily="18" charset="0"/>
              </a:rPr>
              <a:t>̆</a:t>
            </a:r>
            <a:r>
              <a:rPr lang="en-US" dirty="0">
                <a:latin typeface="Cambria" pitchFamily="18" charset="0"/>
              </a:rPr>
              <a:t>. </a:t>
            </a:r>
          </a:p>
          <a:p>
            <a:r>
              <a:rPr lang="en-US" dirty="0">
                <a:latin typeface="Cambria" pitchFamily="18" charset="0"/>
              </a:rPr>
              <a:t>Heraclitus (6th c. BCE) refers to the ‘impious rites’ of the magi (in Clemens, </a:t>
            </a:r>
            <a:r>
              <a:rPr lang="en-US" i="1" dirty="0" err="1">
                <a:latin typeface="Cambria" pitchFamily="18" charset="0"/>
              </a:rPr>
              <a:t>Protrepticus</a:t>
            </a:r>
            <a:r>
              <a:rPr lang="en-US" dirty="0">
                <a:latin typeface="Cambria" pitchFamily="18" charset="0"/>
              </a:rPr>
              <a:t> 12)</a:t>
            </a:r>
          </a:p>
          <a:p>
            <a:r>
              <a:rPr lang="en-US" dirty="0">
                <a:latin typeface="Cambria" pitchFamily="18" charset="0"/>
              </a:rPr>
              <a:t>Herodotus in the mid-5th century BCE (</a:t>
            </a:r>
            <a:r>
              <a:rPr lang="en-US" i="1" dirty="0">
                <a:latin typeface="Cambria" pitchFamily="18" charset="0"/>
              </a:rPr>
              <a:t>Histories</a:t>
            </a:r>
            <a:r>
              <a:rPr lang="en-US" dirty="0">
                <a:latin typeface="Cambria" pitchFamily="18" charset="0"/>
              </a:rPr>
              <a:t>, 1.132) talks about the magi as a priestly caste.</a:t>
            </a:r>
          </a:p>
          <a:p>
            <a:endParaRPr lang="en-GB" dirty="0">
              <a:latin typeface="Cambria" pitchFamily="18" charset="0"/>
            </a:endParaRPr>
          </a:p>
        </p:txBody>
      </p:sp>
      <p:pic>
        <p:nvPicPr>
          <p:cNvPr id="4" name="Picture 3" descr="magi.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34200" y="228600"/>
            <a:ext cx="2112235" cy="12396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latin typeface="Cambria" pitchFamily="18" charset="0"/>
              </a:rPr>
              <a:t>Defining Magic</a:t>
            </a:r>
          </a:p>
        </p:txBody>
      </p:sp>
      <p:sp>
        <p:nvSpPr>
          <p:cNvPr id="3" name="Content Placeholder 2"/>
          <p:cNvSpPr>
            <a:spLocks noGrp="1"/>
          </p:cNvSpPr>
          <p:nvPr>
            <p:ph idx="1"/>
          </p:nvPr>
        </p:nvSpPr>
        <p:spPr/>
        <p:txBody>
          <a:bodyPr>
            <a:normAutofit fontScale="55000" lnSpcReduction="20000"/>
          </a:bodyPr>
          <a:lstStyle/>
          <a:p>
            <a:pPr>
              <a:lnSpc>
                <a:spcPct val="110000"/>
              </a:lnSpc>
              <a:buNone/>
            </a:pPr>
            <a:r>
              <a:rPr lang="en-US" dirty="0"/>
              <a:t>‘</a:t>
            </a:r>
            <a:r>
              <a:rPr lang="en-US" dirty="0">
                <a:latin typeface="Cambria" pitchFamily="18" charset="0"/>
              </a:rPr>
              <a:t>Defining “magic” is a maddening task.’ Owen Davies, </a:t>
            </a:r>
            <a:r>
              <a:rPr lang="en-US" i="1" dirty="0">
                <a:latin typeface="Cambria" pitchFamily="18" charset="0"/>
              </a:rPr>
              <a:t>Magic: A Very Short Introduction </a:t>
            </a:r>
            <a:r>
              <a:rPr lang="en-US" dirty="0">
                <a:latin typeface="Cambria" pitchFamily="18" charset="0"/>
              </a:rPr>
              <a:t>(Oxford University 		Press, 2012), p. 1 </a:t>
            </a:r>
          </a:p>
          <a:p>
            <a:pPr>
              <a:lnSpc>
                <a:spcPct val="110000"/>
              </a:lnSpc>
              <a:buNone/>
            </a:pPr>
            <a:endParaRPr lang="en-GB" dirty="0">
              <a:latin typeface="Cambria" pitchFamily="18" charset="0"/>
            </a:endParaRPr>
          </a:p>
          <a:p>
            <a:pPr>
              <a:lnSpc>
                <a:spcPct val="110000"/>
              </a:lnSpc>
              <a:buNone/>
            </a:pPr>
            <a:r>
              <a:rPr lang="en-GB" dirty="0">
                <a:latin typeface="Cambria" pitchFamily="18" charset="0"/>
              </a:rPr>
              <a:t>Magic may be conceived of as ‘embracing any formalised practices by human beings designed to achieve particular ends by the manipulation and direction of supernatural power or of spiritual power concealed within the natural world’. </a:t>
            </a:r>
          </a:p>
          <a:p>
            <a:pPr>
              <a:lnSpc>
                <a:spcPct val="110000"/>
              </a:lnSpc>
              <a:buNone/>
            </a:pPr>
            <a:r>
              <a:rPr lang="en-GB" dirty="0">
                <a:latin typeface="Cambria" pitchFamily="18" charset="0"/>
              </a:rPr>
              <a:t>	(Ronald Hutton, </a:t>
            </a:r>
            <a:r>
              <a:rPr lang="en-GB" i="1" dirty="0">
                <a:latin typeface="Cambria" pitchFamily="18" charset="0"/>
              </a:rPr>
              <a:t>Witches, Druids, and King Arthur</a:t>
            </a:r>
            <a:r>
              <a:rPr lang="en-GB" dirty="0">
                <a:latin typeface="Cambria" pitchFamily="18" charset="0"/>
              </a:rPr>
              <a:t>, London: </a:t>
            </a:r>
            <a:r>
              <a:rPr lang="en-GB" dirty="0" err="1">
                <a:latin typeface="Cambria" pitchFamily="18" charset="0"/>
              </a:rPr>
              <a:t>Hambledon</a:t>
            </a:r>
            <a:r>
              <a:rPr lang="en-GB" dirty="0">
                <a:latin typeface="Cambria" pitchFamily="18" charset="0"/>
              </a:rPr>
              <a:t>, 2003, p. 106).</a:t>
            </a:r>
          </a:p>
          <a:p>
            <a:pPr>
              <a:lnSpc>
                <a:spcPct val="110000"/>
              </a:lnSpc>
              <a:buNone/>
            </a:pPr>
            <a:endParaRPr lang="en-US" dirty="0">
              <a:latin typeface="Cambria" pitchFamily="18" charset="0"/>
            </a:endParaRPr>
          </a:p>
          <a:p>
            <a:pPr>
              <a:lnSpc>
                <a:spcPct val="110000"/>
              </a:lnSpc>
              <a:buNone/>
            </a:pPr>
            <a:r>
              <a:rPr lang="en-US" dirty="0">
                <a:latin typeface="Cambria" pitchFamily="18" charset="0"/>
              </a:rPr>
              <a:t>Magic consists of those practices specifically concerned with ‘developing and maintaining’, through the application of human intention, </a:t>
            </a:r>
            <a:r>
              <a:rPr lang="ja-JP" altLang="en-US">
                <a:latin typeface="Cambria" pitchFamily="18" charset="0"/>
              </a:rPr>
              <a:t>‘</a:t>
            </a:r>
            <a:r>
              <a:rPr lang="en-US" dirty="0">
                <a:latin typeface="Cambria" pitchFamily="18" charset="0"/>
              </a:rPr>
              <a:t>the system of bonds and relationships between the revealed and concealed worlds</a:t>
            </a:r>
            <a:r>
              <a:rPr lang="ja-JP" altLang="en-US">
                <a:latin typeface="Cambria" pitchFamily="18" charset="0"/>
              </a:rPr>
              <a:t>’</a:t>
            </a:r>
            <a:r>
              <a:rPr lang="en-US" dirty="0">
                <a:latin typeface="Cambria" pitchFamily="18" charset="0"/>
              </a:rPr>
              <a:t>. [Note the absence of the idea of ‘manipulation’.]	</a:t>
            </a:r>
          </a:p>
          <a:p>
            <a:pPr>
              <a:lnSpc>
                <a:spcPct val="110000"/>
              </a:lnSpc>
              <a:buNone/>
            </a:pPr>
            <a:r>
              <a:rPr lang="en-US" dirty="0">
                <a:latin typeface="Cambria" pitchFamily="18" charset="0"/>
              </a:rPr>
              <a:t>	(Rachel </a:t>
            </a:r>
            <a:r>
              <a:rPr lang="en-US" dirty="0" err="1">
                <a:latin typeface="Cambria" pitchFamily="18" charset="0"/>
              </a:rPr>
              <a:t>Elior</a:t>
            </a:r>
            <a:r>
              <a:rPr lang="en-US" dirty="0">
                <a:latin typeface="Cambria" pitchFamily="18" charset="0"/>
              </a:rPr>
              <a:t>, </a:t>
            </a:r>
            <a:r>
              <a:rPr lang="ja-JP" altLang="en-US">
                <a:latin typeface="Cambria" pitchFamily="18" charset="0"/>
              </a:rPr>
              <a:t>‘</a:t>
            </a:r>
            <a:r>
              <a:rPr lang="en-US" dirty="0">
                <a:latin typeface="Cambria" pitchFamily="18" charset="0"/>
              </a:rPr>
              <a:t>Mysticism, Magic, and Angelology: The Perception of Angels in </a:t>
            </a:r>
            <a:r>
              <a:rPr lang="en-US" dirty="0" err="1">
                <a:latin typeface="Cambria" pitchFamily="18" charset="0"/>
              </a:rPr>
              <a:t>Hekhalot</a:t>
            </a:r>
            <a:r>
              <a:rPr lang="en-US" dirty="0">
                <a:latin typeface="Cambria" pitchFamily="18" charset="0"/>
              </a:rPr>
              <a:t> Literature</a:t>
            </a:r>
            <a:r>
              <a:rPr lang="ja-JP" altLang="en-US">
                <a:latin typeface="Cambria" pitchFamily="18" charset="0"/>
              </a:rPr>
              <a:t>’</a:t>
            </a:r>
            <a:r>
              <a:rPr lang="en-US" dirty="0">
                <a:latin typeface="Cambria" pitchFamily="18" charset="0"/>
              </a:rPr>
              <a:t>, </a:t>
            </a:r>
            <a:r>
              <a:rPr lang="en-US" i="1" dirty="0">
                <a:latin typeface="Cambria" pitchFamily="18" charset="0"/>
              </a:rPr>
              <a:t>JQR</a:t>
            </a:r>
            <a:r>
              <a:rPr lang="en-US" dirty="0">
                <a:latin typeface="Cambria" pitchFamily="18" charset="0"/>
              </a:rPr>
              <a:t> 1 (1993), 3-53, on p. 16)</a:t>
            </a:r>
          </a:p>
          <a:p>
            <a:endParaRPr lang="en-GB" dirty="0"/>
          </a:p>
        </p:txBody>
      </p:sp>
      <p:pic>
        <p:nvPicPr>
          <p:cNvPr id="4" name="Picture 3" descr="Ronald Hutton.jpg"/>
          <p:cNvPicPr>
            <a:picLocks noChangeAspect="1"/>
          </p:cNvPicPr>
          <p:nvPr/>
        </p:nvPicPr>
        <p:blipFill>
          <a:blip r:embed="rId2" cstate="print"/>
          <a:stretch>
            <a:fillRect/>
          </a:stretch>
        </p:blipFill>
        <p:spPr>
          <a:xfrm>
            <a:off x="6248400" y="152400"/>
            <a:ext cx="1143000" cy="1454728"/>
          </a:xfrm>
          <a:prstGeom prst="rect">
            <a:avLst/>
          </a:prstGeom>
        </p:spPr>
      </p:pic>
      <p:pic>
        <p:nvPicPr>
          <p:cNvPr id="5" name="Picture 4" descr="Owen Davies.jpg"/>
          <p:cNvPicPr>
            <a:picLocks noChangeAspect="1"/>
          </p:cNvPicPr>
          <p:nvPr/>
        </p:nvPicPr>
        <p:blipFill>
          <a:blip r:embed="rId3" cstate="print"/>
          <a:stretch>
            <a:fillRect/>
          </a:stretch>
        </p:blipFill>
        <p:spPr>
          <a:xfrm>
            <a:off x="4267200" y="228600"/>
            <a:ext cx="1574800" cy="1181100"/>
          </a:xfrm>
          <a:prstGeom prst="rect">
            <a:avLst/>
          </a:prstGeom>
        </p:spPr>
      </p:pic>
      <p:pic>
        <p:nvPicPr>
          <p:cNvPr id="6" name="Picture 5" descr="Rachel_Elior,_taken_by_Sasson_Tiram.jpg"/>
          <p:cNvPicPr>
            <a:picLocks noChangeAspect="1"/>
          </p:cNvPicPr>
          <p:nvPr/>
        </p:nvPicPr>
        <p:blipFill>
          <a:blip r:embed="rId4" cstate="print"/>
          <a:stretch>
            <a:fillRect/>
          </a:stretch>
        </p:blipFill>
        <p:spPr>
          <a:xfrm>
            <a:off x="7924800" y="0"/>
            <a:ext cx="1117600" cy="1676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Magic as Mental Ecology</a:t>
            </a:r>
          </a:p>
        </p:txBody>
      </p:sp>
      <p:sp>
        <p:nvSpPr>
          <p:cNvPr id="3" name="Content Placeholder 2"/>
          <p:cNvSpPr>
            <a:spLocks noGrp="1"/>
          </p:cNvSpPr>
          <p:nvPr>
            <p:ph idx="1"/>
          </p:nvPr>
        </p:nvSpPr>
        <p:spPr/>
        <p:txBody>
          <a:bodyPr>
            <a:normAutofit fontScale="70000" lnSpcReduction="20000"/>
          </a:bodyPr>
          <a:lstStyle/>
          <a:p>
            <a:pPr>
              <a:buNone/>
            </a:pPr>
            <a:r>
              <a:rPr lang="en-GB" dirty="0">
                <a:latin typeface="Cambria" pitchFamily="18" charset="0"/>
              </a:rPr>
              <a:t>‘Magical thinking is thus a participative mode of thought where participation can be understood as a basic human awareness of the interrelatedness of all things in the world. The essence of magical thinking is a sensory and intellectual engagement in a pattern of physical and mystical relations. It is an experiential force that addresses an awareness of a bond between the perceiver and the world as a unified system, </a:t>
            </a:r>
            <a:r>
              <a:rPr lang="en-GB" b="1" dirty="0">
                <a:latin typeface="Cambria" pitchFamily="18" charset="0"/>
              </a:rPr>
              <a:t>a kind of “mental ecology”’</a:t>
            </a:r>
          </a:p>
          <a:p>
            <a:endParaRPr lang="en-GB" dirty="0">
              <a:latin typeface="Cambria" pitchFamily="18" charset="0"/>
            </a:endParaRPr>
          </a:p>
          <a:p>
            <a:pPr lvl="0"/>
            <a:r>
              <a:rPr lang="en-GB" sz="2800" dirty="0" err="1">
                <a:latin typeface="Cambria" pitchFamily="18" charset="0"/>
              </a:rPr>
              <a:t>Glucklich</a:t>
            </a:r>
            <a:r>
              <a:rPr lang="en-GB" sz="2800" dirty="0">
                <a:latin typeface="Cambria" pitchFamily="18" charset="0"/>
              </a:rPr>
              <a:t>, Ariel (1997), </a:t>
            </a:r>
            <a:r>
              <a:rPr lang="en-GB" sz="2800" i="1" dirty="0">
                <a:latin typeface="Cambria" pitchFamily="18" charset="0"/>
              </a:rPr>
              <a:t>The End of Magic</a:t>
            </a:r>
            <a:r>
              <a:rPr lang="en-GB" sz="2800" dirty="0">
                <a:latin typeface="Cambria" pitchFamily="18" charset="0"/>
              </a:rPr>
              <a:t>, New York: Oxford University Press, p. 12. </a:t>
            </a:r>
          </a:p>
          <a:p>
            <a:pPr lvl="0"/>
            <a:r>
              <a:rPr lang="en-GB" sz="2800" dirty="0">
                <a:latin typeface="Cambria" pitchFamily="18" charset="0"/>
              </a:rPr>
              <a:t>See also </a:t>
            </a:r>
            <a:r>
              <a:rPr lang="en-GB" sz="2800" dirty="0" err="1">
                <a:latin typeface="Cambria" pitchFamily="18" charset="0"/>
              </a:rPr>
              <a:t>Yannik</a:t>
            </a:r>
            <a:r>
              <a:rPr lang="en-GB" sz="2800" dirty="0">
                <a:latin typeface="Cambria" pitchFamily="18" charset="0"/>
              </a:rPr>
              <a:t> St. James, Jay M. </a:t>
            </a:r>
            <a:r>
              <a:rPr lang="en-GB" sz="2800" dirty="0" err="1">
                <a:latin typeface="Cambria" pitchFamily="18" charset="0"/>
              </a:rPr>
              <a:t>Handelman</a:t>
            </a:r>
            <a:r>
              <a:rPr lang="en-GB" sz="2800" dirty="0">
                <a:latin typeface="Cambria" pitchFamily="18" charset="0"/>
              </a:rPr>
              <a:t>, and Shirley F. Taylor, ‘Magical Thinking and Consumer Coping’, </a:t>
            </a:r>
            <a:r>
              <a:rPr lang="en-GB" sz="2800" i="1" dirty="0">
                <a:latin typeface="Cambria" pitchFamily="18" charset="0"/>
              </a:rPr>
              <a:t>Journal of Consumer Research</a:t>
            </a:r>
            <a:r>
              <a:rPr lang="en-GB" sz="2800" dirty="0">
                <a:latin typeface="Cambria" pitchFamily="18" charset="0"/>
              </a:rPr>
              <a:t>, Vol. 38, No. 4 (December 2011), pp. 632-649 (online, n p)</a:t>
            </a:r>
          </a:p>
          <a:p>
            <a:endParaRPr lang="en-GB" dirty="0">
              <a:latin typeface="Cambria" pitchFamily="18" charset="0"/>
            </a:endParaRPr>
          </a:p>
        </p:txBody>
      </p:sp>
      <p:pic>
        <p:nvPicPr>
          <p:cNvPr id="4" name="Picture 3" descr="Ariel Glucklich The End of Magic.jpg"/>
          <p:cNvPicPr>
            <a:picLocks noChangeAspect="1"/>
          </p:cNvPicPr>
          <p:nvPr/>
        </p:nvPicPr>
        <p:blipFill>
          <a:blip r:embed="rId2" cstate="print"/>
          <a:stretch>
            <a:fillRect/>
          </a:stretch>
        </p:blipFill>
        <p:spPr>
          <a:xfrm>
            <a:off x="8077200" y="26968"/>
            <a:ext cx="969264" cy="159549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And William Burroughs</a:t>
            </a:r>
          </a:p>
        </p:txBody>
      </p:sp>
      <p:sp>
        <p:nvSpPr>
          <p:cNvPr id="3" name="Content Placeholder 2"/>
          <p:cNvSpPr>
            <a:spLocks noGrp="1"/>
          </p:cNvSpPr>
          <p:nvPr>
            <p:ph idx="1"/>
          </p:nvPr>
        </p:nvSpPr>
        <p:spPr/>
        <p:txBody>
          <a:bodyPr>
            <a:normAutofit fontScale="70000" lnSpcReduction="20000"/>
          </a:bodyPr>
          <a:lstStyle/>
          <a:p>
            <a:r>
              <a:rPr lang="en-GB" dirty="0">
                <a:latin typeface="Cambria" pitchFamily="18" charset="0"/>
              </a:rPr>
              <a:t>‘Since the word “magic” tends to cause confused thinking, I would like to say exactly what I mean by “magic” and the magical interpretation of so-called reality. </a:t>
            </a:r>
            <a:r>
              <a:rPr lang="en-GB" b="1" dirty="0">
                <a:latin typeface="Cambria" pitchFamily="18" charset="0"/>
              </a:rPr>
              <a:t>The underlying assumption of magic is the assertion of ‘will’ as the primary moving force in this universe–the deep conviction that nothing happens unless somebody or some being wills it to happen.</a:t>
            </a:r>
            <a:r>
              <a:rPr lang="en-GB" dirty="0">
                <a:latin typeface="Cambria" pitchFamily="18" charset="0"/>
              </a:rPr>
              <a:t> To me this has always seemed self-evident. A chair does not move unless someone moves it. Neither does your physical body, which is composed of much the same materials, move unless you will it to move. Walking across the room is a magical operation. From the viewpoint of magic, no death, no illness, no misfortune, accident, war or riot is accidental. There are no accidents in the world of magic. And will is another word for animate energy’. </a:t>
            </a:r>
          </a:p>
          <a:p>
            <a:r>
              <a:rPr lang="en-GB" sz="1800" dirty="0">
                <a:latin typeface="Cambria" pitchFamily="18" charset="0"/>
              </a:rPr>
              <a:t>William Burroughs, ‘Rock Magic: Jimmy Page, Led Zeppelin, And a search for the Elusive Stairway to Heaven’ </a:t>
            </a:r>
            <a:r>
              <a:rPr lang="en-GB" sz="1800" dirty="0" err="1">
                <a:latin typeface="Cambria" pitchFamily="18" charset="0"/>
              </a:rPr>
              <a:t>C</a:t>
            </a:r>
            <a:r>
              <a:rPr lang="en-GB" sz="1800" i="1" dirty="0" err="1">
                <a:latin typeface="Cambria" pitchFamily="18" charset="0"/>
              </a:rPr>
              <a:t>rawdaddy</a:t>
            </a:r>
            <a:r>
              <a:rPr lang="en-GB" sz="1800" i="1" dirty="0">
                <a:latin typeface="Cambria" pitchFamily="18" charset="0"/>
              </a:rPr>
              <a:t>,</a:t>
            </a:r>
            <a:r>
              <a:rPr lang="en-GB" sz="1800" dirty="0">
                <a:latin typeface="Cambria" pitchFamily="18" charset="0"/>
              </a:rPr>
              <a:t> 1975, </a:t>
            </a:r>
            <a:r>
              <a:rPr lang="en-GB" sz="1800" u="sng" dirty="0">
                <a:latin typeface="Cambria" pitchFamily="18" charset="0"/>
                <a:hlinkClick r:id="rId2"/>
              </a:rPr>
              <a:t>http://arthurmag.com/2007/12/05/willima-burroughs-onled-zeppelin/</a:t>
            </a:r>
            <a:r>
              <a:rPr lang="en-GB" sz="1800" dirty="0">
                <a:latin typeface="Cambria" pitchFamily="18" charset="0"/>
              </a:rPr>
              <a:t> [accessed 18 October 2014]</a:t>
            </a:r>
          </a:p>
          <a:p>
            <a:endParaRPr lang="en-GB" dirty="0"/>
          </a:p>
        </p:txBody>
      </p:sp>
      <p:pic>
        <p:nvPicPr>
          <p:cNvPr id="4" name="Picture 3" descr="burroughsjimmypage.jpg"/>
          <p:cNvPicPr>
            <a:picLocks noChangeAspect="1"/>
          </p:cNvPicPr>
          <p:nvPr/>
        </p:nvPicPr>
        <p:blipFill>
          <a:blip r:embed="rId3" cstate="print"/>
          <a:stretch>
            <a:fillRect/>
          </a:stretch>
        </p:blipFill>
        <p:spPr>
          <a:xfrm>
            <a:off x="6925914" y="5545472"/>
            <a:ext cx="2218086" cy="131252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Historical theory: The Decline of Magic in 17</a:t>
            </a:r>
            <a:r>
              <a:rPr lang="en-GB" baseline="30000" dirty="0">
                <a:latin typeface="Cambria" pitchFamily="18" charset="0"/>
              </a:rPr>
              <a:t>th</a:t>
            </a:r>
            <a:r>
              <a:rPr lang="en-GB" dirty="0">
                <a:latin typeface="Cambria" pitchFamily="18" charset="0"/>
              </a:rPr>
              <a:t> century Europe?</a:t>
            </a:r>
          </a:p>
        </p:txBody>
      </p:sp>
      <p:sp>
        <p:nvSpPr>
          <p:cNvPr id="3" name="Content Placeholder 2"/>
          <p:cNvSpPr>
            <a:spLocks noGrp="1"/>
          </p:cNvSpPr>
          <p:nvPr>
            <p:ph idx="1"/>
          </p:nvPr>
        </p:nvSpPr>
        <p:spPr/>
        <p:txBody>
          <a:bodyPr>
            <a:normAutofit lnSpcReduction="10000"/>
          </a:bodyPr>
          <a:lstStyle/>
          <a:p>
            <a:pPr>
              <a:buNone/>
            </a:pPr>
            <a:r>
              <a:rPr lang="en-GB" dirty="0">
                <a:latin typeface="Cambria" pitchFamily="18" charset="0"/>
              </a:rPr>
              <a:t>‘Charms, spells and ancient prophecies could offer no resistance to this [scientific] type of investigation. They derived their authority from antiquity and were revised in the light of experience, for magic, unlike science, never learned from failure but simply explained it away.’</a:t>
            </a:r>
          </a:p>
          <a:p>
            <a:pPr>
              <a:buNone/>
            </a:pPr>
            <a:r>
              <a:rPr lang="en-GB" dirty="0">
                <a:latin typeface="Cambria" pitchFamily="18" charset="0"/>
              </a:rPr>
              <a:t>Keith Thomas, </a:t>
            </a:r>
            <a:r>
              <a:rPr lang="en-GB" i="1" dirty="0">
                <a:latin typeface="Cambria" pitchFamily="18" charset="0"/>
              </a:rPr>
              <a:t>Religion </a:t>
            </a:r>
          </a:p>
          <a:p>
            <a:pPr>
              <a:buNone/>
            </a:pPr>
            <a:r>
              <a:rPr lang="en-GB" i="1" dirty="0">
                <a:latin typeface="Cambria" pitchFamily="18" charset="0"/>
              </a:rPr>
              <a:t>and the Decline of Magic</a:t>
            </a:r>
            <a:r>
              <a:rPr lang="en-GB" dirty="0">
                <a:latin typeface="Cambria" pitchFamily="18" charset="0"/>
              </a:rPr>
              <a:t>, p.772.</a:t>
            </a:r>
          </a:p>
          <a:p>
            <a:endParaRPr lang="en-GB" dirty="0"/>
          </a:p>
        </p:txBody>
      </p:sp>
      <p:pic>
        <p:nvPicPr>
          <p:cNvPr id="4" name="Picture 3" descr="keith-thomas.jpg"/>
          <p:cNvPicPr>
            <a:picLocks noChangeAspect="1"/>
          </p:cNvPicPr>
          <p:nvPr/>
        </p:nvPicPr>
        <p:blipFill>
          <a:blip r:embed="rId2" cstate="print"/>
          <a:stretch>
            <a:fillRect/>
          </a:stretch>
        </p:blipFill>
        <p:spPr>
          <a:xfrm>
            <a:off x="7366000" y="4191000"/>
            <a:ext cx="1778000" cy="2667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dirty="0">
                <a:latin typeface="Cambria" pitchFamily="18" charset="0"/>
              </a:rPr>
            </a:br>
            <a:r>
              <a:rPr lang="en-US" dirty="0">
                <a:latin typeface="Cambria" pitchFamily="18" charset="0"/>
              </a:rPr>
              <a:t>Types of Magic</a:t>
            </a:r>
            <a:br>
              <a:rPr lang="en-GB" dirty="0">
                <a:latin typeface="Cambria" pitchFamily="18" charset="0"/>
              </a:rPr>
            </a:br>
            <a:endParaRPr lang="en-GB" dirty="0">
              <a:latin typeface="Cambria" pitchFamily="18" charset="0"/>
            </a:endParaRPr>
          </a:p>
        </p:txBody>
      </p:sp>
      <p:sp>
        <p:nvSpPr>
          <p:cNvPr id="3" name="Content Placeholder 2"/>
          <p:cNvSpPr>
            <a:spLocks noGrp="1"/>
          </p:cNvSpPr>
          <p:nvPr>
            <p:ph idx="1"/>
          </p:nvPr>
        </p:nvSpPr>
        <p:spPr/>
        <p:txBody>
          <a:bodyPr>
            <a:normAutofit fontScale="47500" lnSpcReduction="20000"/>
          </a:bodyPr>
          <a:lstStyle/>
          <a:p>
            <a:pPr>
              <a:buNone/>
            </a:pPr>
            <a:r>
              <a:rPr lang="en-US" dirty="0">
                <a:latin typeface="Cambria" pitchFamily="18" charset="0"/>
              </a:rPr>
              <a:t>Broadly speaking we can divide magic into two types. These should not be seen as mutually exclusive, although there are very useful categories. </a:t>
            </a:r>
            <a:endParaRPr lang="en-GB" dirty="0">
              <a:latin typeface="Cambria" pitchFamily="18" charset="0"/>
            </a:endParaRPr>
          </a:p>
          <a:p>
            <a:pPr>
              <a:buNone/>
            </a:pPr>
            <a:r>
              <a:rPr lang="en-US" b="1" dirty="0">
                <a:latin typeface="Cambria" pitchFamily="18" charset="0"/>
              </a:rPr>
              <a:t>1. Natural, or Sympathetic</a:t>
            </a:r>
            <a:r>
              <a:rPr lang="en-US" dirty="0">
                <a:latin typeface="Cambria" pitchFamily="18" charset="0"/>
              </a:rPr>
              <a:t>, Magic, required the </a:t>
            </a:r>
            <a:r>
              <a:rPr lang="en-US" dirty="0" err="1">
                <a:latin typeface="Cambria" pitchFamily="18" charset="0"/>
              </a:rPr>
              <a:t>harmonisation</a:t>
            </a:r>
            <a:r>
              <a:rPr lang="en-US" dirty="0">
                <a:latin typeface="Cambria" pitchFamily="18" charset="0"/>
              </a:rPr>
              <a:t> of the individual lifestyle with natural and super-natural forces, or the 'sympathies' (a term I'll explain below)  between natural and super-natural objects and entities. One might do this through adjusting one's lifestyle, wearing appropriate </a:t>
            </a:r>
            <a:r>
              <a:rPr lang="en-US" dirty="0" err="1">
                <a:latin typeface="Cambria" pitchFamily="18" charset="0"/>
              </a:rPr>
              <a:t>colours</a:t>
            </a:r>
            <a:r>
              <a:rPr lang="en-US" dirty="0">
                <a:latin typeface="Cambria" pitchFamily="18" charset="0"/>
              </a:rPr>
              <a:t> or simple talismans (such as copper bracelets), eating certain foods, performing acts at auspicious times.   </a:t>
            </a:r>
            <a:endParaRPr lang="en-GB" dirty="0">
              <a:latin typeface="Cambria" pitchFamily="18" charset="0"/>
            </a:endParaRPr>
          </a:p>
          <a:p>
            <a:pPr>
              <a:buNone/>
            </a:pPr>
            <a:r>
              <a:rPr lang="en-US" b="1" dirty="0">
                <a:latin typeface="Cambria" pitchFamily="18" charset="0"/>
              </a:rPr>
              <a:t>2. Ritual Magic</a:t>
            </a:r>
            <a:r>
              <a:rPr lang="en-US" dirty="0">
                <a:latin typeface="Cambria" pitchFamily="18" charset="0"/>
              </a:rPr>
              <a:t> required the use, quite simply of ritual. Whether we can identify the point at which the ordered </a:t>
            </a:r>
            <a:r>
              <a:rPr lang="en-US" dirty="0" err="1">
                <a:latin typeface="Cambria" pitchFamily="18" charset="0"/>
              </a:rPr>
              <a:t>harmonisation</a:t>
            </a:r>
            <a:r>
              <a:rPr lang="en-US" dirty="0">
                <a:latin typeface="Cambria" pitchFamily="18" charset="0"/>
              </a:rPr>
              <a:t> of one's life crosses into ritual is a moot point  but, by the time the magician is uttering incantations, drawing sacred squares, conjuring up the dead or invoking angels he is quite clearly practicing ritual magic. </a:t>
            </a:r>
          </a:p>
          <a:p>
            <a:pPr>
              <a:buNone/>
            </a:pPr>
            <a:r>
              <a:rPr lang="en-US" b="1" dirty="0">
                <a:latin typeface="Cambria" pitchFamily="18" charset="0"/>
              </a:rPr>
              <a:t>Demonic magic</a:t>
            </a:r>
            <a:r>
              <a:rPr lang="en-US" dirty="0">
                <a:latin typeface="Cambria" pitchFamily="18" charset="0"/>
              </a:rPr>
              <a:t>, or the invocation of demons, is an aspect of ritual magic - which may be seen as a third form. One shouldn't necessarily imagine that it is Satanic or evil for demons could be good as much as bad. In the Platonic tradition one's 'daemon' is a sort of 'guardian angel', or, in modern New Age terms, perhaps a 'higher self'.</a:t>
            </a:r>
            <a:endParaRPr lang="en-GB" dirty="0">
              <a:latin typeface="Cambria" pitchFamily="18" charset="0"/>
            </a:endParaRPr>
          </a:p>
          <a:p>
            <a:pPr>
              <a:buNone/>
            </a:pPr>
            <a:br>
              <a:rPr lang="en-GB" dirty="0"/>
            </a:br>
            <a:endParaRPr lang="en-GB" dirty="0"/>
          </a:p>
        </p:txBody>
      </p:sp>
      <p:pic>
        <p:nvPicPr>
          <p:cNvPr id="4" name="Picture 3" descr="TheSophiaCentre.jpg"/>
          <p:cNvPicPr>
            <a:picLocks noChangeAspect="1"/>
          </p:cNvPicPr>
          <p:nvPr/>
        </p:nvPicPr>
        <p:blipFill>
          <a:blip r:embed="rId2" cstate="print"/>
          <a:stretch>
            <a:fillRect/>
          </a:stretch>
        </p:blipFill>
        <p:spPr>
          <a:xfrm>
            <a:off x="2971800" y="5486400"/>
            <a:ext cx="3581400" cy="69539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Cambria" pitchFamily="18" charset="0"/>
              </a:rPr>
              <a:t>Types of Magic</a:t>
            </a:r>
            <a:br>
              <a:rPr lang="en-GB" dirty="0">
                <a:latin typeface="Cambria" pitchFamily="18" charset="0"/>
              </a:rPr>
            </a:br>
            <a:endParaRPr lang="en-GB" dirty="0">
              <a:latin typeface="Cambria" pitchFamily="18" charset="0"/>
            </a:endParaRPr>
          </a:p>
        </p:txBody>
      </p:sp>
      <p:sp>
        <p:nvSpPr>
          <p:cNvPr id="3" name="Content Placeholder 2"/>
          <p:cNvSpPr>
            <a:spLocks noGrp="1"/>
          </p:cNvSpPr>
          <p:nvPr>
            <p:ph sz="half" idx="1"/>
          </p:nvPr>
        </p:nvSpPr>
        <p:spPr/>
        <p:txBody>
          <a:bodyPr>
            <a:normAutofit fontScale="70000" lnSpcReduction="20000"/>
          </a:bodyPr>
          <a:lstStyle/>
          <a:p>
            <a:pPr>
              <a:buNone/>
            </a:pPr>
            <a:r>
              <a:rPr lang="en-US" dirty="0">
                <a:latin typeface="Cambria" pitchFamily="18" charset="0"/>
              </a:rPr>
              <a:t>We may also divide magic into two types based on the background of the practitioner.</a:t>
            </a:r>
            <a:endParaRPr lang="en-GB" dirty="0">
              <a:latin typeface="Cambria" pitchFamily="18" charset="0"/>
            </a:endParaRPr>
          </a:p>
          <a:p>
            <a:pPr>
              <a:buNone/>
            </a:pPr>
            <a:r>
              <a:rPr lang="en-US" b="1" dirty="0">
                <a:latin typeface="Cambria" pitchFamily="18" charset="0"/>
              </a:rPr>
              <a:t>'High':</a:t>
            </a:r>
            <a:r>
              <a:rPr lang="en-US" dirty="0">
                <a:latin typeface="Cambria" pitchFamily="18" charset="0"/>
              </a:rPr>
              <a:t> practiced by scholars, philosophers, requiring knowledge of theology, alchemy, astrology, Latin, Greek, Hebrew etc.</a:t>
            </a:r>
            <a:endParaRPr lang="en-GB" dirty="0">
              <a:latin typeface="Cambria" pitchFamily="18" charset="0"/>
            </a:endParaRPr>
          </a:p>
          <a:p>
            <a:pPr lvl="0">
              <a:buNone/>
            </a:pPr>
            <a:r>
              <a:rPr lang="en-US" b="1" dirty="0">
                <a:latin typeface="Cambria" pitchFamily="18" charset="0"/>
              </a:rPr>
              <a:t>Popular:</a:t>
            </a:r>
            <a:r>
              <a:rPr lang="en-US" dirty="0">
                <a:latin typeface="Cambria" pitchFamily="18" charset="0"/>
              </a:rPr>
              <a:t> practiced by ordinary people as part of their everyday lives using folk remedies, traditional medicine and aspects of religious practice which had been adapted within a Christian context.</a:t>
            </a:r>
            <a:endParaRPr lang="en-GB" dirty="0">
              <a:latin typeface="Cambria" pitchFamily="18" charset="0"/>
            </a:endParaRPr>
          </a:p>
        </p:txBody>
      </p:sp>
      <p:sp>
        <p:nvSpPr>
          <p:cNvPr id="4" name="Content Placeholder 3"/>
          <p:cNvSpPr>
            <a:spLocks noGrp="1"/>
          </p:cNvSpPr>
          <p:nvPr>
            <p:ph sz="half" idx="2"/>
          </p:nvPr>
        </p:nvSpPr>
        <p:spPr/>
        <p:txBody>
          <a:bodyPr>
            <a:normAutofit fontScale="70000" lnSpcReduction="20000"/>
          </a:bodyPr>
          <a:lstStyle/>
          <a:p>
            <a:pPr>
              <a:buNone/>
            </a:pPr>
            <a:r>
              <a:rPr lang="en-US" b="1" dirty="0">
                <a:latin typeface="Cambria" pitchFamily="18" charset="0"/>
              </a:rPr>
              <a:t>White magic,</a:t>
            </a:r>
            <a:r>
              <a:rPr lang="en-US" dirty="0">
                <a:latin typeface="Cambria" pitchFamily="18" charset="0"/>
              </a:rPr>
              <a:t> designed to heal, provided benefits for others, bring the practitioner close to God</a:t>
            </a:r>
            <a:endParaRPr lang="en-GB" dirty="0">
              <a:latin typeface="Cambria" pitchFamily="18" charset="0"/>
            </a:endParaRPr>
          </a:p>
          <a:p>
            <a:pPr>
              <a:buNone/>
            </a:pPr>
            <a:endParaRPr lang="en-US" dirty="0">
              <a:latin typeface="Cambria" pitchFamily="18" charset="0"/>
            </a:endParaRPr>
          </a:p>
          <a:p>
            <a:pPr>
              <a:buNone/>
            </a:pPr>
            <a:r>
              <a:rPr lang="en-US" b="1" dirty="0">
                <a:latin typeface="Cambria" pitchFamily="18" charset="0"/>
              </a:rPr>
              <a:t>Black magic,</a:t>
            </a:r>
            <a:r>
              <a:rPr lang="en-US" dirty="0">
                <a:latin typeface="Cambria" pitchFamily="18" charset="0"/>
              </a:rPr>
              <a:t> designed to cause harm.</a:t>
            </a:r>
            <a:endParaRPr lang="en-GB" dirty="0">
              <a:latin typeface="Cambria" pitchFamily="18" charset="0"/>
            </a:endParaRPr>
          </a:p>
          <a:p>
            <a:pPr>
              <a:buNone/>
            </a:pPr>
            <a:r>
              <a:rPr lang="en-US" dirty="0">
                <a:latin typeface="Cambria" pitchFamily="18" charset="0"/>
              </a:rPr>
              <a:t>While we have ample evidence of the latter at certain periods in history - as in the many talismans containing curses which were thrown into the water at the Roman Baths in Bath - its association with Devil worship may be largely a medieval Christian construct.</a:t>
            </a:r>
            <a:endParaRPr lang="en-GB" dirty="0">
              <a:latin typeface="Cambria" pitchFamily="18" charset="0"/>
            </a:endParaRPr>
          </a:p>
          <a:p>
            <a:endParaRPr lang="en-GB" dirty="0"/>
          </a:p>
        </p:txBody>
      </p:sp>
      <p:pic>
        <p:nvPicPr>
          <p:cNvPr id="5" name="Picture 4" descr="TheSophiaCentre.jpg"/>
          <p:cNvPicPr>
            <a:picLocks noChangeAspect="1"/>
          </p:cNvPicPr>
          <p:nvPr/>
        </p:nvPicPr>
        <p:blipFill>
          <a:blip r:embed="rId2" cstate="print"/>
          <a:stretch>
            <a:fillRect/>
          </a:stretch>
        </p:blipFill>
        <p:spPr>
          <a:xfrm>
            <a:off x="3048000" y="5943600"/>
            <a:ext cx="3581400" cy="69539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latin typeface="Cambria" pitchFamily="18" charset="0"/>
              </a:rPr>
              <a:t>J.R.R. </a:t>
            </a:r>
            <a:r>
              <a:rPr lang="en-GB" dirty="0" err="1">
                <a:latin typeface="Cambria" pitchFamily="18" charset="0"/>
              </a:rPr>
              <a:t>Tolkein</a:t>
            </a:r>
            <a:r>
              <a:rPr lang="en-GB" dirty="0">
                <a:latin typeface="Cambria" pitchFamily="18" charset="0"/>
              </a:rPr>
              <a:t>:</a:t>
            </a:r>
            <a:br>
              <a:rPr lang="en-GB" dirty="0">
                <a:latin typeface="Cambria" pitchFamily="18" charset="0"/>
              </a:rPr>
            </a:br>
            <a:endParaRPr lang="en-GB" dirty="0">
              <a:latin typeface="Cambria" pitchFamily="18" charset="0"/>
            </a:endParaRPr>
          </a:p>
        </p:txBody>
      </p:sp>
      <p:sp>
        <p:nvSpPr>
          <p:cNvPr id="3" name="Content Placeholder 2"/>
          <p:cNvSpPr>
            <a:spLocks noGrp="1"/>
          </p:cNvSpPr>
          <p:nvPr>
            <p:ph idx="1"/>
          </p:nvPr>
        </p:nvSpPr>
        <p:spPr/>
        <p:txBody>
          <a:bodyPr>
            <a:normAutofit fontScale="55000" lnSpcReduction="20000"/>
          </a:bodyPr>
          <a:lstStyle/>
          <a:p>
            <a:pPr>
              <a:buNone/>
            </a:pPr>
            <a:r>
              <a:rPr lang="en-GB" dirty="0">
                <a:latin typeface="Cambria" pitchFamily="18" charset="0"/>
              </a:rPr>
              <a:t>1. </a:t>
            </a:r>
            <a:r>
              <a:rPr lang="en-GB" b="1" dirty="0">
                <a:latin typeface="Cambria" pitchFamily="18" charset="0"/>
              </a:rPr>
              <a:t>Concrete</a:t>
            </a:r>
            <a:r>
              <a:rPr lang="en-GB" dirty="0">
                <a:latin typeface="Cambria" pitchFamily="18" charset="0"/>
              </a:rPr>
              <a:t> magic, which one experiences when enchanted (</a:t>
            </a:r>
            <a:r>
              <a:rPr lang="en-GB" dirty="0" err="1">
                <a:latin typeface="Cambria" pitchFamily="18" charset="0"/>
              </a:rPr>
              <a:t>i.e</a:t>
            </a:r>
            <a:r>
              <a:rPr lang="en-GB" dirty="0">
                <a:latin typeface="Cambria" pitchFamily="18" charset="0"/>
              </a:rPr>
              <a:t>, in a state of blissful union with one’s environment, whether natural or supernatural), may be distinguished from </a:t>
            </a:r>
          </a:p>
          <a:p>
            <a:pPr>
              <a:buNone/>
            </a:pPr>
            <a:r>
              <a:rPr lang="en-GB" b="1" dirty="0">
                <a:latin typeface="Cambria" pitchFamily="18" charset="0"/>
              </a:rPr>
              <a:t>2. Instrumental</a:t>
            </a:r>
            <a:r>
              <a:rPr lang="en-GB" dirty="0">
                <a:latin typeface="Cambria" pitchFamily="18" charset="0"/>
              </a:rPr>
              <a:t> magic – i.e. magic as an instrument of control of the environment. </a:t>
            </a:r>
          </a:p>
          <a:p>
            <a:pPr>
              <a:buNone/>
            </a:pPr>
            <a:r>
              <a:rPr lang="en-US" dirty="0">
                <a:latin typeface="Cambria" pitchFamily="18" charset="0"/>
              </a:rPr>
              <a:t> </a:t>
            </a:r>
            <a:r>
              <a:rPr lang="en-US" i="1" dirty="0">
                <a:latin typeface="Cambria" pitchFamily="18" charset="0"/>
              </a:rPr>
              <a:t>Now, though I have touched (wholly inadequately) on elves and fairies, I must turn back; for I have digressed from my proper theme: fairy stories. I said ‘stories about fairies’ was too narrow. It is too narrow, even if we reject the diminutive size, for fairy stories are not normal English usage stories about fairies or elves, but stories about Fairy, that is </a:t>
            </a:r>
            <a:r>
              <a:rPr lang="en-US" i="1" dirty="0" err="1">
                <a:latin typeface="Cambria" pitchFamily="18" charset="0"/>
              </a:rPr>
              <a:t>Faërie</a:t>
            </a:r>
            <a:r>
              <a:rPr lang="en-US" i="1" dirty="0">
                <a:latin typeface="Cambria" pitchFamily="18" charset="0"/>
              </a:rPr>
              <a:t>, the realm or state in which fairies have their being. </a:t>
            </a:r>
            <a:r>
              <a:rPr lang="en-US" i="1" dirty="0" err="1">
                <a:latin typeface="Cambria" pitchFamily="18" charset="0"/>
              </a:rPr>
              <a:t>Faërie</a:t>
            </a:r>
            <a:r>
              <a:rPr lang="en-US" i="1" dirty="0">
                <a:latin typeface="Cambria" pitchFamily="18" charset="0"/>
              </a:rPr>
              <a:t> contains many things besides elves and fays, and besides dwarfs, witches, trolls, giants, or dragons: it holds the seas, the sun, the moon, the sky; and the earth, and all things that are in it: tree and bird, water and stone, wine and bread, and ourselves, mortal men, when we are enchanted… </a:t>
            </a:r>
            <a:r>
              <a:rPr lang="en-US" b="1" i="1" dirty="0" err="1">
                <a:latin typeface="Cambria" pitchFamily="18" charset="0"/>
              </a:rPr>
              <a:t>Faërie</a:t>
            </a:r>
            <a:r>
              <a:rPr lang="en-US" b="1" i="1" dirty="0">
                <a:latin typeface="Cambria" pitchFamily="18" charset="0"/>
              </a:rPr>
              <a:t> itself may perhaps most nearly be translated by Magic – but it is magic of a peculiar mood and power, at the farthest pole from the vulgar devices of the laborious, scientific magician</a:t>
            </a:r>
            <a:r>
              <a:rPr lang="en-US" b="1" dirty="0">
                <a:latin typeface="Cambria" pitchFamily="18" charset="0"/>
              </a:rPr>
              <a:t>.</a:t>
            </a:r>
            <a:endParaRPr lang="en-GB" b="1" dirty="0">
              <a:latin typeface="Cambria" pitchFamily="18" charset="0"/>
            </a:endParaRPr>
          </a:p>
          <a:p>
            <a:pPr marL="0" indent="0">
              <a:buNone/>
            </a:pPr>
            <a:r>
              <a:rPr lang="en-GB" dirty="0" err="1">
                <a:latin typeface="Cambria" pitchFamily="18" charset="0"/>
              </a:rPr>
              <a:t>Tolkein</a:t>
            </a:r>
            <a:r>
              <a:rPr lang="en-GB" dirty="0">
                <a:latin typeface="Cambria" pitchFamily="18" charset="0"/>
              </a:rPr>
              <a:t>, J.R.R., </a:t>
            </a:r>
            <a:r>
              <a:rPr lang="en-GB" i="1" dirty="0">
                <a:latin typeface="Cambria" pitchFamily="18" charset="0"/>
              </a:rPr>
              <a:t>Tree and Leaf</a:t>
            </a:r>
            <a:r>
              <a:rPr lang="en-GB" dirty="0">
                <a:latin typeface="Cambria" pitchFamily="18" charset="0"/>
              </a:rPr>
              <a:t>, London: </a:t>
            </a:r>
            <a:r>
              <a:rPr lang="en-GB" dirty="0" err="1">
                <a:latin typeface="Cambria" pitchFamily="18" charset="0"/>
              </a:rPr>
              <a:t>Unwin</a:t>
            </a:r>
            <a:r>
              <a:rPr lang="en-GB" dirty="0">
                <a:latin typeface="Cambria" pitchFamily="18" charset="0"/>
              </a:rPr>
              <a:t> 1964, pp. 15-16.</a:t>
            </a:r>
          </a:p>
          <a:p>
            <a:endParaRPr lang="en-GB" dirty="0"/>
          </a:p>
          <a:p>
            <a:endParaRPr lang="en-GB" dirty="0"/>
          </a:p>
        </p:txBody>
      </p:sp>
      <p:pic>
        <p:nvPicPr>
          <p:cNvPr id="4" name="Picture 3" descr="Tolkien.jpeg"/>
          <p:cNvPicPr>
            <a:picLocks noChangeAspect="1"/>
          </p:cNvPicPr>
          <p:nvPr/>
        </p:nvPicPr>
        <p:blipFill>
          <a:blip r:embed="rId2" cstate="print"/>
          <a:stretch>
            <a:fillRect/>
          </a:stretch>
        </p:blipFill>
        <p:spPr>
          <a:xfrm>
            <a:off x="7368480" y="0"/>
            <a:ext cx="1775520" cy="148057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marL="0" indent="0">
              <a:buNone/>
            </a:pPr>
            <a:r>
              <a:rPr lang="en-US" b="1" dirty="0">
                <a:latin typeface="Cambria" pitchFamily="18" charset="0"/>
              </a:rPr>
              <a:t>Sympathy</a:t>
            </a:r>
            <a:endParaRPr lang="en-GB" dirty="0">
              <a:latin typeface="Cambria" pitchFamily="18" charset="0"/>
            </a:endParaRPr>
          </a:p>
          <a:p>
            <a:pPr marL="0" indent="0">
              <a:buNone/>
            </a:pPr>
            <a:r>
              <a:rPr lang="en-US" dirty="0">
                <a:latin typeface="Cambria" pitchFamily="18" charset="0"/>
              </a:rPr>
              <a:t>The rational for medieval and Renaissance magic rests in the doctrine of 'Sympathy': that all natural objects have sympathy with all other objects to a greater or less extent. All objects are very sympathetic to some others, less so to others and hardly at all to the remainder.  The principle of such sympathy is the theory of the four elements. </a:t>
            </a:r>
          </a:p>
          <a:p>
            <a:pPr marL="0" indent="0">
              <a:buNone/>
            </a:pPr>
            <a:r>
              <a:rPr lang="en-US" b="1" dirty="0">
                <a:latin typeface="Cambria" pitchFamily="18" charset="0"/>
              </a:rPr>
              <a:t>The power of words:</a:t>
            </a:r>
            <a:endParaRPr lang="en-GB" dirty="0">
              <a:latin typeface="Cambria" pitchFamily="18" charset="0"/>
            </a:endParaRPr>
          </a:p>
          <a:p>
            <a:r>
              <a:rPr lang="en-US" dirty="0">
                <a:latin typeface="Cambria" pitchFamily="18" charset="0"/>
              </a:rPr>
              <a:t>From the 11th/12th century onwards there were two main philosophical attitudes to the nature of language:</a:t>
            </a:r>
            <a:endParaRPr lang="en-GB" dirty="0">
              <a:latin typeface="Cambria" pitchFamily="18" charset="0"/>
            </a:endParaRPr>
          </a:p>
          <a:p>
            <a:r>
              <a:rPr lang="en-US" b="1" dirty="0">
                <a:latin typeface="Cambria" pitchFamily="18" charset="0"/>
              </a:rPr>
              <a:t>Realism</a:t>
            </a:r>
            <a:r>
              <a:rPr lang="en-US" dirty="0">
                <a:latin typeface="Cambria" pitchFamily="18" charset="0"/>
              </a:rPr>
              <a:t>: words are the same as the things they describe, therefore by speaking a word one invokes that thing. The logic is that ritual utterances have magical power.</a:t>
            </a:r>
            <a:endParaRPr lang="en-GB" dirty="0">
              <a:latin typeface="Cambria" pitchFamily="18" charset="0"/>
            </a:endParaRPr>
          </a:p>
          <a:p>
            <a:r>
              <a:rPr lang="en-US" b="1" dirty="0" err="1">
                <a:latin typeface="Cambria" pitchFamily="18" charset="0"/>
              </a:rPr>
              <a:t>Nominalism</a:t>
            </a:r>
            <a:r>
              <a:rPr lang="en-US" dirty="0">
                <a:latin typeface="Cambria" pitchFamily="18" charset="0"/>
              </a:rPr>
              <a:t>: words are arbitrary.</a:t>
            </a:r>
            <a:endParaRPr lang="en-GB" dirty="0">
              <a:latin typeface="Cambria" pitchFamily="18" charset="0"/>
            </a:endParaRPr>
          </a:p>
          <a:p>
            <a:endParaRPr lang="en-GB" dirty="0">
              <a:latin typeface="Cambria" pitchFamily="18" charset="0"/>
            </a:endParaRPr>
          </a:p>
          <a:p>
            <a:endParaRPr lang="en-GB" dirty="0"/>
          </a:p>
        </p:txBody>
      </p:sp>
      <p:sp>
        <p:nvSpPr>
          <p:cNvPr id="4" name="Title 1"/>
          <p:cNvSpPr>
            <a:spLocks noGrp="1"/>
          </p:cNvSpPr>
          <p:nvPr>
            <p:ph type="title"/>
          </p:nvPr>
        </p:nvSpPr>
        <p:spPr/>
        <p:txBody>
          <a:bodyPr>
            <a:normAutofit fontScale="90000"/>
          </a:bodyPr>
          <a:lstStyle/>
          <a:p>
            <a:br>
              <a:rPr lang="en-US" b="1" dirty="0"/>
            </a:br>
            <a:r>
              <a:rPr lang="en-US" dirty="0">
                <a:latin typeface="Cambria" pitchFamily="18" charset="0"/>
              </a:rPr>
              <a:t>The Philosophy and Mechanics of Magic</a:t>
            </a:r>
            <a:br>
              <a:rPr lang="en-GB" dirty="0"/>
            </a:b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Greek astrological magic</a:t>
            </a:r>
          </a:p>
        </p:txBody>
      </p:sp>
      <p:sp>
        <p:nvSpPr>
          <p:cNvPr id="3" name="Content Placeholder 2"/>
          <p:cNvSpPr>
            <a:spLocks noGrp="1"/>
          </p:cNvSpPr>
          <p:nvPr>
            <p:ph sz="half" idx="1"/>
          </p:nvPr>
        </p:nvSpPr>
        <p:spPr/>
        <p:txBody>
          <a:bodyPr>
            <a:normAutofit fontScale="47500" lnSpcReduction="20000"/>
          </a:bodyPr>
          <a:lstStyle/>
          <a:p>
            <a:pPr>
              <a:buNone/>
            </a:pPr>
            <a:r>
              <a:rPr lang="en-GB" dirty="0">
                <a:latin typeface="Cambria" pitchFamily="18" charset="0"/>
              </a:rPr>
              <a:t>The most obvious application of astral magic is for personal advantage, and personal advantage was often best served by medicine, and the use of amulets, talismans and sigils. The following example from a Greek text illustrates the point. </a:t>
            </a:r>
          </a:p>
          <a:p>
            <a:pPr>
              <a:buNone/>
            </a:pPr>
            <a:r>
              <a:rPr lang="en-GB" i="1" dirty="0">
                <a:latin typeface="Cambria" pitchFamily="18" charset="0"/>
              </a:rPr>
              <a:t>Another amulet for the foot of the gouty man: You should write these names on a strip / of silver or tin.  You should put in on a deerskin and bind it to the foot of the man named, on his two feet: ‘THEMBARATHEM OUREMBRENOUTIPE / AIOXTHOU SEMMARATHEMMOU NAIOOU, let NN, whom NN bore, recover from every pain which in his knees and two feet’.  You do it when the moon is [in the constellation] Leo </a:t>
            </a:r>
            <a:r>
              <a:rPr lang="en-GB" dirty="0">
                <a:latin typeface="Cambria" pitchFamily="18" charset="0"/>
              </a:rPr>
              <a:t>(Betz 1992, PDM xiv.1003-1014, p. 244). </a:t>
            </a:r>
          </a:p>
          <a:p>
            <a:pPr>
              <a:buNone/>
            </a:pPr>
            <a:r>
              <a:rPr lang="en-US" dirty="0">
                <a:latin typeface="Cambria" pitchFamily="18" charset="0"/>
              </a:rPr>
              <a:t>The key point here is one of timing. The Moon is in Leo for around two and a half days every month: all other aspects of the healing ritual are enclosed within a framework in which time is qualitative as much as quantitative and magical actions can only be effective at certain times. No matter how powerful the magician, a ritual will be ineffective if performed at an inauspicious moment</a:t>
            </a:r>
            <a:endParaRPr lang="en-GB" dirty="0">
              <a:latin typeface="Cambria" pitchFamily="18" charset="0"/>
            </a:endParaRPr>
          </a:p>
        </p:txBody>
      </p:sp>
      <p:sp>
        <p:nvSpPr>
          <p:cNvPr id="4" name="Content Placeholder 3"/>
          <p:cNvSpPr>
            <a:spLocks noGrp="1"/>
          </p:cNvSpPr>
          <p:nvPr>
            <p:ph sz="half" idx="2"/>
          </p:nvPr>
        </p:nvSpPr>
        <p:spPr/>
        <p:txBody>
          <a:bodyPr>
            <a:normAutofit fontScale="47500" lnSpcReduction="20000"/>
          </a:bodyPr>
          <a:lstStyle/>
          <a:p>
            <a:pPr>
              <a:buNone/>
            </a:pPr>
            <a:r>
              <a:rPr lang="en-US" dirty="0"/>
              <a:t>Magical </a:t>
            </a:r>
            <a:r>
              <a:rPr lang="en-US" dirty="0" err="1"/>
              <a:t>charact</a:t>
            </a:r>
            <a:r>
              <a:rPr lang="en-US" altLang="ja-JP" dirty="0" err="1"/>
              <a:t>êres</a:t>
            </a:r>
            <a:r>
              <a:rPr lang="en-US" altLang="ja-JP" dirty="0"/>
              <a:t> (left and right vertical columns) and an anthropomorphic image invoking the Hebrew </a:t>
            </a:r>
            <a:r>
              <a:rPr lang="en-US" altLang="ja-JP" dirty="0" err="1"/>
              <a:t>Iâo</a:t>
            </a:r>
            <a:r>
              <a:rPr lang="en-US" altLang="ja-JP" dirty="0"/>
              <a:t> </a:t>
            </a:r>
            <a:r>
              <a:rPr lang="en-US" altLang="ja-JP" dirty="0" err="1"/>
              <a:t>Sabaoth</a:t>
            </a:r>
            <a:r>
              <a:rPr lang="en-US" altLang="ja-JP" dirty="0"/>
              <a:t> </a:t>
            </a:r>
            <a:r>
              <a:rPr lang="en-US" altLang="ja-JP" dirty="0" err="1"/>
              <a:t>Adonai</a:t>
            </a:r>
            <a:r>
              <a:rPr lang="en-US" altLang="ja-JP" dirty="0"/>
              <a:t> </a:t>
            </a:r>
            <a:r>
              <a:rPr lang="en-US" altLang="ja-JP" dirty="0" err="1"/>
              <a:t>Eloai</a:t>
            </a:r>
            <a:r>
              <a:rPr lang="en-US" altLang="ja-JP" dirty="0"/>
              <a:t> and the Greek </a:t>
            </a:r>
            <a:r>
              <a:rPr lang="en-US" altLang="ja-JP" dirty="0" err="1"/>
              <a:t>Zagreus</a:t>
            </a:r>
            <a:r>
              <a:rPr lang="en-US" altLang="ja-JP" dirty="0"/>
              <a:t> (</a:t>
            </a:r>
            <a:r>
              <a:rPr lang="en-US" altLang="ja-JP" dirty="0" err="1"/>
              <a:t>Dionysos</a:t>
            </a:r>
            <a:r>
              <a:rPr lang="en-US" altLang="ja-JP" dirty="0"/>
              <a:t>), from PGM XXXVI.35-68, in Hans Dieter Betz (ed.), The Greek Magical Papyri (Chicago, 1986), p. 270. The object of the invocation was a spiritual ascent or union with the deity.</a:t>
            </a:r>
          </a:p>
          <a:p>
            <a:endParaRPr lang="en-US" dirty="0">
              <a:latin typeface="Times" charset="0"/>
            </a:endParaRPr>
          </a:p>
          <a:p>
            <a:endParaRPr lang="en-US" dirty="0">
              <a:latin typeface="Times" charset="0"/>
            </a:endParaRPr>
          </a:p>
          <a:p>
            <a:endParaRPr lang="en-GB" dirty="0"/>
          </a:p>
        </p:txBody>
      </p:sp>
      <p:pic>
        <p:nvPicPr>
          <p:cNvPr id="5" name="Content Placeholder 4" descr="Characteres PGM XXXVI"/>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62600" y="3352800"/>
            <a:ext cx="2546711" cy="18257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Medieval Astrological Magic</a:t>
            </a:r>
          </a:p>
        </p:txBody>
      </p:sp>
      <p:sp>
        <p:nvSpPr>
          <p:cNvPr id="3" name="Content Placeholder 2"/>
          <p:cNvSpPr>
            <a:spLocks noGrp="1"/>
          </p:cNvSpPr>
          <p:nvPr>
            <p:ph sz="half" idx="1"/>
          </p:nvPr>
        </p:nvSpPr>
        <p:spPr/>
        <p:txBody>
          <a:bodyPr>
            <a:normAutofit fontScale="62500" lnSpcReduction="20000"/>
          </a:bodyPr>
          <a:lstStyle/>
          <a:p>
            <a:pPr marL="0" indent="0">
              <a:buNone/>
            </a:pPr>
            <a:r>
              <a:rPr lang="en-US" b="1" dirty="0">
                <a:latin typeface="Cambria" pitchFamily="18" charset="0"/>
              </a:rPr>
              <a:t>Remedy for a scorpion sting:</a:t>
            </a:r>
            <a:endParaRPr lang="en-GB" dirty="0">
              <a:latin typeface="Cambria" pitchFamily="18" charset="0"/>
            </a:endParaRPr>
          </a:p>
          <a:p>
            <a:pPr>
              <a:buNone/>
            </a:pPr>
            <a:r>
              <a:rPr lang="en-US" i="1" dirty="0">
                <a:latin typeface="Cambria" pitchFamily="18" charset="0"/>
              </a:rPr>
              <a:t>Carve a picture on a stone of </a:t>
            </a:r>
            <a:r>
              <a:rPr lang="en-US" i="1" dirty="0" err="1">
                <a:latin typeface="Cambria" pitchFamily="18" charset="0"/>
              </a:rPr>
              <a:t>Besoar</a:t>
            </a:r>
            <a:r>
              <a:rPr lang="en-US" i="1" dirty="0">
                <a:latin typeface="Cambria" pitchFamily="18" charset="0"/>
              </a:rPr>
              <a:t> in the hour of the Moon and while the Sun is in the first degree of it and the ascendant is Leo or Aquarius. Mount the stone on a golden ring and stamp it with resin of </a:t>
            </a:r>
            <a:r>
              <a:rPr lang="en-US" i="1" dirty="0" err="1">
                <a:latin typeface="Cambria" pitchFamily="18" charset="0"/>
              </a:rPr>
              <a:t>Kundur</a:t>
            </a:r>
            <a:r>
              <a:rPr lang="en-US" i="1" dirty="0">
                <a:latin typeface="Cambria" pitchFamily="18" charset="0"/>
              </a:rPr>
              <a:t> in the designated hour and with the Moon in Scorpio. Give the bitten person a dose of it and he will be cured from his ailment.</a:t>
            </a:r>
            <a:endParaRPr lang="en-GB" i="1" dirty="0">
              <a:latin typeface="Cambria" pitchFamily="18" charset="0"/>
            </a:endParaRPr>
          </a:p>
          <a:p>
            <a:pPr>
              <a:buNone/>
            </a:pPr>
            <a:r>
              <a:rPr lang="en-GB" dirty="0">
                <a:latin typeface="Cambria" pitchFamily="18" charset="0"/>
              </a:rPr>
              <a:t>Anon.</a:t>
            </a:r>
            <a:r>
              <a:rPr lang="en-GB" i="1" dirty="0">
                <a:latin typeface="Cambria" pitchFamily="18" charset="0"/>
              </a:rPr>
              <a:t> </a:t>
            </a:r>
            <a:r>
              <a:rPr lang="en-GB" i="1" dirty="0" err="1">
                <a:latin typeface="Cambria" pitchFamily="18" charset="0"/>
              </a:rPr>
              <a:t>Ghayat</a:t>
            </a:r>
            <a:r>
              <a:rPr lang="en-GB" i="1" dirty="0">
                <a:latin typeface="Cambria" pitchFamily="18" charset="0"/>
              </a:rPr>
              <a:t> Al-Hakim.</a:t>
            </a:r>
            <a:r>
              <a:rPr lang="en-GB" dirty="0">
                <a:latin typeface="Cambria" pitchFamily="18" charset="0"/>
              </a:rPr>
              <a:t> </a:t>
            </a:r>
            <a:r>
              <a:rPr lang="en-GB" i="1" dirty="0" err="1">
                <a:latin typeface="Cambria" pitchFamily="18" charset="0"/>
              </a:rPr>
              <a:t>Picatrix</a:t>
            </a:r>
            <a:r>
              <a:rPr lang="en-GB" i="1" dirty="0">
                <a:latin typeface="Cambria" pitchFamily="18" charset="0"/>
              </a:rPr>
              <a:t>: the Goal of the Wise</a:t>
            </a:r>
            <a:r>
              <a:rPr lang="en-GB" dirty="0">
                <a:latin typeface="Cambria" pitchFamily="18" charset="0"/>
              </a:rPr>
              <a:t>, trans. </a:t>
            </a:r>
            <a:r>
              <a:rPr lang="en-GB" dirty="0" err="1">
                <a:latin typeface="Cambria" pitchFamily="18" charset="0"/>
              </a:rPr>
              <a:t>Hashem</a:t>
            </a:r>
            <a:r>
              <a:rPr lang="en-GB" dirty="0">
                <a:latin typeface="Cambria" pitchFamily="18" charset="0"/>
              </a:rPr>
              <a:t> </a:t>
            </a:r>
            <a:r>
              <a:rPr lang="en-GB" dirty="0" err="1">
                <a:latin typeface="Cambria" pitchFamily="18" charset="0"/>
              </a:rPr>
              <a:t>Atallah</a:t>
            </a:r>
            <a:r>
              <a:rPr lang="en-GB" dirty="0">
                <a:latin typeface="Cambria" pitchFamily="18" charset="0"/>
              </a:rPr>
              <a:t>, Seattle: </a:t>
            </a:r>
            <a:r>
              <a:rPr lang="en-GB" dirty="0" err="1">
                <a:latin typeface="Cambria" pitchFamily="18" charset="0"/>
              </a:rPr>
              <a:t>Ouroboros</a:t>
            </a:r>
            <a:r>
              <a:rPr lang="en-GB" dirty="0">
                <a:latin typeface="Cambria" pitchFamily="18" charset="0"/>
              </a:rPr>
              <a:t> Press 2002, chap V, p. 40. </a:t>
            </a:r>
          </a:p>
          <a:p>
            <a:pPr>
              <a:buNone/>
            </a:pPr>
            <a:r>
              <a:rPr lang="en-GB" dirty="0" err="1">
                <a:latin typeface="Cambria" pitchFamily="18" charset="0"/>
              </a:rPr>
              <a:t>Bezoar</a:t>
            </a:r>
            <a:r>
              <a:rPr lang="en-GB" dirty="0">
                <a:latin typeface="Cambria" pitchFamily="18" charset="0"/>
              </a:rPr>
              <a:t> is an antidote obtained from goats or antelopes. </a:t>
            </a:r>
            <a:r>
              <a:rPr lang="en-GB" dirty="0" err="1">
                <a:latin typeface="Cambria" pitchFamily="18" charset="0"/>
              </a:rPr>
              <a:t>Kundur</a:t>
            </a:r>
            <a:r>
              <a:rPr lang="en-GB" dirty="0">
                <a:latin typeface="Cambria" pitchFamily="18" charset="0"/>
              </a:rPr>
              <a:t> is incense.</a:t>
            </a:r>
          </a:p>
          <a:p>
            <a:endParaRPr lang="en-GB" dirty="0"/>
          </a:p>
        </p:txBody>
      </p:sp>
      <p:sp>
        <p:nvSpPr>
          <p:cNvPr id="6" name="Content Placeholder 5"/>
          <p:cNvSpPr>
            <a:spLocks noGrp="1"/>
          </p:cNvSpPr>
          <p:nvPr>
            <p:ph sz="half" idx="2"/>
          </p:nvPr>
        </p:nvSpPr>
        <p:spPr/>
        <p:txBody>
          <a:bodyPr>
            <a:normAutofit fontScale="62500" lnSpcReduction="20000"/>
          </a:bodyPr>
          <a:lstStyle/>
          <a:p>
            <a:pPr>
              <a:buNone/>
            </a:pPr>
            <a:r>
              <a:rPr lang="en-US" b="1" dirty="0">
                <a:latin typeface="Cambria" pitchFamily="18" charset="0"/>
              </a:rPr>
              <a:t>Ritual for the destruction of an enemy</a:t>
            </a:r>
            <a:endParaRPr lang="en-GB" dirty="0">
              <a:latin typeface="Cambria" pitchFamily="18" charset="0"/>
            </a:endParaRPr>
          </a:p>
          <a:p>
            <a:pPr>
              <a:buNone/>
            </a:pPr>
            <a:r>
              <a:rPr lang="en-US" i="1" dirty="0">
                <a:latin typeface="Cambria" pitchFamily="18" charset="0"/>
              </a:rPr>
              <a:t>Make two pictures, one in the hour of Leo and in the hour of sun, while the Moon is declining; make the other in the ascendant of Cancer and in the hour of Mars which will be declining like the Moon. Make the first picture retaliate from the second in any way you want and bury them in the hour of Mars when Aries is at any phase of its ascendant. Then you can request that your enemy be destroyed and he will be destroyed immediately.</a:t>
            </a:r>
            <a:endParaRPr lang="en-GB" i="1" dirty="0">
              <a:latin typeface="Cambria" pitchFamily="18" charset="0"/>
            </a:endParaRPr>
          </a:p>
          <a:p>
            <a:pPr>
              <a:buNone/>
            </a:pPr>
            <a:r>
              <a:rPr lang="en-GB" dirty="0">
                <a:latin typeface="Cambria" pitchFamily="18" charset="0"/>
              </a:rPr>
              <a:t>Anon.</a:t>
            </a:r>
            <a:r>
              <a:rPr lang="en-GB" i="1" dirty="0">
                <a:latin typeface="Cambria" pitchFamily="18" charset="0"/>
              </a:rPr>
              <a:t> </a:t>
            </a:r>
            <a:r>
              <a:rPr lang="en-GB" i="1" dirty="0" err="1">
                <a:latin typeface="Cambria" pitchFamily="18" charset="0"/>
              </a:rPr>
              <a:t>Ghayat</a:t>
            </a:r>
            <a:r>
              <a:rPr lang="en-GB" i="1" dirty="0">
                <a:latin typeface="Cambria" pitchFamily="18" charset="0"/>
              </a:rPr>
              <a:t> Al-Hakim.</a:t>
            </a:r>
            <a:r>
              <a:rPr lang="en-GB" dirty="0">
                <a:latin typeface="Cambria" pitchFamily="18" charset="0"/>
              </a:rPr>
              <a:t> </a:t>
            </a:r>
            <a:r>
              <a:rPr lang="en-GB" i="1" dirty="0" err="1">
                <a:latin typeface="Cambria" pitchFamily="18" charset="0"/>
              </a:rPr>
              <a:t>Picatrix</a:t>
            </a:r>
            <a:r>
              <a:rPr lang="en-GB" i="1" dirty="0">
                <a:latin typeface="Cambria" pitchFamily="18" charset="0"/>
              </a:rPr>
              <a:t>: the Goal of the Wise</a:t>
            </a:r>
            <a:r>
              <a:rPr lang="en-GB" dirty="0">
                <a:latin typeface="Cambria" pitchFamily="18" charset="0"/>
              </a:rPr>
              <a:t>, trans. </a:t>
            </a:r>
            <a:r>
              <a:rPr lang="en-GB" dirty="0" err="1">
                <a:latin typeface="Cambria" pitchFamily="18" charset="0"/>
              </a:rPr>
              <a:t>Hashem</a:t>
            </a:r>
            <a:r>
              <a:rPr lang="en-GB" dirty="0">
                <a:latin typeface="Cambria" pitchFamily="18" charset="0"/>
              </a:rPr>
              <a:t> </a:t>
            </a:r>
            <a:r>
              <a:rPr lang="en-GB" dirty="0" err="1">
                <a:latin typeface="Cambria" pitchFamily="18" charset="0"/>
              </a:rPr>
              <a:t>Atallah</a:t>
            </a:r>
            <a:r>
              <a:rPr lang="en-GB" dirty="0">
                <a:latin typeface="Cambria" pitchFamily="18" charset="0"/>
              </a:rPr>
              <a:t>, Seattle: </a:t>
            </a:r>
            <a:r>
              <a:rPr lang="en-GB" dirty="0" err="1">
                <a:latin typeface="Cambria" pitchFamily="18" charset="0"/>
              </a:rPr>
              <a:t>Ouroboros</a:t>
            </a:r>
            <a:r>
              <a:rPr lang="en-GB" dirty="0">
                <a:latin typeface="Cambria" pitchFamily="18" charset="0"/>
              </a:rPr>
              <a:t> Press 2002, chap V, p. 35</a:t>
            </a:r>
          </a:p>
          <a:p>
            <a:endParaRPr lang="en-GB" dirty="0"/>
          </a:p>
        </p:txBody>
      </p:sp>
      <p:pic>
        <p:nvPicPr>
          <p:cNvPr id="5" name="Picture 4" descr="TheSophiaCentre.jpg"/>
          <p:cNvPicPr>
            <a:picLocks noChangeAspect="1"/>
          </p:cNvPicPr>
          <p:nvPr/>
        </p:nvPicPr>
        <p:blipFill>
          <a:blip r:embed="rId2" cstate="print"/>
          <a:stretch>
            <a:fillRect/>
          </a:stretch>
        </p:blipFill>
        <p:spPr>
          <a:xfrm>
            <a:off x="2819400" y="6019800"/>
            <a:ext cx="3581400" cy="69539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sz="2800" dirty="0">
                <a:latin typeface="Cambria" pitchFamily="18" charset="0"/>
              </a:rPr>
              <a:t>Marsilio Ficino 1433-99</a:t>
            </a:r>
          </a:p>
        </p:txBody>
      </p:sp>
      <p:sp>
        <p:nvSpPr>
          <p:cNvPr id="15363" name="Content Placeholder 2"/>
          <p:cNvSpPr>
            <a:spLocks noGrp="1"/>
          </p:cNvSpPr>
          <p:nvPr>
            <p:ph sz="half" idx="1"/>
          </p:nvPr>
        </p:nvSpPr>
        <p:spPr/>
        <p:txBody>
          <a:bodyPr>
            <a:normAutofit fontScale="92500" lnSpcReduction="20000"/>
          </a:bodyPr>
          <a:lstStyle/>
          <a:p>
            <a:pPr>
              <a:buNone/>
            </a:pPr>
            <a:r>
              <a:rPr lang="en-GB" sz="1600" b="1" dirty="0">
                <a:latin typeface="Cambria" pitchFamily="18" charset="0"/>
              </a:rPr>
              <a:t>‘Saturn seems to have impressed the seal of melancholy on me from the beginning</a:t>
            </a:r>
            <a:r>
              <a:rPr lang="en-GB" sz="1600" dirty="0">
                <a:latin typeface="Cambria" pitchFamily="18" charset="0"/>
              </a:rPr>
              <a:t>; set as he is, almost in the midst of my ascendant Aquarius, </a:t>
            </a:r>
            <a:r>
              <a:rPr lang="en-GB" sz="1600" b="1" dirty="0">
                <a:latin typeface="Cambria" pitchFamily="18" charset="0"/>
              </a:rPr>
              <a:t>he is influenced </a:t>
            </a:r>
            <a:r>
              <a:rPr lang="en-GB" sz="1600" dirty="0">
                <a:latin typeface="Cambria" pitchFamily="18" charset="0"/>
              </a:rPr>
              <a:t>by Mars, also in Aquarius, and the Moon in Capricorn. He is in square aspect to the Sun and Mercury in Scorpio, which occupy the ninth house. </a:t>
            </a:r>
            <a:r>
              <a:rPr lang="en-GB" sz="1600" b="1" dirty="0">
                <a:latin typeface="Cambria" pitchFamily="18" charset="0"/>
              </a:rPr>
              <a:t>But Venus in Libra and Jupiter in Cancer have, perhaps, offered some resistance t</a:t>
            </a:r>
            <a:r>
              <a:rPr lang="en-GB" sz="1600" dirty="0">
                <a:latin typeface="Cambria" pitchFamily="18" charset="0"/>
              </a:rPr>
              <a:t>o this melancholy nature’.</a:t>
            </a:r>
          </a:p>
          <a:p>
            <a:pPr>
              <a:buNone/>
            </a:pPr>
            <a:r>
              <a:rPr lang="en-GB" sz="1600" dirty="0">
                <a:latin typeface="Cambria" pitchFamily="18" charset="0"/>
              </a:rPr>
              <a:t>See </a:t>
            </a:r>
            <a:r>
              <a:rPr lang="en-GB" sz="1600" dirty="0" err="1">
                <a:latin typeface="Cambria" pitchFamily="18" charset="0"/>
              </a:rPr>
              <a:t>Kaske</a:t>
            </a:r>
            <a:r>
              <a:rPr lang="en-GB" sz="1600" dirty="0">
                <a:latin typeface="Cambria" pitchFamily="18" charset="0"/>
              </a:rPr>
              <a:t> and Clarke, </a:t>
            </a:r>
            <a:r>
              <a:rPr lang="en-GB" sz="1600" i="1" dirty="0">
                <a:latin typeface="Cambria" pitchFamily="18" charset="0"/>
              </a:rPr>
              <a:t>Three Books on Life</a:t>
            </a:r>
            <a:r>
              <a:rPr lang="en-GB" sz="1600" dirty="0">
                <a:latin typeface="Cambria" pitchFamily="18" charset="0"/>
              </a:rPr>
              <a:t>, p. 20.</a:t>
            </a:r>
          </a:p>
          <a:p>
            <a:pPr>
              <a:buNone/>
            </a:pPr>
            <a:r>
              <a:rPr lang="en-GB" sz="1600" dirty="0">
                <a:latin typeface="Cambria" pitchFamily="18" charset="0"/>
              </a:rPr>
              <a:t> </a:t>
            </a:r>
          </a:p>
          <a:p>
            <a:endParaRPr lang="en-GB" dirty="0"/>
          </a:p>
        </p:txBody>
      </p:sp>
      <p:sp>
        <p:nvSpPr>
          <p:cNvPr id="15364" name="Content Placeholder 3"/>
          <p:cNvSpPr>
            <a:spLocks noGrp="1"/>
          </p:cNvSpPr>
          <p:nvPr>
            <p:ph sz="half" idx="2"/>
          </p:nvPr>
        </p:nvSpPr>
        <p:spPr/>
        <p:txBody>
          <a:bodyPr>
            <a:normAutofit fontScale="92500" lnSpcReduction="20000"/>
          </a:bodyPr>
          <a:lstStyle/>
          <a:p>
            <a:pPr>
              <a:buNone/>
            </a:pPr>
            <a:r>
              <a:rPr lang="en-US" sz="1400" b="1" dirty="0">
                <a:latin typeface="Cambria" pitchFamily="18" charset="0"/>
              </a:rPr>
              <a:t>‘If someone were to accuse Saturn and Mars of being harmful by nature, I would not believe it, </a:t>
            </a:r>
            <a:r>
              <a:rPr lang="en-US" sz="1400" dirty="0">
                <a:latin typeface="Cambria" pitchFamily="18" charset="0"/>
              </a:rPr>
              <a:t>for they, too, </a:t>
            </a:r>
            <a:r>
              <a:rPr lang="en-US" sz="1400" b="1" dirty="0">
                <a:latin typeface="Cambria" pitchFamily="18" charset="0"/>
              </a:rPr>
              <a:t>are to be used </a:t>
            </a:r>
            <a:r>
              <a:rPr lang="en-US" sz="1400" dirty="0">
                <a:latin typeface="Cambria" pitchFamily="18" charset="0"/>
              </a:rPr>
              <a:t>sometimes, the way doctors must sometimes use poisons, as Ptolemy in his </a:t>
            </a:r>
            <a:r>
              <a:rPr lang="en-US" sz="1400" i="1" dirty="0" err="1">
                <a:latin typeface="Cambria" pitchFamily="18" charset="0"/>
              </a:rPr>
              <a:t>Centiloquio</a:t>
            </a:r>
            <a:r>
              <a:rPr lang="en-US" sz="1400" dirty="0">
                <a:latin typeface="Cambria" pitchFamily="18" charset="0"/>
              </a:rPr>
              <a:t> says. </a:t>
            </a:r>
            <a:r>
              <a:rPr lang="en-US" sz="1400" b="1" dirty="0">
                <a:latin typeface="Cambria" pitchFamily="18" charset="0"/>
              </a:rPr>
              <a:t>When the power of Saturn is cautiously taken, it is useful, </a:t>
            </a:r>
            <a:r>
              <a:rPr lang="en-US" sz="1400" dirty="0">
                <a:latin typeface="Cambria" pitchFamily="18" charset="0"/>
              </a:rPr>
              <a:t>just as the things doctors use are useful for binding up and holding together. After all, they even use things to stupefy, like opium and mandrake. The same goes for Mars, with euphorbia and hellebore. The Pythagorean </a:t>
            </a:r>
            <a:r>
              <a:rPr lang="en-US" sz="1400" dirty="0" err="1">
                <a:latin typeface="Cambria" pitchFamily="18" charset="0"/>
              </a:rPr>
              <a:t>maguses</a:t>
            </a:r>
            <a:r>
              <a:rPr lang="en-US" sz="1400" dirty="0">
                <a:latin typeface="Cambria" pitchFamily="18" charset="0"/>
              </a:rPr>
              <a:t> seem to have been extremely cautious in this matter, when they would become frightened that their constant philosophizing was the tyranny of Saturn, </a:t>
            </a:r>
            <a:r>
              <a:rPr lang="en-US" sz="1400" b="1" dirty="0">
                <a:latin typeface="Cambria" pitchFamily="18" charset="0"/>
              </a:rPr>
              <a:t>so they would dress up in white garments, and each day sing songs and make music with Jovial and Apollonian things, and in this way they lived a long time under Saturn’. </a:t>
            </a:r>
            <a:endParaRPr lang="en-GB" sz="1400" b="1" dirty="0">
              <a:latin typeface="Cambria" pitchFamily="18" charset="0"/>
            </a:endParaRPr>
          </a:p>
          <a:p>
            <a:pPr>
              <a:buNone/>
            </a:pPr>
            <a:r>
              <a:rPr lang="en-GB" sz="1400" dirty="0">
                <a:latin typeface="Cambria" pitchFamily="18" charset="0"/>
              </a:rPr>
              <a:t>Ficino, </a:t>
            </a:r>
            <a:r>
              <a:rPr lang="en-US" sz="1400" i="1" dirty="0">
                <a:latin typeface="Cambria" pitchFamily="18" charset="0"/>
              </a:rPr>
              <a:t>The Book of Life</a:t>
            </a:r>
            <a:r>
              <a:rPr lang="en-US" sz="1400" dirty="0">
                <a:latin typeface="Cambria" pitchFamily="18" charset="0"/>
              </a:rPr>
              <a:t>, trans. Boer, p. 93.</a:t>
            </a:r>
            <a:endParaRPr lang="en-GB" sz="1400" dirty="0">
              <a:latin typeface="Cambria" pitchFamily="18" charset="0"/>
            </a:endParaRPr>
          </a:p>
          <a:p>
            <a:pPr>
              <a:buNone/>
            </a:pPr>
            <a:r>
              <a:rPr lang="en-GB" dirty="0"/>
              <a:t> </a:t>
            </a:r>
          </a:p>
          <a:p>
            <a:r>
              <a:rPr lang="en-GB" dirty="0"/>
              <a:t> </a:t>
            </a:r>
          </a:p>
          <a:p>
            <a:endParaRPr lang="en-GB" dirty="0"/>
          </a:p>
        </p:txBody>
      </p:sp>
      <p:pic>
        <p:nvPicPr>
          <p:cNvPr id="15365" name="Picture 4" descr="Ficino 1.jpg"/>
          <p:cNvPicPr>
            <a:picLocks noChangeAspect="1"/>
          </p:cNvPicPr>
          <p:nvPr/>
        </p:nvPicPr>
        <p:blipFill>
          <a:blip r:embed="rId2" cstate="print"/>
          <a:srcRect/>
          <a:stretch>
            <a:fillRect/>
          </a:stretch>
        </p:blipFill>
        <p:spPr bwMode="auto">
          <a:xfrm>
            <a:off x="7858125" y="142875"/>
            <a:ext cx="1196975" cy="1343025"/>
          </a:xfrm>
          <a:prstGeom prst="rect">
            <a:avLst/>
          </a:prstGeom>
          <a:noFill/>
          <a:ln w="9525">
            <a:noFill/>
            <a:miter lim="800000"/>
            <a:headEnd/>
            <a:tailEnd/>
          </a:ln>
        </p:spPr>
      </p:pic>
      <p:pic>
        <p:nvPicPr>
          <p:cNvPr id="6" name="Picture 5" descr="TheSophiaCentre.jpg"/>
          <p:cNvPicPr>
            <a:picLocks noChangeAspect="1"/>
          </p:cNvPicPr>
          <p:nvPr/>
        </p:nvPicPr>
        <p:blipFill>
          <a:blip r:embed="rId3" cstate="print"/>
          <a:stretch>
            <a:fillRect/>
          </a:stretch>
        </p:blipFill>
        <p:spPr>
          <a:xfrm>
            <a:off x="2667000" y="5562600"/>
            <a:ext cx="3581400" cy="69539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p:txBody>
          <a:bodyPr/>
          <a:lstStyle/>
          <a:p>
            <a:br>
              <a:rPr lang="en-GB" sz="1600" b="1" dirty="0"/>
            </a:br>
            <a:r>
              <a:rPr lang="en-GB" sz="1600" b="1" dirty="0"/>
              <a:t>Heinrich Cornelius Agrippa: </a:t>
            </a:r>
            <a:r>
              <a:rPr lang="en-GB" sz="1600" b="1" i="1" dirty="0"/>
              <a:t>Of Occult Philosophy</a:t>
            </a:r>
            <a:r>
              <a:rPr lang="en-GB" sz="1600" b="1" dirty="0"/>
              <a:t>, Book II. (part 2), chap xii</a:t>
            </a:r>
            <a:br>
              <a:rPr lang="en-GB" sz="1600" b="1" dirty="0"/>
            </a:br>
            <a:r>
              <a:rPr lang="en-GB" sz="1600" b="1" dirty="0"/>
              <a:t>Jewish and Christian scripture; Pythagoras; Plato, Aristotle: a rationale for magic:</a:t>
            </a:r>
            <a:br>
              <a:rPr lang="en-GB" sz="1600" b="1" dirty="0"/>
            </a:br>
            <a:r>
              <a:rPr lang="en-GB" sz="1600" b="1" dirty="0"/>
              <a:t>all things are connected.</a:t>
            </a:r>
            <a:endParaRPr lang="en-GB" sz="1600" dirty="0"/>
          </a:p>
        </p:txBody>
      </p:sp>
      <p:sp>
        <p:nvSpPr>
          <p:cNvPr id="22531" name="Content Placeholder 5"/>
          <p:cNvSpPr>
            <a:spLocks noGrp="1"/>
          </p:cNvSpPr>
          <p:nvPr>
            <p:ph idx="1"/>
          </p:nvPr>
        </p:nvSpPr>
        <p:spPr/>
        <p:txBody>
          <a:bodyPr>
            <a:normAutofit lnSpcReduction="10000"/>
          </a:bodyPr>
          <a:lstStyle/>
          <a:p>
            <a:r>
              <a:rPr lang="en-GB" sz="1600" dirty="0">
                <a:latin typeface="Cambria" pitchFamily="18" charset="0"/>
              </a:rPr>
              <a:t>‘And the tenth day after the ascension of Christ the Holy Ghost came down. This lastly is the number, in which </a:t>
            </a:r>
            <a:r>
              <a:rPr lang="en-GB" sz="1600" i="1" dirty="0">
                <a:latin typeface="Cambria" pitchFamily="18" charset="0"/>
              </a:rPr>
              <a:t>Jacob</a:t>
            </a:r>
            <a:r>
              <a:rPr lang="en-GB" sz="1600" dirty="0">
                <a:latin typeface="Cambria" pitchFamily="18" charset="0"/>
              </a:rPr>
              <a:t> wrestling with the Angel all night overcame, and at the rising of the Sun was blessed, and called by the name of </a:t>
            </a:r>
            <a:r>
              <a:rPr lang="en-GB" sz="1600" i="1" dirty="0">
                <a:latin typeface="Cambria" pitchFamily="18" charset="0"/>
              </a:rPr>
              <a:t>Israel.</a:t>
            </a:r>
            <a:r>
              <a:rPr lang="en-GB" sz="1600" dirty="0">
                <a:latin typeface="Cambria" pitchFamily="18" charset="0"/>
              </a:rPr>
              <a:t> In this number </a:t>
            </a:r>
            <a:r>
              <a:rPr lang="en-GB" sz="1600" i="1" dirty="0">
                <a:latin typeface="Cambria" pitchFamily="18" charset="0"/>
              </a:rPr>
              <a:t>Joshua</a:t>
            </a:r>
            <a:r>
              <a:rPr lang="en-GB" sz="1600" dirty="0">
                <a:latin typeface="Cambria" pitchFamily="18" charset="0"/>
              </a:rPr>
              <a:t> overcame thirty one Kings, and </a:t>
            </a:r>
            <a:r>
              <a:rPr lang="en-GB" sz="1600" i="1" dirty="0">
                <a:latin typeface="Cambria" pitchFamily="18" charset="0"/>
              </a:rPr>
              <a:t>David</a:t>
            </a:r>
            <a:r>
              <a:rPr lang="en-GB" sz="1600" dirty="0">
                <a:latin typeface="Cambria" pitchFamily="18" charset="0"/>
              </a:rPr>
              <a:t> overcame </a:t>
            </a:r>
            <a:r>
              <a:rPr lang="en-GB" sz="1600" i="1" dirty="0">
                <a:latin typeface="Cambria" pitchFamily="18" charset="0"/>
              </a:rPr>
              <a:t>Goliath,</a:t>
            </a:r>
            <a:r>
              <a:rPr lang="en-GB" sz="1600" dirty="0">
                <a:latin typeface="Cambria" pitchFamily="18" charset="0"/>
              </a:rPr>
              <a:t> and the Philistines, and </a:t>
            </a:r>
            <a:r>
              <a:rPr lang="en-GB" sz="1600" i="1" dirty="0">
                <a:latin typeface="Cambria" pitchFamily="18" charset="0"/>
              </a:rPr>
              <a:t>Daniel</a:t>
            </a:r>
            <a:r>
              <a:rPr lang="en-GB" sz="1600" dirty="0">
                <a:latin typeface="Cambria" pitchFamily="18" charset="0"/>
              </a:rPr>
              <a:t> escaped the danger of the Lions. This number </a:t>
            </a:r>
            <a:r>
              <a:rPr lang="en-GB" sz="1600" b="1" dirty="0">
                <a:latin typeface="Cambria" pitchFamily="18" charset="0"/>
              </a:rPr>
              <a:t>also is as circular as unity</a:t>
            </a:r>
            <a:r>
              <a:rPr lang="en-GB" sz="1600" dirty="0">
                <a:latin typeface="Cambria" pitchFamily="18" charset="0"/>
              </a:rPr>
              <a:t>, because being heaped together, returns into a unity, from whence it had its beginning, and it is the end, and perfection of all numbers, and the beginning of tens. </a:t>
            </a:r>
            <a:r>
              <a:rPr lang="en-GB" sz="1600" b="1" dirty="0">
                <a:latin typeface="Cambria" pitchFamily="18" charset="0"/>
              </a:rPr>
              <a:t>As the number ten flows back into a unity</a:t>
            </a:r>
            <a:r>
              <a:rPr lang="en-GB" sz="1600" dirty="0">
                <a:latin typeface="Cambria" pitchFamily="18" charset="0"/>
              </a:rPr>
              <a:t>, from whence it proceeded, so every thing that is flowing is returned back to that from which it had the beginning of its Flux. </a:t>
            </a:r>
            <a:r>
              <a:rPr lang="en-GB" sz="1600" b="1" dirty="0">
                <a:latin typeface="Cambria" pitchFamily="18" charset="0"/>
              </a:rPr>
              <a:t>So water returns to the Sea, from whence it had its beginning, the body returns to the Earth, from whence it was taken; </a:t>
            </a:r>
            <a:r>
              <a:rPr lang="en-GB" sz="1600" dirty="0">
                <a:latin typeface="Cambria" pitchFamily="18" charset="0"/>
              </a:rPr>
              <a:t>time returns into Eternity, from whence it flowed, the spirit shall return to God that gave it; and lastly, every creature returns to nothing, from whence it was created, neither is it supported but by the word of God, in whom all things are hid; and all things with the number ten, and by the number ten, make a round, </a:t>
            </a:r>
            <a:r>
              <a:rPr lang="en-GB" sz="1600" b="1" dirty="0">
                <a:latin typeface="Cambria" pitchFamily="18" charset="0"/>
              </a:rPr>
              <a:t>as </a:t>
            </a:r>
            <a:r>
              <a:rPr lang="en-GB" sz="1600" b="1" dirty="0" err="1">
                <a:latin typeface="Cambria" pitchFamily="18" charset="0"/>
              </a:rPr>
              <a:t>saith</a:t>
            </a:r>
            <a:r>
              <a:rPr lang="en-GB" sz="1600" b="1" dirty="0">
                <a:latin typeface="Cambria" pitchFamily="18" charset="0"/>
              </a:rPr>
              <a:t> </a:t>
            </a:r>
            <a:r>
              <a:rPr lang="en-GB" sz="1600" b="1" i="1" dirty="0">
                <a:latin typeface="Cambria" pitchFamily="18" charset="0"/>
              </a:rPr>
              <a:t>Proclus</a:t>
            </a:r>
            <a:r>
              <a:rPr lang="en-GB" sz="1600" i="1" dirty="0">
                <a:latin typeface="Cambria" pitchFamily="18" charset="0"/>
              </a:rPr>
              <a:t>,</a:t>
            </a:r>
            <a:r>
              <a:rPr lang="en-GB" sz="1600" dirty="0">
                <a:latin typeface="Cambria" pitchFamily="18" charset="0"/>
              </a:rPr>
              <a:t> taking their beginning from God, and ending in him. God therefore that first unity, or one thing, before he communicated himself to </a:t>
            </a:r>
            <a:r>
              <a:rPr lang="en-GB" sz="1600" dirty="0" err="1">
                <a:latin typeface="Cambria" pitchFamily="18" charset="0"/>
              </a:rPr>
              <a:t>inferiours</a:t>
            </a:r>
            <a:r>
              <a:rPr lang="en-GB" sz="1600" dirty="0">
                <a:latin typeface="Cambria" pitchFamily="18" charset="0"/>
              </a:rPr>
              <a:t>, diffused himself into the first of numbers, </a:t>
            </a:r>
            <a:r>
              <a:rPr lang="en-GB" sz="1600" i="1" dirty="0">
                <a:latin typeface="Cambria" pitchFamily="18" charset="0"/>
              </a:rPr>
              <a:t>viz.</a:t>
            </a:r>
            <a:r>
              <a:rPr lang="en-GB" sz="1600" dirty="0">
                <a:latin typeface="Cambria" pitchFamily="18" charset="0"/>
              </a:rPr>
              <a:t> The number three, then into the number ten, </a:t>
            </a:r>
            <a:r>
              <a:rPr lang="en-GB" sz="1600" b="1" dirty="0">
                <a:latin typeface="Cambria" pitchFamily="18" charset="0"/>
              </a:rPr>
              <a:t>as into ten </a:t>
            </a:r>
            <a:r>
              <a:rPr lang="en-GB" sz="1600" b="1" i="1" dirty="0">
                <a:latin typeface="Cambria" pitchFamily="18" charset="0"/>
              </a:rPr>
              <a:t>Ideas</a:t>
            </a:r>
            <a:r>
              <a:rPr lang="en-GB" sz="1600" i="1" dirty="0">
                <a:latin typeface="Cambria" pitchFamily="18" charset="0"/>
              </a:rPr>
              <a:t>,</a:t>
            </a:r>
            <a:r>
              <a:rPr lang="en-GB" sz="1600" dirty="0">
                <a:latin typeface="Cambria" pitchFamily="18" charset="0"/>
              </a:rPr>
              <a:t> and measures of making all numbers, and all things, which the Hebrews call ten Attributes, and account ten divine names’</a:t>
            </a:r>
          </a:p>
        </p:txBody>
      </p:sp>
      <p:pic>
        <p:nvPicPr>
          <p:cNvPr id="22532" name="Picture 5" descr="Heinrich_Cornelius_Agrippa00.jpeg"/>
          <p:cNvPicPr>
            <a:picLocks noChangeAspect="1"/>
          </p:cNvPicPr>
          <p:nvPr/>
        </p:nvPicPr>
        <p:blipFill>
          <a:blip r:embed="rId2" cstate="print"/>
          <a:srcRect/>
          <a:stretch>
            <a:fillRect/>
          </a:stretch>
        </p:blipFill>
        <p:spPr bwMode="auto">
          <a:xfrm>
            <a:off x="8072438" y="142875"/>
            <a:ext cx="928687" cy="1295400"/>
          </a:xfrm>
          <a:prstGeom prst="rect">
            <a:avLst/>
          </a:prstGeom>
          <a:noFill/>
          <a:ln w="9525">
            <a:noFill/>
            <a:miter lim="800000"/>
            <a:headEnd/>
            <a:tailEnd/>
          </a:ln>
        </p:spPr>
      </p:pic>
      <p:pic>
        <p:nvPicPr>
          <p:cNvPr id="22533" name="Picture 2"/>
          <p:cNvPicPr>
            <a:picLocks noChangeAspect="1" noChangeArrowheads="1"/>
          </p:cNvPicPr>
          <p:nvPr/>
        </p:nvPicPr>
        <p:blipFill>
          <a:blip r:embed="rId3" cstate="print"/>
          <a:srcRect/>
          <a:stretch>
            <a:fillRect/>
          </a:stretch>
        </p:blipFill>
        <p:spPr bwMode="auto">
          <a:xfrm>
            <a:off x="7715250" y="6146800"/>
            <a:ext cx="1428750" cy="588963"/>
          </a:xfrm>
          <a:prstGeom prst="rect">
            <a:avLst/>
          </a:prstGeom>
          <a:noFill/>
          <a:ln w="9525">
            <a:noFill/>
            <a:miter lim="800000"/>
            <a:headEnd/>
            <a:tailEnd/>
          </a:ln>
        </p:spPr>
      </p:pic>
      <p:pic>
        <p:nvPicPr>
          <p:cNvPr id="6" name="Picture 5" descr="TheSophiaCentre.jpg"/>
          <p:cNvPicPr>
            <a:picLocks noChangeAspect="1"/>
          </p:cNvPicPr>
          <p:nvPr/>
        </p:nvPicPr>
        <p:blipFill>
          <a:blip r:embed="rId4" cstate="print"/>
          <a:stretch>
            <a:fillRect/>
          </a:stretch>
        </p:blipFill>
        <p:spPr>
          <a:xfrm>
            <a:off x="5562600" y="6019800"/>
            <a:ext cx="3581400" cy="69539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sz="2000" dirty="0"/>
            </a:br>
            <a:br>
              <a:rPr lang="en-GB" sz="2000" dirty="0"/>
            </a:br>
            <a:r>
              <a:rPr lang="en-GB" sz="2000" dirty="0"/>
              <a:t>The Great Chain of Being</a:t>
            </a:r>
            <a:br>
              <a:rPr lang="en-GB" sz="2000" dirty="0"/>
            </a:br>
            <a:r>
              <a:rPr lang="en-GB" sz="1600" dirty="0"/>
              <a:t>Agrippa, Henry Cornelius, </a:t>
            </a:r>
            <a:r>
              <a:rPr lang="en-GB" sz="1600" i="1" dirty="0"/>
              <a:t>Three Books of Occult Philosophy</a:t>
            </a:r>
            <a:r>
              <a:rPr lang="en-GB" sz="1600" dirty="0"/>
              <a:t>, facsimile of the 1651 translation, </a:t>
            </a:r>
            <a:r>
              <a:rPr lang="en-GB" sz="1600" dirty="0" err="1"/>
              <a:t>Chthonius</a:t>
            </a:r>
            <a:r>
              <a:rPr lang="en-GB" sz="1600" dirty="0"/>
              <a:t> Books, London, 1986.</a:t>
            </a:r>
            <a:br>
              <a:rPr lang="en-GB" dirty="0"/>
            </a:br>
            <a:endParaRPr lang="en-GB" dirty="0"/>
          </a:p>
        </p:txBody>
      </p:sp>
      <p:pic>
        <p:nvPicPr>
          <p:cNvPr id="7" name="Content Placeholder 6" descr="Agrippa - scale of the number 2.jpg"/>
          <p:cNvPicPr>
            <a:picLocks noGrp="1" noChangeAspect="1"/>
          </p:cNvPicPr>
          <p:nvPr>
            <p:ph sz="half" idx="1"/>
          </p:nvPr>
        </p:nvPicPr>
        <p:blipFill>
          <a:blip r:embed="rId2" cstate="print"/>
          <a:stretch>
            <a:fillRect/>
          </a:stretch>
        </p:blipFill>
        <p:spPr>
          <a:xfrm>
            <a:off x="228600" y="2667000"/>
            <a:ext cx="2840340" cy="3083681"/>
          </a:xfrm>
        </p:spPr>
      </p:pic>
      <p:pic>
        <p:nvPicPr>
          <p:cNvPr id="8" name="Content Placeholder 7" descr="Agrippa - scale of the number 12.jpg"/>
          <p:cNvPicPr>
            <a:picLocks noGrp="1" noChangeAspect="1"/>
          </p:cNvPicPr>
          <p:nvPr>
            <p:ph sz="half" idx="2"/>
          </p:nvPr>
        </p:nvPicPr>
        <p:blipFill>
          <a:blip r:embed="rId3" cstate="print"/>
          <a:stretch>
            <a:fillRect/>
          </a:stretch>
        </p:blipFill>
        <p:spPr>
          <a:xfrm>
            <a:off x="3168359" y="1905000"/>
            <a:ext cx="5975642" cy="4231292"/>
          </a:xfrm>
        </p:spPr>
      </p:pic>
      <p:pic>
        <p:nvPicPr>
          <p:cNvPr id="9" name="Picture 5" descr="Heinrich_Cornelius_Agrippa00.jpeg"/>
          <p:cNvPicPr>
            <a:picLocks noChangeAspect="1"/>
          </p:cNvPicPr>
          <p:nvPr/>
        </p:nvPicPr>
        <p:blipFill>
          <a:blip r:embed="rId4" cstate="print"/>
          <a:srcRect/>
          <a:stretch>
            <a:fillRect/>
          </a:stretch>
        </p:blipFill>
        <p:spPr bwMode="auto">
          <a:xfrm>
            <a:off x="1676400" y="1066800"/>
            <a:ext cx="928687" cy="12954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Cambria" pitchFamily="18" charset="0"/>
              </a:rPr>
              <a:t>Magic and the Soul’s Ascent/ Transformation: </a:t>
            </a:r>
            <a:r>
              <a:rPr lang="en-GB" sz="2800" b="1" dirty="0" err="1">
                <a:latin typeface="Cambria" pitchFamily="18" charset="0"/>
              </a:rPr>
              <a:t>Theurgy</a:t>
            </a:r>
            <a:r>
              <a:rPr lang="en-GB" sz="2800" b="1" dirty="0">
                <a:latin typeface="Cambria" pitchFamily="18" charset="0"/>
              </a:rPr>
              <a:t> – God work</a:t>
            </a:r>
          </a:p>
        </p:txBody>
      </p:sp>
      <p:sp>
        <p:nvSpPr>
          <p:cNvPr id="3" name="Content Placeholder 2"/>
          <p:cNvSpPr>
            <a:spLocks noGrp="1"/>
          </p:cNvSpPr>
          <p:nvPr>
            <p:ph sz="half" idx="1"/>
          </p:nvPr>
        </p:nvSpPr>
        <p:spPr/>
        <p:txBody>
          <a:bodyPr>
            <a:normAutofit fontScale="55000" lnSpcReduction="20000"/>
          </a:bodyPr>
          <a:lstStyle/>
          <a:p>
            <a:pPr>
              <a:lnSpc>
                <a:spcPct val="110000"/>
              </a:lnSpc>
              <a:buNone/>
            </a:pPr>
            <a:r>
              <a:rPr lang="en-US" dirty="0">
                <a:latin typeface="Cambria" pitchFamily="18" charset="0"/>
              </a:rPr>
              <a:t>The term ‘</a:t>
            </a:r>
            <a:r>
              <a:rPr lang="en-US" dirty="0" err="1">
                <a:latin typeface="Cambria" pitchFamily="18" charset="0"/>
              </a:rPr>
              <a:t>theurgy</a:t>
            </a:r>
            <a:r>
              <a:rPr lang="en-US" dirty="0">
                <a:latin typeface="Cambria" pitchFamily="18" charset="0"/>
              </a:rPr>
              <a:t>’ is derived from the Greek </a:t>
            </a:r>
            <a:r>
              <a:rPr lang="en-US" dirty="0" err="1">
                <a:latin typeface="Cambria" pitchFamily="18" charset="0"/>
                <a:cs typeface="SPIonic"/>
              </a:rPr>
              <a:t>qeourgia</a:t>
            </a:r>
            <a:r>
              <a:rPr lang="en-US" dirty="0">
                <a:latin typeface="Cambria" pitchFamily="18" charset="0"/>
                <a:cs typeface="SPIonic"/>
              </a:rPr>
              <a:t>, </a:t>
            </a:r>
            <a:r>
              <a:rPr lang="en-US" dirty="0">
                <a:latin typeface="Cambria" pitchFamily="18" charset="0"/>
                <a:cs typeface="Arial"/>
              </a:rPr>
              <a:t>itself derived from </a:t>
            </a:r>
            <a:r>
              <a:rPr lang="en-US" dirty="0" err="1">
                <a:latin typeface="Cambria" pitchFamily="18" charset="0"/>
                <a:cs typeface="Symbol" charset="2"/>
              </a:rPr>
              <a:t>qeoϛ</a:t>
            </a:r>
            <a:r>
              <a:rPr lang="en-US" dirty="0">
                <a:latin typeface="Cambria" pitchFamily="18" charset="0"/>
                <a:cs typeface="Arial"/>
              </a:rPr>
              <a:t> = </a:t>
            </a:r>
            <a:r>
              <a:rPr lang="en-US" i="1" dirty="0" err="1">
                <a:latin typeface="Cambria" pitchFamily="18" charset="0"/>
                <a:cs typeface="Arial"/>
              </a:rPr>
              <a:t>theos</a:t>
            </a:r>
            <a:r>
              <a:rPr lang="en-US" dirty="0">
                <a:latin typeface="Cambria" pitchFamily="18" charset="0"/>
                <a:cs typeface="Arial"/>
              </a:rPr>
              <a:t>, god, and </a:t>
            </a:r>
            <a:r>
              <a:rPr lang="en-US" dirty="0" err="1">
                <a:latin typeface="Cambria" pitchFamily="18" charset="0"/>
                <a:cs typeface="SPIonic"/>
              </a:rPr>
              <a:t>ergon</a:t>
            </a:r>
            <a:r>
              <a:rPr lang="en-US" dirty="0">
                <a:latin typeface="Cambria" pitchFamily="18" charset="0"/>
                <a:cs typeface="SPIonic"/>
              </a:rPr>
              <a:t> </a:t>
            </a:r>
            <a:r>
              <a:rPr lang="en-US" dirty="0">
                <a:latin typeface="Cambria" pitchFamily="18" charset="0"/>
                <a:cs typeface="Arial"/>
              </a:rPr>
              <a:t>=</a:t>
            </a:r>
            <a:r>
              <a:rPr lang="en-US" dirty="0">
                <a:latin typeface="Cambria" pitchFamily="18" charset="0"/>
                <a:cs typeface="SPIonic"/>
              </a:rPr>
              <a:t> </a:t>
            </a:r>
            <a:r>
              <a:rPr lang="en-US" i="1" dirty="0" err="1">
                <a:latin typeface="Cambria" pitchFamily="18" charset="0"/>
                <a:cs typeface="Arial"/>
              </a:rPr>
              <a:t>ergon</a:t>
            </a:r>
            <a:r>
              <a:rPr lang="en-US" i="1" dirty="0">
                <a:latin typeface="Cambria" pitchFamily="18" charset="0"/>
                <a:cs typeface="Arial"/>
              </a:rPr>
              <a:t>, </a:t>
            </a:r>
            <a:r>
              <a:rPr lang="en-US" dirty="0">
                <a:latin typeface="Cambria" pitchFamily="18" charset="0"/>
                <a:cs typeface="Arial"/>
              </a:rPr>
              <a:t>work, </a:t>
            </a:r>
            <a:r>
              <a:rPr lang="en-US" dirty="0" err="1">
                <a:latin typeface="Cambria" pitchFamily="18" charset="0"/>
                <a:cs typeface="Arial"/>
              </a:rPr>
              <a:t>labour</a:t>
            </a:r>
            <a:r>
              <a:rPr lang="en-US" dirty="0">
                <a:latin typeface="Cambria" pitchFamily="18" charset="0"/>
                <a:cs typeface="Arial"/>
              </a:rPr>
              <a:t>, or action. </a:t>
            </a:r>
          </a:p>
          <a:p>
            <a:pPr>
              <a:lnSpc>
                <a:spcPct val="110000"/>
              </a:lnSpc>
              <a:buNone/>
            </a:pPr>
            <a:r>
              <a:rPr lang="en-US" dirty="0">
                <a:latin typeface="Cambria" pitchFamily="18" charset="0"/>
                <a:cs typeface="Arial"/>
              </a:rPr>
              <a:t>The chief exponent of </a:t>
            </a:r>
            <a:r>
              <a:rPr lang="en-US" dirty="0" err="1">
                <a:latin typeface="Cambria" pitchFamily="18" charset="0"/>
                <a:cs typeface="Arial"/>
              </a:rPr>
              <a:t>theurgy</a:t>
            </a:r>
            <a:r>
              <a:rPr lang="en-US" dirty="0">
                <a:latin typeface="Cambria" pitchFamily="18" charset="0"/>
                <a:cs typeface="Arial"/>
              </a:rPr>
              <a:t> in late antiquity was the </a:t>
            </a:r>
            <a:r>
              <a:rPr lang="en-US" dirty="0" err="1">
                <a:latin typeface="Cambria" pitchFamily="18" charset="0"/>
                <a:cs typeface="Arial"/>
              </a:rPr>
              <a:t>Neoplatonist</a:t>
            </a:r>
            <a:r>
              <a:rPr lang="en-US" dirty="0">
                <a:latin typeface="Cambria" pitchFamily="18" charset="0"/>
                <a:cs typeface="Arial"/>
              </a:rPr>
              <a:t> </a:t>
            </a:r>
            <a:r>
              <a:rPr lang="en-US" dirty="0" err="1">
                <a:latin typeface="Cambria" pitchFamily="18" charset="0"/>
                <a:cs typeface="Arial"/>
              </a:rPr>
              <a:t>Iamblichus</a:t>
            </a:r>
            <a:r>
              <a:rPr lang="en-US" dirty="0">
                <a:latin typeface="Cambria" pitchFamily="18" charset="0"/>
                <a:cs typeface="Arial"/>
              </a:rPr>
              <a:t> in </a:t>
            </a:r>
            <a:r>
              <a:rPr lang="en-US" i="1" dirty="0">
                <a:latin typeface="Cambria" pitchFamily="18" charset="0"/>
                <a:cs typeface="Arial"/>
              </a:rPr>
              <a:t>De </a:t>
            </a:r>
            <a:r>
              <a:rPr lang="en-US" i="1" dirty="0" err="1">
                <a:latin typeface="Cambria" pitchFamily="18" charset="0"/>
                <a:cs typeface="Arial"/>
              </a:rPr>
              <a:t>mysteriis</a:t>
            </a:r>
            <a:r>
              <a:rPr lang="en-US" dirty="0">
                <a:latin typeface="Cambria" pitchFamily="18" charset="0"/>
                <a:cs typeface="Arial"/>
              </a:rPr>
              <a:t>. It is unclear whether the term is meant to indicate work done </a:t>
            </a:r>
            <a:r>
              <a:rPr lang="en-US" i="1" dirty="0">
                <a:latin typeface="Cambria" pitchFamily="18" charset="0"/>
                <a:cs typeface="Arial"/>
              </a:rPr>
              <a:t>for</a:t>
            </a:r>
            <a:r>
              <a:rPr lang="en-US" dirty="0">
                <a:latin typeface="Cambria" pitchFamily="18" charset="0"/>
                <a:cs typeface="Arial"/>
              </a:rPr>
              <a:t> the gods (i.e. to serve them), work done </a:t>
            </a:r>
            <a:r>
              <a:rPr lang="en-US" i="1" dirty="0">
                <a:latin typeface="Cambria" pitchFamily="18" charset="0"/>
                <a:cs typeface="Arial"/>
              </a:rPr>
              <a:t>on</a:t>
            </a:r>
            <a:r>
              <a:rPr lang="en-US" dirty="0">
                <a:latin typeface="Cambria" pitchFamily="18" charset="0"/>
                <a:cs typeface="Arial"/>
              </a:rPr>
              <a:t> the gods (i.e. to change or transform them), or both.</a:t>
            </a:r>
          </a:p>
          <a:p>
            <a:pPr>
              <a:lnSpc>
                <a:spcPct val="110000"/>
              </a:lnSpc>
              <a:buNone/>
            </a:pPr>
            <a:endParaRPr lang="en-US" dirty="0">
              <a:latin typeface="Cambria" pitchFamily="18" charset="0"/>
              <a:cs typeface="Arial"/>
            </a:endParaRPr>
          </a:p>
          <a:p>
            <a:pPr>
              <a:lnSpc>
                <a:spcPct val="110000"/>
              </a:lnSpc>
              <a:buNone/>
            </a:pPr>
            <a:r>
              <a:rPr lang="en-US" dirty="0">
                <a:latin typeface="Cambria" pitchFamily="18" charset="0"/>
                <a:cs typeface="Arial"/>
              </a:rPr>
              <a:t>Moshe </a:t>
            </a:r>
            <a:r>
              <a:rPr lang="en-US" dirty="0" err="1">
                <a:latin typeface="Cambria" pitchFamily="18" charset="0"/>
                <a:cs typeface="Arial"/>
              </a:rPr>
              <a:t>Idel</a:t>
            </a:r>
            <a:r>
              <a:rPr lang="en-US" dirty="0">
                <a:latin typeface="Cambria" pitchFamily="18" charset="0"/>
                <a:cs typeface="Arial"/>
              </a:rPr>
              <a:t> (</a:t>
            </a:r>
            <a:r>
              <a:rPr lang="en-US" i="1" dirty="0" err="1">
                <a:latin typeface="Cambria" pitchFamily="18" charset="0"/>
                <a:cs typeface="Arial"/>
              </a:rPr>
              <a:t>Kabbalah</a:t>
            </a:r>
            <a:r>
              <a:rPr lang="en-US" i="1" dirty="0">
                <a:latin typeface="Cambria" pitchFamily="18" charset="0"/>
                <a:cs typeface="Arial"/>
              </a:rPr>
              <a:t> in Italy, 1280-1510: A Survey</a:t>
            </a:r>
            <a:r>
              <a:rPr lang="en-US" dirty="0">
                <a:latin typeface="Cambria" pitchFamily="18" charset="0"/>
                <a:cs typeface="Arial"/>
              </a:rPr>
              <a:t>, Yale University Press, 2011, p. 123) suggests that ‘</a:t>
            </a:r>
            <a:r>
              <a:rPr lang="en-US" dirty="0" err="1">
                <a:latin typeface="Cambria" pitchFamily="18" charset="0"/>
                <a:cs typeface="Arial"/>
              </a:rPr>
              <a:t>theurgy</a:t>
            </a:r>
            <a:r>
              <a:rPr lang="en-US" dirty="0">
                <a:latin typeface="Cambria" pitchFamily="18" charset="0"/>
                <a:cs typeface="Arial"/>
              </a:rPr>
              <a:t>’ should be used to refer to ritual actions intended to work upon God, ‘in order to distinguish it from magic, understood as directed to achieve material aims’.</a:t>
            </a:r>
          </a:p>
          <a:p>
            <a:endParaRPr lang="en-GB" dirty="0"/>
          </a:p>
        </p:txBody>
      </p:sp>
      <p:pic>
        <p:nvPicPr>
          <p:cNvPr id="7" name="Content Placeholder 6" descr="Moshe Idel.jpg"/>
          <p:cNvPicPr>
            <a:picLocks noGrp="1" noChangeAspect="1"/>
          </p:cNvPicPr>
          <p:nvPr>
            <p:ph sz="half" idx="2"/>
          </p:nvPr>
        </p:nvPicPr>
        <p:blipFill>
          <a:blip r:embed="rId2" cstate="print"/>
          <a:stretch>
            <a:fillRect/>
          </a:stretch>
        </p:blipFill>
        <p:spPr>
          <a:xfrm>
            <a:off x="5029200" y="4572000"/>
            <a:ext cx="2619375" cy="1743075"/>
          </a:xfrm>
        </p:spPr>
      </p:pic>
      <p:pic>
        <p:nvPicPr>
          <p:cNvPr id="4" name="Picture 3" descr="TheSophiaCentre.jpg"/>
          <p:cNvPicPr>
            <a:picLocks noChangeAspect="1"/>
          </p:cNvPicPr>
          <p:nvPr/>
        </p:nvPicPr>
        <p:blipFill>
          <a:blip r:embed="rId3" cstate="print"/>
          <a:stretch>
            <a:fillRect/>
          </a:stretch>
        </p:blipFill>
        <p:spPr>
          <a:xfrm>
            <a:off x="381000" y="5791200"/>
            <a:ext cx="3581400" cy="695392"/>
          </a:xfrm>
          <a:prstGeom prst="rect">
            <a:avLst/>
          </a:prstGeom>
        </p:spPr>
      </p:pic>
      <p:pic>
        <p:nvPicPr>
          <p:cNvPr id="5" name="Picture 4" descr="iamblichus.png"/>
          <p:cNvPicPr>
            <a:picLocks noChangeAspect="1"/>
          </p:cNvPicPr>
          <p:nvPr/>
        </p:nvPicPr>
        <p:blipFill>
          <a:blip r:embed="rId4" cstate="print"/>
          <a:stretch>
            <a:fillRect/>
          </a:stretch>
        </p:blipFill>
        <p:spPr>
          <a:xfrm>
            <a:off x="6172200" y="1600200"/>
            <a:ext cx="1981200" cy="2581564"/>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Cambria" pitchFamily="18" charset="0"/>
              </a:rPr>
              <a:t>Astral magic as a means of transformation</a:t>
            </a:r>
            <a:endParaRPr lang="en-GB" dirty="0">
              <a:latin typeface="Cambria" pitchFamily="18" charset="0"/>
            </a:endParaRPr>
          </a:p>
        </p:txBody>
      </p:sp>
      <p:sp>
        <p:nvSpPr>
          <p:cNvPr id="3" name="Content Placeholder 2"/>
          <p:cNvSpPr>
            <a:spLocks noGrp="1"/>
          </p:cNvSpPr>
          <p:nvPr>
            <p:ph sz="half" idx="1"/>
          </p:nvPr>
        </p:nvSpPr>
        <p:spPr/>
        <p:txBody>
          <a:bodyPr>
            <a:normAutofit fontScale="55000" lnSpcReduction="20000"/>
          </a:bodyPr>
          <a:lstStyle/>
          <a:p>
            <a:pPr marL="285750" indent="-285750">
              <a:buNone/>
            </a:pPr>
            <a:r>
              <a:rPr lang="en-US" b="0" i="0" dirty="0">
                <a:latin typeface="Cambria" pitchFamily="18" charset="0"/>
                <a:cs typeface="Arial"/>
              </a:rPr>
              <a:t>Astral magic, ancient and modern, involves a dynamic interaction between humans and supernal powers or intermediaries associated with planets, zodiacal signs, and elements.</a:t>
            </a:r>
          </a:p>
          <a:p>
            <a:pPr marL="285750" indent="-285750">
              <a:buNone/>
            </a:pPr>
            <a:endParaRPr lang="en-US" b="0" i="0" dirty="0">
              <a:latin typeface="Cambria" pitchFamily="18" charset="0"/>
              <a:cs typeface="Arial"/>
            </a:endParaRPr>
          </a:p>
          <a:p>
            <a:pPr marL="285750" indent="-285750">
              <a:buNone/>
            </a:pPr>
            <a:r>
              <a:rPr lang="en-US" b="0" i="0" dirty="0">
                <a:latin typeface="Cambria" pitchFamily="18" charset="0"/>
                <a:cs typeface="Arial"/>
              </a:rPr>
              <a:t>Although this form of magical astrology disappeared from mainstream astrology from Ptolemy onward, it remained alive and well in alternative magical currents concerned with individual transformation, such as alchemy and </a:t>
            </a:r>
            <a:r>
              <a:rPr lang="en-US" b="0" i="0" dirty="0" err="1">
                <a:latin typeface="Cambria" pitchFamily="18" charset="0"/>
                <a:cs typeface="Arial"/>
              </a:rPr>
              <a:t>Kabbalah</a:t>
            </a:r>
            <a:r>
              <a:rPr lang="en-US" b="0" i="0" dirty="0">
                <a:latin typeface="Cambria" pitchFamily="18" charset="0"/>
                <a:cs typeface="Arial"/>
              </a:rPr>
              <a:t>.</a:t>
            </a:r>
          </a:p>
          <a:p>
            <a:pPr marL="285750" indent="-285750">
              <a:buNone/>
            </a:pPr>
            <a:endParaRPr lang="en-US" b="0" i="0" dirty="0">
              <a:latin typeface="Cambria" pitchFamily="18" charset="0"/>
              <a:cs typeface="Arial"/>
            </a:endParaRPr>
          </a:p>
          <a:p>
            <a:pPr>
              <a:buNone/>
            </a:pPr>
            <a:r>
              <a:rPr lang="en-US" sz="2500" b="0" i="0" dirty="0">
                <a:latin typeface="Cambria" pitchFamily="18" charset="0"/>
                <a:ea typeface="Osaka" charset="0"/>
                <a:cs typeface="Arial"/>
              </a:rPr>
              <a:t>Right: Planetary angels, 16th-century derived from the </a:t>
            </a:r>
            <a:r>
              <a:rPr lang="en-US" sz="2500" b="0" i="0" dirty="0" err="1">
                <a:latin typeface="Cambria" pitchFamily="18" charset="0"/>
                <a:ea typeface="Osaka" charset="0"/>
                <a:cs typeface="Arial"/>
              </a:rPr>
              <a:t>grimoire</a:t>
            </a:r>
            <a:r>
              <a:rPr lang="en-US" sz="2500" b="0" i="0" dirty="0">
                <a:latin typeface="Cambria" pitchFamily="18" charset="0"/>
                <a:ea typeface="Osaka" charset="0"/>
                <a:cs typeface="Arial"/>
              </a:rPr>
              <a:t> called </a:t>
            </a:r>
            <a:r>
              <a:rPr lang="en-US" sz="2500" b="0" i="1" dirty="0" err="1">
                <a:latin typeface="Cambria" pitchFamily="18" charset="0"/>
                <a:ea typeface="Osaka" charset="0"/>
                <a:cs typeface="Arial"/>
              </a:rPr>
              <a:t>Ars</a:t>
            </a:r>
            <a:r>
              <a:rPr lang="en-US" sz="2500" b="0" i="1" dirty="0">
                <a:latin typeface="Cambria" pitchFamily="18" charset="0"/>
                <a:ea typeface="Osaka" charset="0"/>
                <a:cs typeface="Arial"/>
              </a:rPr>
              <a:t> </a:t>
            </a:r>
            <a:r>
              <a:rPr lang="en-US" sz="2500" b="0" i="1" dirty="0" err="1">
                <a:latin typeface="Cambria" pitchFamily="18" charset="0"/>
                <a:ea typeface="Osaka" charset="0"/>
                <a:cs typeface="Arial"/>
              </a:rPr>
              <a:t>notoria</a:t>
            </a:r>
            <a:r>
              <a:rPr lang="en-US" sz="2500" b="0" i="0" dirty="0">
                <a:latin typeface="Cambria" pitchFamily="18" charset="0"/>
                <a:ea typeface="Osaka" charset="0"/>
                <a:cs typeface="Arial"/>
              </a:rPr>
              <a:t>, now at the British Library. The angels at the top belong to Mars, beginning with the ancient Jewish prince of demons, </a:t>
            </a:r>
            <a:r>
              <a:rPr lang="en-US" sz="2500" b="0" i="0" dirty="0" err="1">
                <a:latin typeface="Cambria" pitchFamily="18" charset="0"/>
                <a:ea typeface="Osaka" charset="0"/>
                <a:cs typeface="Arial"/>
              </a:rPr>
              <a:t>Samael</a:t>
            </a:r>
            <a:r>
              <a:rPr lang="en-US" sz="2500" b="0" i="0" dirty="0">
                <a:latin typeface="Cambria" pitchFamily="18" charset="0"/>
                <a:ea typeface="Osaka" charset="0"/>
                <a:cs typeface="Arial"/>
              </a:rPr>
              <a:t>; the ones at the bottom are solar, beginning with the archangel Raphael, associated with the Sun in early Jewish texts. These astral angels were invoked for both material ends and individual and collective transformation</a:t>
            </a:r>
            <a:r>
              <a:rPr lang="en-US" sz="2500" b="0" i="0" dirty="0">
                <a:latin typeface="Arial"/>
                <a:ea typeface="Osaka" charset="0"/>
                <a:cs typeface="Arial"/>
              </a:rPr>
              <a:t>.</a:t>
            </a:r>
          </a:p>
          <a:p>
            <a:endParaRPr lang="en-GB" dirty="0"/>
          </a:p>
        </p:txBody>
      </p:sp>
      <p:sp>
        <p:nvSpPr>
          <p:cNvPr id="5" name="Content Placeholder 4"/>
          <p:cNvSpPr>
            <a:spLocks noGrp="1"/>
          </p:cNvSpPr>
          <p:nvPr>
            <p:ph sz="half" idx="2"/>
          </p:nvPr>
        </p:nvSpPr>
        <p:spPr/>
        <p:txBody>
          <a:bodyPr>
            <a:normAutofit fontScale="55000" lnSpcReduction="20000"/>
          </a:bodyPr>
          <a:lstStyle/>
          <a:p>
            <a:endParaRPr lang="en-GB"/>
          </a:p>
        </p:txBody>
      </p:sp>
      <p:pic>
        <p:nvPicPr>
          <p:cNvPr id="4" name="Picture 4" descr="Ars notoria angels, 16th c"/>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8200" y="1524000"/>
            <a:ext cx="4128459" cy="44533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Astral Angels</a:t>
            </a:r>
          </a:p>
        </p:txBody>
      </p:sp>
      <p:sp>
        <p:nvSpPr>
          <p:cNvPr id="3" name="Content Placeholder 2"/>
          <p:cNvSpPr>
            <a:spLocks noGrp="1"/>
          </p:cNvSpPr>
          <p:nvPr>
            <p:ph sz="half" idx="1"/>
          </p:nvPr>
        </p:nvSpPr>
        <p:spPr/>
        <p:txBody>
          <a:bodyPr>
            <a:normAutofit lnSpcReduction="10000"/>
          </a:bodyPr>
          <a:lstStyle/>
          <a:p>
            <a:pPr marL="0" indent="0">
              <a:lnSpc>
                <a:spcPct val="120000"/>
              </a:lnSpc>
              <a:buNone/>
            </a:pPr>
            <a:r>
              <a:rPr lang="en-US" dirty="0">
                <a:latin typeface="Cambria" pitchFamily="18" charset="0"/>
              </a:rPr>
              <a:t>The angels of the hours for Monday, the Moon</a:t>
            </a:r>
            <a:r>
              <a:rPr lang="ja-JP" altLang="en-US">
                <a:latin typeface="Cambria" pitchFamily="18" charset="0"/>
              </a:rPr>
              <a:t>’</a:t>
            </a:r>
            <a:r>
              <a:rPr lang="en-US" dirty="0">
                <a:latin typeface="Cambria" pitchFamily="18" charset="0"/>
              </a:rPr>
              <a:t>s day, from </a:t>
            </a:r>
            <a:r>
              <a:rPr lang="en-US" i="1" dirty="0">
                <a:latin typeface="Cambria" pitchFamily="18" charset="0"/>
              </a:rPr>
              <a:t>The </a:t>
            </a:r>
            <a:r>
              <a:rPr lang="en-US" i="1" dirty="0" err="1">
                <a:latin typeface="Cambria" pitchFamily="18" charset="0"/>
              </a:rPr>
              <a:t>Clavis</a:t>
            </a:r>
            <a:r>
              <a:rPr lang="en-US" i="1" dirty="0">
                <a:latin typeface="Cambria" pitchFamily="18" charset="0"/>
              </a:rPr>
              <a:t> or Key to the Magic of Solomon</a:t>
            </a:r>
            <a:r>
              <a:rPr lang="en-US" dirty="0">
                <a:latin typeface="Cambria" pitchFamily="18" charset="0"/>
              </a:rPr>
              <a:t>, 17th-century French </a:t>
            </a:r>
            <a:r>
              <a:rPr lang="en-US" dirty="0" err="1">
                <a:latin typeface="Cambria" pitchFamily="18" charset="0"/>
              </a:rPr>
              <a:t>grimoire</a:t>
            </a:r>
            <a:r>
              <a:rPr lang="en-US" dirty="0">
                <a:latin typeface="Cambria" pitchFamily="18" charset="0"/>
              </a:rPr>
              <a:t>, trans. Ebenezer Sibley and Frederick Hockley (Lake Worth, FLA, 2009), p. 81. </a:t>
            </a:r>
          </a:p>
        </p:txBody>
      </p:sp>
      <p:pic>
        <p:nvPicPr>
          <p:cNvPr id="5" name="Picture 5" descr="Hourly angels"/>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953000" y="2057400"/>
            <a:ext cx="3778146" cy="3358737"/>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5" descr="TheSophiaCentre.jpg"/>
          <p:cNvPicPr>
            <a:picLocks noChangeAspect="1"/>
          </p:cNvPicPr>
          <p:nvPr/>
        </p:nvPicPr>
        <p:blipFill>
          <a:blip r:embed="rId3" cstate="print"/>
          <a:stretch>
            <a:fillRect/>
          </a:stretch>
        </p:blipFill>
        <p:spPr>
          <a:xfrm>
            <a:off x="5562600" y="6019800"/>
            <a:ext cx="3581400" cy="69539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ambria" pitchFamily="18" charset="0"/>
              </a:rPr>
              <a:t>Magic – Language and Symbols</a:t>
            </a:r>
          </a:p>
        </p:txBody>
      </p:sp>
      <p:sp>
        <p:nvSpPr>
          <p:cNvPr id="5" name="Content Placeholder 4"/>
          <p:cNvSpPr>
            <a:spLocks noGrp="1"/>
          </p:cNvSpPr>
          <p:nvPr>
            <p:ph sz="half" idx="1"/>
          </p:nvPr>
        </p:nvSpPr>
        <p:spPr/>
        <p:txBody>
          <a:bodyPr>
            <a:normAutofit fontScale="77500" lnSpcReduction="20000"/>
          </a:bodyPr>
          <a:lstStyle/>
          <a:p>
            <a:r>
              <a:rPr lang="en-US" dirty="0">
                <a:latin typeface="Cambria" pitchFamily="18" charset="0"/>
              </a:rPr>
              <a:t>A magical alphabet from the Jewish </a:t>
            </a:r>
            <a:r>
              <a:rPr lang="en-US" dirty="0" err="1">
                <a:latin typeface="Cambria" pitchFamily="18" charset="0"/>
              </a:rPr>
              <a:t>grimoire</a:t>
            </a:r>
            <a:r>
              <a:rPr lang="en-US" dirty="0">
                <a:latin typeface="Cambria" pitchFamily="18" charset="0"/>
              </a:rPr>
              <a:t>, </a:t>
            </a:r>
            <a:r>
              <a:rPr lang="en-US" dirty="0" err="1">
                <a:latin typeface="Cambria" pitchFamily="18" charset="0"/>
              </a:rPr>
              <a:t>Sefer</a:t>
            </a:r>
            <a:r>
              <a:rPr lang="en-US" dirty="0">
                <a:latin typeface="Cambria" pitchFamily="18" charset="0"/>
              </a:rPr>
              <a:t> ha-</a:t>
            </a:r>
            <a:r>
              <a:rPr lang="en-US" dirty="0" err="1">
                <a:latin typeface="Cambria" pitchFamily="18" charset="0"/>
              </a:rPr>
              <a:t>Raziel</a:t>
            </a:r>
            <a:r>
              <a:rPr lang="en-US" dirty="0">
                <a:latin typeface="Cambria" pitchFamily="18" charset="0"/>
              </a:rPr>
              <a:t>, first published in the 17th century but circulating in MS several centuries earlier and derived from the 3rd-century </a:t>
            </a:r>
            <a:r>
              <a:rPr lang="en-US" dirty="0" err="1">
                <a:latin typeface="Cambria" pitchFamily="18" charset="0"/>
              </a:rPr>
              <a:t>Sefer</a:t>
            </a:r>
            <a:r>
              <a:rPr lang="en-US" dirty="0">
                <a:latin typeface="Cambria" pitchFamily="18" charset="0"/>
              </a:rPr>
              <a:t> ha-</a:t>
            </a:r>
            <a:r>
              <a:rPr lang="en-US" dirty="0" err="1">
                <a:latin typeface="Cambria" pitchFamily="18" charset="0"/>
              </a:rPr>
              <a:t>Razim</a:t>
            </a:r>
            <a:r>
              <a:rPr lang="en-US" dirty="0">
                <a:latin typeface="Cambria" pitchFamily="18" charset="0"/>
              </a:rPr>
              <a:t> and the magical texts of the Ashkenazi </a:t>
            </a:r>
            <a:r>
              <a:rPr lang="en-US" dirty="0" err="1">
                <a:latin typeface="Cambria" pitchFamily="18" charset="0"/>
              </a:rPr>
              <a:t>Pietists</a:t>
            </a:r>
            <a:r>
              <a:rPr lang="en-US" dirty="0">
                <a:latin typeface="Cambria" pitchFamily="18" charset="0"/>
              </a:rPr>
              <a:t> of the 11th and 12th centuries. This work influenced important Christian magicians such as John Dee and Henry Cornelius Agrippa.</a:t>
            </a:r>
            <a:endParaRPr lang="en-GB" dirty="0">
              <a:latin typeface="Cambria" pitchFamily="18" charset="0"/>
            </a:endParaRPr>
          </a:p>
        </p:txBody>
      </p:sp>
      <p:pic>
        <p:nvPicPr>
          <p:cNvPr id="7" name="Picture 8" descr="Sefer ha-Raziel characteres"/>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978445" y="1600200"/>
            <a:ext cx="3378110" cy="4525963"/>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ambria" pitchFamily="18" charset="0"/>
              </a:rPr>
              <a:t>Magical Symbols</a:t>
            </a:r>
          </a:p>
        </p:txBody>
      </p:sp>
      <p:sp>
        <p:nvSpPr>
          <p:cNvPr id="5" name="Content Placeholder 4"/>
          <p:cNvSpPr>
            <a:spLocks noGrp="1"/>
          </p:cNvSpPr>
          <p:nvPr>
            <p:ph sz="half" idx="1"/>
          </p:nvPr>
        </p:nvSpPr>
        <p:spPr/>
        <p:txBody>
          <a:bodyPr>
            <a:normAutofit/>
          </a:bodyPr>
          <a:lstStyle/>
          <a:p>
            <a:pPr>
              <a:buNone/>
            </a:pPr>
            <a:r>
              <a:rPr lang="en-US" sz="2000" dirty="0">
                <a:latin typeface="Cambria" pitchFamily="18" charset="0"/>
              </a:rPr>
              <a:t>Henry Cornelius Agrippa’s magical or </a:t>
            </a:r>
            <a:r>
              <a:rPr lang="ja-JP" altLang="en-US" sz="2000">
                <a:latin typeface="Cambria" pitchFamily="18" charset="0"/>
              </a:rPr>
              <a:t>‘</a:t>
            </a:r>
            <a:r>
              <a:rPr lang="en-US" sz="2000" dirty="0">
                <a:latin typeface="Cambria" pitchFamily="18" charset="0"/>
              </a:rPr>
              <a:t>angelic</a:t>
            </a:r>
            <a:r>
              <a:rPr lang="ja-JP" altLang="en-US" sz="2000">
                <a:latin typeface="Cambria" pitchFamily="18" charset="0"/>
              </a:rPr>
              <a:t>’</a:t>
            </a:r>
            <a:r>
              <a:rPr lang="en-US" sz="2000" dirty="0">
                <a:latin typeface="Cambria" pitchFamily="18" charset="0"/>
              </a:rPr>
              <a:t> alphabets, derived from the </a:t>
            </a:r>
            <a:r>
              <a:rPr lang="en-US" sz="2000" dirty="0" err="1">
                <a:latin typeface="Cambria" pitchFamily="18" charset="0"/>
              </a:rPr>
              <a:t>Sefer</a:t>
            </a:r>
            <a:r>
              <a:rPr lang="en-US" sz="2000" dirty="0">
                <a:latin typeface="Cambria" pitchFamily="18" charset="0"/>
              </a:rPr>
              <a:t> ha-</a:t>
            </a:r>
            <a:r>
              <a:rPr lang="en-US" sz="2000" dirty="0" err="1">
                <a:latin typeface="Cambria" pitchFamily="18" charset="0"/>
              </a:rPr>
              <a:t>Raziel</a:t>
            </a:r>
            <a:r>
              <a:rPr lang="en-US" sz="2000" dirty="0">
                <a:latin typeface="Cambria" pitchFamily="18" charset="0"/>
              </a:rPr>
              <a:t>, in </a:t>
            </a:r>
            <a:r>
              <a:rPr lang="en-US" sz="2000" i="1" dirty="0">
                <a:latin typeface="Cambria" pitchFamily="18" charset="0"/>
              </a:rPr>
              <a:t>De </a:t>
            </a:r>
            <a:r>
              <a:rPr lang="en-US" sz="2000" i="1" dirty="0" err="1">
                <a:latin typeface="Cambria" pitchFamily="18" charset="0"/>
              </a:rPr>
              <a:t>occulta</a:t>
            </a:r>
            <a:r>
              <a:rPr lang="en-US" sz="2000" i="1" dirty="0">
                <a:latin typeface="Cambria" pitchFamily="18" charset="0"/>
              </a:rPr>
              <a:t> </a:t>
            </a:r>
            <a:r>
              <a:rPr lang="en-US" sz="2000" i="1" dirty="0" err="1">
                <a:latin typeface="Cambria" pitchFamily="18" charset="0"/>
              </a:rPr>
              <a:t>philosophia</a:t>
            </a:r>
            <a:r>
              <a:rPr lang="en-US" sz="2000" dirty="0">
                <a:latin typeface="Cambria" pitchFamily="18" charset="0"/>
              </a:rPr>
              <a:t>, early 16th century.</a:t>
            </a:r>
          </a:p>
          <a:p>
            <a:pPr>
              <a:buNone/>
            </a:pPr>
            <a:r>
              <a:rPr lang="en-US" sz="2000" dirty="0">
                <a:latin typeface="Cambria" pitchFamily="18" charset="0"/>
              </a:rPr>
              <a:t>Such symbols are, in medieval terms, Realist, and intended by Agrippa to facilitate communication with angelic and divine realms.</a:t>
            </a:r>
            <a:endParaRPr lang="en-US" dirty="0">
              <a:latin typeface="Arial"/>
            </a:endParaRPr>
          </a:p>
          <a:p>
            <a:endParaRPr lang="en-GB" dirty="0"/>
          </a:p>
        </p:txBody>
      </p:sp>
      <p:sp>
        <p:nvSpPr>
          <p:cNvPr id="6" name="Content Placeholder 5"/>
          <p:cNvSpPr>
            <a:spLocks noGrp="1"/>
          </p:cNvSpPr>
          <p:nvPr>
            <p:ph sz="half" idx="2"/>
          </p:nvPr>
        </p:nvSpPr>
        <p:spPr/>
        <p:txBody>
          <a:bodyPr>
            <a:normAutofit/>
          </a:bodyPr>
          <a:lstStyle/>
          <a:p>
            <a:pPr>
              <a:buNone/>
            </a:pPr>
            <a:r>
              <a:rPr lang="en-US" sz="2100" dirty="0">
                <a:latin typeface="Cambria" pitchFamily="18" charset="0"/>
              </a:rPr>
              <a:t>Sigils for the intelligences</a:t>
            </a:r>
            <a:r>
              <a:rPr lang="ja-JP" altLang="en-US" sz="2100">
                <a:latin typeface="Cambria" pitchFamily="18" charset="0"/>
              </a:rPr>
              <a:t>’</a:t>
            </a:r>
            <a:r>
              <a:rPr lang="en-US" sz="2100" dirty="0">
                <a:latin typeface="Cambria" pitchFamily="18" charset="0"/>
              </a:rPr>
              <a:t> of Saturn, from </a:t>
            </a:r>
            <a:r>
              <a:rPr lang="en-US" sz="2100" dirty="0" err="1">
                <a:latin typeface="Cambria" pitchFamily="18" charset="0"/>
              </a:rPr>
              <a:t>S.L.MacGregor</a:t>
            </a:r>
            <a:r>
              <a:rPr lang="en-US" sz="2100" dirty="0">
                <a:latin typeface="Cambria" pitchFamily="18" charset="0"/>
              </a:rPr>
              <a:t> </a:t>
            </a:r>
            <a:r>
              <a:rPr lang="en-US" sz="2100" dirty="0" err="1">
                <a:latin typeface="Cambria" pitchFamily="18" charset="0"/>
              </a:rPr>
              <a:t>Mathers</a:t>
            </a:r>
            <a:r>
              <a:rPr lang="ja-JP" altLang="en-US" sz="2100">
                <a:latin typeface="Cambria" pitchFamily="18" charset="0"/>
              </a:rPr>
              <a:t>’</a:t>
            </a:r>
            <a:r>
              <a:rPr lang="en-US" sz="2100" dirty="0">
                <a:latin typeface="Cambria" pitchFamily="18" charset="0"/>
              </a:rPr>
              <a:t> documents for the Golden Dawn, late 19th century; derived from Agrippa</a:t>
            </a:r>
            <a:r>
              <a:rPr lang="ja-JP" altLang="en-US" sz="2100">
                <a:latin typeface="Cambria" pitchFamily="18" charset="0"/>
              </a:rPr>
              <a:t>’</a:t>
            </a:r>
            <a:r>
              <a:rPr lang="en-US" sz="2100" dirty="0">
                <a:latin typeface="Cambria" pitchFamily="18" charset="0"/>
              </a:rPr>
              <a:t>s </a:t>
            </a:r>
            <a:r>
              <a:rPr lang="en-US" sz="2100" i="1" dirty="0">
                <a:latin typeface="Cambria" pitchFamily="18" charset="0"/>
              </a:rPr>
              <a:t>De </a:t>
            </a:r>
            <a:r>
              <a:rPr lang="en-US" sz="2100" i="1" dirty="0" err="1">
                <a:latin typeface="Cambria" pitchFamily="18" charset="0"/>
              </a:rPr>
              <a:t>occulta</a:t>
            </a:r>
            <a:r>
              <a:rPr lang="en-US" sz="2100" i="1" dirty="0">
                <a:latin typeface="Cambria" pitchFamily="18" charset="0"/>
              </a:rPr>
              <a:t> </a:t>
            </a:r>
            <a:r>
              <a:rPr lang="en-US" sz="2100" i="1" dirty="0" err="1">
                <a:latin typeface="Cambria" pitchFamily="18" charset="0"/>
              </a:rPr>
              <a:t>philosophia</a:t>
            </a:r>
            <a:r>
              <a:rPr lang="en-US" sz="2100" dirty="0">
                <a:latin typeface="Cambria" pitchFamily="18" charset="0"/>
              </a:rPr>
              <a:t>. These glyphs were ritually used on talismans in order to invoke the planetary angels.</a:t>
            </a:r>
          </a:p>
          <a:p>
            <a:endParaRPr lang="en-GB" dirty="0"/>
          </a:p>
        </p:txBody>
      </p:sp>
      <p:pic>
        <p:nvPicPr>
          <p:cNvPr id="8" name="Content Placeholder 6" descr="Agrippa magical alphabet"/>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676400" y="4876800"/>
            <a:ext cx="2286000" cy="1754505"/>
          </a:xfrm>
          <a:prstGeom prst="rect">
            <a:avLst/>
          </a:prstGeom>
          <a:noFill/>
          <a:extLst>
            <a:ext uri="{909E8E84-426E-40dd-AFC4-6F175D3DCCD1}">
              <a14:hiddenFill xmlns="" xmlns:a14="http://schemas.microsoft.com/office/drawing/2010/main">
                <a:solidFill>
                  <a:srgbClr val="FFFFFF"/>
                </a:solidFill>
              </a14:hiddenFill>
            </a:ext>
          </a:extLst>
        </p:spPr>
      </p:pic>
      <p:pic>
        <p:nvPicPr>
          <p:cNvPr id="9" name="Picture 10" descr="Mathers Saturn bad sigil"/>
          <p:cNvPicPr>
            <a:picLocks noChangeAspect="1" noChangeArrowheads="1"/>
          </p:cNvPicPr>
          <p:nvPr/>
        </p:nvPicPr>
        <p:blipFill>
          <a:blip r:embed="rId3" cstate="print">
            <a:extLst>
              <a:ext uri="{28A0092B-C50C-407E-A947-70E740481C1C}">
                <a14:useLocalDpi xmlns:a14="http://schemas.microsoft.com/office/drawing/2010/main" val="0"/>
              </a:ext>
            </a:extLst>
          </a:blip>
          <a:srcRect t="7512" b="9859"/>
          <a:stretch>
            <a:fillRect/>
          </a:stretch>
        </p:blipFill>
        <p:spPr bwMode="auto">
          <a:xfrm>
            <a:off x="4267200" y="5486400"/>
            <a:ext cx="2340033" cy="837984"/>
          </a:xfrm>
          <a:prstGeom prst="rect">
            <a:avLst/>
          </a:prstGeom>
          <a:noFill/>
          <a:extLst>
            <a:ext uri="{909E8E84-426E-40dd-AFC4-6F175D3DCCD1}">
              <a14:hiddenFill xmlns="" xmlns:a14="http://schemas.microsoft.com/office/drawing/2010/main">
                <a:solidFill>
                  <a:srgbClr val="FFFFFF"/>
                </a:solidFill>
              </a14:hiddenFill>
            </a:ext>
          </a:extLst>
        </p:spPr>
      </p:pic>
      <p:pic>
        <p:nvPicPr>
          <p:cNvPr id="10" name="Picture 14" descr="Mathers Saturn good sigi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48400" y="5638800"/>
            <a:ext cx="2097617" cy="838200"/>
          </a:xfrm>
          <a:prstGeom prst="rect">
            <a:avLst/>
          </a:prstGeom>
          <a:noFill/>
          <a:extLst>
            <a:ext uri="{909E8E84-426E-40dd-AFC4-6F175D3DCCD1}">
              <a14:hiddenFill xmlns="" xmlns:a14="http://schemas.microsoft.com/office/drawing/2010/main">
                <a:solidFill>
                  <a:srgbClr val="FFFFFF"/>
                </a:solidFill>
              </a14:hiddenFill>
            </a:ext>
          </a:extLst>
        </p:spPr>
      </p:pic>
      <p:pic>
        <p:nvPicPr>
          <p:cNvPr id="11" name="Picture 15" descr="Mathers seal of Saturn"/>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58000" y="4876800"/>
            <a:ext cx="1921933" cy="822325"/>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The Hermetic Order of the Golden Dawn</a:t>
            </a:r>
          </a:p>
        </p:txBody>
      </p:sp>
      <p:sp>
        <p:nvSpPr>
          <p:cNvPr id="3" name="Content Placeholder 2"/>
          <p:cNvSpPr>
            <a:spLocks noGrp="1"/>
          </p:cNvSpPr>
          <p:nvPr>
            <p:ph idx="1"/>
          </p:nvPr>
        </p:nvSpPr>
        <p:spPr/>
        <p:txBody>
          <a:bodyPr>
            <a:normAutofit fontScale="70000" lnSpcReduction="20000"/>
          </a:bodyPr>
          <a:lstStyle/>
          <a:p>
            <a:pPr>
              <a:buNone/>
            </a:pPr>
            <a:r>
              <a:rPr lang="en-GB" dirty="0">
                <a:latin typeface="Cambria" pitchFamily="18" charset="0"/>
              </a:rPr>
              <a:t>From the beginning, astrology was a part of its curriculum (Howe, 1978, p. xvi). However, astrology occupies a central, synthesising role in much of Order’s magical training as tarot, numerology, geomancy and astral travel have planetary and stellar correspondences. </a:t>
            </a:r>
          </a:p>
          <a:p>
            <a:pPr>
              <a:buNone/>
            </a:pPr>
            <a:endParaRPr lang="en-GB" dirty="0">
              <a:latin typeface="Cambria" pitchFamily="18" charset="0"/>
            </a:endParaRPr>
          </a:p>
          <a:p>
            <a:pPr>
              <a:buNone/>
            </a:pPr>
            <a:r>
              <a:rPr lang="en-GB" dirty="0">
                <a:latin typeface="Cambria" pitchFamily="18" charset="0"/>
              </a:rPr>
              <a:t>One ritual designed to facilitate astral travel held in 1900, began as follows: </a:t>
            </a:r>
            <a:r>
              <a:rPr lang="en-GB" b="1" dirty="0">
                <a:latin typeface="Cambria" pitchFamily="18" charset="0"/>
              </a:rPr>
              <a:t>‘We sat in a semi-circle at the north side of the Altar, facing the South, when Mars was in Virgo at the time. </a:t>
            </a:r>
            <a:r>
              <a:rPr lang="en-GB" b="1" dirty="0" err="1">
                <a:latin typeface="Cambria" pitchFamily="18" charset="0"/>
              </a:rPr>
              <a:t>Deo</a:t>
            </a:r>
            <a:r>
              <a:rPr lang="en-GB" b="1" dirty="0">
                <a:latin typeface="Cambria" pitchFamily="18" charset="0"/>
              </a:rPr>
              <a:t> Date then made the Invoking Hexagrams of Mars around the room, and the Pentagram of Virgo and the Mars symbol towards the South’</a:t>
            </a:r>
          </a:p>
          <a:p>
            <a:pPr>
              <a:buNone/>
            </a:pPr>
            <a:r>
              <a:rPr lang="en-GB" dirty="0">
                <a:latin typeface="Cambria" pitchFamily="18" charset="0"/>
              </a:rPr>
              <a:t>(Gilbert, 1983, p. 132. See also Owen, 2004, p. 156-7). </a:t>
            </a:r>
          </a:p>
        </p:txBody>
      </p:sp>
      <p:pic>
        <p:nvPicPr>
          <p:cNvPr id="4" name="Picture 3" descr="TheSophiaCentre.jpg"/>
          <p:cNvPicPr>
            <a:picLocks noChangeAspect="1"/>
          </p:cNvPicPr>
          <p:nvPr/>
        </p:nvPicPr>
        <p:blipFill>
          <a:blip r:embed="rId2" cstate="print"/>
          <a:stretch>
            <a:fillRect/>
          </a:stretch>
        </p:blipFill>
        <p:spPr>
          <a:xfrm>
            <a:off x="5562600" y="6019800"/>
            <a:ext cx="3581400" cy="695392"/>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latin typeface="Cambria" pitchFamily="18" charset="0"/>
              </a:rPr>
              <a:t>A FINAL Question: Is ALL astrology which depends on the assertion of will MAGICAL (see Burroughs)?</a:t>
            </a:r>
          </a:p>
        </p:txBody>
      </p:sp>
      <p:sp>
        <p:nvSpPr>
          <p:cNvPr id="3" name="Content Placeholder 2"/>
          <p:cNvSpPr>
            <a:spLocks noGrp="1"/>
          </p:cNvSpPr>
          <p:nvPr>
            <p:ph idx="1"/>
          </p:nvPr>
        </p:nvSpPr>
        <p:spPr/>
        <p:txBody>
          <a:bodyPr>
            <a:normAutofit fontScale="70000" lnSpcReduction="20000"/>
          </a:bodyPr>
          <a:lstStyle/>
          <a:p>
            <a:r>
              <a:rPr lang="en-GB" dirty="0"/>
              <a:t> </a:t>
            </a:r>
            <a:r>
              <a:rPr lang="en-GB" dirty="0">
                <a:latin typeface="Cambria" pitchFamily="18" charset="0"/>
              </a:rPr>
              <a:t>‘To believe that you are being buffeted by Pluto or held back by some bad aspect is very short-sighted. What you should see from the various chapters in this book is that every difficult thing in the chart can lead us to positive, constructive insights and actions that will help us move along on the spiritual path. We generally grow through the mastery of the adverse circumstances, inner conflicts and difficult times that we go through. With that in mind, you can regard difficult aspects, transits, and sign placements as opportunities to grow. The true usefulness of a chart, as I see it, is to get a better perspective on yourself, to appreciate your own individuality and potential, and to work toward your most positive expression of self. </a:t>
            </a:r>
            <a:r>
              <a:rPr lang="en-GB" b="1" dirty="0">
                <a:latin typeface="Cambria" pitchFamily="18" charset="0"/>
              </a:rPr>
              <a:t>Your chart is only an instrument panel where you take readings on the course of your life. YOU ARE THE PILOT’ </a:t>
            </a:r>
            <a:r>
              <a:rPr lang="en-GB" dirty="0">
                <a:latin typeface="Cambria" pitchFamily="18" charset="0"/>
              </a:rPr>
              <a:t>(Donna </a:t>
            </a:r>
            <a:r>
              <a:rPr lang="en-US" dirty="0"/>
              <a:t>Cunningham, </a:t>
            </a:r>
            <a:r>
              <a:rPr lang="en-US" i="1" dirty="0"/>
              <a:t>An Astrological Guide to Self-Awareness</a:t>
            </a:r>
            <a:r>
              <a:rPr lang="en-US" dirty="0"/>
              <a:t> (Reno: CRCS, 1978),p.</a:t>
            </a:r>
            <a:r>
              <a:rPr lang="en-GB" dirty="0">
                <a:latin typeface="Cambria" pitchFamily="18" charset="0"/>
              </a:rPr>
              <a:t> 9.</a:t>
            </a:r>
          </a:p>
          <a:p>
            <a:endParaRPr lang="en-GB" dirty="0"/>
          </a:p>
          <a:p>
            <a:endParaRPr lang="en-GB" dirty="0"/>
          </a:p>
        </p:txBody>
      </p:sp>
      <p:pic>
        <p:nvPicPr>
          <p:cNvPr id="4" name="Picture 3" descr="Donna Cunningham.jpeg"/>
          <p:cNvPicPr>
            <a:picLocks noChangeAspect="1"/>
          </p:cNvPicPr>
          <p:nvPr/>
        </p:nvPicPr>
        <p:blipFill>
          <a:blip r:embed="rId2" cstate="print"/>
          <a:stretch>
            <a:fillRect/>
          </a:stretch>
        </p:blipFill>
        <p:spPr>
          <a:xfrm>
            <a:off x="8077200" y="5638800"/>
            <a:ext cx="914400" cy="1045609"/>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200" dirty="0"/>
            </a:br>
            <a:br>
              <a:rPr lang="en-GB" sz="2200" dirty="0"/>
            </a:br>
            <a:r>
              <a:rPr lang="en-GB" sz="2200" dirty="0">
                <a:latin typeface="Cambria" pitchFamily="18" charset="0"/>
              </a:rPr>
              <a:t>And another primary source – an astrological magician speaks Warnock, Christopher, How Do Astrology and Magic Work?, You Tube, 12 June 2012 [accessed 14 November 2016]</a:t>
            </a:r>
            <a:br>
              <a:rPr lang="en-GB" dirty="0"/>
            </a:br>
            <a:endParaRPr lang="en-GB" dirty="0"/>
          </a:p>
        </p:txBody>
      </p:sp>
      <p:pic>
        <p:nvPicPr>
          <p:cNvPr id="1026" name="Picture 2"/>
          <p:cNvPicPr>
            <a:picLocks noGrp="1" noChangeAspect="1" noChangeArrowheads="1"/>
          </p:cNvPicPr>
          <p:nvPr>
            <p:ph idx="1"/>
          </p:nvPr>
        </p:nvPicPr>
        <p:blipFill>
          <a:blip r:embed="rId2" cstate="print"/>
          <a:srcRect l="8821" t="12995" r="64815" b="14604"/>
          <a:stretch>
            <a:fillRect/>
          </a:stretch>
        </p:blipFill>
        <p:spPr bwMode="auto">
          <a:xfrm>
            <a:off x="1365737" y="1524000"/>
            <a:ext cx="6752493" cy="4876800"/>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Cambria" pitchFamily="18" charset="0"/>
              </a:rPr>
              <a:t>Recent primary sources (left) and secondary sources (right) </a:t>
            </a:r>
          </a:p>
        </p:txBody>
      </p:sp>
      <p:pic>
        <p:nvPicPr>
          <p:cNvPr id="7" name="Content Placeholder 6" descr="Kidston Magic of the Stars.jpg"/>
          <p:cNvPicPr>
            <a:picLocks noGrp="1" noChangeAspect="1"/>
          </p:cNvPicPr>
          <p:nvPr>
            <p:ph sz="half" idx="1"/>
          </p:nvPr>
        </p:nvPicPr>
        <p:blipFill>
          <a:blip r:embed="rId2" cstate="print"/>
          <a:srcRect l="14679" r="15596"/>
          <a:stretch>
            <a:fillRect/>
          </a:stretch>
        </p:blipFill>
        <p:spPr>
          <a:xfrm>
            <a:off x="304800" y="4125829"/>
            <a:ext cx="1905000" cy="2732171"/>
          </a:xfrm>
        </p:spPr>
      </p:pic>
      <p:pic>
        <p:nvPicPr>
          <p:cNvPr id="8" name="Content Placeholder 7" descr="Warnock Astrology and Magic.jpg"/>
          <p:cNvPicPr>
            <a:picLocks noGrp="1" noChangeAspect="1"/>
          </p:cNvPicPr>
          <p:nvPr>
            <p:ph sz="half" idx="2"/>
          </p:nvPr>
        </p:nvPicPr>
        <p:blipFill>
          <a:blip r:embed="rId3" cstate="print"/>
          <a:srcRect l="14679" r="15596"/>
          <a:stretch>
            <a:fillRect/>
          </a:stretch>
        </p:blipFill>
        <p:spPr>
          <a:xfrm>
            <a:off x="228600" y="1447800"/>
            <a:ext cx="1981200" cy="2841458"/>
          </a:xfrm>
        </p:spPr>
      </p:pic>
      <p:pic>
        <p:nvPicPr>
          <p:cNvPr id="9" name="Picture 8" descr="Boland Moonology.jpg"/>
          <p:cNvPicPr>
            <a:picLocks noChangeAspect="1"/>
          </p:cNvPicPr>
          <p:nvPr/>
        </p:nvPicPr>
        <p:blipFill>
          <a:blip r:embed="rId4" cstate="print"/>
          <a:srcRect l="18349" r="19266"/>
          <a:stretch>
            <a:fillRect/>
          </a:stretch>
        </p:blipFill>
        <p:spPr>
          <a:xfrm>
            <a:off x="2286000" y="3437964"/>
            <a:ext cx="2133601" cy="3420036"/>
          </a:xfrm>
          <a:prstGeom prst="rect">
            <a:avLst/>
          </a:prstGeom>
        </p:spPr>
      </p:pic>
      <p:pic>
        <p:nvPicPr>
          <p:cNvPr id="10" name="Picture 9" descr="Cummins Astrology and Magic .jpg"/>
          <p:cNvPicPr>
            <a:picLocks noChangeAspect="1"/>
          </p:cNvPicPr>
          <p:nvPr/>
        </p:nvPicPr>
        <p:blipFill>
          <a:blip r:embed="rId5" cstate="print"/>
          <a:stretch>
            <a:fillRect/>
          </a:stretch>
        </p:blipFill>
        <p:spPr>
          <a:xfrm>
            <a:off x="4648200" y="1981200"/>
            <a:ext cx="1895475" cy="2790825"/>
          </a:xfrm>
          <a:prstGeom prst="rect">
            <a:avLst/>
          </a:prstGeom>
        </p:spPr>
      </p:pic>
      <p:pic>
        <p:nvPicPr>
          <p:cNvPr id="11" name="Picture 10" descr="Liz Greene Jung.jpg"/>
          <p:cNvPicPr>
            <a:picLocks noChangeAspect="1"/>
          </p:cNvPicPr>
          <p:nvPr/>
        </p:nvPicPr>
        <p:blipFill>
          <a:blip r:embed="rId6" cstate="print"/>
          <a:stretch>
            <a:fillRect/>
          </a:stretch>
        </p:blipFill>
        <p:spPr>
          <a:xfrm>
            <a:off x="6796087" y="3339656"/>
            <a:ext cx="2347913" cy="3518344"/>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Questions, conclusions and further reading</a:t>
            </a:r>
          </a:p>
        </p:txBody>
      </p:sp>
      <p:sp>
        <p:nvSpPr>
          <p:cNvPr id="3" name="Content Placeholder 2"/>
          <p:cNvSpPr>
            <a:spLocks noGrp="1"/>
          </p:cNvSpPr>
          <p:nvPr>
            <p:ph idx="1"/>
          </p:nvPr>
        </p:nvSpPr>
        <p:spPr/>
        <p:txBody>
          <a:bodyPr>
            <a:normAutofit fontScale="62500" lnSpcReduction="20000"/>
          </a:bodyPr>
          <a:lstStyle/>
          <a:p>
            <a:pPr>
              <a:buNone/>
            </a:pPr>
            <a:r>
              <a:rPr lang="en-GB" dirty="0">
                <a:latin typeface="Cambria" pitchFamily="18" charset="0"/>
              </a:rPr>
              <a:t>Is all astrology magic or only some?</a:t>
            </a:r>
          </a:p>
          <a:p>
            <a:pPr>
              <a:buNone/>
            </a:pPr>
            <a:r>
              <a:rPr lang="en-GB" dirty="0">
                <a:latin typeface="Cambria" pitchFamily="18" charset="0"/>
              </a:rPr>
              <a:t>Is astrology magical in its very nature, or is it not magical in its very nature, but can be practiced as magic or with magic?</a:t>
            </a:r>
          </a:p>
          <a:p>
            <a:pPr>
              <a:buNone/>
            </a:pPr>
            <a:r>
              <a:rPr lang="en-GB" dirty="0">
                <a:latin typeface="Cambria" pitchFamily="18" charset="0"/>
              </a:rPr>
              <a:t>Are there two forms of astrological magic (a) ritual and (b) the independent assertion of will? But what about (c) magic as personal/spiritual transformation/purification and communication/ merging with the divine and angelic realms?  Or (d) astrological counselling, which is intended to enable the individual to alter an astrologically-indicated future? </a:t>
            </a:r>
          </a:p>
          <a:p>
            <a:pPr>
              <a:buNone/>
            </a:pPr>
            <a:r>
              <a:rPr lang="en-GB" dirty="0">
                <a:latin typeface="Cambria" pitchFamily="18" charset="0"/>
              </a:rPr>
              <a:t>Is all astrology magic which requires active engagement with/participation with the universe, rather than passive acceptance of an astrological reading?</a:t>
            </a:r>
          </a:p>
          <a:p>
            <a:pPr>
              <a:buNone/>
            </a:pPr>
            <a:r>
              <a:rPr lang="en-GB" dirty="0">
                <a:latin typeface="Cambria" pitchFamily="18" charset="0"/>
              </a:rPr>
              <a:t>Reading:</a:t>
            </a:r>
          </a:p>
          <a:p>
            <a:pPr>
              <a:buNone/>
            </a:pPr>
            <a:r>
              <a:rPr lang="en-GB" dirty="0">
                <a:latin typeface="Cambria" pitchFamily="18" charset="0"/>
              </a:rPr>
              <a:t>See the reading this week on </a:t>
            </a:r>
            <a:r>
              <a:rPr lang="en-GB" dirty="0" err="1">
                <a:latin typeface="Cambria" pitchFamily="18" charset="0"/>
              </a:rPr>
              <a:t>Moodle</a:t>
            </a:r>
            <a:endParaRPr lang="en-GB" dirty="0">
              <a:latin typeface="Cambria" pitchFamily="18" charset="0"/>
            </a:endParaRPr>
          </a:p>
          <a:p>
            <a:pPr>
              <a:buNone/>
            </a:pPr>
            <a:r>
              <a:rPr lang="en-GB" dirty="0">
                <a:latin typeface="Cambria" pitchFamily="18" charset="0"/>
              </a:rPr>
              <a:t>Search the web for primary sources</a:t>
            </a:r>
          </a:p>
          <a:p>
            <a:pPr>
              <a:buNone/>
            </a:pPr>
            <a:r>
              <a:rPr lang="en-GB" dirty="0">
                <a:latin typeface="Cambria" pitchFamily="18" charset="0"/>
              </a:rPr>
              <a:t>Check JSTOR</a:t>
            </a: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1259</TotalTime>
  <Words>4122</Words>
  <Application>Microsoft Office PowerPoint</Application>
  <PresentationFormat>On-screen Show (4:3)</PresentationFormat>
  <Paragraphs>130</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Cambria</vt:lpstr>
      <vt:lpstr>Times</vt:lpstr>
      <vt:lpstr>Office Theme</vt:lpstr>
      <vt:lpstr>Astrology and Magic </vt:lpstr>
      <vt:lpstr>The reason for this presentation: is astrology magic?</vt:lpstr>
      <vt:lpstr>And according to sceptics</vt:lpstr>
      <vt:lpstr>Etymology</vt:lpstr>
      <vt:lpstr>Defining Magic</vt:lpstr>
      <vt:lpstr>Magic as Mental Ecology</vt:lpstr>
      <vt:lpstr>And William Burroughs</vt:lpstr>
      <vt:lpstr>Historical theory: The Decline of Magic in 17th century Europe?</vt:lpstr>
      <vt:lpstr> Types of Magic </vt:lpstr>
      <vt:lpstr>Types of Magic </vt:lpstr>
      <vt:lpstr> J.R.R. Tolkein: </vt:lpstr>
      <vt:lpstr> The Philosophy and Mechanics of Magic </vt:lpstr>
      <vt:lpstr>Greek astrological magic</vt:lpstr>
      <vt:lpstr>Medieval Astrological Magic</vt:lpstr>
      <vt:lpstr>Marsilio Ficino 1433-99</vt:lpstr>
      <vt:lpstr> Heinrich Cornelius Agrippa: Of Occult Philosophy, Book II. (part 2), chap xii Jewish and Christian scripture; Pythagoras; Plato, Aristotle: a rationale for magic: all things are connected.</vt:lpstr>
      <vt:lpstr>  The Great Chain of Being Agrippa, Henry Cornelius, Three Books of Occult Philosophy, facsimile of the 1651 translation, Chthonius Books, London, 1986. </vt:lpstr>
      <vt:lpstr>Magic and the Soul’s Ascent/ Transformation: Theurgy – God work</vt:lpstr>
      <vt:lpstr>Astral magic as a means of transformation</vt:lpstr>
      <vt:lpstr>Astral Angels</vt:lpstr>
      <vt:lpstr>Magic – Language and Symbols</vt:lpstr>
      <vt:lpstr>Magical Symbols</vt:lpstr>
      <vt:lpstr>The Hermetic Order of the Golden Dawn</vt:lpstr>
      <vt:lpstr>A FINAL Question: Is ALL astrology which depends on the assertion of will MAGICAL (see Burroughs)?</vt:lpstr>
      <vt:lpstr>  And another primary source – an astrological magician speaks Warnock, Christopher, How Do Astrology and Magic Work?, You Tube, 12 June 2012 [accessed 14 November 2016] </vt:lpstr>
      <vt:lpstr>Recent primary sources (left) and secondary sources (right) </vt:lpstr>
      <vt:lpstr>Questions, conclusions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92</cp:revision>
  <dcterms:created xsi:type="dcterms:W3CDTF">2016-11-14T09:38:23Z</dcterms:created>
  <dcterms:modified xsi:type="dcterms:W3CDTF">2021-12-04T12:09:16Z</dcterms:modified>
</cp:coreProperties>
</file>