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5" r:id="rId4"/>
  </p:sldMasterIdLst>
  <p:notesMasterIdLst>
    <p:notesMasterId r:id="rId18"/>
  </p:notesMasterIdLst>
  <p:handoutMasterIdLst>
    <p:handoutMasterId r:id="rId19"/>
  </p:handoutMasterIdLst>
  <p:sldIdLst>
    <p:sldId id="1519" r:id="rId5"/>
    <p:sldId id="1540" r:id="rId6"/>
    <p:sldId id="1532" r:id="rId7"/>
    <p:sldId id="1552" r:id="rId8"/>
    <p:sldId id="1523" r:id="rId9"/>
    <p:sldId id="1543" r:id="rId10"/>
    <p:sldId id="1538" r:id="rId11"/>
    <p:sldId id="1549" r:id="rId12"/>
    <p:sldId id="1553" r:id="rId13"/>
    <p:sldId id="1522" r:id="rId14"/>
    <p:sldId id="1530" r:id="rId15"/>
    <p:sldId id="1542" r:id="rId16"/>
    <p:sldId id="154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10E4221-6F06-64E5-5214-772388C857B5}" name="Elizabeth Feldbruegge (ALLEGIS GROUP HOLDINGS INC)" initials="" userId="S::v-felizabeth@microsoft.com::ba5aea11-28e4-484d-8e49-c15efb1bd2e9" providerId="AD"/>
  <p188:author id="{9941987A-41B7-49AC-EE6E-03F2D0BD95BA}" name="Daria Naidenov" initials="DN" userId="S::danaidenov@microsoft.com::ab38ab5f-bdf0-4774-ae5a-d2782abb202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ABDAD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426" autoAdjust="0"/>
    <p:restoredTop sz="94630"/>
  </p:normalViewPr>
  <p:slideViewPr>
    <p:cSldViewPr snapToGrid="0">
      <p:cViewPr varScale="1">
        <p:scale>
          <a:sx n="56" d="100"/>
          <a:sy n="56" d="100"/>
        </p:scale>
        <p:origin x="792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72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liana furtado" userId="3f9f45e4a3461651" providerId="LiveId" clId="{52E10205-3BBF-4E35-9399-447D72223FC4}"/>
    <pc:docChg chg="modSld">
      <pc:chgData name="liliana furtado" userId="3f9f45e4a3461651" providerId="LiveId" clId="{52E10205-3BBF-4E35-9399-447D72223FC4}" dt="2026-03-16T11:47:09.543" v="13" actId="27107"/>
      <pc:docMkLst>
        <pc:docMk/>
      </pc:docMkLst>
      <pc:sldChg chg="modSp mod">
        <pc:chgData name="liliana furtado" userId="3f9f45e4a3461651" providerId="LiveId" clId="{52E10205-3BBF-4E35-9399-447D72223FC4}" dt="2026-03-16T11:47:09.543" v="13" actId="27107"/>
        <pc:sldMkLst>
          <pc:docMk/>
          <pc:sldMk cId="4294891585" sldId="1552"/>
        </pc:sldMkLst>
        <pc:spChg chg="mod">
          <ac:chgData name="liliana furtado" userId="3f9f45e4a3461651" providerId="LiveId" clId="{52E10205-3BBF-4E35-9399-447D72223FC4}" dt="2026-03-16T11:47:09.543" v="13" actId="27107"/>
          <ac:spMkLst>
            <pc:docMk/>
            <pc:sldMk cId="4294891585" sldId="1552"/>
            <ac:spMk id="2" creationId="{034B2A86-189B-0FD0-A101-52A45E53447D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Relationship Id="rId14" Type="http://schemas.openxmlformats.org/officeDocument/2006/relationships/image" Target="../media/image21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sv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16.png"/><Relationship Id="rId14" Type="http://schemas.openxmlformats.org/officeDocument/2006/relationships/image" Target="../media/image2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F468FC-27F7-4DD0-9FBB-21A29BF303B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89801FF-5A3F-4065-9450-31F435A540B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Managing Employee Performance</a:t>
          </a:r>
          <a:endParaRPr lang="en-US" dirty="0"/>
        </a:p>
      </dgm:t>
    </dgm:pt>
    <dgm:pt modelId="{20AE54F2-B003-4C5A-8EDF-616C83C153D0}" type="parTrans" cxnId="{19CB86E1-FA57-4BE2-AB24-52861E5FDF82}">
      <dgm:prSet/>
      <dgm:spPr/>
      <dgm:t>
        <a:bodyPr/>
        <a:lstStyle/>
        <a:p>
          <a:endParaRPr lang="en-US"/>
        </a:p>
      </dgm:t>
    </dgm:pt>
    <dgm:pt modelId="{07F38499-FFB1-4462-A83B-BEFED6FA608D}" type="sibTrans" cxnId="{19CB86E1-FA57-4BE2-AB24-52861E5FDF82}">
      <dgm:prSet/>
      <dgm:spPr/>
      <dgm:t>
        <a:bodyPr/>
        <a:lstStyle/>
        <a:p>
          <a:endParaRPr lang="en-US"/>
        </a:p>
      </dgm:t>
    </dgm:pt>
    <dgm:pt modelId="{77E9A400-E924-4D6D-A35F-5E3C1B9AE04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Learning &amp; Development Needs</a:t>
          </a:r>
          <a:endParaRPr lang="en-US" dirty="0"/>
        </a:p>
      </dgm:t>
    </dgm:pt>
    <dgm:pt modelId="{C08C43FC-1041-44D1-8B9A-E6B9DE8DACC9}" type="parTrans" cxnId="{39B7E3DA-7BDE-4B25-9DE2-8A30FE6CC903}">
      <dgm:prSet/>
      <dgm:spPr/>
      <dgm:t>
        <a:bodyPr/>
        <a:lstStyle/>
        <a:p>
          <a:endParaRPr lang="en-US"/>
        </a:p>
      </dgm:t>
    </dgm:pt>
    <dgm:pt modelId="{FB311509-C283-4B72-8065-877FA8B753C4}" type="sibTrans" cxnId="{39B7E3DA-7BDE-4B25-9DE2-8A30FE6CC903}">
      <dgm:prSet/>
      <dgm:spPr/>
      <dgm:t>
        <a:bodyPr/>
        <a:lstStyle/>
        <a:p>
          <a:endParaRPr lang="en-US"/>
        </a:p>
      </dgm:t>
    </dgm:pt>
    <dgm:pt modelId="{7F4D7C25-307B-40C1-A8B9-D4AAA2B630A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Conclusion</a:t>
          </a:r>
          <a:endParaRPr lang="en-US"/>
        </a:p>
      </dgm:t>
    </dgm:pt>
    <dgm:pt modelId="{F2564499-8E4B-4FAA-8048-0D8F085BA170}" type="parTrans" cxnId="{B7FC3011-215D-4EBE-AB38-FC1B59463CC6}">
      <dgm:prSet/>
      <dgm:spPr/>
      <dgm:t>
        <a:bodyPr/>
        <a:lstStyle/>
        <a:p>
          <a:endParaRPr lang="en-US"/>
        </a:p>
      </dgm:t>
    </dgm:pt>
    <dgm:pt modelId="{C9CD7CC4-571C-469A-BFF8-CAF34650BF97}" type="sibTrans" cxnId="{B7FC3011-215D-4EBE-AB38-FC1B59463CC6}">
      <dgm:prSet/>
      <dgm:spPr/>
      <dgm:t>
        <a:bodyPr/>
        <a:lstStyle/>
        <a:p>
          <a:endParaRPr lang="en-US"/>
        </a:p>
      </dgm:t>
    </dgm:pt>
    <dgm:pt modelId="{1E573205-0C15-4F0E-97CD-043A7BE1C23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References</a:t>
          </a:r>
          <a:endParaRPr lang="en-US"/>
        </a:p>
      </dgm:t>
    </dgm:pt>
    <dgm:pt modelId="{04679251-DC4F-438C-9375-0392A4A0D603}" type="parTrans" cxnId="{C464DD9F-3A8A-4DAF-A69A-993FCF078C63}">
      <dgm:prSet/>
      <dgm:spPr/>
      <dgm:t>
        <a:bodyPr/>
        <a:lstStyle/>
        <a:p>
          <a:endParaRPr lang="en-US"/>
        </a:p>
      </dgm:t>
    </dgm:pt>
    <dgm:pt modelId="{27E95834-418C-4B3A-8A74-D150B50390EA}" type="sibTrans" cxnId="{C464DD9F-3A8A-4DAF-A69A-993FCF078C63}">
      <dgm:prSet/>
      <dgm:spPr/>
      <dgm:t>
        <a:bodyPr/>
        <a:lstStyle/>
        <a:p>
          <a:endParaRPr lang="en-US"/>
        </a:p>
      </dgm:t>
    </dgm:pt>
    <dgm:pt modelId="{032CE751-ADC3-4125-B8B1-AB484388AD12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5E8557BA-3C33-48B0-86B3-8F6D4910B5E5}" type="parTrans" cxnId="{C388DE17-9679-4652-AE4F-18A2BA949270}">
      <dgm:prSet/>
      <dgm:spPr/>
      <dgm:t>
        <a:bodyPr/>
        <a:lstStyle/>
        <a:p>
          <a:endParaRPr lang="en-GB"/>
        </a:p>
      </dgm:t>
    </dgm:pt>
    <dgm:pt modelId="{C0F9BD76-11DB-4D4D-8A8A-1BA66E3770BA}" type="sibTrans" cxnId="{C388DE17-9679-4652-AE4F-18A2BA949270}">
      <dgm:prSet/>
      <dgm:spPr/>
      <dgm:t>
        <a:bodyPr/>
        <a:lstStyle/>
        <a:p>
          <a:endParaRPr lang="en-GB"/>
        </a:p>
      </dgm:t>
    </dgm:pt>
    <dgm:pt modelId="{8F18CC52-16D3-4694-AB6B-E11D2E8F0EF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Recruitment Process Overview &amp; Job analysis</a:t>
          </a:r>
        </a:p>
      </dgm:t>
    </dgm:pt>
    <dgm:pt modelId="{FB6C1AEC-1532-4C1E-AEA3-4E35F057776E}" type="parTrans" cxnId="{FE650889-96BE-489F-81CA-DF69C51A058B}">
      <dgm:prSet/>
      <dgm:spPr/>
      <dgm:t>
        <a:bodyPr/>
        <a:lstStyle/>
        <a:p>
          <a:endParaRPr lang="en-GB"/>
        </a:p>
      </dgm:t>
    </dgm:pt>
    <dgm:pt modelId="{1C8F4689-AA0A-48B8-A099-2B6D9F32A683}" type="sibTrans" cxnId="{FE650889-96BE-489F-81CA-DF69C51A058B}">
      <dgm:prSet/>
      <dgm:spPr/>
      <dgm:t>
        <a:bodyPr/>
        <a:lstStyle/>
        <a:p>
          <a:endParaRPr lang="en-GB"/>
        </a:p>
      </dgm:t>
    </dgm:pt>
    <dgm:pt modelId="{D9D20DBD-0F37-4715-B16A-4A7F8ADB371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>
              <a:latin typeface="Arial" panose="020B0604020202020204" pitchFamily="34" charset="0"/>
              <a:cs typeface="Arial" panose="020B0604020202020204" pitchFamily="34" charset="0"/>
            </a:rPr>
            <a:t>Job description and Person specification</a:t>
          </a:r>
        </a:p>
      </dgm:t>
    </dgm:pt>
    <dgm:pt modelId="{F123FFDA-01E2-4B03-ACDB-1138E7A77FE4}" type="parTrans" cxnId="{3C4F0292-2DCD-4222-A0CB-BCA1575E8236}">
      <dgm:prSet/>
      <dgm:spPr/>
      <dgm:t>
        <a:bodyPr/>
        <a:lstStyle/>
        <a:p>
          <a:endParaRPr lang="en-GB"/>
        </a:p>
      </dgm:t>
    </dgm:pt>
    <dgm:pt modelId="{9B2AC331-EDA4-4B1D-BB2D-68E6646C1DA6}" type="sibTrans" cxnId="{3C4F0292-2DCD-4222-A0CB-BCA1575E8236}">
      <dgm:prSet/>
      <dgm:spPr/>
      <dgm:t>
        <a:bodyPr/>
        <a:lstStyle/>
        <a:p>
          <a:endParaRPr lang="en-GB"/>
        </a:p>
      </dgm:t>
    </dgm:pt>
    <dgm:pt modelId="{AAB5E8AC-1F40-4F79-B1EA-5CDFFB133000}" type="pres">
      <dgm:prSet presAssocID="{D6F468FC-27F7-4DD0-9FBB-21A29BF303B3}" presName="root" presStyleCnt="0">
        <dgm:presLayoutVars>
          <dgm:dir/>
          <dgm:resizeHandles val="exact"/>
        </dgm:presLayoutVars>
      </dgm:prSet>
      <dgm:spPr/>
    </dgm:pt>
    <dgm:pt modelId="{3C6D9181-78A1-441B-9F65-42E6DA8F917D}" type="pres">
      <dgm:prSet presAssocID="{032CE751-ADC3-4125-B8B1-AB484388AD12}" presName="compNode" presStyleCnt="0"/>
      <dgm:spPr/>
    </dgm:pt>
    <dgm:pt modelId="{FDEF877C-73B1-4408-85B5-2E8AEB6FDF16}" type="pres">
      <dgm:prSet presAssocID="{032CE751-ADC3-4125-B8B1-AB484388AD12}" presName="bgRect" presStyleLbl="bgShp" presStyleIdx="0" presStyleCnt="7"/>
      <dgm:spPr/>
    </dgm:pt>
    <dgm:pt modelId="{C18A826D-C253-4ABD-BD8B-66690369AF71}" type="pres">
      <dgm:prSet presAssocID="{032CE751-ADC3-4125-B8B1-AB484388AD12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dd with solid fill"/>
        </a:ext>
      </dgm:extLst>
    </dgm:pt>
    <dgm:pt modelId="{FEE7B61D-D556-4444-858B-FF6CA40AA53E}" type="pres">
      <dgm:prSet presAssocID="{032CE751-ADC3-4125-B8B1-AB484388AD12}" presName="spaceRect" presStyleCnt="0"/>
      <dgm:spPr/>
    </dgm:pt>
    <dgm:pt modelId="{41643715-EB51-4EE0-A9A2-D87A56EE5B56}" type="pres">
      <dgm:prSet presAssocID="{032CE751-ADC3-4125-B8B1-AB484388AD12}" presName="parTx" presStyleLbl="revTx" presStyleIdx="0" presStyleCnt="7">
        <dgm:presLayoutVars>
          <dgm:chMax val="0"/>
          <dgm:chPref val="0"/>
        </dgm:presLayoutVars>
      </dgm:prSet>
      <dgm:spPr/>
    </dgm:pt>
    <dgm:pt modelId="{6FBE3FA7-F9A3-4731-8839-78E97269AFB6}" type="pres">
      <dgm:prSet presAssocID="{C0F9BD76-11DB-4D4D-8A8A-1BA66E3770BA}" presName="sibTrans" presStyleCnt="0"/>
      <dgm:spPr/>
    </dgm:pt>
    <dgm:pt modelId="{3D152644-D6B9-4E9A-9600-2865BB6A939A}" type="pres">
      <dgm:prSet presAssocID="{8F18CC52-16D3-4694-AB6B-E11D2E8F0EF4}" presName="compNode" presStyleCnt="0"/>
      <dgm:spPr/>
    </dgm:pt>
    <dgm:pt modelId="{5F41FB26-7416-4A9E-BABF-3BBE889F229F}" type="pres">
      <dgm:prSet presAssocID="{8F18CC52-16D3-4694-AB6B-E11D2E8F0EF4}" presName="bgRect" presStyleLbl="bgShp" presStyleIdx="1" presStyleCnt="7"/>
      <dgm:spPr/>
    </dgm:pt>
    <dgm:pt modelId="{81C76727-08AC-42F9-ABB0-0D0A518527CC}" type="pres">
      <dgm:prSet presAssocID="{8F18CC52-16D3-4694-AB6B-E11D2E8F0EF4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dd with solid fill"/>
        </a:ext>
      </dgm:extLst>
    </dgm:pt>
    <dgm:pt modelId="{BD1BFD8F-F01E-4C7D-93D9-81C79E056D50}" type="pres">
      <dgm:prSet presAssocID="{8F18CC52-16D3-4694-AB6B-E11D2E8F0EF4}" presName="spaceRect" presStyleCnt="0"/>
      <dgm:spPr/>
    </dgm:pt>
    <dgm:pt modelId="{89A29403-D8F8-4C67-94BB-71F02B9559BB}" type="pres">
      <dgm:prSet presAssocID="{8F18CC52-16D3-4694-AB6B-E11D2E8F0EF4}" presName="parTx" presStyleLbl="revTx" presStyleIdx="1" presStyleCnt="7">
        <dgm:presLayoutVars>
          <dgm:chMax val="0"/>
          <dgm:chPref val="0"/>
        </dgm:presLayoutVars>
      </dgm:prSet>
      <dgm:spPr/>
    </dgm:pt>
    <dgm:pt modelId="{A609362E-ED1A-4AFC-815A-26F3E69A96C7}" type="pres">
      <dgm:prSet presAssocID="{1C8F4689-AA0A-48B8-A099-2B6D9F32A683}" presName="sibTrans" presStyleCnt="0"/>
      <dgm:spPr/>
    </dgm:pt>
    <dgm:pt modelId="{31B66986-A6F2-4CC6-B5E4-D8C638F92925}" type="pres">
      <dgm:prSet presAssocID="{D9D20DBD-0F37-4715-B16A-4A7F8ADB371D}" presName="compNode" presStyleCnt="0"/>
      <dgm:spPr/>
    </dgm:pt>
    <dgm:pt modelId="{9C51F512-8B73-43E3-B27C-C189148C2AA0}" type="pres">
      <dgm:prSet presAssocID="{D9D20DBD-0F37-4715-B16A-4A7F8ADB371D}" presName="bgRect" presStyleLbl="bgShp" presStyleIdx="2" presStyleCnt="7"/>
      <dgm:spPr/>
    </dgm:pt>
    <dgm:pt modelId="{2D4A1F6B-6218-40E3-986B-25E7E53C8225}" type="pres">
      <dgm:prSet presAssocID="{D9D20DBD-0F37-4715-B16A-4A7F8ADB371D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dd with solid fill"/>
        </a:ext>
      </dgm:extLst>
    </dgm:pt>
    <dgm:pt modelId="{81532427-6D2C-411E-89BF-73293E31AA50}" type="pres">
      <dgm:prSet presAssocID="{D9D20DBD-0F37-4715-B16A-4A7F8ADB371D}" presName="spaceRect" presStyleCnt="0"/>
      <dgm:spPr/>
    </dgm:pt>
    <dgm:pt modelId="{02576E6E-4286-451F-BC81-A7C71478F81F}" type="pres">
      <dgm:prSet presAssocID="{D9D20DBD-0F37-4715-B16A-4A7F8ADB371D}" presName="parTx" presStyleLbl="revTx" presStyleIdx="2" presStyleCnt="7">
        <dgm:presLayoutVars>
          <dgm:chMax val="0"/>
          <dgm:chPref val="0"/>
        </dgm:presLayoutVars>
      </dgm:prSet>
      <dgm:spPr/>
    </dgm:pt>
    <dgm:pt modelId="{D56337CF-41E2-4106-9E0D-6DF595F50F65}" type="pres">
      <dgm:prSet presAssocID="{9B2AC331-EDA4-4B1D-BB2D-68E6646C1DA6}" presName="sibTrans" presStyleCnt="0"/>
      <dgm:spPr/>
    </dgm:pt>
    <dgm:pt modelId="{294BA993-25C4-4838-A3EB-219EA1E70351}" type="pres">
      <dgm:prSet presAssocID="{77E9A400-E924-4D6D-A35F-5E3C1B9AE044}" presName="compNode" presStyleCnt="0"/>
      <dgm:spPr/>
    </dgm:pt>
    <dgm:pt modelId="{0FF22512-3071-4812-9167-9C5A3023E6C6}" type="pres">
      <dgm:prSet presAssocID="{77E9A400-E924-4D6D-A35F-5E3C1B9AE044}" presName="bgRect" presStyleLbl="bgShp" presStyleIdx="3" presStyleCnt="7"/>
      <dgm:spPr/>
    </dgm:pt>
    <dgm:pt modelId="{66391EFE-8B51-4AB8-B949-1F38BEBB454D}" type="pres">
      <dgm:prSet presAssocID="{77E9A400-E924-4D6D-A35F-5E3C1B9AE044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081F63F9-F538-46D2-906D-2A772C3BD942}" type="pres">
      <dgm:prSet presAssocID="{77E9A400-E924-4D6D-A35F-5E3C1B9AE044}" presName="spaceRect" presStyleCnt="0"/>
      <dgm:spPr/>
    </dgm:pt>
    <dgm:pt modelId="{81F717BE-386A-4E41-AA8E-B028711178EB}" type="pres">
      <dgm:prSet presAssocID="{77E9A400-E924-4D6D-A35F-5E3C1B9AE044}" presName="parTx" presStyleLbl="revTx" presStyleIdx="3" presStyleCnt="7">
        <dgm:presLayoutVars>
          <dgm:chMax val="0"/>
          <dgm:chPref val="0"/>
        </dgm:presLayoutVars>
      </dgm:prSet>
      <dgm:spPr/>
    </dgm:pt>
    <dgm:pt modelId="{5B7ECC89-FE14-4ADF-8BF5-540ACBE949C2}" type="pres">
      <dgm:prSet presAssocID="{FB311509-C283-4B72-8065-877FA8B753C4}" presName="sibTrans" presStyleCnt="0"/>
      <dgm:spPr/>
    </dgm:pt>
    <dgm:pt modelId="{D6F59A9A-DDEC-40AC-B8D8-703958C6AE7B}" type="pres">
      <dgm:prSet presAssocID="{289801FF-5A3F-4065-9450-31F435A540B3}" presName="compNode" presStyleCnt="0"/>
      <dgm:spPr/>
    </dgm:pt>
    <dgm:pt modelId="{566ED6AB-70EF-4230-B500-EA546E37E069}" type="pres">
      <dgm:prSet presAssocID="{289801FF-5A3F-4065-9450-31F435A540B3}" presName="bgRect" presStyleLbl="bgShp" presStyleIdx="4" presStyleCnt="7" custLinFactNeighborX="-276" custLinFactNeighborY="17042"/>
      <dgm:spPr/>
    </dgm:pt>
    <dgm:pt modelId="{169F1E7B-6DF8-4BE4-91D2-96B6DA50E08D}" type="pres">
      <dgm:prSet presAssocID="{289801FF-5A3F-4065-9450-31F435A540B3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904CB17A-11EC-4718-837A-38A52821C68B}" type="pres">
      <dgm:prSet presAssocID="{289801FF-5A3F-4065-9450-31F435A540B3}" presName="spaceRect" presStyleCnt="0"/>
      <dgm:spPr/>
    </dgm:pt>
    <dgm:pt modelId="{FBB0EE34-399B-4987-9E1A-062B3A64E117}" type="pres">
      <dgm:prSet presAssocID="{289801FF-5A3F-4065-9450-31F435A540B3}" presName="parTx" presStyleLbl="revTx" presStyleIdx="4" presStyleCnt="7" custLinFactNeighborX="230" custLinFactNeighborY="15493">
        <dgm:presLayoutVars>
          <dgm:chMax val="0"/>
          <dgm:chPref val="0"/>
        </dgm:presLayoutVars>
      </dgm:prSet>
      <dgm:spPr/>
    </dgm:pt>
    <dgm:pt modelId="{A8D5CBA2-21B6-4022-A1B4-2DC753C7FBA7}" type="pres">
      <dgm:prSet presAssocID="{07F38499-FFB1-4462-A83B-BEFED6FA608D}" presName="sibTrans" presStyleCnt="0"/>
      <dgm:spPr/>
    </dgm:pt>
    <dgm:pt modelId="{EED45F65-F1EB-456C-B0BA-9A8B0534ED36}" type="pres">
      <dgm:prSet presAssocID="{7F4D7C25-307B-40C1-A8B9-D4AAA2B630A4}" presName="compNode" presStyleCnt="0"/>
      <dgm:spPr/>
    </dgm:pt>
    <dgm:pt modelId="{8BA57ABF-3A1B-4CE8-A1CB-98C1CFC9AFFE}" type="pres">
      <dgm:prSet presAssocID="{7F4D7C25-307B-40C1-A8B9-D4AAA2B630A4}" presName="bgRect" presStyleLbl="bgShp" presStyleIdx="5" presStyleCnt="7"/>
      <dgm:spPr/>
    </dgm:pt>
    <dgm:pt modelId="{917ACC1B-5FF1-4DDF-98C8-763DA0D11C79}" type="pres">
      <dgm:prSet presAssocID="{7F4D7C25-307B-40C1-A8B9-D4AAA2B630A4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BC97E0F4-5177-4EFA-8CA6-0F0030582949}" type="pres">
      <dgm:prSet presAssocID="{7F4D7C25-307B-40C1-A8B9-D4AAA2B630A4}" presName="spaceRect" presStyleCnt="0"/>
      <dgm:spPr/>
    </dgm:pt>
    <dgm:pt modelId="{02FFCBFF-1A24-4DBB-B9E8-592D73B386B4}" type="pres">
      <dgm:prSet presAssocID="{7F4D7C25-307B-40C1-A8B9-D4AAA2B630A4}" presName="parTx" presStyleLbl="revTx" presStyleIdx="5" presStyleCnt="7">
        <dgm:presLayoutVars>
          <dgm:chMax val="0"/>
          <dgm:chPref val="0"/>
        </dgm:presLayoutVars>
      </dgm:prSet>
      <dgm:spPr/>
    </dgm:pt>
    <dgm:pt modelId="{891B7BB1-43F8-4357-BFBF-E6808465D23E}" type="pres">
      <dgm:prSet presAssocID="{C9CD7CC4-571C-469A-BFF8-CAF34650BF97}" presName="sibTrans" presStyleCnt="0"/>
      <dgm:spPr/>
    </dgm:pt>
    <dgm:pt modelId="{66118153-C85B-4FDD-A999-FD100EAE7F02}" type="pres">
      <dgm:prSet presAssocID="{1E573205-0C15-4F0E-97CD-043A7BE1C235}" presName="compNode" presStyleCnt="0"/>
      <dgm:spPr/>
    </dgm:pt>
    <dgm:pt modelId="{9BDDA0B4-235F-4FAA-BA1C-69A3B186C84E}" type="pres">
      <dgm:prSet presAssocID="{1E573205-0C15-4F0E-97CD-043A7BE1C235}" presName="bgRect" presStyleLbl="bgShp" presStyleIdx="6" presStyleCnt="7" custLinFactY="32343" custLinFactNeighborX="-4967" custLinFactNeighborY="100000"/>
      <dgm:spPr/>
    </dgm:pt>
    <dgm:pt modelId="{50AEB6DD-309C-4D20-ACAB-E46D82C81509}" type="pres">
      <dgm:prSet presAssocID="{1E573205-0C15-4F0E-97CD-043A7BE1C235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CF1E675B-B510-49F8-8436-7C2BE4D2BCCA}" type="pres">
      <dgm:prSet presAssocID="{1E573205-0C15-4F0E-97CD-043A7BE1C235}" presName="spaceRect" presStyleCnt="0"/>
      <dgm:spPr/>
    </dgm:pt>
    <dgm:pt modelId="{302DD2B0-463D-49C2-B639-E893F6DB6172}" type="pres">
      <dgm:prSet presAssocID="{1E573205-0C15-4F0E-97CD-043A7BE1C235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B7FC3011-215D-4EBE-AB38-FC1B59463CC6}" srcId="{D6F468FC-27F7-4DD0-9FBB-21A29BF303B3}" destId="{7F4D7C25-307B-40C1-A8B9-D4AAA2B630A4}" srcOrd="5" destOrd="0" parTransId="{F2564499-8E4B-4FAA-8048-0D8F085BA170}" sibTransId="{C9CD7CC4-571C-469A-BFF8-CAF34650BF97}"/>
    <dgm:cxn modelId="{C388DE17-9679-4652-AE4F-18A2BA949270}" srcId="{D6F468FC-27F7-4DD0-9FBB-21A29BF303B3}" destId="{032CE751-ADC3-4125-B8B1-AB484388AD12}" srcOrd="0" destOrd="0" parTransId="{5E8557BA-3C33-48B0-86B3-8F6D4910B5E5}" sibTransId="{C0F9BD76-11DB-4D4D-8A8A-1BA66E3770BA}"/>
    <dgm:cxn modelId="{509E2D38-767D-403B-ADC6-91F81E6F3DA1}" type="presOf" srcId="{289801FF-5A3F-4065-9450-31F435A540B3}" destId="{FBB0EE34-399B-4987-9E1A-062B3A64E117}" srcOrd="0" destOrd="0" presId="urn:microsoft.com/office/officeart/2018/2/layout/IconVerticalSolidList"/>
    <dgm:cxn modelId="{F2D26853-B136-4504-97E6-B955301D40DA}" type="presOf" srcId="{1E573205-0C15-4F0E-97CD-043A7BE1C235}" destId="{302DD2B0-463D-49C2-B639-E893F6DB6172}" srcOrd="0" destOrd="0" presId="urn:microsoft.com/office/officeart/2018/2/layout/IconVerticalSolidList"/>
    <dgm:cxn modelId="{EFAD9B7D-BC38-4F2A-9B78-0203153311A9}" type="presOf" srcId="{7F4D7C25-307B-40C1-A8B9-D4AAA2B630A4}" destId="{02FFCBFF-1A24-4DBB-B9E8-592D73B386B4}" srcOrd="0" destOrd="0" presId="urn:microsoft.com/office/officeart/2018/2/layout/IconVerticalSolidList"/>
    <dgm:cxn modelId="{1CA16083-A40A-4047-BBCA-64F466451915}" type="presOf" srcId="{D6F468FC-27F7-4DD0-9FBB-21A29BF303B3}" destId="{AAB5E8AC-1F40-4F79-B1EA-5CDFFB133000}" srcOrd="0" destOrd="0" presId="urn:microsoft.com/office/officeart/2018/2/layout/IconVerticalSolidList"/>
    <dgm:cxn modelId="{FE650889-96BE-489F-81CA-DF69C51A058B}" srcId="{D6F468FC-27F7-4DD0-9FBB-21A29BF303B3}" destId="{8F18CC52-16D3-4694-AB6B-E11D2E8F0EF4}" srcOrd="1" destOrd="0" parTransId="{FB6C1AEC-1532-4C1E-AEA3-4E35F057776E}" sibTransId="{1C8F4689-AA0A-48B8-A099-2B6D9F32A683}"/>
    <dgm:cxn modelId="{3C1B168E-DB43-4836-BCF7-496D1AE0F49B}" type="presOf" srcId="{77E9A400-E924-4D6D-A35F-5E3C1B9AE044}" destId="{81F717BE-386A-4E41-AA8E-B028711178EB}" srcOrd="0" destOrd="0" presId="urn:microsoft.com/office/officeart/2018/2/layout/IconVerticalSolidList"/>
    <dgm:cxn modelId="{3C4F0292-2DCD-4222-A0CB-BCA1575E8236}" srcId="{D6F468FC-27F7-4DD0-9FBB-21A29BF303B3}" destId="{D9D20DBD-0F37-4715-B16A-4A7F8ADB371D}" srcOrd="2" destOrd="0" parTransId="{F123FFDA-01E2-4B03-ACDB-1138E7A77FE4}" sibTransId="{9B2AC331-EDA4-4B1D-BB2D-68E6646C1DA6}"/>
    <dgm:cxn modelId="{C464DD9F-3A8A-4DAF-A69A-993FCF078C63}" srcId="{D6F468FC-27F7-4DD0-9FBB-21A29BF303B3}" destId="{1E573205-0C15-4F0E-97CD-043A7BE1C235}" srcOrd="6" destOrd="0" parTransId="{04679251-DC4F-438C-9375-0392A4A0D603}" sibTransId="{27E95834-418C-4B3A-8A74-D150B50390EA}"/>
    <dgm:cxn modelId="{93EB5FBA-E6DE-4D44-A403-8E0CA7296B58}" type="presOf" srcId="{8F18CC52-16D3-4694-AB6B-E11D2E8F0EF4}" destId="{89A29403-D8F8-4C67-94BB-71F02B9559BB}" srcOrd="0" destOrd="0" presId="urn:microsoft.com/office/officeart/2018/2/layout/IconVerticalSolidList"/>
    <dgm:cxn modelId="{39B7E3DA-7BDE-4B25-9DE2-8A30FE6CC903}" srcId="{D6F468FC-27F7-4DD0-9FBB-21A29BF303B3}" destId="{77E9A400-E924-4D6D-A35F-5E3C1B9AE044}" srcOrd="3" destOrd="0" parTransId="{C08C43FC-1041-44D1-8B9A-E6B9DE8DACC9}" sibTransId="{FB311509-C283-4B72-8065-877FA8B753C4}"/>
    <dgm:cxn modelId="{19CB86E1-FA57-4BE2-AB24-52861E5FDF82}" srcId="{D6F468FC-27F7-4DD0-9FBB-21A29BF303B3}" destId="{289801FF-5A3F-4065-9450-31F435A540B3}" srcOrd="4" destOrd="0" parTransId="{20AE54F2-B003-4C5A-8EDF-616C83C153D0}" sibTransId="{07F38499-FFB1-4462-A83B-BEFED6FA608D}"/>
    <dgm:cxn modelId="{6FC848E4-527D-42FE-BBDF-4E6252D78392}" type="presOf" srcId="{032CE751-ADC3-4125-B8B1-AB484388AD12}" destId="{41643715-EB51-4EE0-A9A2-D87A56EE5B56}" srcOrd="0" destOrd="0" presId="urn:microsoft.com/office/officeart/2018/2/layout/IconVerticalSolidList"/>
    <dgm:cxn modelId="{13B950EC-291E-4AA1-900A-FE1B8A151449}" type="presOf" srcId="{D9D20DBD-0F37-4715-B16A-4A7F8ADB371D}" destId="{02576E6E-4286-451F-BC81-A7C71478F81F}" srcOrd="0" destOrd="0" presId="urn:microsoft.com/office/officeart/2018/2/layout/IconVerticalSolidList"/>
    <dgm:cxn modelId="{130C6C51-0C04-4094-BDF0-584678611AD8}" type="presParOf" srcId="{AAB5E8AC-1F40-4F79-B1EA-5CDFFB133000}" destId="{3C6D9181-78A1-441B-9F65-42E6DA8F917D}" srcOrd="0" destOrd="0" presId="urn:microsoft.com/office/officeart/2018/2/layout/IconVerticalSolidList"/>
    <dgm:cxn modelId="{3BCF1E4D-4D58-42B5-8398-CDE55820790F}" type="presParOf" srcId="{3C6D9181-78A1-441B-9F65-42E6DA8F917D}" destId="{FDEF877C-73B1-4408-85B5-2E8AEB6FDF16}" srcOrd="0" destOrd="0" presId="urn:microsoft.com/office/officeart/2018/2/layout/IconVerticalSolidList"/>
    <dgm:cxn modelId="{1D35F08D-9CB7-4919-911A-E3C5B27CFFAD}" type="presParOf" srcId="{3C6D9181-78A1-441B-9F65-42E6DA8F917D}" destId="{C18A826D-C253-4ABD-BD8B-66690369AF71}" srcOrd="1" destOrd="0" presId="urn:microsoft.com/office/officeart/2018/2/layout/IconVerticalSolidList"/>
    <dgm:cxn modelId="{31635865-7E0F-4D29-9259-94EBF2982060}" type="presParOf" srcId="{3C6D9181-78A1-441B-9F65-42E6DA8F917D}" destId="{FEE7B61D-D556-4444-858B-FF6CA40AA53E}" srcOrd="2" destOrd="0" presId="urn:microsoft.com/office/officeart/2018/2/layout/IconVerticalSolidList"/>
    <dgm:cxn modelId="{B4EC4369-6C01-437A-9E7D-A925E530E1E4}" type="presParOf" srcId="{3C6D9181-78A1-441B-9F65-42E6DA8F917D}" destId="{41643715-EB51-4EE0-A9A2-D87A56EE5B56}" srcOrd="3" destOrd="0" presId="urn:microsoft.com/office/officeart/2018/2/layout/IconVerticalSolidList"/>
    <dgm:cxn modelId="{5E09A52D-8625-45CF-B6B7-5E8494619E8B}" type="presParOf" srcId="{AAB5E8AC-1F40-4F79-B1EA-5CDFFB133000}" destId="{6FBE3FA7-F9A3-4731-8839-78E97269AFB6}" srcOrd="1" destOrd="0" presId="urn:microsoft.com/office/officeart/2018/2/layout/IconVerticalSolidList"/>
    <dgm:cxn modelId="{E70FCDD5-CB82-4474-8979-5992CF2913C0}" type="presParOf" srcId="{AAB5E8AC-1F40-4F79-B1EA-5CDFFB133000}" destId="{3D152644-D6B9-4E9A-9600-2865BB6A939A}" srcOrd="2" destOrd="0" presId="urn:microsoft.com/office/officeart/2018/2/layout/IconVerticalSolidList"/>
    <dgm:cxn modelId="{D76B6074-B130-4692-BE99-6539EC989EED}" type="presParOf" srcId="{3D152644-D6B9-4E9A-9600-2865BB6A939A}" destId="{5F41FB26-7416-4A9E-BABF-3BBE889F229F}" srcOrd="0" destOrd="0" presId="urn:microsoft.com/office/officeart/2018/2/layout/IconVerticalSolidList"/>
    <dgm:cxn modelId="{F031B372-3766-4171-BB6F-E926F965FA34}" type="presParOf" srcId="{3D152644-D6B9-4E9A-9600-2865BB6A939A}" destId="{81C76727-08AC-42F9-ABB0-0D0A518527CC}" srcOrd="1" destOrd="0" presId="urn:microsoft.com/office/officeart/2018/2/layout/IconVerticalSolidList"/>
    <dgm:cxn modelId="{4CC016A9-EBC9-4462-9F8E-59008E830279}" type="presParOf" srcId="{3D152644-D6B9-4E9A-9600-2865BB6A939A}" destId="{BD1BFD8F-F01E-4C7D-93D9-81C79E056D50}" srcOrd="2" destOrd="0" presId="urn:microsoft.com/office/officeart/2018/2/layout/IconVerticalSolidList"/>
    <dgm:cxn modelId="{BDBC00B2-4194-44F1-A7E5-9C0ABE0D453E}" type="presParOf" srcId="{3D152644-D6B9-4E9A-9600-2865BB6A939A}" destId="{89A29403-D8F8-4C67-94BB-71F02B9559BB}" srcOrd="3" destOrd="0" presId="urn:microsoft.com/office/officeart/2018/2/layout/IconVerticalSolidList"/>
    <dgm:cxn modelId="{07BD105A-97E0-4675-9E0C-01B9CBE017B8}" type="presParOf" srcId="{AAB5E8AC-1F40-4F79-B1EA-5CDFFB133000}" destId="{A609362E-ED1A-4AFC-815A-26F3E69A96C7}" srcOrd="3" destOrd="0" presId="urn:microsoft.com/office/officeart/2018/2/layout/IconVerticalSolidList"/>
    <dgm:cxn modelId="{FC6D66DF-69FF-4C4B-88FA-D548A1236AFB}" type="presParOf" srcId="{AAB5E8AC-1F40-4F79-B1EA-5CDFFB133000}" destId="{31B66986-A6F2-4CC6-B5E4-D8C638F92925}" srcOrd="4" destOrd="0" presId="urn:microsoft.com/office/officeart/2018/2/layout/IconVerticalSolidList"/>
    <dgm:cxn modelId="{31F347F3-FEAC-4DCF-BE28-FD6DDDABCE22}" type="presParOf" srcId="{31B66986-A6F2-4CC6-B5E4-D8C638F92925}" destId="{9C51F512-8B73-43E3-B27C-C189148C2AA0}" srcOrd="0" destOrd="0" presId="urn:microsoft.com/office/officeart/2018/2/layout/IconVerticalSolidList"/>
    <dgm:cxn modelId="{BC2E8B38-7CF8-4975-8257-B8113F864953}" type="presParOf" srcId="{31B66986-A6F2-4CC6-B5E4-D8C638F92925}" destId="{2D4A1F6B-6218-40E3-986B-25E7E53C8225}" srcOrd="1" destOrd="0" presId="urn:microsoft.com/office/officeart/2018/2/layout/IconVerticalSolidList"/>
    <dgm:cxn modelId="{FE0A39C0-B064-44AC-8785-60AEBADC00DF}" type="presParOf" srcId="{31B66986-A6F2-4CC6-B5E4-D8C638F92925}" destId="{81532427-6D2C-411E-89BF-73293E31AA50}" srcOrd="2" destOrd="0" presId="urn:microsoft.com/office/officeart/2018/2/layout/IconVerticalSolidList"/>
    <dgm:cxn modelId="{F248866B-F8E7-4D58-B08C-93720486FF3D}" type="presParOf" srcId="{31B66986-A6F2-4CC6-B5E4-D8C638F92925}" destId="{02576E6E-4286-451F-BC81-A7C71478F81F}" srcOrd="3" destOrd="0" presId="urn:microsoft.com/office/officeart/2018/2/layout/IconVerticalSolidList"/>
    <dgm:cxn modelId="{376FB497-F2C2-468F-85CA-62692BE8E5C7}" type="presParOf" srcId="{AAB5E8AC-1F40-4F79-B1EA-5CDFFB133000}" destId="{D56337CF-41E2-4106-9E0D-6DF595F50F65}" srcOrd="5" destOrd="0" presId="urn:microsoft.com/office/officeart/2018/2/layout/IconVerticalSolidList"/>
    <dgm:cxn modelId="{EF211549-03C8-46F4-A766-D1DE7782A922}" type="presParOf" srcId="{AAB5E8AC-1F40-4F79-B1EA-5CDFFB133000}" destId="{294BA993-25C4-4838-A3EB-219EA1E70351}" srcOrd="6" destOrd="0" presId="urn:microsoft.com/office/officeart/2018/2/layout/IconVerticalSolidList"/>
    <dgm:cxn modelId="{8E7B306D-2243-4A4D-9F3E-82AD06B1B984}" type="presParOf" srcId="{294BA993-25C4-4838-A3EB-219EA1E70351}" destId="{0FF22512-3071-4812-9167-9C5A3023E6C6}" srcOrd="0" destOrd="0" presId="urn:microsoft.com/office/officeart/2018/2/layout/IconVerticalSolidList"/>
    <dgm:cxn modelId="{93F36DBB-E375-4DE8-9886-FC34EA75A4E0}" type="presParOf" srcId="{294BA993-25C4-4838-A3EB-219EA1E70351}" destId="{66391EFE-8B51-4AB8-B949-1F38BEBB454D}" srcOrd="1" destOrd="0" presId="urn:microsoft.com/office/officeart/2018/2/layout/IconVerticalSolidList"/>
    <dgm:cxn modelId="{0C99EB2B-48EA-43B0-A682-1E72C3B68F01}" type="presParOf" srcId="{294BA993-25C4-4838-A3EB-219EA1E70351}" destId="{081F63F9-F538-46D2-906D-2A772C3BD942}" srcOrd="2" destOrd="0" presId="urn:microsoft.com/office/officeart/2018/2/layout/IconVerticalSolidList"/>
    <dgm:cxn modelId="{C3117EC9-EEFE-485A-B94C-D1C8B14C9D17}" type="presParOf" srcId="{294BA993-25C4-4838-A3EB-219EA1E70351}" destId="{81F717BE-386A-4E41-AA8E-B028711178EB}" srcOrd="3" destOrd="0" presId="urn:microsoft.com/office/officeart/2018/2/layout/IconVerticalSolidList"/>
    <dgm:cxn modelId="{58FCF03D-D827-4FAF-B888-0872E475597A}" type="presParOf" srcId="{AAB5E8AC-1F40-4F79-B1EA-5CDFFB133000}" destId="{5B7ECC89-FE14-4ADF-8BF5-540ACBE949C2}" srcOrd="7" destOrd="0" presId="urn:microsoft.com/office/officeart/2018/2/layout/IconVerticalSolidList"/>
    <dgm:cxn modelId="{D2C377C0-98C2-42C3-AE33-6E26AE3FEF01}" type="presParOf" srcId="{AAB5E8AC-1F40-4F79-B1EA-5CDFFB133000}" destId="{D6F59A9A-DDEC-40AC-B8D8-703958C6AE7B}" srcOrd="8" destOrd="0" presId="urn:microsoft.com/office/officeart/2018/2/layout/IconVerticalSolidList"/>
    <dgm:cxn modelId="{B7FF739B-C4D0-4B61-8C35-431812A44F2A}" type="presParOf" srcId="{D6F59A9A-DDEC-40AC-B8D8-703958C6AE7B}" destId="{566ED6AB-70EF-4230-B500-EA546E37E069}" srcOrd="0" destOrd="0" presId="urn:microsoft.com/office/officeart/2018/2/layout/IconVerticalSolidList"/>
    <dgm:cxn modelId="{6B434AF8-559A-4B65-9900-5098C3CD8AEC}" type="presParOf" srcId="{D6F59A9A-DDEC-40AC-B8D8-703958C6AE7B}" destId="{169F1E7B-6DF8-4BE4-91D2-96B6DA50E08D}" srcOrd="1" destOrd="0" presId="urn:microsoft.com/office/officeart/2018/2/layout/IconVerticalSolidList"/>
    <dgm:cxn modelId="{E1016B8D-7BC1-442B-A797-68EE30F705BF}" type="presParOf" srcId="{D6F59A9A-DDEC-40AC-B8D8-703958C6AE7B}" destId="{904CB17A-11EC-4718-837A-38A52821C68B}" srcOrd="2" destOrd="0" presId="urn:microsoft.com/office/officeart/2018/2/layout/IconVerticalSolidList"/>
    <dgm:cxn modelId="{79D3AC23-82E8-4C83-B01B-B8976A0A747B}" type="presParOf" srcId="{D6F59A9A-DDEC-40AC-B8D8-703958C6AE7B}" destId="{FBB0EE34-399B-4987-9E1A-062B3A64E117}" srcOrd="3" destOrd="0" presId="urn:microsoft.com/office/officeart/2018/2/layout/IconVerticalSolidList"/>
    <dgm:cxn modelId="{D9E8B6DA-31FA-45D9-B7A9-B1CEDCD7E4B7}" type="presParOf" srcId="{AAB5E8AC-1F40-4F79-B1EA-5CDFFB133000}" destId="{A8D5CBA2-21B6-4022-A1B4-2DC753C7FBA7}" srcOrd="9" destOrd="0" presId="urn:microsoft.com/office/officeart/2018/2/layout/IconVerticalSolidList"/>
    <dgm:cxn modelId="{0F5C5970-45A9-4EA3-BB49-F1E7E8AF2D9A}" type="presParOf" srcId="{AAB5E8AC-1F40-4F79-B1EA-5CDFFB133000}" destId="{EED45F65-F1EB-456C-B0BA-9A8B0534ED36}" srcOrd="10" destOrd="0" presId="urn:microsoft.com/office/officeart/2018/2/layout/IconVerticalSolidList"/>
    <dgm:cxn modelId="{51B4534D-A34C-4691-93F0-21E314FF770A}" type="presParOf" srcId="{EED45F65-F1EB-456C-B0BA-9A8B0534ED36}" destId="{8BA57ABF-3A1B-4CE8-A1CB-98C1CFC9AFFE}" srcOrd="0" destOrd="0" presId="urn:microsoft.com/office/officeart/2018/2/layout/IconVerticalSolidList"/>
    <dgm:cxn modelId="{E2CC8486-2D0D-48E9-95A9-D9ED20509805}" type="presParOf" srcId="{EED45F65-F1EB-456C-B0BA-9A8B0534ED36}" destId="{917ACC1B-5FF1-4DDF-98C8-763DA0D11C79}" srcOrd="1" destOrd="0" presId="urn:microsoft.com/office/officeart/2018/2/layout/IconVerticalSolidList"/>
    <dgm:cxn modelId="{561B07DF-33A9-440B-A049-B5E714A2C189}" type="presParOf" srcId="{EED45F65-F1EB-456C-B0BA-9A8B0534ED36}" destId="{BC97E0F4-5177-4EFA-8CA6-0F0030582949}" srcOrd="2" destOrd="0" presId="urn:microsoft.com/office/officeart/2018/2/layout/IconVerticalSolidList"/>
    <dgm:cxn modelId="{62FD8766-261B-4E8F-90CB-588DD9EF03B5}" type="presParOf" srcId="{EED45F65-F1EB-456C-B0BA-9A8B0534ED36}" destId="{02FFCBFF-1A24-4DBB-B9E8-592D73B386B4}" srcOrd="3" destOrd="0" presId="urn:microsoft.com/office/officeart/2018/2/layout/IconVerticalSolidList"/>
    <dgm:cxn modelId="{ADE97259-43DB-4D57-BE47-A8967AE4B7B6}" type="presParOf" srcId="{AAB5E8AC-1F40-4F79-B1EA-5CDFFB133000}" destId="{891B7BB1-43F8-4357-BFBF-E6808465D23E}" srcOrd="11" destOrd="0" presId="urn:microsoft.com/office/officeart/2018/2/layout/IconVerticalSolidList"/>
    <dgm:cxn modelId="{A7397AF0-8B6E-4AEE-B32D-AC8529E8F0B4}" type="presParOf" srcId="{AAB5E8AC-1F40-4F79-B1EA-5CDFFB133000}" destId="{66118153-C85B-4FDD-A999-FD100EAE7F02}" srcOrd="12" destOrd="0" presId="urn:microsoft.com/office/officeart/2018/2/layout/IconVerticalSolidList"/>
    <dgm:cxn modelId="{1E62CCD8-1DDB-401D-9F35-3623C062B515}" type="presParOf" srcId="{66118153-C85B-4FDD-A999-FD100EAE7F02}" destId="{9BDDA0B4-235F-4FAA-BA1C-69A3B186C84E}" srcOrd="0" destOrd="0" presId="urn:microsoft.com/office/officeart/2018/2/layout/IconVerticalSolidList"/>
    <dgm:cxn modelId="{F63BED40-DDD9-4D3D-B41C-B028F88131BC}" type="presParOf" srcId="{66118153-C85B-4FDD-A999-FD100EAE7F02}" destId="{50AEB6DD-309C-4D20-ACAB-E46D82C81509}" srcOrd="1" destOrd="0" presId="urn:microsoft.com/office/officeart/2018/2/layout/IconVerticalSolidList"/>
    <dgm:cxn modelId="{47DEDC22-5389-41B0-98EF-D23D383F2377}" type="presParOf" srcId="{66118153-C85B-4FDD-A999-FD100EAE7F02}" destId="{CF1E675B-B510-49F8-8436-7C2BE4D2BCCA}" srcOrd="2" destOrd="0" presId="urn:microsoft.com/office/officeart/2018/2/layout/IconVerticalSolidList"/>
    <dgm:cxn modelId="{BFDEEB41-6AA9-4DC2-9209-55EB49932B21}" type="presParOf" srcId="{66118153-C85B-4FDD-A999-FD100EAE7F02}" destId="{302DD2B0-463D-49C2-B639-E893F6DB617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E58928-5C2B-41FD-8EEF-30876452F3C9}" type="doc">
      <dgm:prSet loTypeId="urn:microsoft.com/office/officeart/2005/8/layout/vProcess5" loCatId="process" qsTypeId="urn:microsoft.com/office/officeart/2005/8/quickstyle/simple3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7F3F4FD-3B24-4071-928D-0ADC0AC4B51C}">
      <dgm:prSet/>
      <dgm:spPr/>
      <dgm:t>
        <a:bodyPr/>
        <a:lstStyle/>
        <a:p>
          <a:r>
            <a:rPr lang="en-GB" b="1"/>
            <a:t>1. Adaptive consultative selling skills</a:t>
          </a:r>
          <a:endParaRPr lang="en-US"/>
        </a:p>
      </dgm:t>
    </dgm:pt>
    <dgm:pt modelId="{E20BCDC5-4D0C-4730-BCCF-ABF736C3A09F}" type="parTrans" cxnId="{D62406EE-6C26-4664-AF5C-E47A71551CE7}">
      <dgm:prSet/>
      <dgm:spPr/>
      <dgm:t>
        <a:bodyPr/>
        <a:lstStyle/>
        <a:p>
          <a:endParaRPr lang="en-US"/>
        </a:p>
      </dgm:t>
    </dgm:pt>
    <dgm:pt modelId="{8D8A9154-4427-4FB3-AD94-3665A7DFEBFE}" type="sibTrans" cxnId="{D62406EE-6C26-4664-AF5C-E47A71551CE7}">
      <dgm:prSet/>
      <dgm:spPr/>
      <dgm:t>
        <a:bodyPr/>
        <a:lstStyle/>
        <a:p>
          <a:endParaRPr lang="en-US"/>
        </a:p>
      </dgm:t>
    </dgm:pt>
    <dgm:pt modelId="{9AF673BE-3572-4817-B6EE-3464F845F561}">
      <dgm:prSet/>
      <dgm:spPr/>
      <dgm:t>
        <a:bodyPr/>
        <a:lstStyle/>
        <a:p>
          <a:r>
            <a:rPr lang="en-GB"/>
            <a:t>To benefit client loyalty and sales rate (Industry sector insight)</a:t>
          </a:r>
          <a:endParaRPr lang="en-US"/>
        </a:p>
      </dgm:t>
    </dgm:pt>
    <dgm:pt modelId="{281A6883-AA97-4266-B2F0-5D58E10742A6}" type="parTrans" cxnId="{2DE1C7A2-888B-49E1-8C55-971E418274F5}">
      <dgm:prSet/>
      <dgm:spPr/>
      <dgm:t>
        <a:bodyPr/>
        <a:lstStyle/>
        <a:p>
          <a:endParaRPr lang="en-US"/>
        </a:p>
      </dgm:t>
    </dgm:pt>
    <dgm:pt modelId="{C0BA4B15-EC93-4FE0-B8C3-321192F3ABB7}" type="sibTrans" cxnId="{2DE1C7A2-888B-49E1-8C55-971E418274F5}">
      <dgm:prSet/>
      <dgm:spPr/>
      <dgm:t>
        <a:bodyPr/>
        <a:lstStyle/>
        <a:p>
          <a:endParaRPr lang="en-US"/>
        </a:p>
      </dgm:t>
    </dgm:pt>
    <dgm:pt modelId="{C2A983C4-08C5-4655-A35B-4334A2B9B793}">
      <dgm:prSet/>
      <dgm:spPr/>
      <dgm:t>
        <a:bodyPr/>
        <a:lstStyle/>
        <a:p>
          <a:r>
            <a:rPr lang="en-GB" b="1"/>
            <a:t>2.Advanced Clientele and relationship management-</a:t>
          </a:r>
          <a:endParaRPr lang="en-US"/>
        </a:p>
      </dgm:t>
    </dgm:pt>
    <dgm:pt modelId="{C96BB6C7-320C-4BC4-BE7F-EF0CADB05149}" type="parTrans" cxnId="{8C3DCA41-B9D6-4F0B-A4AC-3CA9F834DE4E}">
      <dgm:prSet/>
      <dgm:spPr/>
      <dgm:t>
        <a:bodyPr/>
        <a:lstStyle/>
        <a:p>
          <a:endParaRPr lang="en-US"/>
        </a:p>
      </dgm:t>
    </dgm:pt>
    <dgm:pt modelId="{D062B61E-A28B-4EC3-B53F-3C7FF9551CA5}" type="sibTrans" cxnId="{8C3DCA41-B9D6-4F0B-A4AC-3CA9F834DE4E}">
      <dgm:prSet/>
      <dgm:spPr/>
      <dgm:t>
        <a:bodyPr/>
        <a:lstStyle/>
        <a:p>
          <a:endParaRPr lang="en-US"/>
        </a:p>
      </dgm:t>
    </dgm:pt>
    <dgm:pt modelId="{6F01EAB0-B4A6-40D6-927F-55D9467C5998}">
      <dgm:prSet/>
      <dgm:spPr/>
      <dgm:t>
        <a:bodyPr/>
        <a:lstStyle/>
        <a:p>
          <a:r>
            <a:rPr lang="en-GB" dirty="0"/>
            <a:t>Skill transfer is key to performance and retail development (</a:t>
          </a:r>
          <a:r>
            <a:rPr lang="en-GB" dirty="0" err="1"/>
            <a:t>Hyun,Yoo</a:t>
          </a:r>
          <a:r>
            <a:rPr lang="en-GB" dirty="0"/>
            <a:t> &amp;Chen,2025)</a:t>
          </a:r>
          <a:endParaRPr lang="en-US" dirty="0"/>
        </a:p>
      </dgm:t>
    </dgm:pt>
    <dgm:pt modelId="{2032E4D4-0E44-4466-A093-C7F859D6C8CC}" type="parTrans" cxnId="{F71560F9-F6B1-412F-9637-27C465F7B4A4}">
      <dgm:prSet/>
      <dgm:spPr/>
      <dgm:t>
        <a:bodyPr/>
        <a:lstStyle/>
        <a:p>
          <a:endParaRPr lang="en-US"/>
        </a:p>
      </dgm:t>
    </dgm:pt>
    <dgm:pt modelId="{DFAED7FC-2CC4-493A-B405-BF05BBC1656A}" type="sibTrans" cxnId="{F71560F9-F6B1-412F-9637-27C465F7B4A4}">
      <dgm:prSet/>
      <dgm:spPr/>
      <dgm:t>
        <a:bodyPr/>
        <a:lstStyle/>
        <a:p>
          <a:endParaRPr lang="en-US"/>
        </a:p>
      </dgm:t>
    </dgm:pt>
    <dgm:pt modelId="{B4BBA593-448C-4BC6-B93E-12A10371F4AD}">
      <dgm:prSet/>
      <dgm:spPr/>
      <dgm:t>
        <a:bodyPr/>
        <a:lstStyle/>
        <a:p>
          <a:r>
            <a:rPr lang="en-GB" b="1"/>
            <a:t>3.Brand Heritage and storytelling</a:t>
          </a:r>
          <a:endParaRPr lang="en-US"/>
        </a:p>
      </dgm:t>
    </dgm:pt>
    <dgm:pt modelId="{082652B2-BFCC-462B-A0C5-095C808B0FD6}" type="parTrans" cxnId="{912D008C-23FB-4BBF-8ACD-E970FF3B61C9}">
      <dgm:prSet/>
      <dgm:spPr/>
      <dgm:t>
        <a:bodyPr/>
        <a:lstStyle/>
        <a:p>
          <a:endParaRPr lang="en-US"/>
        </a:p>
      </dgm:t>
    </dgm:pt>
    <dgm:pt modelId="{88280742-9CEB-41CF-8D00-96962FAB01E0}" type="sibTrans" cxnId="{912D008C-23FB-4BBF-8ACD-E970FF3B61C9}">
      <dgm:prSet/>
      <dgm:spPr/>
      <dgm:t>
        <a:bodyPr/>
        <a:lstStyle/>
        <a:p>
          <a:endParaRPr lang="en-US"/>
        </a:p>
      </dgm:t>
    </dgm:pt>
    <dgm:pt modelId="{9C0F7E4B-DF70-4D5B-A579-C303C9D99CBE}" type="pres">
      <dgm:prSet presAssocID="{E9E58928-5C2B-41FD-8EEF-30876452F3C9}" presName="outerComposite" presStyleCnt="0">
        <dgm:presLayoutVars>
          <dgm:chMax val="5"/>
          <dgm:dir/>
          <dgm:resizeHandles val="exact"/>
        </dgm:presLayoutVars>
      </dgm:prSet>
      <dgm:spPr/>
    </dgm:pt>
    <dgm:pt modelId="{2A7A9A04-FA34-4074-8448-59717D23F51C}" type="pres">
      <dgm:prSet presAssocID="{E9E58928-5C2B-41FD-8EEF-30876452F3C9}" presName="dummyMaxCanvas" presStyleCnt="0">
        <dgm:presLayoutVars/>
      </dgm:prSet>
      <dgm:spPr/>
    </dgm:pt>
    <dgm:pt modelId="{B1B6D9F4-25BC-4DCB-B261-ABC4840F2B60}" type="pres">
      <dgm:prSet presAssocID="{E9E58928-5C2B-41FD-8EEF-30876452F3C9}" presName="FiveNodes_1" presStyleLbl="node1" presStyleIdx="0" presStyleCnt="5">
        <dgm:presLayoutVars>
          <dgm:bulletEnabled val="1"/>
        </dgm:presLayoutVars>
      </dgm:prSet>
      <dgm:spPr/>
    </dgm:pt>
    <dgm:pt modelId="{32954546-986C-4B19-8618-1577C1F868FA}" type="pres">
      <dgm:prSet presAssocID="{E9E58928-5C2B-41FD-8EEF-30876452F3C9}" presName="FiveNodes_2" presStyleLbl="node1" presStyleIdx="1" presStyleCnt="5">
        <dgm:presLayoutVars>
          <dgm:bulletEnabled val="1"/>
        </dgm:presLayoutVars>
      </dgm:prSet>
      <dgm:spPr/>
    </dgm:pt>
    <dgm:pt modelId="{DB1362AB-C758-466C-84FE-F93D655D69A2}" type="pres">
      <dgm:prSet presAssocID="{E9E58928-5C2B-41FD-8EEF-30876452F3C9}" presName="FiveNodes_3" presStyleLbl="node1" presStyleIdx="2" presStyleCnt="5">
        <dgm:presLayoutVars>
          <dgm:bulletEnabled val="1"/>
        </dgm:presLayoutVars>
      </dgm:prSet>
      <dgm:spPr/>
    </dgm:pt>
    <dgm:pt modelId="{0107A2A7-325A-4D6D-A3E8-C03273A6EEA2}" type="pres">
      <dgm:prSet presAssocID="{E9E58928-5C2B-41FD-8EEF-30876452F3C9}" presName="FiveNodes_4" presStyleLbl="node1" presStyleIdx="3" presStyleCnt="5">
        <dgm:presLayoutVars>
          <dgm:bulletEnabled val="1"/>
        </dgm:presLayoutVars>
      </dgm:prSet>
      <dgm:spPr/>
    </dgm:pt>
    <dgm:pt modelId="{E965AB62-0884-4E3B-A79B-B1FD4686C8D9}" type="pres">
      <dgm:prSet presAssocID="{E9E58928-5C2B-41FD-8EEF-30876452F3C9}" presName="FiveNodes_5" presStyleLbl="node1" presStyleIdx="4" presStyleCnt="5">
        <dgm:presLayoutVars>
          <dgm:bulletEnabled val="1"/>
        </dgm:presLayoutVars>
      </dgm:prSet>
      <dgm:spPr/>
    </dgm:pt>
    <dgm:pt modelId="{A2D05BCC-F0B3-4E22-8789-EDBB84709D49}" type="pres">
      <dgm:prSet presAssocID="{E9E58928-5C2B-41FD-8EEF-30876452F3C9}" presName="FiveConn_1-2" presStyleLbl="fgAccFollowNode1" presStyleIdx="0" presStyleCnt="4">
        <dgm:presLayoutVars>
          <dgm:bulletEnabled val="1"/>
        </dgm:presLayoutVars>
      </dgm:prSet>
      <dgm:spPr/>
    </dgm:pt>
    <dgm:pt modelId="{73631592-297E-4D95-8C1C-721BD4A51B01}" type="pres">
      <dgm:prSet presAssocID="{E9E58928-5C2B-41FD-8EEF-30876452F3C9}" presName="FiveConn_2-3" presStyleLbl="fgAccFollowNode1" presStyleIdx="1" presStyleCnt="4">
        <dgm:presLayoutVars>
          <dgm:bulletEnabled val="1"/>
        </dgm:presLayoutVars>
      </dgm:prSet>
      <dgm:spPr/>
    </dgm:pt>
    <dgm:pt modelId="{D54347C4-51C6-4656-A23B-6CB93414F091}" type="pres">
      <dgm:prSet presAssocID="{E9E58928-5C2B-41FD-8EEF-30876452F3C9}" presName="FiveConn_3-4" presStyleLbl="fgAccFollowNode1" presStyleIdx="2" presStyleCnt="4">
        <dgm:presLayoutVars>
          <dgm:bulletEnabled val="1"/>
        </dgm:presLayoutVars>
      </dgm:prSet>
      <dgm:spPr/>
    </dgm:pt>
    <dgm:pt modelId="{A10EF150-47F5-402B-A264-75318E1C70FE}" type="pres">
      <dgm:prSet presAssocID="{E9E58928-5C2B-41FD-8EEF-30876452F3C9}" presName="FiveConn_4-5" presStyleLbl="fgAccFollowNode1" presStyleIdx="3" presStyleCnt="4">
        <dgm:presLayoutVars>
          <dgm:bulletEnabled val="1"/>
        </dgm:presLayoutVars>
      </dgm:prSet>
      <dgm:spPr/>
    </dgm:pt>
    <dgm:pt modelId="{0C7224EF-B9A4-4528-991F-ADD46365ECBF}" type="pres">
      <dgm:prSet presAssocID="{E9E58928-5C2B-41FD-8EEF-30876452F3C9}" presName="FiveNodes_1_text" presStyleLbl="node1" presStyleIdx="4" presStyleCnt="5">
        <dgm:presLayoutVars>
          <dgm:bulletEnabled val="1"/>
        </dgm:presLayoutVars>
      </dgm:prSet>
      <dgm:spPr/>
    </dgm:pt>
    <dgm:pt modelId="{99BFB4E0-BB79-44DB-9F55-4BCEC318CC6B}" type="pres">
      <dgm:prSet presAssocID="{E9E58928-5C2B-41FD-8EEF-30876452F3C9}" presName="FiveNodes_2_text" presStyleLbl="node1" presStyleIdx="4" presStyleCnt="5">
        <dgm:presLayoutVars>
          <dgm:bulletEnabled val="1"/>
        </dgm:presLayoutVars>
      </dgm:prSet>
      <dgm:spPr/>
    </dgm:pt>
    <dgm:pt modelId="{8EB3A04D-70AD-42BA-92B4-7EE8F5768822}" type="pres">
      <dgm:prSet presAssocID="{E9E58928-5C2B-41FD-8EEF-30876452F3C9}" presName="FiveNodes_3_text" presStyleLbl="node1" presStyleIdx="4" presStyleCnt="5">
        <dgm:presLayoutVars>
          <dgm:bulletEnabled val="1"/>
        </dgm:presLayoutVars>
      </dgm:prSet>
      <dgm:spPr/>
    </dgm:pt>
    <dgm:pt modelId="{4DE21D8A-6086-458E-A5BB-B5D1FF53AAEB}" type="pres">
      <dgm:prSet presAssocID="{E9E58928-5C2B-41FD-8EEF-30876452F3C9}" presName="FiveNodes_4_text" presStyleLbl="node1" presStyleIdx="4" presStyleCnt="5">
        <dgm:presLayoutVars>
          <dgm:bulletEnabled val="1"/>
        </dgm:presLayoutVars>
      </dgm:prSet>
      <dgm:spPr/>
    </dgm:pt>
    <dgm:pt modelId="{256E5F29-6417-4C55-B6ED-60247A5D007C}" type="pres">
      <dgm:prSet presAssocID="{E9E58928-5C2B-41FD-8EEF-30876452F3C9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B212AC07-1892-4D53-B5B9-9C1594DD0A51}" type="presOf" srcId="{6F01EAB0-B4A6-40D6-927F-55D9467C5998}" destId="{0107A2A7-325A-4D6D-A3E8-C03273A6EEA2}" srcOrd="0" destOrd="0" presId="urn:microsoft.com/office/officeart/2005/8/layout/vProcess5"/>
    <dgm:cxn modelId="{2E4B111C-A015-4226-8ECF-DF0CFA03E0CA}" type="presOf" srcId="{F7F3F4FD-3B24-4071-928D-0ADC0AC4B51C}" destId="{B1B6D9F4-25BC-4DCB-B261-ABC4840F2B60}" srcOrd="0" destOrd="0" presId="urn:microsoft.com/office/officeart/2005/8/layout/vProcess5"/>
    <dgm:cxn modelId="{8C3DCA41-B9D6-4F0B-A4AC-3CA9F834DE4E}" srcId="{E9E58928-5C2B-41FD-8EEF-30876452F3C9}" destId="{C2A983C4-08C5-4655-A35B-4334A2B9B793}" srcOrd="2" destOrd="0" parTransId="{C96BB6C7-320C-4BC4-BE7F-EF0CADB05149}" sibTransId="{D062B61E-A28B-4EC3-B53F-3C7FF9551CA5}"/>
    <dgm:cxn modelId="{A95CFD62-FD5F-417A-A6E7-83038622357F}" type="presOf" srcId="{DFAED7FC-2CC4-493A-B405-BF05BBC1656A}" destId="{A10EF150-47F5-402B-A264-75318E1C70FE}" srcOrd="0" destOrd="0" presId="urn:microsoft.com/office/officeart/2005/8/layout/vProcess5"/>
    <dgm:cxn modelId="{34F72545-B323-4FCE-A553-836D5AAA2FE9}" type="presOf" srcId="{9AF673BE-3572-4817-B6EE-3464F845F561}" destId="{99BFB4E0-BB79-44DB-9F55-4BCEC318CC6B}" srcOrd="1" destOrd="0" presId="urn:microsoft.com/office/officeart/2005/8/layout/vProcess5"/>
    <dgm:cxn modelId="{557AD56B-DC8A-48E3-9A80-410F75694DE7}" type="presOf" srcId="{C2A983C4-08C5-4655-A35B-4334A2B9B793}" destId="{8EB3A04D-70AD-42BA-92B4-7EE8F5768822}" srcOrd="1" destOrd="0" presId="urn:microsoft.com/office/officeart/2005/8/layout/vProcess5"/>
    <dgm:cxn modelId="{1A0CE053-F4CB-4583-B290-6B8FD8BA0A35}" type="presOf" srcId="{8D8A9154-4427-4FB3-AD94-3665A7DFEBFE}" destId="{A2D05BCC-F0B3-4E22-8789-EDBB84709D49}" srcOrd="0" destOrd="0" presId="urn:microsoft.com/office/officeart/2005/8/layout/vProcess5"/>
    <dgm:cxn modelId="{0A2D787D-B7AE-4F9A-83B8-85E52A62F869}" type="presOf" srcId="{D062B61E-A28B-4EC3-B53F-3C7FF9551CA5}" destId="{D54347C4-51C6-4656-A23B-6CB93414F091}" srcOrd="0" destOrd="0" presId="urn:microsoft.com/office/officeart/2005/8/layout/vProcess5"/>
    <dgm:cxn modelId="{912D008C-23FB-4BBF-8ACD-E970FF3B61C9}" srcId="{E9E58928-5C2B-41FD-8EEF-30876452F3C9}" destId="{B4BBA593-448C-4BC6-B93E-12A10371F4AD}" srcOrd="4" destOrd="0" parTransId="{082652B2-BFCC-462B-A0C5-095C808B0FD6}" sibTransId="{88280742-9CEB-41CF-8D00-96962FAB01E0}"/>
    <dgm:cxn modelId="{E81F628F-5BC6-42A5-AAC0-7CA370C2E863}" type="presOf" srcId="{B4BBA593-448C-4BC6-B93E-12A10371F4AD}" destId="{E965AB62-0884-4E3B-A79B-B1FD4686C8D9}" srcOrd="0" destOrd="0" presId="urn:microsoft.com/office/officeart/2005/8/layout/vProcess5"/>
    <dgm:cxn modelId="{70DF129F-66E4-479F-AA72-8E8F6AFD9317}" type="presOf" srcId="{6F01EAB0-B4A6-40D6-927F-55D9467C5998}" destId="{4DE21D8A-6086-458E-A5BB-B5D1FF53AAEB}" srcOrd="1" destOrd="0" presId="urn:microsoft.com/office/officeart/2005/8/layout/vProcess5"/>
    <dgm:cxn modelId="{9861BEA1-6CE0-44BC-8B27-C6D369609A43}" type="presOf" srcId="{E9E58928-5C2B-41FD-8EEF-30876452F3C9}" destId="{9C0F7E4B-DF70-4D5B-A579-C303C9D99CBE}" srcOrd="0" destOrd="0" presId="urn:microsoft.com/office/officeart/2005/8/layout/vProcess5"/>
    <dgm:cxn modelId="{2DE1C7A2-888B-49E1-8C55-971E418274F5}" srcId="{E9E58928-5C2B-41FD-8EEF-30876452F3C9}" destId="{9AF673BE-3572-4817-B6EE-3464F845F561}" srcOrd="1" destOrd="0" parTransId="{281A6883-AA97-4266-B2F0-5D58E10742A6}" sibTransId="{C0BA4B15-EC93-4FE0-B8C3-321192F3ABB7}"/>
    <dgm:cxn modelId="{FFC415AE-0878-4FDC-BD1F-EF9B061A17D6}" type="presOf" srcId="{B4BBA593-448C-4BC6-B93E-12A10371F4AD}" destId="{256E5F29-6417-4C55-B6ED-60247A5D007C}" srcOrd="1" destOrd="0" presId="urn:microsoft.com/office/officeart/2005/8/layout/vProcess5"/>
    <dgm:cxn modelId="{0FC652B9-3931-4446-86EC-EAAE3EF9CFFE}" type="presOf" srcId="{C0BA4B15-EC93-4FE0-B8C3-321192F3ABB7}" destId="{73631592-297E-4D95-8C1C-721BD4A51B01}" srcOrd="0" destOrd="0" presId="urn:microsoft.com/office/officeart/2005/8/layout/vProcess5"/>
    <dgm:cxn modelId="{D35823BA-4B9F-46A4-802E-79E591DDB7B9}" type="presOf" srcId="{9AF673BE-3572-4817-B6EE-3464F845F561}" destId="{32954546-986C-4B19-8618-1577C1F868FA}" srcOrd="0" destOrd="0" presId="urn:microsoft.com/office/officeart/2005/8/layout/vProcess5"/>
    <dgm:cxn modelId="{4E5D8CC8-E73A-4F22-BFAF-8A99D5DFC698}" type="presOf" srcId="{F7F3F4FD-3B24-4071-928D-0ADC0AC4B51C}" destId="{0C7224EF-B9A4-4528-991F-ADD46365ECBF}" srcOrd="1" destOrd="0" presId="urn:microsoft.com/office/officeart/2005/8/layout/vProcess5"/>
    <dgm:cxn modelId="{617639E8-14D5-45B5-BD9B-9009C44445C8}" type="presOf" srcId="{C2A983C4-08C5-4655-A35B-4334A2B9B793}" destId="{DB1362AB-C758-466C-84FE-F93D655D69A2}" srcOrd="0" destOrd="0" presId="urn:microsoft.com/office/officeart/2005/8/layout/vProcess5"/>
    <dgm:cxn modelId="{D62406EE-6C26-4664-AF5C-E47A71551CE7}" srcId="{E9E58928-5C2B-41FD-8EEF-30876452F3C9}" destId="{F7F3F4FD-3B24-4071-928D-0ADC0AC4B51C}" srcOrd="0" destOrd="0" parTransId="{E20BCDC5-4D0C-4730-BCCF-ABF736C3A09F}" sibTransId="{8D8A9154-4427-4FB3-AD94-3665A7DFEBFE}"/>
    <dgm:cxn modelId="{F71560F9-F6B1-412F-9637-27C465F7B4A4}" srcId="{E9E58928-5C2B-41FD-8EEF-30876452F3C9}" destId="{6F01EAB0-B4A6-40D6-927F-55D9467C5998}" srcOrd="3" destOrd="0" parTransId="{2032E4D4-0E44-4466-A093-C7F859D6C8CC}" sibTransId="{DFAED7FC-2CC4-493A-B405-BF05BBC1656A}"/>
    <dgm:cxn modelId="{F1BBB609-1891-4550-8741-C2482073FD19}" type="presParOf" srcId="{9C0F7E4B-DF70-4D5B-A579-C303C9D99CBE}" destId="{2A7A9A04-FA34-4074-8448-59717D23F51C}" srcOrd="0" destOrd="0" presId="urn:microsoft.com/office/officeart/2005/8/layout/vProcess5"/>
    <dgm:cxn modelId="{0057F76B-A021-489C-8E60-677A83458269}" type="presParOf" srcId="{9C0F7E4B-DF70-4D5B-A579-C303C9D99CBE}" destId="{B1B6D9F4-25BC-4DCB-B261-ABC4840F2B60}" srcOrd="1" destOrd="0" presId="urn:microsoft.com/office/officeart/2005/8/layout/vProcess5"/>
    <dgm:cxn modelId="{FEA50296-BAB2-40E2-9416-2C989B99BE6C}" type="presParOf" srcId="{9C0F7E4B-DF70-4D5B-A579-C303C9D99CBE}" destId="{32954546-986C-4B19-8618-1577C1F868FA}" srcOrd="2" destOrd="0" presId="urn:microsoft.com/office/officeart/2005/8/layout/vProcess5"/>
    <dgm:cxn modelId="{58C7F5BC-D77E-427A-8E77-81C413175609}" type="presParOf" srcId="{9C0F7E4B-DF70-4D5B-A579-C303C9D99CBE}" destId="{DB1362AB-C758-466C-84FE-F93D655D69A2}" srcOrd="3" destOrd="0" presId="urn:microsoft.com/office/officeart/2005/8/layout/vProcess5"/>
    <dgm:cxn modelId="{B9B38997-E09E-4B90-B1D0-D6CC29128C9D}" type="presParOf" srcId="{9C0F7E4B-DF70-4D5B-A579-C303C9D99CBE}" destId="{0107A2A7-325A-4D6D-A3E8-C03273A6EEA2}" srcOrd="4" destOrd="0" presId="urn:microsoft.com/office/officeart/2005/8/layout/vProcess5"/>
    <dgm:cxn modelId="{5D17BEF0-B142-487E-9689-F0AD7336423E}" type="presParOf" srcId="{9C0F7E4B-DF70-4D5B-A579-C303C9D99CBE}" destId="{E965AB62-0884-4E3B-A79B-B1FD4686C8D9}" srcOrd="5" destOrd="0" presId="urn:microsoft.com/office/officeart/2005/8/layout/vProcess5"/>
    <dgm:cxn modelId="{7588AAA7-F144-4D5C-9F2B-AB053E320DAE}" type="presParOf" srcId="{9C0F7E4B-DF70-4D5B-A579-C303C9D99CBE}" destId="{A2D05BCC-F0B3-4E22-8789-EDBB84709D49}" srcOrd="6" destOrd="0" presId="urn:microsoft.com/office/officeart/2005/8/layout/vProcess5"/>
    <dgm:cxn modelId="{E1EB77BB-08D2-4317-BBA2-281B2694301B}" type="presParOf" srcId="{9C0F7E4B-DF70-4D5B-A579-C303C9D99CBE}" destId="{73631592-297E-4D95-8C1C-721BD4A51B01}" srcOrd="7" destOrd="0" presId="urn:microsoft.com/office/officeart/2005/8/layout/vProcess5"/>
    <dgm:cxn modelId="{63CDAB9A-1052-485D-BEE6-855C0090DA86}" type="presParOf" srcId="{9C0F7E4B-DF70-4D5B-A579-C303C9D99CBE}" destId="{D54347C4-51C6-4656-A23B-6CB93414F091}" srcOrd="8" destOrd="0" presId="urn:microsoft.com/office/officeart/2005/8/layout/vProcess5"/>
    <dgm:cxn modelId="{3D9B43E5-E75E-41B4-9125-1F86639F8752}" type="presParOf" srcId="{9C0F7E4B-DF70-4D5B-A579-C303C9D99CBE}" destId="{A10EF150-47F5-402B-A264-75318E1C70FE}" srcOrd="9" destOrd="0" presId="urn:microsoft.com/office/officeart/2005/8/layout/vProcess5"/>
    <dgm:cxn modelId="{8C142CA4-6C12-4BA3-AFDF-C1F1024E2A74}" type="presParOf" srcId="{9C0F7E4B-DF70-4D5B-A579-C303C9D99CBE}" destId="{0C7224EF-B9A4-4528-991F-ADD46365ECBF}" srcOrd="10" destOrd="0" presId="urn:microsoft.com/office/officeart/2005/8/layout/vProcess5"/>
    <dgm:cxn modelId="{27447758-D1CD-43B1-A63F-2B6E45BCDE4D}" type="presParOf" srcId="{9C0F7E4B-DF70-4D5B-A579-C303C9D99CBE}" destId="{99BFB4E0-BB79-44DB-9F55-4BCEC318CC6B}" srcOrd="11" destOrd="0" presId="urn:microsoft.com/office/officeart/2005/8/layout/vProcess5"/>
    <dgm:cxn modelId="{12E71B0C-8832-48C4-B507-02D2C66DBE8F}" type="presParOf" srcId="{9C0F7E4B-DF70-4D5B-A579-C303C9D99CBE}" destId="{8EB3A04D-70AD-42BA-92B4-7EE8F5768822}" srcOrd="12" destOrd="0" presId="urn:microsoft.com/office/officeart/2005/8/layout/vProcess5"/>
    <dgm:cxn modelId="{63F670EB-269A-419F-B9CA-4955EE5E25BF}" type="presParOf" srcId="{9C0F7E4B-DF70-4D5B-A579-C303C9D99CBE}" destId="{4DE21D8A-6086-458E-A5BB-B5D1FF53AAEB}" srcOrd="13" destOrd="0" presId="urn:microsoft.com/office/officeart/2005/8/layout/vProcess5"/>
    <dgm:cxn modelId="{6D43983E-F434-46EC-8A3B-1D1FD579B657}" type="presParOf" srcId="{9C0F7E4B-DF70-4D5B-A579-C303C9D99CBE}" destId="{256E5F29-6417-4C55-B6ED-60247A5D007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EF877C-73B1-4408-85B5-2E8AEB6FDF16}">
      <dsp:nvSpPr>
        <dsp:cNvPr id="0" name=""/>
        <dsp:cNvSpPr/>
      </dsp:nvSpPr>
      <dsp:spPr>
        <a:xfrm>
          <a:off x="0" y="412"/>
          <a:ext cx="6692813" cy="5673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8A826D-C253-4ABD-BD8B-66690369AF71}">
      <dsp:nvSpPr>
        <dsp:cNvPr id="0" name=""/>
        <dsp:cNvSpPr/>
      </dsp:nvSpPr>
      <dsp:spPr>
        <a:xfrm>
          <a:off x="171619" y="128062"/>
          <a:ext cx="312035" cy="3120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43715-EB51-4EE0-A9A2-D87A56EE5B56}">
      <dsp:nvSpPr>
        <dsp:cNvPr id="0" name=""/>
        <dsp:cNvSpPr/>
      </dsp:nvSpPr>
      <dsp:spPr>
        <a:xfrm>
          <a:off x="655274" y="412"/>
          <a:ext cx="6037539" cy="56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43" tIns="60043" rIns="60043" bIns="6004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>
        <a:off x="655274" y="412"/>
        <a:ext cx="6037539" cy="567337"/>
      </dsp:txXfrm>
    </dsp:sp>
    <dsp:sp modelId="{5F41FB26-7416-4A9E-BABF-3BBE889F229F}">
      <dsp:nvSpPr>
        <dsp:cNvPr id="0" name=""/>
        <dsp:cNvSpPr/>
      </dsp:nvSpPr>
      <dsp:spPr>
        <a:xfrm>
          <a:off x="0" y="709583"/>
          <a:ext cx="6692813" cy="5673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C76727-08AC-42F9-ABB0-0D0A518527CC}">
      <dsp:nvSpPr>
        <dsp:cNvPr id="0" name=""/>
        <dsp:cNvSpPr/>
      </dsp:nvSpPr>
      <dsp:spPr>
        <a:xfrm>
          <a:off x="171619" y="837234"/>
          <a:ext cx="312035" cy="3120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A29403-D8F8-4C67-94BB-71F02B9559BB}">
      <dsp:nvSpPr>
        <dsp:cNvPr id="0" name=""/>
        <dsp:cNvSpPr/>
      </dsp:nvSpPr>
      <dsp:spPr>
        <a:xfrm>
          <a:off x="655274" y="709583"/>
          <a:ext cx="6037539" cy="56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43" tIns="60043" rIns="60043" bIns="6004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Recruitment Process Overview &amp; Job analysis</a:t>
          </a:r>
        </a:p>
      </dsp:txBody>
      <dsp:txXfrm>
        <a:off x="655274" y="709583"/>
        <a:ext cx="6037539" cy="567337"/>
      </dsp:txXfrm>
    </dsp:sp>
    <dsp:sp modelId="{9C51F512-8B73-43E3-B27C-C189148C2AA0}">
      <dsp:nvSpPr>
        <dsp:cNvPr id="0" name=""/>
        <dsp:cNvSpPr/>
      </dsp:nvSpPr>
      <dsp:spPr>
        <a:xfrm>
          <a:off x="0" y="1418754"/>
          <a:ext cx="6692813" cy="5673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4A1F6B-6218-40E3-986B-25E7E53C8225}">
      <dsp:nvSpPr>
        <dsp:cNvPr id="0" name=""/>
        <dsp:cNvSpPr/>
      </dsp:nvSpPr>
      <dsp:spPr>
        <a:xfrm>
          <a:off x="171619" y="1546405"/>
          <a:ext cx="312035" cy="3120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576E6E-4286-451F-BC81-A7C71478F81F}">
      <dsp:nvSpPr>
        <dsp:cNvPr id="0" name=""/>
        <dsp:cNvSpPr/>
      </dsp:nvSpPr>
      <dsp:spPr>
        <a:xfrm>
          <a:off x="655274" y="1418754"/>
          <a:ext cx="6037539" cy="56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43" tIns="60043" rIns="60043" bIns="6004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Job description and Person specification</a:t>
          </a:r>
        </a:p>
      </dsp:txBody>
      <dsp:txXfrm>
        <a:off x="655274" y="1418754"/>
        <a:ext cx="6037539" cy="567337"/>
      </dsp:txXfrm>
    </dsp:sp>
    <dsp:sp modelId="{0FF22512-3071-4812-9167-9C5A3023E6C6}">
      <dsp:nvSpPr>
        <dsp:cNvPr id="0" name=""/>
        <dsp:cNvSpPr/>
      </dsp:nvSpPr>
      <dsp:spPr>
        <a:xfrm>
          <a:off x="0" y="2127926"/>
          <a:ext cx="6692813" cy="5673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391EFE-8B51-4AB8-B949-1F38BEBB454D}">
      <dsp:nvSpPr>
        <dsp:cNvPr id="0" name=""/>
        <dsp:cNvSpPr/>
      </dsp:nvSpPr>
      <dsp:spPr>
        <a:xfrm>
          <a:off x="171619" y="2255577"/>
          <a:ext cx="312035" cy="31203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F717BE-386A-4E41-AA8E-B028711178EB}">
      <dsp:nvSpPr>
        <dsp:cNvPr id="0" name=""/>
        <dsp:cNvSpPr/>
      </dsp:nvSpPr>
      <dsp:spPr>
        <a:xfrm>
          <a:off x="655274" y="2127926"/>
          <a:ext cx="6037539" cy="56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43" tIns="60043" rIns="60043" bIns="6004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Learning &amp; Development Needs</a:t>
          </a:r>
          <a:endParaRPr lang="en-US" sz="1600" kern="1200" dirty="0"/>
        </a:p>
      </dsp:txBody>
      <dsp:txXfrm>
        <a:off x="655274" y="2127926"/>
        <a:ext cx="6037539" cy="567337"/>
      </dsp:txXfrm>
    </dsp:sp>
    <dsp:sp modelId="{566ED6AB-70EF-4230-B500-EA546E37E069}">
      <dsp:nvSpPr>
        <dsp:cNvPr id="0" name=""/>
        <dsp:cNvSpPr/>
      </dsp:nvSpPr>
      <dsp:spPr>
        <a:xfrm>
          <a:off x="0" y="2933783"/>
          <a:ext cx="6692813" cy="5673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9F1E7B-6DF8-4BE4-91D2-96B6DA50E08D}">
      <dsp:nvSpPr>
        <dsp:cNvPr id="0" name=""/>
        <dsp:cNvSpPr/>
      </dsp:nvSpPr>
      <dsp:spPr>
        <a:xfrm>
          <a:off x="171619" y="2964748"/>
          <a:ext cx="312035" cy="31203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B0EE34-399B-4987-9E1A-062B3A64E117}">
      <dsp:nvSpPr>
        <dsp:cNvPr id="0" name=""/>
        <dsp:cNvSpPr/>
      </dsp:nvSpPr>
      <dsp:spPr>
        <a:xfrm>
          <a:off x="655274" y="2924995"/>
          <a:ext cx="6037539" cy="56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43" tIns="60043" rIns="60043" bIns="6004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Managing Employee Performance</a:t>
          </a:r>
          <a:endParaRPr lang="en-US" sz="1600" kern="1200" dirty="0"/>
        </a:p>
      </dsp:txBody>
      <dsp:txXfrm>
        <a:off x="655274" y="2924995"/>
        <a:ext cx="6037539" cy="567337"/>
      </dsp:txXfrm>
    </dsp:sp>
    <dsp:sp modelId="{8BA57ABF-3A1B-4CE8-A1CB-98C1CFC9AFFE}">
      <dsp:nvSpPr>
        <dsp:cNvPr id="0" name=""/>
        <dsp:cNvSpPr/>
      </dsp:nvSpPr>
      <dsp:spPr>
        <a:xfrm>
          <a:off x="0" y="3546269"/>
          <a:ext cx="6692813" cy="5673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7ACC1B-5FF1-4DDF-98C8-763DA0D11C79}">
      <dsp:nvSpPr>
        <dsp:cNvPr id="0" name=""/>
        <dsp:cNvSpPr/>
      </dsp:nvSpPr>
      <dsp:spPr>
        <a:xfrm>
          <a:off x="171619" y="3673920"/>
          <a:ext cx="312035" cy="31203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FFCBFF-1A24-4DBB-B9E8-592D73B386B4}">
      <dsp:nvSpPr>
        <dsp:cNvPr id="0" name=""/>
        <dsp:cNvSpPr/>
      </dsp:nvSpPr>
      <dsp:spPr>
        <a:xfrm>
          <a:off x="655274" y="3546269"/>
          <a:ext cx="6037539" cy="56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43" tIns="60043" rIns="60043" bIns="6004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/>
            <a:t>Conclusion</a:t>
          </a:r>
          <a:endParaRPr lang="en-US" sz="1600" kern="1200"/>
        </a:p>
      </dsp:txBody>
      <dsp:txXfrm>
        <a:off x="655274" y="3546269"/>
        <a:ext cx="6037539" cy="567337"/>
      </dsp:txXfrm>
    </dsp:sp>
    <dsp:sp modelId="{9BDDA0B4-235F-4FAA-BA1C-69A3B186C84E}">
      <dsp:nvSpPr>
        <dsp:cNvPr id="0" name=""/>
        <dsp:cNvSpPr/>
      </dsp:nvSpPr>
      <dsp:spPr>
        <a:xfrm>
          <a:off x="0" y="4255852"/>
          <a:ext cx="6692813" cy="5673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AEB6DD-309C-4D20-ACAB-E46D82C81509}">
      <dsp:nvSpPr>
        <dsp:cNvPr id="0" name=""/>
        <dsp:cNvSpPr/>
      </dsp:nvSpPr>
      <dsp:spPr>
        <a:xfrm>
          <a:off x="171619" y="4383091"/>
          <a:ext cx="312035" cy="312035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2DD2B0-463D-49C2-B639-E893F6DB6172}">
      <dsp:nvSpPr>
        <dsp:cNvPr id="0" name=""/>
        <dsp:cNvSpPr/>
      </dsp:nvSpPr>
      <dsp:spPr>
        <a:xfrm>
          <a:off x="655274" y="4255440"/>
          <a:ext cx="6037539" cy="5673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043" tIns="60043" rIns="60043" bIns="60043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/>
            <a:t>References</a:t>
          </a:r>
          <a:endParaRPr lang="en-US" sz="1600" kern="1200"/>
        </a:p>
      </dsp:txBody>
      <dsp:txXfrm>
        <a:off x="655274" y="4255440"/>
        <a:ext cx="6037539" cy="5673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B6D9F4-25BC-4DCB-B261-ABC4840F2B60}">
      <dsp:nvSpPr>
        <dsp:cNvPr id="0" name=""/>
        <dsp:cNvSpPr/>
      </dsp:nvSpPr>
      <dsp:spPr>
        <a:xfrm>
          <a:off x="0" y="0"/>
          <a:ext cx="7263825" cy="703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65000"/>
                <a:lumMod val="110000"/>
              </a:schemeClr>
            </a:gs>
            <a:gs pos="88000">
              <a:schemeClr val="accent2">
                <a:hueOff val="0"/>
                <a:satOff val="0"/>
                <a:lumOff val="0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1. Adaptive consultative selling skills</a:t>
          </a:r>
          <a:endParaRPr lang="en-US" sz="1900" kern="1200"/>
        </a:p>
      </dsp:txBody>
      <dsp:txXfrm>
        <a:off x="20599" y="20599"/>
        <a:ext cx="6422617" cy="662107"/>
      </dsp:txXfrm>
    </dsp:sp>
    <dsp:sp modelId="{32954546-986C-4B19-8618-1577C1F868FA}">
      <dsp:nvSpPr>
        <dsp:cNvPr id="0" name=""/>
        <dsp:cNvSpPr/>
      </dsp:nvSpPr>
      <dsp:spPr>
        <a:xfrm>
          <a:off x="542428" y="800987"/>
          <a:ext cx="7263825" cy="703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363841"/>
                <a:satOff val="-20982"/>
                <a:lumOff val="2157"/>
                <a:alphaOff val="0"/>
                <a:tint val="65000"/>
                <a:lumMod val="110000"/>
              </a:schemeClr>
            </a:gs>
            <a:gs pos="88000">
              <a:schemeClr val="accent2">
                <a:hueOff val="-363841"/>
                <a:satOff val="-20982"/>
                <a:lumOff val="2157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To benefit client loyalty and sales rate (Industry sector insight)</a:t>
          </a:r>
          <a:endParaRPr lang="en-US" sz="1900" kern="1200"/>
        </a:p>
      </dsp:txBody>
      <dsp:txXfrm>
        <a:off x="563027" y="821586"/>
        <a:ext cx="6223050" cy="662107"/>
      </dsp:txXfrm>
    </dsp:sp>
    <dsp:sp modelId="{DB1362AB-C758-466C-84FE-F93D655D69A2}">
      <dsp:nvSpPr>
        <dsp:cNvPr id="0" name=""/>
        <dsp:cNvSpPr/>
      </dsp:nvSpPr>
      <dsp:spPr>
        <a:xfrm>
          <a:off x="1084857" y="1601974"/>
          <a:ext cx="7263825" cy="703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727682"/>
                <a:satOff val="-41964"/>
                <a:lumOff val="4314"/>
                <a:alphaOff val="0"/>
                <a:tint val="65000"/>
                <a:lumMod val="110000"/>
              </a:schemeClr>
            </a:gs>
            <a:gs pos="88000">
              <a:schemeClr val="accent2">
                <a:hueOff val="-727682"/>
                <a:satOff val="-41964"/>
                <a:lumOff val="4314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2.Advanced Clientele and relationship management-</a:t>
          </a:r>
          <a:endParaRPr lang="en-US" sz="1900" kern="1200"/>
        </a:p>
      </dsp:txBody>
      <dsp:txXfrm>
        <a:off x="1105456" y="1622573"/>
        <a:ext cx="6223050" cy="662107"/>
      </dsp:txXfrm>
    </dsp:sp>
    <dsp:sp modelId="{0107A2A7-325A-4D6D-A3E8-C03273A6EEA2}">
      <dsp:nvSpPr>
        <dsp:cNvPr id="0" name=""/>
        <dsp:cNvSpPr/>
      </dsp:nvSpPr>
      <dsp:spPr>
        <a:xfrm>
          <a:off x="1627285" y="2402961"/>
          <a:ext cx="7263825" cy="703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091522"/>
                <a:satOff val="-62946"/>
                <a:lumOff val="6471"/>
                <a:alphaOff val="0"/>
                <a:tint val="65000"/>
                <a:lumMod val="110000"/>
              </a:schemeClr>
            </a:gs>
            <a:gs pos="88000">
              <a:schemeClr val="accent2">
                <a:hueOff val="-1091522"/>
                <a:satOff val="-62946"/>
                <a:lumOff val="6471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Skill transfer is key to performance and retail development (</a:t>
          </a:r>
          <a:r>
            <a:rPr lang="en-GB" sz="1900" kern="1200" dirty="0" err="1"/>
            <a:t>Hyun,Yoo</a:t>
          </a:r>
          <a:r>
            <a:rPr lang="en-GB" sz="1900" kern="1200" dirty="0"/>
            <a:t> &amp;Chen,2025)</a:t>
          </a:r>
          <a:endParaRPr lang="en-US" sz="1900" kern="1200" dirty="0"/>
        </a:p>
      </dsp:txBody>
      <dsp:txXfrm>
        <a:off x="1647884" y="2423560"/>
        <a:ext cx="6223050" cy="662107"/>
      </dsp:txXfrm>
    </dsp:sp>
    <dsp:sp modelId="{E965AB62-0884-4E3B-A79B-B1FD4686C8D9}">
      <dsp:nvSpPr>
        <dsp:cNvPr id="0" name=""/>
        <dsp:cNvSpPr/>
      </dsp:nvSpPr>
      <dsp:spPr>
        <a:xfrm>
          <a:off x="2169714" y="3203948"/>
          <a:ext cx="7263825" cy="7033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-1455363"/>
                <a:satOff val="-83928"/>
                <a:lumOff val="8628"/>
                <a:alphaOff val="0"/>
                <a:tint val="65000"/>
                <a:lumMod val="110000"/>
              </a:schemeClr>
            </a:gs>
            <a:gs pos="88000">
              <a:schemeClr val="accent2">
                <a:hueOff val="-1455363"/>
                <a:satOff val="-83928"/>
                <a:lumOff val="8628"/>
                <a:alphaOff val="0"/>
                <a:tint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kern="1200"/>
            <a:t>3.Brand Heritage and storytelling</a:t>
          </a:r>
          <a:endParaRPr lang="en-US" sz="1900" kern="1200"/>
        </a:p>
      </dsp:txBody>
      <dsp:txXfrm>
        <a:off x="2190313" y="3224547"/>
        <a:ext cx="6223050" cy="662107"/>
      </dsp:txXfrm>
    </dsp:sp>
    <dsp:sp modelId="{A2D05BCC-F0B3-4E22-8789-EDBB84709D49}">
      <dsp:nvSpPr>
        <dsp:cNvPr id="0" name=""/>
        <dsp:cNvSpPr/>
      </dsp:nvSpPr>
      <dsp:spPr>
        <a:xfrm>
          <a:off x="6806677" y="513803"/>
          <a:ext cx="457148" cy="45714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6909535" y="513803"/>
        <a:ext cx="251432" cy="344004"/>
      </dsp:txXfrm>
    </dsp:sp>
    <dsp:sp modelId="{73631592-297E-4D95-8C1C-721BD4A51B01}">
      <dsp:nvSpPr>
        <dsp:cNvPr id="0" name=""/>
        <dsp:cNvSpPr/>
      </dsp:nvSpPr>
      <dsp:spPr>
        <a:xfrm>
          <a:off x="7349105" y="1314790"/>
          <a:ext cx="457148" cy="45714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283075"/>
            <a:satOff val="-25115"/>
            <a:lumOff val="-256"/>
            <a:alphaOff val="0"/>
          </a:schemeClr>
        </a:solidFill>
        <a:ln w="12700" cap="rnd" cmpd="sng" algn="ctr">
          <a:solidFill>
            <a:schemeClr val="accent2">
              <a:tint val="40000"/>
              <a:alpha val="90000"/>
              <a:hueOff val="-283075"/>
              <a:satOff val="-25115"/>
              <a:lumOff val="-25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7451963" y="1314790"/>
        <a:ext cx="251432" cy="344004"/>
      </dsp:txXfrm>
    </dsp:sp>
    <dsp:sp modelId="{D54347C4-51C6-4656-A23B-6CB93414F091}">
      <dsp:nvSpPr>
        <dsp:cNvPr id="0" name=""/>
        <dsp:cNvSpPr/>
      </dsp:nvSpPr>
      <dsp:spPr>
        <a:xfrm>
          <a:off x="7891534" y="2104056"/>
          <a:ext cx="457148" cy="45714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566151"/>
            <a:satOff val="-50231"/>
            <a:lumOff val="-513"/>
            <a:alphaOff val="0"/>
          </a:schemeClr>
        </a:solidFill>
        <a:ln w="12700" cap="rnd" cmpd="sng" algn="ctr">
          <a:solidFill>
            <a:schemeClr val="accent2">
              <a:tint val="40000"/>
              <a:alpha val="90000"/>
              <a:hueOff val="-566151"/>
              <a:satOff val="-50231"/>
              <a:lumOff val="-51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7994392" y="2104056"/>
        <a:ext cx="251432" cy="344004"/>
      </dsp:txXfrm>
    </dsp:sp>
    <dsp:sp modelId="{A10EF150-47F5-402B-A264-75318E1C70FE}">
      <dsp:nvSpPr>
        <dsp:cNvPr id="0" name=""/>
        <dsp:cNvSpPr/>
      </dsp:nvSpPr>
      <dsp:spPr>
        <a:xfrm>
          <a:off x="8433962" y="2912857"/>
          <a:ext cx="457148" cy="45714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849226"/>
            <a:satOff val="-75346"/>
            <a:lumOff val="-769"/>
            <a:alphaOff val="0"/>
          </a:schemeClr>
        </a:solidFill>
        <a:ln w="12700" cap="rnd" cmpd="sng" algn="ctr">
          <a:solidFill>
            <a:schemeClr val="accent2">
              <a:tint val="40000"/>
              <a:alpha val="90000"/>
              <a:hueOff val="-849226"/>
              <a:satOff val="-75346"/>
              <a:lumOff val="-76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100" kern="1200"/>
        </a:p>
      </dsp:txBody>
      <dsp:txXfrm>
        <a:off x="8536820" y="2912857"/>
        <a:ext cx="251432" cy="3440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3/16/2026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3/16/2026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201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23131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FDD6F49-EBB7-4CCF-97A8-E526BB28BB69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767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73416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83224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16548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711486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036663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9F012-8801-654E-BA91-4385C1A34D05}" type="datetime1">
              <a:rPr lang="en-US" smtClean="0"/>
              <a:t>3/16/2026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943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031AE-DA09-E546-8A91-03FDF50474E1}" type="datetime1">
              <a:rPr lang="en-US" smtClean="0"/>
              <a:t>3/16/2026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88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C1EE3-8DAF-B14B-BBB9-F51C019514E2}" type="datetime1">
              <a:rPr lang="en-US" smtClean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694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8866C-ADAB-8347-AC3F-C68495CA516D}" type="datetime1">
              <a:rPr lang="en-US" smtClean="0"/>
              <a:t>3/16/2026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451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4581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5866320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539686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868602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37659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3261190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219951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4F8D86E-5D70-7185-C411-C71D956B9C53}"/>
              </a:ext>
            </a:extLst>
          </p:cNvPr>
          <p:cNvGrpSpPr/>
          <p:nvPr userDrawn="1"/>
        </p:nvGrpSpPr>
        <p:grpSpPr>
          <a:xfrm>
            <a:off x="762" y="4323710"/>
            <a:ext cx="12190476" cy="230457"/>
            <a:chOff x="1524" y="486404"/>
            <a:chExt cx="12190476" cy="23045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92226F6-839F-E0FD-4A1B-F028A504415C}"/>
                </a:ext>
              </a:extLst>
            </p:cNvPr>
            <p:cNvCxnSpPr>
              <a:cxnSpLocks/>
            </p:cNvCxnSpPr>
            <p:nvPr/>
          </p:nvCxnSpPr>
          <p:spPr>
            <a:xfrm>
              <a:off x="3048" y="486404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D3AA5B1-AF38-6DBD-00FF-264F5F3B6804}"/>
                </a:ext>
              </a:extLst>
            </p:cNvPr>
            <p:cNvCxnSpPr>
              <a:cxnSpLocks/>
            </p:cNvCxnSpPr>
            <p:nvPr/>
          </p:nvCxnSpPr>
          <p:spPr>
            <a:xfrm>
              <a:off x="1524" y="716861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8883CA6-E205-E263-764B-64C61C1320D0}"/>
              </a:ext>
            </a:extLst>
          </p:cNvPr>
          <p:cNvGrpSpPr/>
          <p:nvPr userDrawn="1"/>
        </p:nvGrpSpPr>
        <p:grpSpPr>
          <a:xfrm>
            <a:off x="1524" y="486404"/>
            <a:ext cx="12190476" cy="230457"/>
            <a:chOff x="1524" y="486404"/>
            <a:chExt cx="12190476" cy="230457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30BE2DC9-8E74-FFAE-BD8E-F04D7AF773E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48" y="486404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0740C90-E1CD-A152-9536-FF1D3721A0D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24" y="716861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2583" y="984562"/>
            <a:ext cx="7551109" cy="3071446"/>
          </a:xfrm>
        </p:spPr>
        <p:txBody>
          <a:bodyPr anchor="ctr" anchorCtr="0">
            <a:noAutofit/>
          </a:bodyPr>
          <a:lstStyle>
            <a:lvl1pPr algn="l">
              <a:lnSpc>
                <a:spcPct val="75000"/>
              </a:lnSpc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EFCA6BCB-48B7-F81F-5A99-F96883C67B4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4572000"/>
            <a:ext cx="12191999" cy="2286000"/>
          </a:xfrm>
          <a:custGeom>
            <a:avLst/>
            <a:gdLst>
              <a:gd name="connsiteX0" fmla="*/ 7837048 w 12191999"/>
              <a:gd name="connsiteY0" fmla="*/ 0 h 2286000"/>
              <a:gd name="connsiteX1" fmla="*/ 12191999 w 12191999"/>
              <a:gd name="connsiteY1" fmla="*/ 0 h 2286000"/>
              <a:gd name="connsiteX2" fmla="*/ 12191999 w 12191999"/>
              <a:gd name="connsiteY2" fmla="*/ 2286000 h 2286000"/>
              <a:gd name="connsiteX3" fmla="*/ 7837048 w 12191999"/>
              <a:gd name="connsiteY3" fmla="*/ 2286000 h 2286000"/>
              <a:gd name="connsiteX4" fmla="*/ 0 w 12191999"/>
              <a:gd name="connsiteY4" fmla="*/ 0 h 2286000"/>
              <a:gd name="connsiteX5" fmla="*/ 7809616 w 12191999"/>
              <a:gd name="connsiteY5" fmla="*/ 0 h 2286000"/>
              <a:gd name="connsiteX6" fmla="*/ 7809616 w 12191999"/>
              <a:gd name="connsiteY6" fmla="*/ 2286000 h 2286000"/>
              <a:gd name="connsiteX7" fmla="*/ 0 w 12191999"/>
              <a:gd name="connsiteY7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1999" h="2286000">
                <a:moveTo>
                  <a:pt x="7837048" y="0"/>
                </a:moveTo>
                <a:lnTo>
                  <a:pt x="12191999" y="0"/>
                </a:lnTo>
                <a:lnTo>
                  <a:pt x="12191999" y="2286000"/>
                </a:lnTo>
                <a:lnTo>
                  <a:pt x="7837048" y="2286000"/>
                </a:lnTo>
                <a:close/>
                <a:moveTo>
                  <a:pt x="0" y="0"/>
                </a:moveTo>
                <a:lnTo>
                  <a:pt x="7809616" y="0"/>
                </a:lnTo>
                <a:lnTo>
                  <a:pt x="7809616" y="2286000"/>
                </a:lnTo>
                <a:lnTo>
                  <a:pt x="0" y="2286000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2582" y="4771572"/>
            <a:ext cx="5943600" cy="1188720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1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AA6C9C7-A264-237A-7F3C-46E6A7A9646D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9171930" y="5417288"/>
            <a:ext cx="1645920" cy="576072"/>
          </a:xfrm>
          <a:prstGeom prst="roundRect">
            <a:avLst>
              <a:gd name="adj" fmla="val 50000"/>
            </a:avLst>
          </a:prstGeom>
          <a:ln>
            <a:solidFill>
              <a:schemeClr val="tx1"/>
            </a:solidFill>
          </a:ln>
        </p:spPr>
        <p:txBody>
          <a:bodyPr/>
          <a:lstStyle>
            <a:lvl1pPr algn="ctr">
              <a:defRPr sz="1800">
                <a:latin typeface="+mn-lt"/>
              </a:defRPr>
            </a:lvl1pPr>
          </a:lstStyle>
          <a:p>
            <a:fld id="{D975B2AB-B1B0-9D4B-B2A8-A5151114B019}" type="datetime1">
              <a:rPr lang="en-US" smtClean="0"/>
              <a:pPr/>
              <a:t>3/16/2026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6293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270" y="2160947"/>
            <a:ext cx="2926080" cy="2509763"/>
          </a:xfrm>
        </p:spPr>
        <p:txBody>
          <a:bodyPr anchor="ctr" anchorCtr="0">
            <a:normAutofit/>
          </a:bodyPr>
          <a:lstStyle>
            <a:lvl1pPr algn="ctr">
              <a:defRPr sz="4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66928" y="529008"/>
            <a:ext cx="429207" cy="365125"/>
          </a:xfrm>
        </p:spPr>
        <p:txBody>
          <a:bodyPr/>
          <a:lstStyle>
            <a:lvl1pPr algn="l">
              <a:defRPr/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6595" y="525786"/>
            <a:ext cx="1828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41510" y="5976691"/>
            <a:ext cx="1371600" cy="365760"/>
          </a:xfrm>
        </p:spPr>
        <p:txBody>
          <a:bodyPr/>
          <a:lstStyle/>
          <a:p>
            <a:fld id="{6DCA0909-C965-B345-8649-8376ABAE122F}" type="datetime1">
              <a:rPr lang="en-US" smtClean="0"/>
              <a:t>3/16/2026</a:t>
            </a:fld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90F6233-054F-BC0F-2687-4169A06F767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064097" y="-1"/>
            <a:ext cx="8127902" cy="6857991"/>
          </a:xfrm>
          <a:custGeom>
            <a:avLst/>
            <a:gdLst>
              <a:gd name="connsiteX0" fmla="*/ 0 w 8127902"/>
              <a:gd name="connsiteY0" fmla="*/ 5461143 h 6857991"/>
              <a:gd name="connsiteX1" fmla="*/ 8127902 w 8127902"/>
              <a:gd name="connsiteY1" fmla="*/ 5461143 h 6857991"/>
              <a:gd name="connsiteX2" fmla="*/ 8127902 w 8127902"/>
              <a:gd name="connsiteY2" fmla="*/ 6857991 h 6857991"/>
              <a:gd name="connsiteX3" fmla="*/ 0 w 8127902"/>
              <a:gd name="connsiteY3" fmla="*/ 6857991 h 6857991"/>
              <a:gd name="connsiteX4" fmla="*/ 0 w 8127902"/>
              <a:gd name="connsiteY4" fmla="*/ 0 h 6857991"/>
              <a:gd name="connsiteX5" fmla="*/ 8127902 w 8127902"/>
              <a:gd name="connsiteY5" fmla="*/ 0 h 6857991"/>
              <a:gd name="connsiteX6" fmla="*/ 8127902 w 8127902"/>
              <a:gd name="connsiteY6" fmla="*/ 1379293 h 6857991"/>
              <a:gd name="connsiteX7" fmla="*/ 0 w 8127902"/>
              <a:gd name="connsiteY7" fmla="*/ 1379293 h 6857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27902" h="6857991">
                <a:moveTo>
                  <a:pt x="0" y="5461143"/>
                </a:moveTo>
                <a:lnTo>
                  <a:pt x="8127902" y="5461143"/>
                </a:lnTo>
                <a:lnTo>
                  <a:pt x="8127902" y="6857991"/>
                </a:lnTo>
                <a:lnTo>
                  <a:pt x="0" y="6857991"/>
                </a:lnTo>
                <a:close/>
                <a:moveTo>
                  <a:pt x="0" y="0"/>
                </a:moveTo>
                <a:lnTo>
                  <a:pt x="8127902" y="0"/>
                </a:lnTo>
                <a:lnTo>
                  <a:pt x="8127902" y="1379293"/>
                </a:lnTo>
                <a:lnTo>
                  <a:pt x="0" y="1379293"/>
                </a:lnTo>
                <a:close/>
              </a:path>
            </a:pathLst>
          </a:custGeo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r="37"/>
            </a:stretch>
          </a:blipFill>
        </p:spPr>
        <p:txBody>
          <a:bodyPr wrap="square">
            <a:noAutofit/>
          </a:bodyPr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30442" y="2158528"/>
            <a:ext cx="6785736" cy="2514600"/>
          </a:xfrm>
        </p:spPr>
        <p:txBody>
          <a:bodyPr anchor="ctr" anchorCtr="0">
            <a:normAutofit/>
          </a:bodyPr>
          <a:lstStyle>
            <a:lvl1pPr marL="0" indent="0">
              <a:buFont typeface="+mj-lt"/>
              <a:buNone/>
              <a:defRPr sz="1800" i="1"/>
            </a:lvl1pPr>
            <a:lvl2pPr marL="228600" indent="0">
              <a:buFont typeface="+mj-lt"/>
              <a:buNone/>
              <a:defRPr sz="1800" i="1"/>
            </a:lvl2pPr>
            <a:lvl3pPr marL="457200" indent="0">
              <a:buFont typeface="+mj-lt"/>
              <a:buNone/>
              <a:defRPr sz="1800" i="1"/>
            </a:lvl3pPr>
            <a:lvl4pPr marL="685800" indent="0">
              <a:buFont typeface="+mj-lt"/>
              <a:buNone/>
              <a:defRPr sz="1800" i="1"/>
            </a:lvl4pPr>
            <a:lvl5pPr marL="914400" indent="0">
              <a:buFont typeface="+mj-lt"/>
              <a:buNone/>
              <a:defRPr sz="1800" i="1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F51B7BD-9CD6-5727-EAB2-3C568C99E7B1}"/>
              </a:ext>
            </a:extLst>
          </p:cNvPr>
          <p:cNvGrpSpPr/>
          <p:nvPr userDrawn="1"/>
        </p:nvGrpSpPr>
        <p:grpSpPr>
          <a:xfrm>
            <a:off x="1524" y="1379292"/>
            <a:ext cx="12190476" cy="230457"/>
            <a:chOff x="1524" y="486404"/>
            <a:chExt cx="12190476" cy="23045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6BAA12E-4487-D093-61E6-6A6F9527EBF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48" y="486404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5D70512-C761-310A-0904-A3EDB21E533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24" y="716861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9CF23D4-7D4B-4FD2-FD38-61B2A04E2F20}"/>
              </a:ext>
            </a:extLst>
          </p:cNvPr>
          <p:cNvCxnSpPr/>
          <p:nvPr userDrawn="1"/>
        </p:nvCxnSpPr>
        <p:spPr>
          <a:xfrm>
            <a:off x="4054620" y="-1"/>
            <a:ext cx="0" cy="6858001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8767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with Pictur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C8A65721-D9B5-3BE2-6460-9C2878922040}"/>
              </a:ext>
            </a:extLst>
          </p:cNvPr>
          <p:cNvGrpSpPr/>
          <p:nvPr userDrawn="1"/>
        </p:nvGrpSpPr>
        <p:grpSpPr>
          <a:xfrm>
            <a:off x="1524" y="0"/>
            <a:ext cx="12190476" cy="4493520"/>
            <a:chOff x="1524" y="0"/>
            <a:chExt cx="12190476" cy="4493520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4E0B240-979E-FA1C-833D-9030AD31D1E9}"/>
                </a:ext>
              </a:extLst>
            </p:cNvPr>
            <p:cNvCxnSpPr>
              <a:cxnSpLocks/>
            </p:cNvCxnSpPr>
            <p:nvPr/>
          </p:nvCxnSpPr>
          <p:spPr>
            <a:xfrm>
              <a:off x="3048" y="4263063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F21FA7B-6DD0-5D50-12F1-C349D0BBCF88}"/>
                </a:ext>
              </a:extLst>
            </p:cNvPr>
            <p:cNvCxnSpPr>
              <a:cxnSpLocks/>
            </p:cNvCxnSpPr>
            <p:nvPr/>
          </p:nvCxnSpPr>
          <p:spPr>
            <a:xfrm>
              <a:off x="1524" y="4493520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9F28047-4BC7-8178-E223-C9CBB4659519}"/>
                </a:ext>
              </a:extLst>
            </p:cNvPr>
            <p:cNvCxnSpPr>
              <a:cxnSpLocks/>
            </p:cNvCxnSpPr>
            <p:nvPr/>
          </p:nvCxnSpPr>
          <p:spPr>
            <a:xfrm>
              <a:off x="4050792" y="0"/>
              <a:ext cx="0" cy="425688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218" y="591564"/>
            <a:ext cx="3158356" cy="3068913"/>
          </a:xfrm>
        </p:spPr>
        <p:txBody>
          <a:bodyPr anchor="ctr" anchorCtr="0">
            <a:noAutofit/>
          </a:bodyPr>
          <a:lstStyle>
            <a:lvl1pPr algn="ctr">
              <a:defRPr sz="4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6CDC3-30E5-67DB-5587-FFD6AF5A958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D16B9168-F6EC-AA44-B1F6-76306FA4BF2D}" type="datetime1">
              <a:rPr lang="en-US" smtClean="0"/>
              <a:t>3/16/2026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01A79-864C-0860-E407-A07E073A2F2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EF9F37-1A63-6296-7E1D-5BDA41CB10B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750391" y="591563"/>
            <a:ext cx="6742010" cy="3068905"/>
          </a:xfrm>
        </p:spPr>
        <p:txBody>
          <a:bodyPr anchor="ctr" anchorCtr="0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/>
            </a:lvl1pPr>
            <a:lvl2pPr marL="228600" indent="0">
              <a:buFont typeface="Arial" panose="020B0604020202020204" pitchFamily="34" charset="0"/>
              <a:buNone/>
              <a:defRPr sz="1800"/>
            </a:lvl2pPr>
            <a:lvl3pPr marL="457200" indent="0">
              <a:buFont typeface="Arial" panose="020B0604020202020204" pitchFamily="34" charset="0"/>
              <a:buNone/>
              <a:defRPr sz="1800"/>
            </a:lvl3pPr>
            <a:lvl4pPr marL="685800" indent="0">
              <a:buFont typeface="Arial" panose="020B0604020202020204" pitchFamily="34" charset="0"/>
              <a:buNone/>
              <a:defRPr sz="1800"/>
            </a:lvl4pPr>
            <a:lvl5pPr marL="914400" indent="0">
              <a:buFont typeface="Arial" panose="020B0604020202020204" pitchFamily="34" charset="0"/>
              <a:buNone/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4504544"/>
            <a:ext cx="12192000" cy="2353456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83151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9AFCA72-41CF-D05C-F8FB-8CAA627330D0}"/>
              </a:ext>
            </a:extLst>
          </p:cNvPr>
          <p:cNvGrpSpPr/>
          <p:nvPr userDrawn="1"/>
        </p:nvGrpSpPr>
        <p:grpSpPr>
          <a:xfrm>
            <a:off x="762" y="-1"/>
            <a:ext cx="12191238" cy="6858001"/>
            <a:chOff x="762" y="-1"/>
            <a:chExt cx="12191238" cy="6858001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7B29C259-F97A-8F67-400F-BC54EB156031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48" y="2305565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B2E4DE8A-5131-66D0-8011-8BFA0C904B9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24" y="2536022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9C2E701-AF8D-7A3D-CC09-891E0AFB726C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2286" y="6139863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F674796-E246-B6E4-B793-0B35356F892D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762" y="6370320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E8D2328-4643-C915-66E4-67530C6C8BA2}"/>
                </a:ext>
              </a:extLst>
            </p:cNvPr>
            <p:cNvCxnSpPr/>
            <p:nvPr userDrawn="1"/>
          </p:nvCxnSpPr>
          <p:spPr>
            <a:xfrm>
              <a:off x="4050792" y="-1"/>
              <a:ext cx="0" cy="6858001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4880" y="478810"/>
            <a:ext cx="6680364" cy="1525849"/>
          </a:xfrm>
        </p:spPr>
        <p:txBody>
          <a:bodyPr anchor="b" anchorCtr="0">
            <a:normAutofit/>
          </a:bodyPr>
          <a:lstStyle>
            <a:lvl1pPr>
              <a:defRPr sz="4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41D407DA-00BD-2265-F634-419E75DA4E6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B4AD165-8B01-3E43-98A9-F808A95BF71A}" type="datetime1">
              <a:rPr lang="en-US" smtClean="0"/>
              <a:t>3/16/2026</a:t>
            </a:fld>
            <a:endParaRPr lang="en-US" dirty="0"/>
          </a:p>
        </p:txBody>
      </p:sp>
      <p:sp>
        <p:nvSpPr>
          <p:cNvPr id="19" name="Footer Placeholder 18">
            <a:extLst>
              <a:ext uri="{FF2B5EF4-FFF2-40B4-BE49-F238E27FC236}">
                <a16:creationId xmlns:a16="http://schemas.microsoft.com/office/drawing/2014/main" id="{CF15EF94-8F8C-0EF5-8EF2-5C4EA19564E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8FA39EB6-444E-CBC6-AC9C-78183ED45C9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54879" y="3263808"/>
            <a:ext cx="6680363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50427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7382" y="2006614"/>
            <a:ext cx="6039983" cy="2844773"/>
          </a:xfrm>
        </p:spPr>
        <p:txBody>
          <a:bodyPr anchor="ctr" anchorCtr="0">
            <a:normAutofit/>
          </a:bodyPr>
          <a:lstStyle>
            <a:lvl1pPr algn="l">
              <a:lnSpc>
                <a:spcPct val="75000"/>
              </a:lnSpc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8" name="Picture Placeholder 10">
            <a:extLst>
              <a:ext uri="{FF2B5EF4-FFF2-40B4-BE49-F238E27FC236}">
                <a16:creationId xmlns:a16="http://schemas.microsoft.com/office/drawing/2014/main" id="{DE41C122-229A-A3B7-CB92-9CC9FEEDE69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797013" y="633794"/>
            <a:ext cx="4394987" cy="5590412"/>
          </a:xfrm>
          <a:blipFill dpi="0" rotWithShape="1">
            <a:blip r:embed="rId2">
              <a:alphaModFix amt="6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r="35"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D7E0C5C-1BE1-9C59-13F8-71572AFB5DAC}"/>
              </a:ext>
            </a:extLst>
          </p:cNvPr>
          <p:cNvGrpSpPr/>
          <p:nvPr userDrawn="1"/>
        </p:nvGrpSpPr>
        <p:grpSpPr>
          <a:xfrm>
            <a:off x="1524" y="621942"/>
            <a:ext cx="12189714" cy="5624439"/>
            <a:chOff x="1524" y="679790"/>
            <a:chExt cx="12189714" cy="5624439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50D678C-01CA-A64D-5585-F7E3AA7C4A38}"/>
                </a:ext>
              </a:extLst>
            </p:cNvPr>
            <p:cNvCxnSpPr>
              <a:cxnSpLocks/>
            </p:cNvCxnSpPr>
            <p:nvPr/>
          </p:nvCxnSpPr>
          <p:spPr>
            <a:xfrm>
              <a:off x="1524" y="679790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00D1019-0BE7-9D29-EEC9-3237A64DE3A1}"/>
                </a:ext>
              </a:extLst>
            </p:cNvPr>
            <p:cNvCxnSpPr>
              <a:cxnSpLocks/>
            </p:cNvCxnSpPr>
            <p:nvPr/>
          </p:nvCxnSpPr>
          <p:spPr>
            <a:xfrm>
              <a:off x="2286" y="6293907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190C5E0-F7D4-5497-E9DB-1F45EC3EA3B2}"/>
                </a:ext>
              </a:extLst>
            </p:cNvPr>
            <p:cNvGrpSpPr/>
            <p:nvPr/>
          </p:nvGrpSpPr>
          <p:grpSpPr>
            <a:xfrm rot="16200000">
              <a:off x="4852208" y="3375142"/>
              <a:ext cx="5623560" cy="234613"/>
              <a:chOff x="1524" y="466526"/>
              <a:chExt cx="12190480" cy="234613"/>
            </a:xfrm>
          </p:grpSpPr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4A206331-1C98-0F93-3908-A2F1D1F6EB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" y="466526"/>
                <a:ext cx="12188955" cy="0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3588DFBA-D7D1-2F7C-CC70-E8CD8B55C9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24" y="701139"/>
                <a:ext cx="12188956" cy="0"/>
              </a:xfrm>
              <a:prstGeom prst="line">
                <a:avLst/>
              </a:prstGeom>
              <a:ln w="158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02926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DF6C894-D1B4-57D3-91A7-279AB6F954CE}"/>
              </a:ext>
            </a:extLst>
          </p:cNvPr>
          <p:cNvGrpSpPr/>
          <p:nvPr userDrawn="1"/>
        </p:nvGrpSpPr>
        <p:grpSpPr>
          <a:xfrm>
            <a:off x="2319507" y="-3644"/>
            <a:ext cx="9882118" cy="6858000"/>
            <a:chOff x="2319507" y="-3644"/>
            <a:chExt cx="9882118" cy="6858000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ECF737A-CD16-4F1D-E4F3-176098CA5800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-878608" y="3425785"/>
              <a:ext cx="6857143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A749300-540B-EA3D-22F0-87D400B0C33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-1109065" y="3424928"/>
              <a:ext cx="6857143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2997F95-5433-14AD-3BB0-7E0594932620}"/>
                </a:ext>
              </a:extLst>
            </p:cNvPr>
            <p:cNvCxnSpPr>
              <a:cxnSpLocks/>
            </p:cNvCxnSpPr>
            <p:nvPr/>
          </p:nvCxnSpPr>
          <p:spPr>
            <a:xfrm>
              <a:off x="2549963" y="2239968"/>
              <a:ext cx="965166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0450" y="548640"/>
            <a:ext cx="8396412" cy="1371600"/>
          </a:xfrm>
        </p:spPr>
        <p:txBody>
          <a:bodyPr anchor="b" anchorCtr="0">
            <a:normAutofit/>
          </a:bodyPr>
          <a:lstStyle>
            <a:lvl1pPr>
              <a:defRPr sz="4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4D6822CD-39C0-0CC2-075F-B33EE114F01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1"/>
            <a:ext cx="2312894" cy="6858000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84DC103C-4E45-07FA-2734-5BAE2624DC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987199" y="2560320"/>
            <a:ext cx="4023360" cy="36576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88F1ED9-CE64-0191-F909-FDC002A7456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443506" y="2560320"/>
            <a:ext cx="4023360" cy="36576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E5D4F6C2-06EF-3BFE-5938-6C304B0949F5}"/>
              </a:ext>
            </a:extLst>
          </p:cNvPr>
          <p:cNvSpPr>
            <a:spLocks noGrp="1"/>
          </p:cNvSpPr>
          <p:nvPr>
            <p:ph type="dt" sz="half" idx="16"/>
          </p:nvPr>
        </p:nvSpPr>
        <p:spPr>
          <a:xfrm>
            <a:off x="10268712" y="6309360"/>
            <a:ext cx="1371600" cy="365760"/>
          </a:xfrm>
        </p:spPr>
        <p:txBody>
          <a:bodyPr/>
          <a:lstStyle/>
          <a:p>
            <a:fld id="{B757F186-BC5C-E049-9BED-C879FF838727}" type="datetime1">
              <a:rPr lang="en-US" smtClean="0"/>
              <a:t>3/16/2026</a:t>
            </a:fld>
            <a:endParaRPr lang="en-US" dirty="0"/>
          </a:p>
        </p:txBody>
      </p:sp>
      <p:sp>
        <p:nvSpPr>
          <p:cNvPr id="17" name="Footer Placeholder 16">
            <a:extLst>
              <a:ext uri="{FF2B5EF4-FFF2-40B4-BE49-F238E27FC236}">
                <a16:creationId xmlns:a16="http://schemas.microsoft.com/office/drawing/2014/main" id="{3970E9DE-1854-5825-875F-2FA7606667AA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3335830" y="6309360"/>
            <a:ext cx="2805405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E8D4AEC5-2901-2491-7236-E3C375B575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2888927" y="6309360"/>
            <a:ext cx="429207" cy="365125"/>
          </a:xfrm>
        </p:spPr>
        <p:txBody>
          <a:bodyPr/>
          <a:lstStyle>
            <a:lvl1pPr algn="l">
              <a:defRPr/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6486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9993763D-EF7A-5004-F4C9-57D952210C19}"/>
              </a:ext>
            </a:extLst>
          </p:cNvPr>
          <p:cNvGrpSpPr/>
          <p:nvPr userDrawn="1"/>
        </p:nvGrpSpPr>
        <p:grpSpPr>
          <a:xfrm>
            <a:off x="839524" y="-4"/>
            <a:ext cx="10524928" cy="6858004"/>
            <a:chOff x="839524" y="-4"/>
            <a:chExt cx="10524928" cy="6858004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773888A-2876-3502-A562-1364954F461D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-2360448" y="3429426"/>
              <a:ext cx="6857143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10F94D3-584D-13EA-10BE-803EFCCD24D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-2589048" y="3428568"/>
              <a:ext cx="6857143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6880C75-7BC8-5FC8-75D8-08E7DE1EA836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935880" y="3429429"/>
              <a:ext cx="6857143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3C01D38-A140-0645-A94B-49371E97C72B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7707280" y="3428571"/>
              <a:ext cx="6857143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962912" y="1357884"/>
            <a:ext cx="8266176" cy="4142232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4800" b="0">
                <a:latin typeface="+mj-lt"/>
              </a:defRPr>
            </a:lvl1pPr>
            <a:lvl2pPr marL="228600" indent="0" algn="ctr">
              <a:lnSpc>
                <a:spcPct val="100000"/>
              </a:lnSpc>
              <a:buNone/>
              <a:defRPr sz="4000" b="0">
                <a:latin typeface="+mj-lt"/>
              </a:defRPr>
            </a:lvl2pPr>
            <a:lvl3pPr marL="457200" indent="0" algn="ctr">
              <a:lnSpc>
                <a:spcPct val="100000"/>
              </a:lnSpc>
              <a:buNone/>
              <a:defRPr sz="3600" b="0">
                <a:latin typeface="+mj-lt"/>
              </a:defRPr>
            </a:lvl3pPr>
            <a:lvl4pPr marL="685800" indent="0" algn="ctr">
              <a:lnSpc>
                <a:spcPct val="100000"/>
              </a:lnSpc>
              <a:buNone/>
              <a:defRPr sz="3200" b="0">
                <a:latin typeface="+mj-lt"/>
              </a:defRPr>
            </a:lvl4pPr>
            <a:lvl5pPr marL="914400" indent="0" algn="ctr">
              <a:lnSpc>
                <a:spcPct val="100000"/>
              </a:lnSpc>
              <a:buNone/>
              <a:defRPr sz="2800" b="0">
                <a:latin typeface="+mj-lt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453776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0" y="2006614"/>
            <a:ext cx="6039983" cy="2844773"/>
          </a:xfrm>
        </p:spPr>
        <p:txBody>
          <a:bodyPr anchor="ctr" anchorCtr="0">
            <a:normAutofit/>
          </a:bodyPr>
          <a:lstStyle>
            <a:lvl1pPr algn="l">
              <a:lnSpc>
                <a:spcPct val="75000"/>
              </a:lnSpc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8" name="Picture Placeholder 10">
            <a:extLst>
              <a:ext uri="{FF2B5EF4-FFF2-40B4-BE49-F238E27FC236}">
                <a16:creationId xmlns:a16="http://schemas.microsoft.com/office/drawing/2014/main" id="{DE41C122-229A-A3B7-CB92-9CC9FEEDE69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633794"/>
            <a:ext cx="4394987" cy="5590412"/>
          </a:xfrm>
          <a:blipFill dpi="0" rotWithShape="1">
            <a:blip r:embed="rId2" cstate="screen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2126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ith Picture and D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4F8D86E-5D70-7185-C411-C71D956B9C53}"/>
              </a:ext>
            </a:extLst>
          </p:cNvPr>
          <p:cNvGrpSpPr/>
          <p:nvPr userDrawn="1"/>
        </p:nvGrpSpPr>
        <p:grpSpPr>
          <a:xfrm>
            <a:off x="762" y="4323710"/>
            <a:ext cx="12190476" cy="230457"/>
            <a:chOff x="1524" y="486404"/>
            <a:chExt cx="12190476" cy="23045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92226F6-839F-E0FD-4A1B-F028A504415C}"/>
                </a:ext>
              </a:extLst>
            </p:cNvPr>
            <p:cNvCxnSpPr>
              <a:cxnSpLocks/>
            </p:cNvCxnSpPr>
            <p:nvPr/>
          </p:nvCxnSpPr>
          <p:spPr>
            <a:xfrm>
              <a:off x="3048" y="486404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D3AA5B1-AF38-6DBD-00FF-264F5F3B6804}"/>
                </a:ext>
              </a:extLst>
            </p:cNvPr>
            <p:cNvCxnSpPr>
              <a:cxnSpLocks/>
            </p:cNvCxnSpPr>
            <p:nvPr/>
          </p:nvCxnSpPr>
          <p:spPr>
            <a:xfrm>
              <a:off x="1524" y="716861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38C3CA0-C363-69D3-827F-AF038DF1A90C}"/>
              </a:ext>
            </a:extLst>
          </p:cNvPr>
          <p:cNvCxnSpPr>
            <a:cxnSpLocks/>
          </p:cNvCxnSpPr>
          <p:nvPr/>
        </p:nvCxnSpPr>
        <p:spPr>
          <a:xfrm>
            <a:off x="7823179" y="4554167"/>
            <a:ext cx="0" cy="2303833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F8883CA6-E205-E263-764B-64C61C1320D0}"/>
              </a:ext>
            </a:extLst>
          </p:cNvPr>
          <p:cNvGrpSpPr/>
          <p:nvPr userDrawn="1"/>
        </p:nvGrpSpPr>
        <p:grpSpPr>
          <a:xfrm>
            <a:off x="1524" y="486404"/>
            <a:ext cx="12190476" cy="230457"/>
            <a:chOff x="1524" y="486404"/>
            <a:chExt cx="12190476" cy="230457"/>
          </a:xfrm>
        </p:grpSpPr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30BE2DC9-8E74-FFAE-BD8E-F04D7AF773E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3048" y="486404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0740C90-E1CD-A152-9536-FF1D3721A0D6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524" y="716861"/>
              <a:ext cx="12188952" cy="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2583" y="984562"/>
            <a:ext cx="7551109" cy="3071446"/>
          </a:xfrm>
        </p:spPr>
        <p:txBody>
          <a:bodyPr anchor="ctr" anchorCtr="0">
            <a:noAutofit/>
          </a:bodyPr>
          <a:lstStyle>
            <a:lvl1pPr algn="l">
              <a:lnSpc>
                <a:spcPct val="75000"/>
              </a:lnSpc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EFCA6BCB-48B7-F81F-5A99-F96883C67B4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4572000"/>
            <a:ext cx="12191999" cy="2286000"/>
          </a:xfrm>
          <a:custGeom>
            <a:avLst/>
            <a:gdLst>
              <a:gd name="connsiteX0" fmla="*/ 7837048 w 12191999"/>
              <a:gd name="connsiteY0" fmla="*/ 0 h 2286000"/>
              <a:gd name="connsiteX1" fmla="*/ 12191999 w 12191999"/>
              <a:gd name="connsiteY1" fmla="*/ 0 h 2286000"/>
              <a:gd name="connsiteX2" fmla="*/ 12191999 w 12191999"/>
              <a:gd name="connsiteY2" fmla="*/ 2286000 h 2286000"/>
              <a:gd name="connsiteX3" fmla="*/ 7837048 w 12191999"/>
              <a:gd name="connsiteY3" fmla="*/ 2286000 h 2286000"/>
              <a:gd name="connsiteX4" fmla="*/ 0 w 12191999"/>
              <a:gd name="connsiteY4" fmla="*/ 0 h 2286000"/>
              <a:gd name="connsiteX5" fmla="*/ 7809616 w 12191999"/>
              <a:gd name="connsiteY5" fmla="*/ 0 h 2286000"/>
              <a:gd name="connsiteX6" fmla="*/ 7809616 w 12191999"/>
              <a:gd name="connsiteY6" fmla="*/ 2286000 h 2286000"/>
              <a:gd name="connsiteX7" fmla="*/ 0 w 12191999"/>
              <a:gd name="connsiteY7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1999" h="2286000">
                <a:moveTo>
                  <a:pt x="7837048" y="0"/>
                </a:moveTo>
                <a:lnTo>
                  <a:pt x="12191999" y="0"/>
                </a:lnTo>
                <a:lnTo>
                  <a:pt x="12191999" y="2286000"/>
                </a:lnTo>
                <a:lnTo>
                  <a:pt x="7837048" y="2286000"/>
                </a:lnTo>
                <a:close/>
                <a:moveTo>
                  <a:pt x="0" y="0"/>
                </a:moveTo>
                <a:lnTo>
                  <a:pt x="7809616" y="0"/>
                </a:lnTo>
                <a:lnTo>
                  <a:pt x="7809616" y="2286000"/>
                </a:lnTo>
                <a:lnTo>
                  <a:pt x="0" y="2286000"/>
                </a:lnTo>
                <a:close/>
              </a:path>
            </a:pathLst>
          </a:custGeom>
          <a:blipFill dpi="0" rotWithShape="1">
            <a:blip r:embed="rId2" cstate="email">
              <a:alphaModFix amt="6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2582" y="4771572"/>
            <a:ext cx="5943600" cy="1188720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1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6AB4C54-8CF8-4055-8919-69F08126C23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171930" y="5417288"/>
            <a:ext cx="1645920" cy="576072"/>
          </a:xfrm>
          <a:custGeom>
            <a:avLst/>
            <a:gdLst>
              <a:gd name="connsiteX0" fmla="*/ 288036 w 1645920"/>
              <a:gd name="connsiteY0" fmla="*/ 0 h 576072"/>
              <a:gd name="connsiteX1" fmla="*/ 1357884 w 1645920"/>
              <a:gd name="connsiteY1" fmla="*/ 0 h 576072"/>
              <a:gd name="connsiteX2" fmla="*/ 1645920 w 1645920"/>
              <a:gd name="connsiteY2" fmla="*/ 288036 h 576072"/>
              <a:gd name="connsiteX3" fmla="*/ 1357884 w 1645920"/>
              <a:gd name="connsiteY3" fmla="*/ 576072 h 576072"/>
              <a:gd name="connsiteX4" fmla="*/ 288036 w 1645920"/>
              <a:gd name="connsiteY4" fmla="*/ 576072 h 576072"/>
              <a:gd name="connsiteX5" fmla="*/ 0 w 1645920"/>
              <a:gd name="connsiteY5" fmla="*/ 288036 h 576072"/>
              <a:gd name="connsiteX6" fmla="*/ 288036 w 1645920"/>
              <a:gd name="connsiteY6" fmla="*/ 0 h 576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45920" h="576072">
                <a:moveTo>
                  <a:pt x="288036" y="0"/>
                </a:moveTo>
                <a:lnTo>
                  <a:pt x="1357884" y="0"/>
                </a:lnTo>
                <a:cubicBezTo>
                  <a:pt x="1516962" y="0"/>
                  <a:pt x="1645920" y="128958"/>
                  <a:pt x="1645920" y="288036"/>
                </a:cubicBezTo>
                <a:cubicBezTo>
                  <a:pt x="1645920" y="447114"/>
                  <a:pt x="1516962" y="576072"/>
                  <a:pt x="1357884" y="576072"/>
                </a:cubicBezTo>
                <a:lnTo>
                  <a:pt x="288036" y="576072"/>
                </a:lnTo>
                <a:cubicBezTo>
                  <a:pt x="128958" y="576072"/>
                  <a:pt x="0" y="447114"/>
                  <a:pt x="0" y="288036"/>
                </a:cubicBezTo>
                <a:cubicBezTo>
                  <a:pt x="0" y="128958"/>
                  <a:pt x="128958" y="0"/>
                  <a:pt x="288036" y="0"/>
                </a:cubicBezTo>
                <a:close/>
              </a:path>
            </a:pathLst>
          </a:custGeom>
          <a:ln w="15875">
            <a:solidFill>
              <a:schemeClr val="tx1"/>
            </a:solidFill>
          </a:ln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pPr lvl="0"/>
            <a:r>
              <a:rPr lang="en-US" dirty="0"/>
              <a:t>M/D/</a:t>
            </a:r>
            <a:r>
              <a:rPr lang="en-US" dirty="0" err="1"/>
              <a:t>YYYY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6973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B9168-F6EC-AA44-B1F6-76306FA4BF2D}" type="datetime1">
              <a:rPr lang="en-US" smtClean="0"/>
              <a:pPr/>
              <a:t>3/16/2026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027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  <p:sldLayoutId id="2147483877" r:id="rId12"/>
    <p:sldLayoutId id="2147483878" r:id="rId13"/>
    <p:sldLayoutId id="2147483879" r:id="rId14"/>
    <p:sldLayoutId id="2147483880" r:id="rId15"/>
    <p:sldLayoutId id="2147483881" r:id="rId16"/>
    <p:sldLayoutId id="2147483882" r:id="rId17"/>
    <p:sldLayoutId id="2147483883" r:id="rId18"/>
    <p:sldLayoutId id="2147483884" r:id="rId19"/>
    <p:sldLayoutId id="2147483885" r:id="rId20"/>
    <p:sldLayoutId id="2147483886" r:id="rId21"/>
    <p:sldLayoutId id="2147483887" r:id="rId22"/>
    <p:sldLayoutId id="2147483888" r:id="rId23"/>
    <p:sldLayoutId id="2147483889" r:id="rId24"/>
    <p:sldLayoutId id="2147483839" r:id="rId25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doi.org/10.1177/16094069221119576" TargetMode="Externa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287/msom.2021.1064" TargetMode="External"/><Relationship Id="rId2" Type="http://schemas.openxmlformats.org/officeDocument/2006/relationships/hyperlink" Target="https://doi.org/10.1080/13678868.2024.2401301%5bAccessed" TargetMode="Externa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7EB7006-F452-AE5A-DF0E-684DACC6A1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7666" y="1494346"/>
            <a:ext cx="7601803" cy="1770007"/>
          </a:xfrm>
        </p:spPr>
        <p:txBody>
          <a:bodyPr/>
          <a:lstStyle/>
          <a:p>
            <a:br>
              <a:rPr lang="en-US" sz="2400" b="1" dirty="0"/>
            </a:br>
            <a:br>
              <a:rPr lang="en-US" sz="2400" b="1" dirty="0"/>
            </a:br>
            <a:br>
              <a:rPr lang="en-US" sz="2400" b="1" dirty="0"/>
            </a:b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Liliana Da Cruz Furtado</a:t>
            </a:r>
            <a:b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2430784</a:t>
            </a:r>
            <a:b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name: Developing and managing individuals and teams</a:t>
            </a:r>
            <a:b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</a:t>
            </a:r>
            <a:r>
              <a:rPr lang="en-GB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LCLM5002</a:t>
            </a:r>
            <a:br>
              <a:rPr lang="en-GB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title : Component 1- Individual Presentation </a:t>
            </a:r>
            <a:endParaRPr lang="en-US" sz="2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Placeholder 6" descr="A group of horses running in the dust">
            <a:extLst>
              <a:ext uri="{FF2B5EF4-FFF2-40B4-BE49-F238E27FC236}">
                <a16:creationId xmlns:a16="http://schemas.microsoft.com/office/drawing/2014/main" id="{801B52E4-5A3E-2BC1-3EBB-1BABD7ACD26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alphaModFix amt="2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4562324"/>
            <a:ext cx="12191999" cy="2286000"/>
          </a:xfrm>
          <a:noFill/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778AC6CA-478E-C9E1-D6DD-17E204C122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Presented by Liliana Da Cruz Furtado</a:t>
            </a:r>
          </a:p>
        </p:txBody>
      </p:sp>
    </p:spTree>
    <p:extLst>
      <p:ext uri="{BB962C8B-B14F-4D97-AF65-F5344CB8AC3E}">
        <p14:creationId xmlns:p14="http://schemas.microsoft.com/office/powerpoint/2010/main" val="2039744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roup 54">
            <a:extLst>
              <a:ext uri="{FF2B5EF4-FFF2-40B4-BE49-F238E27FC236}">
                <a16:creationId xmlns:a16="http://schemas.microsoft.com/office/drawing/2014/main" id="{36D178FC-1907-4922-AA30-719402FAA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3AF21C3-8DE4-4D87-A64D-77F6487C4E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DE3EF6D-1F38-4115-93BC-77BD2FB85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angle 23">
              <a:extLst>
                <a:ext uri="{FF2B5EF4-FFF2-40B4-BE49-F238E27FC236}">
                  <a16:creationId xmlns:a16="http://schemas.microsoft.com/office/drawing/2014/main" id="{E31C83A5-88AF-48BE-BF18-BCD441B26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Rectangle 25">
              <a:extLst>
                <a:ext uri="{FF2B5EF4-FFF2-40B4-BE49-F238E27FC236}">
                  <a16:creationId xmlns:a16="http://schemas.microsoft.com/office/drawing/2014/main" id="{1A69C88A-5BA9-4172-98C1-120F32212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3D58E1DE-DB6B-4772-A7B1-DF94F77FB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Rectangle 27">
              <a:extLst>
                <a:ext uri="{FF2B5EF4-FFF2-40B4-BE49-F238E27FC236}">
                  <a16:creationId xmlns:a16="http://schemas.microsoft.com/office/drawing/2014/main" id="{A73CFB7E-FE1B-4EBB-8A51-C929F2DC9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8">
              <a:extLst>
                <a:ext uri="{FF2B5EF4-FFF2-40B4-BE49-F238E27FC236}">
                  <a16:creationId xmlns:a16="http://schemas.microsoft.com/office/drawing/2014/main" id="{B4B826B7-E4AC-4476-96C5-576DABA6C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9">
              <a:extLst>
                <a:ext uri="{FF2B5EF4-FFF2-40B4-BE49-F238E27FC236}">
                  <a16:creationId xmlns:a16="http://schemas.microsoft.com/office/drawing/2014/main" id="{79460421-E5A9-435C-B0BC-78F6A3B5A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>
              <a:extLst>
                <a:ext uri="{FF2B5EF4-FFF2-40B4-BE49-F238E27FC236}">
                  <a16:creationId xmlns:a16="http://schemas.microsoft.com/office/drawing/2014/main" id="{D3A4D7F7-A7D4-40B0-A8BA-E4550E963A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Isosceles Triangle 24">
              <a:extLst>
                <a:ext uri="{FF2B5EF4-FFF2-40B4-BE49-F238E27FC236}">
                  <a16:creationId xmlns:a16="http://schemas.microsoft.com/office/drawing/2014/main" id="{22B007C3-7AE4-431E-A807-3D51DE7DE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80265050-FD84-47EF-A163-6A481836C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A11B064D-F4EB-4312-AEEA-6AFDB257E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7041201-C3DD-4181-B0E0-5C960FFE5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929A678F-8D0F-4F98-85A6-797199C550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Rectangle 23">
              <a:extLst>
                <a:ext uri="{FF2B5EF4-FFF2-40B4-BE49-F238E27FC236}">
                  <a16:creationId xmlns:a16="http://schemas.microsoft.com/office/drawing/2014/main" id="{82463FFC-4B08-4AF2-AC5A-F681CE977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25">
              <a:extLst>
                <a:ext uri="{FF2B5EF4-FFF2-40B4-BE49-F238E27FC236}">
                  <a16:creationId xmlns:a16="http://schemas.microsoft.com/office/drawing/2014/main" id="{87C110A9-8F54-42F4-9B19-8D33F94DE5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Isosceles Triangle 33">
              <a:extLst>
                <a:ext uri="{FF2B5EF4-FFF2-40B4-BE49-F238E27FC236}">
                  <a16:creationId xmlns:a16="http://schemas.microsoft.com/office/drawing/2014/main" id="{9F5AD5FC-19DB-4C66-BDDA-043A6AAC9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Rectangle 27">
              <a:extLst>
                <a:ext uri="{FF2B5EF4-FFF2-40B4-BE49-F238E27FC236}">
                  <a16:creationId xmlns:a16="http://schemas.microsoft.com/office/drawing/2014/main" id="{352A3EAD-426D-4399-B7E0-81D26F7003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Rectangle 28">
              <a:extLst>
                <a:ext uri="{FF2B5EF4-FFF2-40B4-BE49-F238E27FC236}">
                  <a16:creationId xmlns:a16="http://schemas.microsoft.com/office/drawing/2014/main" id="{F842EF93-A507-4796-A726-0D0A9B751C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7" name="Rectangle 29">
              <a:extLst>
                <a:ext uri="{FF2B5EF4-FFF2-40B4-BE49-F238E27FC236}">
                  <a16:creationId xmlns:a16="http://schemas.microsoft.com/office/drawing/2014/main" id="{24F1410B-DBCE-471A-97C3-B96C0A7BB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8" name="Isosceles Triangle 37">
              <a:extLst>
                <a:ext uri="{FF2B5EF4-FFF2-40B4-BE49-F238E27FC236}">
                  <a16:creationId xmlns:a16="http://schemas.microsoft.com/office/drawing/2014/main" id="{0BBC8502-8D68-4CE4-B690-2EBB6BCCD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C920564-F972-E203-EE35-C950B9CF3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2481" y="1382486"/>
            <a:ext cx="3547581" cy="4093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</a:rPr>
              <a:t>Table of Contents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E77CD7A-FE9E-475D-BF9C-78183B0B1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CAAC708-FA50-9268-D32C-76ED834E60B7}"/>
              </a:ext>
            </a:extLst>
          </p:cNvPr>
          <p:cNvGrpSpPr/>
          <p:nvPr/>
        </p:nvGrpSpPr>
        <p:grpSpPr>
          <a:xfrm>
            <a:off x="4871097" y="1132499"/>
            <a:ext cx="6692814" cy="4823190"/>
            <a:chOff x="4852543" y="944564"/>
            <a:chExt cx="6692814" cy="4823190"/>
          </a:xfrm>
        </p:grpSpPr>
        <p:graphicFrame>
          <p:nvGraphicFramePr>
            <p:cNvPr id="59" name="TextBox 4">
              <a:extLst>
                <a:ext uri="{FF2B5EF4-FFF2-40B4-BE49-F238E27FC236}">
                  <a16:creationId xmlns:a16="http://schemas.microsoft.com/office/drawing/2014/main" id="{88CD079D-AB50-D406-D897-57C4070BD3B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839049518"/>
                </p:ext>
              </p:extLst>
            </p:nvPr>
          </p:nvGraphicFramePr>
          <p:xfrm>
            <a:off x="4852543" y="944564"/>
            <a:ext cx="6692814" cy="482319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62C4C7E-0FCA-86DE-533B-37B31ACFB20C}"/>
                </a:ext>
              </a:extLst>
            </p:cNvPr>
            <p:cNvSpPr txBox="1"/>
            <p:nvPr/>
          </p:nvSpPr>
          <p:spPr>
            <a:xfrm>
              <a:off x="5535337" y="1090246"/>
              <a:ext cx="300515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/>
                <a:t>Introduction to Burbury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38975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C2BCBE1-1D64-2BD2-E9B8-1004D67554C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6629"/>
          <a:stretch>
            <a:fillRect/>
          </a:stretch>
        </p:blipFill>
        <p:spPr>
          <a:xfrm rot="16200000">
            <a:off x="4875545" y="-468798"/>
            <a:ext cx="2475107" cy="12191999"/>
          </a:xfrm>
          <a:prstGeom prst="rect">
            <a:avLst/>
          </a:prstGeom>
        </p:spPr>
      </p:pic>
      <p:sp>
        <p:nvSpPr>
          <p:cNvPr id="12" name="Frame 11">
            <a:extLst>
              <a:ext uri="{FF2B5EF4-FFF2-40B4-BE49-F238E27FC236}">
                <a16:creationId xmlns:a16="http://schemas.microsoft.com/office/drawing/2014/main" id="{DADE5922-A7D1-A87F-66D4-A3123CFB65A1}"/>
              </a:ext>
            </a:extLst>
          </p:cNvPr>
          <p:cNvSpPr/>
          <p:nvPr/>
        </p:nvSpPr>
        <p:spPr>
          <a:xfrm>
            <a:off x="0" y="4287187"/>
            <a:ext cx="12192000" cy="2565993"/>
          </a:xfrm>
          <a:prstGeom prst="fram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811914-BBFF-7BEB-F661-B686E5BB9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2267" y="-773948"/>
            <a:ext cx="9771797" cy="2837436"/>
          </a:xfrm>
        </p:spPr>
        <p:txBody>
          <a:bodyPr anchor="ctr" anchorCtr="0"/>
          <a:lstStyle/>
          <a:p>
            <a:r>
              <a:rPr lang="en-GB" sz="2800" dirty="0">
                <a:solidFill>
                  <a:schemeClr val="tx1"/>
                </a:solidFill>
              </a:rPr>
              <a:t>Introduction of Burberry </a:t>
            </a:r>
            <a:endParaRPr lang="en-US" sz="4000" dirty="0">
              <a:solidFill>
                <a:schemeClr val="tx1"/>
              </a:solidFill>
              <a:highlight>
                <a:srgbClr val="FFFF00"/>
              </a:highligh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65AADC-A2D0-6B19-9820-C9B7280BFD42}"/>
              </a:ext>
            </a:extLst>
          </p:cNvPr>
          <p:cNvSpPr txBox="1"/>
          <p:nvPr/>
        </p:nvSpPr>
        <p:spPr>
          <a:xfrm>
            <a:off x="17098" y="4340909"/>
            <a:ext cx="76749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</a:t>
            </a:r>
            <a:r>
              <a:rPr lang="en-GB" sz="1800" b="1" dirty="0">
                <a:effectLst/>
                <a:highlight>
                  <a:srgbClr val="FFFF00"/>
                </a:highlight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hy HR processes and planning are essential for Burbury?</a:t>
            </a:r>
            <a:endParaRPr lang="en-GB" b="1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1309C2-0271-F58E-7DA2-7488EC26C281}"/>
              </a:ext>
            </a:extLst>
          </p:cNvPr>
          <p:cNvSpPr txBox="1"/>
          <p:nvPr/>
        </p:nvSpPr>
        <p:spPr>
          <a:xfrm>
            <a:off x="4870369" y="1518913"/>
            <a:ext cx="500515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Founded in 1856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Iconic trench coat, outdoor designs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Empowers global communities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Creates space for innovations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Redefines modern luxury</a:t>
            </a:r>
          </a:p>
          <a:p>
            <a:endParaRPr lang="en-GB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0E6B374-B931-BF7D-D86F-BDABB93C7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56" y="161424"/>
            <a:ext cx="5227608" cy="392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51D25A-0DDE-F861-B286-C6662EC24F18}"/>
              </a:ext>
            </a:extLst>
          </p:cNvPr>
          <p:cNvSpPr txBox="1"/>
          <p:nvPr/>
        </p:nvSpPr>
        <p:spPr>
          <a:xfrm>
            <a:off x="17098" y="4055202"/>
            <a:ext cx="65096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i="0" dirty="0">
                <a:effectLst/>
                <a:latin typeface="Roboto" panose="02000000000000000000" pitchFamily="2" charset="0"/>
              </a:rPr>
              <a:t> (Googleusercontent.com, 2026)</a:t>
            </a:r>
            <a:endParaRPr lang="en-GB" sz="1200" b="1" dirty="0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EE004639-DDDF-0A76-54CB-1BB03E8E6F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434"/>
          <a:stretch>
            <a:fillRect/>
          </a:stretch>
        </p:blipFill>
        <p:spPr bwMode="auto">
          <a:xfrm>
            <a:off x="9337462" y="644770"/>
            <a:ext cx="2488213" cy="3553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B6CE7A55-0B7D-5F05-753C-C651AE46E02F}"/>
              </a:ext>
            </a:extLst>
          </p:cNvPr>
          <p:cNvSpPr/>
          <p:nvPr/>
        </p:nvSpPr>
        <p:spPr>
          <a:xfrm>
            <a:off x="234556" y="4875709"/>
            <a:ext cx="6509656" cy="175432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Allows organisation to have its own community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Presents fair conduct by following law and regulations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Allows organisation to achieve and boost its annual goals by having a high performing workforce.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r>
              <a:rPr lang="en-GB" dirty="0">
                <a:solidFill>
                  <a:schemeClr val="tx1"/>
                </a:solidFill>
              </a:rPr>
              <a:t>(Susanti, Wiyanto &amp; Wahidaya, 2022)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797F44B5-C743-E856-DEA3-510E230BF3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7463" y="3369165"/>
            <a:ext cx="2217581" cy="246397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7465A63-E52B-1F10-07E5-8CD60C1A48A7}"/>
              </a:ext>
            </a:extLst>
          </p:cNvPr>
          <p:cNvSpPr txBox="1"/>
          <p:nvPr/>
        </p:nvSpPr>
        <p:spPr>
          <a:xfrm>
            <a:off x="9794587" y="5936231"/>
            <a:ext cx="622118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i="0" dirty="0">
                <a:effectLst/>
                <a:latin typeface="Roboto" panose="02000000000000000000" pitchFamily="2" charset="0"/>
              </a:rPr>
              <a:t>(Burberry United Kingdom, 2026)</a:t>
            </a:r>
            <a:endParaRPr lang="en-GB" sz="1200" b="1" dirty="0"/>
          </a:p>
        </p:txBody>
      </p:sp>
    </p:spTree>
    <p:extLst>
      <p:ext uri="{BB962C8B-B14F-4D97-AF65-F5344CB8AC3E}">
        <p14:creationId xmlns:p14="http://schemas.microsoft.com/office/powerpoint/2010/main" val="1032284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36D178FC-1907-4922-AA30-719402FAA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3AF21C3-8DE4-4D87-A64D-77F6487C4E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DE3EF6D-1F38-4115-93BC-77BD2FB85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E31C83A5-88AF-48BE-BF18-BCD441B26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1A69C88A-5BA9-4172-98C1-120F32212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3D58E1DE-DB6B-4772-A7B1-DF94F77FB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A73CFB7E-FE1B-4EBB-8A51-C929F2DC9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B4B826B7-E4AC-4476-96C5-576DABA6C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79460421-E5A9-435C-B0BC-78F6A3B5A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D3A4D7F7-A7D4-40B0-A8BA-E4550E963A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22B007C3-7AE4-431E-A807-3D51DE7DE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80265050-FD84-47EF-A163-6A481836C1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A11B064D-F4EB-4312-AEEA-6AFDB257E7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79068" y="-8467"/>
            <a:ext cx="4766733" cy="6866467"/>
            <a:chOff x="7425267" y="-8467"/>
            <a:chExt cx="4766733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7041201-C3DD-4181-B0E0-5C960FFE53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BFBFBF">
                  <a:alpha val="75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929A678F-8D0F-4F98-85A6-797199C550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BFBFBF">
                  <a:alpha val="80000"/>
                </a:srgb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angle 23">
              <a:extLst>
                <a:ext uri="{FF2B5EF4-FFF2-40B4-BE49-F238E27FC236}">
                  <a16:creationId xmlns:a16="http://schemas.microsoft.com/office/drawing/2014/main" id="{82463FFC-4B08-4AF2-AC5A-F681CE977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5">
              <a:extLst>
                <a:ext uri="{FF2B5EF4-FFF2-40B4-BE49-F238E27FC236}">
                  <a16:creationId xmlns:a16="http://schemas.microsoft.com/office/drawing/2014/main" id="{87C110A9-8F54-42F4-9B19-8D33F94DE5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9F5AD5FC-19DB-4C66-BDDA-043A6AAC94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7">
              <a:extLst>
                <a:ext uri="{FF2B5EF4-FFF2-40B4-BE49-F238E27FC236}">
                  <a16:creationId xmlns:a16="http://schemas.microsoft.com/office/drawing/2014/main" id="{352A3EAD-426D-4399-B7E0-81D26F7003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Rectangle 28">
              <a:extLst>
                <a:ext uri="{FF2B5EF4-FFF2-40B4-BE49-F238E27FC236}">
                  <a16:creationId xmlns:a16="http://schemas.microsoft.com/office/drawing/2014/main" id="{F842EF93-A507-4796-A726-0D0A9B751C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Rectangle 29">
              <a:extLst>
                <a:ext uri="{FF2B5EF4-FFF2-40B4-BE49-F238E27FC236}">
                  <a16:creationId xmlns:a16="http://schemas.microsoft.com/office/drawing/2014/main" id="{24F1410B-DBCE-471A-97C3-B96C0A7BB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0BBC8502-8D68-4CE4-B690-2EBB6BCCD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34B2A86-189B-0FD0-A101-52A45E534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951" y="686469"/>
            <a:ext cx="3751329" cy="40930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400" b="1" dirty="0">
                <a:solidFill>
                  <a:schemeClr val="tx1"/>
                </a:solidFill>
              </a:rPr>
              <a:t>Job analysis using Munro-Fraser Five Fold Grading system (1954)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E77CD7A-FE9E-475D-BF9C-78183B0B1B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42625" y="0"/>
            <a:ext cx="644937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981D6B9-8A4B-8FAD-A63A-57ACF64AC298}"/>
              </a:ext>
            </a:extLst>
          </p:cNvPr>
          <p:cNvSpPr txBox="1"/>
          <p:nvPr/>
        </p:nvSpPr>
        <p:spPr>
          <a:xfrm>
            <a:off x="2040610" y="459156"/>
            <a:ext cx="35475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C0C0C0"/>
                </a:highlight>
              </a:rPr>
              <a:t>1-Physical Appearance</a:t>
            </a:r>
          </a:p>
          <a:p>
            <a:r>
              <a:rPr lang="en-GB" dirty="0"/>
              <a:t>Neat hair and groomed</a:t>
            </a:r>
          </a:p>
          <a:p>
            <a:r>
              <a:rPr lang="en-GB" dirty="0"/>
              <a:t>Brand uniform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88B3D4-CBDE-6CD6-187A-ECB46DEFEB9D}"/>
              </a:ext>
            </a:extLst>
          </p:cNvPr>
          <p:cNvSpPr txBox="1"/>
          <p:nvPr/>
        </p:nvSpPr>
        <p:spPr>
          <a:xfrm>
            <a:off x="5644095" y="468630"/>
            <a:ext cx="28479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C0C0C0"/>
                </a:highlight>
              </a:rPr>
              <a:t>2-Acquired</a:t>
            </a:r>
            <a:r>
              <a:rPr lang="en-GB" b="1" dirty="0"/>
              <a:t> qualification:</a:t>
            </a:r>
          </a:p>
          <a:p>
            <a:r>
              <a:rPr lang="en-GB" dirty="0"/>
              <a:t>English Language  and maths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BCBFFC4-09AB-CBCA-BF4F-895184246241}"/>
              </a:ext>
            </a:extLst>
          </p:cNvPr>
          <p:cNvSpPr txBox="1"/>
          <p:nvPr/>
        </p:nvSpPr>
        <p:spPr>
          <a:xfrm>
            <a:off x="8785887" y="419856"/>
            <a:ext cx="269328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highlight>
                  <a:srgbClr val="C0C0C0"/>
                </a:highlight>
              </a:rPr>
              <a:t>3-Innate abilities</a:t>
            </a:r>
            <a:r>
              <a:rPr lang="en-GB" dirty="0">
                <a:highlight>
                  <a:srgbClr val="C0C0C0"/>
                </a:highlight>
              </a:rPr>
              <a:t>:  </a:t>
            </a:r>
            <a:r>
              <a:rPr lang="en-GB" dirty="0"/>
              <a:t>Storyteller skilled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Fashion knowledgeable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Communication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Create relationship Building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Sales negotiation and upselling (Sheth, Jain and Ambika, 2023)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Customer encounters feel luxurious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Hit sales targets and KPI’s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449AE9F-5599-F866-EAD4-B64F8CF948F2}"/>
              </a:ext>
            </a:extLst>
          </p:cNvPr>
          <p:cNvSpPr txBox="1"/>
          <p:nvPr/>
        </p:nvSpPr>
        <p:spPr>
          <a:xfrm>
            <a:off x="5534299" y="2671816"/>
            <a:ext cx="28543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C0C0C0"/>
                </a:highlight>
              </a:rPr>
              <a:t>4-Motivational individual </a:t>
            </a:r>
            <a:r>
              <a:rPr lang="en-GB" b="1" dirty="0"/>
              <a:t>goals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Target driven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Ambitious to excel above expectations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57BF8C9-D545-9D9A-36FC-5A1DD62C10E5}"/>
              </a:ext>
            </a:extLst>
          </p:cNvPr>
          <p:cNvSpPr txBox="1"/>
          <p:nvPr/>
        </p:nvSpPr>
        <p:spPr>
          <a:xfrm>
            <a:off x="7091437" y="4779497"/>
            <a:ext cx="412149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C0C0C0"/>
                </a:highlight>
              </a:rPr>
              <a:t>5-Adjustment of emotional stability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Able to work as a team member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Ability to manage stress on busy shopfloor moments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Able to deal professionally with customers complaints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7A38FF8-37EB-E2E0-E95A-9284873CBE22}"/>
              </a:ext>
            </a:extLst>
          </p:cNvPr>
          <p:cNvSpPr txBox="1"/>
          <p:nvPr/>
        </p:nvSpPr>
        <p:spPr>
          <a:xfrm>
            <a:off x="138691" y="5959158"/>
            <a:ext cx="6106884" cy="702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en-GB" sz="1800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It affects organisation achievements in the long run.</a:t>
            </a:r>
            <a:r>
              <a:rPr lang="en-GB" dirty="0"/>
              <a:t> (CIPD, 2024)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A83D80D-4C01-7FEE-1084-703FB2DDC3CA}"/>
              </a:ext>
            </a:extLst>
          </p:cNvPr>
          <p:cNvSpPr txBox="1"/>
          <p:nvPr/>
        </p:nvSpPr>
        <p:spPr>
          <a:xfrm>
            <a:off x="78314" y="5745661"/>
            <a:ext cx="65650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kern="100" dirty="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WHY EFFECTIVE RECRUITMENT MATTERS?</a:t>
            </a:r>
            <a:endParaRPr lang="en-GB" kern="100" dirty="0"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2E577686-08B4-1FA0-24C8-B9D5A3A23011}"/>
              </a:ext>
            </a:extLst>
          </p:cNvPr>
          <p:cNvSpPr/>
          <p:nvPr/>
        </p:nvSpPr>
        <p:spPr>
          <a:xfrm>
            <a:off x="107913" y="3603714"/>
            <a:ext cx="4609997" cy="198496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652583A-70B8-BFE3-349A-1F065F79B41D}"/>
              </a:ext>
            </a:extLst>
          </p:cNvPr>
          <p:cNvSpPr txBox="1"/>
          <p:nvPr/>
        </p:nvSpPr>
        <p:spPr>
          <a:xfrm>
            <a:off x="190552" y="3890187"/>
            <a:ext cx="610688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tx1"/>
                </a:solidFill>
                <a:highlight>
                  <a:srgbClr val="FFFF00"/>
                </a:highlight>
              </a:rPr>
              <a:t>Recruitment Process include (CIPD,2024)</a:t>
            </a:r>
          </a:p>
          <a:p>
            <a:r>
              <a:rPr lang="en-GB" sz="1800" b="1" dirty="0">
                <a:solidFill>
                  <a:schemeClr val="tx1"/>
                </a:solidFill>
              </a:rPr>
              <a:t>Step 1: Knowing what role is in need</a:t>
            </a:r>
          </a:p>
          <a:p>
            <a:r>
              <a:rPr lang="en-GB" sz="1800" b="1" dirty="0">
                <a:solidFill>
                  <a:schemeClr val="tx1"/>
                </a:solidFill>
              </a:rPr>
              <a:t>Step 2: Engage with right candidate</a:t>
            </a:r>
          </a:p>
          <a:p>
            <a:r>
              <a:rPr lang="en-GB" sz="1800" b="1" dirty="0">
                <a:solidFill>
                  <a:schemeClr val="tx1"/>
                </a:solidFill>
              </a:rPr>
              <a:t>Step3: Lead  selection process</a:t>
            </a:r>
          </a:p>
          <a:p>
            <a:r>
              <a:rPr lang="en-GB" sz="1800" b="1" dirty="0">
                <a:solidFill>
                  <a:schemeClr val="tx1"/>
                </a:solidFill>
              </a:rPr>
              <a:t>Step 4: Produce the Interviews</a:t>
            </a:r>
          </a:p>
        </p:txBody>
      </p:sp>
    </p:spTree>
    <p:extLst>
      <p:ext uri="{BB962C8B-B14F-4D97-AF65-F5344CB8AC3E}">
        <p14:creationId xmlns:p14="http://schemas.microsoft.com/office/powerpoint/2010/main" val="42948915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5E132FA-7982-6AAD-F753-61A9F11A8921}"/>
              </a:ext>
            </a:extLst>
          </p:cNvPr>
          <p:cNvSpPr/>
          <p:nvPr/>
        </p:nvSpPr>
        <p:spPr>
          <a:xfrm>
            <a:off x="74958" y="1696199"/>
            <a:ext cx="7329236" cy="2585323"/>
          </a:xfrm>
          <a:prstGeom prst="rect">
            <a:avLst/>
          </a:prstGeom>
          <a:solidFill>
            <a:srgbClr val="99FFCC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3AFFB03-EF3B-5DE3-1AE2-C68E8C5EDA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7223" y="-451412"/>
            <a:ext cx="7028597" cy="1754326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tx1"/>
                </a:solidFill>
                <a:highlight>
                  <a:srgbClr val="FFFF00"/>
                </a:highlight>
              </a:rPr>
              <a:t>Job description and Person specification </a:t>
            </a:r>
            <a:endParaRPr lang="en-US" sz="2800" b="1" dirty="0">
              <a:solidFill>
                <a:schemeClr val="tx1"/>
              </a:solidFill>
              <a:highlight>
                <a:srgbClr val="FFFF00"/>
              </a:highligh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32C0BD-721C-B9D9-035A-1BFD42858185}"/>
              </a:ext>
            </a:extLst>
          </p:cNvPr>
          <p:cNvSpPr txBox="1"/>
          <p:nvPr/>
        </p:nvSpPr>
        <p:spPr>
          <a:xfrm>
            <a:off x="-44871" y="714727"/>
            <a:ext cx="73292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Job role</a:t>
            </a:r>
            <a:r>
              <a:rPr lang="en-GB" dirty="0"/>
              <a:t>: Sales advisor</a:t>
            </a:r>
          </a:p>
          <a:p>
            <a:r>
              <a:rPr lang="en-GB" b="1" dirty="0"/>
              <a:t>Department</a:t>
            </a:r>
            <a:r>
              <a:rPr lang="en-GB" dirty="0"/>
              <a:t>: Retail Offline</a:t>
            </a:r>
          </a:p>
          <a:p>
            <a:r>
              <a:rPr lang="en-GB" b="1" dirty="0"/>
              <a:t>City:  </a:t>
            </a:r>
            <a:r>
              <a:rPr lang="en-GB" dirty="0"/>
              <a:t>London</a:t>
            </a:r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36D6B04-A2E6-5CCC-5248-0A58163E19A9}"/>
              </a:ext>
            </a:extLst>
          </p:cNvPr>
          <p:cNvSpPr txBox="1"/>
          <p:nvPr/>
        </p:nvSpPr>
        <p:spPr>
          <a:xfrm>
            <a:off x="65034" y="6483802"/>
            <a:ext cx="62196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(Burberrycareers.com, 2026)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8BD6B59-F32D-79A6-0F22-0EDDC5DC62CC}"/>
              </a:ext>
            </a:extLst>
          </p:cNvPr>
          <p:cNvSpPr txBox="1"/>
          <p:nvPr/>
        </p:nvSpPr>
        <p:spPr>
          <a:xfrm>
            <a:off x="74958" y="1834699"/>
            <a:ext cx="68937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Introduction</a:t>
            </a:r>
          </a:p>
          <a:p>
            <a:r>
              <a:rPr lang="en-GB" b="1" dirty="0"/>
              <a:t>Burbury aims to inspire staff , customers , communities by innovations and honouring its1856  heritage and offer responsible luxury.</a:t>
            </a:r>
          </a:p>
          <a:p>
            <a:endParaRPr lang="en-GB" b="1" dirty="0"/>
          </a:p>
          <a:p>
            <a:r>
              <a:rPr lang="en-GB" b="1" dirty="0"/>
              <a:t>Job Purpose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Produce good connections with retained and new  costumers  as a brand ambassador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791547-8E35-AFD7-9FC9-154D1CC5CE90}"/>
              </a:ext>
            </a:extLst>
          </p:cNvPr>
          <p:cNvSpPr txBox="1"/>
          <p:nvPr/>
        </p:nvSpPr>
        <p:spPr>
          <a:xfrm>
            <a:off x="-17223" y="4637143"/>
            <a:ext cx="6544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Responsibilities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4ED5AF1-CAD1-53E2-6CAF-C14C0A7E5DB4}"/>
              </a:ext>
            </a:extLst>
          </p:cNvPr>
          <p:cNvSpPr txBox="1"/>
          <p:nvPr/>
        </p:nvSpPr>
        <p:spPr>
          <a:xfrm>
            <a:off x="65034" y="5006475"/>
            <a:ext cx="73292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Meet  and exceed sales goals and KPI’S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Inspire clients through storytelling of products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Grow client book through appointments, retention &amp; follow up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21" name="Picture Placeholder 20" descr="White clouds on pink sky">
            <a:extLst>
              <a:ext uri="{FF2B5EF4-FFF2-40B4-BE49-F238E27FC236}">
                <a16:creationId xmlns:a16="http://schemas.microsoft.com/office/drawing/2014/main" id="{1351327C-D93A-170D-DCA3-68457157E35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3" r="23803"/>
          <a:stretch>
            <a:fillRect/>
          </a:stretch>
        </p:blipFill>
        <p:spPr>
          <a:xfrm>
            <a:off x="7797013" y="633794"/>
            <a:ext cx="4394987" cy="5590412"/>
          </a:xfr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53FF28C-4C53-BF22-5F09-A45262522255}"/>
              </a:ext>
            </a:extLst>
          </p:cNvPr>
          <p:cNvSpPr txBox="1"/>
          <p:nvPr/>
        </p:nvSpPr>
        <p:spPr>
          <a:xfrm>
            <a:off x="8673882" y="2284387"/>
            <a:ext cx="26484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Person Specification</a:t>
            </a:r>
          </a:p>
        </p:txBody>
      </p:sp>
      <p:sp>
        <p:nvSpPr>
          <p:cNvPr id="5" name="Rectangle: Folded Corner 4">
            <a:extLst>
              <a:ext uri="{FF2B5EF4-FFF2-40B4-BE49-F238E27FC236}">
                <a16:creationId xmlns:a16="http://schemas.microsoft.com/office/drawing/2014/main" id="{40089040-6B4A-FC34-FE8E-EC23FCEAC3D8}"/>
              </a:ext>
            </a:extLst>
          </p:cNvPr>
          <p:cNvSpPr/>
          <p:nvPr/>
        </p:nvSpPr>
        <p:spPr>
          <a:xfrm>
            <a:off x="8555985" y="2686357"/>
            <a:ext cx="3262204" cy="2829464"/>
          </a:xfrm>
          <a:prstGeom prst="foldedCorner">
            <a:avLst/>
          </a:prstGeom>
          <a:solidFill>
            <a:schemeClr val="accent5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D47C301-DE7C-EDE0-5D17-A2DB1F0FC37A}"/>
              </a:ext>
            </a:extLst>
          </p:cNvPr>
          <p:cNvSpPr txBox="1"/>
          <p:nvPr/>
        </p:nvSpPr>
        <p:spPr>
          <a:xfrm>
            <a:off x="8664546" y="2988860"/>
            <a:ext cx="4028834" cy="1703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Sales performance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Client engagement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Luxury service skilled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dirty="0"/>
              <a:t>Communication skills</a:t>
            </a:r>
          </a:p>
        </p:txBody>
      </p:sp>
    </p:spTree>
    <p:extLst>
      <p:ext uri="{BB962C8B-B14F-4D97-AF65-F5344CB8AC3E}">
        <p14:creationId xmlns:p14="http://schemas.microsoft.com/office/powerpoint/2010/main" val="652764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9AE27B9D-0F04-458B-A718-F84902C79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7AB6435-428E-44C8-A107-8435183F65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659658D-9AE1-44D3-B002-2BA204AB9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2083C874-CFCD-47ED-9F98-DDB125C9C0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605E9946-A240-42E3-B6CD-E6691BF467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315B1B45-25C3-4C58-8EB8-41BCFA02A6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87983A9A-7A69-406F-AFEA-AD2AE87E1F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FFCBC4EF-C03E-4EED-9E9A-3097DECC00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F56545EE-F94F-4B4C-AA43-9D67456645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2FE2A6B2-D45B-484C-BAFD-3F45082664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EC2132BF-207E-4FB2-B0FE-E6FD0A1D18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24E7EB66-9C56-417E-AD36-90F0A4FA4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4" name="Parallelogram 23">
            <a:extLst>
              <a:ext uri="{FF2B5EF4-FFF2-40B4-BE49-F238E27FC236}">
                <a16:creationId xmlns:a16="http://schemas.microsoft.com/office/drawing/2014/main" id="{D36D0E28-B9D3-4DBB-A778-AB3034CB06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33800" y="0"/>
            <a:ext cx="7315200" cy="6858000"/>
          </a:xfrm>
          <a:prstGeom prst="parallelogram">
            <a:avLst>
              <a:gd name="adj" fmla="val 15925"/>
            </a:avLst>
          </a:prstGeom>
          <a:solidFill>
            <a:schemeClr val="bg1">
              <a:alpha val="8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E68CD5B-0223-4AE6-B6A3-711726765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F16FB9D1-71CC-4556-A99B-C6B6EA4040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Rectangle 23">
            <a:extLst>
              <a:ext uri="{FF2B5EF4-FFF2-40B4-BE49-F238E27FC236}">
                <a16:creationId xmlns:a16="http://schemas.microsoft.com/office/drawing/2014/main" id="{7110044A-0F35-417C-AFC9-3D5229E09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2" name="Rectangle 25">
            <a:extLst>
              <a:ext uri="{FF2B5EF4-FFF2-40B4-BE49-F238E27FC236}">
                <a16:creationId xmlns:a16="http://schemas.microsoft.com/office/drawing/2014/main" id="{405F07E0-624E-4DB9-99BE-45657D56BF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D9110236-130A-485F-AF93-06A31013AD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5FAF17-2A5A-B39A-57AC-CC79762425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697778" y="-143378"/>
            <a:ext cx="6256423" cy="99979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4800" b="1" dirty="0">
                <a:solidFill>
                  <a:schemeClr val="tx1"/>
                </a:solidFill>
                <a:highlight>
                  <a:srgbClr val="FFFF00"/>
                </a:highlight>
              </a:rPr>
              <a:t>Recruitment Steps</a:t>
            </a:r>
          </a:p>
        </p:txBody>
      </p:sp>
      <p:sp>
        <p:nvSpPr>
          <p:cNvPr id="36" name="Rectangle 27">
            <a:extLst>
              <a:ext uri="{FF2B5EF4-FFF2-40B4-BE49-F238E27FC236}">
                <a16:creationId xmlns:a16="http://schemas.microsoft.com/office/drawing/2014/main" id="{2CCB6C74-5C11-4DD9-9924-739CF4C61F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8" name="Rectangle 28">
            <a:extLst>
              <a:ext uri="{FF2B5EF4-FFF2-40B4-BE49-F238E27FC236}">
                <a16:creationId xmlns:a16="http://schemas.microsoft.com/office/drawing/2014/main" id="{62788DFB-41B7-4B65-9C76-4520BDC761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id="{DDACA242-546B-4141-9D7A-FF2A376FF4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3C6E4C41-542E-4509-9FFC-83947D305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AE0C802-EC8E-82FB-523F-CB3AC8E7497D}"/>
              </a:ext>
            </a:extLst>
          </p:cNvPr>
          <p:cNvSpPr/>
          <p:nvPr/>
        </p:nvSpPr>
        <p:spPr>
          <a:xfrm>
            <a:off x="6290273" y="783708"/>
            <a:ext cx="4965424" cy="36933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7FD74E-5881-33D4-5556-740AEE137A80}"/>
              </a:ext>
            </a:extLst>
          </p:cNvPr>
          <p:cNvSpPr txBox="1"/>
          <p:nvPr/>
        </p:nvSpPr>
        <p:spPr>
          <a:xfrm>
            <a:off x="6431046" y="795976"/>
            <a:ext cx="48409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2.CV screening and selection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498F6DD-8B4D-0662-925F-677D783CFBAE}"/>
              </a:ext>
            </a:extLst>
          </p:cNvPr>
          <p:cNvSpPr/>
          <p:nvPr/>
        </p:nvSpPr>
        <p:spPr>
          <a:xfrm>
            <a:off x="308445" y="2818721"/>
            <a:ext cx="5054913" cy="43472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7476500-BB82-FA07-D66E-74C2DA30CBBB}"/>
              </a:ext>
            </a:extLst>
          </p:cNvPr>
          <p:cNvSpPr txBox="1"/>
          <p:nvPr/>
        </p:nvSpPr>
        <p:spPr>
          <a:xfrm>
            <a:off x="327175" y="2843969"/>
            <a:ext cx="47448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3.Initial phone interview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31F1924F-9DD3-714E-207C-7A1449F24F77}"/>
              </a:ext>
            </a:extLst>
          </p:cNvPr>
          <p:cNvSpPr/>
          <p:nvPr/>
        </p:nvSpPr>
        <p:spPr>
          <a:xfrm>
            <a:off x="223892" y="4062004"/>
            <a:ext cx="5054913" cy="43472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3620C28-D811-E4AE-6A3E-4F4208847216}"/>
              </a:ext>
            </a:extLst>
          </p:cNvPr>
          <p:cNvSpPr txBox="1"/>
          <p:nvPr/>
        </p:nvSpPr>
        <p:spPr>
          <a:xfrm>
            <a:off x="346634" y="4117503"/>
            <a:ext cx="3135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4.Instore final interview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07158C6-ED50-0032-BBCE-2C1D59227698}"/>
              </a:ext>
            </a:extLst>
          </p:cNvPr>
          <p:cNvSpPr/>
          <p:nvPr/>
        </p:nvSpPr>
        <p:spPr>
          <a:xfrm>
            <a:off x="6519886" y="3623509"/>
            <a:ext cx="5134858" cy="36933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E53C39-2D6F-08F8-50CA-79E1E62159DA}"/>
              </a:ext>
            </a:extLst>
          </p:cNvPr>
          <p:cNvSpPr txBox="1"/>
          <p:nvPr/>
        </p:nvSpPr>
        <p:spPr>
          <a:xfrm>
            <a:off x="6529768" y="3656205"/>
            <a:ext cx="52083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000000"/>
                </a:solidFill>
                <a:latin typeface="Trebuchet MS" panose="020B0603020202020204" pitchFamily="34" charset="0"/>
              </a:rPr>
              <a:t>5</a:t>
            </a:r>
            <a:r>
              <a:rPr lang="en-GB" sz="1800" b="1" dirty="0">
                <a:solidFill>
                  <a:srgbClr val="000000"/>
                </a:solidFill>
                <a:effectLst/>
                <a:latin typeface="Trebuchet MS" panose="020B0603020202020204" pitchFamily="34" charset="0"/>
              </a:rPr>
              <a:t>.Offers, References, and Onboarding</a:t>
            </a:r>
            <a:endParaRPr lang="en-GB" b="1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CD385CF-F648-92FE-C9DF-EC21423C47D9}"/>
              </a:ext>
            </a:extLst>
          </p:cNvPr>
          <p:cNvSpPr txBox="1"/>
          <p:nvPr/>
        </p:nvSpPr>
        <p:spPr>
          <a:xfrm>
            <a:off x="69008" y="6519942"/>
            <a:ext cx="64607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0" dirty="0">
                <a:effectLst/>
                <a:latin typeface="Roboto" panose="02000000000000000000" pitchFamily="2" charset="0"/>
              </a:rPr>
              <a:t>(Anthony et al., 2025)</a:t>
            </a:r>
            <a:endParaRPr lang="en-GB" b="1" dirty="0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4CDA98BD-D3D9-7C1C-C43B-FA885E001B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398" y="1153040"/>
            <a:ext cx="4986960" cy="390178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9FAA946D-4560-3C12-1EA6-7C932BBEC972}"/>
              </a:ext>
            </a:extLst>
          </p:cNvPr>
          <p:cNvSpPr txBox="1"/>
          <p:nvPr/>
        </p:nvSpPr>
        <p:spPr>
          <a:xfrm>
            <a:off x="555438" y="1153040"/>
            <a:ext cx="44779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1. Attracting Talent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7D0D5AD-C439-7EE0-EA61-E6C2CC770BEE}"/>
              </a:ext>
            </a:extLst>
          </p:cNvPr>
          <p:cNvSpPr txBox="1"/>
          <p:nvPr/>
        </p:nvSpPr>
        <p:spPr>
          <a:xfrm>
            <a:off x="210759" y="3362307"/>
            <a:ext cx="4763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Needed to help examine if individual is a match for the role.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BBAD35F-404D-B0F8-9EB4-D4E8A51BD70E}"/>
              </a:ext>
            </a:extLst>
          </p:cNvPr>
          <p:cNvSpPr/>
          <p:nvPr/>
        </p:nvSpPr>
        <p:spPr>
          <a:xfrm>
            <a:off x="187213" y="1669497"/>
            <a:ext cx="5310960" cy="1078403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By publishing a job post on job application platforms or business  website and social media profile.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8D0EC2F-7CD1-7275-FA85-315D405AEED9}"/>
              </a:ext>
            </a:extLst>
          </p:cNvPr>
          <p:cNvSpPr/>
          <p:nvPr/>
        </p:nvSpPr>
        <p:spPr>
          <a:xfrm>
            <a:off x="6138051" y="4223280"/>
            <a:ext cx="5497661" cy="2498997"/>
          </a:xfrm>
          <a:prstGeom prst="roundRect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Contact  chosen candidate for role by email ; discuss  enquiries;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Present new hire the company , its team ,Burbury culture;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Give essential resources to support its daily tasks.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2A750E-80F6-65A0-CBAD-29D9D4493C5C}"/>
              </a:ext>
            </a:extLst>
          </p:cNvPr>
          <p:cNvSpPr/>
          <p:nvPr/>
        </p:nvSpPr>
        <p:spPr>
          <a:xfrm>
            <a:off x="115954" y="4651484"/>
            <a:ext cx="5713579" cy="171369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Helps evaluate candidate’s technical proficiency , problem solving , strategic planning and knowledge on internal systems.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A small practical test may also be done instore to demonstrate practical ability to do the role.</a:t>
            </a:r>
          </a:p>
          <a:p>
            <a:r>
              <a:rPr lang="en-GB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6B4F1A-2DD6-1F32-AF48-F6FEC9BBC843}"/>
              </a:ext>
            </a:extLst>
          </p:cNvPr>
          <p:cNvSpPr/>
          <p:nvPr/>
        </p:nvSpPr>
        <p:spPr>
          <a:xfrm>
            <a:off x="6134650" y="1387642"/>
            <a:ext cx="5713579" cy="171369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Check applications, cv. Cover letter and individuals' skills , experience and qualifications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Select individuals that have the base experience for role.</a:t>
            </a:r>
          </a:p>
        </p:txBody>
      </p:sp>
    </p:spTree>
    <p:extLst>
      <p:ext uri="{BB962C8B-B14F-4D97-AF65-F5344CB8AC3E}">
        <p14:creationId xmlns:p14="http://schemas.microsoft.com/office/powerpoint/2010/main" val="3134170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36D178FC-1907-4922-AA30-719402FAA7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3AF21C3-8DE4-4D87-A64D-77F6487C4E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DE3EF6D-1F38-4115-93BC-77BD2FB855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Rectangle 23">
              <a:extLst>
                <a:ext uri="{FF2B5EF4-FFF2-40B4-BE49-F238E27FC236}">
                  <a16:creationId xmlns:a16="http://schemas.microsoft.com/office/drawing/2014/main" id="{E31C83A5-88AF-48BE-BF18-BCD441B269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5">
              <a:extLst>
                <a:ext uri="{FF2B5EF4-FFF2-40B4-BE49-F238E27FC236}">
                  <a16:creationId xmlns:a16="http://schemas.microsoft.com/office/drawing/2014/main" id="{1A69C88A-5BA9-4172-98C1-120F32212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3D58E1DE-DB6B-4772-A7B1-DF94F77FBD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2" name="Rectangle 27">
              <a:extLst>
                <a:ext uri="{FF2B5EF4-FFF2-40B4-BE49-F238E27FC236}">
                  <a16:creationId xmlns:a16="http://schemas.microsoft.com/office/drawing/2014/main" id="{A73CFB7E-FE1B-4EBB-8A51-C929F2DC9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3" name="Rectangle 28">
              <a:extLst>
                <a:ext uri="{FF2B5EF4-FFF2-40B4-BE49-F238E27FC236}">
                  <a16:creationId xmlns:a16="http://schemas.microsoft.com/office/drawing/2014/main" id="{B4B826B7-E4AC-4476-96C5-576DABA6C1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4" name="Rectangle 29">
              <a:extLst>
                <a:ext uri="{FF2B5EF4-FFF2-40B4-BE49-F238E27FC236}">
                  <a16:creationId xmlns:a16="http://schemas.microsoft.com/office/drawing/2014/main" id="{79460421-E5A9-435C-B0BC-78F6A3B5A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D3A4D7F7-A7D4-40B0-A8BA-E4550E963A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6" name="Isosceles Triangle 35">
              <a:extLst>
                <a:ext uri="{FF2B5EF4-FFF2-40B4-BE49-F238E27FC236}">
                  <a16:creationId xmlns:a16="http://schemas.microsoft.com/office/drawing/2014/main" id="{22B007C3-7AE4-431E-A807-3D51DE7DED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4D7B8F8F-4528-4480-AFA3-A006195F5A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9B3C08-09C5-0F7F-E36C-350870992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1520" y="208386"/>
            <a:ext cx="10197494" cy="1099457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100" b="1" dirty="0">
                <a:solidFill>
                  <a:schemeClr val="tx1"/>
                </a:solidFill>
              </a:rPr>
              <a:t>Learning /training and development needs of an individual within Burbury</a:t>
            </a:r>
          </a:p>
        </p:txBody>
      </p:sp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4F8B2185-AE38-43EA-9FA9-E5378AD730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42" name="Isosceles Triangle 41">
            <a:extLst>
              <a:ext uri="{FF2B5EF4-FFF2-40B4-BE49-F238E27FC236}">
                <a16:creationId xmlns:a16="http://schemas.microsoft.com/office/drawing/2014/main" id="{0D36BD5A-BF22-48CD-8A55-28B19177CE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647225F-3494-BC3A-D2E4-E4C080A1A8E4}"/>
              </a:ext>
            </a:extLst>
          </p:cNvPr>
          <p:cNvSpPr txBox="1"/>
          <p:nvPr/>
        </p:nvSpPr>
        <p:spPr>
          <a:xfrm>
            <a:off x="3812396" y="5987566"/>
            <a:ext cx="614200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b="1" dirty="0"/>
              <a:t>4.KPI feedback- </a:t>
            </a:r>
            <a:r>
              <a:rPr lang="en-GB" dirty="0"/>
              <a:t>Behaviourist reinforcement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0DEA94C-8BAF-C50E-CE71-FF0B066507B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33417" y="1227788"/>
            <a:ext cx="8895772" cy="59242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>
                <a:solidFill>
                  <a:schemeClr val="tx1"/>
                </a:solidFill>
              </a:rPr>
              <a:t>As the individual is onboarded for the Sales Advisor role learning needs are identified such as :</a:t>
            </a:r>
          </a:p>
        </p:txBody>
      </p:sp>
      <p:graphicFrame>
        <p:nvGraphicFramePr>
          <p:cNvPr id="22" name="TextBox 10">
            <a:extLst>
              <a:ext uri="{FF2B5EF4-FFF2-40B4-BE49-F238E27FC236}">
                <a16:creationId xmlns:a16="http://schemas.microsoft.com/office/drawing/2014/main" id="{33E1F1C3-8B14-D7DD-5549-7F4CADEF45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6448451"/>
              </p:ext>
            </p:extLst>
          </p:nvPr>
        </p:nvGraphicFramePr>
        <p:xfrm>
          <a:off x="1471527" y="1948543"/>
          <a:ext cx="9433540" cy="3907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3823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1920x1179 How to Make Sure That Project-based Learning is Applied Well in Schools">
            <a:extLst>
              <a:ext uri="{FF2B5EF4-FFF2-40B4-BE49-F238E27FC236}">
                <a16:creationId xmlns:a16="http://schemas.microsoft.com/office/drawing/2014/main" id="{CC38D611-939E-994A-75C2-1128BD8889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5"/>
          <a:stretch>
            <a:fillRect/>
          </a:stretch>
        </p:blipFill>
        <p:spPr bwMode="auto">
          <a:xfrm>
            <a:off x="0" y="0"/>
            <a:ext cx="103359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F8B87D4D-8F54-0837-937B-C10D5AA392F6}"/>
              </a:ext>
            </a:extLst>
          </p:cNvPr>
          <p:cNvSpPr/>
          <p:nvPr/>
        </p:nvSpPr>
        <p:spPr>
          <a:xfrm>
            <a:off x="2771955" y="1706153"/>
            <a:ext cx="9195902" cy="176020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perspectiveBelow"/>
            <a:lightRig rig="threePt" dir="t"/>
          </a:scene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E78F031-DA5C-0B63-5B33-FA4A45405E00}"/>
              </a:ext>
            </a:extLst>
          </p:cNvPr>
          <p:cNvSpPr/>
          <p:nvPr/>
        </p:nvSpPr>
        <p:spPr>
          <a:xfrm>
            <a:off x="2996097" y="4024369"/>
            <a:ext cx="8971760" cy="2724960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F369BA-3A94-5E96-0F43-7877E102A2C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884026" y="4099339"/>
            <a:ext cx="9195902" cy="2575020"/>
          </a:xfrm>
        </p:spPr>
        <p:txBody>
          <a:bodyPr>
            <a:normAutofit fontScale="70000" lnSpcReduction="20000"/>
          </a:bodyPr>
          <a:lstStyle/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300" dirty="0">
                <a:solidFill>
                  <a:schemeClr val="tx1"/>
                </a:solidFill>
              </a:rPr>
              <a:t>Deliver store hours training practices, allow  evaluation of task to impact on individual skills and progress (Matsuo, 2024).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300" dirty="0">
                <a:solidFill>
                  <a:schemeClr val="tx1"/>
                </a:solidFill>
              </a:rPr>
              <a:t>Enables adaptive consultative selling by strong client interaction ; structured reflection through feedback driven KPI aligned.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300" dirty="0">
                <a:solidFill>
                  <a:schemeClr val="tx1"/>
                </a:solidFill>
              </a:rPr>
              <a:t>On the floor experimentation builds storytelling and clientele techniques increasing conversion rates.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1386330-6F50-1387-1393-7D2E56ABB8CB}"/>
              </a:ext>
            </a:extLst>
          </p:cNvPr>
          <p:cNvSpPr txBox="1"/>
          <p:nvPr/>
        </p:nvSpPr>
        <p:spPr>
          <a:xfrm>
            <a:off x="2996097" y="1861218"/>
            <a:ext cx="8897410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tx1"/>
                </a:solidFill>
              </a:rPr>
              <a:t>Adaptive selling </a:t>
            </a:r>
            <a:r>
              <a:rPr lang="en-GB" dirty="0"/>
              <a:t>– </a:t>
            </a:r>
            <a:r>
              <a:rPr lang="en-GB" sz="2400" dirty="0">
                <a:solidFill>
                  <a:schemeClr val="tx1"/>
                </a:solidFill>
              </a:rPr>
              <a:t>Experimental learning (Kolb,1984)</a:t>
            </a:r>
          </a:p>
          <a:p>
            <a:r>
              <a:rPr lang="en-GB" sz="2400" dirty="0">
                <a:solidFill>
                  <a:schemeClr val="tx1"/>
                </a:solidFill>
              </a:rPr>
              <a:t>Producing learning cycle experience,</a:t>
            </a:r>
          </a:p>
          <a:p>
            <a:r>
              <a:rPr lang="en-GB" sz="2400" dirty="0">
                <a:solidFill>
                  <a:schemeClr val="tx1"/>
                </a:solidFill>
              </a:rPr>
              <a:t>reflection , conceptualisation and experimentation (Matsuo, 2024).</a:t>
            </a:r>
          </a:p>
          <a:p>
            <a:endParaRPr lang="en-GB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ED4DA5-E8D0-1BF0-3FE2-98940CFB965B}"/>
              </a:ext>
            </a:extLst>
          </p:cNvPr>
          <p:cNvSpPr/>
          <p:nvPr/>
        </p:nvSpPr>
        <p:spPr>
          <a:xfrm>
            <a:off x="3091821" y="3466355"/>
            <a:ext cx="4743646" cy="483044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000" b="1" dirty="0">
                <a:solidFill>
                  <a:schemeClr val="tx1"/>
                </a:solidFill>
              </a:rPr>
              <a:t>Application &amp; impact: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A2C488-C52C-3C85-7D53-209652A2C961}"/>
              </a:ext>
            </a:extLst>
          </p:cNvPr>
          <p:cNvSpPr/>
          <p:nvPr/>
        </p:nvSpPr>
        <p:spPr>
          <a:xfrm>
            <a:off x="2771955" y="912845"/>
            <a:ext cx="7976557" cy="686266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b="1" dirty="0">
              <a:solidFill>
                <a:schemeClr val="tx1"/>
              </a:solidFill>
            </a:endParaRPr>
          </a:p>
          <a:p>
            <a:r>
              <a:rPr lang="en-GB" sz="2800" b="1" dirty="0">
                <a:solidFill>
                  <a:schemeClr val="tx1"/>
                </a:solidFill>
              </a:rPr>
              <a:t>Training &amp; development needs:</a:t>
            </a:r>
            <a:br>
              <a:rPr lang="en-GB" sz="2800" b="1" dirty="0">
                <a:solidFill>
                  <a:schemeClr val="tx1"/>
                </a:solidFill>
              </a:rPr>
            </a:br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AA8714-41FE-8323-B9FE-4362C8FA93F4}"/>
              </a:ext>
            </a:extLst>
          </p:cNvPr>
          <p:cNvSpPr txBox="1"/>
          <p:nvPr/>
        </p:nvSpPr>
        <p:spPr>
          <a:xfrm>
            <a:off x="-65510" y="6637659"/>
            <a:ext cx="6123214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i="0" dirty="0">
                <a:effectLst/>
                <a:latin typeface="Roboto" panose="02000000000000000000" pitchFamily="2" charset="0"/>
              </a:rPr>
              <a:t>(Educationblogweb.com, 2026)</a:t>
            </a:r>
            <a:endParaRPr lang="en-GB" sz="1100" b="1" dirty="0"/>
          </a:p>
        </p:txBody>
      </p:sp>
    </p:spTree>
    <p:extLst>
      <p:ext uri="{BB962C8B-B14F-4D97-AF65-F5344CB8AC3E}">
        <p14:creationId xmlns:p14="http://schemas.microsoft.com/office/powerpoint/2010/main" val="3558536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07E9B4B-0199-2659-679D-F1B61AF6E9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00" y="1524413"/>
            <a:ext cx="6096293" cy="4562633"/>
          </a:xfrm>
          <a:prstGeom prst="rect">
            <a:avLst/>
          </a:prstGeom>
          <a:effectLst>
            <a:glow rad="127000">
              <a:schemeClr val="accent2">
                <a:lumMod val="50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790F64-1BEB-E658-4EC5-924F1446C1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7763" y="2197198"/>
            <a:ext cx="5625637" cy="4579006"/>
          </a:xfrm>
          <a:prstGeom prst="rect">
            <a:avLst/>
          </a:prstGeom>
          <a:effectLst>
            <a:glow rad="228600">
              <a:schemeClr val="accent2">
                <a:lumMod val="50000"/>
                <a:alpha val="50000"/>
              </a:schemeClr>
            </a:glow>
          </a:effec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D4C85DE-09F5-0529-9B54-A1C71E90E113}"/>
              </a:ext>
            </a:extLst>
          </p:cNvPr>
          <p:cNvSpPr/>
          <p:nvPr/>
        </p:nvSpPr>
        <p:spPr>
          <a:xfrm>
            <a:off x="1097280" y="81796"/>
            <a:ext cx="8892540" cy="1120140"/>
          </a:xfrm>
          <a:prstGeom prst="rect">
            <a:avLst/>
          </a:prstGeom>
          <a:solidFill>
            <a:schemeClr val="accent4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Learning needs, training &amp; development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138689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7C79B6F-0276-10AB-D7A7-15D08716D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Quote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FC732E-1EA7-84CD-71BD-8D57A1F95D6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88257" y="-51213"/>
            <a:ext cx="5693482" cy="1317077"/>
          </a:xfrm>
        </p:spPr>
        <p:txBody>
          <a:bodyPr/>
          <a:lstStyle/>
          <a:p>
            <a:r>
              <a:rPr lang="en-GB" b="1" dirty="0">
                <a:solidFill>
                  <a:schemeClr val="tx1"/>
                </a:solidFill>
              </a:rPr>
              <a:t>Conclusion 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6921FC0C-C8A2-904E-3BB3-3170F606A052}"/>
              </a:ext>
            </a:extLst>
          </p:cNvPr>
          <p:cNvSpPr/>
          <p:nvPr/>
        </p:nvSpPr>
        <p:spPr>
          <a:xfrm>
            <a:off x="822778" y="1214650"/>
            <a:ext cx="10966704" cy="5479448"/>
          </a:xfrm>
          <a:prstGeom prst="foldedCorner">
            <a:avLst/>
          </a:prstGeom>
          <a:solidFill>
            <a:srgbClr val="ABDADF"/>
          </a:solidFill>
          <a:ln>
            <a:solidFill>
              <a:schemeClr val="accent1">
                <a:lumMod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45D3F61-2D51-1ADE-8EFC-CA37AEAF33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474" y="1814470"/>
            <a:ext cx="8529674" cy="467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000" dirty="0">
                <a:latin typeface="Arial" panose="020B0604020202020204" pitchFamily="34" charset="0"/>
              </a:rPr>
              <a:t>Showed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Burberry’s recruitment process, ensures alignment between capability , brand standards and luxury client expectations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2000" dirty="0">
                <a:latin typeface="Arial" panose="020B0604020202020204" pitchFamily="34" charset="0"/>
              </a:rPr>
              <a:t>I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dentified  learning and development needed  and </a:t>
            </a:r>
            <a:r>
              <a:rPr lang="en-US" altLang="en-US" sz="2000" dirty="0">
                <a:latin typeface="Arial" panose="020B0604020202020204" pitchFamily="34" charset="0"/>
              </a:rPr>
              <a:t>ap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plication of experimental, cognitive and behaviorist approaches to strengthen Burbury’s commercial outcomes and client loyalty.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Presented how </a:t>
            </a:r>
            <a:r>
              <a:rPr lang="en-US" altLang="en-US" sz="2000" dirty="0">
                <a:latin typeface="Arial" panose="020B0604020202020204" pitchFamily="34" charset="0"/>
              </a:rPr>
              <a:t>p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erformance management gives staff clear goals, regular feedback, and support to help them improve and meet expectations.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2000" dirty="0">
                <a:latin typeface="Arial" panose="020B0604020202020204" pitchFamily="34" charset="0"/>
              </a:rPr>
              <a:t>Altogether each area mentioned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creates a workforce that is proficient , inspired, and capable to provide a continuous and high‑quality customer experience.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E6F811-FB37-B420-312D-A505B14FEE1D}"/>
              </a:ext>
            </a:extLst>
          </p:cNvPr>
          <p:cNvSpPr txBox="1"/>
          <p:nvPr/>
        </p:nvSpPr>
        <p:spPr>
          <a:xfrm>
            <a:off x="1511474" y="1352805"/>
            <a:ext cx="4171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Overall, we have ;</a:t>
            </a:r>
          </a:p>
        </p:txBody>
      </p:sp>
    </p:spTree>
    <p:extLst>
      <p:ext uri="{BB962C8B-B14F-4D97-AF65-F5344CB8AC3E}">
        <p14:creationId xmlns:p14="http://schemas.microsoft.com/office/powerpoint/2010/main" val="42784068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84E582AC-A9F5-26F1-0A6F-CC31AA43FF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407" y="0"/>
            <a:ext cx="123011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73AD22B-5567-8394-00E2-5BC1AE9109D5}"/>
              </a:ext>
            </a:extLst>
          </p:cNvPr>
          <p:cNvSpPr txBox="1"/>
          <p:nvPr/>
        </p:nvSpPr>
        <p:spPr>
          <a:xfrm>
            <a:off x="9435465" y="4033004"/>
            <a:ext cx="61607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Any questions?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0617C07-9298-D694-84B2-5ED83500B971}"/>
              </a:ext>
            </a:extLst>
          </p:cNvPr>
          <p:cNvSpPr txBox="1"/>
          <p:nvPr/>
        </p:nvSpPr>
        <p:spPr>
          <a:xfrm>
            <a:off x="9988009" y="6488668"/>
            <a:ext cx="78409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rgbClr val="2C3E50"/>
                </a:solidFill>
                <a:effectLst/>
                <a:latin typeface="Roboto" panose="02000000000000000000" pitchFamily="2" charset="0"/>
              </a:rPr>
              <a:t>(Freepik.com, 2026)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56431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C13F36-2CA2-5C91-5D8F-AAB46CB4A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876" y="169436"/>
            <a:ext cx="4660392" cy="720852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50AE8B-D1A9-6D7E-8D4A-0E3CAC9EC0C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266876" y="2685047"/>
            <a:ext cx="9892956" cy="1047069"/>
          </a:xfrm>
        </p:spPr>
        <p:txBody>
          <a:bodyPr/>
          <a:lstStyle/>
          <a:p>
            <a:pPr algn="l"/>
            <a:r>
              <a:rPr lang="en-GB" sz="1400" dirty="0"/>
              <a:t>Burberrycareers.com. (2026). </a:t>
            </a:r>
            <a:r>
              <a:rPr lang="en-GB" sz="1400" i="1" dirty="0"/>
              <a:t>Page Restricted</a:t>
            </a:r>
            <a:r>
              <a:rPr lang="en-GB" sz="1400" dirty="0"/>
              <a:t>. [online] Available at: https://burberrycareers.com/job/London-Client-Advisor-Not/1366904000/?utm_source=Indeed [Accessed 27 Feb. 2026].</a:t>
            </a:r>
          </a:p>
          <a:p>
            <a:pPr algn="l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Burberrycareers.com. (2023).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Who W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Dian Evi Susanti, Desi Wiyanto and Derry Wahidaya (2022) “HR Planning Steps Based On Data From Job Analysis Results”, 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Indonesian Development of Economics and Administration Journal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, 1(1), pp. 81 -. Available at: </a:t>
            </a:r>
          </a:p>
          <a:p>
            <a:pPr algn="l"/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https://ojs.ideanusa.com/index.php/idea/article/view/95 (Accessed: 28February2026). </a:t>
            </a:r>
            <a:r>
              <a:rPr lang="en-GB" sz="1200" i="1" dirty="0">
                <a:latin typeface="Arial" panose="020B0604020202020204" pitchFamily="34" charset="0"/>
                <a:cs typeface="Arial" panose="020B0604020202020204" pitchFamily="34" charset="0"/>
              </a:rPr>
              <a:t>e Are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. [online] Available at: https://burberrycareers.com/content/Who-We-Are/?locale=en_GB.</a:t>
            </a:r>
            <a:r>
              <a:rPr lang="en-US" alt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27Feb. 2026] .</a:t>
            </a:r>
            <a:endParaRPr lang="en-GB" alt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200" dirty="0"/>
              <a:t>Anthony, B., Akpan, E., Ebenezer and </a:t>
            </a:r>
            <a:r>
              <a:rPr lang="en-GB" sz="1200" dirty="0" err="1"/>
              <a:t>Fcicn</a:t>
            </a:r>
            <a:r>
              <a:rPr lang="en-GB" sz="1200" dirty="0"/>
              <a:t> (2025). ASSESSMENT OF THE RECRUITMENT STAGES AND THE RESPONSIBILITY OF HUMAN </a:t>
            </a:r>
            <a:r>
              <a:rPr lang="en-GB" sz="1400" dirty="0"/>
              <a:t>RESOURCES MANAGEMENT IN THE TASK. </a:t>
            </a:r>
            <a:r>
              <a:rPr lang="en-GB" sz="1400" i="1" dirty="0"/>
              <a:t>GASPRO INTERNATIONAL JOURNAL OF EMINENT SCHOLARS</a:t>
            </a:r>
            <a:r>
              <a:rPr lang="en-GB" sz="1400" dirty="0"/>
              <a:t>, [online] 12, pp.2659–1057. Available at: https://globalacademicstar.com/download/article/assessment-of-the-recruitment-stages-and-the-responsibility-of-human-resources-management-in-the-task.pdf.</a:t>
            </a:r>
          </a:p>
          <a:p>
            <a:pPr algn="l"/>
            <a:r>
              <a:rPr lang="en-GB" sz="3200" dirty="0"/>
              <a:t>‌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0B0168-3E82-5E0A-44F3-9718EA60C035}"/>
              </a:ext>
            </a:extLst>
          </p:cNvPr>
          <p:cNvSpPr txBox="1"/>
          <p:nvPr/>
        </p:nvSpPr>
        <p:spPr>
          <a:xfrm>
            <a:off x="1266876" y="763205"/>
            <a:ext cx="10925124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CIPD (2024). </a:t>
            </a:r>
            <a:r>
              <a:rPr lang="en-GB" sz="1400" i="1" dirty="0"/>
              <a:t>Recruitment Process Overview | Factsheets</a:t>
            </a:r>
            <a:r>
              <a:rPr lang="en-GB" sz="1400" dirty="0"/>
              <a:t>. [online] CIPD. Available at: https://www.cipd.org/uk/knowledge/factsheets/recruitment-factsheet/.</a:t>
            </a:r>
            <a:r>
              <a:rPr lang="en-US" altLang="en-US" sz="1400" dirty="0">
                <a:latin typeface="Arial" panose="020B0604020202020204" pitchFamily="34" charset="0"/>
              </a:rPr>
              <a:t> [Accessed 27Feb.2 026] .</a:t>
            </a:r>
            <a:endParaRPr lang="en-GB" sz="1400" dirty="0"/>
          </a:p>
          <a:p>
            <a:pPr algn="l"/>
            <a:r>
              <a:rPr lang="en-GB" sz="2400" dirty="0"/>
              <a:t>‌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33FAA6AC-7379-6438-C1F3-019AC4F08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6876" y="3732116"/>
            <a:ext cx="82661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Negrin, K. A., Slaughter, S. E., Dahlke, S., &amp; Olson, J. (2022). Successful Recruitment to Qualitative Research: A Critical Reflection.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International Journal of Qualitative Methods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en-US" altLang="en-US" sz="12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21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. 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https://doi.org/10.1177/16094069221119576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(Original work published 2022) [Accessed 27Feb. 2026]</a:t>
            </a:r>
            <a:r>
              <a:rPr lang="en-US" altLang="en-US" sz="1200" dirty="0">
                <a:latin typeface="Arial" panose="020B0604020202020204" pitchFamily="34" charset="0"/>
              </a:rPr>
              <a:t> .</a:t>
            </a:r>
            <a:endParaRPr kumimoji="0" lang="en-US" altLang="en-US" sz="12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EA1BA21-3591-E36F-816D-47E3B1ABC7C9}"/>
              </a:ext>
            </a:extLst>
          </p:cNvPr>
          <p:cNvSpPr txBox="1"/>
          <p:nvPr/>
        </p:nvSpPr>
        <p:spPr>
          <a:xfrm>
            <a:off x="1266876" y="4378447"/>
            <a:ext cx="928844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Sheth, J.N., Jain, V. and Ambika, A. (2023). The growing importance of customer-centric support services for improving customer experience. </a:t>
            </a:r>
            <a:r>
              <a:rPr lang="en-GB" sz="14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Journal of Business Research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[online] 164(164).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doi:https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://doi.org/10.1016/j.jbusres.2023.113943.</a:t>
            </a:r>
            <a:r>
              <a:rPr lang="en-GB" sz="1400" dirty="0">
                <a:solidFill>
                  <a:srgbClr val="000000"/>
                </a:solidFill>
                <a:latin typeface="Calibri" panose="020F0502020204030204" pitchFamily="34" charset="0"/>
              </a:rPr>
              <a:t>[Accessed28Feb. 2026] .</a:t>
            </a:r>
            <a:endParaRPr lang="en-GB" sz="14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l">
              <a:buNone/>
            </a:pP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EB85FC-1839-8C98-C742-FF05D5AB2127}"/>
              </a:ext>
            </a:extLst>
          </p:cNvPr>
          <p:cNvSpPr txBox="1"/>
          <p:nvPr/>
        </p:nvSpPr>
        <p:spPr>
          <a:xfrm>
            <a:off x="1266876" y="5233021"/>
            <a:ext cx="12435840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Burberry United Kingdom. (2026). </a:t>
            </a:r>
            <a:r>
              <a:rPr lang="en-GB" sz="16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Wide Check Wool Silk Scarf in Archive beige | Burberry® Official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[online] Available at: https://uk.burberry.com/wide-check-wool-silk-scarf-p80787791?pla=true&amp;utm_source=bing [Accessed 14 Mar. 2026].</a:t>
            </a:r>
          </a:p>
          <a:p>
            <a:pPr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9A44DA-327F-2F50-ED3C-31B0521479CA}"/>
              </a:ext>
            </a:extLst>
          </p:cNvPr>
          <p:cNvSpPr txBox="1"/>
          <p:nvPr/>
        </p:nvSpPr>
        <p:spPr>
          <a:xfrm>
            <a:off x="1266876" y="5771629"/>
            <a:ext cx="104374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Educationblogweb.com. (2026). Available at: https://educationblogweb.com/wp-content/uploads/2023/03/learning-and-development.png [Accessed 14 Mar. 2026].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F938184-FD82-8E09-5F2D-CCEB531B2EF2}"/>
              </a:ext>
            </a:extLst>
          </p:cNvPr>
          <p:cNvSpPr txBox="1"/>
          <p:nvPr/>
        </p:nvSpPr>
        <p:spPr>
          <a:xfrm>
            <a:off x="1266876" y="6365398"/>
            <a:ext cx="68465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Freepik.com. (2026). Available at: https://img.freepik.com/free-photo/professional-thank-you-with-elegant-background_23-2150378870.jpg [Accessed 14 Mar. 2026].</a:t>
            </a:r>
          </a:p>
          <a:p>
            <a:pPr algn="l">
              <a:buNone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</a:p>
        </p:txBody>
      </p:sp>
    </p:spTree>
    <p:extLst>
      <p:ext uri="{BB962C8B-B14F-4D97-AF65-F5344CB8AC3E}">
        <p14:creationId xmlns:p14="http://schemas.microsoft.com/office/powerpoint/2010/main" val="41051460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E34B95A-3C37-EE24-EF31-8A0E471018C5}"/>
              </a:ext>
            </a:extLst>
          </p:cNvPr>
          <p:cNvSpPr txBox="1"/>
          <p:nvPr/>
        </p:nvSpPr>
        <p:spPr>
          <a:xfrm>
            <a:off x="1250828" y="1309599"/>
            <a:ext cx="995419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Hyun, H., Yoo, W.S. and Chen, Y. (2025). Retailing education as panaceas: Exploring the effects of knowledge transfer on organizational and employee outcomes. </a:t>
            </a:r>
            <a:r>
              <a:rPr lang="en-GB" sz="14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Journal of Retailing and Consumer Services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84, pp.104259–104259.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doi:https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://doi.org/10.1016/j.jretconser.2025.104259.[Accessed 2March. 2026].</a:t>
            </a:r>
          </a:p>
          <a:p>
            <a:pPr algn="l">
              <a:buNone/>
            </a:pP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  <a:endParaRPr lang="en-GB" sz="20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ACF9CA-F9A0-B114-5F10-B0144C7F9A47}"/>
              </a:ext>
            </a:extLst>
          </p:cNvPr>
          <p:cNvSpPr txBox="1"/>
          <p:nvPr/>
        </p:nvSpPr>
        <p:spPr>
          <a:xfrm>
            <a:off x="1239670" y="2418440"/>
            <a:ext cx="107140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Matsuo, M. (2025). Supporting experiential learning for expanding successes: extending Kolb’s model. </a:t>
            </a:r>
            <a:r>
              <a:rPr lang="en-GB" sz="1400" i="1" dirty="0"/>
              <a:t>Human Resource Development International</a:t>
            </a:r>
            <a:r>
              <a:rPr lang="en-GB" sz="1400" dirty="0"/>
              <a:t>, </a:t>
            </a:r>
            <a:r>
              <a:rPr lang="en-GB" sz="1400" i="1" dirty="0"/>
              <a:t>28</a:t>
            </a:r>
            <a:r>
              <a:rPr lang="en-GB" sz="1400" dirty="0"/>
              <a:t>(3), 423–445. </a:t>
            </a:r>
            <a:r>
              <a:rPr lang="en-GB" sz="14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https://doi.org/10.1080/13678868.2024.2401301[Accessed</a:t>
            </a:r>
            <a:r>
              <a:rPr lang="en-GB" sz="1400" dirty="0"/>
              <a:t> 2March. 2026] 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D93C3C-8281-319F-63C4-AFA1F46ADEA8}"/>
              </a:ext>
            </a:extLst>
          </p:cNvPr>
          <p:cNvSpPr txBox="1"/>
          <p:nvPr/>
        </p:nvSpPr>
        <p:spPr>
          <a:xfrm>
            <a:off x="1250828" y="3167370"/>
            <a:ext cx="1007496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Feinstein, R.E. (2020). Descriptions and Reflections on the Cognitive Apprenticeship Model of Psychotherapy Training &amp; Supervision. </a:t>
            </a:r>
            <a:r>
              <a:rPr lang="en-GB" sz="14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Journal of Contemporary Psychotherapy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51(2).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doi:https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://doi.org/10.1007/s10879-020-09480-6.[Accessed 2March. 2026] .</a:t>
            </a:r>
          </a:p>
          <a:p>
            <a:pPr algn="l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0F8917-6CAC-153A-B3C0-445F2DE6E2ED}"/>
              </a:ext>
            </a:extLst>
          </p:cNvPr>
          <p:cNvSpPr txBox="1"/>
          <p:nvPr/>
        </p:nvSpPr>
        <p:spPr>
          <a:xfrm>
            <a:off x="1239670" y="3998366"/>
            <a:ext cx="96903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dirty="0"/>
              <a:t>Gijsbrechts, J., </a:t>
            </a:r>
            <a:r>
              <a:rPr lang="en-GB" sz="1200" dirty="0" err="1"/>
              <a:t>Boute</a:t>
            </a:r>
            <a:r>
              <a:rPr lang="en-GB" sz="1200" dirty="0"/>
              <a:t>, R. N., Van </a:t>
            </a:r>
            <a:r>
              <a:rPr lang="en-GB" sz="1200" dirty="0" err="1"/>
              <a:t>Mieghem</a:t>
            </a:r>
            <a:r>
              <a:rPr lang="en-GB" sz="1200" dirty="0"/>
              <a:t>, J. A., &amp; Zhang, D. J. (2022). Can Deep Reinforcement Learning Improve Inventory Management? Performance on Lost Sales, Dual-Sourcing, and Multi-Echelon Problems. </a:t>
            </a:r>
            <a:r>
              <a:rPr lang="en-GB" sz="1200" i="1" dirty="0"/>
              <a:t>Manufacturing &amp; Service Operations Management</a:t>
            </a:r>
            <a:r>
              <a:rPr lang="en-GB" sz="1200" dirty="0"/>
              <a:t>, </a:t>
            </a:r>
            <a:r>
              <a:rPr lang="en-GB" sz="1200" i="1" dirty="0"/>
              <a:t>24</a:t>
            </a:r>
            <a:r>
              <a:rPr lang="en-GB" sz="1200" dirty="0"/>
              <a:t>(3), 1349–1368. </a:t>
            </a:r>
            <a:r>
              <a:rPr lang="en-GB" sz="12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https://doi.org/10.1287/msom.2021.1064</a:t>
            </a:r>
            <a:r>
              <a:rPr lang="en-GB" sz="1200" dirty="0"/>
              <a:t> [Accessed 2March. 2026] 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0E801C-98AE-4E0E-F9DB-D50706F31BE8}"/>
              </a:ext>
            </a:extLst>
          </p:cNvPr>
          <p:cNvSpPr txBox="1"/>
          <p:nvPr/>
        </p:nvSpPr>
        <p:spPr>
          <a:xfrm>
            <a:off x="1239671" y="493386"/>
            <a:ext cx="107140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Sheth, J.N., Jain, V. and Ambika, A. (2023). The growing importance of customer-centric support services for improving customer experience. </a:t>
            </a:r>
            <a:r>
              <a:rPr lang="en-GB" sz="1400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Journal of Business Research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[online] 164(164). </a:t>
            </a:r>
            <a:r>
              <a:rPr lang="en-GB" sz="1400" b="0" i="0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doi:https</a:t>
            </a:r>
            <a:r>
              <a:rPr lang="en-GB" sz="1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://doi.org/10.1016/j.jbusres.2023.113943.</a:t>
            </a:r>
            <a:r>
              <a:rPr lang="en-GB" sz="1400" dirty="0">
                <a:solidFill>
                  <a:srgbClr val="000000"/>
                </a:solidFill>
                <a:latin typeface="Calibri" panose="020F0502020204030204" pitchFamily="34" charset="0"/>
              </a:rPr>
              <a:t>[Accessed 28Feb. 2026] .</a:t>
            </a:r>
            <a:endParaRPr lang="en-GB" sz="1400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130249-EF56-4F92-0AE7-CB0E560AD28A}"/>
              </a:ext>
            </a:extLst>
          </p:cNvPr>
          <p:cNvSpPr txBox="1"/>
          <p:nvPr/>
        </p:nvSpPr>
        <p:spPr>
          <a:xfrm>
            <a:off x="1239670" y="4778073"/>
            <a:ext cx="9690341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Googleusercontent.com. (2026). Available at: https://lh3.googleusercontent.com/p/AF1QipMxqs_E-C-aAYCWLQlDtaZTVNBy-xdPCxzlXuyF=s1360-w1360-h1020 [Accessed 14 Mar. 2026].</a:t>
            </a:r>
          </a:p>
          <a:p>
            <a:pPr algn="l">
              <a:buNone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‌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166FEF-4B0F-8F6D-60CD-74808E756D96}"/>
              </a:ext>
            </a:extLst>
          </p:cNvPr>
          <p:cNvSpPr txBox="1"/>
          <p:nvPr/>
        </p:nvSpPr>
        <p:spPr>
          <a:xfrm>
            <a:off x="1239670" y="5639847"/>
            <a:ext cx="889615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Fashiongonerogue.com. (2026). </a:t>
            </a:r>
            <a:r>
              <a:rPr lang="en-GB" b="0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Securly</a:t>
            </a:r>
            <a:r>
              <a:rPr lang="en-GB" b="0" i="1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- Geolocation sharing</a:t>
            </a:r>
            <a:r>
              <a:rPr lang="en-GB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[online] Available at: https://www.fashiongonerogue.com/wp-content/uploads/2014/03/The-Burberry-Heritage-Trench-Coat-The-Sandringham.jpg [Accessed 14 Mar. 2026].</a:t>
            </a:r>
          </a:p>
        </p:txBody>
      </p:sp>
    </p:spTree>
    <p:extLst>
      <p:ext uri="{BB962C8B-B14F-4D97-AF65-F5344CB8AC3E}">
        <p14:creationId xmlns:p14="http://schemas.microsoft.com/office/powerpoint/2010/main" val="195435867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EC3793-C1BC-496C-A03C-202DFFC513D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1CEDABF-7176-4A42-8EF9-E5D4DD31FF6C}">
  <ds:schemaRefs>
    <ds:schemaRef ds:uri="71af3243-3dd4-4a8d-8c0d-dd76da1f02a5"/>
    <ds:schemaRef ds:uri="http://schemas.microsoft.com/sharepoint/v3"/>
    <ds:schemaRef ds:uri="http://purl.org/dc/terms/"/>
    <ds:schemaRef ds:uri="http://schemas.microsoft.com/office/2006/documentManagement/types"/>
    <ds:schemaRef ds:uri="230e9df3-be65-4c73-a93b-d1236ebd677e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  <ds:schemaRef ds:uri="http://schemas.openxmlformats.org/package/2006/metadata/core-properties"/>
    <ds:schemaRef ds:uri="16c05727-aa75-4e4a-9b5f-8a80a1165891"/>
  </ds:schemaRefs>
</ds:datastoreItem>
</file>

<file path=customXml/itemProps3.xml><?xml version="1.0" encoding="utf-8"?>
<ds:datastoreItem xmlns:ds="http://schemas.openxmlformats.org/officeDocument/2006/customXml" ds:itemID="{D3301439-688F-4D19-B908-B48B62C56078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1379</TotalTime>
  <Words>1724</Words>
  <Application>Microsoft Office PowerPoint</Application>
  <PresentationFormat>Widescreen</PresentationFormat>
  <Paragraphs>152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Aptos</vt:lpstr>
      <vt:lpstr>Arial</vt:lpstr>
      <vt:lpstr>Calibri</vt:lpstr>
      <vt:lpstr>Roboto</vt:lpstr>
      <vt:lpstr>Trebuchet MS</vt:lpstr>
      <vt:lpstr>Wingdings 3</vt:lpstr>
      <vt:lpstr>Facet</vt:lpstr>
      <vt:lpstr>   Student name: Liliana Da Cruz Furtado  Student Number: 2430784  Module name: Developing and managing individuals and teams  Module code: LCLM5002  Assignment title : Component 1- Individual Presentation </vt:lpstr>
      <vt:lpstr>Table of Contents</vt:lpstr>
      <vt:lpstr>Introduction of Burberry </vt:lpstr>
      <vt:lpstr>Job analysis using Munro-Fraser Five Fold Grading system (1954)</vt:lpstr>
      <vt:lpstr>Job description and Person specification </vt:lpstr>
      <vt:lpstr>Recruitment Steps</vt:lpstr>
      <vt:lpstr>Learning /training and development needs of an individual within Burbury</vt:lpstr>
      <vt:lpstr>PowerPoint Presentation</vt:lpstr>
      <vt:lpstr>PowerPoint Presentation</vt:lpstr>
      <vt:lpstr>Quote</vt:lpstr>
      <vt:lpstr>PowerPoint Presentation</vt:lpstr>
      <vt:lpstr>References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liliana furtado</dc:creator>
  <cp:lastModifiedBy>liliana furtado</cp:lastModifiedBy>
  <cp:revision>6</cp:revision>
  <dcterms:created xsi:type="dcterms:W3CDTF">2026-02-18T19:39:36Z</dcterms:created>
  <dcterms:modified xsi:type="dcterms:W3CDTF">2026-03-16T11:47:21Z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