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7" r:id="rId1"/>
  </p:sldMasterIdLst>
  <p:notesMasterIdLst>
    <p:notesMasterId r:id="rId96"/>
  </p:notesMasterIdLst>
  <p:sldIdLst>
    <p:sldId id="256" r:id="rId2"/>
    <p:sldId id="510" r:id="rId3"/>
    <p:sldId id="511" r:id="rId4"/>
    <p:sldId id="512" r:id="rId5"/>
    <p:sldId id="513" r:id="rId6"/>
    <p:sldId id="514" r:id="rId7"/>
    <p:sldId id="258" r:id="rId8"/>
    <p:sldId id="495" r:id="rId9"/>
    <p:sldId id="515" r:id="rId10"/>
    <p:sldId id="516" r:id="rId11"/>
    <p:sldId id="502" r:id="rId12"/>
    <p:sldId id="499" r:id="rId13"/>
    <p:sldId id="500" r:id="rId14"/>
    <p:sldId id="544" r:id="rId15"/>
    <p:sldId id="543" r:id="rId16"/>
    <p:sldId id="501" r:id="rId17"/>
    <p:sldId id="504" r:id="rId18"/>
    <p:sldId id="269" r:id="rId19"/>
    <p:sldId id="508" r:id="rId20"/>
    <p:sldId id="509" r:id="rId21"/>
    <p:sldId id="505" r:id="rId22"/>
    <p:sldId id="545" r:id="rId23"/>
    <p:sldId id="506" r:id="rId24"/>
    <p:sldId id="507" r:id="rId25"/>
    <p:sldId id="441" r:id="rId26"/>
    <p:sldId id="442" r:id="rId27"/>
    <p:sldId id="443" r:id="rId28"/>
    <p:sldId id="444" r:id="rId29"/>
    <p:sldId id="446" r:id="rId30"/>
    <p:sldId id="447" r:id="rId31"/>
    <p:sldId id="448" r:id="rId32"/>
    <p:sldId id="449" r:id="rId33"/>
    <p:sldId id="450" r:id="rId34"/>
    <p:sldId id="451" r:id="rId35"/>
    <p:sldId id="453" r:id="rId36"/>
    <p:sldId id="454" r:id="rId37"/>
    <p:sldId id="455" r:id="rId38"/>
    <p:sldId id="456" r:id="rId39"/>
    <p:sldId id="457" r:id="rId40"/>
    <p:sldId id="460" r:id="rId41"/>
    <p:sldId id="461" r:id="rId42"/>
    <p:sldId id="462" r:id="rId43"/>
    <p:sldId id="467" r:id="rId44"/>
    <p:sldId id="468" r:id="rId45"/>
    <p:sldId id="469" r:id="rId46"/>
    <p:sldId id="470" r:id="rId47"/>
    <p:sldId id="471" r:id="rId48"/>
    <p:sldId id="472" r:id="rId49"/>
    <p:sldId id="479" r:id="rId50"/>
    <p:sldId id="480" r:id="rId51"/>
    <p:sldId id="481" r:id="rId52"/>
    <p:sldId id="288" r:id="rId53"/>
    <p:sldId id="399" r:id="rId54"/>
    <p:sldId id="534" r:id="rId55"/>
    <p:sldId id="533" r:id="rId56"/>
    <p:sldId id="536" r:id="rId57"/>
    <p:sldId id="532" r:id="rId58"/>
    <p:sldId id="333" r:id="rId59"/>
    <p:sldId id="334" r:id="rId60"/>
    <p:sldId id="294" r:id="rId61"/>
    <p:sldId id="517" r:id="rId62"/>
    <p:sldId id="546" r:id="rId63"/>
    <p:sldId id="547" r:id="rId64"/>
    <p:sldId id="336" r:id="rId65"/>
    <p:sldId id="296" r:id="rId66"/>
    <p:sldId id="421" r:id="rId67"/>
    <p:sldId id="354" r:id="rId68"/>
    <p:sldId id="355" r:id="rId69"/>
    <p:sldId id="538" r:id="rId70"/>
    <p:sldId id="537" r:id="rId71"/>
    <p:sldId id="306" r:id="rId72"/>
    <p:sldId id="307" r:id="rId73"/>
    <p:sldId id="494" r:id="rId74"/>
    <p:sldId id="488" r:id="rId75"/>
    <p:sldId id="539" r:id="rId76"/>
    <p:sldId id="541" r:id="rId77"/>
    <p:sldId id="542" r:id="rId78"/>
    <p:sldId id="540" r:id="rId79"/>
    <p:sldId id="489" r:id="rId80"/>
    <p:sldId id="526" r:id="rId81"/>
    <p:sldId id="527" r:id="rId82"/>
    <p:sldId id="528" r:id="rId83"/>
    <p:sldId id="529" r:id="rId84"/>
    <p:sldId id="530" r:id="rId85"/>
    <p:sldId id="531" r:id="rId86"/>
    <p:sldId id="518" r:id="rId87"/>
    <p:sldId id="519" r:id="rId88"/>
    <p:sldId id="520" r:id="rId89"/>
    <p:sldId id="521" r:id="rId90"/>
    <p:sldId id="522" r:id="rId91"/>
    <p:sldId id="523" r:id="rId92"/>
    <p:sldId id="524" r:id="rId93"/>
    <p:sldId id="492" r:id="rId94"/>
    <p:sldId id="525" r:id="rId95"/>
  </p:sldIdLst>
  <p:sldSz cx="9144000" cy="6858000" type="screen4x3"/>
  <p:notesSz cx="6858000" cy="9144000"/>
  <p:defaultTextStyle>
    <a:defPPr>
      <a:defRPr lang="zh-TW"/>
    </a:defPPr>
    <a:lvl1pPr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  <a:srgbClr val="800000"/>
    <a:srgbClr val="CC0000"/>
    <a:srgbClr val="5812B6"/>
    <a:srgbClr val="0FB92F"/>
    <a:srgbClr val="5177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661" autoAdjust="0"/>
    <p:restoredTop sz="84404" autoAdjust="0"/>
  </p:normalViewPr>
  <p:slideViewPr>
    <p:cSldViewPr>
      <p:cViewPr varScale="1">
        <p:scale>
          <a:sx n="58" d="100"/>
          <a:sy n="58" d="100"/>
        </p:scale>
        <p:origin x="90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9CFEB4-F8A1-45B6-865A-44C98ECD4B1F}" type="doc">
      <dgm:prSet loTypeId="urn:microsoft.com/office/officeart/2005/8/layout/venn2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42AA2333-1F5E-4BD6-B7A4-B954E3E946F6}">
      <dgm:prSet phldrT="[文字]" custT="1"/>
      <dgm:spPr/>
      <dgm:t>
        <a:bodyPr/>
        <a:lstStyle/>
        <a:p>
          <a:r>
            <a:rPr lang="zh-TW" altLang="en-US" sz="2000" dirty="0" smtClean="0"/>
            <a:t>春秋三傳</a:t>
          </a:r>
          <a:endParaRPr lang="zh-TW" altLang="en-US" sz="2000" dirty="0"/>
        </a:p>
      </dgm:t>
    </dgm:pt>
    <dgm:pt modelId="{91803ED4-E5E1-46AA-BD15-3B3FF4F0E387}" type="parTrans" cxnId="{3E7E7B5B-0BAE-4704-A04C-192D26955579}">
      <dgm:prSet/>
      <dgm:spPr/>
      <dgm:t>
        <a:bodyPr/>
        <a:lstStyle/>
        <a:p>
          <a:endParaRPr lang="zh-TW" altLang="en-US"/>
        </a:p>
      </dgm:t>
    </dgm:pt>
    <dgm:pt modelId="{8150E33C-4EC9-48D0-BE9D-664B88484A66}" type="sibTrans" cxnId="{3E7E7B5B-0BAE-4704-A04C-192D26955579}">
      <dgm:prSet/>
      <dgm:spPr/>
      <dgm:t>
        <a:bodyPr/>
        <a:lstStyle/>
        <a:p>
          <a:endParaRPr lang="zh-TW" altLang="en-US"/>
        </a:p>
      </dgm:t>
    </dgm:pt>
    <dgm:pt modelId="{F97DB32C-C393-48E3-9CB9-7DF725204C16}">
      <dgm:prSet phldrT="[文字]" custT="1"/>
      <dgm:spPr/>
      <dgm:t>
        <a:bodyPr/>
        <a:lstStyle/>
        <a:p>
          <a:r>
            <a:rPr lang="zh-TW" altLang="en-US" sz="2000" dirty="0" smtClean="0"/>
            <a:t>公羊傳</a:t>
          </a:r>
          <a:endParaRPr lang="zh-TW" altLang="en-US" sz="2000" dirty="0"/>
        </a:p>
      </dgm:t>
    </dgm:pt>
    <dgm:pt modelId="{F0C1A229-E864-4944-8CBC-C601A8421BFC}" type="parTrans" cxnId="{18A15806-9A29-4EB4-B0A3-042A524E21FC}">
      <dgm:prSet/>
      <dgm:spPr/>
      <dgm:t>
        <a:bodyPr/>
        <a:lstStyle/>
        <a:p>
          <a:endParaRPr lang="zh-TW" altLang="en-US"/>
        </a:p>
      </dgm:t>
    </dgm:pt>
    <dgm:pt modelId="{2C3B9311-134F-43D8-B3CC-DE62215CC729}" type="sibTrans" cxnId="{18A15806-9A29-4EB4-B0A3-042A524E21FC}">
      <dgm:prSet/>
      <dgm:spPr/>
      <dgm:t>
        <a:bodyPr/>
        <a:lstStyle/>
        <a:p>
          <a:endParaRPr lang="zh-TW" altLang="en-US"/>
        </a:p>
      </dgm:t>
    </dgm:pt>
    <dgm:pt modelId="{7A1635FA-423E-4C11-A3DB-DCE3357590EB}">
      <dgm:prSet phldrT="[文字]" custT="1"/>
      <dgm:spPr/>
      <dgm:t>
        <a:bodyPr/>
        <a:lstStyle/>
        <a:p>
          <a:r>
            <a:rPr lang="zh-TW" altLang="en-US" sz="2000" dirty="0" smtClean="0"/>
            <a:t>公羊傳的政治思想</a:t>
          </a:r>
          <a:endParaRPr lang="zh-TW" altLang="en-US" sz="2000" dirty="0"/>
        </a:p>
      </dgm:t>
    </dgm:pt>
    <dgm:pt modelId="{ED4807FA-7496-4290-9EBD-10D3529FE374}" type="parTrans" cxnId="{BA94A6ED-C640-4E53-8B63-42720A29EC6E}">
      <dgm:prSet/>
      <dgm:spPr/>
      <dgm:t>
        <a:bodyPr/>
        <a:lstStyle/>
        <a:p>
          <a:endParaRPr lang="zh-TW" altLang="en-US"/>
        </a:p>
      </dgm:t>
    </dgm:pt>
    <dgm:pt modelId="{DB7F6D4B-714F-4C66-8BBA-81FA80CE68EE}" type="sibTrans" cxnId="{BA94A6ED-C640-4E53-8B63-42720A29EC6E}">
      <dgm:prSet/>
      <dgm:spPr/>
      <dgm:t>
        <a:bodyPr/>
        <a:lstStyle/>
        <a:p>
          <a:endParaRPr lang="zh-TW" altLang="en-US"/>
        </a:p>
      </dgm:t>
    </dgm:pt>
    <dgm:pt modelId="{6E7B9AEB-9754-4BA6-B0CA-D2FF5AD398A3}">
      <dgm:prSet phldrT="[文字]" custT="1"/>
      <dgm:spPr/>
      <dgm:t>
        <a:bodyPr/>
        <a:lstStyle/>
        <a:p>
          <a:r>
            <a:rPr lang="zh-TW" altLang="en-US" sz="2000" dirty="0" smtClean="0"/>
            <a:t>公羊傳的夷夏觀</a:t>
          </a:r>
          <a:endParaRPr lang="zh-TW" altLang="en-US" sz="2000" dirty="0"/>
        </a:p>
      </dgm:t>
    </dgm:pt>
    <dgm:pt modelId="{EBCAD910-2D49-4AAC-9424-57692B2391C7}" type="parTrans" cxnId="{7C546F3D-BB8E-47E9-9CAB-E45A2A8273FC}">
      <dgm:prSet/>
      <dgm:spPr/>
      <dgm:t>
        <a:bodyPr/>
        <a:lstStyle/>
        <a:p>
          <a:endParaRPr lang="zh-TW" altLang="en-US"/>
        </a:p>
      </dgm:t>
    </dgm:pt>
    <dgm:pt modelId="{D26C089B-C367-4A58-9973-2958B86DF972}" type="sibTrans" cxnId="{7C546F3D-BB8E-47E9-9CAB-E45A2A8273FC}">
      <dgm:prSet/>
      <dgm:spPr/>
      <dgm:t>
        <a:bodyPr/>
        <a:lstStyle/>
        <a:p>
          <a:endParaRPr lang="zh-TW" altLang="en-US"/>
        </a:p>
      </dgm:t>
    </dgm:pt>
    <dgm:pt modelId="{21436B45-BE1A-4C28-8BCC-DF6FBCED4A82}" type="pres">
      <dgm:prSet presAssocID="{729CFEB4-F8A1-45B6-865A-44C98ECD4B1F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698417D-FC04-42E2-AB81-1F8452F2AD01}" type="pres">
      <dgm:prSet presAssocID="{729CFEB4-F8A1-45B6-865A-44C98ECD4B1F}" presName="comp1" presStyleCnt="0"/>
      <dgm:spPr/>
    </dgm:pt>
    <dgm:pt modelId="{EB91F2A9-80B4-456B-A5AF-8469C21C476E}" type="pres">
      <dgm:prSet presAssocID="{729CFEB4-F8A1-45B6-865A-44C98ECD4B1F}" presName="circle1" presStyleLbl="node1" presStyleIdx="0" presStyleCnt="4"/>
      <dgm:spPr/>
      <dgm:t>
        <a:bodyPr/>
        <a:lstStyle/>
        <a:p>
          <a:endParaRPr lang="zh-TW" altLang="en-US"/>
        </a:p>
      </dgm:t>
    </dgm:pt>
    <dgm:pt modelId="{117B7E6C-A702-4159-9E18-A1695075BB86}" type="pres">
      <dgm:prSet presAssocID="{729CFEB4-F8A1-45B6-865A-44C98ECD4B1F}" presName="c1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8416903-EB51-4418-A433-E545F92FC594}" type="pres">
      <dgm:prSet presAssocID="{729CFEB4-F8A1-45B6-865A-44C98ECD4B1F}" presName="comp2" presStyleCnt="0"/>
      <dgm:spPr/>
    </dgm:pt>
    <dgm:pt modelId="{1078131D-AE3B-4FD2-8456-9E304DCF0028}" type="pres">
      <dgm:prSet presAssocID="{729CFEB4-F8A1-45B6-865A-44C98ECD4B1F}" presName="circle2" presStyleLbl="node1" presStyleIdx="1" presStyleCnt="4"/>
      <dgm:spPr/>
      <dgm:t>
        <a:bodyPr/>
        <a:lstStyle/>
        <a:p>
          <a:endParaRPr lang="zh-TW" altLang="en-US"/>
        </a:p>
      </dgm:t>
    </dgm:pt>
    <dgm:pt modelId="{6C83D5A1-0408-4624-B699-98E10C1FDE06}" type="pres">
      <dgm:prSet presAssocID="{729CFEB4-F8A1-45B6-865A-44C98ECD4B1F}" presName="c2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F3A0862-5890-422F-95BB-EA71E83BFB68}" type="pres">
      <dgm:prSet presAssocID="{729CFEB4-F8A1-45B6-865A-44C98ECD4B1F}" presName="comp3" presStyleCnt="0"/>
      <dgm:spPr/>
    </dgm:pt>
    <dgm:pt modelId="{CA811132-2350-4232-94E9-585FDAA1636B}" type="pres">
      <dgm:prSet presAssocID="{729CFEB4-F8A1-45B6-865A-44C98ECD4B1F}" presName="circle3" presStyleLbl="node1" presStyleIdx="2" presStyleCnt="4"/>
      <dgm:spPr/>
      <dgm:t>
        <a:bodyPr/>
        <a:lstStyle/>
        <a:p>
          <a:endParaRPr lang="zh-TW" altLang="en-US"/>
        </a:p>
      </dgm:t>
    </dgm:pt>
    <dgm:pt modelId="{36D77E09-4ED4-4072-9E3B-7CC05A3E7FB2}" type="pres">
      <dgm:prSet presAssocID="{729CFEB4-F8A1-45B6-865A-44C98ECD4B1F}" presName="c3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11BD565-6C90-4B7B-BADD-A72D11B0CA49}" type="pres">
      <dgm:prSet presAssocID="{729CFEB4-F8A1-45B6-865A-44C98ECD4B1F}" presName="comp4" presStyleCnt="0"/>
      <dgm:spPr/>
    </dgm:pt>
    <dgm:pt modelId="{DB69AC34-7C7B-4B24-8E1A-BBFF7B7DF199}" type="pres">
      <dgm:prSet presAssocID="{729CFEB4-F8A1-45B6-865A-44C98ECD4B1F}" presName="circle4" presStyleLbl="node1" presStyleIdx="3" presStyleCnt="4"/>
      <dgm:spPr/>
      <dgm:t>
        <a:bodyPr/>
        <a:lstStyle/>
        <a:p>
          <a:endParaRPr lang="zh-TW" altLang="en-US"/>
        </a:p>
      </dgm:t>
    </dgm:pt>
    <dgm:pt modelId="{7552F500-3A5D-4C68-A48C-1B4079E2C23C}" type="pres">
      <dgm:prSet presAssocID="{729CFEB4-F8A1-45B6-865A-44C98ECD4B1F}" presName="c4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C546F3D-BB8E-47E9-9CAB-E45A2A8273FC}" srcId="{729CFEB4-F8A1-45B6-865A-44C98ECD4B1F}" destId="{6E7B9AEB-9754-4BA6-B0CA-D2FF5AD398A3}" srcOrd="3" destOrd="0" parTransId="{EBCAD910-2D49-4AAC-9424-57692B2391C7}" sibTransId="{D26C089B-C367-4A58-9973-2958B86DF972}"/>
    <dgm:cxn modelId="{F73AB1FD-1423-49D7-A4D7-55316DC57092}" type="presOf" srcId="{7A1635FA-423E-4C11-A3DB-DCE3357590EB}" destId="{CA811132-2350-4232-94E9-585FDAA1636B}" srcOrd="0" destOrd="0" presId="urn:microsoft.com/office/officeart/2005/8/layout/venn2"/>
    <dgm:cxn modelId="{3AC17ED3-882D-4036-8CEB-4EFECF766F9C}" type="presOf" srcId="{42AA2333-1F5E-4BD6-B7A4-B954E3E946F6}" destId="{EB91F2A9-80B4-456B-A5AF-8469C21C476E}" srcOrd="0" destOrd="0" presId="urn:microsoft.com/office/officeart/2005/8/layout/venn2"/>
    <dgm:cxn modelId="{17DE3F5A-0FC9-4CCA-84C6-A58A8D5CD079}" type="presOf" srcId="{F97DB32C-C393-48E3-9CB9-7DF725204C16}" destId="{1078131D-AE3B-4FD2-8456-9E304DCF0028}" srcOrd="0" destOrd="0" presId="urn:microsoft.com/office/officeart/2005/8/layout/venn2"/>
    <dgm:cxn modelId="{18A15806-9A29-4EB4-B0A3-042A524E21FC}" srcId="{729CFEB4-F8A1-45B6-865A-44C98ECD4B1F}" destId="{F97DB32C-C393-48E3-9CB9-7DF725204C16}" srcOrd="1" destOrd="0" parTransId="{F0C1A229-E864-4944-8CBC-C601A8421BFC}" sibTransId="{2C3B9311-134F-43D8-B3CC-DE62215CC729}"/>
    <dgm:cxn modelId="{3E7E7B5B-0BAE-4704-A04C-192D26955579}" srcId="{729CFEB4-F8A1-45B6-865A-44C98ECD4B1F}" destId="{42AA2333-1F5E-4BD6-B7A4-B954E3E946F6}" srcOrd="0" destOrd="0" parTransId="{91803ED4-E5E1-46AA-BD15-3B3FF4F0E387}" sibTransId="{8150E33C-4EC9-48D0-BE9D-664B88484A66}"/>
    <dgm:cxn modelId="{E0E4E372-218B-47BF-AF54-3ED848E2D06F}" type="presOf" srcId="{6E7B9AEB-9754-4BA6-B0CA-D2FF5AD398A3}" destId="{DB69AC34-7C7B-4B24-8E1A-BBFF7B7DF199}" srcOrd="0" destOrd="0" presId="urn:microsoft.com/office/officeart/2005/8/layout/venn2"/>
    <dgm:cxn modelId="{86E8A16E-19C8-467C-BAEB-9DD3FE24B178}" type="presOf" srcId="{7A1635FA-423E-4C11-A3DB-DCE3357590EB}" destId="{36D77E09-4ED4-4072-9E3B-7CC05A3E7FB2}" srcOrd="1" destOrd="0" presId="urn:microsoft.com/office/officeart/2005/8/layout/venn2"/>
    <dgm:cxn modelId="{15FD3395-284F-414E-AF0F-FA0FA67FD16B}" type="presOf" srcId="{42AA2333-1F5E-4BD6-B7A4-B954E3E946F6}" destId="{117B7E6C-A702-4159-9E18-A1695075BB86}" srcOrd="1" destOrd="0" presId="urn:microsoft.com/office/officeart/2005/8/layout/venn2"/>
    <dgm:cxn modelId="{7C330F4C-DB1C-4042-8961-A7FE47B9AA8B}" type="presOf" srcId="{F97DB32C-C393-48E3-9CB9-7DF725204C16}" destId="{6C83D5A1-0408-4624-B699-98E10C1FDE06}" srcOrd="1" destOrd="0" presId="urn:microsoft.com/office/officeart/2005/8/layout/venn2"/>
    <dgm:cxn modelId="{DAB09806-F9F7-4E17-9997-36C78F41D206}" type="presOf" srcId="{6E7B9AEB-9754-4BA6-B0CA-D2FF5AD398A3}" destId="{7552F500-3A5D-4C68-A48C-1B4079E2C23C}" srcOrd="1" destOrd="0" presId="urn:microsoft.com/office/officeart/2005/8/layout/venn2"/>
    <dgm:cxn modelId="{F28D0EEB-21B2-41FA-8379-CF9CE5D9DB41}" type="presOf" srcId="{729CFEB4-F8A1-45B6-865A-44C98ECD4B1F}" destId="{21436B45-BE1A-4C28-8BCC-DF6FBCED4A82}" srcOrd="0" destOrd="0" presId="urn:microsoft.com/office/officeart/2005/8/layout/venn2"/>
    <dgm:cxn modelId="{BA94A6ED-C640-4E53-8B63-42720A29EC6E}" srcId="{729CFEB4-F8A1-45B6-865A-44C98ECD4B1F}" destId="{7A1635FA-423E-4C11-A3DB-DCE3357590EB}" srcOrd="2" destOrd="0" parTransId="{ED4807FA-7496-4290-9EBD-10D3529FE374}" sibTransId="{DB7F6D4B-714F-4C66-8BBA-81FA80CE68EE}"/>
    <dgm:cxn modelId="{70A9E30D-A2F6-4904-9C81-6647656C0E1B}" type="presParOf" srcId="{21436B45-BE1A-4C28-8BCC-DF6FBCED4A82}" destId="{3698417D-FC04-42E2-AB81-1F8452F2AD01}" srcOrd="0" destOrd="0" presId="urn:microsoft.com/office/officeart/2005/8/layout/venn2"/>
    <dgm:cxn modelId="{AF4112CD-429A-4406-9052-98FB3579901D}" type="presParOf" srcId="{3698417D-FC04-42E2-AB81-1F8452F2AD01}" destId="{EB91F2A9-80B4-456B-A5AF-8469C21C476E}" srcOrd="0" destOrd="0" presId="urn:microsoft.com/office/officeart/2005/8/layout/venn2"/>
    <dgm:cxn modelId="{DB915999-FE1C-44B6-8C3D-FD9941185188}" type="presParOf" srcId="{3698417D-FC04-42E2-AB81-1F8452F2AD01}" destId="{117B7E6C-A702-4159-9E18-A1695075BB86}" srcOrd="1" destOrd="0" presId="urn:microsoft.com/office/officeart/2005/8/layout/venn2"/>
    <dgm:cxn modelId="{67305600-DCB6-4DC5-B273-A444719E53CF}" type="presParOf" srcId="{21436B45-BE1A-4C28-8BCC-DF6FBCED4A82}" destId="{58416903-EB51-4418-A433-E545F92FC594}" srcOrd="1" destOrd="0" presId="urn:microsoft.com/office/officeart/2005/8/layout/venn2"/>
    <dgm:cxn modelId="{A0EF8BB8-0417-4468-9F1F-CF53522A7E40}" type="presParOf" srcId="{58416903-EB51-4418-A433-E545F92FC594}" destId="{1078131D-AE3B-4FD2-8456-9E304DCF0028}" srcOrd="0" destOrd="0" presId="urn:microsoft.com/office/officeart/2005/8/layout/venn2"/>
    <dgm:cxn modelId="{4EA2D3F0-14D7-4635-BDE1-BDD001F7A521}" type="presParOf" srcId="{58416903-EB51-4418-A433-E545F92FC594}" destId="{6C83D5A1-0408-4624-B699-98E10C1FDE06}" srcOrd="1" destOrd="0" presId="urn:microsoft.com/office/officeart/2005/8/layout/venn2"/>
    <dgm:cxn modelId="{416664DC-9924-4006-8D5D-B46B1D55E135}" type="presParOf" srcId="{21436B45-BE1A-4C28-8BCC-DF6FBCED4A82}" destId="{EF3A0862-5890-422F-95BB-EA71E83BFB68}" srcOrd="2" destOrd="0" presId="urn:microsoft.com/office/officeart/2005/8/layout/venn2"/>
    <dgm:cxn modelId="{2BCE4020-F91D-482C-96B4-0831F8B5A7FB}" type="presParOf" srcId="{EF3A0862-5890-422F-95BB-EA71E83BFB68}" destId="{CA811132-2350-4232-94E9-585FDAA1636B}" srcOrd="0" destOrd="0" presId="urn:microsoft.com/office/officeart/2005/8/layout/venn2"/>
    <dgm:cxn modelId="{0B97CCE5-8DF6-4F2A-B78A-A67BAB763E33}" type="presParOf" srcId="{EF3A0862-5890-422F-95BB-EA71E83BFB68}" destId="{36D77E09-4ED4-4072-9E3B-7CC05A3E7FB2}" srcOrd="1" destOrd="0" presId="urn:microsoft.com/office/officeart/2005/8/layout/venn2"/>
    <dgm:cxn modelId="{226787EB-4A19-40BC-B173-C9AF14196724}" type="presParOf" srcId="{21436B45-BE1A-4C28-8BCC-DF6FBCED4A82}" destId="{411BD565-6C90-4B7B-BADD-A72D11B0CA49}" srcOrd="3" destOrd="0" presId="urn:microsoft.com/office/officeart/2005/8/layout/venn2"/>
    <dgm:cxn modelId="{0E27B249-8283-4FE6-8ADA-6771F20EC31B}" type="presParOf" srcId="{411BD565-6C90-4B7B-BADD-A72D11B0CA49}" destId="{DB69AC34-7C7B-4B24-8E1A-BBFF7B7DF199}" srcOrd="0" destOrd="0" presId="urn:microsoft.com/office/officeart/2005/8/layout/venn2"/>
    <dgm:cxn modelId="{BAFAC755-0BFC-4D42-955E-C96700FA5038}" type="presParOf" srcId="{411BD565-6C90-4B7B-BADD-A72D11B0CA49}" destId="{7552F500-3A5D-4C68-A48C-1B4079E2C23C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F0684C-3899-4D9B-9945-8700A89AD8FF}" type="doc">
      <dgm:prSet loTypeId="urn:microsoft.com/office/officeart/2005/8/layout/hProcess9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825634B4-428A-43D2-873D-94D76CC6A30C}">
      <dgm:prSet/>
      <dgm:spPr/>
      <dgm:t>
        <a:bodyPr/>
        <a:lstStyle/>
        <a:p>
          <a:pPr rtl="0"/>
          <a:r>
            <a:rPr lang="zh-TW" smtClean="0"/>
            <a:t>擬定大綱</a:t>
          </a:r>
          <a:endParaRPr lang="zh-TW"/>
        </a:p>
      </dgm:t>
    </dgm:pt>
    <dgm:pt modelId="{DB2057C5-1E36-4538-B4C5-79C41D2295FC}" type="parTrans" cxnId="{1AD9E488-7163-474C-8C6B-201C8C194E0A}">
      <dgm:prSet/>
      <dgm:spPr/>
      <dgm:t>
        <a:bodyPr/>
        <a:lstStyle/>
        <a:p>
          <a:endParaRPr lang="zh-TW" altLang="en-US"/>
        </a:p>
      </dgm:t>
    </dgm:pt>
    <dgm:pt modelId="{9FCBA88D-0581-4751-BFF8-B63BB668754C}" type="sibTrans" cxnId="{1AD9E488-7163-474C-8C6B-201C8C194E0A}">
      <dgm:prSet/>
      <dgm:spPr/>
      <dgm:t>
        <a:bodyPr/>
        <a:lstStyle/>
        <a:p>
          <a:endParaRPr lang="zh-TW" altLang="en-US"/>
        </a:p>
      </dgm:t>
    </dgm:pt>
    <dgm:pt modelId="{60B4B132-FB4D-4599-A5E6-D45AB689D3EB}">
      <dgm:prSet/>
      <dgm:spPr/>
      <dgm:t>
        <a:bodyPr/>
        <a:lstStyle/>
        <a:p>
          <a:pPr rtl="0"/>
          <a:r>
            <a:rPr lang="zh-TW" smtClean="0"/>
            <a:t>開始撰寫</a:t>
          </a:r>
          <a:endParaRPr lang="zh-TW"/>
        </a:p>
      </dgm:t>
    </dgm:pt>
    <dgm:pt modelId="{1CA1AC4A-290A-4FCA-86A9-EB98DE205DE7}" type="parTrans" cxnId="{EE2A2090-6107-4F30-AAF3-37897CBD845E}">
      <dgm:prSet/>
      <dgm:spPr/>
      <dgm:t>
        <a:bodyPr/>
        <a:lstStyle/>
        <a:p>
          <a:endParaRPr lang="zh-TW" altLang="en-US"/>
        </a:p>
      </dgm:t>
    </dgm:pt>
    <dgm:pt modelId="{FBECE019-AA6A-48A2-9E84-6BEDBBD9F539}" type="sibTrans" cxnId="{EE2A2090-6107-4F30-AAF3-37897CBD845E}">
      <dgm:prSet/>
      <dgm:spPr/>
      <dgm:t>
        <a:bodyPr/>
        <a:lstStyle/>
        <a:p>
          <a:endParaRPr lang="zh-TW" altLang="en-US"/>
        </a:p>
      </dgm:t>
    </dgm:pt>
    <dgm:pt modelId="{B510547B-E916-46AF-989F-CA25782E5833}">
      <dgm:prSet/>
      <dgm:spPr/>
      <dgm:t>
        <a:bodyPr/>
        <a:lstStyle/>
        <a:p>
          <a:pPr rtl="0"/>
          <a:r>
            <a:rPr lang="zh-TW" dirty="0" smtClean="0"/>
            <a:t>修改</a:t>
          </a:r>
          <a:endParaRPr lang="zh-TW" dirty="0"/>
        </a:p>
      </dgm:t>
    </dgm:pt>
    <dgm:pt modelId="{056E7EE0-40AB-4F39-A59B-1CADCC0F9E8C}" type="parTrans" cxnId="{1A320154-B665-40E8-8A31-4740E4E9F409}">
      <dgm:prSet/>
      <dgm:spPr/>
      <dgm:t>
        <a:bodyPr/>
        <a:lstStyle/>
        <a:p>
          <a:endParaRPr lang="zh-TW" altLang="en-US"/>
        </a:p>
      </dgm:t>
    </dgm:pt>
    <dgm:pt modelId="{1B8732ED-70B3-445B-B0FC-40E11E6D0F62}" type="sibTrans" cxnId="{1A320154-B665-40E8-8A31-4740E4E9F409}">
      <dgm:prSet/>
      <dgm:spPr/>
      <dgm:t>
        <a:bodyPr/>
        <a:lstStyle/>
        <a:p>
          <a:endParaRPr lang="zh-TW" altLang="en-US"/>
        </a:p>
      </dgm:t>
    </dgm:pt>
    <dgm:pt modelId="{33F8B0B7-D8C0-4DED-B731-3AA989661B63}">
      <dgm:prSet/>
      <dgm:spPr/>
      <dgm:t>
        <a:bodyPr/>
        <a:lstStyle/>
        <a:p>
          <a:pPr rtl="0"/>
          <a:r>
            <a:rPr lang="zh-TW" altLang="en-US" dirty="0" smtClean="0"/>
            <a:t>完成</a:t>
          </a:r>
          <a:endParaRPr lang="zh-TW" dirty="0"/>
        </a:p>
      </dgm:t>
    </dgm:pt>
    <dgm:pt modelId="{C034F632-2F41-4739-B463-85A141AC8FCD}" type="parTrans" cxnId="{E0ACFE94-0CB3-451E-924B-87ED0E26B934}">
      <dgm:prSet/>
      <dgm:spPr/>
      <dgm:t>
        <a:bodyPr/>
        <a:lstStyle/>
        <a:p>
          <a:endParaRPr lang="zh-TW" altLang="en-US"/>
        </a:p>
      </dgm:t>
    </dgm:pt>
    <dgm:pt modelId="{B0BE8EC5-F8DA-4892-A7C2-80953FB2D555}" type="sibTrans" cxnId="{E0ACFE94-0CB3-451E-924B-87ED0E26B934}">
      <dgm:prSet/>
      <dgm:spPr/>
      <dgm:t>
        <a:bodyPr/>
        <a:lstStyle/>
        <a:p>
          <a:endParaRPr lang="zh-TW" altLang="en-US"/>
        </a:p>
      </dgm:t>
    </dgm:pt>
    <dgm:pt modelId="{75313A21-C0C2-4D64-ADF7-F4BD842076B4}" type="pres">
      <dgm:prSet presAssocID="{FDF0684C-3899-4D9B-9945-8700A89AD8FF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A81AD0C-95F1-4467-9BB4-67D0833E9452}" type="pres">
      <dgm:prSet presAssocID="{FDF0684C-3899-4D9B-9945-8700A89AD8FF}" presName="arrow" presStyleLbl="bgShp" presStyleIdx="0" presStyleCnt="1"/>
      <dgm:spPr/>
    </dgm:pt>
    <dgm:pt modelId="{DEC097E9-1C3C-4BE9-B303-D53A7B00C528}" type="pres">
      <dgm:prSet presAssocID="{FDF0684C-3899-4D9B-9945-8700A89AD8FF}" presName="linearProcess" presStyleCnt="0"/>
      <dgm:spPr/>
    </dgm:pt>
    <dgm:pt modelId="{C4266619-C75D-494F-9A2B-34700C2555F5}" type="pres">
      <dgm:prSet presAssocID="{825634B4-428A-43D2-873D-94D76CC6A30C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0AA42C7-4DD3-4BCD-914F-64814B1FDB55}" type="pres">
      <dgm:prSet presAssocID="{9FCBA88D-0581-4751-BFF8-B63BB668754C}" presName="sibTrans" presStyleCnt="0"/>
      <dgm:spPr/>
    </dgm:pt>
    <dgm:pt modelId="{62FCBD99-1BC3-4BFA-A780-AB4DF4906BDE}" type="pres">
      <dgm:prSet presAssocID="{60B4B132-FB4D-4599-A5E6-D45AB689D3EB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62CFF65-7D02-43F0-8010-D23A91809D3E}" type="pres">
      <dgm:prSet presAssocID="{FBECE019-AA6A-48A2-9E84-6BEDBBD9F539}" presName="sibTrans" presStyleCnt="0"/>
      <dgm:spPr/>
    </dgm:pt>
    <dgm:pt modelId="{3EFD5B93-3953-4C16-A433-26A2D11FC4D1}" type="pres">
      <dgm:prSet presAssocID="{B510547B-E916-46AF-989F-CA25782E5833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163BC88-0A2B-4B5B-B61A-38E9B77E7CEC}" type="pres">
      <dgm:prSet presAssocID="{1B8732ED-70B3-445B-B0FC-40E11E6D0F62}" presName="sibTrans" presStyleCnt="0"/>
      <dgm:spPr/>
    </dgm:pt>
    <dgm:pt modelId="{51EF2D30-6A9A-466A-BAD2-3AB8153361DF}" type="pres">
      <dgm:prSet presAssocID="{33F8B0B7-D8C0-4DED-B731-3AA989661B63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6CFDFCE7-24BF-43F8-B330-6475144D716D}" type="presOf" srcId="{FDF0684C-3899-4D9B-9945-8700A89AD8FF}" destId="{75313A21-C0C2-4D64-ADF7-F4BD842076B4}" srcOrd="0" destOrd="0" presId="urn:microsoft.com/office/officeart/2005/8/layout/hProcess9"/>
    <dgm:cxn modelId="{B4B66DA0-9273-4BFF-8BA7-F40A0BA8AFF8}" type="presOf" srcId="{B510547B-E916-46AF-989F-CA25782E5833}" destId="{3EFD5B93-3953-4C16-A433-26A2D11FC4D1}" srcOrd="0" destOrd="0" presId="urn:microsoft.com/office/officeart/2005/8/layout/hProcess9"/>
    <dgm:cxn modelId="{96E8309F-ADE7-4693-A3A0-8ACA434A4782}" type="presOf" srcId="{33F8B0B7-D8C0-4DED-B731-3AA989661B63}" destId="{51EF2D30-6A9A-466A-BAD2-3AB8153361DF}" srcOrd="0" destOrd="0" presId="urn:microsoft.com/office/officeart/2005/8/layout/hProcess9"/>
    <dgm:cxn modelId="{EE2A2090-6107-4F30-AAF3-37897CBD845E}" srcId="{FDF0684C-3899-4D9B-9945-8700A89AD8FF}" destId="{60B4B132-FB4D-4599-A5E6-D45AB689D3EB}" srcOrd="1" destOrd="0" parTransId="{1CA1AC4A-290A-4FCA-86A9-EB98DE205DE7}" sibTransId="{FBECE019-AA6A-48A2-9E84-6BEDBBD9F539}"/>
    <dgm:cxn modelId="{1603ADE6-0927-413C-AEEB-7C1E27489CD3}" type="presOf" srcId="{60B4B132-FB4D-4599-A5E6-D45AB689D3EB}" destId="{62FCBD99-1BC3-4BFA-A780-AB4DF4906BDE}" srcOrd="0" destOrd="0" presId="urn:microsoft.com/office/officeart/2005/8/layout/hProcess9"/>
    <dgm:cxn modelId="{6B76A893-641F-4F67-A3E9-F64D669DFD83}" type="presOf" srcId="{825634B4-428A-43D2-873D-94D76CC6A30C}" destId="{C4266619-C75D-494F-9A2B-34700C2555F5}" srcOrd="0" destOrd="0" presId="urn:microsoft.com/office/officeart/2005/8/layout/hProcess9"/>
    <dgm:cxn modelId="{1A320154-B665-40E8-8A31-4740E4E9F409}" srcId="{FDF0684C-3899-4D9B-9945-8700A89AD8FF}" destId="{B510547B-E916-46AF-989F-CA25782E5833}" srcOrd="2" destOrd="0" parTransId="{056E7EE0-40AB-4F39-A59B-1CADCC0F9E8C}" sibTransId="{1B8732ED-70B3-445B-B0FC-40E11E6D0F62}"/>
    <dgm:cxn modelId="{1AD9E488-7163-474C-8C6B-201C8C194E0A}" srcId="{FDF0684C-3899-4D9B-9945-8700A89AD8FF}" destId="{825634B4-428A-43D2-873D-94D76CC6A30C}" srcOrd="0" destOrd="0" parTransId="{DB2057C5-1E36-4538-B4C5-79C41D2295FC}" sibTransId="{9FCBA88D-0581-4751-BFF8-B63BB668754C}"/>
    <dgm:cxn modelId="{E0ACFE94-0CB3-451E-924B-87ED0E26B934}" srcId="{FDF0684C-3899-4D9B-9945-8700A89AD8FF}" destId="{33F8B0B7-D8C0-4DED-B731-3AA989661B63}" srcOrd="3" destOrd="0" parTransId="{C034F632-2F41-4739-B463-85A141AC8FCD}" sibTransId="{B0BE8EC5-F8DA-4892-A7C2-80953FB2D555}"/>
    <dgm:cxn modelId="{98281BE3-FC13-47AF-81E3-553E9A0922B7}" type="presParOf" srcId="{75313A21-C0C2-4D64-ADF7-F4BD842076B4}" destId="{6A81AD0C-95F1-4467-9BB4-67D0833E9452}" srcOrd="0" destOrd="0" presId="urn:microsoft.com/office/officeart/2005/8/layout/hProcess9"/>
    <dgm:cxn modelId="{3FB6D7B5-C11A-4248-92FF-E84388F628B5}" type="presParOf" srcId="{75313A21-C0C2-4D64-ADF7-F4BD842076B4}" destId="{DEC097E9-1C3C-4BE9-B303-D53A7B00C528}" srcOrd="1" destOrd="0" presId="urn:microsoft.com/office/officeart/2005/8/layout/hProcess9"/>
    <dgm:cxn modelId="{9886973C-D232-43BE-8EA4-5FBBEB4C0444}" type="presParOf" srcId="{DEC097E9-1C3C-4BE9-B303-D53A7B00C528}" destId="{C4266619-C75D-494F-9A2B-34700C2555F5}" srcOrd="0" destOrd="0" presId="urn:microsoft.com/office/officeart/2005/8/layout/hProcess9"/>
    <dgm:cxn modelId="{D96E4751-B976-47AC-96EC-70B6E3578F2D}" type="presParOf" srcId="{DEC097E9-1C3C-4BE9-B303-D53A7B00C528}" destId="{D0AA42C7-4DD3-4BCD-914F-64814B1FDB55}" srcOrd="1" destOrd="0" presId="urn:microsoft.com/office/officeart/2005/8/layout/hProcess9"/>
    <dgm:cxn modelId="{32347F8A-88E5-4B40-B3F6-9962AAD740AC}" type="presParOf" srcId="{DEC097E9-1C3C-4BE9-B303-D53A7B00C528}" destId="{62FCBD99-1BC3-4BFA-A780-AB4DF4906BDE}" srcOrd="2" destOrd="0" presId="urn:microsoft.com/office/officeart/2005/8/layout/hProcess9"/>
    <dgm:cxn modelId="{402094A2-EAB2-4020-B570-09B33A181FEF}" type="presParOf" srcId="{DEC097E9-1C3C-4BE9-B303-D53A7B00C528}" destId="{962CFF65-7D02-43F0-8010-D23A91809D3E}" srcOrd="3" destOrd="0" presId="urn:microsoft.com/office/officeart/2005/8/layout/hProcess9"/>
    <dgm:cxn modelId="{E16D58CC-462E-4BA3-AB1B-27B85568C5EC}" type="presParOf" srcId="{DEC097E9-1C3C-4BE9-B303-D53A7B00C528}" destId="{3EFD5B93-3953-4C16-A433-26A2D11FC4D1}" srcOrd="4" destOrd="0" presId="urn:microsoft.com/office/officeart/2005/8/layout/hProcess9"/>
    <dgm:cxn modelId="{4EBB7D2E-C999-45EA-B917-23EEB7F28578}" type="presParOf" srcId="{DEC097E9-1C3C-4BE9-B303-D53A7B00C528}" destId="{4163BC88-0A2B-4B5B-B61A-38E9B77E7CEC}" srcOrd="5" destOrd="0" presId="urn:microsoft.com/office/officeart/2005/8/layout/hProcess9"/>
    <dgm:cxn modelId="{9F814C17-1A9F-4875-BF62-E4C77458AD73}" type="presParOf" srcId="{DEC097E9-1C3C-4BE9-B303-D53A7B00C528}" destId="{51EF2D30-6A9A-466A-BAD2-3AB8153361DF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91F2A9-80B4-456B-A5AF-8469C21C476E}">
      <dsp:nvSpPr>
        <dsp:cNvPr id="0" name=""/>
        <dsp:cNvSpPr/>
      </dsp:nvSpPr>
      <dsp:spPr>
        <a:xfrm>
          <a:off x="1012056" y="0"/>
          <a:ext cx="4768304" cy="476830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kern="1200" dirty="0" smtClean="0"/>
            <a:t>春秋三傳</a:t>
          </a:r>
          <a:endParaRPr lang="zh-TW" altLang="en-US" sz="2000" kern="1200" dirty="0"/>
        </a:p>
      </dsp:txBody>
      <dsp:txXfrm>
        <a:off x="2729599" y="238415"/>
        <a:ext cx="1333217" cy="715245"/>
      </dsp:txXfrm>
    </dsp:sp>
    <dsp:sp modelId="{1078131D-AE3B-4FD2-8456-9E304DCF0028}">
      <dsp:nvSpPr>
        <dsp:cNvPr id="0" name=""/>
        <dsp:cNvSpPr/>
      </dsp:nvSpPr>
      <dsp:spPr>
        <a:xfrm>
          <a:off x="1488886" y="953660"/>
          <a:ext cx="3814643" cy="3814643"/>
        </a:xfrm>
        <a:prstGeom prst="ellipse">
          <a:avLst/>
        </a:prstGeom>
        <a:solidFill>
          <a:schemeClr val="accent5">
            <a:hueOff val="-279955"/>
            <a:satOff val="15216"/>
            <a:lumOff val="-281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kern="1200" dirty="0" smtClean="0"/>
            <a:t>公羊傳</a:t>
          </a:r>
          <a:endParaRPr lang="zh-TW" altLang="en-US" sz="2000" kern="1200" dirty="0"/>
        </a:p>
      </dsp:txBody>
      <dsp:txXfrm>
        <a:off x="2729599" y="1182539"/>
        <a:ext cx="1333217" cy="686635"/>
      </dsp:txXfrm>
    </dsp:sp>
    <dsp:sp modelId="{CA811132-2350-4232-94E9-585FDAA1636B}">
      <dsp:nvSpPr>
        <dsp:cNvPr id="0" name=""/>
        <dsp:cNvSpPr/>
      </dsp:nvSpPr>
      <dsp:spPr>
        <a:xfrm>
          <a:off x="1965716" y="1907321"/>
          <a:ext cx="2860982" cy="2860982"/>
        </a:xfrm>
        <a:prstGeom prst="ellipse">
          <a:avLst/>
        </a:prstGeom>
        <a:solidFill>
          <a:schemeClr val="accent5">
            <a:hueOff val="-559910"/>
            <a:satOff val="30431"/>
            <a:lumOff val="-56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kern="1200" dirty="0" smtClean="0"/>
            <a:t>公羊傳的政治思想</a:t>
          </a:r>
          <a:endParaRPr lang="zh-TW" altLang="en-US" sz="2000" kern="1200" dirty="0"/>
        </a:p>
      </dsp:txBody>
      <dsp:txXfrm>
        <a:off x="2729599" y="2121895"/>
        <a:ext cx="1333217" cy="643721"/>
      </dsp:txXfrm>
    </dsp:sp>
    <dsp:sp modelId="{DB69AC34-7C7B-4B24-8E1A-BBFF7B7DF199}">
      <dsp:nvSpPr>
        <dsp:cNvPr id="0" name=""/>
        <dsp:cNvSpPr/>
      </dsp:nvSpPr>
      <dsp:spPr>
        <a:xfrm>
          <a:off x="2442547" y="2860982"/>
          <a:ext cx="1907321" cy="1907321"/>
        </a:xfrm>
        <a:prstGeom prst="ellipse">
          <a:avLst/>
        </a:prstGeom>
        <a:solidFill>
          <a:schemeClr val="accent5">
            <a:hueOff val="-839865"/>
            <a:satOff val="45647"/>
            <a:lumOff val="-843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000" kern="1200" dirty="0" smtClean="0"/>
            <a:t>公羊傳的夷夏觀</a:t>
          </a:r>
          <a:endParaRPr lang="zh-TW" altLang="en-US" sz="2000" kern="1200" dirty="0"/>
        </a:p>
      </dsp:txBody>
      <dsp:txXfrm>
        <a:off x="2721867" y="3337812"/>
        <a:ext cx="1348680" cy="9536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1AD0C-95F1-4467-9BB4-67D0833E9452}">
      <dsp:nvSpPr>
        <dsp:cNvPr id="0" name=""/>
        <dsp:cNvSpPr/>
      </dsp:nvSpPr>
      <dsp:spPr>
        <a:xfrm>
          <a:off x="426647" y="0"/>
          <a:ext cx="4835337" cy="4525962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266619-C75D-494F-9A2B-34700C2555F5}">
      <dsp:nvSpPr>
        <dsp:cNvPr id="0" name=""/>
        <dsp:cNvSpPr/>
      </dsp:nvSpPr>
      <dsp:spPr>
        <a:xfrm>
          <a:off x="3489" y="1357788"/>
          <a:ext cx="1349687" cy="181038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500" kern="1200" smtClean="0"/>
            <a:t>擬定大綱</a:t>
          </a:r>
          <a:endParaRPr lang="zh-TW" sz="3500" kern="1200"/>
        </a:p>
      </dsp:txBody>
      <dsp:txXfrm>
        <a:off x="69375" y="1423674"/>
        <a:ext cx="1217915" cy="1678612"/>
      </dsp:txXfrm>
    </dsp:sp>
    <dsp:sp modelId="{62FCBD99-1BC3-4BFA-A780-AB4DF4906BDE}">
      <dsp:nvSpPr>
        <dsp:cNvPr id="0" name=""/>
        <dsp:cNvSpPr/>
      </dsp:nvSpPr>
      <dsp:spPr>
        <a:xfrm>
          <a:off x="1447478" y="1357788"/>
          <a:ext cx="1349687" cy="1810384"/>
        </a:xfrm>
        <a:prstGeom prst="roundRect">
          <a:avLst/>
        </a:prstGeom>
        <a:solidFill>
          <a:schemeClr val="accent5">
            <a:hueOff val="-279955"/>
            <a:satOff val="15216"/>
            <a:lumOff val="-281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500" kern="1200" smtClean="0"/>
            <a:t>開始撰寫</a:t>
          </a:r>
          <a:endParaRPr lang="zh-TW" sz="3500" kern="1200"/>
        </a:p>
      </dsp:txBody>
      <dsp:txXfrm>
        <a:off x="1513364" y="1423674"/>
        <a:ext cx="1217915" cy="1678612"/>
      </dsp:txXfrm>
    </dsp:sp>
    <dsp:sp modelId="{3EFD5B93-3953-4C16-A433-26A2D11FC4D1}">
      <dsp:nvSpPr>
        <dsp:cNvPr id="0" name=""/>
        <dsp:cNvSpPr/>
      </dsp:nvSpPr>
      <dsp:spPr>
        <a:xfrm>
          <a:off x="2891466" y="1357788"/>
          <a:ext cx="1349687" cy="1810384"/>
        </a:xfrm>
        <a:prstGeom prst="roundRect">
          <a:avLst/>
        </a:prstGeom>
        <a:solidFill>
          <a:schemeClr val="accent5">
            <a:hueOff val="-559910"/>
            <a:satOff val="30431"/>
            <a:lumOff val="-56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sz="3500" kern="1200" dirty="0" smtClean="0"/>
            <a:t>修改</a:t>
          </a:r>
          <a:endParaRPr lang="zh-TW" sz="3500" kern="1200" dirty="0"/>
        </a:p>
      </dsp:txBody>
      <dsp:txXfrm>
        <a:off x="2957352" y="1423674"/>
        <a:ext cx="1217915" cy="1678612"/>
      </dsp:txXfrm>
    </dsp:sp>
    <dsp:sp modelId="{51EF2D30-6A9A-466A-BAD2-3AB8153361DF}">
      <dsp:nvSpPr>
        <dsp:cNvPr id="0" name=""/>
        <dsp:cNvSpPr/>
      </dsp:nvSpPr>
      <dsp:spPr>
        <a:xfrm>
          <a:off x="4335455" y="1357788"/>
          <a:ext cx="1349687" cy="1810384"/>
        </a:xfrm>
        <a:prstGeom prst="roundRect">
          <a:avLst/>
        </a:prstGeom>
        <a:solidFill>
          <a:schemeClr val="accent5">
            <a:hueOff val="-839865"/>
            <a:satOff val="45647"/>
            <a:lumOff val="-843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lvl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500" kern="1200" dirty="0" smtClean="0"/>
            <a:t>完成</a:t>
          </a:r>
          <a:endParaRPr lang="zh-TW" sz="3500" kern="1200" dirty="0"/>
        </a:p>
      </dsp:txBody>
      <dsp:txXfrm>
        <a:off x="4401341" y="1423674"/>
        <a:ext cx="1217915" cy="1678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1FA8FB-7606-4700-BFEA-256B0CA961E5}" type="datetimeFigureOut">
              <a:rPr lang="zh-TW" altLang="en-US" smtClean="0"/>
              <a:t>2018/4/20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DEDA0F-30D1-485E-B9DD-B0C722647F17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340460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DEDA0F-30D1-485E-B9DD-B0C722647F17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03253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博學之，審問之，慎思之，明辨之，篤行之。</a:t>
            </a:r>
            <a:endParaRPr lang="en-US" altLang="zh-CN" dirty="0" smtClean="0"/>
          </a:p>
          <a:p>
            <a:r>
              <a:rPr lang="zh-CN" altLang="en-US" dirty="0" smtClean="0"/>
              <a:t>思辨能力就是思考辨析能力。所謂思考指的是分析、推理、判斷等思維活動；所謂辨析指的是對事物的情況、類別、事理等的辨別分析。 思辨能力首先是一種抽象思維能力。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DEDA0F-30D1-485E-B9DD-B0C722647F17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63668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增廣賢文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又名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昔時賢文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古今賢文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，是一部</a:t>
            </a:r>
            <a:r>
              <a:rPr lang="zh-TW" altLang="en-US" b="1" dirty="0" smtClean="0">
                <a:solidFill>
                  <a:srgbClr val="FF0000"/>
                </a:solidFill>
              </a:rPr>
              <a:t>古訓集、民間諺語集</a:t>
            </a:r>
            <a:r>
              <a:rPr lang="zh-TW" altLang="en-US" dirty="0" smtClean="0"/>
              <a:t>。其內容匯集了為人處事的各類諺語，很有哲理性，釋道儒各方面的思想均有體現。人稱「讀了增廣會說話，讀了幼學走天下」。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書名最早見於明代</a:t>
            </a:r>
            <a:r>
              <a:rPr lang="zh-TW" altLang="en-US" b="1" dirty="0" smtClean="0"/>
              <a:t>萬曆年間的戲曲</a:t>
            </a:r>
            <a:r>
              <a:rPr lang="en-US" altLang="zh-TW" b="1" dirty="0" smtClean="0"/>
              <a:t>《</a:t>
            </a:r>
            <a:r>
              <a:rPr lang="zh-TW" altLang="en-US" b="1" dirty="0" smtClean="0"/>
              <a:t>牡丹亭</a:t>
            </a:r>
            <a:r>
              <a:rPr lang="en-US" altLang="zh-TW" b="1" dirty="0" smtClean="0"/>
              <a:t>》</a:t>
            </a:r>
            <a:r>
              <a:rPr lang="zh-TW" altLang="en-US" dirty="0" smtClean="0"/>
              <a:t>，據此可推知此書最遲寫成於萬曆年間。後來經過明、清兩代文人的不斷增補，才改成現在這個模樣，稱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增廣昔時賢文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，通稱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增廣賢文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。作者一直未見任何書載，只知道</a:t>
            </a:r>
            <a:r>
              <a:rPr lang="zh-TW" altLang="en-US" b="1" dirty="0" smtClean="0"/>
              <a:t>清代同治年間儒生周希陶曾進行過重訂</a:t>
            </a:r>
            <a:r>
              <a:rPr lang="zh-TW" altLang="en-US" dirty="0" smtClean="0"/>
              <a:t>，很可能是民間創作的結晶。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DEDA0F-30D1-485E-B9DD-B0C722647F17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59600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管志道（</a:t>
            </a:r>
            <a:r>
              <a:rPr lang="en-US" altLang="zh-TW" dirty="0" smtClean="0"/>
              <a:t>1536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1608</a:t>
            </a:r>
            <a:r>
              <a:rPr lang="zh-TW" altLang="en-US" dirty="0" smtClean="0"/>
              <a:t>年），字登之，號東溟。南直隸太倉人。明朝政治人物、進士出身。曾講學於中吳書院，好講三教合一。學者稱東溟先生。</a:t>
            </a:r>
            <a:endParaRPr lang="en-US" altLang="zh-TW" dirty="0" smtClean="0"/>
          </a:p>
          <a:p>
            <a:r>
              <a:rPr lang="zh-TW" altLang="en-US" dirty="0" smtClean="0"/>
              <a:t>三吏</a:t>
            </a:r>
            <a:r>
              <a:rPr lang="en-US" altLang="zh-TW" dirty="0" smtClean="0"/>
              <a:t>:《</a:t>
            </a:r>
            <a:r>
              <a:rPr lang="zh-TW" altLang="en-US" dirty="0" smtClean="0"/>
              <a:t>石壕吏</a:t>
            </a:r>
            <a:r>
              <a:rPr lang="en-US" altLang="zh-TW" dirty="0" smtClean="0"/>
              <a:t>》《</a:t>
            </a:r>
            <a:r>
              <a:rPr lang="zh-TW" altLang="en-US" dirty="0" smtClean="0"/>
              <a:t>新安吏</a:t>
            </a:r>
            <a:r>
              <a:rPr lang="en-US" altLang="zh-TW" dirty="0" smtClean="0"/>
              <a:t>》《</a:t>
            </a:r>
            <a:r>
              <a:rPr lang="zh-TW" altLang="en-US" dirty="0" smtClean="0"/>
              <a:t>潼關吏</a:t>
            </a:r>
            <a:r>
              <a:rPr lang="en-US" altLang="zh-TW" dirty="0" smtClean="0"/>
              <a:t>》</a:t>
            </a:r>
          </a:p>
          <a:p>
            <a:r>
              <a:rPr lang="zh-TW" altLang="en-US" dirty="0" smtClean="0"/>
              <a:t>三別</a:t>
            </a:r>
            <a:r>
              <a:rPr lang="en-US" altLang="zh-TW" dirty="0" smtClean="0"/>
              <a:t>:《</a:t>
            </a:r>
            <a:r>
              <a:rPr lang="zh-TW" altLang="en-US" dirty="0" smtClean="0"/>
              <a:t>新婚別</a:t>
            </a:r>
            <a:r>
              <a:rPr lang="en-US" altLang="zh-TW" dirty="0" smtClean="0"/>
              <a:t>》《</a:t>
            </a:r>
            <a:r>
              <a:rPr lang="zh-TW" altLang="en-US" dirty="0" smtClean="0"/>
              <a:t>無家別</a:t>
            </a:r>
            <a:r>
              <a:rPr lang="en-US" altLang="zh-TW" dirty="0" smtClean="0"/>
              <a:t>》《</a:t>
            </a:r>
            <a:r>
              <a:rPr lang="zh-TW" altLang="en-US" dirty="0" smtClean="0"/>
              <a:t>垂老別</a:t>
            </a:r>
            <a:r>
              <a:rPr lang="en-US" altLang="zh-TW" dirty="0" smtClean="0"/>
              <a:t>》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DEDA0F-30D1-485E-B9DD-B0C722647F17}" type="slidenum">
              <a:rPr lang="zh-TW" altLang="en-US" smtClean="0"/>
              <a:t>20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778055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戰國策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記載和氏璧一直是楚國國寶，楚威王時代和氏璧被賜予攻打魏國有功的昭陽令尹，一次昭陽在設宴招待門客時將和氏璧取出供賓客參觀，此時賓客中有人突發起鬨，並趁亂偷走了擺在桌上的和氏璧。昭陽的門客指認張儀是盜走和氏璧的人。昭陽在經過拷打訊問後放走張儀，張儀在成為秦國相國後曾為此向楚國展開報復，但和氏璧自此就下落不明。此後和氏璧經人之手，輾轉來到趙國。依中國正史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史記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記載前</a:t>
            </a:r>
            <a:r>
              <a:rPr lang="en-US" altLang="zh-TW" dirty="0" smtClean="0"/>
              <a:t>3</a:t>
            </a:r>
            <a:r>
              <a:rPr lang="zh-TW" altLang="en-US" dirty="0" smtClean="0"/>
              <a:t>世紀時期和氏璧被戰國時期趙國君主趙惠文王所有。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DEDA0F-30D1-485E-B9DD-B0C722647F17}" type="slidenum">
              <a:rPr lang="zh-TW" altLang="en-US" smtClean="0"/>
              <a:t>63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19072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戰國策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記載和氏璧一直是楚國國寶，楚威王時代和氏璧被賜予攻打魏國有功的昭陽令尹，一次昭陽在設宴招待門客時將和氏璧取出供賓客參觀，此時賓客中有人突發起鬨，並趁亂偷走了擺在桌上的和氏璧。昭陽的門客指認張儀是盜走和氏璧的人。昭陽在經過拷打訊問後放走張儀，張儀在成為秦國相國後曾為此向楚國展開報復，但和氏璧自此就下落不明。此後和氏璧經人之手，輾轉來到趙國。依中國正史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史記</a:t>
            </a:r>
            <a:r>
              <a:rPr lang="en-US" altLang="zh-TW" dirty="0" smtClean="0"/>
              <a:t>》</a:t>
            </a:r>
            <a:r>
              <a:rPr lang="zh-TW" altLang="en-US" dirty="0" smtClean="0"/>
              <a:t>記載前</a:t>
            </a:r>
            <a:r>
              <a:rPr lang="en-US" altLang="zh-TW" dirty="0" smtClean="0"/>
              <a:t>3</a:t>
            </a:r>
            <a:r>
              <a:rPr lang="zh-TW" altLang="en-US" dirty="0" smtClean="0"/>
              <a:t>世紀時期和氏璧被戰國時期趙國君主趙惠文王所有。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DEDA0F-30D1-485E-B9DD-B0C722647F17}" type="slidenum">
              <a:rPr lang="zh-TW" altLang="en-US" smtClean="0"/>
              <a:t>75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54565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 smtClean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DEDA0F-30D1-485E-B9DD-B0C722647F17}" type="slidenum">
              <a:rPr lang="zh-TW" altLang="en-US" smtClean="0"/>
              <a:t>78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9895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直線接點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1" hangingPunct="1">
              <a:defRPr/>
            </a:pPr>
            <a:endParaRPr kumimoji="0" lang="en-US">
              <a:latin typeface="Arial" charset="0"/>
            </a:endParaRPr>
          </a:p>
        </p:txBody>
      </p:sp>
      <p:sp>
        <p:nvSpPr>
          <p:cNvPr id="29" name="標題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9" name="副標題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zh-TW" altLang="en-US" smtClean="0"/>
              <a:t>按一下以編輯母片副標題樣式</a:t>
            </a:r>
            <a:endParaRPr lang="en-US"/>
          </a:p>
        </p:txBody>
      </p:sp>
      <p:sp>
        <p:nvSpPr>
          <p:cNvPr id="5" name="日期版面配置區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1D1C7D-CCE9-4E3B-9BEB-ECBC8B6EECA3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6" name="頁尾版面配置區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7" name="投影片編號版面配置區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1AAE194-E7AE-4CD2-AECC-24A55552E6C2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54296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標題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27" name="內容版面配置區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4" name="日期版面配置區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B429D-431A-49FF-9B6A-6B704CF81775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5" name="頁尾版面配置區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6" name="投影片編號版面配置區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EE24D27-6235-4C89-BCF0-8839029D9A8B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667280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區段標題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直線接點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1" hangingPunct="1">
              <a:defRPr/>
            </a:pPr>
            <a:endParaRPr kumimoji="0" lang="en-US">
              <a:latin typeface="Arial" charset="0"/>
            </a:endParaRPr>
          </a:p>
        </p:txBody>
      </p:sp>
      <p:sp>
        <p:nvSpPr>
          <p:cNvPr id="6" name="文字版面配置區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8" name="標題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5" name="日期版面配置區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7D5D4-B63A-4C5D-8BCE-C4A787396FA7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7" name="頁尾版面配置區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9" name="投影片編號版面配置區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732DBC5-4B19-4375-875E-6677C31FA25D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76998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標題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14" name="內容版面配置區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13" name="內容版面配置區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5" name="日期版面配置區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BEC299-6786-4391-B831-94FE56A780B6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6" name="頁尾版面配置區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7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C0AB0-C5DF-4CD1-ABA1-554533B0BDBD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08217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線接點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1" hangingPunct="1">
              <a:defRPr/>
            </a:pPr>
            <a:endParaRPr kumimoji="0" lang="en-US">
              <a:latin typeface="Arial" charset="0"/>
            </a:endParaRPr>
          </a:p>
        </p:txBody>
      </p:sp>
      <p:sp>
        <p:nvSpPr>
          <p:cNvPr id="29" name="標題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13" name="文字版面配置區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25" name="文字版面配置區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28" name="內容版面配置區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8" name="日期版面配置區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9D020-43DA-4D70-A12F-B3FD9799D919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9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10" name="投影片編號版面配置區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B848C12-0004-4E5B-8739-9647FE26083A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79579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標題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3" name="日期版面配置區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198A6-8320-4487-BF37-A6CD1D35351F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4" name="頁尾版面配置區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0D72F-E487-4711-9E96-2B20A3467331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75517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9A2-A22B-42AB-AEEE-32032E5A7F14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3" name="頁尾版面配置區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4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3FA0532-2A1D-471F-AE93-DFDC411632D3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38644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直線接點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1" hangingPunct="1">
              <a:defRPr/>
            </a:pPr>
            <a:endParaRPr kumimoji="0" lang="en-US">
              <a:latin typeface="Arial" charset="0"/>
            </a:endParaRPr>
          </a:p>
        </p:txBody>
      </p:sp>
      <p:sp>
        <p:nvSpPr>
          <p:cNvPr id="12" name="標題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26" name="文字版面配置區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14" name="內容版面配置區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6" name="日期版面配置區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53B7E-E758-44FC-A488-44227720874D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7" name="頁尾版面配置區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8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8EA8434-6CC9-46D8-B1BD-01C34B71DDE4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57359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圖片版面配置區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zh-TW" altLang="en-US" noProof="0" smtClean="0"/>
              <a:t>按一下圖示以新增圖片</a:t>
            </a:r>
            <a:endParaRPr lang="en-US" noProof="0" dirty="0"/>
          </a:p>
        </p:txBody>
      </p:sp>
      <p:sp>
        <p:nvSpPr>
          <p:cNvPr id="17" name="標題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26" name="文字版面配置區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E40F4-A1E5-47DE-B17F-9CF64B9C209A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6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7" name="投影片編號版面配置區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CFADAB4-3CB1-4122-94F6-AC1CF52D031E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8354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4" name="日期版面配置區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0B0D4-CA80-4233-8C34-DAE569E5747B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5" name="頁尾版面配置區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6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E9B68E-A767-456C-AC95-8A7E39B5E9AA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75899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35B734-DF44-4A3D-91CF-DA93588830E3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6B05851-E27C-467E-A7C9-F23A1CF6D1FE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19878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直線接點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1" hangingPunct="1">
              <a:defRPr/>
            </a:pPr>
            <a:endParaRPr kumimoji="0" lang="en-US">
              <a:latin typeface="Arial" charset="0"/>
            </a:endParaRPr>
          </a:p>
        </p:txBody>
      </p:sp>
      <p:sp>
        <p:nvSpPr>
          <p:cNvPr id="1029" name="文字版面配置區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altLang="zh-TW" smtClean="0"/>
          </a:p>
        </p:txBody>
      </p:sp>
      <p:sp>
        <p:nvSpPr>
          <p:cNvPr id="11" name="日期版面配置區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fld id="{DA652D73-FDCB-4F1B-8454-B870882E00D0}" type="datetimeFigureOut">
              <a:rPr lang="zh-TW" altLang="en-US"/>
              <a:pPr>
                <a:defRPr/>
              </a:pPr>
              <a:t>2018/4/20</a:t>
            </a:fld>
            <a:endParaRPr lang="zh-TW" altLang="en-US"/>
          </a:p>
        </p:txBody>
      </p:sp>
      <p:sp>
        <p:nvSpPr>
          <p:cNvPr id="28" name="頁尾版面配置區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  <a:latin typeface="Arial" charset="0"/>
                <a:ea typeface="新細明體" pitchFamily="18" charset="-120"/>
              </a:defRPr>
            </a:lvl1pPr>
          </a:lstStyle>
          <a:p>
            <a:pPr>
              <a:defRPr/>
            </a:pPr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smtClean="0">
                <a:solidFill>
                  <a:srgbClr val="D38E27"/>
                </a:solidFill>
              </a:defRPr>
            </a:lvl1pPr>
          </a:lstStyle>
          <a:p>
            <a:pPr>
              <a:defRPr/>
            </a:pPr>
            <a:fld id="{0EB660C7-F97F-4692-980D-F8AD36EED90E}" type="slidenum">
              <a:rPr lang="zh-TW" altLang="en-US"/>
              <a:pPr>
                <a:defRPr/>
              </a:pPr>
              <a:t>‹#›</a:t>
            </a:fld>
            <a:endParaRPr lang="zh-TW" altLang="en-US"/>
          </a:p>
        </p:txBody>
      </p:sp>
      <p:sp>
        <p:nvSpPr>
          <p:cNvPr id="10" name="標題版面配置區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/>
          </a:p>
        </p:txBody>
      </p:sp>
      <p:sp>
        <p:nvSpPr>
          <p:cNvPr id="9" name="直線接點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1" hangingPunct="1">
              <a:defRPr/>
            </a:pPr>
            <a:endParaRPr kumimoji="0" lang="en-US">
              <a:latin typeface="Arial" charset="0"/>
            </a:endParaRPr>
          </a:p>
        </p:txBody>
      </p:sp>
      <p:sp>
        <p:nvSpPr>
          <p:cNvPr id="12" name="直線接點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algn="ctr" eaLnBrk="1" hangingPunct="1">
              <a:defRPr/>
            </a:pPr>
            <a:endParaRPr kumimoji="0" lang="en-US">
              <a:latin typeface="Arial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24" r:id="rId1"/>
    <p:sldLayoutId id="2147484425" r:id="rId2"/>
    <p:sldLayoutId id="2147484426" r:id="rId3"/>
    <p:sldLayoutId id="2147484421" r:id="rId4"/>
    <p:sldLayoutId id="2147484427" r:id="rId5"/>
    <p:sldLayoutId id="2147484422" r:id="rId6"/>
    <p:sldLayoutId id="2147484428" r:id="rId7"/>
    <p:sldLayoutId id="2147484429" r:id="rId8"/>
    <p:sldLayoutId id="2147484430" r:id="rId9"/>
    <p:sldLayoutId id="2147484423" r:id="rId10"/>
    <p:sldLayoutId id="214748443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  <a:ea typeface="微軟正黑體" pitchFamily="34" charset="-12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anose="05020102010507070707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ndltd.ncl.edu.tw/cgi-bin/gs32/gsweb.cgi/ccd=ySxqPx/newsresult?search=1&amp;qs0=id=%22858%22&amp;qf0=_hist_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5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microsoft.com/office/2007/relationships/hdphoto" Target="../media/hdphoto1.wdp"/><Relationship Id="rId9" Type="http://schemas.microsoft.com/office/2007/relationships/diagramDrawing" Target="../diagrams/drawing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scholar.google.com.tw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ndltd.ncl.edu.tw/cgi-bin/gs32/gsweb.cgi/ccd=KLcZaK/webmge?Geticket=1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big5.oversea.cnki.net/kns55/" TargetMode="External"/><Relationship Id="rId2" Type="http://schemas.openxmlformats.org/officeDocument/2006/relationships/hyperlink" Target="http://readopac.ncl.edu.tw/nclJournal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iritilibrary.com/" TargetMode="External"/><Relationship Id="rId4" Type="http://schemas.openxmlformats.org/officeDocument/2006/relationships/hyperlink" Target="http://www.hyread.com.tw/hyreadnew/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ccs.ncl.edu.tw/ExpertDB.aspx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ihp.sinica.edu.tw/resource3.php?TM=6&amp;M=3&amp;C=85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difangzhi.dachengdata.com/tuijian/showTuijianList.action?type=1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mylib.nlc.cn/web/guest/zhonghuagujishanbenlianheshumuxitong" TargetMode="External"/><Relationship Id="rId2" Type="http://schemas.openxmlformats.org/officeDocument/2006/relationships/hyperlink" Target="http://nbinet.ncl.edu.tw/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hslib.sinica.edu.tw/?q=cht/node/6206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hanji.sinica.edu.tw/index.html?" TargetMode="External"/><Relationship Id="rId2" Type="http://schemas.openxmlformats.org/officeDocument/2006/relationships/hyperlink" Target="http://shanben.ioc.u-tokyo.ac.jp/list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1062895.kmg.idv.tw/" TargetMode="Externa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astling.org/" TargetMode="Externa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wz.fudan.edu.cn/" TargetMode="External"/><Relationship Id="rId2" Type="http://schemas.openxmlformats.org/officeDocument/2006/relationships/hyperlink" Target="http://www.bsm.org.c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bs.gxsd.com.cn/forum.php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gs.org.tw/fgs_book/fgs_drser.aspx" TargetMode="External"/><Relationship Id="rId2" Type="http://schemas.openxmlformats.org/officeDocument/2006/relationships/hyperlink" Target="http://www.cbeta.org/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hyperlink" Target="https://ctext.org/library.pl?if=gb&amp;res=77813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928662" y="1071546"/>
            <a:ext cx="6172200" cy="207170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zh-TW" sz="5400" dirty="0" smtClean="0">
                <a:solidFill>
                  <a:schemeClr val="tx1"/>
                </a:solidFill>
                <a:latin typeface="華康雅宋體" pitchFamily="49" charset="-120"/>
                <a:ea typeface="華康雅宋體" pitchFamily="49" charset="-120"/>
              </a:rPr>
              <a:t>論文</a:t>
            </a:r>
            <a:r>
              <a:rPr lang="zh-TW" altLang="en-US" sz="5400" dirty="0" smtClean="0">
                <a:solidFill>
                  <a:schemeClr val="tx1"/>
                </a:solidFill>
                <a:latin typeface="華康雅宋體" pitchFamily="49" charset="-120"/>
                <a:ea typeface="華康雅宋體" pitchFamily="49" charset="-120"/>
              </a:rPr>
              <a:t>寫</a:t>
            </a:r>
            <a:r>
              <a:rPr lang="zh-TW" altLang="en-US" sz="5400" dirty="0">
                <a:solidFill>
                  <a:schemeClr val="tx1"/>
                </a:solidFill>
                <a:latin typeface="華康雅宋體" pitchFamily="49" charset="-120"/>
                <a:ea typeface="華康雅宋體" pitchFamily="49" charset="-120"/>
              </a:rPr>
              <a:t>作</a:t>
            </a:r>
            <a:endParaRPr lang="zh-TW" altLang="zh-TW" sz="5400" dirty="0">
              <a:solidFill>
                <a:schemeClr val="tx1"/>
              </a:solidFill>
              <a:latin typeface="華康雅宋體" pitchFamily="49" charset="-120"/>
              <a:ea typeface="華康雅宋體" pitchFamily="49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2771800" y="4365104"/>
            <a:ext cx="51125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altLang="zh-TW" dirty="0" smtClean="0">
                <a:latin typeface="+mj-ea"/>
                <a:ea typeface="+mj-ea"/>
              </a:rPr>
              <a:t>2018.04</a:t>
            </a:r>
            <a:endParaRPr kumimoji="0" lang="en-US" altLang="zh-TW" dirty="0">
              <a:latin typeface="+mj-ea"/>
              <a:ea typeface="+mj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5040560" cy="838200"/>
          </a:xfrm>
        </p:spPr>
        <p:txBody>
          <a:bodyPr>
            <a:normAutofit/>
          </a:bodyPr>
          <a:lstStyle/>
          <a:p>
            <a:pPr algn="ctr"/>
            <a:r>
              <a:rPr lang="zh-TW" altLang="en-US" sz="4000" dirty="0" smtClean="0"/>
              <a:t>大    綱</a:t>
            </a:r>
            <a:endParaRPr lang="zh-TW" altLang="en-US" sz="40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09580" y="1412776"/>
            <a:ext cx="8686800" cy="5115197"/>
          </a:xfrm>
        </p:spPr>
        <p:txBody>
          <a:bodyPr/>
          <a:lstStyle/>
          <a:p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第一講</a:t>
            </a:r>
            <a:r>
              <a:rPr lang="en-US" altLang="zh-TW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</a:t>
            </a:r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基本觀念</a:t>
            </a:r>
            <a:endParaRPr lang="en-US" altLang="zh-TW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  <a:p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第二講</a:t>
            </a:r>
            <a:r>
              <a:rPr lang="en-US" altLang="zh-TW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</a:t>
            </a:r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如何選擇論文研究方向</a:t>
            </a:r>
            <a:endParaRPr lang="en-US" altLang="zh-TW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  <a:p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第三講</a:t>
            </a:r>
            <a:r>
              <a:rPr lang="en-US" altLang="zh-TW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</a:t>
            </a:r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如何蒐集、整理、摘記、閱讀資料</a:t>
            </a:r>
            <a:endParaRPr lang="en-US" altLang="zh-TW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  <a:p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第四講</a:t>
            </a:r>
            <a:r>
              <a:rPr lang="en-US" altLang="zh-TW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</a:t>
            </a:r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論文寫作的</a:t>
            </a:r>
            <a:r>
              <a:rPr lang="zh-TW" altLang="en-US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方法</a:t>
            </a:r>
            <a:endParaRPr lang="en-US" altLang="zh-TW" b="1" dirty="0" smtClean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  <a:p>
            <a:r>
              <a:rPr lang="zh-TW" altLang="en-US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第五講</a:t>
            </a:r>
            <a:r>
              <a:rPr lang="en-US" altLang="zh-TW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</a:t>
            </a:r>
            <a:r>
              <a:rPr lang="zh-TW" altLang="en-US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論文的徵引</a:t>
            </a:r>
            <a:endParaRPr lang="en-US" altLang="zh-TW" b="1" dirty="0" smtClean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  <a:p>
            <a:r>
              <a:rPr lang="zh-TW" altLang="en-US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第六講　論文的附註</a:t>
            </a:r>
            <a:br>
              <a:rPr lang="zh-TW" altLang="en-US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</a:br>
            <a:endParaRPr lang="en-US" altLang="zh-TW" b="1" dirty="0" smtClean="0">
              <a:latin typeface="微軟正黑體" pitchFamily="34" charset="-120"/>
            </a:endParaRPr>
          </a:p>
          <a:p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林慶彰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論文寫作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指引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臺北：萬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卷樓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圖書公司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2017.08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二版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4932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04800" y="332656"/>
            <a:ext cx="8686800" cy="838200"/>
          </a:xfrm>
        </p:spPr>
        <p:txBody>
          <a:bodyPr/>
          <a:lstStyle/>
          <a:p>
            <a:r>
              <a:rPr lang="zh-TW" altLang="en-US" dirty="0" smtClean="0"/>
              <a:t>同學們</a:t>
            </a:r>
            <a:r>
              <a:rPr lang="zh-TW" altLang="en-US" dirty="0"/>
              <a:t>彙</a:t>
            </a:r>
            <a:r>
              <a:rPr lang="zh-TW" altLang="en-US" dirty="0" smtClean="0"/>
              <a:t>整的問題</a:t>
            </a:r>
            <a:r>
              <a:rPr lang="zh-TW" altLang="en-US" dirty="0"/>
              <a:t>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/>
          <a:lstStyle/>
          <a:p>
            <a:r>
              <a:rPr lang="en-US" altLang="zh-TW" dirty="0"/>
              <a:t>1. </a:t>
            </a:r>
            <a:r>
              <a:rPr lang="zh-TW" altLang="en-US" dirty="0"/>
              <a:t>如何選題？</a:t>
            </a:r>
          </a:p>
          <a:p>
            <a:r>
              <a:rPr lang="en-US" altLang="zh-TW" dirty="0"/>
              <a:t>2. </a:t>
            </a:r>
            <a:r>
              <a:rPr lang="zh-TW" altLang="en-US" dirty="0"/>
              <a:t>如何完成論文架構？</a:t>
            </a:r>
          </a:p>
          <a:p>
            <a:r>
              <a:rPr lang="en-US" altLang="zh-TW" dirty="0"/>
              <a:t>3. </a:t>
            </a:r>
            <a:r>
              <a:rPr lang="zh-TW" altLang="en-US" dirty="0"/>
              <a:t>如何著手進行？</a:t>
            </a:r>
          </a:p>
          <a:p>
            <a:r>
              <a:rPr lang="en-US" altLang="zh-TW" dirty="0"/>
              <a:t>4. </a:t>
            </a:r>
            <a:r>
              <a:rPr lang="zh-TW" altLang="en-US" dirty="0"/>
              <a:t>如何了解自己的研究方向有沒有被前人研究過，能推陳出新？</a:t>
            </a:r>
          </a:p>
          <a:p>
            <a:r>
              <a:rPr lang="en-US" altLang="zh-TW" dirty="0"/>
              <a:t>5. </a:t>
            </a:r>
            <a:r>
              <a:rPr lang="zh-TW" altLang="en-US" dirty="0"/>
              <a:t>如何體現碩士論文的</a:t>
            </a:r>
            <a:r>
              <a:rPr lang="zh-TW" altLang="en-US" dirty="0">
                <a:solidFill>
                  <a:srgbClr val="FF0000"/>
                </a:solidFill>
              </a:rPr>
              <a:t>思辨性</a:t>
            </a:r>
            <a:r>
              <a:rPr lang="zh-TW" altLang="en-US" dirty="0" smtClean="0"/>
              <a:t>？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49323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TW" dirty="0" smtClean="0"/>
              <a:t>6.</a:t>
            </a:r>
            <a:r>
              <a:rPr lang="zh-TW" altLang="en-US" dirty="0" smtClean="0"/>
              <a:t>如何</a:t>
            </a:r>
            <a:r>
              <a:rPr lang="zh-TW" altLang="en-US" dirty="0"/>
              <a:t>搜查台灣國學界的數據庫，比如期刊全文與學位論文全文數據庫，除下面這個數據庫之外。</a:t>
            </a:r>
            <a:r>
              <a:rPr lang="zh-TW" altLang="en-US" dirty="0" smtClean="0"/>
              <a:t>（</a:t>
            </a:r>
            <a:r>
              <a:rPr lang="zh-TW" altLang="en-US" dirty="0"/>
              <a:t>   </a:t>
            </a:r>
            <a:r>
              <a:rPr lang="zh-TW" altLang="en-US" b="1" u="sng" dirty="0">
                <a:hlinkClick r:id="rId2"/>
              </a:rPr>
              <a:t>國家圖書館博碩士論文系統</a:t>
            </a:r>
            <a:r>
              <a:rPr lang="en-US" altLang="zh-TW" dirty="0" smtClean="0"/>
              <a:t>https</a:t>
            </a:r>
            <a:r>
              <a:rPr lang="en-US" altLang="zh-TW" dirty="0"/>
              <a:t>://ndltd.ncl.edu.tw/cgi-bin/gs32/gsweb.cgi/ccd=QLc8CP/webmge?mode=basic</a:t>
            </a:r>
            <a:r>
              <a:rPr lang="zh-TW" altLang="en-US" dirty="0"/>
              <a:t>）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601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4600"/>
              </a:lnSpc>
            </a:pPr>
            <a:r>
              <a:rPr lang="en-US" altLang="zh-TW" dirty="0"/>
              <a:t>7. </a:t>
            </a:r>
            <a:r>
              <a:rPr lang="zh-TW" altLang="en-US" dirty="0"/>
              <a:t>碩士論文想以 </a:t>
            </a:r>
            <a:r>
              <a:rPr lang="en-US" altLang="zh-TW" dirty="0"/>
              <a:t>《</a:t>
            </a:r>
            <a:r>
              <a:rPr lang="zh-TW" altLang="en-US" dirty="0"/>
              <a:t>增廣賢文</a:t>
            </a:r>
            <a:r>
              <a:rPr lang="en-US" altLang="zh-TW" dirty="0"/>
              <a:t>》</a:t>
            </a:r>
            <a:r>
              <a:rPr lang="zh-TW" altLang="en-US" dirty="0"/>
              <a:t>為研究方向。有關的資料，「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非但官書不予典藏，學者也很少匯集，所以大多已經散失</a:t>
            </a:r>
            <a:r>
              <a:rPr lang="zh-TW" altLang="en-US" dirty="0"/>
              <a:t>」。除了參考相關刊物的參考文獻表，想請教老師如何找有價值的資料（包括註疏）</a:t>
            </a:r>
            <a:r>
              <a:rPr lang="zh-TW" altLang="en-US" dirty="0" smtClean="0"/>
              <a:t>？</a:t>
            </a:r>
            <a:endParaRPr lang="en-US" altLang="zh-TW" dirty="0" smtClean="0"/>
          </a:p>
          <a:p>
            <a:pPr>
              <a:lnSpc>
                <a:spcPts val="4600"/>
              </a:lnSpc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參考資料少，可拓展空間相對較大。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746246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TW" dirty="0"/>
              <a:t>8. </a:t>
            </a:r>
            <a:r>
              <a:rPr lang="zh-TW" altLang="en-US" dirty="0"/>
              <a:t>目前研究方向為「從</a:t>
            </a:r>
            <a:r>
              <a:rPr lang="en-US" altLang="zh-TW" dirty="0"/>
              <a:t>《</a:t>
            </a:r>
            <a:r>
              <a:rPr lang="zh-TW" altLang="en-US" dirty="0"/>
              <a:t>論語</a:t>
            </a:r>
            <a:r>
              <a:rPr lang="en-US" altLang="zh-TW" dirty="0"/>
              <a:t>》</a:t>
            </a:r>
            <a:r>
              <a:rPr lang="zh-TW" altLang="en-US" dirty="0"/>
              <a:t>看孔子的言傳身教」（著墨在夫子的實踐）。</a:t>
            </a:r>
            <a:r>
              <a:rPr lang="en-US" altLang="zh-TW" dirty="0"/>
              <a:t>《</a:t>
            </a:r>
            <a:r>
              <a:rPr lang="zh-TW" altLang="en-US" dirty="0"/>
              <a:t>論語</a:t>
            </a:r>
            <a:r>
              <a:rPr lang="en-US" altLang="zh-TW" dirty="0"/>
              <a:t>》</a:t>
            </a:r>
            <a:r>
              <a:rPr lang="zh-TW" altLang="en-US" dirty="0"/>
              <a:t>的註解版本眾多，若遇到完全不同的註釋，如何採取最合適的解釋</a:t>
            </a:r>
            <a:r>
              <a:rPr lang="zh-TW" altLang="en-US" dirty="0" smtClean="0"/>
              <a:t>？</a:t>
            </a:r>
            <a:endParaRPr lang="en-US" altLang="zh-TW" dirty="0" smtClean="0"/>
          </a:p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鍾清泉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廬老人弘傳論語析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探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〉p.27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dirty="0"/>
              <a:t>五</a:t>
            </a:r>
            <a:r>
              <a:rPr lang="zh-TW" altLang="en-US" dirty="0" smtClean="0"/>
              <a:t>、</a:t>
            </a:r>
            <a:r>
              <a:rPr lang="zh-TW" altLang="en-US" dirty="0"/>
              <a:t>解析論語要例</a:t>
            </a:r>
          </a:p>
          <a:p>
            <a:pPr lvl="1"/>
            <a:r>
              <a:rPr lang="en-US" altLang="zh-TW" dirty="0" smtClean="0"/>
              <a:t>(</a:t>
            </a:r>
            <a:r>
              <a:rPr lang="zh-TW" altLang="en-US" dirty="0" smtClean="0"/>
              <a:t>二</a:t>
            </a:r>
            <a:r>
              <a:rPr lang="en-US" altLang="zh-TW" dirty="0" smtClean="0"/>
              <a:t>)</a:t>
            </a:r>
            <a:r>
              <a:rPr lang="zh-TW" altLang="en-US" dirty="0"/>
              <a:t>擇注精要例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5232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11560" y="1916832"/>
            <a:ext cx="7467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4000" b="1" dirty="0" smtClean="0">
                <a:solidFill>
                  <a:schemeClr val="accent3">
                    <a:lumMod val="50000"/>
                  </a:schemeClr>
                </a:solidFill>
                <a:latin typeface="華康雅宋體" pitchFamily="49" charset="-120"/>
                <a:ea typeface="華康雅宋體" pitchFamily="49" charset="-120"/>
              </a:rPr>
              <a:t>第一講</a:t>
            </a:r>
            <a:r>
              <a:rPr lang="en-US" sz="4000" b="1" dirty="0" smtClean="0">
                <a:solidFill>
                  <a:schemeClr val="accent3">
                    <a:lumMod val="50000"/>
                  </a:schemeClr>
                </a:solidFill>
                <a:latin typeface="華康雅宋體" pitchFamily="49" charset="-120"/>
                <a:ea typeface="華康雅宋體" pitchFamily="49" charset="-120"/>
              </a:rPr>
              <a:t>  </a:t>
            </a:r>
            <a:r>
              <a:rPr lang="zh-TW" altLang="en-US" sz="4000" b="1" dirty="0" smtClean="0">
                <a:solidFill>
                  <a:schemeClr val="accent3">
                    <a:lumMod val="50000"/>
                  </a:schemeClr>
                </a:solidFill>
                <a:latin typeface="華康雅宋體" pitchFamily="49" charset="-120"/>
                <a:ea typeface="華康雅宋體" pitchFamily="49" charset="-120"/>
              </a:rPr>
              <a:t>基本觀念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11267" name="內容版面配置區 2"/>
          <p:cNvSpPr>
            <a:spLocks noGrp="1"/>
          </p:cNvSpPr>
          <p:nvPr>
            <p:ph idx="1"/>
          </p:nvPr>
        </p:nvSpPr>
        <p:spPr>
          <a:xfrm>
            <a:off x="611560" y="3052124"/>
            <a:ext cx="7467600" cy="2687637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zh-TW" altLang="en-US" sz="4000" b="1" dirty="0" smtClean="0"/>
              <a:t>課程目的：引導研究者撰寫專題研究及小論文的基本能力。</a:t>
            </a:r>
          </a:p>
          <a:p>
            <a:pPr eaLnBrk="1" hangingPunct="1"/>
            <a:endParaRPr lang="zh-TW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b="1" dirty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一</a:t>
            </a:r>
            <a:r>
              <a:rPr lang="zh-TW" altLang="en-US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、何謂學術論文？</a:t>
            </a:r>
            <a:r>
              <a:rPr lang="zh-TW" altLang="en-US" b="1" dirty="0" smtClean="0">
                <a:solidFill>
                  <a:schemeClr val="tx1"/>
                </a:solidFill>
              </a:rPr>
              <a:t/>
            </a:r>
            <a:br>
              <a:rPr lang="zh-TW" altLang="en-US" b="1" dirty="0" smtClean="0">
                <a:solidFill>
                  <a:schemeClr val="tx1"/>
                </a:solidFill>
              </a:rPr>
            </a:br>
            <a:endParaRPr lang="zh-TW" altLang="en-US" b="1" dirty="0">
              <a:solidFill>
                <a:schemeClr val="tx1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304800" y="980728"/>
            <a:ext cx="8686800" cy="5760640"/>
          </a:xfrm>
        </p:spPr>
        <p:txBody>
          <a:bodyPr>
            <a:normAutofit fontScale="77500" lnSpcReduction="20000"/>
          </a:bodyPr>
          <a:lstStyle/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4200" b="1" dirty="0" smtClean="0"/>
              <a:t>研究者必須能夠提出一個在</a:t>
            </a:r>
            <a:r>
              <a:rPr lang="zh-TW" altLang="en-US" sz="4200" b="1" dirty="0" smtClean="0">
                <a:solidFill>
                  <a:srgbClr val="CC0000"/>
                </a:solidFill>
              </a:rPr>
              <a:t>學術上具備討論價值</a:t>
            </a:r>
            <a:r>
              <a:rPr lang="zh-TW" altLang="en-US" sz="4200" b="1" dirty="0"/>
              <a:t>的議題。</a:t>
            </a:r>
            <a:endParaRPr lang="en-US" altLang="zh-TW" sz="4200" b="1" dirty="0"/>
          </a:p>
          <a:p>
            <a:pPr marL="971550" lvl="1" indent="-5715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Wingdings" panose="05000000000000000000" pitchFamily="2" charset="2"/>
              <a:buChar char="Ø"/>
              <a:defRPr/>
            </a:pPr>
            <a:r>
              <a:rPr lang="zh-TW" altLang="en-US" sz="3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具有</a:t>
            </a:r>
            <a:r>
              <a:rPr lang="zh-TW" altLang="en-US" sz="3800" b="1" dirty="0" smtClean="0">
                <a:solidFill>
                  <a:srgbClr val="CC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創新及學術貢獻</a:t>
            </a:r>
            <a:r>
              <a:rPr lang="zh-TW" altLang="en-US" sz="3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等內容。</a:t>
            </a:r>
            <a:endParaRPr lang="en-US" altLang="zh-TW" sz="38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4200" b="1" dirty="0" smtClean="0"/>
              <a:t>針對議題的內容進行</a:t>
            </a:r>
            <a:r>
              <a:rPr lang="zh-TW" altLang="en-US" sz="4200" b="1" dirty="0" smtClean="0">
                <a:solidFill>
                  <a:srgbClr val="CC0000"/>
                </a:solidFill>
              </a:rPr>
              <a:t>合理有效的論證說明</a:t>
            </a:r>
            <a:r>
              <a:rPr lang="zh-TW" altLang="en-US" sz="4200" b="1" dirty="0" smtClean="0"/>
              <a:t>。</a:t>
            </a:r>
            <a:endParaRPr lang="en-US" altLang="zh-TW" sz="4200" b="1" dirty="0" smtClean="0"/>
          </a:p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4200" b="1" dirty="0"/>
              <a:t>須時時保持清晰的</a:t>
            </a:r>
            <a:r>
              <a:rPr lang="zh-TW" altLang="en-US" sz="4200" b="1" dirty="0">
                <a:solidFill>
                  <a:srgbClr val="CC0000"/>
                </a:solidFill>
              </a:rPr>
              <a:t>問題</a:t>
            </a:r>
            <a:r>
              <a:rPr lang="zh-TW" altLang="en-US" sz="4200" b="1" dirty="0" smtClean="0">
                <a:solidFill>
                  <a:srgbClr val="CC0000"/>
                </a:solidFill>
              </a:rPr>
              <a:t>意識。</a:t>
            </a:r>
            <a:endParaRPr lang="en-US" altLang="zh-TW" sz="4200" b="1" dirty="0" smtClean="0">
              <a:solidFill>
                <a:srgbClr val="CC0000"/>
              </a:solidFill>
            </a:endParaRPr>
          </a:p>
          <a:p>
            <a:pPr marL="971550" lvl="1" indent="-5715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Wingdings" panose="05000000000000000000" pitchFamily="2" charset="2"/>
              <a:buChar char="Ø"/>
              <a:defRPr/>
            </a:pPr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你要</a:t>
            </a:r>
            <a:r>
              <a:rPr lang="zh-TW" altLang="en-US" sz="36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解決</a:t>
            </a:r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什麼</a:t>
            </a:r>
            <a:r>
              <a:rPr lang="zh-TW" altLang="en-US" sz="36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問題</a:t>
            </a:r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？</a:t>
            </a:r>
            <a:endParaRPr lang="zh-TW" altLang="en-US" sz="3600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4200" b="1" dirty="0" smtClean="0"/>
              <a:t>討論過程中，必須儘</a:t>
            </a:r>
            <a:r>
              <a:rPr lang="zh-TW" altLang="en-US" sz="4200" b="1" dirty="0" smtClean="0">
                <a:solidFill>
                  <a:srgbClr val="CC0000"/>
                </a:solidFill>
              </a:rPr>
              <a:t>可能保持純客觀的態度</a:t>
            </a:r>
            <a:r>
              <a:rPr lang="zh-TW" altLang="en-US" sz="4200" b="1" dirty="0" smtClean="0"/>
              <a:t>。</a:t>
            </a:r>
            <a:endParaRPr lang="en-US" altLang="zh-TW" sz="4200" b="1" dirty="0" smtClean="0"/>
          </a:p>
          <a:p>
            <a:pPr marL="971550" lvl="1" indent="-5715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Wingdings" panose="05000000000000000000" pitchFamily="2" charset="2"/>
              <a:buChar char="Ø"/>
              <a:defRPr/>
            </a:pPr>
            <a:r>
              <a:rPr lang="zh-TW" altLang="en-US" sz="39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釐清</a:t>
            </a:r>
            <a:r>
              <a:rPr lang="zh-TW" altLang="en-US" sz="3700" b="1" dirty="0">
                <a:solidFill>
                  <a:srgbClr val="CC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信仰</a:t>
            </a:r>
            <a:r>
              <a:rPr lang="zh-TW" altLang="en-US" sz="39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zh-TW" altLang="en-US" sz="3700" b="1" dirty="0">
                <a:solidFill>
                  <a:srgbClr val="CC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學術</a:t>
            </a:r>
            <a:r>
              <a:rPr lang="zh-TW" altLang="en-US" sz="39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間的分際</a:t>
            </a:r>
            <a:endParaRPr lang="en-US" altLang="zh-TW" sz="39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84771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二、學術論文的特性：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4600"/>
              </a:lnSpc>
            </a:pPr>
            <a:r>
              <a:rPr lang="zh-CN" altLang="en-US" dirty="0" smtClean="0">
                <a:solidFill>
                  <a:srgbClr val="FF0000"/>
                </a:solidFill>
              </a:rPr>
              <a:t>科學性</a:t>
            </a:r>
            <a:r>
              <a:rPr lang="zh-TW" altLang="en-US" dirty="0" smtClean="0"/>
              <a:t>：</a:t>
            </a:r>
            <a:r>
              <a:rPr lang="zh-CN" altLang="en-US" dirty="0" smtClean="0"/>
              <a:t>立論上不得帶有個人好惡的偏見，不得主觀臆造，必須切實地從客觀實際出發，從中引出符合實際的結論。</a:t>
            </a:r>
            <a:endParaRPr lang="en-US" altLang="zh-CN" dirty="0" smtClean="0"/>
          </a:p>
          <a:p>
            <a:pPr>
              <a:lnSpc>
                <a:spcPts val="4600"/>
              </a:lnSpc>
            </a:pPr>
            <a:r>
              <a:rPr lang="zh-CN" altLang="en-US" dirty="0">
                <a:solidFill>
                  <a:srgbClr val="FF0000"/>
                </a:solidFill>
              </a:rPr>
              <a:t>創造性</a:t>
            </a:r>
            <a:r>
              <a:rPr lang="zh-TW" altLang="en-US" dirty="0" smtClean="0"/>
              <a:t>：</a:t>
            </a:r>
            <a:r>
              <a:rPr lang="zh-CN" altLang="en-US" dirty="0" smtClean="0"/>
              <a:t>要有自己獨到的見解，能提出新的觀點、新的理論。沒有創造性，就沒有價值。</a:t>
            </a:r>
          </a:p>
          <a:p>
            <a:pPr>
              <a:lnSpc>
                <a:spcPts val="4600"/>
              </a:lnSpc>
            </a:pPr>
            <a:r>
              <a:rPr lang="zh-CN" altLang="en-US" dirty="0">
                <a:solidFill>
                  <a:srgbClr val="FF0000"/>
                </a:solidFill>
              </a:rPr>
              <a:t>理論性</a:t>
            </a:r>
            <a:r>
              <a:rPr lang="zh-TW" altLang="en-US" dirty="0" smtClean="0"/>
              <a:t>：</a:t>
            </a:r>
            <a:r>
              <a:rPr lang="zh-CN" altLang="en-US" dirty="0" smtClean="0"/>
              <a:t>必須有自己的理論系統的，不能只是材料的羅列，應對大量的事實、材料進行分析、研究，使感性認識上升到理性認識。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3282534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027389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dirty="0">
                <a:solidFill>
                  <a:srgbClr val="FF0000"/>
                </a:solidFill>
              </a:rPr>
              <a:t>平易性</a:t>
            </a:r>
            <a:r>
              <a:rPr lang="zh-TW" altLang="en-US" dirty="0" smtClean="0"/>
              <a:t>：要</a:t>
            </a:r>
            <a:r>
              <a:rPr lang="zh-TW" altLang="en-US" dirty="0"/>
              <a:t>用通俗易懂的語言</a:t>
            </a:r>
            <a:r>
              <a:rPr lang="zh-TW" altLang="en-US" dirty="0" smtClean="0"/>
              <a:t>表述言˙究成果，</a:t>
            </a:r>
            <a:r>
              <a:rPr lang="zh-TW" altLang="en-US" dirty="0"/>
              <a:t>不僅要做到文從字順，</a:t>
            </a:r>
            <a:r>
              <a:rPr lang="zh-TW" altLang="en-US" dirty="0" smtClean="0"/>
              <a:t>而且須簡要詳明。</a:t>
            </a:r>
            <a:endParaRPr lang="zh-TW" altLang="en-US" dirty="0"/>
          </a:p>
          <a:p>
            <a:pPr>
              <a:lnSpc>
                <a:spcPts val="4800"/>
              </a:lnSpc>
            </a:pPr>
            <a:r>
              <a:rPr lang="zh-TW" altLang="en-US" dirty="0">
                <a:solidFill>
                  <a:srgbClr val="FF0000"/>
                </a:solidFill>
              </a:rPr>
              <a:t>專業性</a:t>
            </a:r>
            <a:r>
              <a:rPr lang="zh-TW" altLang="en-US" dirty="0" smtClean="0"/>
              <a:t>：是</a:t>
            </a:r>
            <a:r>
              <a:rPr lang="zh-TW" altLang="en-US" dirty="0"/>
              <a:t>區別不同類型論文的主要標誌，也是論文分類的主要依據。</a:t>
            </a:r>
          </a:p>
          <a:p>
            <a:pPr>
              <a:lnSpc>
                <a:spcPts val="4800"/>
              </a:lnSpc>
            </a:pPr>
            <a:r>
              <a:rPr lang="zh-TW" altLang="en-US" dirty="0">
                <a:solidFill>
                  <a:srgbClr val="FF0000"/>
                </a:solidFill>
              </a:rPr>
              <a:t>規範性</a:t>
            </a:r>
            <a:r>
              <a:rPr lang="zh-TW" altLang="en-US" dirty="0" smtClean="0"/>
              <a:t>：學術論文須具有一定的格式規範，不同於一般文章。</a:t>
            </a:r>
            <a:endParaRPr lang="zh-TW" altLang="en-US" dirty="0"/>
          </a:p>
          <a:p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457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2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三、論文的讀者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19459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219256" cy="4989041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眼中必須</a:t>
            </a:r>
            <a:r>
              <a:rPr lang="zh-TW" altLang="en-US" sz="3200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時時有一個讀者的形象</a:t>
            </a: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。隨時問自己：「</a:t>
            </a:r>
            <a:r>
              <a:rPr lang="zh-TW" altLang="en-US" sz="3200" b="1" dirty="0" smtClean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我可以這樣說嗎？</a:t>
            </a: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」「</a:t>
            </a:r>
            <a:r>
              <a:rPr lang="zh-TW" altLang="en-US" b="1" dirty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我</a:t>
            </a:r>
            <a:r>
              <a:rPr lang="zh-TW" altLang="en-US" sz="3200" b="1" dirty="0" smtClean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有證據這樣說嗎？</a:t>
            </a: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endParaRPr lang="en-US" altLang="zh-TW" sz="3200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eaLnBrk="1" hangingPunct="1">
              <a:lnSpc>
                <a:spcPct val="150000"/>
              </a:lnSpc>
            </a:pP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「</a:t>
            </a:r>
            <a:r>
              <a:rPr lang="zh-TW" altLang="en-US" sz="3200" b="1" dirty="0" smtClean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這樣說讀者能理解嗎？</a:t>
            </a: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」</a:t>
            </a:r>
            <a:endParaRPr lang="zh-TW" altLang="en-US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3620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b="1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四、專業學術倫理</a:t>
            </a:r>
            <a:r>
              <a:rPr lang="zh-TW" altLang="en-US" dirty="0" smtClean="0">
                <a:solidFill>
                  <a:srgbClr val="800000"/>
                </a:solidFill>
              </a:rPr>
              <a:t/>
            </a:r>
            <a:br>
              <a:rPr lang="zh-TW" altLang="en-US" dirty="0" smtClean="0">
                <a:solidFill>
                  <a:srgbClr val="800000"/>
                </a:solidFill>
              </a:rPr>
            </a:br>
            <a:endParaRPr lang="zh-TW" altLang="en-US" dirty="0">
              <a:solidFill>
                <a:srgbClr val="80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214438"/>
            <a:ext cx="8363272" cy="5259387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zh-TW" altLang="en-US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平等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避免影射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，或對某年齡、族群、性別、國籍、社會階級等之偏見。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zh-TW" altLang="en-US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誠實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：內容須</a:t>
            </a: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開誠佈公，不可有造假行為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zh-TW" altLang="en-US" b="1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合</a:t>
            </a:r>
            <a:r>
              <a:rPr lang="zh-TW" altLang="en-US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情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避免牽涉到某些個人的隱私問題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，或會造成對他人的傷害。</a:t>
            </a:r>
          </a:p>
          <a:p>
            <a:pPr marL="274320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zh-TW" altLang="en-US" b="1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原</a:t>
            </a:r>
            <a:r>
              <a:rPr lang="zh-TW" altLang="en-US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創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</a:t>
            </a: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不容許有抄襲行為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27635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2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五、幾種研究類型</a:t>
            </a:r>
            <a:r>
              <a:rPr lang="zh-TW" altLang="en-US" dirty="0" smtClean="0">
                <a:solidFill>
                  <a:srgbClr val="800000"/>
                </a:solidFill>
              </a:rPr>
              <a:t/>
            </a:r>
            <a:br>
              <a:rPr lang="zh-TW" altLang="en-US" dirty="0" smtClean="0">
                <a:solidFill>
                  <a:srgbClr val="800000"/>
                </a:solidFill>
              </a:rPr>
            </a:br>
            <a:endParaRPr lang="zh-TW" altLang="en-US" dirty="0">
              <a:solidFill>
                <a:srgbClr val="80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524056" cy="540060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lnSpc>
                <a:spcPts val="46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回溯的研究（歷史的研究）：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這是針對</a:t>
            </a:r>
            <a:r>
              <a:rPr lang="zh-TW" altLang="en-US" b="1" u="sng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已發生的事實或成品等實際存在事物的</a:t>
            </a:r>
            <a:r>
              <a:rPr lang="zh-TW" altLang="en-US" b="1" dirty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歸納性</a:t>
            </a:r>
            <a:r>
              <a:rPr lang="zh-TW" altLang="en-US" b="1" u="sng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研究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857250" lvl="1" indent="-457200" eaLnBrk="1" fontAlgn="auto" hangingPunct="1">
              <a:lnSpc>
                <a:spcPts val="46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孔子政治思想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研究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57250" lvl="1" indent="-457200" eaLnBrk="1" fontAlgn="auto" hangingPunct="1">
              <a:lnSpc>
                <a:spcPts val="46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孟子民本思想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研究</a:t>
            </a:r>
            <a:endParaRPr lang="en-US" altLang="zh-TW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53646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2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五、幾種研究類型</a:t>
            </a:r>
            <a:r>
              <a:rPr lang="zh-TW" altLang="en-US" dirty="0" smtClean="0">
                <a:solidFill>
                  <a:srgbClr val="800000"/>
                </a:solidFill>
              </a:rPr>
              <a:t/>
            </a:r>
            <a:br>
              <a:rPr lang="zh-TW" altLang="en-US" dirty="0" smtClean="0">
                <a:solidFill>
                  <a:srgbClr val="800000"/>
                </a:solidFill>
              </a:rPr>
            </a:br>
            <a:endParaRPr lang="zh-TW" altLang="en-US" dirty="0">
              <a:solidFill>
                <a:srgbClr val="80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67544" y="1196752"/>
            <a:ext cx="8524056" cy="540060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lnSpc>
                <a:spcPts val="46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價值研究（影響的研究）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：這是一種</a:t>
            </a:r>
            <a:r>
              <a:rPr lang="zh-TW" altLang="en-US" b="1" dirty="0" smtClean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以歸納的方式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</a:t>
            </a:r>
            <a:r>
              <a:rPr lang="zh-TW" altLang="en-US" b="1" u="sng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敘明研究對象的內容、釐清其是非、評量其影響等貢獻大小的研究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857250" lvl="1" indent="-457200" eaLnBrk="1" fontAlgn="auto" hangingPunct="1">
              <a:lnSpc>
                <a:spcPts val="46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孔子政治思想的現代價值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分析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57250" lvl="1" indent="-457200" eaLnBrk="1" fontAlgn="auto" hangingPunct="1">
              <a:lnSpc>
                <a:spcPts val="46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	論孟子民本思想對後世的影響</a:t>
            </a:r>
          </a:p>
        </p:txBody>
      </p:sp>
    </p:spTree>
    <p:extLst>
      <p:ext uri="{BB962C8B-B14F-4D97-AF65-F5344CB8AC3E}">
        <p14:creationId xmlns:p14="http://schemas.microsoft.com/office/powerpoint/2010/main" val="148385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2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五、幾種研究類型</a:t>
            </a:r>
            <a:r>
              <a:rPr lang="zh-TW" altLang="en-US" dirty="0" smtClean="0">
                <a:solidFill>
                  <a:srgbClr val="800000"/>
                </a:solidFill>
              </a:rPr>
              <a:t/>
            </a:r>
            <a:br>
              <a:rPr lang="zh-TW" altLang="en-US" dirty="0" smtClean="0">
                <a:solidFill>
                  <a:srgbClr val="800000"/>
                </a:solidFill>
              </a:rPr>
            </a:br>
            <a:endParaRPr lang="zh-TW" altLang="en-US" dirty="0">
              <a:solidFill>
                <a:srgbClr val="80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280920" cy="4873625"/>
          </a:xfrm>
        </p:spPr>
        <p:txBody>
          <a:bodyPr>
            <a:normAutofit/>
          </a:bodyPr>
          <a:lstStyle/>
          <a:p>
            <a:pPr marL="514350" indent="-514350" eaLnBrk="1" fontAlgn="auto" hangingPunct="1">
              <a:lnSpc>
                <a:spcPts val="4800"/>
              </a:lnSpc>
              <a:spcAft>
                <a:spcPts val="0"/>
              </a:spcAft>
              <a:buSzPct val="90000"/>
              <a:buFont typeface="+mj-lt"/>
              <a:buAutoNum type="arabicPeriod" startAt="3"/>
              <a:defRPr/>
            </a:pP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貫時的研究（歷時的研究）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：這是一種</a:t>
            </a:r>
            <a:r>
              <a:rPr lang="zh-TW" altLang="en-US" b="1" u="sng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從古至今、由內至外等歷史縱貫式的歸納研究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，亦即</a:t>
            </a:r>
            <a:r>
              <a:rPr lang="zh-TW" altLang="en-US" b="1" dirty="0" smtClean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考察不同時代既存事物的來源、演變、發展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等相關問題的研究。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914400" lvl="1" indent="-514350" eaLnBrk="1" fontAlgn="auto" hangingPunct="1">
              <a:lnSpc>
                <a:spcPct val="12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論語版本源流考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析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914400" lvl="1" indent="-514350" eaLnBrk="1" fontAlgn="auto" hangingPunct="1">
              <a:lnSpc>
                <a:spcPct val="12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中國人「上帝」觀念的演變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Wingdings"/>
              <a:buNone/>
              <a:defRPr/>
            </a:pPr>
            <a:endParaRPr lang="zh-TW" altLang="en-US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99163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內容版面配置區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496944" cy="5331966"/>
          </a:xfrm>
        </p:spPr>
        <p:txBody>
          <a:bodyPr/>
          <a:lstStyle/>
          <a:p>
            <a:pPr marL="514350" indent="-514350" eaLnBrk="1" hangingPunct="1">
              <a:lnSpc>
                <a:spcPts val="5000"/>
              </a:lnSpc>
              <a:buSzPct val="90000"/>
              <a:buFont typeface="Century Schoolbook" panose="02040604050505020304" pitchFamily="18" charset="0"/>
              <a:buAutoNum type="arabicPeriod" startAt="4"/>
            </a:pPr>
            <a:r>
              <a:rPr lang="zh-TW" altLang="en-US" b="1" dirty="0" smtClean="0">
                <a:solidFill>
                  <a:srgbClr val="5812B6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比較的研究（共時的研究）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：這是一種</a:t>
            </a:r>
            <a:r>
              <a:rPr lang="zh-TW" altLang="en-US" b="1" dirty="0" smtClean="0">
                <a:solidFill>
                  <a:srgbClr val="CC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歸納同一時間的不同空間、同類作品的背景、發展、特色、相關性及影響、貢獻、價值等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的斷代研究。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 eaLnBrk="1" hangingPunct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清代論語學研究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 eaLnBrk="1" hangingPunct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荀學風之比較</a:t>
            </a:r>
            <a:endPara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77837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6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六、寫作論文常遭遇的困難</a:t>
            </a:r>
            <a:endParaRPr lang="zh-TW" altLang="en-US" dirty="0">
              <a:solidFill>
                <a:srgbClr val="0FB92F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89691596"/>
              </p:ext>
            </p:extLst>
          </p:nvPr>
        </p:nvGraphicFramePr>
        <p:xfrm>
          <a:off x="539552" y="1484784"/>
          <a:ext cx="7992889" cy="4830780"/>
        </p:xfrm>
        <a:graphic>
          <a:graphicData uri="http://schemas.openxmlformats.org/drawingml/2006/table">
            <a:tbl>
              <a:tblPr/>
              <a:tblGrid>
                <a:gridCol w="10650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040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238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9836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zh-TW" altLang="en-US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entury Schoolbook" pitchFamily="18" charset="0"/>
                        <a:ea typeface="新細明體" pitchFamily="18" charset="-120"/>
                      </a:endParaRP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章節論題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遭遇困難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57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一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緒論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研究目的不清或</a:t>
                      </a:r>
                      <a:endParaRPr kumimoji="0" lang="en-US" altLang="zh-TW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研究問題不明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57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二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文獻探討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不當或是不夠周延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57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三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研究方法與研究設計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說明不夠詳盡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57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四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研究結果與討論分析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成果薄弱析論不足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757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五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結論與建議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不夠簡潔明確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D9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7579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Schoolbook" pitchFamily="18" charset="0"/>
                          <a:ea typeface="新細明體" pitchFamily="18" charset="-120"/>
                        </a:rPr>
                        <a:t>六</a:t>
                      </a:r>
                    </a:p>
                  </a:txBody>
                  <a:tcPr marL="91433" marR="91433" marT="45717" marB="45717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參考文獻及附錄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zh-TW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</a:rPr>
                        <a:t>缺漏或不齊</a:t>
                      </a:r>
                    </a:p>
                  </a:txBody>
                  <a:tcPr marL="68574" marR="68574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ED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7655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內容版面配置區 2"/>
          <p:cNvSpPr>
            <a:spLocks noGrp="1"/>
          </p:cNvSpPr>
          <p:nvPr>
            <p:ph type="title"/>
          </p:nvPr>
        </p:nvSpPr>
        <p:spPr>
          <a:xfrm>
            <a:off x="500063" y="2857500"/>
            <a:ext cx="8104385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第二講</a:t>
            </a:r>
            <a:r>
              <a:rPr 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  </a:t>
            </a:r>
            <a:r>
              <a:rPr lang="zh-TW" alt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如何選擇論文研究方向</a:t>
            </a:r>
            <a:r>
              <a:rPr lang="zh-TW" altLang="en-US" sz="4400" dirty="0" smtClean="0">
                <a:solidFill>
                  <a:srgbClr val="800000"/>
                </a:solidFill>
              </a:rPr>
              <a:t/>
            </a:r>
            <a:br>
              <a:rPr lang="zh-TW" altLang="en-US" sz="4400" dirty="0" smtClean="0">
                <a:solidFill>
                  <a:srgbClr val="800000"/>
                </a:solidFill>
              </a:rPr>
            </a:br>
            <a:endParaRPr lang="zh-TW" altLang="en-US" sz="4400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83820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800000"/>
                </a:solidFill>
              </a:rPr>
              <a:t>選擇研究方向的幾個原則          </a:t>
            </a:r>
            <a:r>
              <a:rPr lang="en-US" altLang="zh-TW" sz="2800" dirty="0" smtClean="0">
                <a:solidFill>
                  <a:srgbClr val="FF0000"/>
                </a:solidFill>
              </a:rPr>
              <a:t>(P.149)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 smtClean="0"/>
              <a:t>應與興趣相合</a:t>
            </a:r>
            <a:r>
              <a:rPr lang="en-US" altLang="zh-TW" dirty="0" smtClean="0"/>
              <a:t>(</a:t>
            </a:r>
            <a:r>
              <a:rPr lang="zh-TW" altLang="en-US" dirty="0" smtClean="0">
                <a:solidFill>
                  <a:srgbClr val="FF0000"/>
                </a:solidFill>
              </a:rPr>
              <a:t>小學、儒學、佛學、道學</a:t>
            </a:r>
            <a:r>
              <a:rPr lang="en-US" altLang="zh-TW" dirty="0" smtClean="0"/>
              <a:t>)</a:t>
            </a:r>
          </a:p>
          <a:p>
            <a:r>
              <a:rPr lang="zh-TW" altLang="en-US" dirty="0" smtClean="0"/>
              <a:t>應考慮自己的</a:t>
            </a:r>
            <a:r>
              <a:rPr lang="zh-TW" altLang="en-US" dirty="0"/>
              <a:t>時間與</a:t>
            </a:r>
            <a:r>
              <a:rPr lang="zh-TW" altLang="en-US" dirty="0" smtClean="0"/>
              <a:t>能力</a:t>
            </a:r>
            <a:r>
              <a:rPr lang="en-US" altLang="zh-TW" dirty="0" smtClean="0"/>
              <a:t>(</a:t>
            </a:r>
            <a:r>
              <a:rPr lang="zh-TW" altLang="en-US" dirty="0" smtClean="0">
                <a:solidFill>
                  <a:srgbClr val="FF0000"/>
                </a:solidFill>
              </a:rPr>
              <a:t>語文、文獻解讀</a:t>
            </a:r>
            <a:r>
              <a:rPr lang="en-US" altLang="zh-TW" dirty="0" smtClean="0"/>
              <a:t>)</a:t>
            </a:r>
          </a:p>
          <a:p>
            <a:r>
              <a:rPr lang="zh-TW" altLang="en-US" dirty="0"/>
              <a:t>資料是否容易取得</a:t>
            </a:r>
            <a:endParaRPr lang="en-US" altLang="zh-TW" dirty="0"/>
          </a:p>
          <a:p>
            <a:r>
              <a:rPr lang="zh-TW" altLang="en-US" dirty="0"/>
              <a:t>應能推陳出新</a:t>
            </a:r>
          </a:p>
          <a:p>
            <a:r>
              <a:rPr lang="zh-TW" altLang="en-US" dirty="0" smtClean="0"/>
              <a:t>範圍大小應適中</a:t>
            </a:r>
            <a:r>
              <a:rPr lang="en-US" altLang="zh-TW" dirty="0" smtClean="0"/>
              <a:t>(</a:t>
            </a:r>
            <a:r>
              <a:rPr lang="en-US" altLang="zh-TW" dirty="0">
                <a:solidFill>
                  <a:srgbClr val="FF0000"/>
                </a:solidFill>
              </a:rPr>
              <a:t>P.152</a:t>
            </a:r>
            <a:r>
              <a:rPr lang="en-US" altLang="zh-TW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9408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cxnSp>
        <p:nvCxnSpPr>
          <p:cNvPr id="3" name="直線接點 2"/>
          <p:cNvCxnSpPr/>
          <p:nvPr/>
        </p:nvCxnSpPr>
        <p:spPr>
          <a:xfrm>
            <a:off x="1403648" y="1556792"/>
            <a:ext cx="864096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線接點 4"/>
          <p:cNvCxnSpPr/>
          <p:nvPr/>
        </p:nvCxnSpPr>
        <p:spPr>
          <a:xfrm>
            <a:off x="3563888" y="1556792"/>
            <a:ext cx="720080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線接點 6"/>
          <p:cNvCxnSpPr/>
          <p:nvPr/>
        </p:nvCxnSpPr>
        <p:spPr>
          <a:xfrm>
            <a:off x="6012160" y="1340768"/>
            <a:ext cx="864096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線接點 7"/>
          <p:cNvCxnSpPr/>
          <p:nvPr/>
        </p:nvCxnSpPr>
        <p:spPr>
          <a:xfrm>
            <a:off x="8100392" y="1484784"/>
            <a:ext cx="648072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1863364616"/>
              </p:ext>
            </p:extLst>
          </p:nvPr>
        </p:nvGraphicFramePr>
        <p:xfrm>
          <a:off x="1339374" y="1916832"/>
          <a:ext cx="6792416" cy="4768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769594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91F2A9-80B4-456B-A5AF-8469C21C47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B91F2A9-80B4-456B-A5AF-8469C21C47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078131D-AE3B-4FD2-8456-9E304DCF00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1078131D-AE3B-4FD2-8456-9E304DCF00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811132-2350-4232-94E9-585FDAA16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CA811132-2350-4232-94E9-585FDAA163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B69AC34-7C7B-4B24-8E1A-BBFF7B7DF1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DB69AC34-7C7B-4B24-8E1A-BBFF7B7DF1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graphicEl>
                                              <a:dgm id="{EB91F2A9-80B4-456B-A5AF-8469C21C47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91F2A9-80B4-456B-A5AF-8469C21C47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graphicEl>
                                              <a:dgm id="{1078131D-AE3B-4FD2-8456-9E304DCF00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078131D-AE3B-4FD2-8456-9E304DCF00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CA811132-2350-4232-94E9-585FDAA1636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811132-2350-4232-94E9-585FDAA163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DB69AC34-7C7B-4B24-8E1A-BBFF7B7DF1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B69AC34-7C7B-4B24-8E1A-BBFF7B7DF1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  <p:bldGraphic spid="2" grpId="1">
        <p:bldSub>
          <a:bldDgm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57188" y="260648"/>
            <a:ext cx="8686800" cy="8382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6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一、</a:t>
            </a:r>
            <a:r>
              <a:rPr lang="zh-TW" altLang="en-US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怎樣</a:t>
            </a:r>
            <a:r>
              <a:rPr lang="zh-TW" altLang="en-US" b="1" dirty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選擇研究方向</a:t>
            </a:r>
            <a:r>
              <a:rPr lang="en-US" altLang="zh-TW" b="1" dirty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(</a:t>
            </a:r>
            <a:r>
              <a:rPr lang="zh-TW" altLang="en-US" b="1" dirty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論文題目</a:t>
            </a:r>
            <a:r>
              <a:rPr lang="en-US" altLang="zh-TW" b="1" dirty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)</a:t>
            </a:r>
            <a:endParaRPr lang="zh-TW" altLang="en-US" dirty="0"/>
          </a:p>
        </p:txBody>
      </p:sp>
      <p:sp>
        <p:nvSpPr>
          <p:cNvPr id="22531" name="內容版面配置區 2"/>
          <p:cNvSpPr>
            <a:spLocks noGrp="1"/>
          </p:cNvSpPr>
          <p:nvPr>
            <p:ph sz="quarter" idx="1"/>
          </p:nvPr>
        </p:nvSpPr>
        <p:spPr>
          <a:xfrm>
            <a:off x="357188" y="1500188"/>
            <a:ext cx="8319268" cy="5143500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zh-TW" altLang="en-US" sz="2800" dirty="0" smtClean="0"/>
              <a:t>在學術地圖中定位</a:t>
            </a:r>
            <a:r>
              <a:rPr lang="en-US" altLang="zh-TW" sz="2800" dirty="0" smtClean="0"/>
              <a:t>——</a:t>
            </a:r>
            <a:r>
              <a:rPr lang="zh-TW" altLang="en-US" sz="2800" dirty="0" smtClean="0"/>
              <a:t>尋找文獻</a:t>
            </a:r>
            <a:endParaRPr lang="en-US" altLang="zh-TW" sz="2800" dirty="0" smtClean="0"/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None/>
            </a:pPr>
            <a:r>
              <a:rPr lang="zh-TW" altLang="en-US" sz="2800" dirty="0" smtClean="0"/>
              <a:t>　幫助你了解關於你有興趣的研究議題，目前已經有多少既有的研究，別人已經研究到怎樣的地步；一方面避免重複別人已經做過的研究，一方面站在別人的研究基礎上繼續向前。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98653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6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  選題的幾個方向：</a:t>
            </a:r>
            <a:r>
              <a:rPr lang="zh-TW" altLang="en-US" sz="3200" dirty="0" smtClean="0"/>
              <a:t/>
            </a:r>
            <a:br>
              <a:rPr lang="zh-TW" altLang="en-US" sz="3200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285875"/>
            <a:ext cx="8534400" cy="5187950"/>
          </a:xfrm>
        </p:spPr>
        <p:txBody>
          <a:bodyPr>
            <a:normAutofit/>
          </a:bodyPr>
          <a:lstStyle/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回顧大學時代修習的課程（同領域或跨領域）</a:t>
            </a:r>
          </a:p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參考前輩的博碩士論文（搜尋資料庫）</a:t>
            </a:r>
          </a:p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你</a:t>
            </a:r>
            <a:r>
              <a:rPr lang="zh-TW" altLang="en-US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平時關注的興趣、議題</a:t>
            </a: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，足以激發生命熱忱者。</a:t>
            </a:r>
          </a:p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endParaRPr lang="zh-TW" altLang="en-US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909938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6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  選題的幾個方向：</a:t>
            </a:r>
            <a:r>
              <a:rPr lang="zh-TW" altLang="en-US" sz="3200" dirty="0" smtClean="0"/>
              <a:t/>
            </a:r>
            <a:br>
              <a:rPr lang="zh-TW" altLang="en-US" sz="3200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285875"/>
            <a:ext cx="8534400" cy="5187950"/>
          </a:xfrm>
        </p:spPr>
        <p:txBody>
          <a:bodyPr>
            <a:normAutofit/>
          </a:bodyPr>
          <a:lstStyle/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 startAt="4"/>
              <a:defRPr/>
            </a:pPr>
            <a:r>
              <a:rPr lang="zh-TW" altLang="en-US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與工作及專業有關的論題</a:t>
            </a:r>
          </a:p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 startAt="4"/>
              <a:defRPr/>
            </a:pPr>
            <a:r>
              <a:rPr lang="zh-TW" altLang="en-US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從小小的概念開始</a:t>
            </a:r>
            <a:r>
              <a:rPr lang="en-US" altLang="zh-TW" b="1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b="1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大題小作</a:t>
            </a:r>
            <a:r>
              <a:rPr lang="en-US" altLang="zh-TW" b="1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VS.</a:t>
            </a:r>
            <a:r>
              <a:rPr lang="zh-TW" altLang="en-US" b="1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小題大作</a:t>
            </a:r>
            <a:r>
              <a:rPr lang="en-US" altLang="zh-TW" b="1" dirty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endParaRPr lang="zh-TW" altLang="en-US" b="1" dirty="0">
              <a:solidFill>
                <a:srgbClr val="FF0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 startAt="4"/>
              <a:defRPr/>
            </a:pP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和指導老師討論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 startAt="4"/>
              <a:defRPr/>
            </a:pPr>
            <a:r>
              <a:rPr lang="zh-TW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【參課本頁</a:t>
            </a:r>
            <a:r>
              <a:rPr lang="en-US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30</a:t>
            </a:r>
            <a:r>
              <a:rPr lang="zh-TW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：〈充實研究論題的相關知識】【頁</a:t>
            </a:r>
            <a:r>
              <a:rPr lang="en-US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149</a:t>
            </a:r>
            <a:r>
              <a:rPr lang="zh-TW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第五章：〈如何選擇論文的研究方向〉】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1223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85750" y="274638"/>
            <a:ext cx="763905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6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二、選定指導老師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625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依據研究領域選擇合適的指導老師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指導老師只是在原則上同意你的計畫，願意從旁加以協助，主體、主力仍得依靠自己。</a:t>
            </a:r>
            <a:endParaRPr lang="en-US" altLang="zh-TW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457200" indent="-45720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/>
              <a:defRPr/>
            </a:pPr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定期與指導老師請益討論</a:t>
            </a:r>
            <a:r>
              <a:rPr lang="zh-TW" altLang="en-US" b="1" dirty="0">
                <a:latin typeface="新細明體" panose="02020500000000000000" pitchFamily="18" charset="-120"/>
                <a:ea typeface="新細明體" panose="02020500000000000000" pitchFamily="18" charset="-120"/>
              </a:rPr>
              <a:t>。</a:t>
            </a:r>
            <a:endParaRPr lang="zh-TW" altLang="en-US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406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71500" y="2286000"/>
            <a:ext cx="7467600" cy="1143000"/>
          </a:xfrm>
        </p:spPr>
        <p:txBody>
          <a:bodyPr anchor="t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第三講</a:t>
            </a:r>
            <a:r>
              <a:rPr 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  </a:t>
            </a:r>
            <a:br>
              <a:rPr 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</a:br>
            <a:r>
              <a:rPr lang="zh-TW" alt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　　　　如何蒐集、整理、</a:t>
            </a:r>
            <a:r>
              <a:rPr lang="en-US" altLang="zh-TW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/>
            </a:r>
            <a:br>
              <a:rPr lang="en-US" altLang="zh-TW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</a:br>
            <a:r>
              <a:rPr lang="zh-TW" altLang="en-US" sz="44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　　　　　摘記、閱讀資料</a:t>
            </a:r>
            <a:r>
              <a:rPr lang="en-US" altLang="zh-TW" sz="4400" b="1" dirty="0" smtClean="0">
                <a:latin typeface="微軟正黑體" pitchFamily="34" charset="-120"/>
                <a:ea typeface="微軟正黑體" pitchFamily="34" charset="-120"/>
              </a:rPr>
              <a:t/>
            </a:r>
            <a:br>
              <a:rPr lang="en-US" altLang="zh-TW" sz="4400" b="1" dirty="0" smtClean="0">
                <a:latin typeface="微軟正黑體" pitchFamily="34" charset="-120"/>
                <a:ea typeface="微軟正黑體" pitchFamily="34" charset="-120"/>
              </a:rPr>
            </a:br>
            <a:r>
              <a:rPr lang="en-US" altLang="zh-TW" sz="4400" b="1" dirty="0" smtClean="0">
                <a:latin typeface="微軟正黑體" pitchFamily="34" charset="-120"/>
                <a:ea typeface="微軟正黑體" pitchFamily="34" charset="-120"/>
              </a:rPr>
              <a:t/>
            </a:r>
            <a:br>
              <a:rPr lang="en-US" altLang="zh-TW" sz="4400" b="1" dirty="0" smtClean="0">
                <a:latin typeface="微軟正黑體" pitchFamily="34" charset="-120"/>
                <a:ea typeface="微軟正黑體" pitchFamily="34" charset="-120"/>
              </a:rPr>
            </a:br>
            <a:r>
              <a:rPr lang="zh-TW" altLang="zh-TW" sz="3600" dirty="0" smtClean="0"/>
              <a:t>【參課本二、三章，頁</a:t>
            </a:r>
            <a:r>
              <a:rPr lang="en-US" altLang="zh-TW" sz="3600" dirty="0" smtClean="0"/>
              <a:t>49~120</a:t>
            </a:r>
            <a:r>
              <a:rPr lang="zh-TW" altLang="zh-TW" sz="3600" dirty="0" smtClean="0"/>
              <a:t>】</a:t>
            </a:r>
            <a:r>
              <a:rPr lang="zh-TW" altLang="zh-TW" sz="4400" dirty="0" smtClean="0"/>
              <a:t/>
            </a:r>
            <a:br>
              <a:rPr lang="zh-TW" altLang="zh-TW" sz="4400" dirty="0" smtClean="0"/>
            </a:br>
            <a:endParaRPr lang="zh-TW" altLang="en-US" sz="4400" dirty="0">
              <a:latin typeface="微軟正黑體" pitchFamily="34" charset="-120"/>
              <a:ea typeface="微軟正黑體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4664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一、資料蒐集的方法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539552" y="1124744"/>
            <a:ext cx="8136904" cy="5590381"/>
          </a:xfrm>
        </p:spPr>
        <p:txBody>
          <a:bodyPr>
            <a:normAutofit/>
          </a:bodyPr>
          <a:lstStyle/>
          <a:p>
            <a:pPr marL="0" indent="0" eaLnBrk="1" fontAlgn="auto" hangingPunct="1">
              <a:lnSpc>
                <a:spcPct val="160000"/>
              </a:lnSpc>
              <a:spcAft>
                <a:spcPts val="0"/>
              </a:spcAft>
              <a:buNone/>
              <a:defRPr/>
            </a:pPr>
            <a:r>
              <a:rPr lang="en-US" altLang="zh-TW" b="1" dirty="0" smtClean="0"/>
              <a:t>(</a:t>
            </a:r>
            <a:r>
              <a:rPr lang="zh-TW" altLang="en-US" b="1" dirty="0" smtClean="0"/>
              <a:t>一</a:t>
            </a:r>
            <a:r>
              <a:rPr lang="en-US" altLang="zh-TW" b="1" dirty="0" smtClean="0"/>
              <a:t>)</a:t>
            </a:r>
            <a:r>
              <a:rPr lang="zh-TW" altLang="en-US" b="1" dirty="0" smtClean="0"/>
              <a:t>充分利用網路資源</a:t>
            </a:r>
            <a:endParaRPr lang="en-US" altLang="zh-TW" b="1" dirty="0" smtClean="0"/>
          </a:p>
          <a:p>
            <a:pPr>
              <a:defRPr/>
            </a:pPr>
            <a:r>
              <a:rPr lang="zh-TW" altLang="zh-TW" b="1" dirty="0" smtClean="0"/>
              <a:t>專為</a:t>
            </a:r>
            <a:r>
              <a:rPr lang="zh-TW" altLang="zh-TW" b="1" dirty="0"/>
              <a:t>學術研究設計的資料搜尋系統</a:t>
            </a:r>
            <a:r>
              <a:rPr lang="en-US" altLang="zh-TW" b="1" dirty="0"/>
              <a:t> </a:t>
            </a:r>
            <a:endParaRPr lang="en-US" altLang="zh-TW" b="1" dirty="0" smtClean="0"/>
          </a:p>
          <a:p>
            <a:pPr marL="0" indent="0">
              <a:buNone/>
              <a:defRPr/>
            </a:pPr>
            <a:r>
              <a:rPr lang="en-US" altLang="zh-TW" b="1" dirty="0" smtClean="0">
                <a:solidFill>
                  <a:srgbClr val="FF0000"/>
                </a:solidFill>
                <a:hlinkClick r:id="rId2"/>
              </a:rPr>
              <a:t>Google  </a:t>
            </a:r>
            <a:r>
              <a:rPr lang="zh-TW" altLang="zh-TW" b="1" dirty="0">
                <a:solidFill>
                  <a:srgbClr val="FF0000"/>
                </a:solidFill>
                <a:hlinkClick r:id="rId2"/>
              </a:rPr>
              <a:t>學術</a:t>
            </a:r>
            <a:r>
              <a:rPr lang="en-US" altLang="zh-TW" b="1" dirty="0"/>
              <a:t>(</a:t>
            </a:r>
            <a:r>
              <a:rPr lang="en-US" altLang="zh-TW" dirty="0"/>
              <a:t>http://scholar.google.com</a:t>
            </a:r>
            <a:r>
              <a:rPr lang="en-US" altLang="zh-TW" b="1" dirty="0"/>
              <a:t>) </a:t>
            </a:r>
          </a:p>
          <a:p>
            <a:pPr marL="0" indent="0">
              <a:buNone/>
              <a:defRPr/>
            </a:pPr>
            <a:r>
              <a:rPr lang="zh-TW" altLang="en-US" b="1" dirty="0" smtClean="0"/>
              <a:t>善</a:t>
            </a:r>
            <a:r>
              <a:rPr lang="zh-TW" altLang="en-US" b="1" dirty="0"/>
              <a:t>用</a:t>
            </a:r>
            <a:r>
              <a:rPr lang="zh-TW" altLang="zh-TW" b="1" dirty="0" smtClean="0"/>
              <a:t>關鍵字</a:t>
            </a:r>
            <a:endParaRPr lang="zh-TW" altLang="zh-TW" b="1" dirty="0"/>
          </a:p>
          <a:p>
            <a:pPr marL="274320" indent="-274320" eaLnBrk="1" fontAlgn="auto" hangingPunct="1">
              <a:lnSpc>
                <a:spcPct val="160000"/>
              </a:lnSpc>
              <a:spcAft>
                <a:spcPts val="0"/>
              </a:spcAft>
              <a:buFont typeface="Wingdings"/>
              <a:buNone/>
              <a:defRPr/>
            </a:pPr>
            <a:endParaRPr lang="zh-TW" altLang="en-US" sz="2600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4338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zh-TW" altLang="en-US" dirty="0"/>
              <a:t>（二）如何利用電子</a:t>
            </a:r>
            <a:r>
              <a:rPr lang="zh-TW" altLang="en-US" dirty="0" smtClean="0"/>
              <a:t>資源</a:t>
            </a:r>
            <a:endParaRPr lang="zh-TW" altLang="en-US" dirty="0"/>
          </a:p>
        </p:txBody>
      </p:sp>
      <p:sp>
        <p:nvSpPr>
          <p:cNvPr id="27651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457200" indent="-457200" eaLnBrk="1" hangingPunct="1">
              <a:buSzPct val="90000"/>
              <a:buFont typeface="Wingdings" panose="05000000000000000000" pitchFamily="2" charset="2"/>
              <a:buNone/>
            </a:pPr>
            <a:r>
              <a:rPr lang="en-US" altLang="zh-TW" sz="3200" b="1" dirty="0" smtClean="0"/>
              <a:t>1.</a:t>
            </a:r>
            <a:r>
              <a:rPr lang="zh-TW" altLang="en-US" sz="3200" b="1" dirty="0" smtClean="0"/>
              <a:t>學位論文檢索</a:t>
            </a:r>
          </a:p>
          <a:p>
            <a:pPr lvl="1" eaLnBrk="1" hangingPunct="1"/>
            <a:r>
              <a:rPr lang="zh-TW" altLang="en-US" sz="3200" b="1" dirty="0" smtClean="0"/>
              <a:t>全國博碩士論文知識加值系統 </a:t>
            </a:r>
            <a:r>
              <a:rPr lang="en-US" altLang="zh-TW" sz="3200" b="1" dirty="0" smtClean="0">
                <a:hlinkClick r:id="rId2"/>
              </a:rPr>
              <a:t>http://ndltd.ncl.edu.tw/cgi-bin/gs32/gsweb.cgi/ccd=KLcZaK/webmge?Geticket=1</a:t>
            </a:r>
            <a:endParaRPr lang="en-US" altLang="zh-TW" sz="3200" b="1" dirty="0" smtClean="0"/>
          </a:p>
          <a:p>
            <a:pPr lvl="1" eaLnBrk="1" hangingPunct="1"/>
            <a:endParaRPr lang="zh-TW" altLang="en-US" sz="3200" b="1" dirty="0" smtClean="0"/>
          </a:p>
          <a:p>
            <a:pPr lvl="1" eaLnBrk="1" hangingPunct="1"/>
            <a:r>
              <a:rPr lang="zh-TW" altLang="en-US" sz="3200" b="1" dirty="0" smtClean="0"/>
              <a:t>政大社會科學資料中心</a:t>
            </a:r>
            <a:endParaRPr lang="en-US" altLang="zh-TW" sz="3200" b="1" dirty="0" smtClean="0"/>
          </a:p>
          <a:p>
            <a:pPr lvl="1" eaLnBrk="1" hangingPunct="1"/>
            <a:endParaRPr lang="en-US" altLang="zh-TW" sz="2400" b="1" dirty="0" smtClean="0"/>
          </a:p>
        </p:txBody>
      </p:sp>
    </p:spTree>
    <p:extLst>
      <p:ext uri="{BB962C8B-B14F-4D97-AF65-F5344CB8AC3E}">
        <p14:creationId xmlns:p14="http://schemas.microsoft.com/office/powerpoint/2010/main" val="229385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>
              <a:defRPr/>
            </a:pPr>
            <a:r>
              <a:rPr lang="en-US" altLang="zh-TW" sz="4400" b="1" dirty="0" smtClean="0"/>
              <a:t>2.</a:t>
            </a:r>
            <a:r>
              <a:rPr lang="zh-TW" altLang="en-US" sz="4400" b="1" dirty="0" smtClean="0"/>
              <a:t>期刊檢索</a:t>
            </a:r>
            <a:r>
              <a:rPr lang="en-US" altLang="zh-TW" sz="4400" b="1" dirty="0" smtClean="0"/>
              <a:t/>
            </a:r>
            <a:br>
              <a:rPr lang="en-US" altLang="zh-TW" sz="4400" b="1" dirty="0" smtClean="0"/>
            </a:br>
            <a:endParaRPr lang="zh-TW" altLang="en-US" sz="4400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304800" y="1124744"/>
            <a:ext cx="8371656" cy="4873625"/>
          </a:xfrm>
        </p:spPr>
        <p:txBody>
          <a:bodyPr/>
          <a:lstStyle/>
          <a:p>
            <a:pPr marL="64008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2800" b="1" dirty="0" smtClean="0">
                <a:hlinkClick r:id="rId2"/>
              </a:rPr>
              <a:t>臺灣期刊論文索引系統</a:t>
            </a:r>
            <a:endParaRPr lang="en-US" altLang="zh-TW" sz="2800" b="1" dirty="0" smtClean="0"/>
          </a:p>
          <a:p>
            <a:pPr marL="64008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中國期刊全文資料庫</a:t>
            </a:r>
            <a:endParaRPr lang="en-US" altLang="zh-TW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64008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altLang="zh-TW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Hyread</a:t>
            </a:r>
            <a:r>
              <a:rPr lang="zh-TW" altLang="en-US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台灣全文資料庫</a:t>
            </a:r>
            <a:endParaRPr lang="en-US" altLang="zh-TW" sz="28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640080" lvl="1" indent="-274320" eaLnBrk="1" fontAlgn="auto" hangingPunct="1">
              <a:lnSpc>
                <a:spcPct val="15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2800" b="1" dirty="0" smtClean="0">
                <a:hlinkClick r:id="rId5"/>
              </a:rPr>
              <a:t>思博網</a:t>
            </a:r>
            <a:r>
              <a:rPr lang="en-US" altLang="zh-TW" sz="2800" b="1" dirty="0" smtClean="0">
                <a:hlinkClick r:id="rId5"/>
              </a:rPr>
              <a:t>--</a:t>
            </a:r>
            <a:r>
              <a:rPr lang="en-US" altLang="zh-TW" sz="2800" b="1" dirty="0" err="1" smtClean="0">
                <a:hlinkClick r:id="rId5"/>
              </a:rPr>
              <a:t>Airiti</a:t>
            </a:r>
            <a:r>
              <a:rPr lang="en-US" altLang="zh-TW" sz="2800" b="1" dirty="0" smtClean="0">
                <a:hlinkClick r:id="rId5"/>
              </a:rPr>
              <a:t> Library</a:t>
            </a:r>
            <a:r>
              <a:rPr lang="zh-TW" altLang="en-US" sz="2800" b="1" dirty="0" smtClean="0">
                <a:hlinkClick r:id="rId5"/>
              </a:rPr>
              <a:t>華藝線上圖書館</a:t>
            </a:r>
            <a:endParaRPr lang="zh-TW" altLang="en-US" dirty="0" smtClean="0"/>
          </a:p>
          <a:p>
            <a:pPr>
              <a:lnSpc>
                <a:spcPts val="3840"/>
              </a:lnSpc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7993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549275"/>
            <a:ext cx="8435280" cy="592455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zh-TW" sz="4000" b="1" dirty="0">
                <a:latin typeface="Franklin Gothic Medium" pitchFamily="34" charset="0"/>
                <a:ea typeface="微軟正黑體" pitchFamily="34" charset="-120"/>
              </a:rPr>
              <a:t>3.</a:t>
            </a:r>
            <a:r>
              <a:rPr lang="zh-TW" altLang="en-US" sz="4000" b="1" dirty="0">
                <a:latin typeface="Franklin Gothic Medium" pitchFamily="34" charset="0"/>
                <a:ea typeface="微軟正黑體" pitchFamily="34" charset="-120"/>
              </a:rPr>
              <a:t>國家圖書館</a:t>
            </a:r>
            <a:r>
              <a:rPr lang="en-US" altLang="zh-TW" sz="3200" b="1" dirty="0" smtClean="0">
                <a:latin typeface="華康雅宋體" pitchFamily="49" charset="-120"/>
                <a:ea typeface="華康雅宋體" pitchFamily="49" charset="-120"/>
              </a:rPr>
              <a:t>/</a:t>
            </a:r>
            <a:r>
              <a:rPr lang="zh-TW" altLang="en-US" sz="3200" b="1" dirty="0" smtClean="0">
                <a:latin typeface="華康雅宋體" pitchFamily="49" charset="-120"/>
                <a:ea typeface="華康雅宋體" pitchFamily="49" charset="-120"/>
                <a:hlinkClick r:id="rId2"/>
              </a:rPr>
              <a:t>漢學研究中心</a:t>
            </a:r>
            <a:r>
              <a:rPr lang="en-US" altLang="zh-TW" sz="3200" b="1" dirty="0" smtClean="0">
                <a:latin typeface="華康雅宋體" pitchFamily="49" charset="-120"/>
                <a:ea typeface="華康雅宋體" pitchFamily="49" charset="-120"/>
              </a:rPr>
              <a:t>/</a:t>
            </a:r>
            <a:r>
              <a:rPr lang="zh-TW" altLang="en-US" sz="3200" b="1" dirty="0" smtClean="0">
                <a:latin typeface="華康雅宋體" pitchFamily="49" charset="-120"/>
                <a:ea typeface="華康雅宋體" pitchFamily="49" charset="-120"/>
              </a:rPr>
              <a:t>專題資料庫</a:t>
            </a:r>
            <a:endParaRPr lang="en-US" altLang="zh-TW" sz="3200" b="1" dirty="0" smtClean="0">
              <a:latin typeface="華康雅宋體" pitchFamily="49" charset="-120"/>
              <a:ea typeface="華康雅宋體" pitchFamily="49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典藏國際漢學博士論文摘要資料庫</a:t>
            </a:r>
            <a:endParaRPr lang="en-US" altLang="zh-TW" sz="3200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b="1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經學研究論著目錄資料庫</a:t>
            </a:r>
            <a:endParaRPr lang="en-US" altLang="zh-TW" sz="3200" b="1" dirty="0" smtClean="0">
              <a:solidFill>
                <a:srgbClr val="FF0000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兩漢諸子研究論著目錄資料庫</a:t>
            </a:r>
            <a:endParaRPr lang="en-US" altLang="zh-TW" sz="3200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魏晉玄學研究論著目錄資料庫</a:t>
            </a:r>
            <a:endParaRPr lang="en-US" altLang="zh-TW" sz="3200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敦煌學研究論著目錄資料庫</a:t>
            </a:r>
            <a:endParaRPr lang="en-US" altLang="zh-TW" sz="3200" b="1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200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明人文集聯合目錄</a:t>
            </a:r>
            <a:endParaRPr lang="zh-TW" altLang="en-US" sz="3200" dirty="0" smtClean="0">
              <a:latin typeface="新細明體" panose="02020500000000000000" pitchFamily="18" charset="-120"/>
              <a:ea typeface="新細明體" panose="02020500000000000000" pitchFamily="18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6543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內容版面配置區 2"/>
          <p:cNvSpPr>
            <a:spLocks noGrp="1"/>
          </p:cNvSpPr>
          <p:nvPr>
            <p:ph sz="quarter" idx="1"/>
          </p:nvPr>
        </p:nvSpPr>
        <p:spPr>
          <a:xfrm>
            <a:off x="827088" y="1772816"/>
            <a:ext cx="7467600" cy="3650084"/>
          </a:xfrm>
        </p:spPr>
        <p:txBody>
          <a:bodyPr/>
          <a:lstStyle/>
          <a:p>
            <a:r>
              <a:rPr lang="en-US" altLang="zh-TW" dirty="0" smtClean="0">
                <a:hlinkClick r:id="rId2"/>
              </a:rPr>
              <a:t>http://</a:t>
            </a:r>
            <a:r>
              <a:rPr lang="en-US" altLang="zh-TW" b="1" dirty="0" smtClean="0">
                <a:hlinkClick r:id="rId2"/>
              </a:rPr>
              <a:t>www2.ihp.sinica.edu.tw/resource3.php?TM=6&amp;M=3&amp;C=85</a:t>
            </a:r>
            <a:endParaRPr lang="en-US" altLang="zh-TW" b="1" dirty="0" smtClean="0"/>
          </a:p>
          <a:p>
            <a:endParaRPr lang="zh-TW" altLang="zh-TW" dirty="0" smtClean="0"/>
          </a:p>
          <a:p>
            <a:pPr marL="514350" indent="-514350">
              <a:buFont typeface="+mj-lt"/>
              <a:buAutoNum type="arabicParenR"/>
            </a:pPr>
            <a:r>
              <a:rPr lang="zh-TW" altLang="zh-TW" sz="2800" b="1" dirty="0" smtClean="0"/>
              <a:t>人名權威檢索系統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2800" b="1" dirty="0" smtClean="0"/>
              <a:t>中國西南少數民族暨資料庫查詢系統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2800" b="1" dirty="0" smtClean="0"/>
              <a:t>內閣大庫檔案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2800" b="1" dirty="0" smtClean="0"/>
              <a:t>甲骨文拓片</a:t>
            </a:r>
          </a:p>
          <a:p>
            <a:pPr marL="514350" indent="-514350">
              <a:buFont typeface="+mj-lt"/>
              <a:buAutoNum type="arabicParenR"/>
            </a:pPr>
            <a:endParaRPr lang="zh-TW" altLang="en-US" dirty="0" smtClean="0"/>
          </a:p>
        </p:txBody>
      </p:sp>
      <p:sp>
        <p:nvSpPr>
          <p:cNvPr id="2" name="矩形 1"/>
          <p:cNvSpPr/>
          <p:nvPr/>
        </p:nvSpPr>
        <p:spPr>
          <a:xfrm>
            <a:off x="467544" y="332656"/>
            <a:ext cx="79208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buClr>
                <a:srgbClr val="F0A22E"/>
              </a:buClr>
              <a:buSzPct val="70000"/>
            </a:pPr>
            <a:r>
              <a:rPr kumimoji="0" lang="en-US" altLang="zh-TW" sz="4000" b="1" dirty="0">
                <a:solidFill>
                  <a:srgbClr val="4E3B30"/>
                </a:solidFill>
                <a:latin typeface="Franklin Gothic Medium" pitchFamily="34" charset="0"/>
                <a:ea typeface="微軟正黑體" pitchFamily="34" charset="-120"/>
              </a:rPr>
              <a:t>4.</a:t>
            </a:r>
            <a:r>
              <a:rPr kumimoji="0" lang="zh-TW" altLang="zh-TW" sz="4000" b="1" dirty="0">
                <a:solidFill>
                  <a:srgbClr val="4E3B30"/>
                </a:solidFill>
                <a:latin typeface="Franklin Gothic Medium" pitchFamily="34" charset="0"/>
                <a:ea typeface="微軟正黑體" pitchFamily="34" charset="-120"/>
              </a:rPr>
              <a:t>中央研究院</a:t>
            </a:r>
            <a:r>
              <a:rPr kumimoji="0" lang="zh-TW" altLang="zh-TW" sz="3600" b="1" dirty="0">
                <a:solidFill>
                  <a:srgbClr val="4E3B30"/>
                </a:solidFill>
                <a:latin typeface="華康雅宋體" pitchFamily="49" charset="-120"/>
                <a:ea typeface="華康雅宋體" pitchFamily="49" charset="-120"/>
              </a:rPr>
              <a:t>歷史語言研究所資料庫</a:t>
            </a:r>
          </a:p>
        </p:txBody>
      </p:sp>
    </p:spTree>
    <p:extLst>
      <p:ext uri="{BB962C8B-B14F-4D97-AF65-F5344CB8AC3E}">
        <p14:creationId xmlns:p14="http://schemas.microsoft.com/office/powerpoint/2010/main" val="395374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內容版面配置區 2"/>
          <p:cNvSpPr>
            <a:spLocks noGrp="1"/>
          </p:cNvSpPr>
          <p:nvPr>
            <p:ph sz="quarter" idx="1"/>
          </p:nvPr>
        </p:nvSpPr>
        <p:spPr>
          <a:xfrm>
            <a:off x="827088" y="1268760"/>
            <a:ext cx="7467600" cy="4154140"/>
          </a:xfrm>
        </p:spPr>
        <p:txBody>
          <a:bodyPr/>
          <a:lstStyle/>
          <a:p>
            <a:pPr marL="514350" indent="-514350">
              <a:buFont typeface="+mj-lt"/>
              <a:buAutoNum type="arabicParenR" startAt="5"/>
            </a:pPr>
            <a:r>
              <a:rPr lang="zh-TW" altLang="zh-TW" sz="3200" b="1" dirty="0" smtClean="0"/>
              <a:t>佛教石刻造像拓片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zh-TW" altLang="zh-TW" sz="3200" b="1" dirty="0" smtClean="0"/>
              <a:t>青銅器拓片資料庫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zh-TW" altLang="zh-TW" sz="3200" b="1" dirty="0" smtClean="0"/>
              <a:t>善本圖籍數位典藏系統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zh-TW" altLang="zh-TW" sz="3200" b="1" dirty="0" smtClean="0"/>
              <a:t>漢代石刻畫像拓本資料庫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zh-TW" altLang="zh-TW" sz="3200" b="1" dirty="0" smtClean="0"/>
              <a:t>漢代簡牘資料庫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zh-TW" altLang="zh-TW" sz="3200" b="1" dirty="0" smtClean="0"/>
              <a:t>遼金石拓片數位典藏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en-US" altLang="zh-TW" sz="3200" b="1" dirty="0" smtClean="0"/>
              <a:t>11.</a:t>
            </a:r>
            <a:r>
              <a:rPr lang="zh-TW" altLang="zh-TW" sz="3200" b="1" dirty="0" smtClean="0"/>
              <a:t>館藏印記資料庫</a:t>
            </a:r>
            <a:r>
              <a:rPr lang="en-US" altLang="zh-TW" sz="3200" b="1" dirty="0" smtClean="0"/>
              <a:t> </a:t>
            </a:r>
            <a:endParaRPr lang="zh-TW" altLang="zh-TW" sz="3200" b="1" dirty="0" smtClean="0"/>
          </a:p>
          <a:p>
            <a:pPr marL="514350" indent="-514350">
              <a:buFont typeface="+mj-lt"/>
              <a:buAutoNum type="arabicParenR" startAt="5"/>
            </a:pPr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666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zh-TW" altLang="zh-TW" b="1" dirty="0"/>
              <a:t>※其他成果</a:t>
            </a:r>
            <a:br>
              <a:rPr lang="zh-TW" altLang="zh-TW" b="1" dirty="0"/>
            </a:br>
            <a:endParaRPr lang="zh-TW" altLang="en-US" dirty="0"/>
          </a:p>
        </p:txBody>
      </p:sp>
      <p:sp>
        <p:nvSpPr>
          <p:cNvPr id="33795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742950" indent="-742950">
              <a:buFont typeface="+mj-lt"/>
              <a:buAutoNum type="arabicParenR"/>
            </a:pPr>
            <a:r>
              <a:rPr lang="zh-TW" altLang="zh-TW" sz="3600" b="1" dirty="0" smtClean="0"/>
              <a:t>國家文化資料庫</a:t>
            </a:r>
          </a:p>
          <a:p>
            <a:pPr marL="742950" indent="-742950">
              <a:buFont typeface="+mj-lt"/>
              <a:buAutoNum type="arabicParenR"/>
            </a:pPr>
            <a:r>
              <a:rPr lang="zh-TW" altLang="zh-TW" sz="3600" b="1" dirty="0" smtClean="0"/>
              <a:t>國家圖書館、古籍影像檢索系統</a:t>
            </a:r>
          </a:p>
          <a:p>
            <a:pPr marL="742950" indent="-742950">
              <a:buFont typeface="+mj-lt"/>
              <a:buAutoNum type="arabicParenR"/>
            </a:pPr>
            <a:r>
              <a:rPr lang="zh-TW" altLang="zh-TW" sz="3600" b="1" dirty="0" smtClean="0"/>
              <a:t>電子佛典學會</a:t>
            </a:r>
          </a:p>
          <a:p>
            <a:pPr marL="742950" indent="-742950">
              <a:buFont typeface="+mj-lt"/>
              <a:buAutoNum type="arabicParenR"/>
            </a:pPr>
            <a:r>
              <a:rPr lang="zh-TW" altLang="zh-TW" sz="3600" b="1" dirty="0" smtClean="0"/>
              <a:t>臺灣日日新報資料庫（院內）</a:t>
            </a:r>
          </a:p>
          <a:p>
            <a:pPr marL="742950" indent="-742950">
              <a:buFont typeface="+mj-lt"/>
              <a:buAutoNum type="arabicParenR"/>
            </a:pPr>
            <a:r>
              <a:rPr lang="zh-TW" altLang="zh-TW" sz="3600" b="1" dirty="0" smtClean="0"/>
              <a:t>數位古今圖書集成（院內）</a:t>
            </a:r>
          </a:p>
          <a:p>
            <a:pPr marL="742950" indent="-742950">
              <a:buFont typeface="+mj-lt"/>
              <a:buAutoNum type="arabicParenR"/>
            </a:pPr>
            <a:endParaRPr lang="zh-TW" altLang="en-US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398150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zh-TW" altLang="zh-TW" b="1" dirty="0"/>
              <a:t>※國外漢籍資料庫成果</a:t>
            </a:r>
            <a:br>
              <a:rPr lang="zh-TW" altLang="zh-TW" b="1" dirty="0"/>
            </a:br>
            <a:endParaRPr lang="zh-TW" altLang="en-US" dirty="0"/>
          </a:p>
        </p:txBody>
      </p:sp>
      <p:sp>
        <p:nvSpPr>
          <p:cNvPr id="34819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zh-TW" altLang="zh-TW" sz="3200" b="1" dirty="0" smtClean="0">
                <a:hlinkClick r:id="rId2"/>
              </a:rPr>
              <a:t>中國方志庫 </a:t>
            </a:r>
            <a:r>
              <a:rPr lang="en-US" altLang="zh-TW" sz="3200" b="1" u="sng" dirty="0" smtClean="0"/>
              <a:t>http://aslib.sinica.edu.tw/database/database1.html</a:t>
            </a:r>
            <a:r>
              <a:rPr lang="zh-TW" altLang="zh-TW" sz="3200" b="1" dirty="0" smtClean="0"/>
              <a:t>（院內）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3200" b="1" dirty="0" smtClean="0"/>
              <a:t>中國基本古籍庫（院內）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3200" b="1" dirty="0" smtClean="0"/>
              <a:t>中國譜牒庫（院內）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3200" b="1" dirty="0" smtClean="0"/>
              <a:t>中國歷代人物傳記資料庫（院內）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3200" b="1" dirty="0" smtClean="0"/>
              <a:t>四庫全書（院內）</a:t>
            </a:r>
          </a:p>
          <a:p>
            <a:pPr marL="514350" indent="-514350">
              <a:buFont typeface="+mj-lt"/>
              <a:buAutoNum type="arabicParenR"/>
            </a:pPr>
            <a:r>
              <a:rPr lang="zh-TW" altLang="zh-TW" sz="3200" b="1" dirty="0" smtClean="0"/>
              <a:t>四部叢刊（院內）</a:t>
            </a:r>
          </a:p>
          <a:p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942146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539552" y="260648"/>
            <a:ext cx="7467600" cy="575945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spcAft>
                <a:spcPts val="0"/>
              </a:spcAft>
              <a:buSzPct val="90000"/>
              <a:buFont typeface="Wingdings" panose="05000000000000000000" pitchFamily="2" charset="2"/>
              <a:buNone/>
              <a:defRPr/>
            </a:pPr>
            <a:r>
              <a:rPr lang="en-US" altLang="zh-TW" sz="4000" b="1" dirty="0">
                <a:solidFill>
                  <a:srgbClr val="4E3B30"/>
                </a:solidFill>
                <a:latin typeface="Franklin Gothic Medium" pitchFamily="34" charset="0"/>
                <a:ea typeface="微軟正黑體" pitchFamily="34" charset="-120"/>
              </a:rPr>
              <a:t>5.</a:t>
            </a:r>
            <a:r>
              <a:rPr lang="zh-TW" altLang="en-US" sz="4000" b="1" dirty="0">
                <a:solidFill>
                  <a:srgbClr val="4E3B30"/>
                </a:solidFill>
                <a:latin typeface="Franklin Gothic Medium" pitchFamily="34" charset="0"/>
                <a:ea typeface="微軟正黑體" pitchFamily="34" charset="-120"/>
              </a:rPr>
              <a:t>書籍檢索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600" b="1" dirty="0" smtClean="0"/>
              <a:t>國家圖書館館藏目錄查詢</a:t>
            </a:r>
            <a:endParaRPr lang="en-US" altLang="zh-TW" sz="36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600" b="1" dirty="0" smtClean="0"/>
              <a:t>全國書目資訊網圖書聯合目錄</a:t>
            </a:r>
            <a:r>
              <a:rPr lang="en-US" sz="3600" b="1" dirty="0" smtClean="0">
                <a:hlinkClick r:id="rId2"/>
              </a:rPr>
              <a:t>http://nbinet.ncl.edu.tw/</a:t>
            </a:r>
            <a:endParaRPr lang="zh-TW" altLang="en-US" sz="36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600" b="1" dirty="0" smtClean="0"/>
              <a:t>中央研究院圖書館</a:t>
            </a:r>
            <a:endParaRPr lang="en-US" altLang="zh-TW" sz="36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600" b="1" dirty="0" smtClean="0"/>
              <a:t>台大整合查詢館藏服務</a:t>
            </a:r>
            <a:endParaRPr lang="en-US" altLang="zh-TW" sz="36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600" b="1" dirty="0" smtClean="0"/>
              <a:t>各圖書館館藏查詢</a:t>
            </a:r>
          </a:p>
          <a:p>
            <a:pPr lvl="1" eaLnBrk="1" hangingPunct="1">
              <a:buClr>
                <a:srgbClr val="F0A22E"/>
              </a:buClr>
            </a:pPr>
            <a:r>
              <a:rPr lang="zh-TW" altLang="en-US" sz="3200" b="1" dirty="0">
                <a:solidFill>
                  <a:srgbClr val="4E3B30"/>
                </a:solidFill>
                <a:hlinkClick r:id="rId3"/>
              </a:rPr>
              <a:t>中華古籍善本國際聯合書目系統</a:t>
            </a:r>
            <a:endParaRPr lang="en-US" altLang="zh-TW" sz="3200" b="1" dirty="0">
              <a:solidFill>
                <a:srgbClr val="4E3B30"/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b="1" dirty="0" smtClean="0"/>
          </a:p>
          <a:p>
            <a:pPr marL="457200" indent="-457200" eaLnBrk="1" fontAlgn="auto" hangingPunct="1">
              <a:spcAft>
                <a:spcPts val="0"/>
              </a:spcAft>
              <a:buSzPct val="90000"/>
              <a:buFont typeface="+mj-lt"/>
              <a:buAutoNum type="arabicPeriod" startAt="3"/>
              <a:defRPr/>
            </a:pPr>
            <a:endParaRPr lang="zh-TW" altLang="en-US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5740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TW" b="1" dirty="0">
                <a:solidFill>
                  <a:srgbClr val="4E3B30"/>
                </a:solidFill>
                <a:latin typeface="Franklin Gothic Medium" pitchFamily="34" charset="0"/>
              </a:rPr>
              <a:t>6.</a:t>
            </a:r>
            <a:r>
              <a:rPr lang="zh-TW" altLang="en-US" b="1" dirty="0">
                <a:solidFill>
                  <a:srgbClr val="4E3B30"/>
                </a:solidFill>
                <a:latin typeface="Franklin Gothic Medium" pitchFamily="34" charset="0"/>
              </a:rPr>
              <a:t>報紙檢索：</a:t>
            </a:r>
            <a:r>
              <a:rPr lang="en-US" altLang="zh-TW" b="1" dirty="0">
                <a:solidFill>
                  <a:srgbClr val="4E3B30"/>
                </a:solidFill>
                <a:latin typeface="Franklin Gothic Medium" pitchFamily="34" charset="0"/>
              </a:rPr>
              <a:t/>
            </a:r>
            <a:br>
              <a:rPr lang="en-US" altLang="zh-TW" b="1" dirty="0">
                <a:solidFill>
                  <a:srgbClr val="4E3B30"/>
                </a:solidFill>
                <a:latin typeface="Franklin Gothic Medium" pitchFamily="34" charset="0"/>
              </a:rPr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880110" lvl="1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Wingdings 2"/>
              <a:buChar char=""/>
              <a:defRPr/>
            </a:pPr>
            <a:r>
              <a:rPr lang="zh-TW" altLang="en-US" sz="4000" b="1" dirty="0" smtClean="0">
                <a:hlinkClick r:id="rId2"/>
              </a:rPr>
              <a:t>即時報紙標</a:t>
            </a:r>
            <a:r>
              <a:rPr lang="zh-TW" altLang="en-US" sz="4000" b="1" dirty="0">
                <a:hlinkClick r:id="rId2"/>
              </a:rPr>
              <a:t>題</a:t>
            </a:r>
            <a:r>
              <a:rPr lang="zh-TW" altLang="en-US" sz="4000" b="1" dirty="0" smtClean="0">
                <a:hlinkClick r:id="rId2"/>
              </a:rPr>
              <a:t>索引資料庫</a:t>
            </a:r>
            <a:endParaRPr lang="zh-TW" altLang="en-US" sz="4000" b="1" dirty="0" smtClean="0"/>
          </a:p>
          <a:p>
            <a:pPr marL="514350" indent="-514350" eaLnBrk="1" fontAlgn="auto" hangingPunct="1">
              <a:lnSpc>
                <a:spcPct val="150000"/>
              </a:lnSpc>
              <a:spcAft>
                <a:spcPts val="0"/>
              </a:spcAft>
              <a:buSzPct val="90000"/>
              <a:buFont typeface="+mj-lt"/>
              <a:buAutoNum type="arabicPeriod" startAt="4"/>
              <a:defRPr/>
            </a:pPr>
            <a:endParaRPr lang="zh-TW" altLang="en-US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25271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428625"/>
            <a:ext cx="8291264" cy="6045200"/>
          </a:xfrm>
        </p:spPr>
        <p:txBody>
          <a:bodyPr>
            <a:normAutofit/>
          </a:bodyPr>
          <a:lstStyle/>
          <a:p>
            <a:pPr marL="457200" indent="-457200" eaLnBrk="1" fontAlgn="auto" hangingPunct="1">
              <a:spcAft>
                <a:spcPts val="0"/>
              </a:spcAft>
              <a:buSzPct val="90000"/>
              <a:buFont typeface="Wingdings" panose="05000000000000000000" pitchFamily="2" charset="2"/>
              <a:buNone/>
              <a:defRPr/>
            </a:pPr>
            <a:r>
              <a:rPr lang="en-US" altLang="zh-TW" sz="4000" b="1" dirty="0" smtClean="0"/>
              <a:t>7.</a:t>
            </a:r>
            <a:r>
              <a:rPr lang="zh-TW" altLang="en-US" sz="4000" b="1" dirty="0" smtClean="0"/>
              <a:t>全文索引：</a:t>
            </a:r>
            <a:endParaRPr lang="en-US" altLang="zh-TW" sz="40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200" b="1" dirty="0" smtClean="0"/>
              <a:t>漢籍善本全文影像資料庫 </a:t>
            </a:r>
            <a:r>
              <a:rPr lang="en-US" altLang="zh-TW" sz="3200" b="1" dirty="0" smtClean="0"/>
              <a:t>(</a:t>
            </a:r>
            <a:r>
              <a:rPr lang="zh-TW" altLang="en-US" sz="3200" b="1" dirty="0" smtClean="0"/>
              <a:t>東京大學東洋文化研究所藏</a:t>
            </a:r>
            <a:r>
              <a:rPr lang="en-US" altLang="zh-TW" sz="3200" b="1" dirty="0" smtClean="0"/>
              <a:t>)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zh-TW" altLang="en-US" sz="3200" b="1" dirty="0" smtClean="0"/>
              <a:t>　</a:t>
            </a:r>
            <a:r>
              <a:rPr lang="en-US" altLang="zh-TW" sz="3200" b="1" dirty="0" smtClean="0">
                <a:hlinkClick r:id="rId2"/>
              </a:rPr>
              <a:t>http://shanben.ioc.u-tokyo.ac.jp/list.php</a:t>
            </a:r>
            <a:r>
              <a:rPr lang="en-US" sz="3200" b="1" dirty="0" smtClean="0"/>
              <a:t> </a:t>
            </a:r>
            <a:endParaRPr lang="zh-TW" altLang="en-US" sz="32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200" b="1" dirty="0" smtClean="0"/>
              <a:t>瀚典－漢籍全文資料庫</a:t>
            </a:r>
            <a:r>
              <a:rPr lang="en-US" sz="3200" b="1" dirty="0" smtClean="0">
                <a:hlinkClick r:id="rId3"/>
              </a:rPr>
              <a:t>http://hanji.sinica.edu.tw/index.html?</a:t>
            </a:r>
            <a:endParaRPr lang="zh-TW" altLang="en-US" sz="32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200" b="1" dirty="0" smtClean="0"/>
              <a:t>寒泉</a:t>
            </a:r>
            <a:r>
              <a:rPr lang="en-US" sz="3200" b="1" dirty="0" smtClean="0"/>
              <a:t>—</a:t>
            </a:r>
            <a:r>
              <a:rPr lang="zh-TW" altLang="en-US" sz="3200" b="1" dirty="0" smtClean="0"/>
              <a:t>古典文獻全文檢索資料庫</a:t>
            </a:r>
            <a:r>
              <a:rPr lang="en-US" sz="3200" b="1" dirty="0" smtClean="0">
                <a:hlinkClick r:id="rId4"/>
              </a:rPr>
              <a:t>http://1062895.kmg.idv.tw/</a:t>
            </a:r>
            <a:endParaRPr lang="en-US" sz="32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3200" b="1" dirty="0" smtClean="0"/>
              <a:t>中國哲學電子書計劃 </a:t>
            </a:r>
            <a:r>
              <a:rPr lang="en-US" altLang="zh-TW" sz="3200" b="1" dirty="0" smtClean="0"/>
              <a:t>http://ctext.org/zh</a:t>
            </a:r>
            <a:endParaRPr lang="zh-TW" altLang="en-US" sz="3200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62105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zh-TW" altLang="en-US"/>
          </a:p>
        </p:txBody>
      </p:sp>
      <p:sp>
        <p:nvSpPr>
          <p:cNvPr id="39939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lvl="1" eaLnBrk="1" hangingPunct="1"/>
            <a:r>
              <a:rPr lang="zh-TW" altLang="en-US" sz="3200" b="1" dirty="0" smtClean="0"/>
              <a:t>四庫全書</a:t>
            </a:r>
            <a:endParaRPr lang="en-US" altLang="zh-TW" sz="3200" b="1" dirty="0" smtClean="0"/>
          </a:p>
          <a:p>
            <a:pPr lvl="1" eaLnBrk="1" hangingPunct="1"/>
            <a:r>
              <a:rPr lang="zh-TW" altLang="en-US" sz="3200" b="1" dirty="0" smtClean="0"/>
              <a:t>中國基本古籍庫</a:t>
            </a:r>
            <a:endParaRPr lang="en-US" altLang="zh-TW" sz="3200" b="1" dirty="0" smtClean="0"/>
          </a:p>
          <a:p>
            <a:pPr lvl="1" eaLnBrk="1" hangingPunct="1"/>
            <a:endParaRPr lang="en-US" altLang="zh-TW" sz="3200" b="1" dirty="0" smtClean="0"/>
          </a:p>
          <a:p>
            <a:pPr lvl="1" eaLnBrk="1" hangingPunct="1"/>
            <a:r>
              <a:rPr lang="zh-TW" altLang="en-US" sz="3200" b="1" dirty="0" smtClean="0"/>
              <a:t>東方語言學</a:t>
            </a:r>
            <a:r>
              <a:rPr lang="en-US" altLang="zh-TW" sz="3200" b="1" dirty="0" smtClean="0">
                <a:hlinkClick r:id="rId2"/>
              </a:rPr>
              <a:t>http://www.eastling.org/</a:t>
            </a:r>
            <a:endParaRPr lang="en-US" altLang="zh-TW" sz="3200" b="1" dirty="0" smtClean="0"/>
          </a:p>
          <a:p>
            <a:pPr lvl="1" eaLnBrk="1" hangingPunct="1"/>
            <a:r>
              <a:rPr lang="zh-TW" altLang="en-US" sz="3200" b="1" dirty="0" smtClean="0"/>
              <a:t>小學堂</a:t>
            </a:r>
            <a:endParaRPr lang="en-US" altLang="zh-TW" sz="3200" b="1" dirty="0" smtClean="0"/>
          </a:p>
          <a:p>
            <a:pPr lvl="1" eaLnBrk="1" hangingPunct="1"/>
            <a:r>
              <a:rPr lang="en-US" altLang="zh-TW" sz="3200" b="1" dirty="0" smtClean="0"/>
              <a:t>http://xiaoxue.iis.sinica.edu.tw/</a:t>
            </a:r>
            <a:endParaRPr lang="zh-TW" altLang="en-US" sz="3200" b="1" dirty="0" smtClean="0"/>
          </a:p>
          <a:p>
            <a:pPr lvl="1" eaLnBrk="1" hangingPunct="1"/>
            <a:endParaRPr lang="zh-TW" altLang="en-US" sz="3200" b="1" dirty="0" smtClean="0"/>
          </a:p>
          <a:p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6346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274320" lvl="0" indent="-274320" eaLnBrk="1" fontAlgn="auto" hangingPunct="1">
              <a:spcBef>
                <a:spcPct val="20000"/>
              </a:spcBef>
              <a:spcAft>
                <a:spcPts val="0"/>
              </a:spcAft>
              <a:defRPr/>
            </a:pPr>
            <a:r>
              <a:rPr lang="en-US" altLang="zh-TW" sz="4000" b="1" dirty="0">
                <a:latin typeface="+mn-lt"/>
                <a:ea typeface="+mn-ea"/>
                <a:cs typeface="+mn-cs"/>
              </a:rPr>
              <a:t>8.</a:t>
            </a:r>
            <a:r>
              <a:rPr lang="zh-TW" altLang="en-US" sz="4000" b="1" dirty="0">
                <a:latin typeface="+mn-lt"/>
                <a:ea typeface="+mn-ea"/>
                <a:cs typeface="+mn-cs"/>
              </a:rPr>
              <a:t>出土文獻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395288" y="1484784"/>
            <a:ext cx="7467600" cy="5108104"/>
          </a:xfrm>
        </p:spPr>
        <p:txBody>
          <a:bodyPr>
            <a:normAutofit/>
          </a:bodyPr>
          <a:lstStyle/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2600" b="1" dirty="0" smtClean="0"/>
              <a:t>武漢大學簡帛研究中心「簡帛」網站</a:t>
            </a:r>
            <a:r>
              <a:rPr lang="en-US" sz="2600" b="1" dirty="0" smtClean="0">
                <a:hlinkClick r:id="rId2"/>
              </a:rPr>
              <a:t>http://www.bsm.org.cn/</a:t>
            </a:r>
            <a:endParaRPr lang="zh-TW" altLang="en-US" sz="26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zh-TW" altLang="en-US" sz="2600" b="1" dirty="0" smtClean="0"/>
              <a:t>復旦大學出土文獻與古文字研究中心</a:t>
            </a:r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zh-TW" altLang="en-US" sz="2600" b="1" dirty="0" smtClean="0"/>
              <a:t>　</a:t>
            </a:r>
            <a:r>
              <a:rPr lang="en-US" sz="2600" b="1" dirty="0" smtClean="0">
                <a:hlinkClick r:id="rId3"/>
              </a:rPr>
              <a:t>http://www.gwz.fudan.edu.cn/</a:t>
            </a:r>
            <a:endParaRPr lang="en-US" sz="2600" b="1" dirty="0" smtClean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US" sz="2600" b="1" dirty="0"/>
          </a:p>
          <a:p>
            <a:pPr marL="640080" lvl="1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US" sz="2600" b="1" dirty="0" smtClean="0"/>
              <a:t> </a:t>
            </a:r>
            <a:r>
              <a:rPr lang="zh-TW" altLang="en-US" sz="2600" b="1" dirty="0" smtClean="0">
                <a:latin typeface="+mj-ea"/>
                <a:ea typeface="+mj-ea"/>
              </a:rPr>
              <a:t>國學數典論壇　</a:t>
            </a:r>
            <a:r>
              <a:rPr lang="en-US" sz="2600" b="1" dirty="0" smtClean="0">
                <a:hlinkClick r:id="rId4"/>
              </a:rPr>
              <a:t>http://bbs.gxsd.com.cn/forum.php</a:t>
            </a:r>
            <a:endParaRPr lang="en-US" sz="2600" b="1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US" altLang="zh-TW" sz="2600" dirty="0" smtClean="0">
              <a:latin typeface="+mj-ea"/>
              <a:ea typeface="+mj-ea"/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70162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99592" y="1124744"/>
            <a:ext cx="8686800" cy="13681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zh-TW" sz="4000" b="1" dirty="0"/>
              <a:t>9</a:t>
            </a:r>
            <a:r>
              <a:rPr lang="en-US" altLang="zh-TW" sz="4000" b="1" dirty="0" smtClean="0"/>
              <a:t>.</a:t>
            </a:r>
            <a:r>
              <a:rPr lang="en-US" altLang="zh-TW" sz="4000" b="1" dirty="0"/>
              <a:t> </a:t>
            </a:r>
            <a:r>
              <a:rPr lang="zh-TW" altLang="zh-TW" sz="4000" b="1" dirty="0" smtClean="0">
                <a:hlinkClick r:id="rId2"/>
              </a:rPr>
              <a:t>電子</a:t>
            </a:r>
            <a:r>
              <a:rPr lang="zh-TW" altLang="zh-TW" sz="4000" b="1" dirty="0">
                <a:hlinkClick r:id="rId2"/>
              </a:rPr>
              <a:t>佛典學會</a:t>
            </a:r>
            <a:r>
              <a:rPr lang="zh-TW" altLang="zh-TW" sz="4000" b="1" dirty="0"/>
              <a:t/>
            </a:r>
            <a:br>
              <a:rPr lang="zh-TW" altLang="zh-TW" sz="4000" b="1" dirty="0"/>
            </a:br>
            <a:endParaRPr lang="zh-TW" altLang="en-US" sz="4000" dirty="0"/>
          </a:p>
        </p:txBody>
      </p:sp>
      <p:sp>
        <p:nvSpPr>
          <p:cNvPr id="3" name="矩形 2"/>
          <p:cNvSpPr/>
          <p:nvPr/>
        </p:nvSpPr>
        <p:spPr>
          <a:xfrm>
            <a:off x="1115616" y="2276872"/>
            <a:ext cx="5382344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TW" altLang="en-US" dirty="0"/>
              <a:t/>
            </a:r>
            <a:br>
              <a:rPr lang="zh-TW" altLang="en-US" dirty="0"/>
            </a:br>
            <a:r>
              <a:rPr lang="en-US" altLang="zh-TW" sz="3200" b="1" i="1" dirty="0">
                <a:solidFill>
                  <a:srgbClr val="4F7F5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CBETA </a:t>
            </a:r>
            <a:r>
              <a:rPr lang="zh-TW" altLang="en-US" sz="3200" b="1" i="1" dirty="0">
                <a:solidFill>
                  <a:srgbClr val="4F7F5B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中華電子佛典協會</a:t>
            </a:r>
            <a:endParaRPr lang="zh-TW" altLang="en-US" sz="3200" dirty="0"/>
          </a:p>
        </p:txBody>
      </p:sp>
      <p:sp>
        <p:nvSpPr>
          <p:cNvPr id="4" name="文字方塊 3"/>
          <p:cNvSpPr txBox="1"/>
          <p:nvPr/>
        </p:nvSpPr>
        <p:spPr>
          <a:xfrm>
            <a:off x="899592" y="3789040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4000" b="1" cap="all" dirty="0">
                <a:solidFill>
                  <a:srgbClr val="C0000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10.</a:t>
            </a:r>
            <a:r>
              <a:rPr lang="zh-TW" altLang="en-US" sz="4000" b="1" cap="all" dirty="0">
                <a:solidFill>
                  <a:srgbClr val="CC330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佛光大辭典</a:t>
            </a:r>
            <a:r>
              <a:rPr lang="zh-TW" altLang="en-US" sz="4000" b="1" cap="all" dirty="0">
                <a:solidFill>
                  <a:srgbClr val="C0000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  <a:hlinkClick r:id="rId3"/>
              </a:rPr>
              <a:t>網路版</a:t>
            </a:r>
            <a:endParaRPr lang="zh-TW" altLang="en-US" sz="4000" b="1" cap="all" dirty="0">
              <a:solidFill>
                <a:srgbClr val="C0000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10297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435280" cy="5349081"/>
          </a:xfrm>
        </p:spPr>
        <p:txBody>
          <a:bodyPr/>
          <a:lstStyle/>
          <a:p>
            <a:pPr>
              <a:lnSpc>
                <a:spcPts val="4600"/>
              </a:lnSpc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影印書籍、論文或剪報資料時，</a:t>
            </a:r>
            <a:r>
              <a:rPr lang="zh-TW" altLang="en-US" sz="3200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一定要記下所有可能用到的文獻資料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項</a:t>
            </a:r>
            <a:r>
              <a:rPr lang="zh-TW" altLang="en-US" b="1" dirty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目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，如起訖頁數、出處、出版年。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書籍中的一章，要記下作者、篇名、頁數、編者、出版地、出版社；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期刊論文要記下作者、篇名、期刊名、卷期、頁數；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剪報要記下報紙名稱、報導年月、第幾版。</a:t>
            </a:r>
          </a:p>
          <a:p>
            <a:endParaRPr lang="zh-TW" altLang="en-US" dirty="0" smtClean="0"/>
          </a:p>
        </p:txBody>
      </p:sp>
      <p:sp>
        <p:nvSpPr>
          <p:cNvPr id="3" name="矩形 2"/>
          <p:cNvSpPr/>
          <p:nvPr/>
        </p:nvSpPr>
        <p:spPr>
          <a:xfrm>
            <a:off x="827584" y="332656"/>
            <a:ext cx="22365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0"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注意事項：</a:t>
            </a:r>
            <a:endParaRPr lang="zh-TW" alt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61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00062" y="116632"/>
            <a:ext cx="8392417" cy="10826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40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二、閱讀資料</a:t>
            </a:r>
            <a:r>
              <a:rPr lang="en-US" altLang="zh-TW" sz="40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(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精讀、詳讀、選讀、略讀</a:t>
            </a:r>
            <a:r>
              <a:rPr lang="en-US" altLang="zh-TW" sz="40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)</a:t>
            </a:r>
            <a:endParaRPr lang="zh-TW" altLang="en-US" sz="4000" dirty="0">
              <a:solidFill>
                <a:srgbClr val="800000"/>
              </a:solidFill>
              <a:latin typeface="華康雅宋體" pitchFamily="49" charset="-120"/>
              <a:ea typeface="華康雅宋體" pitchFamily="49" charset="-120"/>
            </a:endParaRPr>
          </a:p>
        </p:txBody>
      </p:sp>
      <p:sp>
        <p:nvSpPr>
          <p:cNvPr id="31747" name="內容版面配置區 2"/>
          <p:cNvSpPr>
            <a:spLocks noGrp="1"/>
          </p:cNvSpPr>
          <p:nvPr>
            <p:ph sz="quarter" idx="1"/>
          </p:nvPr>
        </p:nvSpPr>
        <p:spPr>
          <a:xfrm>
            <a:off x="500062" y="1199307"/>
            <a:ext cx="8104385" cy="4988768"/>
          </a:xfrm>
        </p:spPr>
        <p:txBody>
          <a:bodyPr/>
          <a:lstStyle/>
          <a:p>
            <a:pPr eaLnBrk="1" hangingPunct="1">
              <a:lnSpc>
                <a:spcPts val="4500"/>
              </a:lnSpc>
              <a:buFont typeface="Wingdings" panose="05000000000000000000" pitchFamily="2" charset="2"/>
              <a:buNone/>
              <a:defRPr/>
            </a:pPr>
            <a:r>
              <a:rPr lang="en-US" altLang="zh-TW" sz="2800" b="1" dirty="0" smtClean="0"/>
              <a:t>(</a:t>
            </a:r>
            <a:r>
              <a:rPr lang="zh-TW" altLang="en-US" sz="2800" b="1" dirty="0" smtClean="0"/>
              <a:t>一</a:t>
            </a:r>
            <a:r>
              <a:rPr lang="en-US" altLang="zh-TW" sz="2800" b="1" dirty="0" smtClean="0"/>
              <a:t>)</a:t>
            </a:r>
            <a:r>
              <a:rPr lang="zh-TW" altLang="en-US" sz="2800" b="1" dirty="0" smtClean="0"/>
              <a:t>就一般研究生的基本閱讀需求而言，其閱讀對象的選定與閱讀方式，大致可依照下列方式進行：</a:t>
            </a:r>
          </a:p>
          <a:p>
            <a:pPr marL="457200" indent="-457200" eaLnBrk="1" hangingPunct="1">
              <a:lnSpc>
                <a:spcPts val="4500"/>
              </a:lnSpc>
              <a:buSzPct val="90000"/>
              <a:buFont typeface="+mj-lt"/>
              <a:buAutoNum type="arabicPeriod"/>
              <a:defRPr/>
            </a:pPr>
            <a:r>
              <a:rPr lang="zh-TW" altLang="en-US" sz="2800" b="1" dirty="0" smtClean="0">
                <a:solidFill>
                  <a:srgbClr val="FF0000"/>
                </a:solidFill>
              </a:rPr>
              <a:t>精讀</a:t>
            </a:r>
            <a:r>
              <a:rPr lang="zh-TW" altLang="en-US" sz="2800" b="1" dirty="0" smtClean="0">
                <a:solidFill>
                  <a:srgbClr val="5812B6"/>
                </a:solidFill>
              </a:rPr>
              <a:t>研究議題範圍內的</a:t>
            </a:r>
            <a:r>
              <a:rPr lang="zh-TW" altLang="en-US" sz="2800" b="1" dirty="0">
                <a:solidFill>
                  <a:srgbClr val="5812B6"/>
                </a:solidFill>
              </a:rPr>
              <a:t>重要</a:t>
            </a:r>
            <a:r>
              <a:rPr lang="zh-TW" altLang="en-US" sz="2800" b="1" dirty="0" smtClean="0">
                <a:solidFill>
                  <a:srgbClr val="5812B6"/>
                </a:solidFill>
              </a:rPr>
              <a:t>原典</a:t>
            </a:r>
            <a:r>
              <a:rPr lang="zh-TW" altLang="en-US" sz="2800" b="1" dirty="0" smtClean="0"/>
              <a:t>：</a:t>
            </a:r>
          </a:p>
          <a:p>
            <a:pPr lvl="1" eaLnBrk="1" hangingPunct="1">
              <a:lnSpc>
                <a:spcPts val="4500"/>
              </a:lnSpc>
              <a:buFont typeface="Wingdings" pitchFamily="2" charset="2"/>
              <a:buChar char="l"/>
              <a:defRPr/>
            </a:pPr>
            <a:r>
              <a:rPr lang="zh-TW" altLang="en-US" sz="2800" b="1" dirty="0" smtClean="0"/>
              <a:t>養成寫</a:t>
            </a:r>
            <a:r>
              <a:rPr lang="zh-TW" altLang="en-US" sz="2800" b="1" dirty="0" smtClean="0">
                <a:solidFill>
                  <a:srgbClr val="C00000"/>
                </a:solidFill>
              </a:rPr>
              <a:t>批語、作筆記、記錄心得</a:t>
            </a:r>
            <a:r>
              <a:rPr lang="zh-TW" altLang="en-US" sz="2800" b="1" dirty="0" smtClean="0"/>
              <a:t>的優良習慣。</a:t>
            </a:r>
          </a:p>
          <a:p>
            <a:pPr lvl="1" eaLnBrk="1" hangingPunct="1">
              <a:lnSpc>
                <a:spcPts val="4500"/>
              </a:lnSpc>
              <a:buFont typeface="Wingdings" pitchFamily="2" charset="2"/>
              <a:buChar char="l"/>
              <a:defRPr/>
            </a:pPr>
            <a:r>
              <a:rPr lang="zh-TW" altLang="en-US" sz="2800" b="1" dirty="0" smtClean="0"/>
              <a:t>建立</a:t>
            </a:r>
            <a:r>
              <a:rPr lang="zh-TW" altLang="en-US" b="1" dirty="0">
                <a:solidFill>
                  <a:srgbClr val="C00000"/>
                </a:solidFill>
              </a:rPr>
              <a:t>批判思考的</a:t>
            </a:r>
            <a:r>
              <a:rPr lang="zh-TW" altLang="en-US" sz="2800" b="1" dirty="0" smtClean="0">
                <a:solidFill>
                  <a:srgbClr val="C00000"/>
                </a:solidFill>
              </a:rPr>
              <a:t>自覺精神，有疑義時亦當勇於</a:t>
            </a:r>
            <a:r>
              <a:rPr lang="zh-TW" altLang="en-US" b="1" dirty="0" smtClean="0">
                <a:solidFill>
                  <a:srgbClr val="C00000"/>
                </a:solidFill>
              </a:rPr>
              <a:t>質疑。</a:t>
            </a:r>
            <a:endParaRPr lang="zh-TW" altLang="en-US" sz="2800" b="1" dirty="0" smtClean="0"/>
          </a:p>
          <a:p>
            <a:pPr lvl="1" eaLnBrk="1" hangingPunct="1">
              <a:lnSpc>
                <a:spcPts val="4500"/>
              </a:lnSpc>
              <a:buFont typeface="Wingdings" pitchFamily="2" charset="2"/>
              <a:buChar char="l"/>
              <a:defRPr/>
            </a:pPr>
            <a:r>
              <a:rPr lang="zh-TW" altLang="en-US" sz="2800" b="1" dirty="0" smtClean="0"/>
              <a:t>養成</a:t>
            </a:r>
            <a:r>
              <a:rPr lang="zh-TW" altLang="en-US" sz="2800" b="1" dirty="0" smtClean="0">
                <a:solidFill>
                  <a:srgbClr val="C00000"/>
                </a:solidFill>
              </a:rPr>
              <a:t>隨手抄錄</a:t>
            </a:r>
            <a:r>
              <a:rPr lang="zh-TW" altLang="en-US" sz="2800" b="1" dirty="0" smtClean="0"/>
              <a:t>的習慣，</a:t>
            </a:r>
            <a:r>
              <a:rPr lang="zh-TW" altLang="en-US" sz="2800" b="1" dirty="0" smtClean="0">
                <a:solidFill>
                  <a:srgbClr val="C00000"/>
                </a:solidFill>
              </a:rPr>
              <a:t>註明來源出處後，排比分類收藏</a:t>
            </a:r>
            <a:r>
              <a:rPr lang="zh-TW" altLang="en-US" sz="2800" b="1" dirty="0" smtClean="0"/>
              <a:t>，以備他日之用。</a:t>
            </a:r>
          </a:p>
          <a:p>
            <a:pPr eaLnBrk="1" hangingPunct="1">
              <a:defRPr/>
            </a:pPr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33244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611188" y="1340768"/>
            <a:ext cx="7467600" cy="4539332"/>
          </a:xfrm>
        </p:spPr>
        <p:txBody>
          <a:bodyPr/>
          <a:lstStyle/>
          <a:p>
            <a:pPr marL="457200" indent="-457200" eaLnBrk="1" hangingPunct="1">
              <a:lnSpc>
                <a:spcPct val="150000"/>
              </a:lnSpc>
              <a:buSzPct val="90000"/>
              <a:buFont typeface="+mj-lt"/>
              <a:buAutoNum type="arabicPeriod" startAt="2"/>
              <a:defRPr/>
            </a:pPr>
            <a:r>
              <a:rPr lang="zh-TW" altLang="en-US" sz="2800" b="1" dirty="0" smtClean="0">
                <a:solidFill>
                  <a:srgbClr val="FF0000"/>
                </a:solidFill>
              </a:rPr>
              <a:t>詳讀</a:t>
            </a:r>
            <a:r>
              <a:rPr lang="zh-TW" altLang="en-US" sz="2800" b="1" dirty="0" smtClean="0">
                <a:solidFill>
                  <a:srgbClr val="5812B6"/>
                </a:solidFill>
              </a:rPr>
              <a:t>專業範圍內的相關資料</a:t>
            </a:r>
            <a:r>
              <a:rPr lang="zh-TW" altLang="en-US" sz="2800" b="1" dirty="0" smtClean="0"/>
              <a:t>：「相關資料」指研究者專業養成過程中，必須了解的背景資料、前人整理研究的二手背景資料，前人有關專業範圍內的研究成果等。</a:t>
            </a:r>
            <a:endParaRPr lang="en-US" altLang="zh-TW" sz="2800" b="1" dirty="0" smtClean="0"/>
          </a:p>
          <a:p>
            <a:pPr marL="457200" indent="-457200" eaLnBrk="1" hangingPunct="1">
              <a:lnSpc>
                <a:spcPct val="150000"/>
              </a:lnSpc>
              <a:buSzPct val="90000"/>
              <a:buFont typeface="+mj-lt"/>
              <a:buAutoNum type="arabicPeriod" startAt="2"/>
              <a:defRPr/>
            </a:pPr>
            <a:r>
              <a:rPr lang="zh-TW" altLang="en-US" sz="2800" b="1" dirty="0" smtClean="0">
                <a:solidFill>
                  <a:srgbClr val="FF0000"/>
                </a:solidFill>
              </a:rPr>
              <a:t>選讀</a:t>
            </a:r>
            <a:r>
              <a:rPr lang="zh-TW" altLang="en-US" sz="2800" b="1" dirty="0" smtClean="0">
                <a:solidFill>
                  <a:srgbClr val="5812B6"/>
                </a:solidFill>
              </a:rPr>
              <a:t>能增強學科知識的資料</a:t>
            </a:r>
            <a:endParaRPr lang="en-US" altLang="zh-TW" sz="2800" b="1" dirty="0" smtClean="0"/>
          </a:p>
          <a:p>
            <a:pPr marL="457200" indent="-457200" eaLnBrk="1" hangingPunct="1">
              <a:lnSpc>
                <a:spcPct val="150000"/>
              </a:lnSpc>
              <a:buSzPct val="90000"/>
              <a:buFont typeface="+mj-lt"/>
              <a:buAutoNum type="arabicPeriod" startAt="2"/>
              <a:defRPr/>
            </a:pPr>
            <a:r>
              <a:rPr lang="zh-TW" altLang="en-US" sz="2800" b="1" dirty="0" smtClean="0">
                <a:solidFill>
                  <a:srgbClr val="FF0000"/>
                </a:solidFill>
              </a:rPr>
              <a:t>略讀</a:t>
            </a:r>
            <a:r>
              <a:rPr lang="zh-TW" altLang="en-US" sz="2800" b="1" dirty="0" smtClean="0">
                <a:solidFill>
                  <a:srgbClr val="5812B6"/>
                </a:solidFill>
              </a:rPr>
              <a:t>專業內相關學科的資料</a:t>
            </a:r>
            <a:endParaRPr lang="zh-TW" altLang="en-US" sz="2800" b="1" dirty="0" smtClean="0"/>
          </a:p>
          <a:p>
            <a:pPr eaLnBrk="1" hangingPunct="1"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4098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zh-TW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(</a:t>
            </a:r>
            <a:r>
              <a:rPr lang="zh-TW" altLang="en-US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二</a:t>
            </a:r>
            <a:r>
              <a:rPr lang="en-US" altLang="zh-TW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)</a:t>
            </a:r>
            <a:r>
              <a:rPr lang="zh-TW" altLang="en-US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閱讀過程須留意者</a:t>
            </a:r>
            <a:r>
              <a:rPr lang="en-US" altLang="zh-TW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:</a:t>
            </a:r>
            <a:endParaRPr lang="zh-TW" altLang="en-US" b="1" dirty="0">
              <a:solidFill>
                <a:srgbClr val="C00000"/>
              </a:solidFill>
              <a:latin typeface="華康雅宋體" pitchFamily="49" charset="-120"/>
              <a:ea typeface="華康雅宋體" pitchFamily="49" charset="-120"/>
            </a:endParaRPr>
          </a:p>
        </p:txBody>
      </p:sp>
      <p:sp>
        <p:nvSpPr>
          <p:cNvPr id="53251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該資料</a:t>
            </a:r>
            <a:r>
              <a:rPr lang="zh-TW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zh-TW" sz="3200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思想內容</a:t>
            </a:r>
            <a:r>
              <a:rPr lang="zh-TW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主要重點有哪些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?</a:t>
            </a:r>
            <a:r>
              <a:rPr lang="zh-TW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可以從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資料</a:t>
            </a:r>
            <a:r>
              <a:rPr lang="zh-TW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中</a:t>
            </a:r>
            <a:r>
              <a:rPr lang="zh-TW" altLang="zh-TW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聽到什麼？看到什麼？想到什麼？學到什麼？</a:t>
            </a:r>
            <a:r>
              <a:rPr lang="zh-TW" altLang="zh-TW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是否可以從中</a:t>
            </a:r>
            <a:r>
              <a:rPr lang="zh-TW" altLang="zh-TW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發現或擬構研究的議題？</a:t>
            </a:r>
            <a:endParaRPr lang="en-US" altLang="zh-TW" sz="3200" b="1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9714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effectLst/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zh-TW" altLang="en-US" sz="48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（三）二手</a:t>
            </a:r>
            <a:r>
              <a:rPr lang="en-US" altLang="zh-TW" sz="48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(</a:t>
            </a:r>
            <a:r>
              <a:rPr lang="zh-TW" altLang="en-US" sz="48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次級</a:t>
            </a:r>
            <a:r>
              <a:rPr lang="en-US" altLang="zh-TW" sz="48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)</a:t>
            </a:r>
            <a:r>
              <a:rPr lang="zh-TW" altLang="en-US" sz="48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資料的使用</a:t>
            </a:r>
            <a:r>
              <a:rPr lang="zh-TW" altLang="en-US" sz="4800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/>
            </a:r>
            <a:br>
              <a:rPr lang="zh-TW" altLang="en-US" sz="4800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</a:br>
            <a:endParaRPr lang="zh-TW" altLang="en-US" sz="4800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8219256" cy="5178425"/>
          </a:xfrm>
        </p:spPr>
        <p:txBody>
          <a:bodyPr/>
          <a:lstStyle/>
          <a:p>
            <a:pPr marL="0" indent="0" eaLnBrk="1" hangingPunct="1">
              <a:lnSpc>
                <a:spcPct val="150000"/>
              </a:lnSpc>
              <a:buSzPct val="90000"/>
              <a:buNone/>
              <a:defRPr/>
            </a:pPr>
            <a:r>
              <a:rPr lang="en-US" altLang="zh-TW" sz="3200" b="1" dirty="0" smtClean="0"/>
              <a:t>1.</a:t>
            </a:r>
            <a:r>
              <a:rPr lang="zh-TW" altLang="en-US" sz="3200" b="1" dirty="0" smtClean="0"/>
              <a:t>二手資料閱讀的目的</a:t>
            </a:r>
            <a:r>
              <a:rPr lang="en-US" sz="3200" b="1" dirty="0" smtClean="0"/>
              <a:t> </a:t>
            </a:r>
          </a:p>
          <a:p>
            <a:pPr marL="514350" indent="-514350" eaLnBrk="1" hangingPunct="1">
              <a:lnSpc>
                <a:spcPct val="150000"/>
              </a:lnSpc>
              <a:buSzPct val="90000"/>
              <a:buFont typeface="Wingdings" panose="05000000000000000000" pitchFamily="2" charset="2"/>
              <a:buNone/>
              <a:defRPr/>
            </a:pPr>
            <a:r>
              <a:rPr lang="zh-TW" altLang="en-US" sz="3200" b="1" dirty="0" smtClean="0"/>
              <a:t>   ＊可先對前人文獻探討作大略分析探討，以了解前人研究成果的創獲及不足。</a:t>
            </a:r>
            <a:endParaRPr lang="en-US" altLang="zh-TW" sz="3200" b="1" dirty="0" smtClean="0"/>
          </a:p>
          <a:p>
            <a:pPr marL="514350" indent="-514350" eaLnBrk="1" hangingPunct="1">
              <a:lnSpc>
                <a:spcPct val="150000"/>
              </a:lnSpc>
              <a:buSzPct val="90000"/>
              <a:buFont typeface="Wingdings" panose="05000000000000000000" pitchFamily="2" charset="2"/>
              <a:buNone/>
              <a:defRPr/>
            </a:pPr>
            <a:r>
              <a:rPr lang="en-US" altLang="zh-TW" sz="3200" b="1" dirty="0" smtClean="0"/>
              <a:t>2.</a:t>
            </a:r>
            <a:r>
              <a:rPr lang="zh-TW" altLang="en-US" sz="3200" b="1" dirty="0" smtClean="0"/>
              <a:t>應避免受到二手資料「</a:t>
            </a:r>
            <a:r>
              <a:rPr lang="zh-TW" altLang="en-US" sz="3200" b="1" dirty="0" smtClean="0">
                <a:solidFill>
                  <a:srgbClr val="5812B6"/>
                </a:solidFill>
              </a:rPr>
              <a:t>先入為主</a:t>
            </a:r>
            <a:r>
              <a:rPr lang="zh-TW" altLang="en-US" b="1" dirty="0"/>
              <a:t>」</a:t>
            </a:r>
            <a:r>
              <a:rPr lang="zh-TW" altLang="en-US" b="1" dirty="0" smtClean="0"/>
              <a:t>的影響，可以就同一論題，對照不同學者的觀點，進行比較後再決定取捨</a:t>
            </a:r>
            <a:r>
              <a:rPr lang="zh-TW" altLang="en-US" sz="3200" b="1" dirty="0" smtClean="0"/>
              <a:t>。</a:t>
            </a:r>
          </a:p>
          <a:p>
            <a:pPr eaLnBrk="1" hangingPunct="1"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52540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zh-TW" altLang="en-US" sz="44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（四）面對資訊過多時</a:t>
            </a:r>
            <a:br>
              <a:rPr lang="zh-TW" altLang="en-US" sz="44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</a:br>
            <a:endParaRPr lang="zh-TW" altLang="en-US" sz="4400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</p:txBody>
      </p:sp>
      <p:sp>
        <p:nvSpPr>
          <p:cNvPr id="55299" name="內容版面配置區 2"/>
          <p:cNvSpPr>
            <a:spLocks noGrp="1"/>
          </p:cNvSpPr>
          <p:nvPr>
            <p:ph sz="quarter" idx="1"/>
          </p:nvPr>
        </p:nvSpPr>
        <p:spPr>
          <a:xfrm>
            <a:off x="611188" y="1557338"/>
            <a:ext cx="8186737" cy="5545137"/>
          </a:xfrm>
        </p:spPr>
        <p:txBody>
          <a:bodyPr/>
          <a:lstStyle/>
          <a:p>
            <a:pPr eaLnBrk="1" hangingPunct="1">
              <a:lnSpc>
                <a:spcPts val="5400"/>
              </a:lnSpc>
            </a:pPr>
            <a:r>
              <a:rPr lang="zh-TW" altLang="en-US" sz="3600" b="1" dirty="0" smtClean="0"/>
              <a:t>閱讀可能帶來的另一個問</a:t>
            </a:r>
            <a:r>
              <a:rPr lang="zh-TW" altLang="en-US" sz="3600" b="1" dirty="0"/>
              <a:t>題</a:t>
            </a:r>
            <a:r>
              <a:rPr lang="zh-TW" altLang="en-US" sz="3600" b="1" dirty="0" smtClean="0"/>
              <a:t>是被過多的資訊淹沒。資訊必須</a:t>
            </a:r>
            <a:r>
              <a:rPr lang="zh-TW" altLang="en-US" sz="3600" b="1" dirty="0" smtClean="0">
                <a:solidFill>
                  <a:srgbClr val="5812B6"/>
                </a:solidFill>
              </a:rPr>
              <a:t>經由接受者內化</a:t>
            </a:r>
            <a:r>
              <a:rPr lang="zh-TW" altLang="en-US" sz="3600" b="1" dirty="0" smtClean="0"/>
              <a:t>，才可能成為「知識」。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zh-TW" altLang="en-US" sz="2800" dirty="0" smtClean="0"/>
          </a:p>
          <a:p>
            <a:pPr eaLnBrk="1" hangingPunct="1"/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0678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>
              <a:defRPr/>
            </a:pPr>
            <a:r>
              <a:rPr lang="zh-TW" altLang="en-US" sz="36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研究生面對資訊氾濫問題，提幾點建議：</a:t>
            </a:r>
            <a:r>
              <a:rPr lang="zh-TW" altLang="en-US" sz="2500" b="1" dirty="0" smtClean="0"/>
              <a:t/>
            </a:r>
            <a:br>
              <a:rPr lang="zh-TW" altLang="en-US" sz="2500" b="1" dirty="0" smtClean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sz="quarter" idx="1"/>
          </p:nvPr>
        </p:nvSpPr>
        <p:spPr>
          <a:xfrm>
            <a:off x="500062" y="1357313"/>
            <a:ext cx="8176393" cy="4873625"/>
          </a:xfrm>
        </p:spPr>
        <p:txBody>
          <a:bodyPr/>
          <a:lstStyle/>
          <a:p>
            <a:pPr marL="457200" indent="-457200" eaLnBrk="1" hangingPunct="1">
              <a:buSzPct val="90000"/>
              <a:buFont typeface="+mj-lt"/>
              <a:buAutoNum type="arabicPeriod"/>
              <a:defRPr/>
            </a:pPr>
            <a:r>
              <a:rPr lang="zh-TW" altLang="en-US" sz="3200" b="1" dirty="0" smtClean="0"/>
              <a:t>對原始的</a:t>
            </a:r>
            <a:r>
              <a:rPr lang="zh-TW" altLang="en-US" sz="3200" b="1" dirty="0" smtClean="0">
                <a:solidFill>
                  <a:srgbClr val="5812B6"/>
                </a:solidFill>
              </a:rPr>
              <a:t>第一手資料</a:t>
            </a:r>
            <a:r>
              <a:rPr lang="zh-TW" altLang="en-US" sz="3200" b="1" dirty="0" smtClean="0"/>
              <a:t>，一定要認真閱讀且勤作筆記。</a:t>
            </a:r>
            <a:endParaRPr lang="en-US" altLang="zh-TW" sz="3200" b="1" dirty="0" smtClean="0"/>
          </a:p>
          <a:p>
            <a:pPr marL="457200" indent="-457200" eaLnBrk="1" hangingPunct="1">
              <a:buSzPct val="90000"/>
              <a:buFont typeface="+mj-lt"/>
              <a:buAutoNum type="arabicPeriod"/>
              <a:defRPr/>
            </a:pPr>
            <a:r>
              <a:rPr lang="zh-TW" altLang="en-US" sz="3200" b="1" dirty="0" smtClean="0"/>
              <a:t>培養如何透過「</a:t>
            </a:r>
            <a:r>
              <a:rPr lang="zh-TW" altLang="en-US" sz="3200" b="1" dirty="0" smtClean="0">
                <a:solidFill>
                  <a:srgbClr val="5812B6"/>
                </a:solidFill>
              </a:rPr>
              <a:t>標題」、「摘要」及「目次</a:t>
            </a:r>
            <a:r>
              <a:rPr lang="zh-TW" altLang="en-US" sz="3200" b="1" dirty="0" smtClean="0"/>
              <a:t>」，有效地篩選自己需要的二手資料之能力。</a:t>
            </a:r>
            <a:endParaRPr lang="en-US" altLang="zh-TW" sz="3200" b="1" dirty="0" smtClean="0"/>
          </a:p>
          <a:p>
            <a:pPr marL="457200" indent="-457200" eaLnBrk="1" hangingPunct="1">
              <a:buSzPct val="90000"/>
              <a:buFont typeface="+mj-lt"/>
              <a:buAutoNum type="arabicPeriod"/>
              <a:defRPr/>
            </a:pPr>
            <a:r>
              <a:rPr lang="zh-TW" altLang="en-US" sz="3200" b="1" dirty="0" smtClean="0"/>
              <a:t>隨時保持清晰的</a:t>
            </a:r>
            <a:r>
              <a:rPr lang="zh-TW" altLang="en-US" b="1" dirty="0" smtClean="0">
                <a:solidFill>
                  <a:srgbClr val="5812B6"/>
                </a:solidFill>
              </a:rPr>
              <a:t>問題</a:t>
            </a:r>
            <a:r>
              <a:rPr lang="zh-TW" altLang="en-US" b="1" dirty="0">
                <a:solidFill>
                  <a:srgbClr val="5812B6"/>
                </a:solidFill>
              </a:rPr>
              <a:t>意識</a:t>
            </a:r>
            <a:r>
              <a:rPr lang="zh-TW" altLang="en-US" sz="3200" b="1" dirty="0" smtClean="0"/>
              <a:t>，確立自己研究議題的學術焦點，然後</a:t>
            </a:r>
            <a:r>
              <a:rPr lang="zh-TW" altLang="en-US" sz="3200" b="1" dirty="0" smtClean="0">
                <a:solidFill>
                  <a:srgbClr val="5812B6"/>
                </a:solidFill>
              </a:rPr>
              <a:t>根據自己研究的需要篩選二手資料</a:t>
            </a:r>
            <a:r>
              <a:rPr lang="zh-TW" altLang="en-US" sz="3200" b="1" dirty="0" smtClean="0"/>
              <a:t>。</a:t>
            </a:r>
            <a:endParaRPr lang="en-US" altLang="zh-TW" sz="3200" b="1" dirty="0" smtClean="0"/>
          </a:p>
          <a:p>
            <a:pPr marL="457200" indent="-457200" eaLnBrk="1" hangingPunct="1">
              <a:buSzPct val="90000"/>
              <a:buFont typeface="+mj-lt"/>
              <a:buAutoNum type="arabicPeriod"/>
              <a:defRPr/>
            </a:pPr>
            <a:endParaRPr lang="zh-TW" altLang="en-US" sz="2800" dirty="0" smtClean="0"/>
          </a:p>
          <a:p>
            <a:pPr>
              <a:defRPr/>
            </a:pP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22962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zh-TW" altLang="en-US"/>
          </a:p>
        </p:txBody>
      </p:sp>
      <p:sp>
        <p:nvSpPr>
          <p:cNvPr id="57347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625"/>
          </a:xfrm>
        </p:spPr>
        <p:txBody>
          <a:bodyPr/>
          <a:lstStyle/>
          <a:p>
            <a:pPr>
              <a:lnSpc>
                <a:spcPts val="4600"/>
              </a:lnSpc>
            </a:pPr>
            <a:r>
              <a:rPr lang="en-US" altLang="zh-TW" sz="3200" b="1" dirty="0" smtClean="0"/>
              <a:t>4.</a:t>
            </a:r>
            <a:r>
              <a:rPr lang="zh-TW" altLang="en-US" sz="3200" b="1" dirty="0" smtClean="0"/>
              <a:t>認知相關專業研究的權威學者，</a:t>
            </a:r>
            <a:r>
              <a:rPr lang="zh-TW" altLang="en-US" sz="3200" b="1" dirty="0" smtClean="0">
                <a:solidFill>
                  <a:srgbClr val="5812B6"/>
                </a:solidFill>
              </a:rPr>
              <a:t>根據該學者的介紹、批評及其論著引述的狀況</a:t>
            </a:r>
            <a:r>
              <a:rPr lang="zh-TW" altLang="en-US" sz="3200" b="1" dirty="0" smtClean="0"/>
              <a:t>，選擇必要閱讀的二手資料。</a:t>
            </a:r>
            <a:endParaRPr lang="en-US" altLang="zh-TW" sz="3200" b="1" dirty="0" smtClean="0"/>
          </a:p>
          <a:p>
            <a:pPr>
              <a:lnSpc>
                <a:spcPts val="4600"/>
              </a:lnSpc>
            </a:pPr>
            <a:r>
              <a:rPr lang="en-US" altLang="zh-TW" sz="3200" b="1" dirty="0" smtClean="0"/>
              <a:t>5.</a:t>
            </a:r>
            <a:r>
              <a:rPr lang="zh-TW" altLang="en-US" sz="3200" b="1" dirty="0" smtClean="0">
                <a:solidFill>
                  <a:srgbClr val="5812B6"/>
                </a:solidFill>
              </a:rPr>
              <a:t>不建議研究第一手資料分量過多的人物或議題</a:t>
            </a:r>
            <a:r>
              <a:rPr lang="zh-TW" altLang="en-US" sz="3200" b="1" dirty="0" smtClean="0"/>
              <a:t>。</a:t>
            </a:r>
            <a:endParaRPr lang="en-US" altLang="zh-TW" sz="3200" b="1" dirty="0" smtClean="0"/>
          </a:p>
          <a:p>
            <a:endParaRPr lang="zh-TW" altLang="en-US" b="1" dirty="0" smtClean="0"/>
          </a:p>
          <a:p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61654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1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196751"/>
            <a:ext cx="8115300" cy="5277073"/>
          </a:xfrm>
        </p:spPr>
        <p:txBody>
          <a:bodyPr/>
          <a:lstStyle/>
          <a:p>
            <a:pPr marL="514350" indent="-514350" eaLnBrk="1" hangingPunct="1">
              <a:lnSpc>
                <a:spcPts val="5400"/>
              </a:lnSpc>
              <a:buSzPct val="90000"/>
              <a:buFont typeface="Wingdings" panose="05000000000000000000" pitchFamily="2" charset="2"/>
              <a:buNone/>
            </a:pPr>
            <a:r>
              <a:rPr lang="en-US" altLang="zh-TW" dirty="0" smtClean="0"/>
              <a:t>6.</a:t>
            </a:r>
            <a:r>
              <a:rPr lang="zh-TW" altLang="en-US" b="1" dirty="0" smtClean="0"/>
              <a:t>若要研究學術史上熱門人物或議題，寧可</a:t>
            </a:r>
            <a:r>
              <a:rPr lang="zh-TW" altLang="en-US" b="1" dirty="0" smtClean="0">
                <a:solidFill>
                  <a:srgbClr val="5812B6"/>
                </a:solidFill>
              </a:rPr>
              <a:t>從「文獻學」的角度入手</a:t>
            </a:r>
            <a:r>
              <a:rPr lang="zh-TW" altLang="en-US" b="1" dirty="0" smtClean="0"/>
              <a:t>，</a:t>
            </a:r>
            <a:r>
              <a:rPr lang="zh-TW" altLang="en-US" b="1" dirty="0" smtClean="0">
                <a:solidFill>
                  <a:srgbClr val="5812B6"/>
                </a:solidFill>
              </a:rPr>
              <a:t>先對二手資料進行歸納分析的研究</a:t>
            </a:r>
            <a:r>
              <a:rPr lang="zh-TW" altLang="en-US" b="1" dirty="0" smtClean="0"/>
              <a:t>，了解前賢的研究方向與狀況，進行研究內容的分類，以確定該研究對象如何被理解，以及相關研究的實際表現、價值及缺漏等。</a:t>
            </a:r>
          </a:p>
          <a:p>
            <a:pPr marL="514350" indent="-514350" eaLnBrk="1" hangingPunct="1">
              <a:buSzPct val="90000"/>
              <a:buFont typeface="Century Schoolbook" panose="02040604050505020304" pitchFamily="18" charset="0"/>
              <a:buAutoNum type="arabicPeriod" startAt="4"/>
            </a:pPr>
            <a:endParaRPr lang="zh-TW" alt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417546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>
              <a:lnSpc>
                <a:spcPts val="4500"/>
              </a:lnSpc>
            </a:pPr>
            <a:r>
              <a:rPr lang="zh-TW" altLang="zh-TW" sz="3200" b="1" dirty="0" smtClean="0">
                <a:solidFill>
                  <a:srgbClr val="FF0000"/>
                </a:solidFill>
              </a:rPr>
              <a:t>千萬不要</a:t>
            </a:r>
            <a:r>
              <a:rPr lang="zh-TW" altLang="en-US" sz="3200" b="1" dirty="0" smtClean="0">
                <a:solidFill>
                  <a:srgbClr val="FF0000"/>
                </a:solidFill>
              </a:rPr>
              <a:t>未</a:t>
            </a:r>
            <a:r>
              <a:rPr lang="zh-TW" altLang="zh-TW" sz="3200" b="1" dirty="0" smtClean="0">
                <a:solidFill>
                  <a:srgbClr val="FF0000"/>
                </a:solidFill>
              </a:rPr>
              <a:t>經過任何論證</a:t>
            </a:r>
            <a:r>
              <a:rPr lang="zh-TW" altLang="zh-TW" sz="3200" b="1" dirty="0" smtClean="0"/>
              <a:t>，就直接把某個學</a:t>
            </a:r>
            <a:r>
              <a:rPr lang="zh-TW" altLang="en-US" b="1" dirty="0"/>
              <a:t>者</a:t>
            </a:r>
            <a:r>
              <a:rPr lang="zh-TW" altLang="zh-TW" sz="3200" b="1" dirty="0" smtClean="0"/>
              <a:t>的結論，當作人類普遍性問題的答案處理。</a:t>
            </a:r>
            <a:endParaRPr lang="zh-TW" altLang="en-US" sz="3200" dirty="0" smtClean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>
              <a:defRPr/>
            </a:pPr>
            <a:r>
              <a:rPr lang="zh-TW" altLang="zh-TW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閱讀</a:t>
            </a:r>
            <a:r>
              <a:rPr lang="zh-TW" altLang="en-US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資料時</a:t>
            </a:r>
            <a:r>
              <a:rPr lang="zh-TW" altLang="zh-TW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，必須注意的訊息</a:t>
            </a:r>
            <a:r>
              <a:rPr lang="zh-TW" altLang="en-US" b="1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：</a:t>
            </a:r>
            <a:endParaRPr lang="zh-TW" altLang="en-US" dirty="0">
              <a:solidFill>
                <a:srgbClr val="C00000"/>
              </a:solidFill>
              <a:latin typeface="華康雅宋體" pitchFamily="49" charset="-120"/>
              <a:ea typeface="華康雅宋體" pitchFamily="49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8549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內容版面配置區 2"/>
          <p:cNvSpPr>
            <a:spLocks noGrp="1"/>
          </p:cNvSpPr>
          <p:nvPr>
            <p:ph sz="quarter" idx="1"/>
          </p:nvPr>
        </p:nvSpPr>
        <p:spPr>
          <a:xfrm>
            <a:off x="684212" y="980728"/>
            <a:ext cx="7920235" cy="465807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TW" altLang="en-US" sz="3200" b="1" dirty="0" smtClean="0"/>
              <a:t>例如：</a:t>
            </a:r>
            <a:r>
              <a:rPr lang="zh-TW" altLang="zh-TW" sz="3200" b="1" dirty="0" smtClean="0"/>
              <a:t>大陸學者編著的書中，</a:t>
            </a:r>
            <a:r>
              <a:rPr lang="zh-TW" altLang="en-US" sz="3200" b="1" dirty="0" smtClean="0"/>
              <a:t>有時</a:t>
            </a:r>
            <a:r>
              <a:rPr lang="zh-TW" altLang="zh-TW" sz="3200" b="1" dirty="0" smtClean="0"/>
              <a:t>出現許多涉及馬克思主義</a:t>
            </a:r>
            <a:r>
              <a:rPr lang="en-US" altLang="zh-TW" sz="3200" b="1" dirty="0" smtClean="0"/>
              <a:t>(Marxism)</a:t>
            </a:r>
            <a:r>
              <a:rPr lang="zh-TW" altLang="zh-TW" sz="3200" b="1" dirty="0" smtClean="0"/>
              <a:t>的專有名詞、觀念、判斷或評價，這些具有特殊立場的觀點或評價，是台灣學生比較不熟悉，在學術研究上</a:t>
            </a:r>
            <a:r>
              <a:rPr lang="zh-TW" altLang="en-US" sz="3200" b="1" dirty="0" smtClean="0"/>
              <a:t>須謹慎引用</a:t>
            </a:r>
            <a:r>
              <a:rPr lang="zh-TW" altLang="zh-TW" sz="3200" b="1" dirty="0" smtClean="0"/>
              <a:t>。</a:t>
            </a:r>
            <a:endParaRPr lang="zh-TW" altLang="zh-TW" sz="3200" dirty="0" smtClean="0"/>
          </a:p>
          <a:p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4317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內容版面配置區 2"/>
          <p:cNvSpPr>
            <a:spLocks noGrp="1"/>
          </p:cNvSpPr>
          <p:nvPr>
            <p:ph sz="quarter" idx="1"/>
          </p:nvPr>
        </p:nvSpPr>
        <p:spPr>
          <a:xfrm>
            <a:off x="395536" y="1196752"/>
            <a:ext cx="8424935" cy="5256584"/>
          </a:xfrm>
        </p:spPr>
        <p:txBody>
          <a:bodyPr/>
          <a:lstStyle/>
          <a:p>
            <a:r>
              <a:rPr lang="zh-TW" altLang="zh-TW" sz="2800" b="1" dirty="0" smtClean="0"/>
              <a:t>馬克思主義學者慣用的特殊詞彙，像「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基本矛盾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(basic contradiction) 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解放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(Emancipation)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階級鬥爭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(class struggle)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人民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(the people)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奴隸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(slave)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奴隸主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</a:t>
            </a:r>
            <a:r>
              <a:rPr lang="en-US" altLang="zh-TW" sz="2800" b="1" dirty="0" err="1" smtClean="0"/>
              <a:t>slaveowner</a:t>
            </a:r>
            <a:r>
              <a:rPr lang="en-US" altLang="zh-TW" sz="2800" b="1" dirty="0" smtClean="0"/>
              <a:t> 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生產力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</a:t>
            </a:r>
            <a:r>
              <a:rPr lang="en-US" altLang="zh-TW" sz="2800" b="1" dirty="0" err="1" smtClean="0"/>
              <a:t>productiveforce</a:t>
            </a:r>
            <a:r>
              <a:rPr lang="en-US" altLang="zh-TW" sz="2800" b="1" dirty="0" smtClean="0"/>
              <a:t>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生產關係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(production relation)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剝削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(exploitation)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封建社會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(feudal society)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社會革命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(social revolution)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無產階級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(proletariat)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上層建築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(superstructure)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意識形態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(ideology)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經濟基礎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(economical basis)</a:t>
            </a:r>
            <a:r>
              <a:rPr lang="zh-TW" altLang="zh-TW" sz="2800" b="1" dirty="0" smtClean="0"/>
              <a:t>、「</a:t>
            </a:r>
            <a:r>
              <a:rPr lang="zh-TW" altLang="zh-TW" sz="2800" b="1" dirty="0" smtClean="0">
                <a:solidFill>
                  <a:srgbClr val="FF0000"/>
                </a:solidFill>
              </a:rPr>
              <a:t>社會形態</a:t>
            </a:r>
            <a:r>
              <a:rPr lang="zh-TW" altLang="zh-TW" sz="2800" b="1" dirty="0" smtClean="0"/>
              <a:t>」</a:t>
            </a:r>
            <a:r>
              <a:rPr lang="en-US" altLang="zh-TW" sz="2800" b="1" dirty="0" smtClean="0"/>
              <a:t>(social formations)</a:t>
            </a:r>
            <a:r>
              <a:rPr lang="zh-TW" altLang="zh-TW" sz="2800" b="1" dirty="0" smtClean="0"/>
              <a:t>……等等</a:t>
            </a:r>
            <a:endParaRPr lang="zh-TW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937630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53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第四講</a:t>
            </a:r>
            <a:r>
              <a:rPr lang="en-US" sz="53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</a:t>
            </a:r>
            <a:r>
              <a:rPr lang="zh-TW" altLang="en-US" sz="53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論文寫作的方法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3597671"/>
              </p:ext>
            </p:extLst>
          </p:nvPr>
        </p:nvGraphicFramePr>
        <p:xfrm>
          <a:off x="1803884" y="1628800"/>
          <a:ext cx="5688632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內容版面配置區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525962"/>
          </a:xfrm>
        </p:spPr>
        <p:txBody>
          <a:bodyPr/>
          <a:lstStyle/>
          <a:p>
            <a:pPr marL="273050" lvl="1" eaLnBrk="1" hangingPunct="1">
              <a:spcBef>
                <a:spcPts val="600"/>
              </a:spcBef>
              <a:buFont typeface="Wingdings" panose="05000000000000000000" pitchFamily="2" charset="2"/>
              <a:buChar char=""/>
            </a:pPr>
            <a:r>
              <a:rPr lang="zh-TW" altLang="en-US" sz="3200" b="1" dirty="0" smtClean="0"/>
              <a:t>一、</a:t>
            </a:r>
            <a:r>
              <a:rPr lang="zh-TW" altLang="en-US" sz="3200" b="1" dirty="0">
                <a:solidFill>
                  <a:srgbClr val="FF0000"/>
                </a:solidFill>
              </a:rPr>
              <a:t>前言</a:t>
            </a:r>
            <a:r>
              <a:rPr lang="zh-TW" altLang="en-US" sz="3200" b="1" dirty="0"/>
              <a:t>（緒論） （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包括：研究動機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、價值、範圍、前人研究成果檢討、研究方法等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  <a:p>
            <a:pPr marL="273050" lvl="1" eaLnBrk="1" hangingPunct="1">
              <a:spcBef>
                <a:spcPts val="600"/>
              </a:spcBef>
              <a:buFont typeface="Wingdings" panose="05000000000000000000" pitchFamily="2" charset="2"/>
              <a:buChar char=""/>
            </a:pPr>
            <a:r>
              <a:rPr lang="zh-TW" altLang="en-US" sz="3200" b="1" dirty="0" smtClean="0"/>
              <a:t>二、</a:t>
            </a:r>
            <a:endParaRPr lang="en-US" altLang="zh-TW" sz="3200" b="1" dirty="0" smtClean="0"/>
          </a:p>
          <a:p>
            <a:pPr marL="273050" lvl="1" eaLnBrk="1" hangingPunct="1">
              <a:spcBef>
                <a:spcPts val="600"/>
              </a:spcBef>
              <a:buFont typeface="Wingdings" panose="05000000000000000000" pitchFamily="2" charset="2"/>
              <a:buChar char=""/>
            </a:pPr>
            <a:r>
              <a:rPr lang="zh-TW" altLang="en-US" sz="3200" b="1" dirty="0" smtClean="0"/>
              <a:t>三、</a:t>
            </a:r>
            <a:endParaRPr lang="en-US" altLang="zh-TW" sz="3200" b="1" dirty="0" smtClean="0"/>
          </a:p>
          <a:p>
            <a:pPr marL="273050" lvl="1" eaLnBrk="1" hangingPunct="1">
              <a:spcBef>
                <a:spcPts val="600"/>
              </a:spcBef>
              <a:buFont typeface="Wingdings" panose="05000000000000000000" pitchFamily="2" charset="2"/>
              <a:buChar char=""/>
            </a:pPr>
            <a:r>
              <a:rPr lang="zh-TW" altLang="en-US" sz="3200" b="1" dirty="0" smtClean="0"/>
              <a:t>四、</a:t>
            </a:r>
            <a:endParaRPr lang="en-US" altLang="zh-TW" sz="3200" b="1" dirty="0" smtClean="0"/>
          </a:p>
          <a:p>
            <a:pPr marL="273050" lvl="1" eaLnBrk="1" hangingPunct="1">
              <a:spcBef>
                <a:spcPts val="600"/>
              </a:spcBef>
              <a:buFont typeface="Wingdings" panose="05000000000000000000" pitchFamily="2" charset="2"/>
              <a:buChar char=""/>
            </a:pPr>
            <a:r>
              <a:rPr lang="zh-TW" altLang="en-US" sz="3200" b="1" dirty="0" smtClean="0"/>
              <a:t>五、</a:t>
            </a:r>
            <a:r>
              <a:rPr lang="zh-TW" altLang="en-US" sz="3200" b="1" dirty="0">
                <a:solidFill>
                  <a:srgbClr val="FF0000"/>
                </a:solidFill>
              </a:rPr>
              <a:t>結語</a:t>
            </a:r>
            <a:r>
              <a:rPr kumimoji="1" lang="en-US" altLang="zh-TW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kumimoji="1"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結論</a:t>
            </a:r>
            <a:r>
              <a:rPr kumimoji="1" lang="en-US" altLang="zh-TW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kumimoji="1"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主要創見、</a:t>
            </a:r>
            <a:r>
              <a:rPr kumimoji="1" lang="zh-TW" altLang="en-US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不足處及將來待</a:t>
            </a:r>
            <a:r>
              <a:rPr kumimoji="1"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努力者</a:t>
            </a:r>
            <a:r>
              <a:rPr kumimoji="1" lang="en-US" altLang="zh-TW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marL="273050" lvl="1" eaLnBrk="1" hangingPunct="1">
              <a:spcBef>
                <a:spcPts val="600"/>
              </a:spcBef>
              <a:buFont typeface="Wingdings" panose="05000000000000000000" pitchFamily="2" charset="2"/>
              <a:buChar char=""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參考資料 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附錄（表格、圖片等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marL="273050" lvl="1" eaLnBrk="1" hangingPunct="1">
              <a:spcBef>
                <a:spcPts val="600"/>
              </a:spcBef>
              <a:buFont typeface="Wingdings" panose="05000000000000000000" pitchFamily="2" charset="2"/>
              <a:buChar char=""/>
            </a:pPr>
            <a:endParaRPr lang="zh-TW" altLang="en-US" sz="3200" b="1" dirty="0" smtClean="0"/>
          </a:p>
          <a:p>
            <a:pPr eaLnBrk="1" hangingPunct="1"/>
            <a:endParaRPr lang="zh-TW" altLang="en-US" dirty="0" smtClean="0"/>
          </a:p>
        </p:txBody>
      </p:sp>
      <p:sp>
        <p:nvSpPr>
          <p:cNvPr id="3" name="右大括弧 2"/>
          <p:cNvSpPr/>
          <p:nvPr/>
        </p:nvSpPr>
        <p:spPr>
          <a:xfrm>
            <a:off x="1600944" y="2564904"/>
            <a:ext cx="216024" cy="1512168"/>
          </a:xfrm>
          <a:prstGeom prst="rightBrac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" name="文字方塊 3"/>
          <p:cNvSpPr txBox="1"/>
          <p:nvPr/>
        </p:nvSpPr>
        <p:spPr>
          <a:xfrm>
            <a:off x="1993268" y="2782379"/>
            <a:ext cx="68407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b="1" dirty="0" smtClean="0">
                <a:solidFill>
                  <a:srgbClr val="CC0000"/>
                </a:solidFill>
                <a:latin typeface="+mn-lt"/>
                <a:ea typeface="+mn-ea"/>
              </a:rPr>
              <a:t>正文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章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節間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依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邏輯順序合理安排、以能彰顯所設定的預期成果為主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標題 1"/>
          <p:cNvSpPr>
            <a:spLocks noGrp="1"/>
          </p:cNvSpPr>
          <p:nvPr>
            <p:ph type="title"/>
          </p:nvPr>
        </p:nvSpPr>
        <p:spPr bwMode="auto">
          <a:xfrm>
            <a:off x="251520" y="260648"/>
            <a:ext cx="8686800" cy="841248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4000" b="1" dirty="0" smtClean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（一）擬定大綱</a:t>
            </a:r>
            <a:endParaRPr lang="zh-TW" altLang="en-US" sz="4000" b="1" cap="none" dirty="0" smtClean="0">
              <a:solidFill>
                <a:srgbClr val="C00000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uiExpand="1" build="p"/>
      <p:bldP spid="3" grpId="0" animBg="1"/>
      <p:bldP spid="4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標題 1"/>
          <p:cNvSpPr>
            <a:spLocks noGrp="1"/>
          </p:cNvSpPr>
          <p:nvPr>
            <p:ph type="title"/>
          </p:nvPr>
        </p:nvSpPr>
        <p:spPr bwMode="auto">
          <a:xfrm>
            <a:off x="323528" y="404664"/>
            <a:ext cx="86868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342900" indent="-342900" eaLnBrk="1" fontAlgn="auto" hangingPunct="1">
              <a:spcAft>
                <a:spcPts val="0"/>
              </a:spcAft>
              <a:defRPr/>
            </a:pP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大</a:t>
            </a:r>
            <a:r>
              <a:rPr lang="zh-TW" altLang="en-US" sz="40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綱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標題遣詞用語：</a:t>
            </a:r>
            <a:endParaRPr lang="zh-TW" altLang="en-US" sz="4000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</p:txBody>
      </p:sp>
      <p:sp>
        <p:nvSpPr>
          <p:cNvPr id="36867" name="內容版面配置區 2"/>
          <p:cNvSpPr>
            <a:spLocks noGrp="1"/>
          </p:cNvSpPr>
          <p:nvPr>
            <p:ph idx="1"/>
          </p:nvPr>
        </p:nvSpPr>
        <p:spPr>
          <a:xfrm>
            <a:off x="428625" y="1357313"/>
            <a:ext cx="7972425" cy="4714875"/>
          </a:xfrm>
        </p:spPr>
        <p:txBody>
          <a:bodyPr/>
          <a:lstStyle/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文字力求精簡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語意力求明確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形式盡量整齊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避免過度武斷或模稜兩可</a:t>
            </a:r>
            <a:endParaRPr lang="en-US" altLang="zh-TW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indent="-457200" eaLnBrk="1" hangingPunct="1"/>
            <a:endParaRPr lang="zh-TW" altLang="en-US" dirty="0" smtClean="0"/>
          </a:p>
          <a:p>
            <a:pPr marL="1073150" lvl="2" indent="-342900" eaLnBrk="1" hangingPunct="1">
              <a:buSzPct val="80000"/>
              <a:buFont typeface="Wingdings" panose="05000000000000000000" pitchFamily="2" charset="2"/>
              <a:buNone/>
            </a:pPr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05665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686800" cy="83820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範例</a:t>
            </a:r>
            <a:r>
              <a:rPr lang="en-US" altLang="zh-TW" dirty="0" smtClean="0">
                <a:solidFill>
                  <a:srgbClr val="FF0000"/>
                </a:solidFill>
              </a:rPr>
              <a:t>1</a:t>
            </a:r>
            <a:r>
              <a:rPr lang="zh-TW" altLang="en-US" dirty="0" smtClean="0">
                <a:solidFill>
                  <a:srgbClr val="FF0000"/>
                </a:solidFill>
              </a:rPr>
              <a:t>：</a:t>
            </a:r>
            <a:endParaRPr lang="zh-TW" altLang="en-US" dirty="0">
              <a:solidFill>
                <a:srgbClr val="FF0000"/>
              </a:solidFill>
            </a:endParaRPr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0584" y="1412776"/>
            <a:ext cx="6336704" cy="5126585"/>
          </a:xfrm>
        </p:spPr>
      </p:pic>
    </p:spTree>
    <p:extLst>
      <p:ext uri="{BB962C8B-B14F-4D97-AF65-F5344CB8AC3E}">
        <p14:creationId xmlns:p14="http://schemas.microsoft.com/office/powerpoint/2010/main" val="2477232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83" y="0"/>
            <a:ext cx="5459768" cy="6858000"/>
          </a:xfrm>
        </p:spPr>
      </p:pic>
      <p:pic>
        <p:nvPicPr>
          <p:cNvPr id="5" name="圖片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188"/>
          <a:stretch/>
        </p:blipFill>
        <p:spPr>
          <a:xfrm>
            <a:off x="3851719" y="4217118"/>
            <a:ext cx="5328793" cy="264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48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16632"/>
            <a:ext cx="5268438" cy="6614299"/>
          </a:xfrm>
        </p:spPr>
      </p:pic>
      <p:sp>
        <p:nvSpPr>
          <p:cNvPr id="5" name="文字方塊 4"/>
          <p:cNvSpPr txBox="1"/>
          <p:nvPr/>
        </p:nvSpPr>
        <p:spPr>
          <a:xfrm>
            <a:off x="251520" y="332656"/>
            <a:ext cx="3312368" cy="2759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2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範例</a:t>
            </a:r>
            <a:r>
              <a:rPr lang="en-US" altLang="zh-TW" sz="3600" dirty="0" smtClean="0">
                <a:solidFill>
                  <a:srgbClr val="FF0000"/>
                </a:solidFill>
              </a:rPr>
              <a:t>2</a:t>
            </a:r>
            <a:r>
              <a:rPr lang="zh-TW" altLang="en-US" sz="3600" dirty="0" smtClean="0">
                <a:solidFill>
                  <a:srgbClr val="FF0000"/>
                </a:solidFill>
              </a:rPr>
              <a:t>：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>
              <a:lnSpc>
                <a:spcPts val="5200"/>
              </a:lnSpc>
            </a:pPr>
            <a:r>
              <a:rPr lang="zh-TW" altLang="zh-TW" sz="3200" dirty="0" smtClean="0"/>
              <a:t>論</a:t>
            </a:r>
            <a:r>
              <a:rPr lang="zh-TW" altLang="zh-TW" sz="3200" dirty="0"/>
              <a:t>雪廬老人《學》、《庸》詮釋的內涵與特色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199357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75185" y="332656"/>
            <a:ext cx="8686800" cy="172819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4400" b="1" dirty="0">
                <a:solidFill>
                  <a:srgbClr val="C0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（二）撰寫和修改</a:t>
            </a:r>
            <a:r>
              <a:rPr lang="en-US" altLang="zh-TW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/>
            </a:r>
            <a:br>
              <a:rPr lang="en-US" altLang="zh-TW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</a:br>
            <a:r>
              <a:rPr lang="zh-TW" altLang="en-US" sz="40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 </a:t>
            </a:r>
            <a:r>
              <a:rPr lang="en-US" altLang="zh-TW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1.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開始寫作：</a:t>
            </a:r>
            <a:endParaRPr lang="zh-TW" altLang="en-US" dirty="0"/>
          </a:p>
        </p:txBody>
      </p:sp>
      <p:sp>
        <p:nvSpPr>
          <p:cNvPr id="33795" name="內容版面配置區 2"/>
          <p:cNvSpPr>
            <a:spLocks noGrp="1"/>
          </p:cNvSpPr>
          <p:nvPr>
            <p:ph idx="1"/>
          </p:nvPr>
        </p:nvSpPr>
        <p:spPr>
          <a:xfrm>
            <a:off x="275185" y="2086108"/>
            <a:ext cx="8686800" cy="4525962"/>
          </a:xfrm>
        </p:spPr>
        <p:txBody>
          <a:bodyPr/>
          <a:lstStyle/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它開始於你腦海中升起來一些微不足道的念頭想法，均可隨念雜錄，不拘形式。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點點滴滴，由點到線，由線到面，聚沙成塔，累積成為片段，逐步編輯羅織，慢慢形成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章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節。</a:t>
            </a: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有規律的寫作，擬訂計畫期程進度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六個月、一年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，並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逐日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記錄實際執行狀況。</a:t>
            </a:r>
          </a:p>
          <a:p>
            <a:pPr eaLnBrk="1" hangingPunct="1"/>
            <a:endParaRPr lang="zh-TW" alt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86800" cy="8382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TW" sz="44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2.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寫作心態與要點</a:t>
            </a:r>
            <a:endParaRPr lang="zh-TW" altLang="en-US" sz="4000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</p:txBody>
      </p:sp>
      <p:sp>
        <p:nvSpPr>
          <p:cNvPr id="34819" name="內容版面配置區 2"/>
          <p:cNvSpPr>
            <a:spLocks noGrp="1"/>
          </p:cNvSpPr>
          <p:nvPr>
            <p:ph idx="1"/>
          </p:nvPr>
        </p:nvSpPr>
        <p:spPr>
          <a:xfrm>
            <a:off x="179512" y="1556792"/>
            <a:ext cx="8686800" cy="4525962"/>
          </a:xfrm>
        </p:spPr>
        <p:txBody>
          <a:bodyPr/>
          <a:lstStyle/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先求有，再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求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好，切莫遲遲不下筆，非要等到十成把握才下筆，卻已時不我予。 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學習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總是「出錯及改錯的過程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每天工作開始前，先檢視前日的成果，一方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面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為回顧銜接前日的思緒，另一方面也可藉機檢視修改並校對。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indent="-457200" eaLnBrk="1" hangingPunct="1"/>
            <a:endParaRPr lang="zh-TW" altLang="en-US" sz="4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uiExpand="1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標題 1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TW" sz="44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3.</a:t>
            </a:r>
            <a:r>
              <a:rPr lang="zh-TW" altLang="en-US" sz="44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怎樣組織全文？</a:t>
            </a:r>
            <a:r>
              <a:rPr lang="zh-TW" altLang="en-US" sz="3200" cap="none" dirty="0" smtClean="0"/>
              <a:t/>
            </a:r>
            <a:br>
              <a:rPr lang="zh-TW" altLang="en-US" sz="3200" cap="none" dirty="0" smtClean="0"/>
            </a:br>
            <a:endParaRPr lang="zh-TW" altLang="en-US" cap="none" dirty="0" smtClean="0"/>
          </a:p>
        </p:txBody>
      </p:sp>
      <p:sp>
        <p:nvSpPr>
          <p:cNvPr id="35843" name="內容版面配置區 2"/>
          <p:cNvSpPr>
            <a:spLocks noGrp="1"/>
          </p:cNvSpPr>
          <p:nvPr>
            <p:ph idx="1"/>
          </p:nvPr>
        </p:nvSpPr>
        <p:spPr>
          <a:xfrm>
            <a:off x="467544" y="1196752"/>
            <a:ext cx="8115300" cy="5402262"/>
          </a:xfrm>
        </p:spPr>
        <p:txBody>
          <a:bodyPr/>
          <a:lstStyle/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閱讀資料過程所留下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的重點摘要、札記、心得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等，經過歸納分類整理，再進行進一步組織。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823913" lvl="1" indent="-457200" eaLnBrk="1" hangingPunct="1">
              <a:buFont typeface="Century Schoolbook" panose="02040604050505020304" pitchFamily="18" charset="0"/>
              <a:buAutoNum type="arabicParenR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將內容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有系統、有意義地編結在一起，並加上你個人的分析、判斷和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詮釋，形成片段片段小成果，逐漸加深加廣以達成最終目標。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zh-TW" altLang="en-US" dirty="0" smtClean="0"/>
          </a:p>
          <a:p>
            <a:pPr eaLnBrk="1" hangingPunct="1"/>
            <a:endParaRPr lang="zh-TW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uiExpand="1" build="p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內容版面配置區 2"/>
          <p:cNvSpPr>
            <a:spLocks noGrp="1"/>
          </p:cNvSpPr>
          <p:nvPr>
            <p:ph idx="1"/>
          </p:nvPr>
        </p:nvSpPr>
        <p:spPr>
          <a:xfrm>
            <a:off x="395536" y="476672"/>
            <a:ext cx="8115300" cy="6192688"/>
          </a:xfrm>
        </p:spPr>
        <p:txBody>
          <a:bodyPr/>
          <a:lstStyle/>
          <a:p>
            <a:pPr marL="881063" lvl="1" indent="-514350" eaLnBrk="1" hangingPunct="1">
              <a:buFont typeface="+mj-lt"/>
              <a:buAutoNum type="arabicParenR" startAt="3"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按照論文的格式層次排列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編碼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6713" lvl="1" indent="0" eaLnBrk="1" hangingPunct="1">
              <a:buNone/>
            </a:pP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壹</a:t>
            </a:r>
            <a:r>
              <a:rPr lang="en-US" altLang="zh-TW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</a:p>
          <a:p>
            <a:pPr marL="366713" lvl="1" indent="0" eaLnBrk="1" hangingPunct="1"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</a:p>
          <a:p>
            <a:pPr marL="366713" lvl="1" indent="0" eaLnBrk="1" hangingPunct="1"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（一）</a:t>
            </a:r>
            <a:endParaRPr lang="en-US" altLang="zh-TW" sz="3200" b="1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6713" lvl="1" indent="0" eaLnBrk="1" hangingPunct="1">
              <a:buNone/>
            </a:pP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1.</a:t>
            </a:r>
          </a:p>
          <a:p>
            <a:pPr marL="366713" lvl="1" indent="0" eaLnBrk="1" hangingPunct="1"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　（</a:t>
            </a:r>
            <a:r>
              <a:rPr lang="en-US" altLang="zh-TW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6713" lvl="1" indent="0" eaLnBrk="1" hangingPunct="1">
              <a:buNone/>
            </a:pP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　　　　①</a:t>
            </a:r>
            <a:endParaRPr lang="en-US" altLang="zh-TW" sz="3200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6713" lvl="1" indent="0" eaLnBrk="1" hangingPunct="1">
              <a:buNone/>
            </a:pPr>
            <a:r>
              <a:rPr lang="en-US" altLang="zh-TW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(1)</a:t>
            </a:r>
            <a:r>
              <a:rPr lang="en-US" altLang="zh-TW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括弧後之標點均屬多餘</a:t>
            </a:r>
            <a:endParaRPr lang="en-US" altLang="zh-TW" sz="3200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6713" lvl="1" indent="0" eaLnBrk="1" hangingPunct="1">
              <a:buNone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主、客、從、屬關係，應井然有序，不可錯亂</a:t>
            </a:r>
            <a:r>
              <a:rPr lang="zh-TW" altLang="en-US" sz="3600" dirty="0" smtClean="0"/>
              <a:t>。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zh-TW" altLang="en-US" dirty="0" smtClean="0"/>
          </a:p>
          <a:p>
            <a:pPr eaLnBrk="1" hangingPunct="1"/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4502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內容版面配置區 2"/>
          <p:cNvSpPr>
            <a:spLocks noGrp="1"/>
          </p:cNvSpPr>
          <p:nvPr>
            <p:ph idx="1"/>
          </p:nvPr>
        </p:nvSpPr>
        <p:spPr>
          <a:xfrm>
            <a:off x="395536" y="476672"/>
            <a:ext cx="8115300" cy="6192688"/>
          </a:xfrm>
        </p:spPr>
        <p:txBody>
          <a:bodyPr/>
          <a:lstStyle/>
          <a:p>
            <a:pPr marL="366713" lvl="1" indent="0" eaLnBrk="1" hangingPunct="1">
              <a:lnSpc>
                <a:spcPts val="4600"/>
              </a:lnSpc>
              <a:buNone/>
            </a:pP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標題大綱皆為</a:t>
            </a:r>
            <a:r>
              <a:rPr lang="zh-TW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標楷體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，大小自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20#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依次遞減</a:t>
            </a:r>
            <a:endParaRPr lang="en-US" altLang="zh-TW" sz="32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6713" lvl="1" indent="0" algn="ctr" eaLnBrk="1" hangingPunct="1">
              <a:lnSpc>
                <a:spcPts val="4600"/>
              </a:lnSpc>
              <a:buNone/>
            </a:pPr>
            <a:r>
              <a:rPr lang="zh-TW" altLang="en-US" sz="48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孔子的詩禮樂</a:t>
            </a:r>
            <a:r>
              <a:rPr lang="zh-TW" altLang="en-US" sz="48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</a:t>
            </a:r>
            <a:r>
              <a:rPr lang="en-US" altLang="zh-TW" sz="48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(20#)</a:t>
            </a:r>
          </a:p>
          <a:p>
            <a:pPr marL="366713" lvl="1" indent="0" eaLnBrk="1" hangingPunct="1">
              <a:lnSpc>
                <a:spcPts val="4600"/>
              </a:lnSpc>
              <a:buNone/>
            </a:pPr>
            <a:r>
              <a:rPr lang="zh-TW" altLang="en-US" sz="40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壹</a:t>
            </a:r>
            <a:r>
              <a:rPr lang="en-US" altLang="zh-TW" sz="40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40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禮樂的</a:t>
            </a:r>
            <a:r>
              <a:rPr lang="zh-TW" altLang="en-US" sz="40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作用</a:t>
            </a:r>
            <a:r>
              <a:rPr lang="en-US" altLang="zh-TW" sz="40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(18#)</a:t>
            </a:r>
          </a:p>
          <a:p>
            <a:pPr marL="366713" lvl="1" indent="0" eaLnBrk="1" hangingPunct="1">
              <a:lnSpc>
                <a:spcPts val="4600"/>
              </a:lnSpc>
              <a:buNone/>
            </a:pPr>
            <a:r>
              <a:rPr lang="zh-TW" altLang="en-US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36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36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為言</a:t>
            </a:r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en-US" altLang="zh-TW" sz="36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(16#)</a:t>
            </a:r>
          </a:p>
          <a:p>
            <a:pPr marL="366713" lvl="1" indent="0" eaLnBrk="1" hangingPunct="1">
              <a:lnSpc>
                <a:spcPts val="4600"/>
              </a:lnSpc>
              <a:buNone/>
            </a:pP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（一</a:t>
            </a:r>
            <a:r>
              <a:rPr lang="zh-TW" altLang="en-US" sz="32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）不學詩無以</a:t>
            </a:r>
            <a:r>
              <a:rPr lang="zh-TW" altLang="en-US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</a:t>
            </a:r>
            <a:r>
              <a:rPr lang="en-US" altLang="zh-TW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(14#)</a:t>
            </a:r>
          </a:p>
          <a:p>
            <a:pPr marL="366713" lvl="1" indent="0" eaLnBrk="1" hangingPunct="1">
              <a:lnSpc>
                <a:spcPts val="4600"/>
              </a:lnSpc>
              <a:buNone/>
            </a:pPr>
            <a:r>
              <a:rPr lang="zh-TW" altLang="en-US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2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1.</a:t>
            </a:r>
            <a:r>
              <a:rPr lang="zh-TW" altLang="en-US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言之無文，行之不遠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(12#)</a:t>
            </a:r>
          </a:p>
          <a:p>
            <a:pPr marL="366713" lvl="1" indent="0" eaLnBrk="1" hangingPunct="1">
              <a:lnSpc>
                <a:spcPts val="4600"/>
              </a:lnSpc>
              <a:buNone/>
            </a:pPr>
            <a:r>
              <a:rPr lang="zh-TW" altLang="en-US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　（</a:t>
            </a:r>
            <a:r>
              <a:rPr lang="en-US" altLang="zh-TW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……(12#</a:t>
            </a:r>
            <a:r>
              <a:rPr lang="en-US" altLang="zh-TW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366713" lvl="1" indent="0" eaLnBrk="1" hangingPunct="1">
              <a:lnSpc>
                <a:spcPts val="4600"/>
              </a:lnSpc>
              <a:buNone/>
            </a:pP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　　　　①</a:t>
            </a:r>
            <a:r>
              <a:rPr lang="en-US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……(12#)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zh-TW" altLang="en-US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/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7376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69" y="0"/>
            <a:ext cx="9193681" cy="6858000"/>
          </a:xfrm>
        </p:spPr>
      </p:pic>
      <p:sp>
        <p:nvSpPr>
          <p:cNvPr id="5" name="文字方塊 4"/>
          <p:cNvSpPr txBox="1"/>
          <p:nvPr/>
        </p:nvSpPr>
        <p:spPr>
          <a:xfrm>
            <a:off x="2650232" y="27253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dirty="0"/>
              <a:t>〈論江聲、王鳴盛、孫星衍三家輯校〈太誓〉的共識及特色〉</a:t>
            </a:r>
            <a:endParaRPr lang="zh-TW" altLang="en-US" dirty="0"/>
          </a:p>
        </p:txBody>
      </p:sp>
      <p:sp>
        <p:nvSpPr>
          <p:cNvPr id="3" name="矩形 2"/>
          <p:cNvSpPr/>
          <p:nvPr/>
        </p:nvSpPr>
        <p:spPr>
          <a:xfrm>
            <a:off x="1043608" y="2564904"/>
            <a:ext cx="7560840" cy="30243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文字方塊 5"/>
          <p:cNvSpPr txBox="1"/>
          <p:nvPr/>
        </p:nvSpPr>
        <p:spPr>
          <a:xfrm>
            <a:off x="2783471" y="589669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</a:rPr>
              <a:t>正文：細明體</a:t>
            </a:r>
            <a:r>
              <a:rPr lang="en-US" altLang="zh-TW" sz="2800" dirty="0" smtClean="0">
                <a:solidFill>
                  <a:srgbClr val="FF0000"/>
                </a:solidFill>
              </a:rPr>
              <a:t>12#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179512" y="2924942"/>
            <a:ext cx="11823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引文縮排：標楷體</a:t>
            </a:r>
            <a:r>
              <a:rPr lang="en-US" altLang="zh-TW" sz="2800" dirty="0" smtClean="0">
                <a:solidFill>
                  <a:srgbClr val="FF0000"/>
                </a:solidFill>
              </a:rPr>
              <a:t>12#</a:t>
            </a:r>
            <a:endParaRPr lang="zh-TW" alt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58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sz="3900" b="1" cap="none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注意</a:t>
            </a:r>
            <a:r>
              <a:rPr lang="zh-TW" altLang="en-US" sz="3900" b="1" u="sng" cap="none" dirty="0" smtClean="0">
                <a:solidFill>
                  <a:srgbClr val="C00000"/>
                </a:solidFill>
                <a:latin typeface="華康雅宋體" pitchFamily="49" charset="-120"/>
                <a:ea typeface="華康雅宋體" pitchFamily="49" charset="-120"/>
              </a:rPr>
              <a:t>原則</a:t>
            </a:r>
          </a:p>
        </p:txBody>
      </p:sp>
      <p:sp>
        <p:nvSpPr>
          <p:cNvPr id="37891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每一章節都應渾然一體，脈絡分明。</a:t>
            </a:r>
          </a:p>
          <a:p>
            <a:pPr eaLnBrk="1" hangingPunct="1"/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每一章節都要有一個中心思想，不相干者勿納入。</a:t>
            </a:r>
          </a:p>
          <a:p>
            <a:pPr eaLnBrk="1" hangingPunct="1"/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每一個細節，必須在理路上層層相因，在形式上環環相扣。</a:t>
            </a:r>
            <a:endParaRPr lang="en-US" altLang="zh-TW" sz="3600" b="1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/>
            <a:r>
              <a:rPr lang="zh-TW" altLang="en-US" sz="3600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每一章開端需有一段小小的引言，並在章末作一小結，要言不繁。</a:t>
            </a:r>
          </a:p>
          <a:p>
            <a:pPr eaLnBrk="1" hangingPunct="1"/>
            <a:endParaRPr lang="zh-TW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TW" sz="40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5.</a:t>
            </a:r>
            <a:r>
              <a:rPr lang="zh-TW" altLang="en-US" sz="40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怎樣寫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結論：</a:t>
            </a:r>
            <a:endParaRPr lang="zh-TW" altLang="en-US" sz="4000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</p:txBody>
      </p:sp>
      <p:sp>
        <p:nvSpPr>
          <p:cNvPr id="38915" name="內容版面配置區 2"/>
          <p:cNvSpPr>
            <a:spLocks noGrp="1"/>
          </p:cNvSpPr>
          <p:nvPr>
            <p:ph idx="1"/>
          </p:nvPr>
        </p:nvSpPr>
        <p:spPr>
          <a:xfrm>
            <a:off x="539750" y="1500188"/>
            <a:ext cx="8186738" cy="4132262"/>
          </a:xfrm>
        </p:spPr>
        <p:txBody>
          <a:bodyPr/>
          <a:lstStyle/>
          <a:p>
            <a:pPr marL="514350" indent="-514350" eaLnBrk="1" hangingPunct="1">
              <a:buFont typeface="+mj-lt"/>
              <a:buAutoNum type="arabicParenR"/>
            </a:pP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結論須根據正文做重點歸納，簡潔扼要，以彰顯論文的成果與創見。  </a:t>
            </a:r>
            <a:r>
              <a:rPr lang="zh-TW" altLang="en-US" sz="4400" b="1" dirty="0" smtClean="0"/>
              <a:t> </a:t>
            </a:r>
            <a:endParaRPr lang="en-US" altLang="zh-TW" sz="4400" b="1" dirty="0" smtClean="0"/>
          </a:p>
          <a:p>
            <a:pPr marL="514350" indent="-514350" eaLnBrk="1" hangingPunct="1">
              <a:buFont typeface="+mj-lt"/>
              <a:buAutoNum type="arabicParenR"/>
            </a:pP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結論必須和前言相呼應，因此，正文完成後，須回頭檢視前言緒論，做必要的修</a:t>
            </a:r>
            <a:r>
              <a:rPr lang="zh-TW" altLang="en-US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b="1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457200" indent="-457200" eaLnBrk="1" hangingPunct="1">
              <a:buFont typeface="Wingdings" panose="05000000000000000000" pitchFamily="2" charset="2"/>
              <a:buNone/>
            </a:pPr>
            <a:endParaRPr lang="en-US" altLang="zh-TW" b="1" dirty="0" smtClean="0"/>
          </a:p>
          <a:p>
            <a:pPr marL="457200" indent="-457200" eaLnBrk="1" hangingPunct="1"/>
            <a:endParaRPr lang="zh-TW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zh-TW" sz="40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6.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抄襲</a:t>
            </a:r>
            <a:r>
              <a:rPr lang="en-US" altLang="zh-TW" sz="4000" b="1" dirty="0" smtClean="0">
                <a:solidFill>
                  <a:srgbClr val="800000"/>
                </a:solidFill>
                <a:latin typeface="Yu Gothic UI Light" panose="020B0300000000000000" pitchFamily="34" charset="-128"/>
                <a:ea typeface="Yu Gothic UI Light" panose="020B0300000000000000" pitchFamily="34" charset="-128"/>
              </a:rPr>
              <a:t>——</a:t>
            </a:r>
            <a:r>
              <a:rPr lang="zh-TW" altLang="en-US" sz="4000" b="1" dirty="0" smtClean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那些</a:t>
            </a:r>
            <a:r>
              <a:rPr lang="zh-TW" altLang="en-US" sz="40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行為是抄襲？</a:t>
            </a:r>
            <a:br>
              <a:rPr lang="zh-TW" altLang="en-US" sz="40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</a:br>
            <a:endParaRPr lang="zh-TW" altLang="en-US" sz="4000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</p:txBody>
      </p:sp>
      <p:sp>
        <p:nvSpPr>
          <p:cNvPr id="43011" name="內容版面配置區 2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4784725"/>
          </a:xfrm>
        </p:spPr>
        <p:txBody>
          <a:bodyPr/>
          <a:lstStyle/>
          <a:p>
            <a:pPr marL="742950" indent="-742950" eaLnBrk="1" hangingPunct="1">
              <a:lnSpc>
                <a:spcPts val="50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把他人的著作轉變成自己的。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indent="-742950" eaLnBrk="1" hangingPunct="1">
              <a:lnSpc>
                <a:spcPts val="50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複製他人的文字與想法。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indent="-742950" eaLnBrk="1" hangingPunct="1">
              <a:lnSpc>
                <a:spcPts val="50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沒有為</a:t>
            </a:r>
            <a:r>
              <a:rPr lang="zh-TW" altLang="en-US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引用語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打上</a:t>
            </a:r>
            <a:r>
              <a:rPr lang="zh-TW" altLang="en-US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引號標記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indent="-742950" eaLnBrk="1" hangingPunct="1">
              <a:lnSpc>
                <a:spcPts val="50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未標示出</a:t>
            </a:r>
            <a:r>
              <a:rPr lang="zh-TW" altLang="en-US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引用來源的正確資訊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indent="-742950" eaLnBrk="1" hangingPunct="1">
              <a:lnSpc>
                <a:spcPts val="50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僅改變文字但仍複製原作品句子結構。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742950" indent="-742950" eaLnBrk="1" hangingPunct="1">
              <a:lnSpc>
                <a:spcPts val="50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大量地複製了文字或者想法，使之佔據了自己論文的大篇幅。</a:t>
            </a:r>
          </a:p>
          <a:p>
            <a:pPr eaLnBrk="1" hangingPunct="1"/>
            <a:endParaRPr lang="zh-TW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lvl="1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TW" altLang="en-US" sz="2800" b="1" dirty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如何</a:t>
            </a:r>
            <a:r>
              <a:rPr lang="zh-TW" altLang="en-US" sz="28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經由引述而</a:t>
            </a:r>
            <a:r>
              <a:rPr lang="zh-TW" altLang="en-US" sz="2800" b="1" dirty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不落入抄襲，進而</a:t>
            </a:r>
            <a:r>
              <a:rPr lang="zh-TW" altLang="en-US" sz="2800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獲得資料內容的擴充？</a:t>
            </a:r>
            <a:r>
              <a:rPr lang="zh-TW" altLang="en-US" sz="2800" b="1" dirty="0">
                <a:solidFill>
                  <a:sysClr val="windowText" lastClr="000000"/>
                </a:solidFill>
              </a:rPr>
              <a:t/>
            </a:r>
            <a:br>
              <a:rPr lang="zh-TW" altLang="en-US" sz="2800" b="1" dirty="0">
                <a:solidFill>
                  <a:sysClr val="windowText" lastClr="000000"/>
                </a:solidFill>
              </a:rPr>
            </a:br>
            <a:endParaRPr lang="zh-TW" altLang="en-US" sz="1800" dirty="0">
              <a:solidFill>
                <a:sysClr val="windowText" lastClr="000000"/>
              </a:solidFill>
            </a:endParaRPr>
          </a:p>
        </p:txBody>
      </p:sp>
      <p:sp>
        <p:nvSpPr>
          <p:cNvPr id="45059" name="Rectangle 3"/>
          <p:cNvSpPr>
            <a:spLocks noGrp="1"/>
          </p:cNvSpPr>
          <p:nvPr>
            <p:ph idx="1"/>
          </p:nvPr>
        </p:nvSpPr>
        <p:spPr>
          <a:xfrm>
            <a:off x="304800" y="1295400"/>
            <a:ext cx="8686800" cy="5373959"/>
          </a:xfrm>
        </p:spPr>
        <p:txBody>
          <a:bodyPr/>
          <a:lstStyle/>
          <a:p>
            <a:pPr marL="514350" indent="-514350" eaLnBrk="1" hangingPunct="1">
              <a:lnSpc>
                <a:spcPts val="48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所引述資料係一般性概念或常識，不涉及個人獨特見解者。（如作者生平、歷史事件描述等。）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 eaLnBrk="1" hangingPunct="1">
              <a:lnSpc>
                <a:spcPts val="4800"/>
              </a:lnSpc>
              <a:buFont typeface="+mj-lt"/>
              <a:buAutoNum type="arabicParenR"/>
            </a:pP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絕對不可以一字不漏地照抄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。或在任何一段文字中，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出現一整句以上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的文字和引述原文全部一樣的狀況。</a:t>
            </a:r>
          </a:p>
          <a:p>
            <a:pPr marL="514350" indent="-514350" eaLnBrk="1" hangingPunct="1">
              <a:lnSpc>
                <a:spcPts val="48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絕對不可以出現和引述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來源文句錯別字完全一致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的情況。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3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/>
          <a:lstStyle/>
          <a:p>
            <a:pPr marL="514350" indent="-514350" eaLnBrk="1" hangingPunct="1">
              <a:lnSpc>
                <a:spcPts val="48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絕對不能出現和引述來源完全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相同的錯誤概念，尤其是對文本的解讀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 marL="514350" indent="-514350" eaLnBrk="1" hangingPunct="1">
              <a:lnSpc>
                <a:spcPts val="48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使用的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例證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，絕對不可以和引述來源相同。</a:t>
            </a:r>
          </a:p>
          <a:p>
            <a:pPr marL="514350" indent="-514350" eaLnBrk="1" hangingPunct="1">
              <a:lnSpc>
                <a:spcPts val="48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每位學者書寫的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用字、口氣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，都會有自己形成的習慣，引述者必須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進行轉換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，使其符合自己平常的表述方式。</a:t>
            </a:r>
            <a:endParaRPr lang="en-US" altLang="zh-TW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 eaLnBrk="1" hangingPunct="1">
              <a:lnSpc>
                <a:spcPts val="4800"/>
              </a:lnSpc>
              <a:buFont typeface="+mj-lt"/>
              <a:buAutoNum type="arabicParenR"/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最令人不齒者，以</a:t>
            </a:r>
            <a:r>
              <a:rPr lang="zh-TW" altLang="en-US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己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zh-TW" altLang="en-US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無知，擅改他人之無誤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620687"/>
            <a:ext cx="9252520" cy="5636151"/>
          </a:xfrm>
        </p:spPr>
      </p:pic>
    </p:spTree>
    <p:extLst>
      <p:ext uri="{BB962C8B-B14F-4D97-AF65-F5344CB8AC3E}">
        <p14:creationId xmlns:p14="http://schemas.microsoft.com/office/powerpoint/2010/main" val="237562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6" name="內容版面配置區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7" y="620688"/>
            <a:ext cx="9144000" cy="5603160"/>
          </a:xfrm>
        </p:spPr>
      </p:pic>
    </p:spTree>
    <p:extLst>
      <p:ext uri="{BB962C8B-B14F-4D97-AF65-F5344CB8AC3E}">
        <p14:creationId xmlns:p14="http://schemas.microsoft.com/office/powerpoint/2010/main" val="199293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39552" y="1844824"/>
            <a:ext cx="8286750" cy="2592288"/>
          </a:xfrm>
        </p:spPr>
        <p:txBody>
          <a:bodyPr>
            <a:noAutofit/>
          </a:bodyPr>
          <a:lstStyle/>
          <a:p>
            <a:r>
              <a:rPr lang="zh-TW" altLang="en-US" sz="44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第五講</a:t>
            </a:r>
            <a:r>
              <a:rPr lang="en-US" altLang="zh-TW" sz="44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  </a:t>
            </a:r>
            <a:r>
              <a:rPr lang="zh-TW" altLang="en-US" sz="44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論文的徵引</a:t>
            </a:r>
            <a:endParaRPr lang="en-US" altLang="zh-TW" sz="4400" b="1" dirty="0">
              <a:solidFill>
                <a:srgbClr val="800000"/>
              </a:solidFill>
              <a:latin typeface="華康正顏楷體W5" pitchFamily="65" charset="-120"/>
              <a:ea typeface="華康正顏楷體W5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一、引用文獻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48131" name="內容版面配置區 2"/>
          <p:cNvSpPr>
            <a:spLocks noGrp="1"/>
          </p:cNvSpPr>
          <p:nvPr>
            <p:ph idx="1"/>
          </p:nvPr>
        </p:nvSpPr>
        <p:spPr>
          <a:xfrm>
            <a:off x="467544" y="1279374"/>
            <a:ext cx="8115300" cy="5317977"/>
          </a:xfrm>
        </p:spPr>
        <p:txBody>
          <a:bodyPr/>
          <a:lstStyle/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</a:pP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引用文獻如果能改寫就改寫，除非原來的語句寫的非常特殊，非常有見地，才全文引用。</a:t>
            </a:r>
            <a:endParaRPr lang="en-US" altLang="zh-TW" sz="28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 eaLnBrk="1" hangingPunct="1">
              <a:lnSpc>
                <a:spcPct val="150000"/>
              </a:lnSpc>
              <a:buFont typeface="+mj-lt"/>
              <a:buAutoNum type="arabicPeriod"/>
            </a:pP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引用時不要像做剪貼簿，不要讓引文突兀地出現，</a:t>
            </a:r>
            <a:r>
              <a:rPr lang="zh-TW" altLang="en-US" sz="2800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在引文前面簡單說明因</a:t>
            </a:r>
            <a:r>
              <a:rPr lang="zh-TW" altLang="en-US" sz="2800" b="1" dirty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由</a:t>
            </a:r>
            <a:r>
              <a:rPr lang="zh-TW" altLang="en-US" sz="2800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，後面說明引文重點意涵與你</a:t>
            </a:r>
            <a:r>
              <a:rPr lang="zh-TW" altLang="en-US" sz="2800" b="1" dirty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的評價（認可或否定</a:t>
            </a:r>
            <a:r>
              <a:rPr lang="zh-TW" altLang="en-US" sz="2800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。一方面令讀者了解引用的動機，一方面顯示你駕馭文字的能力，但也需切忌有誤讀錯解情況之發生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尤其是文言文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2800" b="1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/>
            <a:endParaRPr lang="zh-TW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標題 1"/>
          <p:cNvSpPr>
            <a:spLocks noGrp="1"/>
          </p:cNvSpPr>
          <p:nvPr>
            <p:ph type="title"/>
          </p:nvPr>
        </p:nvSpPr>
        <p:spPr bwMode="auto">
          <a:xfrm>
            <a:off x="251520" y="332656"/>
            <a:ext cx="86868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TW" altLang="en-US" b="1" cap="none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引用的方式</a:t>
            </a:r>
            <a:r>
              <a:rPr lang="zh-TW" altLang="en-US" sz="4300" b="1" cap="none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：</a:t>
            </a:r>
          </a:p>
        </p:txBody>
      </p:sp>
      <p:sp>
        <p:nvSpPr>
          <p:cNvPr id="41987" name="內容版面配置區 2"/>
          <p:cNvSpPr>
            <a:spLocks noGrp="1"/>
          </p:cNvSpPr>
          <p:nvPr>
            <p:ph idx="1"/>
          </p:nvPr>
        </p:nvSpPr>
        <p:spPr>
          <a:xfrm>
            <a:off x="457200" y="1412776"/>
            <a:ext cx="8075240" cy="5061049"/>
          </a:xfrm>
        </p:spPr>
        <p:txBody>
          <a:bodyPr/>
          <a:lstStyle/>
          <a:p>
            <a:pPr marL="0" indent="0" eaLnBrk="1" hangingPunct="1">
              <a:lnSpc>
                <a:spcPts val="4500"/>
              </a:lnSpc>
              <a:buNone/>
            </a:pPr>
            <a:r>
              <a:rPr lang="zh-TW" altLang="en-US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要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先學會如何善盡轉述者之責任：</a:t>
            </a:r>
            <a:endParaRPr lang="en-US" altLang="zh-TW" b="1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 eaLnBrk="1" hangingPunct="1">
              <a:lnSpc>
                <a:spcPts val="4500"/>
              </a:lnSpc>
              <a:buFont typeface="+mj-lt"/>
              <a:buAutoNum type="arabicPeriod"/>
            </a:pPr>
            <a:r>
              <a:rPr lang="zh-TW" altLang="en-US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獨立縮排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：空三格縮排，字體為標楷體。末尾加註腳交代出處。</a:t>
            </a:r>
            <a:endParaRPr lang="en-US" altLang="zh-TW" b="1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 eaLnBrk="1" hangingPunct="1">
              <a:lnSpc>
                <a:spcPts val="4500"/>
              </a:lnSpc>
              <a:buFont typeface="+mj-lt"/>
              <a:buAutoNum type="arabicPeriod"/>
            </a:pP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融入引述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：將引文大意消解，以自己的語氣敘述其要義。並在</a:t>
            </a:r>
            <a:r>
              <a:rPr lang="zh-TW" altLang="en-US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適當位置加註腳交代出處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b="1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514350" indent="-514350" eaLnBrk="1" hangingPunct="1">
              <a:lnSpc>
                <a:spcPts val="4500"/>
              </a:lnSpc>
              <a:buFont typeface="+mj-lt"/>
              <a:buAutoNum type="arabicPeriod"/>
            </a:pP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注意「</a:t>
            </a:r>
            <a:r>
              <a:rPr lang="zh-TW" altLang="en-US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筆者、作者</a:t>
            </a:r>
            <a:r>
              <a:rPr lang="zh-TW" altLang="en-US" b="1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」之用法。</a:t>
            </a:r>
            <a:endParaRPr lang="zh-TW" altLang="en-US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40676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5" name="內容版面配置區 2"/>
          <p:cNvSpPr>
            <a:spLocks noGrp="1"/>
          </p:cNvSpPr>
          <p:nvPr>
            <p:ph sz="quarter" idx="1"/>
          </p:nvPr>
        </p:nvSpPr>
        <p:spPr>
          <a:xfrm>
            <a:off x="500063" y="1196752"/>
            <a:ext cx="8115300" cy="5205636"/>
          </a:xfrm>
        </p:spPr>
        <p:txBody>
          <a:bodyPr/>
          <a:lstStyle/>
          <a:p>
            <a:pPr lvl="0" eaLnBrk="1" hangingPunct="1">
              <a:lnSpc>
                <a:spcPct val="150000"/>
              </a:lnSpc>
              <a:buClr>
                <a:srgbClr val="F0A22E"/>
              </a:buClr>
            </a:pPr>
            <a:r>
              <a:rPr lang="zh-TW" altLang="en-US" sz="2800" b="1" dirty="0" smtClean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遇到原文無斷句標點者，須加以標點斷句，切忌斷錯以致誤解原文。或者原文疑似斷句有誤者（如</a:t>
            </a:r>
            <a:r>
              <a:rPr lang="en-US" altLang="zh-TW" sz="2800" b="1" dirty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b="1" dirty="0" smtClean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大正藏</a:t>
            </a:r>
            <a:r>
              <a:rPr lang="en-US" altLang="zh-TW" sz="2800" b="1" dirty="0" smtClean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2800" b="1" dirty="0" smtClean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），引文仍按原文之標點，另加註腳，補充己意即可。</a:t>
            </a:r>
            <a:endParaRPr lang="en-US" altLang="zh-TW" sz="2800" b="1" dirty="0" smtClean="0">
              <a:solidFill>
                <a:srgbClr val="4E3B3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>
              <a:lnSpc>
                <a:spcPct val="150000"/>
              </a:lnSpc>
              <a:buClr>
                <a:srgbClr val="F0A22E"/>
              </a:buClr>
            </a:pPr>
            <a:r>
              <a:rPr lang="zh-TW" altLang="en-US" sz="2800" b="1" dirty="0" smtClean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儘可能</a:t>
            </a:r>
            <a:r>
              <a:rPr lang="zh-TW" altLang="en-US" sz="2800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不引用太長的文句，一般約在三行以內</a:t>
            </a:r>
            <a:r>
              <a:rPr lang="zh-TW" altLang="en-US" sz="2800" b="1" dirty="0" smtClean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引文中如果有句子和句子間的刪節，則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用刪節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號</a:t>
            </a:r>
            <a:r>
              <a:rPr lang="en-US" altLang="zh-TW" sz="28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開頭和結尾則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無需使用。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 eaLnBrk="1" hangingPunct="1">
              <a:lnSpc>
                <a:spcPct val="150000"/>
              </a:lnSpc>
              <a:buClr>
                <a:srgbClr val="F0A22E"/>
              </a:buClr>
            </a:pPr>
            <a:endParaRPr lang="zh-TW" altLang="en-US" sz="2800" b="1" dirty="0" smtClean="0">
              <a:solidFill>
                <a:srgbClr val="4E3B30"/>
              </a:solidFill>
            </a:endParaRPr>
          </a:p>
          <a:p>
            <a:pPr lvl="0" eaLnBrk="1" hangingPunct="1">
              <a:lnSpc>
                <a:spcPct val="150000"/>
              </a:lnSpc>
              <a:buClr>
                <a:srgbClr val="F0A22E"/>
              </a:buClr>
            </a:pPr>
            <a:endParaRPr lang="zh-TW" altLang="en-US" sz="2800" b="1" dirty="0">
              <a:solidFill>
                <a:srgbClr val="4E3B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394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5" grpId="0" build="p"/>
    </p:bld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169" y="0"/>
            <a:ext cx="9193681" cy="6858000"/>
          </a:xfrm>
        </p:spPr>
      </p:pic>
      <p:sp>
        <p:nvSpPr>
          <p:cNvPr id="5" name="文字方塊 4"/>
          <p:cNvSpPr txBox="1"/>
          <p:nvPr/>
        </p:nvSpPr>
        <p:spPr>
          <a:xfrm>
            <a:off x="2650232" y="272534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zh-TW" dirty="0"/>
              <a:t>〈論江聲、王鳴盛、孫星衍三家輯校〈太誓〉的共識及特色〉</a:t>
            </a:r>
            <a:endParaRPr lang="zh-TW" altLang="en-US" dirty="0"/>
          </a:p>
        </p:txBody>
      </p:sp>
      <p:sp>
        <p:nvSpPr>
          <p:cNvPr id="3" name="矩形 2"/>
          <p:cNvSpPr/>
          <p:nvPr/>
        </p:nvSpPr>
        <p:spPr>
          <a:xfrm>
            <a:off x="1043608" y="2564904"/>
            <a:ext cx="7560840" cy="302433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21178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07" y="0"/>
            <a:ext cx="9123852" cy="6858000"/>
          </a:xfrm>
        </p:spPr>
      </p:pic>
      <p:cxnSp>
        <p:nvCxnSpPr>
          <p:cNvPr id="6" name="直線接點 5"/>
          <p:cNvCxnSpPr/>
          <p:nvPr/>
        </p:nvCxnSpPr>
        <p:spPr>
          <a:xfrm flipV="1">
            <a:off x="1115616" y="4437112"/>
            <a:ext cx="5364697" cy="21014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41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內容版面配置區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627" y="28284"/>
            <a:ext cx="4930373" cy="6829716"/>
          </a:xfrm>
        </p:spPr>
      </p:pic>
      <p:sp>
        <p:nvSpPr>
          <p:cNvPr id="7" name="內容版面配置區 6"/>
          <p:cNvSpPr>
            <a:spLocks noGrp="1"/>
          </p:cNvSpPr>
          <p:nvPr>
            <p:ph sz="half" idx="2"/>
          </p:nvPr>
        </p:nvSpPr>
        <p:spPr>
          <a:xfrm>
            <a:off x="539552" y="1196752"/>
            <a:ext cx="3528392" cy="5006286"/>
          </a:xfrm>
        </p:spPr>
        <p:txBody>
          <a:bodyPr/>
          <a:lstStyle/>
          <a:p>
            <a:r>
              <a:rPr lang="en-US" altLang="zh-TW" dirty="0" smtClean="0"/>
              <a:t>Google:</a:t>
            </a:r>
            <a:r>
              <a:rPr lang="zh-TW" altLang="en-US" dirty="0" smtClean="0"/>
              <a:t>皇清經解</a:t>
            </a:r>
            <a:endParaRPr lang="en-US" altLang="zh-TW" dirty="0" smtClean="0"/>
          </a:p>
          <a:p>
            <a:r>
              <a:rPr lang="en-US" altLang="zh-TW" u="sng" dirty="0">
                <a:hlinkClick r:id="rId3"/>
              </a:rPr>
              <a:t>《</a:t>
            </a:r>
            <a:r>
              <a:rPr lang="zh-TW" altLang="en-US" u="sng" dirty="0">
                <a:hlinkClick r:id="rId3"/>
              </a:rPr>
              <a:t>皇清經解</a:t>
            </a:r>
            <a:r>
              <a:rPr lang="en-US" altLang="zh-TW" u="sng" dirty="0">
                <a:hlinkClick r:id="rId3"/>
              </a:rPr>
              <a:t>》 (</a:t>
            </a:r>
            <a:r>
              <a:rPr lang="zh-TW" altLang="en-US" u="sng" dirty="0">
                <a:hlinkClick r:id="rId3"/>
              </a:rPr>
              <a:t>圖書館</a:t>
            </a:r>
            <a:r>
              <a:rPr lang="en-US" altLang="zh-TW" u="sng" dirty="0">
                <a:hlinkClick r:id="rId3"/>
              </a:rPr>
              <a:t>) - </a:t>
            </a:r>
            <a:r>
              <a:rPr lang="zh-TW" altLang="en-US" u="sng" dirty="0">
                <a:hlinkClick r:id="rId3"/>
              </a:rPr>
              <a:t>中國哲學書電子化計劃</a:t>
            </a:r>
            <a:endParaRPr lang="zh-TW" altLang="en-US" dirty="0"/>
          </a:p>
          <a:p>
            <a:endParaRPr lang="zh-TW" altLang="en-US" dirty="0"/>
          </a:p>
        </p:txBody>
      </p:sp>
      <p:sp>
        <p:nvSpPr>
          <p:cNvPr id="8" name="橢圓 7"/>
          <p:cNvSpPr/>
          <p:nvPr/>
        </p:nvSpPr>
        <p:spPr>
          <a:xfrm>
            <a:off x="6732240" y="3789040"/>
            <a:ext cx="288032" cy="288032"/>
          </a:xfrm>
          <a:prstGeom prst="ellipse">
            <a:avLst/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9" name="橢圓 8"/>
          <p:cNvSpPr/>
          <p:nvPr/>
        </p:nvSpPr>
        <p:spPr>
          <a:xfrm>
            <a:off x="6552220" y="4581128"/>
            <a:ext cx="252028" cy="288032"/>
          </a:xfrm>
          <a:prstGeom prst="ellipse">
            <a:avLst/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橢圓 9"/>
          <p:cNvSpPr/>
          <p:nvPr/>
        </p:nvSpPr>
        <p:spPr>
          <a:xfrm>
            <a:off x="6516216" y="908720"/>
            <a:ext cx="288032" cy="288032"/>
          </a:xfrm>
          <a:prstGeom prst="ellipse">
            <a:avLst/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橢圓 10"/>
          <p:cNvSpPr/>
          <p:nvPr/>
        </p:nvSpPr>
        <p:spPr>
          <a:xfrm>
            <a:off x="6156176" y="2492896"/>
            <a:ext cx="252028" cy="288032"/>
          </a:xfrm>
          <a:prstGeom prst="ellipse">
            <a:avLst/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橢圓 11"/>
          <p:cNvSpPr/>
          <p:nvPr/>
        </p:nvSpPr>
        <p:spPr>
          <a:xfrm>
            <a:off x="5724128" y="3356992"/>
            <a:ext cx="252028" cy="288032"/>
          </a:xfrm>
          <a:prstGeom prst="ellipse">
            <a:avLst/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3" name="橢圓 12"/>
          <p:cNvSpPr/>
          <p:nvPr/>
        </p:nvSpPr>
        <p:spPr>
          <a:xfrm>
            <a:off x="5508104" y="2276872"/>
            <a:ext cx="252028" cy="288032"/>
          </a:xfrm>
          <a:prstGeom prst="ellipse">
            <a:avLst/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4" name="橢圓 13"/>
          <p:cNvSpPr/>
          <p:nvPr/>
        </p:nvSpPr>
        <p:spPr>
          <a:xfrm>
            <a:off x="5725225" y="2541401"/>
            <a:ext cx="252028" cy="288032"/>
          </a:xfrm>
          <a:prstGeom prst="ellipse">
            <a:avLst/>
          </a:prstGeom>
          <a:noFill/>
          <a:ln w="95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3126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內容版面配置區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20" y="3140968"/>
            <a:ext cx="9215237" cy="4408527"/>
          </a:xfrm>
        </p:spPr>
      </p:pic>
      <p:pic>
        <p:nvPicPr>
          <p:cNvPr id="3" name="圖片 2"/>
          <p:cNvPicPr>
            <a:picLocks noChangeAspect="1"/>
          </p:cNvPicPr>
          <p:nvPr/>
        </p:nvPicPr>
        <p:blipFill rotWithShape="1">
          <a:blip r:embed="rId4"/>
          <a:srcRect l="7867" t="36906" r="3636" b="18280"/>
          <a:stretch/>
        </p:blipFill>
        <p:spPr>
          <a:xfrm>
            <a:off x="-2420" y="44624"/>
            <a:ext cx="9110924" cy="2996952"/>
          </a:xfrm>
          <a:prstGeom prst="rect">
            <a:avLst/>
          </a:prstGeom>
        </p:spPr>
      </p:pic>
      <p:sp>
        <p:nvSpPr>
          <p:cNvPr id="5" name="橢圓 4"/>
          <p:cNvSpPr/>
          <p:nvPr/>
        </p:nvSpPr>
        <p:spPr>
          <a:xfrm>
            <a:off x="5076056" y="188640"/>
            <a:ext cx="288032" cy="288032"/>
          </a:xfrm>
          <a:prstGeom prst="ellipse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橢圓 5"/>
          <p:cNvSpPr/>
          <p:nvPr/>
        </p:nvSpPr>
        <p:spPr>
          <a:xfrm>
            <a:off x="539552" y="548680"/>
            <a:ext cx="288032" cy="288032"/>
          </a:xfrm>
          <a:prstGeom prst="ellipse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橢圓 6"/>
          <p:cNvSpPr/>
          <p:nvPr/>
        </p:nvSpPr>
        <p:spPr>
          <a:xfrm>
            <a:off x="4588591" y="555282"/>
            <a:ext cx="288032" cy="288032"/>
          </a:xfrm>
          <a:prstGeom prst="ellipse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橢圓 7"/>
          <p:cNvSpPr/>
          <p:nvPr/>
        </p:nvSpPr>
        <p:spPr>
          <a:xfrm>
            <a:off x="4788024" y="2021383"/>
            <a:ext cx="288032" cy="288032"/>
          </a:xfrm>
          <a:prstGeom prst="ellipse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10" name="直線接點 9"/>
          <p:cNvCxnSpPr/>
          <p:nvPr/>
        </p:nvCxnSpPr>
        <p:spPr>
          <a:xfrm>
            <a:off x="6588224" y="1916832"/>
            <a:ext cx="1584176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接點 10"/>
          <p:cNvCxnSpPr/>
          <p:nvPr/>
        </p:nvCxnSpPr>
        <p:spPr>
          <a:xfrm>
            <a:off x="6876256" y="1196179"/>
            <a:ext cx="1080120" cy="573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接點 12"/>
          <p:cNvCxnSpPr/>
          <p:nvPr/>
        </p:nvCxnSpPr>
        <p:spPr>
          <a:xfrm>
            <a:off x="7092280" y="864426"/>
            <a:ext cx="1080120" cy="0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接點 13"/>
          <p:cNvCxnSpPr/>
          <p:nvPr/>
        </p:nvCxnSpPr>
        <p:spPr>
          <a:xfrm>
            <a:off x="1043608" y="1196179"/>
            <a:ext cx="1656184" cy="573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橢圓 14"/>
          <p:cNvSpPr/>
          <p:nvPr/>
        </p:nvSpPr>
        <p:spPr>
          <a:xfrm>
            <a:off x="539552" y="908720"/>
            <a:ext cx="288032" cy="288032"/>
          </a:xfrm>
          <a:prstGeom prst="ellipse">
            <a:avLst/>
          </a:prstGeom>
          <a:noFill/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130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19256" cy="5349081"/>
          </a:xfrm>
        </p:spPr>
        <p:txBody>
          <a:bodyPr/>
          <a:lstStyle/>
          <a:p>
            <a:pPr lvl="0" eaLnBrk="1" hangingPunct="1">
              <a:lnSpc>
                <a:spcPct val="150000"/>
              </a:lnSpc>
            </a:pPr>
            <a:r>
              <a:rPr lang="zh-TW" altLang="en-US" b="1" dirty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論述行文中只要有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原文不動照抄</a:t>
            </a:r>
            <a:r>
              <a:rPr lang="zh-TW" altLang="en-US" b="1" dirty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的情況，就必須使用引號，並註明出處</a:t>
            </a:r>
            <a:r>
              <a:rPr lang="zh-TW" altLang="en-US" b="1" dirty="0" smtClean="0">
                <a:solidFill>
                  <a:srgbClr val="4E3B3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儘可能</a:t>
            </a:r>
            <a:r>
              <a:rPr lang="zh-TW" altLang="en-US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不要援引過長的文句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，僅</a:t>
            </a:r>
            <a:r>
              <a:rPr lang="zh-TW" altLang="en-US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挑選文句中較確切的、關鍵性的字眼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只要有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原文不動照抄</a:t>
            </a:r>
            <a:r>
              <a:rPr lang="zh-TW" altLang="en-US" b="1" dirty="0" smtClean="0">
                <a:solidFill>
                  <a:srgbClr val="C0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的情況就必須用</a:t>
            </a:r>
            <a:r>
              <a:rPr lang="zh-TW" altLang="en-US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引號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，否則就算抄襲。</a:t>
            </a:r>
          </a:p>
          <a:p>
            <a:pPr eaLnBrk="1" hangingPunct="1"/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7131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zh-TW" altLang="en-US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二</a:t>
            </a:r>
            <a:r>
              <a:rPr lang="en-US" altLang="zh-TW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.</a:t>
            </a:r>
            <a:r>
              <a:rPr lang="zh-TW" altLang="en-US" b="1" dirty="0" smtClean="0">
                <a:solidFill>
                  <a:srgbClr val="800000"/>
                </a:solidFill>
                <a:latin typeface="華康雅宋體" pitchFamily="49" charset="-120"/>
                <a:ea typeface="華康雅宋體" pitchFamily="49" charset="-120"/>
              </a:rPr>
              <a:t>如何編製參考文獻</a:t>
            </a:r>
            <a:r>
              <a:rPr lang="zh-TW" altLang="en-US" dirty="0" smtClean="0"/>
              <a:t/>
            </a:r>
            <a:br>
              <a:rPr lang="zh-TW" altLang="en-US" dirty="0" smtClean="0"/>
            </a:br>
            <a:endParaRPr lang="zh-TW" altLang="en-US" dirty="0"/>
          </a:p>
        </p:txBody>
      </p:sp>
      <p:sp>
        <p:nvSpPr>
          <p:cNvPr id="156675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143000"/>
            <a:ext cx="8291264" cy="5330825"/>
          </a:xfrm>
        </p:spPr>
        <p:txBody>
          <a:bodyPr/>
          <a:lstStyle/>
          <a:p>
            <a:pPr eaLnBrk="1" hangingPunct="1">
              <a:lnSpc>
                <a:spcPts val="4800"/>
              </a:lnSpc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參考書目的用意在於當讀者對於作者引用文獻有興趣時，可以據以找到全文來閱讀，以了解此引文的脈絡。所以書目應與正文所引的文獻一樣。</a:t>
            </a:r>
          </a:p>
          <a:p>
            <a:pPr eaLnBrk="1" hangingPunct="1">
              <a:lnSpc>
                <a:spcPts val="4800"/>
              </a:lnSpc>
            </a:pPr>
            <a:endParaRPr lang="zh-TW" altLang="en-US" dirty="0" smtClean="0"/>
          </a:p>
          <a:p>
            <a:pPr eaLnBrk="1" hangingPunct="1"/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76638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zh-TW" altLang="en-US" dirty="0" smtClean="0"/>
              <a:t>參考書目的編排次序</a:t>
            </a:r>
            <a:endParaRPr lang="zh-TW" altLang="en-US" dirty="0"/>
          </a:p>
        </p:txBody>
      </p:sp>
      <p:sp>
        <p:nvSpPr>
          <p:cNvPr id="157699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484784"/>
            <a:ext cx="8363272" cy="4989041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一、古籍專書</a:t>
            </a:r>
            <a:r>
              <a:rPr lang="zh-TW" altLang="zh-TW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（依</a:t>
            </a:r>
            <a:r>
              <a:rPr lang="zh-TW" altLang="en-US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朝代先後</a:t>
            </a:r>
            <a:r>
              <a:rPr lang="zh-TW" altLang="zh-TW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排序）</a:t>
            </a:r>
            <a:endParaRPr lang="en-US" altLang="zh-TW" b="1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二、近代專書</a:t>
            </a:r>
            <a:r>
              <a:rPr lang="en-US" altLang="zh-TW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zh-TW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依</a:t>
            </a:r>
            <a:r>
              <a:rPr lang="zh-TW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性質再加以</a:t>
            </a:r>
            <a:r>
              <a:rPr lang="zh-TW" altLang="zh-TW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分類</a:t>
            </a:r>
            <a:r>
              <a:rPr lang="en-US" altLang="zh-TW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三、學位論文</a:t>
            </a:r>
            <a:r>
              <a:rPr lang="zh-TW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（依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時間先後</a:t>
            </a:r>
            <a:r>
              <a:rPr lang="zh-TW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排序）</a:t>
            </a:r>
            <a:endParaRPr lang="en-US" altLang="zh-TW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四、期刊</a:t>
            </a:r>
            <a:r>
              <a:rPr lang="zh-TW" altLang="zh-TW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（單篇）</a:t>
            </a:r>
            <a:r>
              <a:rPr lang="zh-TW" altLang="en-US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論文</a:t>
            </a:r>
            <a:r>
              <a:rPr lang="zh-TW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（依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時間先後</a:t>
            </a:r>
            <a:r>
              <a:rPr lang="zh-TW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排序）</a:t>
            </a:r>
            <a:endParaRPr lang="en-US" altLang="zh-TW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b="1" dirty="0" smtClean="0">
                <a:solidFill>
                  <a:srgbClr val="5812B6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網路資料</a:t>
            </a:r>
            <a:r>
              <a:rPr lang="zh-TW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作者：篇名，資料庫名稱，網址、瀏覽日期</a:t>
            </a:r>
            <a:r>
              <a:rPr lang="zh-TW" altLang="zh-TW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 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endParaRPr lang="en-US" altLang="zh-TW" sz="3200" b="1" dirty="0" smtClean="0">
              <a:solidFill>
                <a:srgbClr val="5812B6"/>
              </a:solidFill>
            </a:endParaRPr>
          </a:p>
          <a:p>
            <a:endParaRPr lang="zh-TW" altLang="en-US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232665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7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 build="p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zh-TW" altLang="zh-TW" dirty="0" smtClean="0"/>
              <a:t>範例一：錢基博《四書解題及其讀法研究》</a:t>
            </a:r>
            <a:br>
              <a:rPr lang="zh-TW" altLang="zh-TW" dirty="0" smtClean="0"/>
            </a:br>
            <a:r>
              <a:rPr lang="zh-TW" altLang="zh-TW" dirty="0" smtClean="0"/>
              <a:t/>
            </a:r>
            <a:br>
              <a:rPr lang="zh-TW" altLang="zh-TW" dirty="0" smtClean="0"/>
            </a:br>
            <a:r>
              <a:rPr lang="zh-TW" altLang="en-US" dirty="0" smtClean="0"/>
              <a:t>參考書目</a:t>
            </a:r>
            <a:endParaRPr lang="zh-TW" altLang="en-US" dirty="0"/>
          </a:p>
        </p:txBody>
      </p:sp>
      <p:sp>
        <p:nvSpPr>
          <p:cNvPr id="15872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zh-TW" altLang="zh-TW" sz="3200" b="1" dirty="0" smtClean="0"/>
              <a:t>一、錢基博相關</a:t>
            </a:r>
            <a:r>
              <a:rPr lang="zh-TW" altLang="en-US" sz="3200" b="1" dirty="0" smtClean="0"/>
              <a:t>專著</a:t>
            </a:r>
            <a:endParaRPr lang="zh-TW" altLang="zh-TW" sz="3200" b="1" dirty="0" smtClean="0"/>
          </a:p>
          <a:p>
            <a:r>
              <a:rPr lang="zh-TW" altLang="zh-TW" sz="3200" b="1" dirty="0" smtClean="0"/>
              <a:t>二、古籍</a:t>
            </a:r>
            <a:r>
              <a:rPr lang="zh-TW" altLang="en-US" sz="3200" b="1" dirty="0" smtClean="0"/>
              <a:t>專書</a:t>
            </a:r>
            <a:r>
              <a:rPr lang="zh-TW" altLang="zh-TW" sz="3200" b="1" dirty="0" smtClean="0"/>
              <a:t>（依</a:t>
            </a:r>
            <a:r>
              <a:rPr lang="zh-TW" altLang="en-US" sz="3200" b="1" dirty="0" smtClean="0"/>
              <a:t>朝代先後</a:t>
            </a:r>
            <a:r>
              <a:rPr lang="zh-TW" altLang="zh-TW" sz="3200" b="1" dirty="0" smtClean="0"/>
              <a:t>排序）</a:t>
            </a:r>
          </a:p>
          <a:p>
            <a:r>
              <a:rPr lang="zh-TW" altLang="zh-TW" sz="3200" b="1" dirty="0" smtClean="0"/>
              <a:t>（一）經部</a:t>
            </a:r>
          </a:p>
          <a:p>
            <a:r>
              <a:rPr lang="zh-TW" altLang="zh-TW" sz="3200" b="1" dirty="0" smtClean="0"/>
              <a:t>（二）史部</a:t>
            </a:r>
          </a:p>
          <a:p>
            <a:r>
              <a:rPr lang="zh-TW" altLang="zh-TW" sz="3200" b="1" dirty="0" smtClean="0"/>
              <a:t>（三）子部</a:t>
            </a:r>
          </a:p>
          <a:p>
            <a:r>
              <a:rPr lang="zh-TW" altLang="zh-TW" sz="3200" b="1" dirty="0" smtClean="0"/>
              <a:t>（四）集部</a:t>
            </a:r>
          </a:p>
          <a:p>
            <a:endParaRPr lang="zh-TW" altLang="zh-TW" dirty="0" smtClean="0"/>
          </a:p>
          <a:p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0847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zh-TW" altLang="en-US"/>
          </a:p>
        </p:txBody>
      </p:sp>
      <p:sp>
        <p:nvSpPr>
          <p:cNvPr id="159747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zh-TW" altLang="zh-TW" b="1" dirty="0" smtClean="0"/>
              <a:t>三、近現代著作（依出版年代排序）</a:t>
            </a:r>
          </a:p>
          <a:p>
            <a:r>
              <a:rPr lang="zh-TW" altLang="zh-TW" b="1" dirty="0" smtClean="0"/>
              <a:t>（一）四庫學與目錄</a:t>
            </a:r>
          </a:p>
          <a:p>
            <a:r>
              <a:rPr lang="zh-TW" altLang="zh-TW" b="1" dirty="0" smtClean="0"/>
              <a:t>（二）經學研究與學術史</a:t>
            </a:r>
          </a:p>
          <a:p>
            <a:r>
              <a:rPr lang="zh-TW" altLang="zh-TW" b="1" dirty="0" smtClean="0"/>
              <a:t>（三）史學</a:t>
            </a:r>
          </a:p>
          <a:p>
            <a:r>
              <a:rPr lang="zh-TW" altLang="zh-TW" b="1" dirty="0" smtClean="0"/>
              <a:t>（四）文集、著作集</a:t>
            </a:r>
            <a:endParaRPr lang="en-US" altLang="zh-TW" b="1" dirty="0" smtClean="0"/>
          </a:p>
          <a:p>
            <a:r>
              <a:rPr lang="zh-TW" altLang="zh-TW" b="1" dirty="0" smtClean="0"/>
              <a:t>四、學位論文</a:t>
            </a:r>
            <a:r>
              <a:rPr lang="zh-TW" altLang="zh-TW" b="1" dirty="0" smtClean="0">
                <a:solidFill>
                  <a:srgbClr val="5812B6"/>
                </a:solidFill>
              </a:rPr>
              <a:t>（依</a:t>
            </a:r>
            <a:r>
              <a:rPr lang="zh-TW" altLang="en-US" b="1" dirty="0" smtClean="0">
                <a:solidFill>
                  <a:srgbClr val="5812B6"/>
                </a:solidFill>
              </a:rPr>
              <a:t>時間先後</a:t>
            </a:r>
            <a:r>
              <a:rPr lang="zh-TW" altLang="zh-TW" b="1" dirty="0" smtClean="0">
                <a:solidFill>
                  <a:srgbClr val="5812B6"/>
                </a:solidFill>
              </a:rPr>
              <a:t>排序）</a:t>
            </a:r>
            <a:endParaRPr lang="en-US" altLang="zh-TW" b="1" dirty="0" smtClean="0">
              <a:solidFill>
                <a:srgbClr val="5812B6"/>
              </a:solidFill>
            </a:endParaRPr>
          </a:p>
          <a:p>
            <a:r>
              <a:rPr lang="zh-TW" altLang="zh-TW" b="1" dirty="0" smtClean="0"/>
              <a:t>五、單篇論文</a:t>
            </a:r>
            <a:r>
              <a:rPr lang="zh-TW" altLang="zh-TW" b="1" dirty="0" smtClean="0">
                <a:solidFill>
                  <a:srgbClr val="5812B6"/>
                </a:solidFill>
              </a:rPr>
              <a:t>（依</a:t>
            </a:r>
            <a:r>
              <a:rPr lang="zh-TW" altLang="en-US" b="1" dirty="0" smtClean="0">
                <a:solidFill>
                  <a:srgbClr val="5812B6"/>
                </a:solidFill>
              </a:rPr>
              <a:t>時間先後</a:t>
            </a:r>
            <a:r>
              <a:rPr lang="zh-TW" altLang="zh-TW" b="1" dirty="0" smtClean="0">
                <a:solidFill>
                  <a:srgbClr val="5812B6"/>
                </a:solidFill>
              </a:rPr>
              <a:t>排序）</a:t>
            </a:r>
            <a:endParaRPr lang="en-US" altLang="zh-TW" b="1" dirty="0" smtClean="0">
              <a:solidFill>
                <a:srgbClr val="5812B6"/>
              </a:solidFill>
            </a:endParaRPr>
          </a:p>
          <a:p>
            <a:r>
              <a:rPr lang="zh-TW" altLang="en-US" b="1" dirty="0" smtClean="0"/>
              <a:t>六、網路文獻</a:t>
            </a:r>
            <a:endParaRPr lang="zh-TW" altLang="zh-TW" b="1" dirty="0" smtClean="0"/>
          </a:p>
          <a:p>
            <a:endParaRPr lang="zh-TW" altLang="zh-TW" dirty="0" smtClean="0"/>
          </a:p>
          <a:p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4621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zh-TW" altLang="en-US"/>
          </a:p>
        </p:txBody>
      </p:sp>
      <p:sp>
        <p:nvSpPr>
          <p:cNvPr id="128003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143000"/>
            <a:ext cx="7467600" cy="5330825"/>
          </a:xfrm>
        </p:spPr>
        <p:txBody>
          <a:bodyPr/>
          <a:lstStyle/>
          <a:p>
            <a:pPr eaLnBrk="1" hangingPunct="1">
              <a:defRPr/>
            </a:pPr>
            <a:r>
              <a:rPr lang="zh-TW" altLang="en-US" sz="2800" b="1" dirty="0" smtClean="0"/>
              <a:t>參考文獻標示注意事項：</a:t>
            </a:r>
          </a:p>
          <a:p>
            <a:pPr marL="823913" lvl="1" indent="-457200" eaLnBrk="1" hangingPunct="1">
              <a:buFont typeface="Century Schoolbook" pitchFamily="18" charset="0"/>
              <a:buAutoNum type="arabicPeriod"/>
              <a:defRPr/>
            </a:pPr>
            <a:r>
              <a:rPr lang="zh-TW" altLang="en-US" sz="2800" b="1" dirty="0" smtClean="0"/>
              <a:t>作者姓名要正確。</a:t>
            </a:r>
          </a:p>
          <a:p>
            <a:pPr marL="823913" lvl="1" indent="-457200" eaLnBrk="1" hangingPunct="1">
              <a:buFont typeface="Century Schoolbook" pitchFamily="18" charset="0"/>
              <a:buAutoNum type="arabicPeriod"/>
              <a:defRPr/>
            </a:pPr>
            <a:r>
              <a:rPr lang="zh-TW" altLang="en-US" sz="2800" b="1" dirty="0" smtClean="0"/>
              <a:t>博碩士論文也要註明出版情形。</a:t>
            </a:r>
          </a:p>
          <a:p>
            <a:pPr marL="823913" lvl="1" indent="-457200" eaLnBrk="1" hangingPunct="1">
              <a:buFont typeface="Century Schoolbook" pitchFamily="18" charset="0"/>
              <a:buAutoNum type="arabicPeriod"/>
              <a:defRPr/>
            </a:pPr>
            <a:r>
              <a:rPr lang="zh-TW" altLang="en-US" sz="2800" b="1" dirty="0" smtClean="0"/>
              <a:t>未投稿出版的手稿也必須加以註明。</a:t>
            </a:r>
          </a:p>
          <a:p>
            <a:pPr marL="823913" lvl="1" indent="-457200" eaLnBrk="1" hangingPunct="1">
              <a:buFont typeface="Century Schoolbook" pitchFamily="18" charset="0"/>
              <a:buAutoNum type="arabicPeriod"/>
              <a:defRPr/>
            </a:pPr>
            <a:r>
              <a:rPr lang="zh-TW" altLang="en-US" sz="2800" b="1" dirty="0" smtClean="0"/>
              <a:t>視聽媒體資料也要註明出處。</a:t>
            </a:r>
          </a:p>
          <a:p>
            <a:pPr marL="823913" lvl="1" indent="-457200" eaLnBrk="1" hangingPunct="1">
              <a:buFont typeface="Century Schoolbook" pitchFamily="18" charset="0"/>
              <a:buAutoNum type="arabicPeriod"/>
              <a:defRPr/>
            </a:pPr>
            <a:r>
              <a:rPr lang="zh-TW" altLang="en-US" sz="2800" b="1" dirty="0" smtClean="0"/>
              <a:t>會議研討資料也要註明出處。</a:t>
            </a:r>
          </a:p>
          <a:p>
            <a:pPr marL="823913" lvl="1" indent="-457200" eaLnBrk="1" hangingPunct="1">
              <a:buFont typeface="Century Schoolbook" pitchFamily="18" charset="0"/>
              <a:buAutoNum type="arabicPeriod"/>
              <a:defRPr/>
            </a:pPr>
            <a:r>
              <a:rPr lang="zh-TW" altLang="en-US" sz="2800" b="1" dirty="0" smtClean="0">
                <a:solidFill>
                  <a:srgbClr val="FF0000"/>
                </a:solidFill>
              </a:rPr>
              <a:t>電子媒體資料也要註明出處。</a:t>
            </a:r>
            <a:endParaRPr lang="en-US" altLang="zh-TW" sz="2800" b="1" dirty="0" smtClean="0">
              <a:solidFill>
                <a:srgbClr val="FF0000"/>
              </a:solidFill>
            </a:endParaRPr>
          </a:p>
          <a:p>
            <a:pPr marL="366713" lvl="1" indent="0" eaLnBrk="1" hangingPunct="1">
              <a:buFont typeface="Wingdings 2" panose="05020102010507070707" pitchFamily="18" charset="2"/>
              <a:buNone/>
              <a:defRPr/>
            </a:pPr>
            <a:r>
              <a:rPr lang="zh-TW" altLang="en-US" sz="2800" b="1" dirty="0">
                <a:solidFill>
                  <a:srgbClr val="FF0000"/>
                </a:solidFill>
              </a:rPr>
              <a:t>作者：篇名，資料庫名稱，網址、瀏覽日期</a:t>
            </a:r>
            <a:r>
              <a:rPr lang="zh-TW" altLang="en-US" sz="2800" b="1" dirty="0"/>
              <a:t>。</a:t>
            </a:r>
            <a:endParaRPr lang="zh-TW" altLang="en-US" sz="2800" b="1" dirty="0" smtClean="0"/>
          </a:p>
          <a:p>
            <a:pPr>
              <a:defRPr/>
            </a:pPr>
            <a:endParaRPr lang="zh-TW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5281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8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8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8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8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80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3" grpId="0" build="p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zh-TW" altLang="en-US" sz="3600" b="1" dirty="0" smtClean="0">
                <a:latin typeface="華康雅宋體" pitchFamily="49" charset="-120"/>
                <a:ea typeface="華康雅宋體" pitchFamily="49" charset="-120"/>
              </a:rPr>
              <a:t>編排方式</a:t>
            </a:r>
            <a:r>
              <a:rPr lang="en-US" altLang="zh-TW" sz="3600" b="1" dirty="0" smtClean="0">
                <a:latin typeface="華康雅宋體" pitchFamily="49" charset="-120"/>
                <a:ea typeface="華康雅宋體" pitchFamily="49" charset="-120"/>
              </a:rPr>
              <a:t/>
            </a:r>
            <a:br>
              <a:rPr lang="en-US" altLang="zh-TW" sz="3600" b="1" dirty="0" smtClean="0">
                <a:latin typeface="華康雅宋體" pitchFamily="49" charset="-120"/>
                <a:ea typeface="華康雅宋體" pitchFamily="49" charset="-120"/>
              </a:rPr>
            </a:br>
            <a:endParaRPr lang="zh-TW" altLang="en-US" sz="3600" b="1" dirty="0">
              <a:latin typeface="華康雅宋體" pitchFamily="49" charset="-120"/>
              <a:ea typeface="華康雅宋體" pitchFamily="49" charset="-120"/>
            </a:endParaRPr>
          </a:p>
        </p:txBody>
      </p:sp>
      <p:sp>
        <p:nvSpPr>
          <p:cNvPr id="161795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19256" cy="4873625"/>
          </a:xfrm>
        </p:spPr>
        <p:txBody>
          <a:bodyPr/>
          <a:lstStyle/>
          <a:p>
            <a:r>
              <a:rPr lang="zh-TW" altLang="en-US" b="1" dirty="0" smtClean="0"/>
              <a:t>一、可參考</a:t>
            </a:r>
            <a:r>
              <a:rPr lang="zh-TW" altLang="zh-TW" b="1" dirty="0" smtClean="0"/>
              <a:t>《學術論文寫作指引》頁</a:t>
            </a:r>
            <a:r>
              <a:rPr lang="en-US" altLang="zh-TW" b="1" dirty="0" smtClean="0"/>
              <a:t>246</a:t>
            </a:r>
          </a:p>
          <a:p>
            <a:r>
              <a:rPr lang="zh-TW" altLang="en-US" b="1" dirty="0" smtClean="0"/>
              <a:t>二、</a:t>
            </a:r>
            <a:r>
              <a:rPr lang="zh-TW" altLang="zh-TW" b="1" dirty="0" smtClean="0"/>
              <a:t>依附註的方式編排</a:t>
            </a:r>
          </a:p>
          <a:p>
            <a:endParaRPr lang="zh-TW" altLang="zh-TW" b="1" dirty="0" smtClean="0"/>
          </a:p>
          <a:p>
            <a:endParaRPr lang="zh-TW" alt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198806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14571" y="332656"/>
            <a:ext cx="8686800" cy="838200"/>
          </a:xfrm>
        </p:spPr>
        <p:txBody>
          <a:bodyPr>
            <a:normAutofit/>
          </a:bodyPr>
          <a:lstStyle/>
          <a:p>
            <a:r>
              <a:rPr lang="zh-TW" altLang="en-US" sz="4400" b="1" dirty="0">
                <a:solidFill>
                  <a:srgbClr val="800000"/>
                </a:solidFill>
                <a:latin typeface="華康正顏楷體W5" pitchFamily="65" charset="-120"/>
                <a:ea typeface="華康正顏楷體W5" pitchFamily="65" charset="-120"/>
              </a:rPr>
              <a:t>第六講　論文的附註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59632" y="1554163"/>
            <a:ext cx="7731968" cy="4525962"/>
          </a:xfrm>
        </p:spPr>
        <p:txBody>
          <a:bodyPr/>
          <a:lstStyle/>
          <a:p>
            <a:pPr marL="514350" indent="-514350">
              <a:buFont typeface="+mj-ea"/>
              <a:buAutoNum type="ea1ChtPeriod"/>
            </a:pPr>
            <a:r>
              <a:rPr lang="zh-TW" altLang="en-US" dirty="0" smtClean="0"/>
              <a:t>附註的作用</a:t>
            </a:r>
            <a:endParaRPr lang="en-US" altLang="zh-TW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en-US" dirty="0" smtClean="0"/>
              <a:t>附註的位置</a:t>
            </a:r>
            <a:endParaRPr lang="en-US" altLang="zh-TW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en-US" dirty="0"/>
              <a:t>附註的</a:t>
            </a:r>
            <a:r>
              <a:rPr lang="zh-TW" altLang="en-US" dirty="0" smtClean="0"/>
              <a:t>類別</a:t>
            </a:r>
            <a:endParaRPr lang="en-US" altLang="zh-TW" dirty="0" smtClean="0"/>
          </a:p>
          <a:p>
            <a:pPr marL="514350" indent="-514350">
              <a:buFont typeface="+mj-ea"/>
              <a:buAutoNum type="ea1ChtPeriod"/>
            </a:pPr>
            <a:r>
              <a:rPr lang="zh-TW" altLang="en-US" dirty="0" smtClean="0"/>
              <a:t>附註的目錄</a:t>
            </a:r>
            <a:r>
              <a:rPr lang="zh-TW" altLang="en-US" dirty="0"/>
              <a:t>項</a:t>
            </a:r>
            <a:endParaRPr lang="en-US" altLang="zh-TW" dirty="0" smtClean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725429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一</a:t>
            </a:r>
            <a:r>
              <a:rPr lang="en-US" altLang="zh-TW" dirty="0" smtClean="0"/>
              <a:t>.</a:t>
            </a:r>
            <a:r>
              <a:rPr lang="zh-TW" altLang="en-US" dirty="0" smtClean="0"/>
              <a:t>附註</a:t>
            </a:r>
            <a:r>
              <a:rPr lang="zh-TW" altLang="en-US" dirty="0"/>
              <a:t>的</a:t>
            </a:r>
            <a:r>
              <a:rPr lang="zh-TW" altLang="en-US" dirty="0" smtClean="0"/>
              <a:t>作用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27584" y="1554163"/>
            <a:ext cx="8164016" cy="4525962"/>
          </a:xfrm>
        </p:spPr>
        <p:txBody>
          <a:bodyPr/>
          <a:lstStyle/>
          <a:p>
            <a:r>
              <a:rPr lang="zh-TW" altLang="en-US" dirty="0" smtClean="0"/>
              <a:t>提示資料出處，並陳述資料的權威性。</a:t>
            </a:r>
            <a:endParaRPr lang="en-US" altLang="zh-TW" dirty="0" smtClean="0"/>
          </a:p>
          <a:p>
            <a:r>
              <a:rPr lang="zh-TW" altLang="en-US" dirty="0" smtClean="0"/>
              <a:t>指引讀者參考相關的資料。</a:t>
            </a:r>
            <a:endParaRPr lang="en-US" altLang="zh-TW" dirty="0" smtClean="0"/>
          </a:p>
          <a:p>
            <a:r>
              <a:rPr lang="zh-TW" altLang="en-US" dirty="0" smtClean="0"/>
              <a:t>補充說明</a:t>
            </a:r>
            <a:r>
              <a:rPr lang="zh-TW" altLang="en-US" dirty="0"/>
              <a:t>正</a:t>
            </a:r>
            <a:r>
              <a:rPr lang="zh-TW" altLang="en-US" dirty="0" smtClean="0"/>
              <a:t>文中的論點。</a:t>
            </a:r>
            <a:endParaRPr lang="en-US" altLang="zh-TW" dirty="0" smtClean="0"/>
          </a:p>
          <a:p>
            <a:r>
              <a:rPr lang="zh-TW" altLang="en-US" dirty="0" smtClean="0"/>
              <a:t>糾正前人資料的錯誤。</a:t>
            </a:r>
            <a:endParaRPr lang="en-US" altLang="zh-TW" dirty="0" smtClean="0"/>
          </a:p>
          <a:p>
            <a:r>
              <a:rPr lang="zh-TW" altLang="en-US" dirty="0" smtClean="0"/>
              <a:t>想提供意見或提供資料者表達感謝之意</a:t>
            </a:r>
            <a:r>
              <a:rPr lang="zh-TW" altLang="en-US" dirty="0"/>
              <a:t>。</a:t>
            </a:r>
            <a:endParaRPr lang="en-US" altLang="zh-TW" dirty="0" smtClean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739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/>
              <a:t>二</a:t>
            </a:r>
            <a:r>
              <a:rPr lang="en-US" altLang="zh-TW" dirty="0" smtClean="0"/>
              <a:t>.</a:t>
            </a:r>
            <a:r>
              <a:rPr lang="zh-TW" altLang="en-US" dirty="0" smtClean="0"/>
              <a:t>附註</a:t>
            </a:r>
            <a:r>
              <a:rPr lang="zh-TW" altLang="en-US" dirty="0"/>
              <a:t>的</a:t>
            </a:r>
            <a:r>
              <a:rPr lang="zh-TW" altLang="en-US" dirty="0" smtClean="0"/>
              <a:t>位置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 smtClean="0"/>
              <a:t>隨文附註：僅限於註明出處或簡單的說明。</a:t>
            </a:r>
            <a:endParaRPr lang="en-US" altLang="zh-TW" dirty="0" smtClean="0"/>
          </a:p>
          <a:p>
            <a:r>
              <a:rPr lang="zh-TW" altLang="en-US" dirty="0" smtClean="0"/>
              <a:t>當頁附註：直排者附於左邊，橫排者附於下端。</a:t>
            </a:r>
            <a:endParaRPr lang="en-US" altLang="zh-TW" dirty="0" smtClean="0"/>
          </a:p>
          <a:p>
            <a:r>
              <a:rPr lang="zh-TW" altLang="en-US" dirty="0" smtClean="0"/>
              <a:t>文末附註：單篇論文附</a:t>
            </a:r>
            <a:r>
              <a:rPr lang="zh-TW" altLang="en-US" dirty="0"/>
              <a:t>於</a:t>
            </a:r>
            <a:r>
              <a:rPr lang="zh-TW" altLang="en-US" dirty="0" smtClean="0"/>
              <a:t>文末，有章節之專著，附於章末或節末均可，視其篇幅，置於</a:t>
            </a:r>
            <a:r>
              <a:rPr lang="zh-TW" altLang="en-US" dirty="0"/>
              <a:t>節</a:t>
            </a:r>
            <a:r>
              <a:rPr lang="zh-TW" altLang="en-US" dirty="0" smtClean="0"/>
              <a:t>後較為方便。</a:t>
            </a:r>
            <a:endParaRPr lang="en-US" altLang="zh-TW" dirty="0" smtClean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54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附註編號的位置（</a:t>
            </a:r>
            <a:r>
              <a:rPr lang="en-US" altLang="zh-TW" dirty="0" smtClean="0"/>
              <a:t>p.196</a:t>
            </a:r>
            <a:r>
              <a:rPr lang="zh-TW" altLang="en-US" dirty="0" smtClean="0"/>
              <a:t>）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 smtClean="0"/>
              <a:t>文句未結束時，加在逗點之前。</a:t>
            </a:r>
            <a:endParaRPr lang="en-US" altLang="zh-TW" dirty="0" smtClean="0"/>
          </a:p>
          <a:p>
            <a:r>
              <a:rPr lang="zh-TW" altLang="en-US" dirty="0" smtClean="0"/>
              <a:t>文句已結束時，加在</a:t>
            </a:r>
            <a:r>
              <a:rPr lang="zh-TW" altLang="en-US" dirty="0"/>
              <a:t>句</a:t>
            </a:r>
            <a:r>
              <a:rPr lang="zh-TW" altLang="en-US" dirty="0" smtClean="0"/>
              <a:t>點之後。</a:t>
            </a:r>
            <a:endParaRPr lang="en-US" altLang="zh-TW" dirty="0" smtClean="0"/>
          </a:p>
          <a:p>
            <a:endParaRPr lang="en-US" altLang="zh-TW" dirty="0"/>
          </a:p>
          <a:p>
            <a:r>
              <a:rPr lang="zh-TW" altLang="en-US" dirty="0" smtClean="0"/>
              <a:t>目前各期刊規範，大抵以</a:t>
            </a:r>
            <a:r>
              <a:rPr lang="zh-TW" altLang="en-US" dirty="0" smtClean="0">
                <a:solidFill>
                  <a:srgbClr val="FF0000"/>
                </a:solidFill>
              </a:rPr>
              <a:t>標點後為主</a:t>
            </a:r>
            <a:r>
              <a:rPr lang="zh-TW" altLang="en-US" dirty="0" smtClean="0"/>
              <a:t>，避免隨意夾雜於文字間。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6026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附註的類別</a:t>
            </a:r>
            <a:r>
              <a:rPr lang="en-US" altLang="zh-TW" dirty="0" smtClean="0"/>
              <a:t>(p.197)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15616" y="1554163"/>
            <a:ext cx="7875984" cy="4525962"/>
          </a:xfrm>
        </p:spPr>
        <p:txBody>
          <a:bodyPr/>
          <a:lstStyle/>
          <a:p>
            <a:r>
              <a:rPr lang="zh-TW" altLang="en-US" dirty="0" smtClean="0"/>
              <a:t>資料性的附註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說明索引資料之出處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提示相關資料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提示原文資料</a:t>
            </a:r>
            <a:endParaRPr lang="en-US" altLang="zh-TW" dirty="0" smtClean="0"/>
          </a:p>
          <a:p>
            <a:r>
              <a:rPr lang="zh-TW" altLang="en-US" dirty="0" smtClean="0"/>
              <a:t>說明性的附註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補充論點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訂正前人錯誤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感謝前人資料或</a:t>
            </a:r>
            <a:r>
              <a:rPr lang="zh-TW" altLang="en-US" dirty="0"/>
              <a:t>意見</a:t>
            </a:r>
          </a:p>
        </p:txBody>
      </p:sp>
    </p:spTree>
    <p:extLst>
      <p:ext uri="{BB962C8B-B14F-4D97-AF65-F5344CB8AC3E}">
        <p14:creationId xmlns:p14="http://schemas.microsoft.com/office/powerpoint/2010/main" val="2138150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 smtClean="0"/>
              <a:t>四</a:t>
            </a:r>
            <a:r>
              <a:rPr lang="en-US" altLang="zh-TW" dirty="0" smtClean="0"/>
              <a:t>.</a:t>
            </a:r>
            <a:r>
              <a:rPr lang="zh-TW" altLang="en-US" dirty="0" smtClean="0"/>
              <a:t>附註</a:t>
            </a:r>
            <a:r>
              <a:rPr lang="zh-TW" altLang="en-US" dirty="0"/>
              <a:t>的目錄項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/>
              <a:t>再次引用</a:t>
            </a:r>
            <a:r>
              <a:rPr lang="en-US" altLang="zh-TW" dirty="0"/>
              <a:t>(p.212)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編號接續：同前註。</a:t>
            </a:r>
            <a:r>
              <a:rPr lang="en-US" altLang="zh-TW" dirty="0" smtClean="0"/>
              <a:t>/</a:t>
            </a:r>
            <a:r>
              <a:rPr lang="zh-TW" altLang="en-US" dirty="0" smtClean="0"/>
              <a:t>同前註，頁**。</a:t>
            </a:r>
            <a:endParaRPr lang="en-US" altLang="zh-TW" dirty="0" smtClean="0"/>
          </a:p>
          <a:p>
            <a:pPr lvl="1"/>
            <a:r>
              <a:rPr lang="zh-TW" altLang="en-US" dirty="0" smtClean="0"/>
              <a:t>編號不接續：同註</a:t>
            </a:r>
            <a:r>
              <a:rPr lang="en-US" altLang="zh-TW" dirty="0" smtClean="0"/>
              <a:t>1</a:t>
            </a:r>
            <a:r>
              <a:rPr lang="zh-TW" altLang="en-US" dirty="0" smtClean="0"/>
              <a:t>，第</a:t>
            </a:r>
            <a:r>
              <a:rPr lang="en-US" altLang="zh-TW" dirty="0" smtClean="0"/>
              <a:t>3</a:t>
            </a:r>
            <a:r>
              <a:rPr lang="zh-TW" altLang="en-US" dirty="0" smtClean="0"/>
              <a:t>章</a:t>
            </a:r>
            <a:r>
              <a:rPr lang="en-US" altLang="zh-TW" dirty="0" smtClean="0"/>
              <a:t>〈</a:t>
            </a:r>
            <a:r>
              <a:rPr lang="zh-TW" altLang="en-US" dirty="0" smtClean="0"/>
              <a:t>＊＊＊</a:t>
            </a:r>
            <a:r>
              <a:rPr lang="en-US" altLang="zh-TW" dirty="0" smtClean="0"/>
              <a:t>〉</a:t>
            </a:r>
            <a:r>
              <a:rPr lang="zh-TW" altLang="en-US" dirty="0" smtClean="0"/>
              <a:t>，頁＊＊。</a:t>
            </a:r>
            <a:endParaRPr lang="en-US" altLang="zh-TW" dirty="0" smtClean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814742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轉引資料（二手）</a:t>
            </a:r>
            <a:r>
              <a:rPr lang="en-US" altLang="zh-TW" dirty="0" smtClean="0"/>
              <a:t>p.213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 smtClean="0"/>
              <a:t>所引資料並非親見，係轉引自他書者。</a:t>
            </a:r>
            <a:endParaRPr lang="en-US" altLang="zh-TW" dirty="0" smtClean="0"/>
          </a:p>
          <a:p>
            <a:r>
              <a:rPr lang="zh-TW" altLang="en-US" dirty="0" smtClean="0"/>
              <a:t>除非資料已亡佚，或確實找不到，否則應儘量避免轉引。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411722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內容版面配置區 2"/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8219256" cy="5178425"/>
          </a:xfrm>
        </p:spPr>
        <p:txBody>
          <a:bodyPr/>
          <a:lstStyle/>
          <a:p>
            <a:r>
              <a:rPr lang="zh-TW" altLang="en-US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例：</a:t>
            </a:r>
            <a:r>
              <a:rPr lang="zh-TW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中國政治自從秦代一統帝國，在中央集權的制度下，士人往往負擔著沉重的壓抑感。例如，漢順帝曾警告士人樊英說：「朕能生君，能殺君；能貴君，能賤君；能富君，君何以慢朕命？」</a:t>
            </a:r>
            <a:r>
              <a:rPr lang="en-US" altLang="zh-TW" b="1" baseline="300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1</a:t>
            </a:r>
            <a:r>
              <a:rPr lang="zh-TW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 </a:t>
            </a:r>
            <a:r>
              <a:rPr lang="en-US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註</a:t>
            </a:r>
            <a:r>
              <a:rPr lang="en-US" altLang="zh-TW" b="1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</a:p>
          <a:p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【註】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</a:p>
          <a:p>
            <a:r>
              <a:rPr lang="en-US" altLang="zh-TW" b="1" baseline="30000" dirty="0" smtClean="0"/>
              <a:t>1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參見</a:t>
            </a:r>
            <a:r>
              <a:rPr lang="zh-TW" altLang="zh-TW" sz="28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《後漢書‧樊英傳》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，轉引自許芳紅〈「士不遇」文學主題成因初探〉，淮陰師範學院學報第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21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卷第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6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期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(1999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，頁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60</a:t>
            </a:r>
            <a:r>
              <a:rPr lang="zh-TW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endParaRPr lang="zh-TW" altLang="en-US" dirty="0" smtClean="0"/>
          </a:p>
        </p:txBody>
      </p:sp>
      <p:sp>
        <p:nvSpPr>
          <p:cNvPr id="3" name="標題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38103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引用</a:t>
            </a:r>
            <a:r>
              <a:rPr lang="zh-TW" altLang="en-US" dirty="0"/>
              <a:t>電</a:t>
            </a:r>
            <a:r>
              <a:rPr lang="zh-TW" altLang="en-US" dirty="0" smtClean="0"/>
              <a:t>子資</a:t>
            </a:r>
            <a:r>
              <a:rPr lang="zh-TW" altLang="en-US" dirty="0"/>
              <a:t>源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dirty="0" smtClean="0"/>
              <a:t>引用資料庫</a:t>
            </a:r>
            <a:endParaRPr lang="en-US" altLang="zh-TW" dirty="0" smtClean="0"/>
          </a:p>
          <a:p>
            <a:r>
              <a:rPr lang="zh-TW" altLang="en-US" dirty="0" smtClean="0"/>
              <a:t>引用檢索網站</a:t>
            </a:r>
            <a:endParaRPr lang="en-US" altLang="zh-TW" dirty="0" smtClean="0"/>
          </a:p>
          <a:p>
            <a:r>
              <a:rPr lang="zh-TW" altLang="en-US" dirty="0" smtClean="0"/>
              <a:t>引自網頁</a:t>
            </a:r>
            <a:r>
              <a:rPr lang="en-US" altLang="zh-TW" dirty="0" smtClean="0"/>
              <a:t>(</a:t>
            </a:r>
            <a:r>
              <a:rPr lang="zh-TW" altLang="en-US" dirty="0" smtClean="0"/>
              <a:t>註明日期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10103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旅程">
  <a:themeElements>
    <a:clrScheme name="旅程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旅程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旅程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旅程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3622</TotalTime>
  <Words>4764</Words>
  <Application>Microsoft Office PowerPoint</Application>
  <PresentationFormat>如螢幕大小 (4:3)</PresentationFormat>
  <Paragraphs>412</Paragraphs>
  <Slides>94</Slides>
  <Notes>7</Notes>
  <HiddenSlides>0</HiddenSlides>
  <MMClips>0</MMClips>
  <ScaleCrop>false</ScaleCrop>
  <HeadingPairs>
    <vt:vector size="6" baseType="variant">
      <vt:variant>
        <vt:lpstr>使用字型</vt:lpstr>
      </vt:variant>
      <vt:variant>
        <vt:i4>16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94</vt:i4>
      </vt:variant>
    </vt:vector>
  </HeadingPairs>
  <TitlesOfParts>
    <vt:vector size="111" baseType="lpstr">
      <vt:lpstr>等线</vt:lpstr>
      <vt:lpstr>华文楷体</vt:lpstr>
      <vt:lpstr>Yu Gothic UI Light</vt:lpstr>
      <vt:lpstr>華康正顏楷體W5</vt:lpstr>
      <vt:lpstr>華康雅宋體</vt:lpstr>
      <vt:lpstr>微軟正黑體</vt:lpstr>
      <vt:lpstr>新細明體</vt:lpstr>
      <vt:lpstr>標楷體</vt:lpstr>
      <vt:lpstr>Arial</vt:lpstr>
      <vt:lpstr>Calibri</vt:lpstr>
      <vt:lpstr>Century Schoolbook</vt:lpstr>
      <vt:lpstr>Franklin Gothic Book</vt:lpstr>
      <vt:lpstr>Franklin Gothic Medium</vt:lpstr>
      <vt:lpstr>Times New Roman</vt:lpstr>
      <vt:lpstr>Wingdings</vt:lpstr>
      <vt:lpstr>Wingdings 2</vt:lpstr>
      <vt:lpstr>旅程</vt:lpstr>
      <vt:lpstr>論文寫作</vt:lpstr>
      <vt:lpstr>大    綱</vt:lpstr>
      <vt:lpstr>同學們彙整的問題：</vt:lpstr>
      <vt:lpstr>PowerPoint 簡報</vt:lpstr>
      <vt:lpstr>PowerPoint 簡報</vt:lpstr>
      <vt:lpstr>PowerPoint 簡報</vt:lpstr>
      <vt:lpstr>第一講  基本觀念 </vt:lpstr>
      <vt:lpstr>一、何謂學術論文？ </vt:lpstr>
      <vt:lpstr>二、學術論文的特性：</vt:lpstr>
      <vt:lpstr>PowerPoint 簡報</vt:lpstr>
      <vt:lpstr>三、論文的讀者 </vt:lpstr>
      <vt:lpstr>四、專業學術倫理 </vt:lpstr>
      <vt:lpstr>五、幾種研究類型 </vt:lpstr>
      <vt:lpstr>五、幾種研究類型 </vt:lpstr>
      <vt:lpstr>五、幾種研究類型 </vt:lpstr>
      <vt:lpstr>PowerPoint 簡報</vt:lpstr>
      <vt:lpstr>六、寫作論文常遭遇的困難</vt:lpstr>
      <vt:lpstr>第二講  如何選擇論文研究方向 </vt:lpstr>
      <vt:lpstr>選擇研究方向的幾個原則          (P.149)</vt:lpstr>
      <vt:lpstr>PowerPoint 簡報</vt:lpstr>
      <vt:lpstr>一、怎樣選擇研究方向(論文題目)</vt:lpstr>
      <vt:lpstr>  選題的幾個方向： </vt:lpstr>
      <vt:lpstr>  選題的幾個方向： </vt:lpstr>
      <vt:lpstr>二、選定指導老師 </vt:lpstr>
      <vt:lpstr>第三講   　　　　如何蒐集、整理、 　　　　　摘記、閱讀資料  【參課本二、三章，頁49~120】 </vt:lpstr>
      <vt:lpstr>一、資料蒐集的方法 </vt:lpstr>
      <vt:lpstr>（二）如何利用電子資源</vt:lpstr>
      <vt:lpstr>2.期刊檢索 </vt:lpstr>
      <vt:lpstr>PowerPoint 簡報</vt:lpstr>
      <vt:lpstr>PowerPoint 簡報</vt:lpstr>
      <vt:lpstr>PowerPoint 簡報</vt:lpstr>
      <vt:lpstr>※其他成果 </vt:lpstr>
      <vt:lpstr>※國外漢籍資料庫成果 </vt:lpstr>
      <vt:lpstr>PowerPoint 簡報</vt:lpstr>
      <vt:lpstr>6.報紙檢索： </vt:lpstr>
      <vt:lpstr> </vt:lpstr>
      <vt:lpstr>PowerPoint 簡報</vt:lpstr>
      <vt:lpstr>8.出土文獻</vt:lpstr>
      <vt:lpstr>9. 電子佛典學會 </vt:lpstr>
      <vt:lpstr>PowerPoint 簡報</vt:lpstr>
      <vt:lpstr>二、閱讀資料(精讀、詳讀、選讀、略讀)</vt:lpstr>
      <vt:lpstr>PowerPoint 簡報</vt:lpstr>
      <vt:lpstr>(二)閱讀過程須留意者:</vt:lpstr>
      <vt:lpstr>（三）二手(次級)資料的使用 </vt:lpstr>
      <vt:lpstr>（四）面對資訊過多時 </vt:lpstr>
      <vt:lpstr>研究生面對資訊氾濫問題，提幾點建議： </vt:lpstr>
      <vt:lpstr>PowerPoint 簡報</vt:lpstr>
      <vt:lpstr>PowerPoint 簡報</vt:lpstr>
      <vt:lpstr>閱讀資料時，必須注意的訊息：</vt:lpstr>
      <vt:lpstr>PowerPoint 簡報</vt:lpstr>
      <vt:lpstr>PowerPoint 簡報</vt:lpstr>
      <vt:lpstr>第四講  論文寫作的方法 </vt:lpstr>
      <vt:lpstr>（一）擬定大綱</vt:lpstr>
      <vt:lpstr>大綱標題遣詞用語：</vt:lpstr>
      <vt:lpstr>範例1：</vt:lpstr>
      <vt:lpstr>PowerPoint 簡報</vt:lpstr>
      <vt:lpstr>PowerPoint 簡報</vt:lpstr>
      <vt:lpstr>（二）撰寫和修改     1.開始寫作：</vt:lpstr>
      <vt:lpstr>2.寫作心態與要點</vt:lpstr>
      <vt:lpstr>3.怎樣組織全文？ </vt:lpstr>
      <vt:lpstr>PowerPoint 簡報</vt:lpstr>
      <vt:lpstr>PowerPoint 簡報</vt:lpstr>
      <vt:lpstr>PowerPoint 簡報</vt:lpstr>
      <vt:lpstr>注意原則</vt:lpstr>
      <vt:lpstr>5.怎樣寫結論：</vt:lpstr>
      <vt:lpstr>6.抄襲——那些行為是抄襲？ </vt:lpstr>
      <vt:lpstr>如何經由引述而不落入抄襲，進而獲得資料內容的擴充？ </vt:lpstr>
      <vt:lpstr>PowerPoint 簡報</vt:lpstr>
      <vt:lpstr>PowerPoint 簡報</vt:lpstr>
      <vt:lpstr>PowerPoint 簡報</vt:lpstr>
      <vt:lpstr>第五講  論文的徵引</vt:lpstr>
      <vt:lpstr>一、引用文獻 </vt:lpstr>
      <vt:lpstr>引用的方式：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二.如何編製參考文獻 </vt:lpstr>
      <vt:lpstr>參考書目的編排次序</vt:lpstr>
      <vt:lpstr>範例一：錢基博《四書解題及其讀法研究》  參考書目</vt:lpstr>
      <vt:lpstr>PowerPoint 簡報</vt:lpstr>
      <vt:lpstr>PowerPoint 簡報</vt:lpstr>
      <vt:lpstr>編排方式 </vt:lpstr>
      <vt:lpstr>第六講　論文的附註</vt:lpstr>
      <vt:lpstr>一.附註的作用</vt:lpstr>
      <vt:lpstr>二.附註的位置</vt:lpstr>
      <vt:lpstr>附註編號的位置（p.196）</vt:lpstr>
      <vt:lpstr>三.附註的類別(p.197)</vt:lpstr>
      <vt:lpstr>四.附註的目錄項 </vt:lpstr>
      <vt:lpstr>轉引資料（二手）p.213</vt:lpstr>
      <vt:lpstr>PowerPoint 簡報</vt:lpstr>
      <vt:lpstr>引用電子資源</vt:lpstr>
    </vt:vector>
  </TitlesOfParts>
  <Company>C.M.T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治學方法</dc:title>
  <dc:creator>SkyUN.Org</dc:creator>
  <cp:lastModifiedBy>Change</cp:lastModifiedBy>
  <cp:revision>526</cp:revision>
  <dcterms:created xsi:type="dcterms:W3CDTF">2012-07-09T11:24:23Z</dcterms:created>
  <dcterms:modified xsi:type="dcterms:W3CDTF">2018-04-20T07:52:59Z</dcterms:modified>
</cp:coreProperties>
</file>