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96" r:id="rId4"/>
  </p:sldMasterIdLst>
  <p:notesMasterIdLst>
    <p:notesMasterId r:id="rId51"/>
  </p:notesMasterIdLst>
  <p:sldIdLst>
    <p:sldId id="256" r:id="rId5"/>
    <p:sldId id="265" r:id="rId6"/>
    <p:sldId id="360" r:id="rId7"/>
    <p:sldId id="279" r:id="rId8"/>
    <p:sldId id="285" r:id="rId9"/>
    <p:sldId id="286" r:id="rId10"/>
    <p:sldId id="354" r:id="rId11"/>
    <p:sldId id="350" r:id="rId12"/>
    <p:sldId id="266" r:id="rId13"/>
    <p:sldId id="269" r:id="rId14"/>
    <p:sldId id="270" r:id="rId15"/>
    <p:sldId id="341" r:id="rId16"/>
    <p:sldId id="344" r:id="rId17"/>
    <p:sldId id="345" r:id="rId18"/>
    <p:sldId id="346" r:id="rId19"/>
    <p:sldId id="347" r:id="rId20"/>
    <p:sldId id="351" r:id="rId21"/>
    <p:sldId id="273" r:id="rId22"/>
    <p:sldId id="342" r:id="rId23"/>
    <p:sldId id="288" r:id="rId24"/>
    <p:sldId id="307" r:id="rId25"/>
    <p:sldId id="268" r:id="rId26"/>
    <p:sldId id="339" r:id="rId27"/>
    <p:sldId id="309" r:id="rId28"/>
    <p:sldId id="329" r:id="rId29"/>
    <p:sldId id="331" r:id="rId30"/>
    <p:sldId id="332" r:id="rId31"/>
    <p:sldId id="333" r:id="rId32"/>
    <p:sldId id="334" r:id="rId33"/>
    <p:sldId id="335" r:id="rId34"/>
    <p:sldId id="337" r:id="rId35"/>
    <p:sldId id="274" r:id="rId36"/>
    <p:sldId id="275" r:id="rId37"/>
    <p:sldId id="277" r:id="rId38"/>
    <p:sldId id="278" r:id="rId39"/>
    <p:sldId id="257" r:id="rId40"/>
    <p:sldId id="276" r:id="rId41"/>
    <p:sldId id="264" r:id="rId42"/>
    <p:sldId id="287" r:id="rId43"/>
    <p:sldId id="267" r:id="rId44"/>
    <p:sldId id="258" r:id="rId45"/>
    <p:sldId id="259" r:id="rId46"/>
    <p:sldId id="260" r:id="rId47"/>
    <p:sldId id="261" r:id="rId48"/>
    <p:sldId id="262" r:id="rId49"/>
    <p:sldId id="263"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182" autoAdjust="0"/>
    <p:restoredTop sz="94158" autoAdjust="0"/>
  </p:normalViewPr>
  <p:slideViewPr>
    <p:cSldViewPr snapToGrid="0">
      <p:cViewPr varScale="1">
        <p:scale>
          <a:sx n="99" d="100"/>
          <a:sy n="99" d="100"/>
        </p:scale>
        <p:origin x="176" y="256"/>
      </p:cViewPr>
      <p:guideLst/>
    </p:cSldViewPr>
  </p:slideViewPr>
  <p:notesTextViewPr>
    <p:cViewPr>
      <p:scale>
        <a:sx n="1" d="1"/>
        <a:sy n="1" d="1"/>
      </p:scale>
      <p:origin x="0" y="0"/>
    </p:cViewPr>
  </p:notesTextViewPr>
  <p:sorterViewPr>
    <p:cViewPr>
      <p:scale>
        <a:sx n="100" d="100"/>
        <a:sy n="100" d="100"/>
      </p:scale>
      <p:origin x="0" y="-1493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6F7F7-E784-4719-B558-E43F8B468A43}" type="doc">
      <dgm:prSet loTypeId="urn:microsoft.com/office/officeart/2005/8/layout/StepDownProcess" loCatId="process" qsTypeId="urn:microsoft.com/office/officeart/2005/8/quickstyle/3d3" qsCatId="3D" csTypeId="urn:microsoft.com/office/officeart/2005/8/colors/colorful1" csCatId="colorful" phldr="1"/>
      <dgm:spPr/>
      <dgm:t>
        <a:bodyPr/>
        <a:lstStyle/>
        <a:p>
          <a:endParaRPr lang="en-GB"/>
        </a:p>
      </dgm:t>
    </dgm:pt>
    <dgm:pt modelId="{1C1FA5BC-3E6E-4BC8-BB4E-738B32AD6806}">
      <dgm:prSet phldrT="[Text]" custT="1"/>
      <dgm:spPr/>
      <dgm:t>
        <a:bodyPr/>
        <a:lstStyle/>
        <a:p>
          <a:r>
            <a:rPr lang="en-GB" sz="2400" dirty="0"/>
            <a:t>Governance issues</a:t>
          </a:r>
        </a:p>
      </dgm:t>
    </dgm:pt>
    <dgm:pt modelId="{D509A97D-9FBD-43E3-945D-7113CA949974}" type="parTrans" cxnId="{0BFFA434-C67E-4C3D-B98C-E1978FCD8BAE}">
      <dgm:prSet/>
      <dgm:spPr/>
      <dgm:t>
        <a:bodyPr/>
        <a:lstStyle/>
        <a:p>
          <a:endParaRPr lang="en-GB"/>
        </a:p>
      </dgm:t>
    </dgm:pt>
    <dgm:pt modelId="{1A995DEB-C35A-4F00-93CB-29707FF1CBE7}" type="sibTrans" cxnId="{0BFFA434-C67E-4C3D-B98C-E1978FCD8BAE}">
      <dgm:prSet/>
      <dgm:spPr/>
      <dgm:t>
        <a:bodyPr/>
        <a:lstStyle/>
        <a:p>
          <a:endParaRPr lang="en-GB"/>
        </a:p>
      </dgm:t>
    </dgm:pt>
    <dgm:pt modelId="{13A36810-E2F3-41E9-BBF5-2255C949AF18}">
      <dgm:prSet phldrT="[Text]" custT="1"/>
      <dgm:spPr/>
      <dgm:t>
        <a:bodyPr/>
        <a:lstStyle/>
        <a:p>
          <a:r>
            <a:rPr lang="en-GB" sz="2000" dirty="0"/>
            <a:t>Higher-level considerations</a:t>
          </a:r>
        </a:p>
      </dgm:t>
    </dgm:pt>
    <dgm:pt modelId="{E272F008-2637-43CB-861A-5390E312FF23}" type="parTrans" cxnId="{C8D42294-087F-4498-B811-396ADF5EBABD}">
      <dgm:prSet/>
      <dgm:spPr/>
      <dgm:t>
        <a:bodyPr/>
        <a:lstStyle/>
        <a:p>
          <a:endParaRPr lang="en-GB"/>
        </a:p>
      </dgm:t>
    </dgm:pt>
    <dgm:pt modelId="{175009E8-D1F1-48AA-B1AB-03BEC98C0E00}" type="sibTrans" cxnId="{C8D42294-087F-4498-B811-396ADF5EBABD}">
      <dgm:prSet/>
      <dgm:spPr/>
      <dgm:t>
        <a:bodyPr/>
        <a:lstStyle/>
        <a:p>
          <a:endParaRPr lang="en-GB"/>
        </a:p>
      </dgm:t>
    </dgm:pt>
    <dgm:pt modelId="{78A7C78F-6600-4DA6-A57D-C72A4DBD4A89}">
      <dgm:prSet phldrT="[Text]" custT="1"/>
      <dgm:spPr/>
      <dgm:t>
        <a:bodyPr/>
        <a:lstStyle/>
        <a:p>
          <a:r>
            <a:rPr lang="en-GB" sz="2400" dirty="0"/>
            <a:t>Public Outcomes</a:t>
          </a:r>
        </a:p>
      </dgm:t>
    </dgm:pt>
    <dgm:pt modelId="{46BA6A99-5BD0-4078-9AD3-D7CD4E811E4F}" type="parTrans" cxnId="{23039CF9-6E61-463F-AE2E-67A1BE763F33}">
      <dgm:prSet/>
      <dgm:spPr/>
      <dgm:t>
        <a:bodyPr/>
        <a:lstStyle/>
        <a:p>
          <a:endParaRPr lang="en-GB"/>
        </a:p>
      </dgm:t>
    </dgm:pt>
    <dgm:pt modelId="{D011DDC0-8B00-45CB-BC68-22B7C6810348}" type="sibTrans" cxnId="{23039CF9-6E61-463F-AE2E-67A1BE763F33}">
      <dgm:prSet/>
      <dgm:spPr/>
      <dgm:t>
        <a:bodyPr/>
        <a:lstStyle/>
        <a:p>
          <a:endParaRPr lang="en-GB"/>
        </a:p>
      </dgm:t>
    </dgm:pt>
    <dgm:pt modelId="{7C92C82D-5074-4AED-913D-029AED096BD5}">
      <dgm:prSet phldrT="[Text]" custT="1"/>
      <dgm:spPr/>
      <dgm:t>
        <a:bodyPr/>
        <a:lstStyle/>
        <a:p>
          <a:r>
            <a:rPr lang="en-GB" sz="2000" dirty="0"/>
            <a:t>Key challenges and implementation</a:t>
          </a:r>
        </a:p>
      </dgm:t>
    </dgm:pt>
    <dgm:pt modelId="{756F0D8D-2947-4753-9239-E1951F2D926A}" type="parTrans" cxnId="{DC27D7EB-7CE4-42F8-9EE9-DC8B65E6E102}">
      <dgm:prSet/>
      <dgm:spPr/>
      <dgm:t>
        <a:bodyPr/>
        <a:lstStyle/>
        <a:p>
          <a:endParaRPr lang="en-GB"/>
        </a:p>
      </dgm:t>
    </dgm:pt>
    <dgm:pt modelId="{C4860894-7818-4EDD-86D8-A8A48D8834E8}" type="sibTrans" cxnId="{DC27D7EB-7CE4-42F8-9EE9-DC8B65E6E102}">
      <dgm:prSet/>
      <dgm:spPr/>
      <dgm:t>
        <a:bodyPr/>
        <a:lstStyle/>
        <a:p>
          <a:endParaRPr lang="en-GB"/>
        </a:p>
      </dgm:t>
    </dgm:pt>
    <dgm:pt modelId="{40E4538F-9088-4080-844F-4AEF579E386C}">
      <dgm:prSet phldrT="[Text]" custT="1"/>
      <dgm:spPr/>
      <dgm:t>
        <a:bodyPr/>
        <a:lstStyle/>
        <a:p>
          <a:r>
            <a:rPr lang="en-GB" sz="2400" dirty="0"/>
            <a:t>Quality of life</a:t>
          </a:r>
        </a:p>
      </dgm:t>
    </dgm:pt>
    <dgm:pt modelId="{012E9733-B9EA-44F2-BC4D-7B48BD6DE641}" type="parTrans" cxnId="{634A1D6B-8974-42B0-B9E6-C0CA97FA8CC3}">
      <dgm:prSet/>
      <dgm:spPr/>
      <dgm:t>
        <a:bodyPr/>
        <a:lstStyle/>
        <a:p>
          <a:endParaRPr lang="en-GB"/>
        </a:p>
      </dgm:t>
    </dgm:pt>
    <dgm:pt modelId="{A005A054-961E-4728-BD45-4E2E0649AEC0}" type="sibTrans" cxnId="{634A1D6B-8974-42B0-B9E6-C0CA97FA8CC3}">
      <dgm:prSet/>
      <dgm:spPr/>
      <dgm:t>
        <a:bodyPr/>
        <a:lstStyle/>
        <a:p>
          <a:endParaRPr lang="en-GB"/>
        </a:p>
      </dgm:t>
    </dgm:pt>
    <dgm:pt modelId="{B718B731-B431-4A7B-BC18-083E5C1B5E44}">
      <dgm:prSet phldrT="[Text]" custT="1"/>
      <dgm:spPr/>
      <dgm:t>
        <a:bodyPr/>
        <a:lstStyle/>
        <a:p>
          <a:r>
            <a:rPr lang="en-GB" sz="2000" dirty="0"/>
            <a:t>Impact on the people</a:t>
          </a:r>
        </a:p>
      </dgm:t>
    </dgm:pt>
    <dgm:pt modelId="{17BFB243-0DF9-481D-A4B6-05A8BC86A89B}" type="parTrans" cxnId="{66B2F303-A37B-4057-8B9E-116AD861D4D9}">
      <dgm:prSet/>
      <dgm:spPr/>
      <dgm:t>
        <a:bodyPr/>
        <a:lstStyle/>
        <a:p>
          <a:endParaRPr lang="en-GB"/>
        </a:p>
      </dgm:t>
    </dgm:pt>
    <dgm:pt modelId="{2EC997F3-D930-45FF-8914-64678BDBC303}" type="sibTrans" cxnId="{66B2F303-A37B-4057-8B9E-116AD861D4D9}">
      <dgm:prSet/>
      <dgm:spPr/>
      <dgm:t>
        <a:bodyPr/>
        <a:lstStyle/>
        <a:p>
          <a:endParaRPr lang="en-GB"/>
        </a:p>
      </dgm:t>
    </dgm:pt>
    <dgm:pt modelId="{5675D81B-ED28-40E3-902A-910C9FDEA597}" type="pres">
      <dgm:prSet presAssocID="{51C6F7F7-E784-4719-B558-E43F8B468A43}" presName="rootnode" presStyleCnt="0">
        <dgm:presLayoutVars>
          <dgm:chMax/>
          <dgm:chPref/>
          <dgm:dir/>
          <dgm:animLvl val="lvl"/>
        </dgm:presLayoutVars>
      </dgm:prSet>
      <dgm:spPr/>
    </dgm:pt>
    <dgm:pt modelId="{AB65BC70-E75D-4536-B24E-447336686C05}" type="pres">
      <dgm:prSet presAssocID="{1C1FA5BC-3E6E-4BC8-BB4E-738B32AD6806}" presName="composite" presStyleCnt="0"/>
      <dgm:spPr/>
    </dgm:pt>
    <dgm:pt modelId="{354DAE50-730E-4BC4-A4A8-8995B71CFCB8}" type="pres">
      <dgm:prSet presAssocID="{1C1FA5BC-3E6E-4BC8-BB4E-738B32AD6806}" presName="bentUpArrow1" presStyleLbl="alignImgPlace1" presStyleIdx="0" presStyleCnt="2"/>
      <dgm:spPr/>
    </dgm:pt>
    <dgm:pt modelId="{A685EDC6-E065-4A93-A95A-BCF2028A5F05}" type="pres">
      <dgm:prSet presAssocID="{1C1FA5BC-3E6E-4BC8-BB4E-738B32AD6806}" presName="ParentText" presStyleLbl="node1" presStyleIdx="0" presStyleCnt="3">
        <dgm:presLayoutVars>
          <dgm:chMax val="1"/>
          <dgm:chPref val="1"/>
          <dgm:bulletEnabled val="1"/>
        </dgm:presLayoutVars>
      </dgm:prSet>
      <dgm:spPr/>
    </dgm:pt>
    <dgm:pt modelId="{5D45FC93-766D-49E8-B6C8-686D1DF354D0}" type="pres">
      <dgm:prSet presAssocID="{1C1FA5BC-3E6E-4BC8-BB4E-738B32AD6806}" presName="ChildText" presStyleLbl="revTx" presStyleIdx="0" presStyleCnt="3" custScaleX="134540" custLinFactNeighborX="37046" custLinFactNeighborY="-4643">
        <dgm:presLayoutVars>
          <dgm:chMax val="0"/>
          <dgm:chPref val="0"/>
          <dgm:bulletEnabled val="1"/>
        </dgm:presLayoutVars>
      </dgm:prSet>
      <dgm:spPr/>
    </dgm:pt>
    <dgm:pt modelId="{873E0E69-8702-4593-8E32-4F9CCB552F09}" type="pres">
      <dgm:prSet presAssocID="{1A995DEB-C35A-4F00-93CB-29707FF1CBE7}" presName="sibTrans" presStyleCnt="0"/>
      <dgm:spPr/>
    </dgm:pt>
    <dgm:pt modelId="{CE39BFB6-61FC-4358-B134-A285034A38D5}" type="pres">
      <dgm:prSet presAssocID="{78A7C78F-6600-4DA6-A57D-C72A4DBD4A89}" presName="composite" presStyleCnt="0"/>
      <dgm:spPr/>
    </dgm:pt>
    <dgm:pt modelId="{74352DB9-4F2A-43C8-B9F7-528E3007CD41}" type="pres">
      <dgm:prSet presAssocID="{78A7C78F-6600-4DA6-A57D-C72A4DBD4A89}" presName="bentUpArrow1" presStyleLbl="alignImgPlace1" presStyleIdx="1" presStyleCnt="2"/>
      <dgm:spPr/>
    </dgm:pt>
    <dgm:pt modelId="{57E54E36-3E76-4FCB-AE89-910755798C83}" type="pres">
      <dgm:prSet presAssocID="{78A7C78F-6600-4DA6-A57D-C72A4DBD4A89}" presName="ParentText" presStyleLbl="node1" presStyleIdx="1" presStyleCnt="3">
        <dgm:presLayoutVars>
          <dgm:chMax val="1"/>
          <dgm:chPref val="1"/>
          <dgm:bulletEnabled val="1"/>
        </dgm:presLayoutVars>
      </dgm:prSet>
      <dgm:spPr/>
    </dgm:pt>
    <dgm:pt modelId="{E953F3AD-AF87-4F22-B86F-06FE7A4D8C39}" type="pres">
      <dgm:prSet presAssocID="{78A7C78F-6600-4DA6-A57D-C72A4DBD4A89}" presName="ChildText" presStyleLbl="revTx" presStyleIdx="1" presStyleCnt="3" custScaleX="171832" custLinFactNeighborX="42687" custLinFactNeighborY="63">
        <dgm:presLayoutVars>
          <dgm:chMax val="0"/>
          <dgm:chPref val="0"/>
          <dgm:bulletEnabled val="1"/>
        </dgm:presLayoutVars>
      </dgm:prSet>
      <dgm:spPr/>
    </dgm:pt>
    <dgm:pt modelId="{0EF6308E-E831-4540-BBB4-43ADB90A01B6}" type="pres">
      <dgm:prSet presAssocID="{D011DDC0-8B00-45CB-BC68-22B7C6810348}" presName="sibTrans" presStyleCnt="0"/>
      <dgm:spPr/>
    </dgm:pt>
    <dgm:pt modelId="{F0E88767-7303-443E-96FB-C6B32FA1F97F}" type="pres">
      <dgm:prSet presAssocID="{40E4538F-9088-4080-844F-4AEF579E386C}" presName="composite" presStyleCnt="0"/>
      <dgm:spPr/>
    </dgm:pt>
    <dgm:pt modelId="{C2DFF490-09FB-46EB-9778-BA318C55D377}" type="pres">
      <dgm:prSet presAssocID="{40E4538F-9088-4080-844F-4AEF579E386C}" presName="ParentText" presStyleLbl="node1" presStyleIdx="2" presStyleCnt="3">
        <dgm:presLayoutVars>
          <dgm:chMax val="1"/>
          <dgm:chPref val="1"/>
          <dgm:bulletEnabled val="1"/>
        </dgm:presLayoutVars>
      </dgm:prSet>
      <dgm:spPr/>
    </dgm:pt>
    <dgm:pt modelId="{25C9E918-1C2E-4F88-910E-F2066EF4E57F}" type="pres">
      <dgm:prSet presAssocID="{40E4538F-9088-4080-844F-4AEF579E386C}" presName="FinalChildText" presStyleLbl="revTx" presStyleIdx="2" presStyleCnt="3" custScaleX="87907" custLinFactNeighborX="41894" custLinFactNeighborY="7711">
        <dgm:presLayoutVars>
          <dgm:chMax val="0"/>
          <dgm:chPref val="0"/>
          <dgm:bulletEnabled val="1"/>
        </dgm:presLayoutVars>
      </dgm:prSet>
      <dgm:spPr/>
    </dgm:pt>
  </dgm:ptLst>
  <dgm:cxnLst>
    <dgm:cxn modelId="{66B2F303-A37B-4057-8B9E-116AD861D4D9}" srcId="{40E4538F-9088-4080-844F-4AEF579E386C}" destId="{B718B731-B431-4A7B-BC18-083E5C1B5E44}" srcOrd="0" destOrd="0" parTransId="{17BFB243-0DF9-481D-A4B6-05A8BC86A89B}" sibTransId="{2EC997F3-D930-45FF-8914-64678BDBC303}"/>
    <dgm:cxn modelId="{D6C9A709-8EAF-48A5-8477-673DC784E3F5}" type="presOf" srcId="{13A36810-E2F3-41E9-BBF5-2255C949AF18}" destId="{5D45FC93-766D-49E8-B6C8-686D1DF354D0}" srcOrd="0" destOrd="0" presId="urn:microsoft.com/office/officeart/2005/8/layout/StepDownProcess"/>
    <dgm:cxn modelId="{65587328-6FBC-4679-A3F6-D1FE84D7EAD6}" type="presOf" srcId="{78A7C78F-6600-4DA6-A57D-C72A4DBD4A89}" destId="{57E54E36-3E76-4FCB-AE89-910755798C83}" srcOrd="0" destOrd="0" presId="urn:microsoft.com/office/officeart/2005/8/layout/StepDownProcess"/>
    <dgm:cxn modelId="{5212BA31-E6B3-4B1B-A033-F13637F9B176}" type="presOf" srcId="{B718B731-B431-4A7B-BC18-083E5C1B5E44}" destId="{25C9E918-1C2E-4F88-910E-F2066EF4E57F}" srcOrd="0" destOrd="0" presId="urn:microsoft.com/office/officeart/2005/8/layout/StepDownProcess"/>
    <dgm:cxn modelId="{0BFFA434-C67E-4C3D-B98C-E1978FCD8BAE}" srcId="{51C6F7F7-E784-4719-B558-E43F8B468A43}" destId="{1C1FA5BC-3E6E-4BC8-BB4E-738B32AD6806}" srcOrd="0" destOrd="0" parTransId="{D509A97D-9FBD-43E3-945D-7113CA949974}" sibTransId="{1A995DEB-C35A-4F00-93CB-29707FF1CBE7}"/>
    <dgm:cxn modelId="{634A1D6B-8974-42B0-B9E6-C0CA97FA8CC3}" srcId="{51C6F7F7-E784-4719-B558-E43F8B468A43}" destId="{40E4538F-9088-4080-844F-4AEF579E386C}" srcOrd="2" destOrd="0" parTransId="{012E9733-B9EA-44F2-BC4D-7B48BD6DE641}" sibTransId="{A005A054-961E-4728-BD45-4E2E0649AEC0}"/>
    <dgm:cxn modelId="{C42BDE84-AF9A-4864-9CEF-25255D125204}" type="presOf" srcId="{40E4538F-9088-4080-844F-4AEF579E386C}" destId="{C2DFF490-09FB-46EB-9778-BA318C55D377}" srcOrd="0" destOrd="0" presId="urn:microsoft.com/office/officeart/2005/8/layout/StepDownProcess"/>
    <dgm:cxn modelId="{89F51392-6175-48FA-B0FD-EA2B45402DDF}" type="presOf" srcId="{1C1FA5BC-3E6E-4BC8-BB4E-738B32AD6806}" destId="{A685EDC6-E065-4A93-A95A-BCF2028A5F05}" srcOrd="0" destOrd="0" presId="urn:microsoft.com/office/officeart/2005/8/layout/StepDownProcess"/>
    <dgm:cxn modelId="{C8D42294-087F-4498-B811-396ADF5EBABD}" srcId="{1C1FA5BC-3E6E-4BC8-BB4E-738B32AD6806}" destId="{13A36810-E2F3-41E9-BBF5-2255C949AF18}" srcOrd="0" destOrd="0" parTransId="{E272F008-2637-43CB-861A-5390E312FF23}" sibTransId="{175009E8-D1F1-48AA-B1AB-03BEC98C0E00}"/>
    <dgm:cxn modelId="{3DEFF99D-90B1-48A3-AEBD-72D9C5B628BA}" type="presOf" srcId="{7C92C82D-5074-4AED-913D-029AED096BD5}" destId="{E953F3AD-AF87-4F22-B86F-06FE7A4D8C39}" srcOrd="0" destOrd="0" presId="urn:microsoft.com/office/officeart/2005/8/layout/StepDownProcess"/>
    <dgm:cxn modelId="{5609ABD4-B277-48A9-8946-379B4E33C8A5}" type="presOf" srcId="{51C6F7F7-E784-4719-B558-E43F8B468A43}" destId="{5675D81B-ED28-40E3-902A-910C9FDEA597}" srcOrd="0" destOrd="0" presId="urn:microsoft.com/office/officeart/2005/8/layout/StepDownProcess"/>
    <dgm:cxn modelId="{DC27D7EB-7CE4-42F8-9EE9-DC8B65E6E102}" srcId="{78A7C78F-6600-4DA6-A57D-C72A4DBD4A89}" destId="{7C92C82D-5074-4AED-913D-029AED096BD5}" srcOrd="0" destOrd="0" parTransId="{756F0D8D-2947-4753-9239-E1951F2D926A}" sibTransId="{C4860894-7818-4EDD-86D8-A8A48D8834E8}"/>
    <dgm:cxn modelId="{23039CF9-6E61-463F-AE2E-67A1BE763F33}" srcId="{51C6F7F7-E784-4719-B558-E43F8B468A43}" destId="{78A7C78F-6600-4DA6-A57D-C72A4DBD4A89}" srcOrd="1" destOrd="0" parTransId="{46BA6A99-5BD0-4078-9AD3-D7CD4E811E4F}" sibTransId="{D011DDC0-8B00-45CB-BC68-22B7C6810348}"/>
    <dgm:cxn modelId="{3CFB524C-DAF2-4888-9E77-0BB9BD9698C8}" type="presParOf" srcId="{5675D81B-ED28-40E3-902A-910C9FDEA597}" destId="{AB65BC70-E75D-4536-B24E-447336686C05}" srcOrd="0" destOrd="0" presId="urn:microsoft.com/office/officeart/2005/8/layout/StepDownProcess"/>
    <dgm:cxn modelId="{4FF8FE2D-480E-41CD-9B39-50B82A0A63C0}" type="presParOf" srcId="{AB65BC70-E75D-4536-B24E-447336686C05}" destId="{354DAE50-730E-4BC4-A4A8-8995B71CFCB8}" srcOrd="0" destOrd="0" presId="urn:microsoft.com/office/officeart/2005/8/layout/StepDownProcess"/>
    <dgm:cxn modelId="{60118607-5C1C-4725-8DF5-2BC828B123C3}" type="presParOf" srcId="{AB65BC70-E75D-4536-B24E-447336686C05}" destId="{A685EDC6-E065-4A93-A95A-BCF2028A5F05}" srcOrd="1" destOrd="0" presId="urn:microsoft.com/office/officeart/2005/8/layout/StepDownProcess"/>
    <dgm:cxn modelId="{505A3822-4243-4E3A-B359-4F3DC7B7C8CE}" type="presParOf" srcId="{AB65BC70-E75D-4536-B24E-447336686C05}" destId="{5D45FC93-766D-49E8-B6C8-686D1DF354D0}" srcOrd="2" destOrd="0" presId="urn:microsoft.com/office/officeart/2005/8/layout/StepDownProcess"/>
    <dgm:cxn modelId="{F86EE985-E4A1-488C-BFE4-5B7CDB594BBB}" type="presParOf" srcId="{5675D81B-ED28-40E3-902A-910C9FDEA597}" destId="{873E0E69-8702-4593-8E32-4F9CCB552F09}" srcOrd="1" destOrd="0" presId="urn:microsoft.com/office/officeart/2005/8/layout/StepDownProcess"/>
    <dgm:cxn modelId="{DE114BE1-A776-4D04-A4BA-84DAAA081405}" type="presParOf" srcId="{5675D81B-ED28-40E3-902A-910C9FDEA597}" destId="{CE39BFB6-61FC-4358-B134-A285034A38D5}" srcOrd="2" destOrd="0" presId="urn:microsoft.com/office/officeart/2005/8/layout/StepDownProcess"/>
    <dgm:cxn modelId="{FBF3623C-8F45-47BF-8557-5D8C3BE3EAE7}" type="presParOf" srcId="{CE39BFB6-61FC-4358-B134-A285034A38D5}" destId="{74352DB9-4F2A-43C8-B9F7-528E3007CD41}" srcOrd="0" destOrd="0" presId="urn:microsoft.com/office/officeart/2005/8/layout/StepDownProcess"/>
    <dgm:cxn modelId="{B493AB04-DCE1-46CD-A752-EB3C0DB874CB}" type="presParOf" srcId="{CE39BFB6-61FC-4358-B134-A285034A38D5}" destId="{57E54E36-3E76-4FCB-AE89-910755798C83}" srcOrd="1" destOrd="0" presId="urn:microsoft.com/office/officeart/2005/8/layout/StepDownProcess"/>
    <dgm:cxn modelId="{4E7A11EF-4B66-4D48-998F-3E7003752BF6}" type="presParOf" srcId="{CE39BFB6-61FC-4358-B134-A285034A38D5}" destId="{E953F3AD-AF87-4F22-B86F-06FE7A4D8C39}" srcOrd="2" destOrd="0" presId="urn:microsoft.com/office/officeart/2005/8/layout/StepDownProcess"/>
    <dgm:cxn modelId="{FBBF4FD0-4179-4FB9-AC28-FAA775BB2BDB}" type="presParOf" srcId="{5675D81B-ED28-40E3-902A-910C9FDEA597}" destId="{0EF6308E-E831-4540-BBB4-43ADB90A01B6}" srcOrd="3" destOrd="0" presId="urn:microsoft.com/office/officeart/2005/8/layout/StepDownProcess"/>
    <dgm:cxn modelId="{E2BA1E90-F135-48B4-8E69-9958DB76AFA3}" type="presParOf" srcId="{5675D81B-ED28-40E3-902A-910C9FDEA597}" destId="{F0E88767-7303-443E-96FB-C6B32FA1F97F}" srcOrd="4" destOrd="0" presId="urn:microsoft.com/office/officeart/2005/8/layout/StepDownProcess"/>
    <dgm:cxn modelId="{2C3A545D-4F19-4E1D-AD01-F962EAEAB22C}" type="presParOf" srcId="{F0E88767-7303-443E-96FB-C6B32FA1F97F}" destId="{C2DFF490-09FB-46EB-9778-BA318C55D377}" srcOrd="0" destOrd="0" presId="urn:microsoft.com/office/officeart/2005/8/layout/StepDownProcess"/>
    <dgm:cxn modelId="{48411E4F-7A59-48D7-892E-8CA30EAC5648}" type="presParOf" srcId="{F0E88767-7303-443E-96FB-C6B32FA1F97F}" destId="{25C9E918-1C2E-4F88-910E-F2066EF4E57F}"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DD4C28-23E1-492B-BA85-1D51C8380E3D}" type="doc">
      <dgm:prSet loTypeId="urn:microsoft.com/office/officeart/2005/8/layout/hProcess4" loCatId="process" qsTypeId="urn:microsoft.com/office/officeart/2005/8/quickstyle/3d3" qsCatId="3D" csTypeId="urn:microsoft.com/office/officeart/2005/8/colors/colorful1" csCatId="colorful" phldr="1"/>
      <dgm:spPr/>
      <dgm:t>
        <a:bodyPr/>
        <a:lstStyle/>
        <a:p>
          <a:endParaRPr lang="en-GB"/>
        </a:p>
      </dgm:t>
    </dgm:pt>
    <dgm:pt modelId="{A72AC2E9-3DAF-40BD-B83A-D616717F82CF}">
      <dgm:prSet phldrT="[Text]" custT="1"/>
      <dgm:spPr/>
      <dgm:t>
        <a:bodyPr/>
        <a:lstStyle/>
        <a:p>
          <a:r>
            <a:rPr lang="en-GB" sz="2800" dirty="0"/>
            <a:t>1. Raise Taxes</a:t>
          </a:r>
        </a:p>
      </dgm:t>
    </dgm:pt>
    <dgm:pt modelId="{5358F2B5-A0BB-42D2-BDD6-C2F452A93B6E}" type="parTrans" cxnId="{F3515EF2-9A52-43E5-ACE8-1D968E9F19C3}">
      <dgm:prSet/>
      <dgm:spPr/>
      <dgm:t>
        <a:bodyPr/>
        <a:lstStyle/>
        <a:p>
          <a:endParaRPr lang="en-GB"/>
        </a:p>
      </dgm:t>
    </dgm:pt>
    <dgm:pt modelId="{85F8C0BC-49B7-4F01-9E5F-E8C912F8EDEF}" type="sibTrans" cxnId="{F3515EF2-9A52-43E5-ACE8-1D968E9F19C3}">
      <dgm:prSet/>
      <dgm:spPr/>
      <dgm:t>
        <a:bodyPr/>
        <a:lstStyle/>
        <a:p>
          <a:endParaRPr lang="en-GB"/>
        </a:p>
      </dgm:t>
    </dgm:pt>
    <dgm:pt modelId="{A469BB20-321A-44D1-A0EB-4C5F1C8CB42E}">
      <dgm:prSet phldrT="[Text]"/>
      <dgm:spPr/>
      <dgm:t>
        <a:bodyPr/>
        <a:lstStyle/>
        <a:p>
          <a:r>
            <a:rPr lang="en-GB" dirty="0"/>
            <a:t>More money</a:t>
          </a:r>
        </a:p>
      </dgm:t>
    </dgm:pt>
    <dgm:pt modelId="{FCEE15C0-52C2-4225-B2D7-B412DF174EB7}" type="parTrans" cxnId="{4F502367-4CA6-4322-88C7-8BB73080749E}">
      <dgm:prSet/>
      <dgm:spPr/>
      <dgm:t>
        <a:bodyPr/>
        <a:lstStyle/>
        <a:p>
          <a:endParaRPr lang="en-GB"/>
        </a:p>
      </dgm:t>
    </dgm:pt>
    <dgm:pt modelId="{4F435F65-606A-4071-A194-F513627AD526}" type="sibTrans" cxnId="{4F502367-4CA6-4322-88C7-8BB73080749E}">
      <dgm:prSet/>
      <dgm:spPr/>
      <dgm:t>
        <a:bodyPr/>
        <a:lstStyle/>
        <a:p>
          <a:endParaRPr lang="en-GB"/>
        </a:p>
      </dgm:t>
    </dgm:pt>
    <dgm:pt modelId="{5EBFF84F-A0E3-4DFC-9318-D308124129C0}">
      <dgm:prSet phldrT="[Text]" custT="1"/>
      <dgm:spPr/>
      <dgm:t>
        <a:bodyPr/>
        <a:lstStyle/>
        <a:p>
          <a:r>
            <a:rPr lang="en-GB" sz="2800" dirty="0"/>
            <a:t>2. Cut Spending</a:t>
          </a:r>
        </a:p>
      </dgm:t>
    </dgm:pt>
    <dgm:pt modelId="{23069D0F-481C-4C5D-BD18-A5F283382844}" type="parTrans" cxnId="{03DB310D-4EF2-418E-98CA-AA57E069AEA3}">
      <dgm:prSet/>
      <dgm:spPr/>
      <dgm:t>
        <a:bodyPr/>
        <a:lstStyle/>
        <a:p>
          <a:endParaRPr lang="en-GB"/>
        </a:p>
      </dgm:t>
    </dgm:pt>
    <dgm:pt modelId="{ADD243AA-0C49-4D01-8D84-52FBD5566309}" type="sibTrans" cxnId="{03DB310D-4EF2-418E-98CA-AA57E069AEA3}">
      <dgm:prSet/>
      <dgm:spPr/>
      <dgm:t>
        <a:bodyPr/>
        <a:lstStyle/>
        <a:p>
          <a:endParaRPr lang="en-GB"/>
        </a:p>
      </dgm:t>
    </dgm:pt>
    <dgm:pt modelId="{F4168AB2-33E5-48F5-886D-653A90A7A25D}">
      <dgm:prSet phldrT="[Text]"/>
      <dgm:spPr/>
      <dgm:t>
        <a:bodyPr/>
        <a:lstStyle/>
        <a:p>
          <a:r>
            <a:rPr lang="en-GB" dirty="0"/>
            <a:t>Less spend</a:t>
          </a:r>
        </a:p>
      </dgm:t>
    </dgm:pt>
    <dgm:pt modelId="{B09F23C3-8F08-49E5-9F1B-E1429EBB10AE}" type="parTrans" cxnId="{DA84F15A-770E-4759-8DAB-4B24047EB604}">
      <dgm:prSet/>
      <dgm:spPr/>
      <dgm:t>
        <a:bodyPr/>
        <a:lstStyle/>
        <a:p>
          <a:endParaRPr lang="en-GB"/>
        </a:p>
      </dgm:t>
    </dgm:pt>
    <dgm:pt modelId="{94124BD6-C028-4574-BDB9-CED4FE1695C2}" type="sibTrans" cxnId="{DA84F15A-770E-4759-8DAB-4B24047EB604}">
      <dgm:prSet/>
      <dgm:spPr/>
      <dgm:t>
        <a:bodyPr/>
        <a:lstStyle/>
        <a:p>
          <a:endParaRPr lang="en-GB"/>
        </a:p>
      </dgm:t>
    </dgm:pt>
    <dgm:pt modelId="{9575F48D-8916-4D32-A6D6-AFB3A322F18D}">
      <dgm:prSet phldrT="[Text]" custT="1"/>
      <dgm:spPr/>
      <dgm:t>
        <a:bodyPr/>
        <a:lstStyle/>
        <a:p>
          <a:r>
            <a:rPr lang="en-GB" sz="2800" dirty="0"/>
            <a:t>3. Better Governance</a:t>
          </a:r>
        </a:p>
      </dgm:t>
    </dgm:pt>
    <dgm:pt modelId="{DA9FB239-0AEE-4F0A-81F2-A2AEB9EEBF8A}" type="parTrans" cxnId="{52B4A45A-6BE9-46E2-847B-54C235B8DE0F}">
      <dgm:prSet/>
      <dgm:spPr/>
      <dgm:t>
        <a:bodyPr/>
        <a:lstStyle/>
        <a:p>
          <a:endParaRPr lang="en-GB"/>
        </a:p>
      </dgm:t>
    </dgm:pt>
    <dgm:pt modelId="{1D13B832-05D0-4057-92A6-E11523E1C00E}" type="sibTrans" cxnId="{52B4A45A-6BE9-46E2-847B-54C235B8DE0F}">
      <dgm:prSet/>
      <dgm:spPr/>
      <dgm:t>
        <a:bodyPr/>
        <a:lstStyle/>
        <a:p>
          <a:endParaRPr lang="en-GB"/>
        </a:p>
      </dgm:t>
    </dgm:pt>
    <dgm:pt modelId="{CD03C52D-36E4-4AC9-8B70-AF6EE8138665}">
      <dgm:prSet phldrT="[Text]"/>
      <dgm:spPr/>
      <dgm:t>
        <a:bodyPr/>
        <a:lstStyle/>
        <a:p>
          <a:r>
            <a:rPr lang="en-GB" dirty="0"/>
            <a:t>Innovation</a:t>
          </a:r>
        </a:p>
      </dgm:t>
    </dgm:pt>
    <dgm:pt modelId="{30FD7334-4A84-4DC3-BDA5-D02914DF2D61}" type="parTrans" cxnId="{6C9B1EFF-15CF-4090-AE0A-57F0B0C74274}">
      <dgm:prSet/>
      <dgm:spPr/>
      <dgm:t>
        <a:bodyPr/>
        <a:lstStyle/>
        <a:p>
          <a:endParaRPr lang="en-GB"/>
        </a:p>
      </dgm:t>
    </dgm:pt>
    <dgm:pt modelId="{89C6025E-36C1-4FA6-9C47-6418F219CE45}" type="sibTrans" cxnId="{6C9B1EFF-15CF-4090-AE0A-57F0B0C74274}">
      <dgm:prSet/>
      <dgm:spPr/>
      <dgm:t>
        <a:bodyPr/>
        <a:lstStyle/>
        <a:p>
          <a:endParaRPr lang="en-GB"/>
        </a:p>
      </dgm:t>
    </dgm:pt>
    <dgm:pt modelId="{767088AE-FB2A-4237-BC30-9A0333476B57}">
      <dgm:prSet phldrT="[Text]"/>
      <dgm:spPr/>
      <dgm:t>
        <a:bodyPr/>
        <a:lstStyle/>
        <a:p>
          <a:endParaRPr lang="en-GB" dirty="0"/>
        </a:p>
      </dgm:t>
    </dgm:pt>
    <dgm:pt modelId="{62D81E73-F22C-4F17-9C77-EE1007250A6F}" type="parTrans" cxnId="{2ED04319-5ABA-4717-9886-C1CB3AC44442}">
      <dgm:prSet/>
      <dgm:spPr/>
      <dgm:t>
        <a:bodyPr/>
        <a:lstStyle/>
        <a:p>
          <a:endParaRPr lang="en-GB"/>
        </a:p>
      </dgm:t>
    </dgm:pt>
    <dgm:pt modelId="{F9E7FB06-FA93-450E-8562-8B853BC340C3}" type="sibTrans" cxnId="{2ED04319-5ABA-4717-9886-C1CB3AC44442}">
      <dgm:prSet/>
      <dgm:spPr/>
      <dgm:t>
        <a:bodyPr/>
        <a:lstStyle/>
        <a:p>
          <a:endParaRPr lang="en-GB"/>
        </a:p>
      </dgm:t>
    </dgm:pt>
    <dgm:pt modelId="{471C76C3-D643-44D2-99FF-F874F3F67C4F}" type="pres">
      <dgm:prSet presAssocID="{39DD4C28-23E1-492B-BA85-1D51C8380E3D}" presName="Name0" presStyleCnt="0">
        <dgm:presLayoutVars>
          <dgm:dir/>
          <dgm:animLvl val="lvl"/>
          <dgm:resizeHandles val="exact"/>
        </dgm:presLayoutVars>
      </dgm:prSet>
      <dgm:spPr/>
    </dgm:pt>
    <dgm:pt modelId="{80C42B3B-9C39-4116-A828-7438F56924BA}" type="pres">
      <dgm:prSet presAssocID="{39DD4C28-23E1-492B-BA85-1D51C8380E3D}" presName="tSp" presStyleCnt="0"/>
      <dgm:spPr/>
    </dgm:pt>
    <dgm:pt modelId="{2164918F-4258-4B9E-8F4E-2E576F540F83}" type="pres">
      <dgm:prSet presAssocID="{39DD4C28-23E1-492B-BA85-1D51C8380E3D}" presName="bSp" presStyleCnt="0"/>
      <dgm:spPr/>
    </dgm:pt>
    <dgm:pt modelId="{99D45688-2FC7-4712-9588-A6DADAB287A8}" type="pres">
      <dgm:prSet presAssocID="{39DD4C28-23E1-492B-BA85-1D51C8380E3D}" presName="process" presStyleCnt="0"/>
      <dgm:spPr/>
    </dgm:pt>
    <dgm:pt modelId="{E30F902C-27CB-4A19-8CFF-B4C2F68896C6}" type="pres">
      <dgm:prSet presAssocID="{A72AC2E9-3DAF-40BD-B83A-D616717F82CF}" presName="composite1" presStyleCnt="0"/>
      <dgm:spPr/>
    </dgm:pt>
    <dgm:pt modelId="{EC5B297B-4315-4385-B585-C799DD163F62}" type="pres">
      <dgm:prSet presAssocID="{A72AC2E9-3DAF-40BD-B83A-D616717F82CF}" presName="dummyNode1" presStyleLbl="node1" presStyleIdx="0" presStyleCnt="3"/>
      <dgm:spPr/>
    </dgm:pt>
    <dgm:pt modelId="{C6341EF0-74E5-4258-BCB7-43794865E1D9}" type="pres">
      <dgm:prSet presAssocID="{A72AC2E9-3DAF-40BD-B83A-D616717F82CF}" presName="childNode1" presStyleLbl="bgAcc1" presStyleIdx="0" presStyleCnt="3">
        <dgm:presLayoutVars>
          <dgm:bulletEnabled val="1"/>
        </dgm:presLayoutVars>
      </dgm:prSet>
      <dgm:spPr/>
    </dgm:pt>
    <dgm:pt modelId="{3CEB055D-74D3-4918-998C-395B7F9FF684}" type="pres">
      <dgm:prSet presAssocID="{A72AC2E9-3DAF-40BD-B83A-D616717F82CF}" presName="childNode1tx" presStyleLbl="bgAcc1" presStyleIdx="0" presStyleCnt="3">
        <dgm:presLayoutVars>
          <dgm:bulletEnabled val="1"/>
        </dgm:presLayoutVars>
      </dgm:prSet>
      <dgm:spPr/>
    </dgm:pt>
    <dgm:pt modelId="{C86BD848-1825-4791-BCBD-A3A83241779B}" type="pres">
      <dgm:prSet presAssocID="{A72AC2E9-3DAF-40BD-B83A-D616717F82CF}" presName="parentNode1" presStyleLbl="node1" presStyleIdx="0" presStyleCnt="3" custScaleX="133553" custScaleY="209787">
        <dgm:presLayoutVars>
          <dgm:chMax val="1"/>
          <dgm:bulletEnabled val="1"/>
        </dgm:presLayoutVars>
      </dgm:prSet>
      <dgm:spPr/>
    </dgm:pt>
    <dgm:pt modelId="{2FC4697E-398E-46D8-97D4-6ED877AB0A6D}" type="pres">
      <dgm:prSet presAssocID="{A72AC2E9-3DAF-40BD-B83A-D616717F82CF}" presName="connSite1" presStyleCnt="0"/>
      <dgm:spPr/>
    </dgm:pt>
    <dgm:pt modelId="{2214C8BD-A30C-4796-B49B-917D65CD5B1F}" type="pres">
      <dgm:prSet presAssocID="{85F8C0BC-49B7-4F01-9E5F-E8C912F8EDEF}" presName="Name9" presStyleLbl="sibTrans2D1" presStyleIdx="0" presStyleCnt="2"/>
      <dgm:spPr/>
    </dgm:pt>
    <dgm:pt modelId="{AE7DF2F9-822F-42F5-AC48-E362D4C4EA6F}" type="pres">
      <dgm:prSet presAssocID="{5EBFF84F-A0E3-4DFC-9318-D308124129C0}" presName="composite2" presStyleCnt="0"/>
      <dgm:spPr/>
    </dgm:pt>
    <dgm:pt modelId="{2788A0A0-CC83-4BCD-8BD6-4ECDC2D5C777}" type="pres">
      <dgm:prSet presAssocID="{5EBFF84F-A0E3-4DFC-9318-D308124129C0}" presName="dummyNode2" presStyleLbl="node1" presStyleIdx="0" presStyleCnt="3"/>
      <dgm:spPr/>
    </dgm:pt>
    <dgm:pt modelId="{D3D9576B-3299-4FAF-BD1B-4FB00204B659}" type="pres">
      <dgm:prSet presAssocID="{5EBFF84F-A0E3-4DFC-9318-D308124129C0}" presName="childNode2" presStyleLbl="bgAcc1" presStyleIdx="1" presStyleCnt="3">
        <dgm:presLayoutVars>
          <dgm:bulletEnabled val="1"/>
        </dgm:presLayoutVars>
      </dgm:prSet>
      <dgm:spPr/>
    </dgm:pt>
    <dgm:pt modelId="{A4C5799B-B80B-469A-ABCE-42FC8A7056FD}" type="pres">
      <dgm:prSet presAssocID="{5EBFF84F-A0E3-4DFC-9318-D308124129C0}" presName="childNode2tx" presStyleLbl="bgAcc1" presStyleIdx="1" presStyleCnt="3">
        <dgm:presLayoutVars>
          <dgm:bulletEnabled val="1"/>
        </dgm:presLayoutVars>
      </dgm:prSet>
      <dgm:spPr/>
    </dgm:pt>
    <dgm:pt modelId="{C4D1AA07-2115-401D-B5BD-E4FFB8B2F8FB}" type="pres">
      <dgm:prSet presAssocID="{5EBFF84F-A0E3-4DFC-9318-D308124129C0}" presName="parentNode2" presStyleLbl="node1" presStyleIdx="1" presStyleCnt="3" custScaleX="125966" custScaleY="217132">
        <dgm:presLayoutVars>
          <dgm:chMax val="0"/>
          <dgm:bulletEnabled val="1"/>
        </dgm:presLayoutVars>
      </dgm:prSet>
      <dgm:spPr/>
    </dgm:pt>
    <dgm:pt modelId="{84AA925C-BF83-41D6-9893-ACC31C090640}" type="pres">
      <dgm:prSet presAssocID="{5EBFF84F-A0E3-4DFC-9318-D308124129C0}" presName="connSite2" presStyleCnt="0"/>
      <dgm:spPr/>
    </dgm:pt>
    <dgm:pt modelId="{8F353A9C-BE99-4EF7-91CD-3E7599AD26F8}" type="pres">
      <dgm:prSet presAssocID="{ADD243AA-0C49-4D01-8D84-52FBD5566309}" presName="Name18" presStyleLbl="sibTrans2D1" presStyleIdx="1" presStyleCnt="2"/>
      <dgm:spPr/>
    </dgm:pt>
    <dgm:pt modelId="{D23A040F-389B-412E-A1CD-11FB2C1338DF}" type="pres">
      <dgm:prSet presAssocID="{9575F48D-8916-4D32-A6D6-AFB3A322F18D}" presName="composite1" presStyleCnt="0"/>
      <dgm:spPr/>
    </dgm:pt>
    <dgm:pt modelId="{78FD7728-429D-48C8-B1E2-FF1DFD3B889D}" type="pres">
      <dgm:prSet presAssocID="{9575F48D-8916-4D32-A6D6-AFB3A322F18D}" presName="dummyNode1" presStyleLbl="node1" presStyleIdx="1" presStyleCnt="3"/>
      <dgm:spPr/>
    </dgm:pt>
    <dgm:pt modelId="{F4FC1BDE-61E3-4E1C-B000-5DFCDCD8441D}" type="pres">
      <dgm:prSet presAssocID="{9575F48D-8916-4D32-A6D6-AFB3A322F18D}" presName="childNode1" presStyleLbl="bgAcc1" presStyleIdx="2" presStyleCnt="3">
        <dgm:presLayoutVars>
          <dgm:bulletEnabled val="1"/>
        </dgm:presLayoutVars>
      </dgm:prSet>
      <dgm:spPr/>
    </dgm:pt>
    <dgm:pt modelId="{C18F6EFD-6732-4763-8836-038B11A29181}" type="pres">
      <dgm:prSet presAssocID="{9575F48D-8916-4D32-A6D6-AFB3A322F18D}" presName="childNode1tx" presStyleLbl="bgAcc1" presStyleIdx="2" presStyleCnt="3">
        <dgm:presLayoutVars>
          <dgm:bulletEnabled val="1"/>
        </dgm:presLayoutVars>
      </dgm:prSet>
      <dgm:spPr/>
    </dgm:pt>
    <dgm:pt modelId="{9ADEB3BB-70B9-465D-9720-FAAE43E0D1E5}" type="pres">
      <dgm:prSet presAssocID="{9575F48D-8916-4D32-A6D6-AFB3A322F18D}" presName="parentNode1" presStyleLbl="node1" presStyleIdx="2" presStyleCnt="3" custScaleX="161997" custScaleY="197814">
        <dgm:presLayoutVars>
          <dgm:chMax val="1"/>
          <dgm:bulletEnabled val="1"/>
        </dgm:presLayoutVars>
      </dgm:prSet>
      <dgm:spPr/>
    </dgm:pt>
    <dgm:pt modelId="{71FA131E-FF1F-4675-ABB4-C7B72DEE342F}" type="pres">
      <dgm:prSet presAssocID="{9575F48D-8916-4D32-A6D6-AFB3A322F18D}" presName="connSite1" presStyleCnt="0"/>
      <dgm:spPr/>
    </dgm:pt>
  </dgm:ptLst>
  <dgm:cxnLst>
    <dgm:cxn modelId="{AA5BEB0A-AF65-4B9C-8FB4-CA97FCC5EC0D}" type="presOf" srcId="{A469BB20-321A-44D1-A0EB-4C5F1C8CB42E}" destId="{C6341EF0-74E5-4258-BCB7-43794865E1D9}" srcOrd="0" destOrd="0" presId="urn:microsoft.com/office/officeart/2005/8/layout/hProcess4"/>
    <dgm:cxn modelId="{03DB310D-4EF2-418E-98CA-AA57E069AEA3}" srcId="{39DD4C28-23E1-492B-BA85-1D51C8380E3D}" destId="{5EBFF84F-A0E3-4DFC-9318-D308124129C0}" srcOrd="1" destOrd="0" parTransId="{23069D0F-481C-4C5D-BD18-A5F283382844}" sibTransId="{ADD243AA-0C49-4D01-8D84-52FBD5566309}"/>
    <dgm:cxn modelId="{2ED04319-5ABA-4717-9886-C1CB3AC44442}" srcId="{5EBFF84F-A0E3-4DFC-9318-D308124129C0}" destId="{767088AE-FB2A-4237-BC30-9A0333476B57}" srcOrd="0" destOrd="0" parTransId="{62D81E73-F22C-4F17-9C77-EE1007250A6F}" sibTransId="{F9E7FB06-FA93-450E-8562-8B853BC340C3}"/>
    <dgm:cxn modelId="{24D6C11A-622F-4E38-86C9-23966EF5F924}" type="presOf" srcId="{F4168AB2-33E5-48F5-886D-653A90A7A25D}" destId="{D3D9576B-3299-4FAF-BD1B-4FB00204B659}" srcOrd="0" destOrd="1" presId="urn:microsoft.com/office/officeart/2005/8/layout/hProcess4"/>
    <dgm:cxn modelId="{8A762E1B-EE63-425F-86C5-520970EEE912}" type="presOf" srcId="{CD03C52D-36E4-4AC9-8B70-AF6EE8138665}" destId="{C18F6EFD-6732-4763-8836-038B11A29181}" srcOrd="1" destOrd="0" presId="urn:microsoft.com/office/officeart/2005/8/layout/hProcess4"/>
    <dgm:cxn modelId="{DEA6031C-C5C5-4DD1-9A3C-CD85DCDCD4A1}" type="presOf" srcId="{85F8C0BC-49B7-4F01-9E5F-E8C912F8EDEF}" destId="{2214C8BD-A30C-4796-B49B-917D65CD5B1F}" srcOrd="0" destOrd="0" presId="urn:microsoft.com/office/officeart/2005/8/layout/hProcess4"/>
    <dgm:cxn modelId="{5CD9BA27-A7BC-4F66-90B8-C325D15DD52A}" type="presOf" srcId="{F4168AB2-33E5-48F5-886D-653A90A7A25D}" destId="{A4C5799B-B80B-469A-ABCE-42FC8A7056FD}" srcOrd="1" destOrd="1" presId="urn:microsoft.com/office/officeart/2005/8/layout/hProcess4"/>
    <dgm:cxn modelId="{8C257128-FEE4-476C-848C-AEAFD4D78880}" type="presOf" srcId="{CD03C52D-36E4-4AC9-8B70-AF6EE8138665}" destId="{F4FC1BDE-61E3-4E1C-B000-5DFCDCD8441D}" srcOrd="0" destOrd="0" presId="urn:microsoft.com/office/officeart/2005/8/layout/hProcess4"/>
    <dgm:cxn modelId="{11FB8A3B-3C69-41F6-8212-A26BE36BABF2}" type="presOf" srcId="{ADD243AA-0C49-4D01-8D84-52FBD5566309}" destId="{8F353A9C-BE99-4EF7-91CD-3E7599AD26F8}" srcOrd="0" destOrd="0" presId="urn:microsoft.com/office/officeart/2005/8/layout/hProcess4"/>
    <dgm:cxn modelId="{C3805343-D5A3-4796-856B-DC6C9E8286EF}" type="presOf" srcId="{9575F48D-8916-4D32-A6D6-AFB3A322F18D}" destId="{9ADEB3BB-70B9-465D-9720-FAAE43E0D1E5}" srcOrd="0" destOrd="0" presId="urn:microsoft.com/office/officeart/2005/8/layout/hProcess4"/>
    <dgm:cxn modelId="{52B4A45A-6BE9-46E2-847B-54C235B8DE0F}" srcId="{39DD4C28-23E1-492B-BA85-1D51C8380E3D}" destId="{9575F48D-8916-4D32-A6D6-AFB3A322F18D}" srcOrd="2" destOrd="0" parTransId="{DA9FB239-0AEE-4F0A-81F2-A2AEB9EEBF8A}" sibTransId="{1D13B832-05D0-4057-92A6-E11523E1C00E}"/>
    <dgm:cxn modelId="{DA84F15A-770E-4759-8DAB-4B24047EB604}" srcId="{5EBFF84F-A0E3-4DFC-9318-D308124129C0}" destId="{F4168AB2-33E5-48F5-886D-653A90A7A25D}" srcOrd="1" destOrd="0" parTransId="{B09F23C3-8F08-49E5-9F1B-E1429EBB10AE}" sibTransId="{94124BD6-C028-4574-BDB9-CED4FE1695C2}"/>
    <dgm:cxn modelId="{4F502367-4CA6-4322-88C7-8BB73080749E}" srcId="{A72AC2E9-3DAF-40BD-B83A-D616717F82CF}" destId="{A469BB20-321A-44D1-A0EB-4C5F1C8CB42E}" srcOrd="0" destOrd="0" parTransId="{FCEE15C0-52C2-4225-B2D7-B412DF174EB7}" sibTransId="{4F435F65-606A-4071-A194-F513627AD526}"/>
    <dgm:cxn modelId="{A65F026C-3C5A-4A4B-922B-EFDCE0CA860A}" type="presOf" srcId="{767088AE-FB2A-4237-BC30-9A0333476B57}" destId="{A4C5799B-B80B-469A-ABCE-42FC8A7056FD}" srcOrd="1" destOrd="0" presId="urn:microsoft.com/office/officeart/2005/8/layout/hProcess4"/>
    <dgm:cxn modelId="{4680C078-8E84-49F7-9320-C76AD52F1656}" type="presOf" srcId="{A469BB20-321A-44D1-A0EB-4C5F1C8CB42E}" destId="{3CEB055D-74D3-4918-998C-395B7F9FF684}" srcOrd="1" destOrd="0" presId="urn:microsoft.com/office/officeart/2005/8/layout/hProcess4"/>
    <dgm:cxn modelId="{C9EECE7B-3970-4C4E-AD97-0C84B9E58E7A}" type="presOf" srcId="{5EBFF84F-A0E3-4DFC-9318-D308124129C0}" destId="{C4D1AA07-2115-401D-B5BD-E4FFB8B2F8FB}" srcOrd="0" destOrd="0" presId="urn:microsoft.com/office/officeart/2005/8/layout/hProcess4"/>
    <dgm:cxn modelId="{03E537C3-9A8F-4534-8BE0-1008F6F248B3}" type="presOf" srcId="{A72AC2E9-3DAF-40BD-B83A-D616717F82CF}" destId="{C86BD848-1825-4791-BCBD-A3A83241779B}" srcOrd="0" destOrd="0" presId="urn:microsoft.com/office/officeart/2005/8/layout/hProcess4"/>
    <dgm:cxn modelId="{141382F1-C336-4387-A1CA-7A65D38F3ADA}" type="presOf" srcId="{767088AE-FB2A-4237-BC30-9A0333476B57}" destId="{D3D9576B-3299-4FAF-BD1B-4FB00204B659}" srcOrd="0" destOrd="0" presId="urn:microsoft.com/office/officeart/2005/8/layout/hProcess4"/>
    <dgm:cxn modelId="{F3515EF2-9A52-43E5-ACE8-1D968E9F19C3}" srcId="{39DD4C28-23E1-492B-BA85-1D51C8380E3D}" destId="{A72AC2E9-3DAF-40BD-B83A-D616717F82CF}" srcOrd="0" destOrd="0" parTransId="{5358F2B5-A0BB-42D2-BDD6-C2F452A93B6E}" sibTransId="{85F8C0BC-49B7-4F01-9E5F-E8C912F8EDEF}"/>
    <dgm:cxn modelId="{EC4351F5-AC56-48B6-9455-4CC22A69C143}" type="presOf" srcId="{39DD4C28-23E1-492B-BA85-1D51C8380E3D}" destId="{471C76C3-D643-44D2-99FF-F874F3F67C4F}" srcOrd="0" destOrd="0" presId="urn:microsoft.com/office/officeart/2005/8/layout/hProcess4"/>
    <dgm:cxn modelId="{6C9B1EFF-15CF-4090-AE0A-57F0B0C74274}" srcId="{9575F48D-8916-4D32-A6D6-AFB3A322F18D}" destId="{CD03C52D-36E4-4AC9-8B70-AF6EE8138665}" srcOrd="0" destOrd="0" parTransId="{30FD7334-4A84-4DC3-BDA5-D02914DF2D61}" sibTransId="{89C6025E-36C1-4FA6-9C47-6418F219CE45}"/>
    <dgm:cxn modelId="{11447B96-6E6D-4EEC-AEFF-1656796A9FF4}" type="presParOf" srcId="{471C76C3-D643-44D2-99FF-F874F3F67C4F}" destId="{80C42B3B-9C39-4116-A828-7438F56924BA}" srcOrd="0" destOrd="0" presId="urn:microsoft.com/office/officeart/2005/8/layout/hProcess4"/>
    <dgm:cxn modelId="{194E7FB8-0902-456C-9C38-008E2E25DCE6}" type="presParOf" srcId="{471C76C3-D643-44D2-99FF-F874F3F67C4F}" destId="{2164918F-4258-4B9E-8F4E-2E576F540F83}" srcOrd="1" destOrd="0" presId="urn:microsoft.com/office/officeart/2005/8/layout/hProcess4"/>
    <dgm:cxn modelId="{B61BC2C7-BDFE-42BD-9BAE-D0FA6B8DE570}" type="presParOf" srcId="{471C76C3-D643-44D2-99FF-F874F3F67C4F}" destId="{99D45688-2FC7-4712-9588-A6DADAB287A8}" srcOrd="2" destOrd="0" presId="urn:microsoft.com/office/officeart/2005/8/layout/hProcess4"/>
    <dgm:cxn modelId="{2E2F067B-3B2F-4A05-B3AA-1CA1739D886B}" type="presParOf" srcId="{99D45688-2FC7-4712-9588-A6DADAB287A8}" destId="{E30F902C-27CB-4A19-8CFF-B4C2F68896C6}" srcOrd="0" destOrd="0" presId="urn:microsoft.com/office/officeart/2005/8/layout/hProcess4"/>
    <dgm:cxn modelId="{F5341A3D-3A56-48F8-A859-01A151F1CD29}" type="presParOf" srcId="{E30F902C-27CB-4A19-8CFF-B4C2F68896C6}" destId="{EC5B297B-4315-4385-B585-C799DD163F62}" srcOrd="0" destOrd="0" presId="urn:microsoft.com/office/officeart/2005/8/layout/hProcess4"/>
    <dgm:cxn modelId="{F06384DC-8525-4C15-B934-2772E684A619}" type="presParOf" srcId="{E30F902C-27CB-4A19-8CFF-B4C2F68896C6}" destId="{C6341EF0-74E5-4258-BCB7-43794865E1D9}" srcOrd="1" destOrd="0" presId="urn:microsoft.com/office/officeart/2005/8/layout/hProcess4"/>
    <dgm:cxn modelId="{F755C1B9-FECB-48DB-BE0E-0149C43F3ABE}" type="presParOf" srcId="{E30F902C-27CB-4A19-8CFF-B4C2F68896C6}" destId="{3CEB055D-74D3-4918-998C-395B7F9FF684}" srcOrd="2" destOrd="0" presId="urn:microsoft.com/office/officeart/2005/8/layout/hProcess4"/>
    <dgm:cxn modelId="{E967F853-6D43-40E4-A881-A44987D7C3BC}" type="presParOf" srcId="{E30F902C-27CB-4A19-8CFF-B4C2F68896C6}" destId="{C86BD848-1825-4791-BCBD-A3A83241779B}" srcOrd="3" destOrd="0" presId="urn:microsoft.com/office/officeart/2005/8/layout/hProcess4"/>
    <dgm:cxn modelId="{EB9DE717-6117-4BB8-A8A2-9580E971398C}" type="presParOf" srcId="{E30F902C-27CB-4A19-8CFF-B4C2F68896C6}" destId="{2FC4697E-398E-46D8-97D4-6ED877AB0A6D}" srcOrd="4" destOrd="0" presId="urn:microsoft.com/office/officeart/2005/8/layout/hProcess4"/>
    <dgm:cxn modelId="{1121303B-3C3C-4C46-A846-1CCDD65A5048}" type="presParOf" srcId="{99D45688-2FC7-4712-9588-A6DADAB287A8}" destId="{2214C8BD-A30C-4796-B49B-917D65CD5B1F}" srcOrd="1" destOrd="0" presId="urn:microsoft.com/office/officeart/2005/8/layout/hProcess4"/>
    <dgm:cxn modelId="{A9D10561-E62B-4992-9589-D031593E1629}" type="presParOf" srcId="{99D45688-2FC7-4712-9588-A6DADAB287A8}" destId="{AE7DF2F9-822F-42F5-AC48-E362D4C4EA6F}" srcOrd="2" destOrd="0" presId="urn:microsoft.com/office/officeart/2005/8/layout/hProcess4"/>
    <dgm:cxn modelId="{6E074BBC-70B1-4DE7-ACF8-B50D48473008}" type="presParOf" srcId="{AE7DF2F9-822F-42F5-AC48-E362D4C4EA6F}" destId="{2788A0A0-CC83-4BCD-8BD6-4ECDC2D5C777}" srcOrd="0" destOrd="0" presId="urn:microsoft.com/office/officeart/2005/8/layout/hProcess4"/>
    <dgm:cxn modelId="{BA4BECE2-4F82-4136-B6BF-B8A31794801F}" type="presParOf" srcId="{AE7DF2F9-822F-42F5-AC48-E362D4C4EA6F}" destId="{D3D9576B-3299-4FAF-BD1B-4FB00204B659}" srcOrd="1" destOrd="0" presId="urn:microsoft.com/office/officeart/2005/8/layout/hProcess4"/>
    <dgm:cxn modelId="{99871912-FAC3-4925-A790-E4AB30561533}" type="presParOf" srcId="{AE7DF2F9-822F-42F5-AC48-E362D4C4EA6F}" destId="{A4C5799B-B80B-469A-ABCE-42FC8A7056FD}" srcOrd="2" destOrd="0" presId="urn:microsoft.com/office/officeart/2005/8/layout/hProcess4"/>
    <dgm:cxn modelId="{414E58A3-736A-407E-83D9-88F3D80F6A01}" type="presParOf" srcId="{AE7DF2F9-822F-42F5-AC48-E362D4C4EA6F}" destId="{C4D1AA07-2115-401D-B5BD-E4FFB8B2F8FB}" srcOrd="3" destOrd="0" presId="urn:microsoft.com/office/officeart/2005/8/layout/hProcess4"/>
    <dgm:cxn modelId="{7A1E557B-C103-4A35-B367-1563BDD20C9D}" type="presParOf" srcId="{AE7DF2F9-822F-42F5-AC48-E362D4C4EA6F}" destId="{84AA925C-BF83-41D6-9893-ACC31C090640}" srcOrd="4" destOrd="0" presId="urn:microsoft.com/office/officeart/2005/8/layout/hProcess4"/>
    <dgm:cxn modelId="{7B85B9F8-AE88-454A-97C0-9C73619AD3BB}" type="presParOf" srcId="{99D45688-2FC7-4712-9588-A6DADAB287A8}" destId="{8F353A9C-BE99-4EF7-91CD-3E7599AD26F8}" srcOrd="3" destOrd="0" presId="urn:microsoft.com/office/officeart/2005/8/layout/hProcess4"/>
    <dgm:cxn modelId="{E805A8DD-278B-4EEC-9E76-992EFE7A10B8}" type="presParOf" srcId="{99D45688-2FC7-4712-9588-A6DADAB287A8}" destId="{D23A040F-389B-412E-A1CD-11FB2C1338DF}" srcOrd="4" destOrd="0" presId="urn:microsoft.com/office/officeart/2005/8/layout/hProcess4"/>
    <dgm:cxn modelId="{86407B68-F37A-4C8A-9208-4092365E1C99}" type="presParOf" srcId="{D23A040F-389B-412E-A1CD-11FB2C1338DF}" destId="{78FD7728-429D-48C8-B1E2-FF1DFD3B889D}" srcOrd="0" destOrd="0" presId="urn:microsoft.com/office/officeart/2005/8/layout/hProcess4"/>
    <dgm:cxn modelId="{59FA3FB2-1E97-4791-AF9D-F78261F3C010}" type="presParOf" srcId="{D23A040F-389B-412E-A1CD-11FB2C1338DF}" destId="{F4FC1BDE-61E3-4E1C-B000-5DFCDCD8441D}" srcOrd="1" destOrd="0" presId="urn:microsoft.com/office/officeart/2005/8/layout/hProcess4"/>
    <dgm:cxn modelId="{DB6EEF2D-720C-4E00-A228-5EF371E1A816}" type="presParOf" srcId="{D23A040F-389B-412E-A1CD-11FB2C1338DF}" destId="{C18F6EFD-6732-4763-8836-038B11A29181}" srcOrd="2" destOrd="0" presId="urn:microsoft.com/office/officeart/2005/8/layout/hProcess4"/>
    <dgm:cxn modelId="{FB665A5F-B440-420C-8858-94BE6EA2FA14}" type="presParOf" srcId="{D23A040F-389B-412E-A1CD-11FB2C1338DF}" destId="{9ADEB3BB-70B9-465D-9720-FAAE43E0D1E5}" srcOrd="3" destOrd="0" presId="urn:microsoft.com/office/officeart/2005/8/layout/hProcess4"/>
    <dgm:cxn modelId="{CA6E98AF-CBC1-4F73-ACFB-ADAB924ACECC}" type="presParOf" srcId="{D23A040F-389B-412E-A1CD-11FB2C1338DF}" destId="{71FA131E-FF1F-4675-ABB4-C7B72DEE342F}"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7FA8F6-52F2-4CEA-9312-06E122AA22AB}" type="doc">
      <dgm:prSet loTypeId="urn:microsoft.com/office/officeart/2005/8/layout/hProcess9" loCatId="process" qsTypeId="urn:microsoft.com/office/officeart/2005/8/quickstyle/3d3" qsCatId="3D" csTypeId="urn:microsoft.com/office/officeart/2005/8/colors/colorful1#3" csCatId="colorful" phldr="1"/>
      <dgm:spPr/>
    </dgm:pt>
    <dgm:pt modelId="{0CD923B6-5562-4503-82EE-627297A6B34B}">
      <dgm:prSet phldrT="[Text]"/>
      <dgm:spPr/>
      <dgm:t>
        <a:bodyPr/>
        <a:lstStyle/>
        <a:p>
          <a:r>
            <a:rPr lang="en-GB" dirty="0"/>
            <a:t>What should be done?</a:t>
          </a:r>
        </a:p>
      </dgm:t>
    </dgm:pt>
    <dgm:pt modelId="{0992EECA-3BEA-4F83-9358-9C3E800C8373}" type="parTrans" cxnId="{6D3940F2-80AD-4251-B223-155E1C9AC92C}">
      <dgm:prSet/>
      <dgm:spPr/>
      <dgm:t>
        <a:bodyPr/>
        <a:lstStyle/>
        <a:p>
          <a:endParaRPr lang="en-GB"/>
        </a:p>
      </dgm:t>
    </dgm:pt>
    <dgm:pt modelId="{6A31F64E-CFBB-4A83-936B-4106CA5180AA}" type="sibTrans" cxnId="{6D3940F2-80AD-4251-B223-155E1C9AC92C}">
      <dgm:prSet/>
      <dgm:spPr/>
      <dgm:t>
        <a:bodyPr/>
        <a:lstStyle/>
        <a:p>
          <a:endParaRPr lang="en-GB"/>
        </a:p>
      </dgm:t>
    </dgm:pt>
    <dgm:pt modelId="{74FB897F-18C2-4C5D-B1E4-FEA9E5E99164}">
      <dgm:prSet phldrT="[Text]"/>
      <dgm:spPr/>
      <dgm:t>
        <a:bodyPr/>
        <a:lstStyle/>
        <a:p>
          <a:r>
            <a:rPr lang="en-GB" dirty="0"/>
            <a:t>Focus on welfare or well-being</a:t>
          </a:r>
        </a:p>
      </dgm:t>
    </dgm:pt>
    <dgm:pt modelId="{EFEBBDE9-5CA2-4B16-83B1-AAEFE763F0B3}" type="parTrans" cxnId="{9E8FCEE4-F398-4C87-A1AF-A7053D117BF2}">
      <dgm:prSet/>
      <dgm:spPr/>
      <dgm:t>
        <a:bodyPr/>
        <a:lstStyle/>
        <a:p>
          <a:endParaRPr lang="en-GB"/>
        </a:p>
      </dgm:t>
    </dgm:pt>
    <dgm:pt modelId="{D5315101-A1F6-4395-9C1F-58EC9791D836}" type="sibTrans" cxnId="{9E8FCEE4-F398-4C87-A1AF-A7053D117BF2}">
      <dgm:prSet/>
      <dgm:spPr/>
      <dgm:t>
        <a:bodyPr/>
        <a:lstStyle/>
        <a:p>
          <a:endParaRPr lang="en-GB"/>
        </a:p>
      </dgm:t>
    </dgm:pt>
    <dgm:pt modelId="{7817BC30-6456-45C9-93EA-41F2A86FDE8F}">
      <dgm:prSet phldrT="[Text]"/>
      <dgm:spPr/>
      <dgm:t>
        <a:bodyPr/>
        <a:lstStyle/>
        <a:p>
          <a:r>
            <a:rPr lang="en-GB" dirty="0"/>
            <a:t>Establish a common good</a:t>
          </a:r>
        </a:p>
      </dgm:t>
    </dgm:pt>
    <dgm:pt modelId="{48868E43-5EE5-4687-9A43-72B16F8ADAF7}" type="parTrans" cxnId="{09C69CF4-50AA-44F2-87CE-3D38C25EE829}">
      <dgm:prSet/>
      <dgm:spPr/>
      <dgm:t>
        <a:bodyPr/>
        <a:lstStyle/>
        <a:p>
          <a:endParaRPr lang="en-GB"/>
        </a:p>
      </dgm:t>
    </dgm:pt>
    <dgm:pt modelId="{61A8D036-8BDD-4062-9457-1F439F95F444}" type="sibTrans" cxnId="{09C69CF4-50AA-44F2-87CE-3D38C25EE829}">
      <dgm:prSet/>
      <dgm:spPr/>
      <dgm:t>
        <a:bodyPr/>
        <a:lstStyle/>
        <a:p>
          <a:endParaRPr lang="en-GB"/>
        </a:p>
      </dgm:t>
    </dgm:pt>
    <dgm:pt modelId="{5128818F-A7AF-405F-BE6B-8800691DD93B}" type="pres">
      <dgm:prSet presAssocID="{787FA8F6-52F2-4CEA-9312-06E122AA22AB}" presName="CompostProcess" presStyleCnt="0">
        <dgm:presLayoutVars>
          <dgm:dir/>
          <dgm:resizeHandles val="exact"/>
        </dgm:presLayoutVars>
      </dgm:prSet>
      <dgm:spPr/>
    </dgm:pt>
    <dgm:pt modelId="{D2224D36-C60B-4FFA-8334-C91FAAD75EDF}" type="pres">
      <dgm:prSet presAssocID="{787FA8F6-52F2-4CEA-9312-06E122AA22AB}" presName="arrow" presStyleLbl="bgShp" presStyleIdx="0" presStyleCnt="1"/>
      <dgm:spPr/>
    </dgm:pt>
    <dgm:pt modelId="{A5B9A366-076D-4461-9207-026FE223E5BB}" type="pres">
      <dgm:prSet presAssocID="{787FA8F6-52F2-4CEA-9312-06E122AA22AB}" presName="linearProcess" presStyleCnt="0"/>
      <dgm:spPr/>
    </dgm:pt>
    <dgm:pt modelId="{5EB1002B-0BEA-4E19-92BE-288C9C727C80}" type="pres">
      <dgm:prSet presAssocID="{0CD923B6-5562-4503-82EE-627297A6B34B}" presName="textNode" presStyleLbl="node1" presStyleIdx="0" presStyleCnt="3">
        <dgm:presLayoutVars>
          <dgm:bulletEnabled val="1"/>
        </dgm:presLayoutVars>
      </dgm:prSet>
      <dgm:spPr/>
    </dgm:pt>
    <dgm:pt modelId="{25B9527C-0387-403A-AD76-199844AD95F1}" type="pres">
      <dgm:prSet presAssocID="{6A31F64E-CFBB-4A83-936B-4106CA5180AA}" presName="sibTrans" presStyleCnt="0"/>
      <dgm:spPr/>
    </dgm:pt>
    <dgm:pt modelId="{5D2A7F01-31E3-44BB-A737-212D3B2C9B0F}" type="pres">
      <dgm:prSet presAssocID="{74FB897F-18C2-4C5D-B1E4-FEA9E5E99164}" presName="textNode" presStyleLbl="node1" presStyleIdx="1" presStyleCnt="3">
        <dgm:presLayoutVars>
          <dgm:bulletEnabled val="1"/>
        </dgm:presLayoutVars>
      </dgm:prSet>
      <dgm:spPr/>
    </dgm:pt>
    <dgm:pt modelId="{789D8FEA-86A8-4EB4-BB40-F045992C424B}" type="pres">
      <dgm:prSet presAssocID="{D5315101-A1F6-4395-9C1F-58EC9791D836}" presName="sibTrans" presStyleCnt="0"/>
      <dgm:spPr/>
    </dgm:pt>
    <dgm:pt modelId="{347FC33A-9577-4832-A6ED-9DC5EA3433A4}" type="pres">
      <dgm:prSet presAssocID="{7817BC30-6456-45C9-93EA-41F2A86FDE8F}" presName="textNode" presStyleLbl="node1" presStyleIdx="2" presStyleCnt="3">
        <dgm:presLayoutVars>
          <dgm:bulletEnabled val="1"/>
        </dgm:presLayoutVars>
      </dgm:prSet>
      <dgm:spPr/>
    </dgm:pt>
  </dgm:ptLst>
  <dgm:cxnLst>
    <dgm:cxn modelId="{634DA006-AF36-43D2-A83F-4F8A2C6BEB54}" type="presOf" srcId="{0CD923B6-5562-4503-82EE-627297A6B34B}" destId="{5EB1002B-0BEA-4E19-92BE-288C9C727C80}" srcOrd="0" destOrd="0" presId="urn:microsoft.com/office/officeart/2005/8/layout/hProcess9"/>
    <dgm:cxn modelId="{2649D44E-5F9A-4E49-B9D4-A1CA50AA99EB}" type="presOf" srcId="{7817BC30-6456-45C9-93EA-41F2A86FDE8F}" destId="{347FC33A-9577-4832-A6ED-9DC5EA3433A4}" srcOrd="0" destOrd="0" presId="urn:microsoft.com/office/officeart/2005/8/layout/hProcess9"/>
    <dgm:cxn modelId="{AC97EE70-52F1-41C1-813A-61378888C3E4}" type="presOf" srcId="{74FB897F-18C2-4C5D-B1E4-FEA9E5E99164}" destId="{5D2A7F01-31E3-44BB-A737-212D3B2C9B0F}" srcOrd="0" destOrd="0" presId="urn:microsoft.com/office/officeart/2005/8/layout/hProcess9"/>
    <dgm:cxn modelId="{72F8E679-621E-4023-99E1-FB1DAD2C722C}" type="presOf" srcId="{787FA8F6-52F2-4CEA-9312-06E122AA22AB}" destId="{5128818F-A7AF-405F-BE6B-8800691DD93B}" srcOrd="0" destOrd="0" presId="urn:microsoft.com/office/officeart/2005/8/layout/hProcess9"/>
    <dgm:cxn modelId="{9E8FCEE4-F398-4C87-A1AF-A7053D117BF2}" srcId="{787FA8F6-52F2-4CEA-9312-06E122AA22AB}" destId="{74FB897F-18C2-4C5D-B1E4-FEA9E5E99164}" srcOrd="1" destOrd="0" parTransId="{EFEBBDE9-5CA2-4B16-83B1-AAEFE763F0B3}" sibTransId="{D5315101-A1F6-4395-9C1F-58EC9791D836}"/>
    <dgm:cxn modelId="{6D3940F2-80AD-4251-B223-155E1C9AC92C}" srcId="{787FA8F6-52F2-4CEA-9312-06E122AA22AB}" destId="{0CD923B6-5562-4503-82EE-627297A6B34B}" srcOrd="0" destOrd="0" parTransId="{0992EECA-3BEA-4F83-9358-9C3E800C8373}" sibTransId="{6A31F64E-CFBB-4A83-936B-4106CA5180AA}"/>
    <dgm:cxn modelId="{09C69CF4-50AA-44F2-87CE-3D38C25EE829}" srcId="{787FA8F6-52F2-4CEA-9312-06E122AA22AB}" destId="{7817BC30-6456-45C9-93EA-41F2A86FDE8F}" srcOrd="2" destOrd="0" parTransId="{48868E43-5EE5-4687-9A43-72B16F8ADAF7}" sibTransId="{61A8D036-8BDD-4062-9457-1F439F95F444}"/>
    <dgm:cxn modelId="{3D7134C6-FFF8-47C0-BB13-9F4F997CC389}" type="presParOf" srcId="{5128818F-A7AF-405F-BE6B-8800691DD93B}" destId="{D2224D36-C60B-4FFA-8334-C91FAAD75EDF}" srcOrd="0" destOrd="0" presId="urn:microsoft.com/office/officeart/2005/8/layout/hProcess9"/>
    <dgm:cxn modelId="{DF6C8FFD-74E6-4F88-A867-26EA314C96CD}" type="presParOf" srcId="{5128818F-A7AF-405F-BE6B-8800691DD93B}" destId="{A5B9A366-076D-4461-9207-026FE223E5BB}" srcOrd="1" destOrd="0" presId="urn:microsoft.com/office/officeart/2005/8/layout/hProcess9"/>
    <dgm:cxn modelId="{1745547F-985D-4181-979C-CBF89D09BEE5}" type="presParOf" srcId="{A5B9A366-076D-4461-9207-026FE223E5BB}" destId="{5EB1002B-0BEA-4E19-92BE-288C9C727C80}" srcOrd="0" destOrd="0" presId="urn:microsoft.com/office/officeart/2005/8/layout/hProcess9"/>
    <dgm:cxn modelId="{F09C6BC5-5760-4431-B25A-8ED51FAD7327}" type="presParOf" srcId="{A5B9A366-076D-4461-9207-026FE223E5BB}" destId="{25B9527C-0387-403A-AD76-199844AD95F1}" srcOrd="1" destOrd="0" presId="urn:microsoft.com/office/officeart/2005/8/layout/hProcess9"/>
    <dgm:cxn modelId="{4B005C2A-0D18-4245-9684-1E40068CE6CA}" type="presParOf" srcId="{A5B9A366-076D-4461-9207-026FE223E5BB}" destId="{5D2A7F01-31E3-44BB-A737-212D3B2C9B0F}" srcOrd="2" destOrd="0" presId="urn:microsoft.com/office/officeart/2005/8/layout/hProcess9"/>
    <dgm:cxn modelId="{6132A557-4599-4BC0-9919-CEA089913A99}" type="presParOf" srcId="{A5B9A366-076D-4461-9207-026FE223E5BB}" destId="{789D8FEA-86A8-4EB4-BB40-F045992C424B}" srcOrd="3" destOrd="0" presId="urn:microsoft.com/office/officeart/2005/8/layout/hProcess9"/>
    <dgm:cxn modelId="{A2760C88-A8F5-41FC-9DDD-5BCDEAD875A1}" type="presParOf" srcId="{A5B9A366-076D-4461-9207-026FE223E5BB}" destId="{347FC33A-9577-4832-A6ED-9DC5EA3433A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C6F7F7-E784-4719-B558-E43F8B468A43}" type="doc">
      <dgm:prSet loTypeId="urn:microsoft.com/office/officeart/2005/8/layout/StepDownProcess" loCatId="process" qsTypeId="urn:microsoft.com/office/officeart/2005/8/quickstyle/3d3" qsCatId="3D" csTypeId="urn:microsoft.com/office/officeart/2005/8/colors/colorful1" csCatId="colorful" phldr="1"/>
      <dgm:spPr/>
      <dgm:t>
        <a:bodyPr/>
        <a:lstStyle/>
        <a:p>
          <a:endParaRPr lang="en-GB"/>
        </a:p>
      </dgm:t>
    </dgm:pt>
    <dgm:pt modelId="{1C1FA5BC-3E6E-4BC8-BB4E-738B32AD6806}">
      <dgm:prSet phldrT="[Text]" custT="1"/>
      <dgm:spPr/>
      <dgm:t>
        <a:bodyPr/>
        <a:lstStyle/>
        <a:p>
          <a:r>
            <a:rPr lang="en-GB" sz="2400" dirty="0"/>
            <a:t>Governance issues</a:t>
          </a:r>
        </a:p>
      </dgm:t>
    </dgm:pt>
    <dgm:pt modelId="{D509A97D-9FBD-43E3-945D-7113CA949974}" type="parTrans" cxnId="{0BFFA434-C67E-4C3D-B98C-E1978FCD8BAE}">
      <dgm:prSet/>
      <dgm:spPr/>
      <dgm:t>
        <a:bodyPr/>
        <a:lstStyle/>
        <a:p>
          <a:endParaRPr lang="en-GB"/>
        </a:p>
      </dgm:t>
    </dgm:pt>
    <dgm:pt modelId="{1A995DEB-C35A-4F00-93CB-29707FF1CBE7}" type="sibTrans" cxnId="{0BFFA434-C67E-4C3D-B98C-E1978FCD8BAE}">
      <dgm:prSet/>
      <dgm:spPr/>
      <dgm:t>
        <a:bodyPr/>
        <a:lstStyle/>
        <a:p>
          <a:endParaRPr lang="en-GB"/>
        </a:p>
      </dgm:t>
    </dgm:pt>
    <dgm:pt modelId="{13A36810-E2F3-41E9-BBF5-2255C949AF18}">
      <dgm:prSet phldrT="[Text]" custT="1"/>
      <dgm:spPr/>
      <dgm:t>
        <a:bodyPr/>
        <a:lstStyle/>
        <a:p>
          <a:r>
            <a:rPr lang="en-GB" sz="2000" dirty="0"/>
            <a:t>Higher-level considerations</a:t>
          </a:r>
        </a:p>
      </dgm:t>
    </dgm:pt>
    <dgm:pt modelId="{E272F008-2637-43CB-861A-5390E312FF23}" type="parTrans" cxnId="{C8D42294-087F-4498-B811-396ADF5EBABD}">
      <dgm:prSet/>
      <dgm:spPr/>
      <dgm:t>
        <a:bodyPr/>
        <a:lstStyle/>
        <a:p>
          <a:endParaRPr lang="en-GB"/>
        </a:p>
      </dgm:t>
    </dgm:pt>
    <dgm:pt modelId="{175009E8-D1F1-48AA-B1AB-03BEC98C0E00}" type="sibTrans" cxnId="{C8D42294-087F-4498-B811-396ADF5EBABD}">
      <dgm:prSet/>
      <dgm:spPr/>
      <dgm:t>
        <a:bodyPr/>
        <a:lstStyle/>
        <a:p>
          <a:endParaRPr lang="en-GB"/>
        </a:p>
      </dgm:t>
    </dgm:pt>
    <dgm:pt modelId="{78A7C78F-6600-4DA6-A57D-C72A4DBD4A89}">
      <dgm:prSet phldrT="[Text]" custT="1"/>
      <dgm:spPr/>
      <dgm:t>
        <a:bodyPr/>
        <a:lstStyle/>
        <a:p>
          <a:r>
            <a:rPr lang="en-GB" sz="2400" dirty="0"/>
            <a:t>Public Outcomes</a:t>
          </a:r>
        </a:p>
      </dgm:t>
    </dgm:pt>
    <dgm:pt modelId="{46BA6A99-5BD0-4078-9AD3-D7CD4E811E4F}" type="parTrans" cxnId="{23039CF9-6E61-463F-AE2E-67A1BE763F33}">
      <dgm:prSet/>
      <dgm:spPr/>
      <dgm:t>
        <a:bodyPr/>
        <a:lstStyle/>
        <a:p>
          <a:endParaRPr lang="en-GB"/>
        </a:p>
      </dgm:t>
    </dgm:pt>
    <dgm:pt modelId="{D011DDC0-8B00-45CB-BC68-22B7C6810348}" type="sibTrans" cxnId="{23039CF9-6E61-463F-AE2E-67A1BE763F33}">
      <dgm:prSet/>
      <dgm:spPr/>
      <dgm:t>
        <a:bodyPr/>
        <a:lstStyle/>
        <a:p>
          <a:endParaRPr lang="en-GB"/>
        </a:p>
      </dgm:t>
    </dgm:pt>
    <dgm:pt modelId="{7C92C82D-5074-4AED-913D-029AED096BD5}">
      <dgm:prSet phldrT="[Text]" custT="1"/>
      <dgm:spPr/>
      <dgm:t>
        <a:bodyPr/>
        <a:lstStyle/>
        <a:p>
          <a:r>
            <a:rPr lang="en-GB" sz="2000" dirty="0"/>
            <a:t>Key challenges and implementation</a:t>
          </a:r>
        </a:p>
      </dgm:t>
    </dgm:pt>
    <dgm:pt modelId="{756F0D8D-2947-4753-9239-E1951F2D926A}" type="parTrans" cxnId="{DC27D7EB-7CE4-42F8-9EE9-DC8B65E6E102}">
      <dgm:prSet/>
      <dgm:spPr/>
      <dgm:t>
        <a:bodyPr/>
        <a:lstStyle/>
        <a:p>
          <a:endParaRPr lang="en-GB"/>
        </a:p>
      </dgm:t>
    </dgm:pt>
    <dgm:pt modelId="{C4860894-7818-4EDD-86D8-A8A48D8834E8}" type="sibTrans" cxnId="{DC27D7EB-7CE4-42F8-9EE9-DC8B65E6E102}">
      <dgm:prSet/>
      <dgm:spPr/>
      <dgm:t>
        <a:bodyPr/>
        <a:lstStyle/>
        <a:p>
          <a:endParaRPr lang="en-GB"/>
        </a:p>
      </dgm:t>
    </dgm:pt>
    <dgm:pt modelId="{40E4538F-9088-4080-844F-4AEF579E386C}">
      <dgm:prSet phldrT="[Text]" custT="1"/>
      <dgm:spPr/>
      <dgm:t>
        <a:bodyPr/>
        <a:lstStyle/>
        <a:p>
          <a:r>
            <a:rPr lang="en-GB" sz="2400" dirty="0"/>
            <a:t>Quality of life</a:t>
          </a:r>
        </a:p>
      </dgm:t>
    </dgm:pt>
    <dgm:pt modelId="{012E9733-B9EA-44F2-BC4D-7B48BD6DE641}" type="parTrans" cxnId="{634A1D6B-8974-42B0-B9E6-C0CA97FA8CC3}">
      <dgm:prSet/>
      <dgm:spPr/>
      <dgm:t>
        <a:bodyPr/>
        <a:lstStyle/>
        <a:p>
          <a:endParaRPr lang="en-GB"/>
        </a:p>
      </dgm:t>
    </dgm:pt>
    <dgm:pt modelId="{A005A054-961E-4728-BD45-4E2E0649AEC0}" type="sibTrans" cxnId="{634A1D6B-8974-42B0-B9E6-C0CA97FA8CC3}">
      <dgm:prSet/>
      <dgm:spPr/>
      <dgm:t>
        <a:bodyPr/>
        <a:lstStyle/>
        <a:p>
          <a:endParaRPr lang="en-GB"/>
        </a:p>
      </dgm:t>
    </dgm:pt>
    <dgm:pt modelId="{B718B731-B431-4A7B-BC18-083E5C1B5E44}">
      <dgm:prSet phldrT="[Text]" custT="1"/>
      <dgm:spPr/>
      <dgm:t>
        <a:bodyPr/>
        <a:lstStyle/>
        <a:p>
          <a:r>
            <a:rPr lang="en-GB" sz="2000" dirty="0"/>
            <a:t>Impact on the people</a:t>
          </a:r>
        </a:p>
      </dgm:t>
    </dgm:pt>
    <dgm:pt modelId="{17BFB243-0DF9-481D-A4B6-05A8BC86A89B}" type="parTrans" cxnId="{66B2F303-A37B-4057-8B9E-116AD861D4D9}">
      <dgm:prSet/>
      <dgm:spPr/>
      <dgm:t>
        <a:bodyPr/>
        <a:lstStyle/>
        <a:p>
          <a:endParaRPr lang="en-GB"/>
        </a:p>
      </dgm:t>
    </dgm:pt>
    <dgm:pt modelId="{2EC997F3-D930-45FF-8914-64678BDBC303}" type="sibTrans" cxnId="{66B2F303-A37B-4057-8B9E-116AD861D4D9}">
      <dgm:prSet/>
      <dgm:spPr/>
      <dgm:t>
        <a:bodyPr/>
        <a:lstStyle/>
        <a:p>
          <a:endParaRPr lang="en-GB"/>
        </a:p>
      </dgm:t>
    </dgm:pt>
    <dgm:pt modelId="{5675D81B-ED28-40E3-902A-910C9FDEA597}" type="pres">
      <dgm:prSet presAssocID="{51C6F7F7-E784-4719-B558-E43F8B468A43}" presName="rootnode" presStyleCnt="0">
        <dgm:presLayoutVars>
          <dgm:chMax/>
          <dgm:chPref/>
          <dgm:dir/>
          <dgm:animLvl val="lvl"/>
        </dgm:presLayoutVars>
      </dgm:prSet>
      <dgm:spPr/>
    </dgm:pt>
    <dgm:pt modelId="{AB65BC70-E75D-4536-B24E-447336686C05}" type="pres">
      <dgm:prSet presAssocID="{1C1FA5BC-3E6E-4BC8-BB4E-738B32AD6806}" presName="composite" presStyleCnt="0"/>
      <dgm:spPr/>
    </dgm:pt>
    <dgm:pt modelId="{354DAE50-730E-4BC4-A4A8-8995B71CFCB8}" type="pres">
      <dgm:prSet presAssocID="{1C1FA5BC-3E6E-4BC8-BB4E-738B32AD6806}" presName="bentUpArrow1" presStyleLbl="alignImgPlace1" presStyleIdx="0" presStyleCnt="2"/>
      <dgm:spPr/>
    </dgm:pt>
    <dgm:pt modelId="{A685EDC6-E065-4A93-A95A-BCF2028A5F05}" type="pres">
      <dgm:prSet presAssocID="{1C1FA5BC-3E6E-4BC8-BB4E-738B32AD6806}" presName="ParentText" presStyleLbl="node1" presStyleIdx="0" presStyleCnt="3">
        <dgm:presLayoutVars>
          <dgm:chMax val="1"/>
          <dgm:chPref val="1"/>
          <dgm:bulletEnabled val="1"/>
        </dgm:presLayoutVars>
      </dgm:prSet>
      <dgm:spPr/>
    </dgm:pt>
    <dgm:pt modelId="{5D45FC93-766D-49E8-B6C8-686D1DF354D0}" type="pres">
      <dgm:prSet presAssocID="{1C1FA5BC-3E6E-4BC8-BB4E-738B32AD6806}" presName="ChildText" presStyleLbl="revTx" presStyleIdx="0" presStyleCnt="3" custScaleX="134540" custLinFactNeighborX="37046" custLinFactNeighborY="-4643">
        <dgm:presLayoutVars>
          <dgm:chMax val="0"/>
          <dgm:chPref val="0"/>
          <dgm:bulletEnabled val="1"/>
        </dgm:presLayoutVars>
      </dgm:prSet>
      <dgm:spPr/>
    </dgm:pt>
    <dgm:pt modelId="{873E0E69-8702-4593-8E32-4F9CCB552F09}" type="pres">
      <dgm:prSet presAssocID="{1A995DEB-C35A-4F00-93CB-29707FF1CBE7}" presName="sibTrans" presStyleCnt="0"/>
      <dgm:spPr/>
    </dgm:pt>
    <dgm:pt modelId="{CE39BFB6-61FC-4358-B134-A285034A38D5}" type="pres">
      <dgm:prSet presAssocID="{78A7C78F-6600-4DA6-A57D-C72A4DBD4A89}" presName="composite" presStyleCnt="0"/>
      <dgm:spPr/>
    </dgm:pt>
    <dgm:pt modelId="{74352DB9-4F2A-43C8-B9F7-528E3007CD41}" type="pres">
      <dgm:prSet presAssocID="{78A7C78F-6600-4DA6-A57D-C72A4DBD4A89}" presName="bentUpArrow1" presStyleLbl="alignImgPlace1" presStyleIdx="1" presStyleCnt="2"/>
      <dgm:spPr/>
    </dgm:pt>
    <dgm:pt modelId="{57E54E36-3E76-4FCB-AE89-910755798C83}" type="pres">
      <dgm:prSet presAssocID="{78A7C78F-6600-4DA6-A57D-C72A4DBD4A89}" presName="ParentText" presStyleLbl="node1" presStyleIdx="1" presStyleCnt="3">
        <dgm:presLayoutVars>
          <dgm:chMax val="1"/>
          <dgm:chPref val="1"/>
          <dgm:bulletEnabled val="1"/>
        </dgm:presLayoutVars>
      </dgm:prSet>
      <dgm:spPr/>
    </dgm:pt>
    <dgm:pt modelId="{E953F3AD-AF87-4F22-B86F-06FE7A4D8C39}" type="pres">
      <dgm:prSet presAssocID="{78A7C78F-6600-4DA6-A57D-C72A4DBD4A89}" presName="ChildText" presStyleLbl="revTx" presStyleIdx="1" presStyleCnt="3" custScaleX="171832" custLinFactNeighborX="42687" custLinFactNeighborY="63">
        <dgm:presLayoutVars>
          <dgm:chMax val="0"/>
          <dgm:chPref val="0"/>
          <dgm:bulletEnabled val="1"/>
        </dgm:presLayoutVars>
      </dgm:prSet>
      <dgm:spPr/>
    </dgm:pt>
    <dgm:pt modelId="{0EF6308E-E831-4540-BBB4-43ADB90A01B6}" type="pres">
      <dgm:prSet presAssocID="{D011DDC0-8B00-45CB-BC68-22B7C6810348}" presName="sibTrans" presStyleCnt="0"/>
      <dgm:spPr/>
    </dgm:pt>
    <dgm:pt modelId="{F0E88767-7303-443E-96FB-C6B32FA1F97F}" type="pres">
      <dgm:prSet presAssocID="{40E4538F-9088-4080-844F-4AEF579E386C}" presName="composite" presStyleCnt="0"/>
      <dgm:spPr/>
    </dgm:pt>
    <dgm:pt modelId="{C2DFF490-09FB-46EB-9778-BA318C55D377}" type="pres">
      <dgm:prSet presAssocID="{40E4538F-9088-4080-844F-4AEF579E386C}" presName="ParentText" presStyleLbl="node1" presStyleIdx="2" presStyleCnt="3">
        <dgm:presLayoutVars>
          <dgm:chMax val="1"/>
          <dgm:chPref val="1"/>
          <dgm:bulletEnabled val="1"/>
        </dgm:presLayoutVars>
      </dgm:prSet>
      <dgm:spPr/>
    </dgm:pt>
    <dgm:pt modelId="{25C9E918-1C2E-4F88-910E-F2066EF4E57F}" type="pres">
      <dgm:prSet presAssocID="{40E4538F-9088-4080-844F-4AEF579E386C}" presName="FinalChildText" presStyleLbl="revTx" presStyleIdx="2" presStyleCnt="3" custScaleX="87907" custLinFactNeighborX="41894" custLinFactNeighborY="7711">
        <dgm:presLayoutVars>
          <dgm:chMax val="0"/>
          <dgm:chPref val="0"/>
          <dgm:bulletEnabled val="1"/>
        </dgm:presLayoutVars>
      </dgm:prSet>
      <dgm:spPr/>
    </dgm:pt>
  </dgm:ptLst>
  <dgm:cxnLst>
    <dgm:cxn modelId="{66B2F303-A37B-4057-8B9E-116AD861D4D9}" srcId="{40E4538F-9088-4080-844F-4AEF579E386C}" destId="{B718B731-B431-4A7B-BC18-083E5C1B5E44}" srcOrd="0" destOrd="0" parTransId="{17BFB243-0DF9-481D-A4B6-05A8BC86A89B}" sibTransId="{2EC997F3-D930-45FF-8914-64678BDBC303}"/>
    <dgm:cxn modelId="{D6C9A709-8EAF-48A5-8477-673DC784E3F5}" type="presOf" srcId="{13A36810-E2F3-41E9-BBF5-2255C949AF18}" destId="{5D45FC93-766D-49E8-B6C8-686D1DF354D0}" srcOrd="0" destOrd="0" presId="urn:microsoft.com/office/officeart/2005/8/layout/StepDownProcess"/>
    <dgm:cxn modelId="{65587328-6FBC-4679-A3F6-D1FE84D7EAD6}" type="presOf" srcId="{78A7C78F-6600-4DA6-A57D-C72A4DBD4A89}" destId="{57E54E36-3E76-4FCB-AE89-910755798C83}" srcOrd="0" destOrd="0" presId="urn:microsoft.com/office/officeart/2005/8/layout/StepDownProcess"/>
    <dgm:cxn modelId="{5212BA31-E6B3-4B1B-A033-F13637F9B176}" type="presOf" srcId="{B718B731-B431-4A7B-BC18-083E5C1B5E44}" destId="{25C9E918-1C2E-4F88-910E-F2066EF4E57F}" srcOrd="0" destOrd="0" presId="urn:microsoft.com/office/officeart/2005/8/layout/StepDownProcess"/>
    <dgm:cxn modelId="{0BFFA434-C67E-4C3D-B98C-E1978FCD8BAE}" srcId="{51C6F7F7-E784-4719-B558-E43F8B468A43}" destId="{1C1FA5BC-3E6E-4BC8-BB4E-738B32AD6806}" srcOrd="0" destOrd="0" parTransId="{D509A97D-9FBD-43E3-945D-7113CA949974}" sibTransId="{1A995DEB-C35A-4F00-93CB-29707FF1CBE7}"/>
    <dgm:cxn modelId="{634A1D6B-8974-42B0-B9E6-C0CA97FA8CC3}" srcId="{51C6F7F7-E784-4719-B558-E43F8B468A43}" destId="{40E4538F-9088-4080-844F-4AEF579E386C}" srcOrd="2" destOrd="0" parTransId="{012E9733-B9EA-44F2-BC4D-7B48BD6DE641}" sibTransId="{A005A054-961E-4728-BD45-4E2E0649AEC0}"/>
    <dgm:cxn modelId="{C42BDE84-AF9A-4864-9CEF-25255D125204}" type="presOf" srcId="{40E4538F-9088-4080-844F-4AEF579E386C}" destId="{C2DFF490-09FB-46EB-9778-BA318C55D377}" srcOrd="0" destOrd="0" presId="urn:microsoft.com/office/officeart/2005/8/layout/StepDownProcess"/>
    <dgm:cxn modelId="{89F51392-6175-48FA-B0FD-EA2B45402DDF}" type="presOf" srcId="{1C1FA5BC-3E6E-4BC8-BB4E-738B32AD6806}" destId="{A685EDC6-E065-4A93-A95A-BCF2028A5F05}" srcOrd="0" destOrd="0" presId="urn:microsoft.com/office/officeart/2005/8/layout/StepDownProcess"/>
    <dgm:cxn modelId="{C8D42294-087F-4498-B811-396ADF5EBABD}" srcId="{1C1FA5BC-3E6E-4BC8-BB4E-738B32AD6806}" destId="{13A36810-E2F3-41E9-BBF5-2255C949AF18}" srcOrd="0" destOrd="0" parTransId="{E272F008-2637-43CB-861A-5390E312FF23}" sibTransId="{175009E8-D1F1-48AA-B1AB-03BEC98C0E00}"/>
    <dgm:cxn modelId="{3DEFF99D-90B1-48A3-AEBD-72D9C5B628BA}" type="presOf" srcId="{7C92C82D-5074-4AED-913D-029AED096BD5}" destId="{E953F3AD-AF87-4F22-B86F-06FE7A4D8C39}" srcOrd="0" destOrd="0" presId="urn:microsoft.com/office/officeart/2005/8/layout/StepDownProcess"/>
    <dgm:cxn modelId="{5609ABD4-B277-48A9-8946-379B4E33C8A5}" type="presOf" srcId="{51C6F7F7-E784-4719-B558-E43F8B468A43}" destId="{5675D81B-ED28-40E3-902A-910C9FDEA597}" srcOrd="0" destOrd="0" presId="urn:microsoft.com/office/officeart/2005/8/layout/StepDownProcess"/>
    <dgm:cxn modelId="{DC27D7EB-7CE4-42F8-9EE9-DC8B65E6E102}" srcId="{78A7C78F-6600-4DA6-A57D-C72A4DBD4A89}" destId="{7C92C82D-5074-4AED-913D-029AED096BD5}" srcOrd="0" destOrd="0" parTransId="{756F0D8D-2947-4753-9239-E1951F2D926A}" sibTransId="{C4860894-7818-4EDD-86D8-A8A48D8834E8}"/>
    <dgm:cxn modelId="{23039CF9-6E61-463F-AE2E-67A1BE763F33}" srcId="{51C6F7F7-E784-4719-B558-E43F8B468A43}" destId="{78A7C78F-6600-4DA6-A57D-C72A4DBD4A89}" srcOrd="1" destOrd="0" parTransId="{46BA6A99-5BD0-4078-9AD3-D7CD4E811E4F}" sibTransId="{D011DDC0-8B00-45CB-BC68-22B7C6810348}"/>
    <dgm:cxn modelId="{3CFB524C-DAF2-4888-9E77-0BB9BD9698C8}" type="presParOf" srcId="{5675D81B-ED28-40E3-902A-910C9FDEA597}" destId="{AB65BC70-E75D-4536-B24E-447336686C05}" srcOrd="0" destOrd="0" presId="urn:microsoft.com/office/officeart/2005/8/layout/StepDownProcess"/>
    <dgm:cxn modelId="{4FF8FE2D-480E-41CD-9B39-50B82A0A63C0}" type="presParOf" srcId="{AB65BC70-E75D-4536-B24E-447336686C05}" destId="{354DAE50-730E-4BC4-A4A8-8995B71CFCB8}" srcOrd="0" destOrd="0" presId="urn:microsoft.com/office/officeart/2005/8/layout/StepDownProcess"/>
    <dgm:cxn modelId="{60118607-5C1C-4725-8DF5-2BC828B123C3}" type="presParOf" srcId="{AB65BC70-E75D-4536-B24E-447336686C05}" destId="{A685EDC6-E065-4A93-A95A-BCF2028A5F05}" srcOrd="1" destOrd="0" presId="urn:microsoft.com/office/officeart/2005/8/layout/StepDownProcess"/>
    <dgm:cxn modelId="{505A3822-4243-4E3A-B359-4F3DC7B7C8CE}" type="presParOf" srcId="{AB65BC70-E75D-4536-B24E-447336686C05}" destId="{5D45FC93-766D-49E8-B6C8-686D1DF354D0}" srcOrd="2" destOrd="0" presId="urn:microsoft.com/office/officeart/2005/8/layout/StepDownProcess"/>
    <dgm:cxn modelId="{F86EE985-E4A1-488C-BFE4-5B7CDB594BBB}" type="presParOf" srcId="{5675D81B-ED28-40E3-902A-910C9FDEA597}" destId="{873E0E69-8702-4593-8E32-4F9CCB552F09}" srcOrd="1" destOrd="0" presId="urn:microsoft.com/office/officeart/2005/8/layout/StepDownProcess"/>
    <dgm:cxn modelId="{DE114BE1-A776-4D04-A4BA-84DAAA081405}" type="presParOf" srcId="{5675D81B-ED28-40E3-902A-910C9FDEA597}" destId="{CE39BFB6-61FC-4358-B134-A285034A38D5}" srcOrd="2" destOrd="0" presId="urn:microsoft.com/office/officeart/2005/8/layout/StepDownProcess"/>
    <dgm:cxn modelId="{FBF3623C-8F45-47BF-8557-5D8C3BE3EAE7}" type="presParOf" srcId="{CE39BFB6-61FC-4358-B134-A285034A38D5}" destId="{74352DB9-4F2A-43C8-B9F7-528E3007CD41}" srcOrd="0" destOrd="0" presId="urn:microsoft.com/office/officeart/2005/8/layout/StepDownProcess"/>
    <dgm:cxn modelId="{B493AB04-DCE1-46CD-A752-EB3C0DB874CB}" type="presParOf" srcId="{CE39BFB6-61FC-4358-B134-A285034A38D5}" destId="{57E54E36-3E76-4FCB-AE89-910755798C83}" srcOrd="1" destOrd="0" presId="urn:microsoft.com/office/officeart/2005/8/layout/StepDownProcess"/>
    <dgm:cxn modelId="{4E7A11EF-4B66-4D48-998F-3E7003752BF6}" type="presParOf" srcId="{CE39BFB6-61FC-4358-B134-A285034A38D5}" destId="{E953F3AD-AF87-4F22-B86F-06FE7A4D8C39}" srcOrd="2" destOrd="0" presId="urn:microsoft.com/office/officeart/2005/8/layout/StepDownProcess"/>
    <dgm:cxn modelId="{FBBF4FD0-4179-4FB9-AC28-FAA775BB2BDB}" type="presParOf" srcId="{5675D81B-ED28-40E3-902A-910C9FDEA597}" destId="{0EF6308E-E831-4540-BBB4-43ADB90A01B6}" srcOrd="3" destOrd="0" presId="urn:microsoft.com/office/officeart/2005/8/layout/StepDownProcess"/>
    <dgm:cxn modelId="{E2BA1E90-F135-48B4-8E69-9958DB76AFA3}" type="presParOf" srcId="{5675D81B-ED28-40E3-902A-910C9FDEA597}" destId="{F0E88767-7303-443E-96FB-C6B32FA1F97F}" srcOrd="4" destOrd="0" presId="urn:microsoft.com/office/officeart/2005/8/layout/StepDownProcess"/>
    <dgm:cxn modelId="{2C3A545D-4F19-4E1D-AD01-F962EAEAB22C}" type="presParOf" srcId="{F0E88767-7303-443E-96FB-C6B32FA1F97F}" destId="{C2DFF490-09FB-46EB-9778-BA318C55D377}" srcOrd="0" destOrd="0" presId="urn:microsoft.com/office/officeart/2005/8/layout/StepDownProcess"/>
    <dgm:cxn modelId="{48411E4F-7A59-48D7-892E-8CA30EAC5648}" type="presParOf" srcId="{F0E88767-7303-443E-96FB-C6B32FA1F97F}" destId="{25C9E918-1C2E-4F88-910E-F2066EF4E57F}"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DAE50-730E-4BC4-A4A8-8995B71CFCB8}">
      <dsp:nvSpPr>
        <dsp:cNvPr id="0" name=""/>
        <dsp:cNvSpPr/>
      </dsp:nvSpPr>
      <dsp:spPr>
        <a:xfrm rot="5400000">
          <a:off x="545910" y="1398314"/>
          <a:ext cx="1236688" cy="1407926"/>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685EDC6-E065-4A93-A95A-BCF2028A5F05}">
      <dsp:nvSpPr>
        <dsp:cNvPr id="0" name=""/>
        <dsp:cNvSpPr/>
      </dsp:nvSpPr>
      <dsp:spPr>
        <a:xfrm>
          <a:off x="218263" y="27420"/>
          <a:ext cx="2081855" cy="1457231"/>
        </a:xfrm>
        <a:prstGeom prst="roundRect">
          <a:avLst>
            <a:gd name="adj" fmla="val 1667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Governance issues</a:t>
          </a:r>
        </a:p>
      </dsp:txBody>
      <dsp:txXfrm>
        <a:off x="289412" y="98569"/>
        <a:ext cx="1939557" cy="1314933"/>
      </dsp:txXfrm>
    </dsp:sp>
    <dsp:sp modelId="{5D45FC93-766D-49E8-B6C8-686D1DF354D0}">
      <dsp:nvSpPr>
        <dsp:cNvPr id="0" name=""/>
        <dsp:cNvSpPr/>
      </dsp:nvSpPr>
      <dsp:spPr>
        <a:xfrm>
          <a:off x="2599555" y="111715"/>
          <a:ext cx="2037128"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Higher-level considerations</a:t>
          </a:r>
        </a:p>
      </dsp:txBody>
      <dsp:txXfrm>
        <a:off x="2599555" y="111715"/>
        <a:ext cx="2037128" cy="1177798"/>
      </dsp:txXfrm>
    </dsp:sp>
    <dsp:sp modelId="{74352DB9-4F2A-43C8-B9F7-528E3007CD41}">
      <dsp:nvSpPr>
        <dsp:cNvPr id="0" name=""/>
        <dsp:cNvSpPr/>
      </dsp:nvSpPr>
      <dsp:spPr>
        <a:xfrm rot="5400000">
          <a:off x="2397506" y="3035265"/>
          <a:ext cx="1236688" cy="1407926"/>
        </a:xfrm>
        <a:prstGeom prst="bentUpArrow">
          <a:avLst>
            <a:gd name="adj1" fmla="val 32840"/>
            <a:gd name="adj2" fmla="val 25000"/>
            <a:gd name="adj3" fmla="val 35780"/>
          </a:avLst>
        </a:prstGeom>
        <a:solidFill>
          <a:schemeClr val="accent1">
            <a:tint val="50000"/>
            <a:hueOff val="-12719065"/>
            <a:satOff val="34075"/>
            <a:lumOff val="1237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57E54E36-3E76-4FCB-AE89-910755798C83}">
      <dsp:nvSpPr>
        <dsp:cNvPr id="0" name=""/>
        <dsp:cNvSpPr/>
      </dsp:nvSpPr>
      <dsp:spPr>
        <a:xfrm>
          <a:off x="2069859" y="1664371"/>
          <a:ext cx="2081855" cy="1457231"/>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Public Outcomes</a:t>
          </a:r>
        </a:p>
      </dsp:txBody>
      <dsp:txXfrm>
        <a:off x="2141008" y="1735520"/>
        <a:ext cx="1939557" cy="1314933"/>
      </dsp:txXfrm>
    </dsp:sp>
    <dsp:sp modelId="{E953F3AD-AF87-4F22-B86F-06FE7A4D8C39}">
      <dsp:nvSpPr>
        <dsp:cNvPr id="0" name=""/>
        <dsp:cNvSpPr/>
      </dsp:nvSpPr>
      <dsp:spPr>
        <a:xfrm>
          <a:off x="4254237" y="1804094"/>
          <a:ext cx="2601782"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Key challenges and implementation</a:t>
          </a:r>
        </a:p>
      </dsp:txBody>
      <dsp:txXfrm>
        <a:off x="4254237" y="1804094"/>
        <a:ext cx="2601782" cy="1177798"/>
      </dsp:txXfrm>
    </dsp:sp>
    <dsp:sp modelId="{C2DFF490-09FB-46EB-9778-BA318C55D377}">
      <dsp:nvSpPr>
        <dsp:cNvPr id="0" name=""/>
        <dsp:cNvSpPr/>
      </dsp:nvSpPr>
      <dsp:spPr>
        <a:xfrm>
          <a:off x="3921454" y="3301323"/>
          <a:ext cx="2081855" cy="1457231"/>
        </a:xfrm>
        <a:prstGeom prst="roundRect">
          <a:avLst>
            <a:gd name="adj" fmla="val 1667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Quality of life</a:t>
          </a:r>
        </a:p>
      </dsp:txBody>
      <dsp:txXfrm>
        <a:off x="3992603" y="3372472"/>
        <a:ext cx="1939557" cy="1314933"/>
      </dsp:txXfrm>
    </dsp:sp>
    <dsp:sp modelId="{25C9E918-1C2E-4F88-910E-F2066EF4E57F}">
      <dsp:nvSpPr>
        <dsp:cNvPr id="0" name=""/>
        <dsp:cNvSpPr/>
      </dsp:nvSpPr>
      <dsp:spPr>
        <a:xfrm>
          <a:off x="6313126" y="3531123"/>
          <a:ext cx="1331037"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Impact on the people</a:t>
          </a:r>
        </a:p>
      </dsp:txBody>
      <dsp:txXfrm>
        <a:off x="6313126" y="3531123"/>
        <a:ext cx="1331037" cy="1177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1EF0-74E5-4258-BCB7-43794865E1D9}">
      <dsp:nvSpPr>
        <dsp:cNvPr id="0" name=""/>
        <dsp:cNvSpPr/>
      </dsp:nvSpPr>
      <dsp:spPr>
        <a:xfrm>
          <a:off x="826" y="1607011"/>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More money</a:t>
          </a:r>
        </a:p>
      </dsp:txBody>
      <dsp:txXfrm>
        <a:off x="33817" y="1640002"/>
        <a:ext cx="1672143" cy="1060409"/>
      </dsp:txXfrm>
    </dsp:sp>
    <dsp:sp modelId="{2214C8BD-A30C-4796-B49B-917D65CD5B1F}">
      <dsp:nvSpPr>
        <dsp:cNvPr id="0" name=""/>
        <dsp:cNvSpPr/>
      </dsp:nvSpPr>
      <dsp:spPr>
        <a:xfrm>
          <a:off x="984065" y="2150280"/>
          <a:ext cx="2094421" cy="2094421"/>
        </a:xfrm>
        <a:prstGeom prst="leftCircularArrow">
          <a:avLst>
            <a:gd name="adj1" fmla="val 2134"/>
            <a:gd name="adj2" fmla="val 256446"/>
            <a:gd name="adj3" fmla="val 2054285"/>
            <a:gd name="adj4" fmla="val 9046817"/>
            <a:gd name="adj5" fmla="val 249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86BD848-1825-4791-BCBD-A3A83241779B}">
      <dsp:nvSpPr>
        <dsp:cNvPr id="0" name=""/>
        <dsp:cNvSpPr/>
      </dsp:nvSpPr>
      <dsp:spPr>
        <a:xfrm>
          <a:off x="127879" y="2396139"/>
          <a:ext cx="2063393" cy="1288922"/>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1. Raise Taxes</a:t>
          </a:r>
        </a:p>
      </dsp:txBody>
      <dsp:txXfrm>
        <a:off x="165630" y="2433890"/>
        <a:ext cx="1987891" cy="1213420"/>
      </dsp:txXfrm>
    </dsp:sp>
    <dsp:sp modelId="{D3D9576B-3299-4FAF-BD1B-4FB00204B659}">
      <dsp:nvSpPr>
        <dsp:cNvPr id="0" name=""/>
        <dsp:cNvSpPr/>
      </dsp:nvSpPr>
      <dsp:spPr>
        <a:xfrm>
          <a:off x="2404101" y="1955556"/>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endParaRPr lang="en-GB" sz="2400" kern="1200" dirty="0"/>
        </a:p>
        <a:p>
          <a:pPr marL="228600" lvl="1" indent="-228600" algn="l" defTabSz="1066800">
            <a:lnSpc>
              <a:spcPct val="90000"/>
            </a:lnSpc>
            <a:spcBef>
              <a:spcPct val="0"/>
            </a:spcBef>
            <a:spcAft>
              <a:spcPct val="15000"/>
            </a:spcAft>
            <a:buChar char="•"/>
          </a:pPr>
          <a:r>
            <a:rPr lang="en-GB" sz="2400" kern="1200" dirty="0"/>
            <a:t>Less spend</a:t>
          </a:r>
        </a:p>
      </dsp:txBody>
      <dsp:txXfrm>
        <a:off x="2437092" y="2295744"/>
        <a:ext cx="1672143" cy="1060409"/>
      </dsp:txXfrm>
    </dsp:sp>
    <dsp:sp modelId="{8F353A9C-BE99-4EF7-91CD-3E7599AD26F8}">
      <dsp:nvSpPr>
        <dsp:cNvPr id="0" name=""/>
        <dsp:cNvSpPr/>
      </dsp:nvSpPr>
      <dsp:spPr>
        <a:xfrm>
          <a:off x="3358564" y="683134"/>
          <a:ext cx="2355908" cy="2355908"/>
        </a:xfrm>
        <a:prstGeom prst="circularArrow">
          <a:avLst>
            <a:gd name="adj1" fmla="val 1897"/>
            <a:gd name="adj2" fmla="val 226751"/>
            <a:gd name="adj3" fmla="val 19649667"/>
            <a:gd name="adj4" fmla="val 12627440"/>
            <a:gd name="adj5" fmla="val 2213"/>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4D1AA07-2115-401D-B5BD-E4FFB8B2F8FB}">
      <dsp:nvSpPr>
        <dsp:cNvPr id="0" name=""/>
        <dsp:cNvSpPr/>
      </dsp:nvSpPr>
      <dsp:spPr>
        <a:xfrm>
          <a:off x="2589764" y="1288531"/>
          <a:ext cx="1946174" cy="1334049"/>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2. Cut Spending</a:t>
          </a:r>
        </a:p>
      </dsp:txBody>
      <dsp:txXfrm>
        <a:off x="2628837" y="1327604"/>
        <a:ext cx="1868028" cy="1255903"/>
      </dsp:txXfrm>
    </dsp:sp>
    <dsp:sp modelId="{F4FC1BDE-61E3-4E1C-B000-5DFCDCD8441D}">
      <dsp:nvSpPr>
        <dsp:cNvPr id="0" name=""/>
        <dsp:cNvSpPr/>
      </dsp:nvSpPr>
      <dsp:spPr>
        <a:xfrm>
          <a:off x="4841443" y="1625401"/>
          <a:ext cx="1738125" cy="143358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Innovation</a:t>
          </a:r>
        </a:p>
      </dsp:txBody>
      <dsp:txXfrm>
        <a:off x="4874434" y="1658392"/>
        <a:ext cx="1672143" cy="1060409"/>
      </dsp:txXfrm>
    </dsp:sp>
    <dsp:sp modelId="{9ADEB3BB-70B9-465D-9720-FAAE43E0D1E5}">
      <dsp:nvSpPr>
        <dsp:cNvPr id="0" name=""/>
        <dsp:cNvSpPr/>
      </dsp:nvSpPr>
      <dsp:spPr>
        <a:xfrm>
          <a:off x="4748767" y="2451310"/>
          <a:ext cx="2502853" cy="1215360"/>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3. Better Governance</a:t>
          </a:r>
        </a:p>
      </dsp:txBody>
      <dsp:txXfrm>
        <a:off x="4784364" y="2486907"/>
        <a:ext cx="2431659" cy="11441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24D36-C60B-4FFA-8334-C91FAAD75EDF}">
      <dsp:nvSpPr>
        <dsp:cNvPr id="0" name=""/>
        <dsp:cNvSpPr/>
      </dsp:nvSpPr>
      <dsp:spPr>
        <a:xfrm>
          <a:off x="507656" y="0"/>
          <a:ext cx="5753439" cy="3877891"/>
        </a:xfrm>
        <a:prstGeom prst="rightArrow">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EB1002B-0BEA-4E19-92BE-288C9C727C80}">
      <dsp:nvSpPr>
        <dsp:cNvPr id="0" name=""/>
        <dsp:cNvSpPr/>
      </dsp:nvSpPr>
      <dsp:spPr>
        <a:xfrm>
          <a:off x="229370" y="1163367"/>
          <a:ext cx="2030625" cy="1551156"/>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should be done?</a:t>
          </a:r>
        </a:p>
      </dsp:txBody>
      <dsp:txXfrm>
        <a:off x="305091" y="1239088"/>
        <a:ext cx="1879183" cy="1399714"/>
      </dsp:txXfrm>
    </dsp:sp>
    <dsp:sp modelId="{5D2A7F01-31E3-44BB-A737-212D3B2C9B0F}">
      <dsp:nvSpPr>
        <dsp:cNvPr id="0" name=""/>
        <dsp:cNvSpPr/>
      </dsp:nvSpPr>
      <dsp:spPr>
        <a:xfrm>
          <a:off x="2369063" y="1163367"/>
          <a:ext cx="2030625" cy="1551156"/>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Focus on welfare or well-being</a:t>
          </a:r>
        </a:p>
      </dsp:txBody>
      <dsp:txXfrm>
        <a:off x="2444784" y="1239088"/>
        <a:ext cx="1879183" cy="1399714"/>
      </dsp:txXfrm>
    </dsp:sp>
    <dsp:sp modelId="{347FC33A-9577-4832-A6ED-9DC5EA3433A4}">
      <dsp:nvSpPr>
        <dsp:cNvPr id="0" name=""/>
        <dsp:cNvSpPr/>
      </dsp:nvSpPr>
      <dsp:spPr>
        <a:xfrm>
          <a:off x="4508755" y="1163367"/>
          <a:ext cx="2030625" cy="1551156"/>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Establish a common good</a:t>
          </a:r>
        </a:p>
      </dsp:txBody>
      <dsp:txXfrm>
        <a:off x="4584476" y="1239088"/>
        <a:ext cx="1879183" cy="13997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DAE50-730E-4BC4-A4A8-8995B71CFCB8}">
      <dsp:nvSpPr>
        <dsp:cNvPr id="0" name=""/>
        <dsp:cNvSpPr/>
      </dsp:nvSpPr>
      <dsp:spPr>
        <a:xfrm rot="5400000">
          <a:off x="545910" y="1398314"/>
          <a:ext cx="1236688" cy="1407926"/>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685EDC6-E065-4A93-A95A-BCF2028A5F05}">
      <dsp:nvSpPr>
        <dsp:cNvPr id="0" name=""/>
        <dsp:cNvSpPr/>
      </dsp:nvSpPr>
      <dsp:spPr>
        <a:xfrm>
          <a:off x="218263" y="27420"/>
          <a:ext cx="2081855" cy="1457231"/>
        </a:xfrm>
        <a:prstGeom prst="roundRect">
          <a:avLst>
            <a:gd name="adj" fmla="val 1667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Governance issues</a:t>
          </a:r>
        </a:p>
      </dsp:txBody>
      <dsp:txXfrm>
        <a:off x="289412" y="98569"/>
        <a:ext cx="1939557" cy="1314933"/>
      </dsp:txXfrm>
    </dsp:sp>
    <dsp:sp modelId="{5D45FC93-766D-49E8-B6C8-686D1DF354D0}">
      <dsp:nvSpPr>
        <dsp:cNvPr id="0" name=""/>
        <dsp:cNvSpPr/>
      </dsp:nvSpPr>
      <dsp:spPr>
        <a:xfrm>
          <a:off x="2599555" y="111715"/>
          <a:ext cx="2037128"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Higher-level considerations</a:t>
          </a:r>
        </a:p>
      </dsp:txBody>
      <dsp:txXfrm>
        <a:off x="2599555" y="111715"/>
        <a:ext cx="2037128" cy="1177798"/>
      </dsp:txXfrm>
    </dsp:sp>
    <dsp:sp modelId="{74352DB9-4F2A-43C8-B9F7-528E3007CD41}">
      <dsp:nvSpPr>
        <dsp:cNvPr id="0" name=""/>
        <dsp:cNvSpPr/>
      </dsp:nvSpPr>
      <dsp:spPr>
        <a:xfrm rot="5400000">
          <a:off x="2397506" y="3035265"/>
          <a:ext cx="1236688" cy="1407926"/>
        </a:xfrm>
        <a:prstGeom prst="bentUpArrow">
          <a:avLst>
            <a:gd name="adj1" fmla="val 32840"/>
            <a:gd name="adj2" fmla="val 25000"/>
            <a:gd name="adj3" fmla="val 35780"/>
          </a:avLst>
        </a:prstGeom>
        <a:solidFill>
          <a:schemeClr val="accent1">
            <a:tint val="50000"/>
            <a:hueOff val="-12719065"/>
            <a:satOff val="34075"/>
            <a:lumOff val="1237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57E54E36-3E76-4FCB-AE89-910755798C83}">
      <dsp:nvSpPr>
        <dsp:cNvPr id="0" name=""/>
        <dsp:cNvSpPr/>
      </dsp:nvSpPr>
      <dsp:spPr>
        <a:xfrm>
          <a:off x="2069859" y="1664371"/>
          <a:ext cx="2081855" cy="1457231"/>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Public Outcomes</a:t>
          </a:r>
        </a:p>
      </dsp:txBody>
      <dsp:txXfrm>
        <a:off x="2141008" y="1735520"/>
        <a:ext cx="1939557" cy="1314933"/>
      </dsp:txXfrm>
    </dsp:sp>
    <dsp:sp modelId="{E953F3AD-AF87-4F22-B86F-06FE7A4D8C39}">
      <dsp:nvSpPr>
        <dsp:cNvPr id="0" name=""/>
        <dsp:cNvSpPr/>
      </dsp:nvSpPr>
      <dsp:spPr>
        <a:xfrm>
          <a:off x="4254237" y="1804094"/>
          <a:ext cx="2601782"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Key challenges and implementation</a:t>
          </a:r>
        </a:p>
      </dsp:txBody>
      <dsp:txXfrm>
        <a:off x="4254237" y="1804094"/>
        <a:ext cx="2601782" cy="1177798"/>
      </dsp:txXfrm>
    </dsp:sp>
    <dsp:sp modelId="{C2DFF490-09FB-46EB-9778-BA318C55D377}">
      <dsp:nvSpPr>
        <dsp:cNvPr id="0" name=""/>
        <dsp:cNvSpPr/>
      </dsp:nvSpPr>
      <dsp:spPr>
        <a:xfrm>
          <a:off x="3921454" y="3301323"/>
          <a:ext cx="2081855" cy="1457231"/>
        </a:xfrm>
        <a:prstGeom prst="roundRect">
          <a:avLst>
            <a:gd name="adj" fmla="val 1667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Quality of life</a:t>
          </a:r>
        </a:p>
      </dsp:txBody>
      <dsp:txXfrm>
        <a:off x="3992603" y="3372472"/>
        <a:ext cx="1939557" cy="1314933"/>
      </dsp:txXfrm>
    </dsp:sp>
    <dsp:sp modelId="{25C9E918-1C2E-4F88-910E-F2066EF4E57F}">
      <dsp:nvSpPr>
        <dsp:cNvPr id="0" name=""/>
        <dsp:cNvSpPr/>
      </dsp:nvSpPr>
      <dsp:spPr>
        <a:xfrm>
          <a:off x="6313126" y="3531123"/>
          <a:ext cx="1331037" cy="1177798"/>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Impact on the people</a:t>
          </a:r>
        </a:p>
      </dsp:txBody>
      <dsp:txXfrm>
        <a:off x="6313126" y="3531123"/>
        <a:ext cx="1331037" cy="1177798"/>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3EB0D5-A193-42B1-B25E-0076290B2B19}"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528562-EFE6-4DF3-A77F-E50E1D1E878C}" type="slidenum">
              <a:rPr lang="en-GB" smtClean="0"/>
              <a:t>‹#›</a:t>
            </a:fld>
            <a:endParaRPr lang="en-GB"/>
          </a:p>
        </p:txBody>
      </p:sp>
    </p:spTree>
    <p:extLst>
      <p:ext uri="{BB962C8B-B14F-4D97-AF65-F5344CB8AC3E}">
        <p14:creationId xmlns:p14="http://schemas.microsoft.com/office/powerpoint/2010/main" val="1237616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528562-EFE6-4DF3-A77F-E50E1D1E878C}" type="slidenum">
              <a:rPr lang="en-GB" smtClean="0"/>
              <a:t>9</a:t>
            </a:fld>
            <a:endParaRPr lang="en-GB"/>
          </a:p>
        </p:txBody>
      </p:sp>
    </p:spTree>
    <p:extLst>
      <p:ext uri="{BB962C8B-B14F-4D97-AF65-F5344CB8AC3E}">
        <p14:creationId xmlns:p14="http://schemas.microsoft.com/office/powerpoint/2010/main" val="2748334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C1F7-C084-4CCD-AED9-E21E68FD59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8E7160-8F44-4324-A844-DF01370FF7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807A26-C2DD-4FAB-9C83-F4BE43510BAA}"/>
              </a:ext>
            </a:extLst>
          </p:cNvPr>
          <p:cNvSpPr>
            <a:spLocks noGrp="1"/>
          </p:cNvSpPr>
          <p:nvPr>
            <p:ph type="dt" sz="half" idx="10"/>
          </p:nvPr>
        </p:nvSpPr>
        <p:spPr/>
        <p:txBody>
          <a:bodyPr/>
          <a:lstStyle/>
          <a:p>
            <a:fld id="{2E176C69-2F41-4816-8161-9F399950AC54}" type="datetime1">
              <a:rPr lang="en-GB" smtClean="0"/>
              <a:t>13/10/2026</a:t>
            </a:fld>
            <a:endParaRPr lang="en-GB"/>
          </a:p>
        </p:txBody>
      </p:sp>
      <p:sp>
        <p:nvSpPr>
          <p:cNvPr id="5" name="Footer Placeholder 4">
            <a:extLst>
              <a:ext uri="{FF2B5EF4-FFF2-40B4-BE49-F238E27FC236}">
                <a16:creationId xmlns:a16="http://schemas.microsoft.com/office/drawing/2014/main" id="{B45BD1A7-1DC5-4995-B56D-686D28C4AF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CE277-ED18-4C07-95BA-CB7409766A6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1952531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6676A-ADE9-447A-8544-F2ACC330B9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EF2827-F070-4A3A-AA1B-7370A30744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B3F72E-F034-41C5-BC36-7F54338AC1A4}"/>
              </a:ext>
            </a:extLst>
          </p:cNvPr>
          <p:cNvSpPr>
            <a:spLocks noGrp="1"/>
          </p:cNvSpPr>
          <p:nvPr>
            <p:ph type="dt" sz="half" idx="10"/>
          </p:nvPr>
        </p:nvSpPr>
        <p:spPr/>
        <p:txBody>
          <a:bodyPr/>
          <a:lstStyle/>
          <a:p>
            <a:fld id="{4C8D9018-9BBA-48AA-AB4C-89EDBE804497}" type="datetime1">
              <a:rPr lang="en-GB" smtClean="0"/>
              <a:t>13/10/2026</a:t>
            </a:fld>
            <a:endParaRPr lang="en-GB"/>
          </a:p>
        </p:txBody>
      </p:sp>
      <p:sp>
        <p:nvSpPr>
          <p:cNvPr id="5" name="Footer Placeholder 4">
            <a:extLst>
              <a:ext uri="{FF2B5EF4-FFF2-40B4-BE49-F238E27FC236}">
                <a16:creationId xmlns:a16="http://schemas.microsoft.com/office/drawing/2014/main" id="{10ACD804-5347-4B26-A808-062EB5CF2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9201E-36B3-43A0-9867-CD9226E420B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36424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5A937-E649-499E-9937-B67B6619A3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2A8FA4-2644-4EDC-BF03-D9119DC1E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FF714B-E475-4869-A0DA-ECEB675ABAF2}"/>
              </a:ext>
            </a:extLst>
          </p:cNvPr>
          <p:cNvSpPr>
            <a:spLocks noGrp="1"/>
          </p:cNvSpPr>
          <p:nvPr>
            <p:ph type="dt" sz="half" idx="10"/>
          </p:nvPr>
        </p:nvSpPr>
        <p:spPr/>
        <p:txBody>
          <a:bodyPr/>
          <a:lstStyle/>
          <a:p>
            <a:fld id="{43004EF5-D4BA-459B-8FDA-78D317D6F909}" type="datetime1">
              <a:rPr lang="en-GB" smtClean="0"/>
              <a:t>13/10/2026</a:t>
            </a:fld>
            <a:endParaRPr lang="en-GB"/>
          </a:p>
        </p:txBody>
      </p:sp>
      <p:sp>
        <p:nvSpPr>
          <p:cNvPr id="5" name="Footer Placeholder 4">
            <a:extLst>
              <a:ext uri="{FF2B5EF4-FFF2-40B4-BE49-F238E27FC236}">
                <a16:creationId xmlns:a16="http://schemas.microsoft.com/office/drawing/2014/main" id="{8B4F9132-70AE-44F7-B568-B7407BFC7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DB697-F21B-4D10-9CF9-0031717E06A5}"/>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41300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C2F5-8F2C-4CE8-B12B-A53DD7BB56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3567D-1537-4BFF-96BD-F64EEDE51A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0A077-A281-4A6C-A3A0-79E94E73F9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0D3D85-53B7-4ABD-A7D2-8BE8C18722B8}"/>
              </a:ext>
            </a:extLst>
          </p:cNvPr>
          <p:cNvSpPr>
            <a:spLocks noGrp="1"/>
          </p:cNvSpPr>
          <p:nvPr>
            <p:ph type="dt" sz="half" idx="10"/>
          </p:nvPr>
        </p:nvSpPr>
        <p:spPr/>
        <p:txBody>
          <a:bodyPr/>
          <a:lstStyle/>
          <a:p>
            <a:fld id="{39D7A6E3-A1B4-451C-8DA1-F0B9578771C9}" type="datetime1">
              <a:rPr lang="en-GB" smtClean="0"/>
              <a:t>13/10/2026</a:t>
            </a:fld>
            <a:endParaRPr lang="en-GB"/>
          </a:p>
        </p:txBody>
      </p:sp>
      <p:sp>
        <p:nvSpPr>
          <p:cNvPr id="6" name="Footer Placeholder 5">
            <a:extLst>
              <a:ext uri="{FF2B5EF4-FFF2-40B4-BE49-F238E27FC236}">
                <a16:creationId xmlns:a16="http://schemas.microsoft.com/office/drawing/2014/main" id="{6BD76E3C-22CE-4038-AB0D-C493330C6C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FD8DD5-99A9-43AA-835D-ADB20154DA1F}"/>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195793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CA2A-DFFC-4F45-BA5F-8E091FA60A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18AFC9-8CD5-497C-834C-D89513517A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D0E0B9-02C2-4C6D-AAAB-3DE00501A1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FB15B6-C07C-4766-B4AE-F56D830444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482183-DF47-4AD4-A1C7-3B5E3CDCE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A87AAD-EE4E-4754-B1DE-4D55E686E607}"/>
              </a:ext>
            </a:extLst>
          </p:cNvPr>
          <p:cNvSpPr>
            <a:spLocks noGrp="1"/>
          </p:cNvSpPr>
          <p:nvPr>
            <p:ph type="dt" sz="half" idx="10"/>
          </p:nvPr>
        </p:nvSpPr>
        <p:spPr/>
        <p:txBody>
          <a:bodyPr/>
          <a:lstStyle/>
          <a:p>
            <a:fld id="{8E3BE4DC-C2B7-48F4-BCFB-5709566B0320}" type="datetime1">
              <a:rPr lang="en-GB" smtClean="0"/>
              <a:t>13/10/2026</a:t>
            </a:fld>
            <a:endParaRPr lang="en-GB"/>
          </a:p>
        </p:txBody>
      </p:sp>
      <p:sp>
        <p:nvSpPr>
          <p:cNvPr id="8" name="Footer Placeholder 7">
            <a:extLst>
              <a:ext uri="{FF2B5EF4-FFF2-40B4-BE49-F238E27FC236}">
                <a16:creationId xmlns:a16="http://schemas.microsoft.com/office/drawing/2014/main" id="{CE338F13-A64A-402D-84E8-D5D474364F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681F35-11EA-4022-9BD2-CFC930055BF0}"/>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43031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06ADA-114A-489E-8ACA-B366ED457B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2E8FB5-D3DF-4E49-AA49-B052FFC9502C}"/>
              </a:ext>
            </a:extLst>
          </p:cNvPr>
          <p:cNvSpPr>
            <a:spLocks noGrp="1"/>
          </p:cNvSpPr>
          <p:nvPr>
            <p:ph type="dt" sz="half" idx="10"/>
          </p:nvPr>
        </p:nvSpPr>
        <p:spPr/>
        <p:txBody>
          <a:bodyPr/>
          <a:lstStyle/>
          <a:p>
            <a:fld id="{972EFEEB-2F7D-4725-9D57-AE00D955B432}" type="datetime1">
              <a:rPr lang="en-GB" smtClean="0"/>
              <a:t>13/10/2026</a:t>
            </a:fld>
            <a:endParaRPr lang="en-GB"/>
          </a:p>
        </p:txBody>
      </p:sp>
      <p:sp>
        <p:nvSpPr>
          <p:cNvPr id="4" name="Footer Placeholder 3">
            <a:extLst>
              <a:ext uri="{FF2B5EF4-FFF2-40B4-BE49-F238E27FC236}">
                <a16:creationId xmlns:a16="http://schemas.microsoft.com/office/drawing/2014/main" id="{3C614FCA-A110-4A56-AA53-9F0B19EDF5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06888E-E6AF-4329-ACC0-6969EE102DC8}"/>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2064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428AE7-8E35-4056-BCBD-64E7ACD952E5}"/>
              </a:ext>
            </a:extLst>
          </p:cNvPr>
          <p:cNvSpPr>
            <a:spLocks noGrp="1"/>
          </p:cNvSpPr>
          <p:nvPr>
            <p:ph type="dt" sz="half" idx="10"/>
          </p:nvPr>
        </p:nvSpPr>
        <p:spPr/>
        <p:txBody>
          <a:bodyPr/>
          <a:lstStyle/>
          <a:p>
            <a:fld id="{195B131D-675F-41C5-AC82-26B72CC5F8E0}" type="datetime1">
              <a:rPr lang="en-GB" smtClean="0"/>
              <a:t>13/10/2026</a:t>
            </a:fld>
            <a:endParaRPr lang="en-GB"/>
          </a:p>
        </p:txBody>
      </p:sp>
      <p:sp>
        <p:nvSpPr>
          <p:cNvPr id="3" name="Footer Placeholder 2">
            <a:extLst>
              <a:ext uri="{FF2B5EF4-FFF2-40B4-BE49-F238E27FC236}">
                <a16:creationId xmlns:a16="http://schemas.microsoft.com/office/drawing/2014/main" id="{19B5F4A1-C144-4DAF-B44F-F3A33BFFAC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28B99A-5E30-489D-BDBF-CA1D62C5C236}"/>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595794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84434-A859-4A2B-8DAF-9F755EE796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9EF37F-B447-4E71-80BD-17900B89BD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F70D22-C295-46FF-B948-BEA211379E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F7BF04-B79C-4381-BD3A-767C86A906B7}"/>
              </a:ext>
            </a:extLst>
          </p:cNvPr>
          <p:cNvSpPr>
            <a:spLocks noGrp="1"/>
          </p:cNvSpPr>
          <p:nvPr>
            <p:ph type="dt" sz="half" idx="10"/>
          </p:nvPr>
        </p:nvSpPr>
        <p:spPr/>
        <p:txBody>
          <a:bodyPr/>
          <a:lstStyle/>
          <a:p>
            <a:fld id="{AB01FDEF-8BD6-4BED-96F1-29F58A1AB99B}" type="datetime1">
              <a:rPr lang="en-GB" smtClean="0"/>
              <a:t>13/10/2026</a:t>
            </a:fld>
            <a:endParaRPr lang="en-GB"/>
          </a:p>
        </p:txBody>
      </p:sp>
      <p:sp>
        <p:nvSpPr>
          <p:cNvPr id="6" name="Footer Placeholder 5">
            <a:extLst>
              <a:ext uri="{FF2B5EF4-FFF2-40B4-BE49-F238E27FC236}">
                <a16:creationId xmlns:a16="http://schemas.microsoft.com/office/drawing/2014/main" id="{B287369E-5CB8-47D3-903A-7619C4ABA3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06BE38-C2C1-486F-8A94-1264C95FD764}"/>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90287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C54BB-6178-46DB-AC90-245F8FD84A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3E0317-D469-4710-8B82-B118913AB9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B221D2-E470-427B-96DE-D0F0FE6A4C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9C11D0-AC78-40AE-906D-7EB4EBDE3620}"/>
              </a:ext>
            </a:extLst>
          </p:cNvPr>
          <p:cNvSpPr>
            <a:spLocks noGrp="1"/>
          </p:cNvSpPr>
          <p:nvPr>
            <p:ph type="dt" sz="half" idx="10"/>
          </p:nvPr>
        </p:nvSpPr>
        <p:spPr/>
        <p:txBody>
          <a:bodyPr/>
          <a:lstStyle/>
          <a:p>
            <a:fld id="{9B63F5FD-763E-42AC-9374-6CF286F0187E}" type="datetime1">
              <a:rPr lang="en-GB" smtClean="0"/>
              <a:t>13/10/2026</a:t>
            </a:fld>
            <a:endParaRPr lang="en-GB"/>
          </a:p>
        </p:txBody>
      </p:sp>
      <p:sp>
        <p:nvSpPr>
          <p:cNvPr id="6" name="Footer Placeholder 5">
            <a:extLst>
              <a:ext uri="{FF2B5EF4-FFF2-40B4-BE49-F238E27FC236}">
                <a16:creationId xmlns:a16="http://schemas.microsoft.com/office/drawing/2014/main" id="{E17B8118-E469-49B8-9443-131B26809C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CB5BE5-8379-429B-8F61-4E1B23CB91BD}"/>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328928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15B7-D28F-4831-B39E-A904DDB4FD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588EEC-423E-4164-BB1D-9258291CDE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FBCCD-DC2D-4E1F-B26F-E88B8FA6C0C5}"/>
              </a:ext>
            </a:extLst>
          </p:cNvPr>
          <p:cNvSpPr>
            <a:spLocks noGrp="1"/>
          </p:cNvSpPr>
          <p:nvPr>
            <p:ph type="dt" sz="half" idx="10"/>
          </p:nvPr>
        </p:nvSpPr>
        <p:spPr/>
        <p:txBody>
          <a:bodyPr/>
          <a:lstStyle/>
          <a:p>
            <a:fld id="{B1EFD253-A5C2-44DE-995A-A334A9C9FDBD}" type="datetime1">
              <a:rPr lang="en-GB" smtClean="0"/>
              <a:t>13/10/2026</a:t>
            </a:fld>
            <a:endParaRPr lang="en-GB"/>
          </a:p>
        </p:txBody>
      </p:sp>
      <p:sp>
        <p:nvSpPr>
          <p:cNvPr id="5" name="Footer Placeholder 4">
            <a:extLst>
              <a:ext uri="{FF2B5EF4-FFF2-40B4-BE49-F238E27FC236}">
                <a16:creationId xmlns:a16="http://schemas.microsoft.com/office/drawing/2014/main" id="{0C847502-A765-42C0-B6CD-1C152752F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8E824-35ED-4A9A-A6B1-7F5958E55D85}"/>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2006710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2257F3-DE83-4166-A59D-A6CCA34EC0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125F1B-76BD-44C4-A93C-EF90974BBD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1B471-17E8-43FC-ADE8-8A52EEB4D5D0}"/>
              </a:ext>
            </a:extLst>
          </p:cNvPr>
          <p:cNvSpPr>
            <a:spLocks noGrp="1"/>
          </p:cNvSpPr>
          <p:nvPr>
            <p:ph type="dt" sz="half" idx="10"/>
          </p:nvPr>
        </p:nvSpPr>
        <p:spPr/>
        <p:txBody>
          <a:bodyPr/>
          <a:lstStyle/>
          <a:p>
            <a:fld id="{B081A28A-819B-4248-90A7-F38216641DC7}" type="datetime1">
              <a:rPr lang="en-GB" smtClean="0"/>
              <a:t>13/10/2026</a:t>
            </a:fld>
            <a:endParaRPr lang="en-GB"/>
          </a:p>
        </p:txBody>
      </p:sp>
      <p:sp>
        <p:nvSpPr>
          <p:cNvPr id="5" name="Footer Placeholder 4">
            <a:extLst>
              <a:ext uri="{FF2B5EF4-FFF2-40B4-BE49-F238E27FC236}">
                <a16:creationId xmlns:a16="http://schemas.microsoft.com/office/drawing/2014/main" id="{EF01C791-5EFA-483E-BF80-69E6BBDAC9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D51E7-34A0-45AC-9F45-5BB44E57989B}"/>
              </a:ext>
            </a:extLst>
          </p:cNvPr>
          <p:cNvSpPr>
            <a:spLocks noGrp="1"/>
          </p:cNvSpPr>
          <p:nvPr>
            <p:ph type="sldNum" sz="quarter" idx="12"/>
          </p:nvPr>
        </p:nvSpPr>
        <p:spPr/>
        <p:txBody>
          <a:bodyPr/>
          <a:lstStyle/>
          <a:p>
            <a:fld id="{2633C1E9-BBC2-4CC6-BA8F-42C76672DF1C}" type="slidenum">
              <a:rPr lang="en-GB" smtClean="0"/>
              <a:t>‹#›</a:t>
            </a:fld>
            <a:endParaRPr lang="en-GB"/>
          </a:p>
        </p:txBody>
      </p:sp>
    </p:spTree>
    <p:extLst>
      <p:ext uri="{BB962C8B-B14F-4D97-AF65-F5344CB8AC3E}">
        <p14:creationId xmlns:p14="http://schemas.microsoft.com/office/powerpoint/2010/main" val="4148689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2B1992-85E7-49CC-B4BD-1006B7C2BBD7}" type="datetime1">
              <a:rPr lang="en-GB" smtClean="0"/>
              <a:t>13/10/2026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19447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8FB7AC-FD84-4E58-81FE-90E56AA7F1A6}" type="datetime1">
              <a:rPr lang="en-GB" smtClean="0"/>
              <a:t>13/10/2026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50025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3A27E0-0F90-4F1C-99A9-66C7746E2247}" type="datetime1">
              <a:rPr lang="en-GB" smtClean="0"/>
              <a:t>13/10/2026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1743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5333AE-B76F-41E9-A1E0-052CF35109F3}" type="datetime1">
              <a:rPr lang="en-GB" smtClean="0"/>
              <a:t>13/10/2026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53085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A446E3-C8A4-4CA7-B530-25479D8F5783}" type="datetime1">
              <a:rPr lang="en-GB" smtClean="0"/>
              <a:t>13/10/2026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20345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B219B8C-4AAA-4A3D-BEDC-E365F841AD6B}" type="datetime1">
              <a:rPr lang="en-GB" smtClean="0"/>
              <a:t>13/10/2026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098022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86EB1F-D3DE-454F-9560-CCFFB570FBE0}" type="datetime1">
              <a:rPr lang="en-GB" smtClean="0"/>
              <a:t>13/10/2026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6661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B91BE-AF44-4105-9A0C-5946BC8E1E6E}" type="datetime1">
              <a:rPr lang="en-GB" smtClean="0"/>
              <a:t>13/10/2026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376495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90B0C1-0D1E-40D3-96F3-54A3BA97B790}" type="datetime1">
              <a:rPr lang="en-GB" smtClean="0"/>
              <a:t>13/10/2026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978642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9CFC7D8-A94D-4711-99CA-BE451A8006C9}" type="datetime1">
              <a:rPr lang="en-GB" smtClean="0"/>
              <a:t>13/10/2026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512292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88767B-ECE1-4312-943C-43626A9BF93B}" type="datetime1">
              <a:rPr lang="en-GB" smtClean="0"/>
              <a:t>13/10/2026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439622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508053E-D389-47B2-96FC-8A644B509663}" type="datetime1">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2476788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22548-0072-4E5A-A3B5-CD27B50E0F0C}" type="datetime1">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41120609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FE5127-6841-4864-876C-F4DB81AD85F5}" type="datetime1">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3457567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A96726-3E3E-4C4D-A738-AD703413C937}" type="datetime1">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4592778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519DA8D-AC0F-44B7-AE5F-ADFEFE3191FB}" type="datetime1">
              <a:rPr lang="en-GB" smtClean="0"/>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1228603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B5CCFC-18E1-4402-A6A8-8CAAD38A8913}" type="datetime1">
              <a:rPr lang="en-GB" smtClean="0"/>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8622872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00E56A-8E92-42EC-AD89-28EF55F0705A}" type="datetime1">
              <a:rPr lang="en-GB" smtClean="0"/>
              <a:t>13/10/2026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5789003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E36AF9-1198-4C61-9F26-999ACAC25FF5}" type="datetime1">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4479055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B6FBF6-19BC-440D-B0DB-D3E0E377E334}" type="datetime1">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6341332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1B408E-BCEF-475B-A78A-E51BCF9D0587}" type="datetime1">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8343839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7C175C-EA5D-4085-A448-8511EBDC712D}" type="datetime1">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8519776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5518026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29291296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BFDEE-1C85-4EF5-8266-E94F949E60E3}"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9902600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14BFDEE-1C85-4EF5-8266-E94F949E60E3}"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8542532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14BFDEE-1C85-4EF5-8266-E94F949E60E3}" type="datetimeFigureOut">
              <a:rPr lang="en-GB" smtClean="0"/>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15523742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4BFDEE-1C85-4EF5-8266-E94F949E60E3}" type="datetimeFigureOut">
              <a:rPr lang="en-GB" smtClean="0"/>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545497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4BFDEE-1C85-4EF5-8266-E94F949E60E3}" type="datetimeFigureOut">
              <a:rPr lang="en-GB" smtClean="0"/>
              <a:t>13/10/2026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8034127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4BFDEE-1C85-4EF5-8266-E94F949E60E3}"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4230271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4BFDEE-1C85-4EF5-8266-E94F949E60E3}"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4550843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126553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051744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890E39-CD35-4738-B561-1C9829C61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1F8EA-86DD-4E92-8515-7390399F9D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1EF54-65E8-466A-8812-1BEF016893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B0BB13-7910-4352-8D62-CAC9A31DCAB6}" type="datetime1">
              <a:rPr lang="en-GB" smtClean="0"/>
              <a:t>13/10/2026</a:t>
            </a:fld>
            <a:endParaRPr lang="en-GB"/>
          </a:p>
        </p:txBody>
      </p:sp>
      <p:sp>
        <p:nvSpPr>
          <p:cNvPr id="5" name="Footer Placeholder 4">
            <a:extLst>
              <a:ext uri="{FF2B5EF4-FFF2-40B4-BE49-F238E27FC236}">
                <a16:creationId xmlns:a16="http://schemas.microsoft.com/office/drawing/2014/main" id="{97522CBC-C764-4E4C-A76F-823B68BD05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A23807-07C1-4258-B2CE-AE4B668D09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3C1E9-BBC2-4CC6-BA8F-42C76672DF1C}" type="slidenum">
              <a:rPr lang="en-GB" smtClean="0"/>
              <a:t>‹#›</a:t>
            </a:fld>
            <a:endParaRPr lang="en-GB"/>
          </a:p>
        </p:txBody>
      </p:sp>
    </p:spTree>
    <p:extLst>
      <p:ext uri="{BB962C8B-B14F-4D97-AF65-F5344CB8AC3E}">
        <p14:creationId xmlns:p14="http://schemas.microsoft.com/office/powerpoint/2010/main" val="3159200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898293-0D86-4BB1-8AE1-CFB661550772}" type="datetime1">
              <a:rPr lang="en-GB" smtClean="0"/>
              <a:t>13/10/2026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4677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A6C179-C30B-4F3E-87F4-F4F4930A8E9A}" type="datetime1">
              <a:rPr lang="en-GB" smtClean="0"/>
              <a:t>13/10/2026</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C02FD-F513-4C01-8E82-24CCD5E3281F}" type="slidenum">
              <a:rPr lang="en-GB" smtClean="0"/>
              <a:pPr/>
              <a:t>‹#›</a:t>
            </a:fld>
            <a:endParaRPr lang="en-GB"/>
          </a:p>
        </p:txBody>
      </p:sp>
    </p:spTree>
    <p:extLst>
      <p:ext uri="{BB962C8B-B14F-4D97-AF65-F5344CB8AC3E}">
        <p14:creationId xmlns:p14="http://schemas.microsoft.com/office/powerpoint/2010/main" val="22442869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BFDEE-1C85-4EF5-8266-E94F949E60E3}" type="datetimeFigureOut">
              <a:rPr lang="en-GB" smtClean="0"/>
              <a:t>13/10/2026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52F17-9D9F-4D85-8B40-F92AA684F761}" type="slidenum">
              <a:rPr lang="en-GB" smtClean="0"/>
              <a:t>‹#›</a:t>
            </a:fld>
            <a:endParaRPr lang="en-GB"/>
          </a:p>
        </p:txBody>
      </p:sp>
    </p:spTree>
    <p:extLst>
      <p:ext uri="{BB962C8B-B14F-4D97-AF65-F5344CB8AC3E}">
        <p14:creationId xmlns:p14="http://schemas.microsoft.com/office/powerpoint/2010/main" val="136382275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govint.or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hyperlink" Target="https://www.coe.int/en/web/good-governance/eloge"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27E07-301F-46EF-ADB7-D3AC33E07C21}"/>
              </a:ext>
            </a:extLst>
          </p:cNvPr>
          <p:cNvSpPr>
            <a:spLocks noGrp="1"/>
          </p:cNvSpPr>
          <p:nvPr>
            <p:ph type="ctrTitle"/>
          </p:nvPr>
        </p:nvSpPr>
        <p:spPr>
          <a:xfrm>
            <a:off x="233082" y="1622066"/>
            <a:ext cx="4461465" cy="2152075"/>
          </a:xfrm>
        </p:spPr>
        <p:txBody>
          <a:bodyPr anchor="b">
            <a:normAutofit/>
          </a:bodyPr>
          <a:lstStyle/>
          <a:p>
            <a:pPr algn="l"/>
            <a:r>
              <a:rPr lang="en-GB" sz="6600" dirty="0">
                <a:solidFill>
                  <a:schemeClr val="bg1"/>
                </a:solidFill>
              </a:rPr>
              <a:t>Governance </a:t>
            </a:r>
          </a:p>
        </p:txBody>
      </p:sp>
      <p:sp>
        <p:nvSpPr>
          <p:cNvPr id="3" name="Subtitle 2">
            <a:extLst>
              <a:ext uri="{FF2B5EF4-FFF2-40B4-BE49-F238E27FC236}">
                <a16:creationId xmlns:a16="http://schemas.microsoft.com/office/drawing/2014/main" id="{C5BC428B-C0D4-47A0-A04A-4F5FCEAE5AF4}"/>
              </a:ext>
            </a:extLst>
          </p:cNvPr>
          <p:cNvSpPr>
            <a:spLocks noGrp="1"/>
          </p:cNvSpPr>
          <p:nvPr>
            <p:ph type="subTitle" idx="1"/>
          </p:nvPr>
        </p:nvSpPr>
        <p:spPr>
          <a:xfrm>
            <a:off x="767290" y="4532243"/>
            <a:ext cx="3300457" cy="1256307"/>
          </a:xfrm>
        </p:spPr>
        <p:txBody>
          <a:bodyPr anchor="t">
            <a:normAutofit/>
          </a:bodyPr>
          <a:lstStyle/>
          <a:p>
            <a:pPr algn="l"/>
            <a:endParaRPr lang="en-GB" dirty="0">
              <a:solidFill>
                <a:schemeClr val="bg1"/>
              </a:solidFill>
            </a:endParaRPr>
          </a:p>
        </p:txBody>
      </p:sp>
      <p:grpSp>
        <p:nvGrpSpPr>
          <p:cNvPr id="19" name="Group 13">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5"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5" name="Picture 4">
            <a:extLst>
              <a:ext uri="{FF2B5EF4-FFF2-40B4-BE49-F238E27FC236}">
                <a16:creationId xmlns:a16="http://schemas.microsoft.com/office/drawing/2014/main" id="{F37B56D0-6611-41FB-9419-5F3C73C77362}"/>
              </a:ext>
            </a:extLst>
          </p:cNvPr>
          <p:cNvPicPr>
            <a:picLocks noChangeAspect="1"/>
          </p:cNvPicPr>
          <p:nvPr/>
        </p:nvPicPr>
        <p:blipFill>
          <a:blip r:embed="rId2"/>
          <a:stretch>
            <a:fillRect/>
          </a:stretch>
        </p:blipFill>
        <p:spPr>
          <a:xfrm>
            <a:off x="5208104" y="975923"/>
            <a:ext cx="6472362" cy="4320301"/>
          </a:xfrm>
          <a:prstGeom prst="rect">
            <a:avLst/>
          </a:prstGeom>
        </p:spPr>
      </p:pic>
      <p:sp>
        <p:nvSpPr>
          <p:cNvPr id="4" name="Slide Number Placeholder 3">
            <a:extLst>
              <a:ext uri="{FF2B5EF4-FFF2-40B4-BE49-F238E27FC236}">
                <a16:creationId xmlns:a16="http://schemas.microsoft.com/office/drawing/2014/main" id="{408FADE1-B8EB-4E4A-8F0A-3281E8DB8416}"/>
              </a:ext>
            </a:extLst>
          </p:cNvPr>
          <p:cNvSpPr>
            <a:spLocks noGrp="1"/>
          </p:cNvSpPr>
          <p:nvPr>
            <p:ph type="sldNum" sz="quarter" idx="12"/>
          </p:nvPr>
        </p:nvSpPr>
        <p:spPr/>
        <p:txBody>
          <a:bodyPr/>
          <a:lstStyle/>
          <a:p>
            <a:fld id="{2633C1E9-BBC2-4CC6-BA8F-42C76672DF1C}" type="slidenum">
              <a:rPr lang="en-GB" smtClean="0"/>
              <a:t>1</a:t>
            </a:fld>
            <a:endParaRPr lang="en-GB"/>
          </a:p>
        </p:txBody>
      </p:sp>
    </p:spTree>
    <p:extLst>
      <p:ext uri="{BB962C8B-B14F-4D97-AF65-F5344CB8AC3E}">
        <p14:creationId xmlns:p14="http://schemas.microsoft.com/office/powerpoint/2010/main" val="831894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419D1-1157-4D61-BA7A-A8AB1BDBE3EB}"/>
              </a:ext>
            </a:extLst>
          </p:cNvPr>
          <p:cNvSpPr>
            <a:spLocks noGrp="1"/>
          </p:cNvSpPr>
          <p:nvPr>
            <p:ph type="title"/>
          </p:nvPr>
        </p:nvSpPr>
        <p:spPr/>
        <p:txBody>
          <a:bodyPr>
            <a:normAutofit/>
          </a:bodyPr>
          <a:lstStyle/>
          <a:p>
            <a:r>
              <a:rPr lang="en-GB" sz="6000" dirty="0"/>
              <a:t>Aims</a:t>
            </a:r>
          </a:p>
        </p:txBody>
      </p:sp>
      <p:sp>
        <p:nvSpPr>
          <p:cNvPr id="3" name="Content Placeholder 2">
            <a:extLst>
              <a:ext uri="{FF2B5EF4-FFF2-40B4-BE49-F238E27FC236}">
                <a16:creationId xmlns:a16="http://schemas.microsoft.com/office/drawing/2014/main" id="{E9366938-381A-427C-BAAD-7D3854DAF153}"/>
              </a:ext>
            </a:extLst>
          </p:cNvPr>
          <p:cNvSpPr>
            <a:spLocks noGrp="1"/>
          </p:cNvSpPr>
          <p:nvPr>
            <p:ph idx="1"/>
          </p:nvPr>
        </p:nvSpPr>
        <p:spPr>
          <a:xfrm>
            <a:off x="838199" y="1840675"/>
            <a:ext cx="5051961" cy="2673573"/>
          </a:xfrm>
        </p:spPr>
        <p:txBody>
          <a:bodyPr/>
          <a:lstStyle/>
          <a:p>
            <a:pPr marL="0" indent="0">
              <a:buNone/>
            </a:pPr>
            <a:r>
              <a:rPr lang="en-GB" sz="3200" dirty="0"/>
              <a:t>Clarify the nature of:</a:t>
            </a:r>
          </a:p>
          <a:p>
            <a:pPr marL="0" indent="0">
              <a:buNone/>
            </a:pPr>
            <a:endParaRPr lang="en-GB" sz="3200" dirty="0"/>
          </a:p>
          <a:p>
            <a:endParaRPr lang="en-GB" dirty="0"/>
          </a:p>
        </p:txBody>
      </p:sp>
      <p:pic>
        <p:nvPicPr>
          <p:cNvPr id="5" name="Picture 4">
            <a:extLst>
              <a:ext uri="{FF2B5EF4-FFF2-40B4-BE49-F238E27FC236}">
                <a16:creationId xmlns:a16="http://schemas.microsoft.com/office/drawing/2014/main" id="{06A1FFD3-A3EF-4EDF-8AD7-FC209837C1CE}"/>
              </a:ext>
            </a:extLst>
          </p:cNvPr>
          <p:cNvPicPr>
            <a:picLocks noChangeAspect="1"/>
          </p:cNvPicPr>
          <p:nvPr/>
        </p:nvPicPr>
        <p:blipFill>
          <a:blip r:embed="rId2"/>
          <a:stretch>
            <a:fillRect/>
          </a:stretch>
        </p:blipFill>
        <p:spPr>
          <a:xfrm>
            <a:off x="6772089" y="381000"/>
            <a:ext cx="4276725" cy="6096000"/>
          </a:xfrm>
          <a:prstGeom prst="rect">
            <a:avLst/>
          </a:prstGeom>
        </p:spPr>
      </p:pic>
      <p:sp>
        <p:nvSpPr>
          <p:cNvPr id="7" name="TextBox 6">
            <a:extLst>
              <a:ext uri="{FF2B5EF4-FFF2-40B4-BE49-F238E27FC236}">
                <a16:creationId xmlns:a16="http://schemas.microsoft.com/office/drawing/2014/main" id="{E8B6B294-1026-4836-9223-D7C55F8DDB1C}"/>
              </a:ext>
            </a:extLst>
          </p:cNvPr>
          <p:cNvSpPr txBox="1"/>
          <p:nvPr/>
        </p:nvSpPr>
        <p:spPr>
          <a:xfrm>
            <a:off x="1360394" y="2721114"/>
            <a:ext cx="3253040" cy="707886"/>
          </a:xfrm>
          <a:prstGeom prst="rect">
            <a:avLst/>
          </a:prstGeom>
          <a:noFill/>
          <a:ln w="38100">
            <a:solidFill>
              <a:schemeClr val="tx1"/>
            </a:solidFill>
          </a:ln>
        </p:spPr>
        <p:txBody>
          <a:bodyPr wrap="square">
            <a:spAutoFit/>
          </a:bodyPr>
          <a:lstStyle/>
          <a:p>
            <a:r>
              <a:rPr lang="en-GB" sz="4000" dirty="0"/>
              <a:t>Governance</a:t>
            </a:r>
          </a:p>
        </p:txBody>
      </p:sp>
      <p:sp>
        <p:nvSpPr>
          <p:cNvPr id="9" name="TextBox 8">
            <a:extLst>
              <a:ext uri="{FF2B5EF4-FFF2-40B4-BE49-F238E27FC236}">
                <a16:creationId xmlns:a16="http://schemas.microsoft.com/office/drawing/2014/main" id="{AD619F4F-8E5E-4424-A834-FB28F9C290EC}"/>
              </a:ext>
            </a:extLst>
          </p:cNvPr>
          <p:cNvSpPr txBox="1"/>
          <p:nvPr/>
        </p:nvSpPr>
        <p:spPr>
          <a:xfrm>
            <a:off x="1972627" y="3955496"/>
            <a:ext cx="4190750" cy="707886"/>
          </a:xfrm>
          <a:prstGeom prst="rect">
            <a:avLst/>
          </a:prstGeom>
          <a:noFill/>
          <a:ln w="38100">
            <a:solidFill>
              <a:schemeClr val="tx1"/>
            </a:solidFill>
          </a:ln>
        </p:spPr>
        <p:txBody>
          <a:bodyPr wrap="square">
            <a:spAutoFit/>
          </a:bodyPr>
          <a:lstStyle/>
          <a:p>
            <a:r>
              <a:rPr lang="en-GB" sz="4000" dirty="0"/>
              <a:t>Public governance</a:t>
            </a:r>
          </a:p>
        </p:txBody>
      </p:sp>
      <p:cxnSp>
        <p:nvCxnSpPr>
          <p:cNvPr id="6" name="Straight Arrow Connector 5">
            <a:extLst>
              <a:ext uri="{FF2B5EF4-FFF2-40B4-BE49-F238E27FC236}">
                <a16:creationId xmlns:a16="http://schemas.microsoft.com/office/drawing/2014/main" id="{91B9C44C-0724-49EA-9D31-A659A3217DF1}"/>
              </a:ext>
            </a:extLst>
          </p:cNvPr>
          <p:cNvCxnSpPr>
            <a:cxnSpLocks/>
            <a:endCxn id="10" idx="3"/>
          </p:cNvCxnSpPr>
          <p:nvPr/>
        </p:nvCxnSpPr>
        <p:spPr>
          <a:xfrm flipH="1">
            <a:off x="3915052" y="5823750"/>
            <a:ext cx="2743200" cy="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5F96F25-019B-4B44-BC8D-5E3230FE8404}"/>
              </a:ext>
            </a:extLst>
          </p:cNvPr>
          <p:cNvSpPr txBox="1"/>
          <p:nvPr/>
        </p:nvSpPr>
        <p:spPr>
          <a:xfrm>
            <a:off x="340270" y="5223586"/>
            <a:ext cx="3574782" cy="1200329"/>
          </a:xfrm>
          <a:prstGeom prst="rect">
            <a:avLst/>
          </a:prstGeom>
          <a:noFill/>
          <a:ln w="38100">
            <a:solidFill>
              <a:schemeClr val="tx1"/>
            </a:solidFill>
          </a:ln>
        </p:spPr>
        <p:txBody>
          <a:bodyPr wrap="square" rtlCol="0">
            <a:spAutoFit/>
          </a:bodyPr>
          <a:lstStyle/>
          <a:p>
            <a:r>
              <a:rPr lang="en-GB" dirty="0"/>
              <a:t>Remember to look out for citations which might appear on some slides. They relate to sources with the full references listed at the back</a:t>
            </a:r>
          </a:p>
        </p:txBody>
      </p:sp>
      <p:sp>
        <p:nvSpPr>
          <p:cNvPr id="13" name="Slide Number Placeholder 12">
            <a:extLst>
              <a:ext uri="{FF2B5EF4-FFF2-40B4-BE49-F238E27FC236}">
                <a16:creationId xmlns:a16="http://schemas.microsoft.com/office/drawing/2014/main" id="{6D31B915-2DDF-4FBE-83B3-9C9EA1D74F71}"/>
              </a:ext>
            </a:extLst>
          </p:cNvPr>
          <p:cNvSpPr>
            <a:spLocks noGrp="1"/>
          </p:cNvSpPr>
          <p:nvPr>
            <p:ph type="sldNum" sz="quarter" idx="12"/>
          </p:nvPr>
        </p:nvSpPr>
        <p:spPr/>
        <p:txBody>
          <a:bodyPr/>
          <a:lstStyle/>
          <a:p>
            <a:fld id="{2633C1E9-BBC2-4CC6-BA8F-42C76672DF1C}" type="slidenum">
              <a:rPr lang="en-GB" smtClean="0"/>
              <a:t>2</a:t>
            </a:fld>
            <a:endParaRPr lang="en-GB"/>
          </a:p>
        </p:txBody>
      </p:sp>
    </p:spTree>
    <p:extLst>
      <p:ext uri="{BB962C8B-B14F-4D97-AF65-F5344CB8AC3E}">
        <p14:creationId xmlns:p14="http://schemas.microsoft.com/office/powerpoint/2010/main" val="227529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1753-E08E-2A69-2D76-2FDFC647FE52}"/>
              </a:ext>
            </a:extLst>
          </p:cNvPr>
          <p:cNvSpPr>
            <a:spLocks noGrp="1"/>
          </p:cNvSpPr>
          <p:nvPr>
            <p:ph type="title"/>
          </p:nvPr>
        </p:nvSpPr>
        <p:spPr/>
        <p:txBody>
          <a:bodyPr>
            <a:normAutofit/>
          </a:bodyPr>
          <a:lstStyle/>
          <a:p>
            <a:r>
              <a:rPr lang="en-GB" sz="6000" dirty="0"/>
              <a:t>Contents</a:t>
            </a:r>
          </a:p>
        </p:txBody>
      </p:sp>
      <p:sp>
        <p:nvSpPr>
          <p:cNvPr id="3" name="Content Placeholder 2">
            <a:extLst>
              <a:ext uri="{FF2B5EF4-FFF2-40B4-BE49-F238E27FC236}">
                <a16:creationId xmlns:a16="http://schemas.microsoft.com/office/drawing/2014/main" id="{2D89A6B3-8419-D988-24F2-20BC17343508}"/>
              </a:ext>
            </a:extLst>
          </p:cNvPr>
          <p:cNvSpPr>
            <a:spLocks noGrp="1"/>
          </p:cNvSpPr>
          <p:nvPr>
            <p:ph idx="1"/>
          </p:nvPr>
        </p:nvSpPr>
        <p:spPr>
          <a:xfrm>
            <a:off x="5452110" y="845820"/>
            <a:ext cx="6195060" cy="5394960"/>
          </a:xfrm>
        </p:spPr>
        <p:txBody>
          <a:bodyPr>
            <a:normAutofit/>
          </a:bodyPr>
          <a:lstStyle/>
          <a:p>
            <a:pPr marL="0" indent="0">
              <a:buNone/>
            </a:pPr>
            <a:r>
              <a:rPr lang="en-GB" dirty="0"/>
              <a:t>People, political power and manipulation</a:t>
            </a:r>
          </a:p>
          <a:p>
            <a:pPr lvl="1"/>
            <a:r>
              <a:rPr lang="en-GB" dirty="0"/>
              <a:t>Ancient Greek origins and Roman insights</a:t>
            </a:r>
          </a:p>
          <a:p>
            <a:pPr lvl="1"/>
            <a:r>
              <a:rPr lang="en-GB" dirty="0"/>
              <a:t>Truth, lies and fake news – modern comparisons</a:t>
            </a:r>
          </a:p>
          <a:p>
            <a:r>
              <a:rPr lang="en-GB" dirty="0"/>
              <a:t>Public profile and popularity</a:t>
            </a:r>
          </a:p>
          <a:p>
            <a:r>
              <a:rPr lang="en-GB" dirty="0"/>
              <a:t>Governance definitions – who has the power to steer?</a:t>
            </a:r>
          </a:p>
          <a:p>
            <a:r>
              <a:rPr lang="en-GB" dirty="0"/>
              <a:t>Public governance today</a:t>
            </a:r>
          </a:p>
          <a:p>
            <a:r>
              <a:rPr lang="en-GB" dirty="0"/>
              <a:t>Public scandal and the rise of governance (good governance)</a:t>
            </a:r>
          </a:p>
          <a:p>
            <a:r>
              <a:rPr lang="en-GB" dirty="0"/>
              <a:t>Ethics, reinventing and reimagining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040F34A-63D3-38C3-BF01-6FC39B8489B5}"/>
              </a:ext>
            </a:extLst>
          </p:cNvPr>
          <p:cNvSpPr>
            <a:spLocks noGrp="1"/>
          </p:cNvSpPr>
          <p:nvPr>
            <p:ph type="sldNum" sz="quarter" idx="12"/>
          </p:nvPr>
        </p:nvSpPr>
        <p:spPr/>
        <p:txBody>
          <a:bodyPr/>
          <a:lstStyle/>
          <a:p>
            <a:fld id="{2633C1E9-BBC2-4CC6-BA8F-42C76672DF1C}" type="slidenum">
              <a:rPr lang="en-GB" smtClean="0"/>
              <a:t>3</a:t>
            </a:fld>
            <a:endParaRPr lang="en-GB"/>
          </a:p>
        </p:txBody>
      </p:sp>
      <p:pic>
        <p:nvPicPr>
          <p:cNvPr id="5" name="Picture 4">
            <a:extLst>
              <a:ext uri="{FF2B5EF4-FFF2-40B4-BE49-F238E27FC236}">
                <a16:creationId xmlns:a16="http://schemas.microsoft.com/office/drawing/2014/main" id="{75B926D7-1B61-D78C-2D15-8D2DEC47030E}"/>
              </a:ext>
            </a:extLst>
          </p:cNvPr>
          <p:cNvPicPr>
            <a:picLocks noChangeAspect="1"/>
          </p:cNvPicPr>
          <p:nvPr/>
        </p:nvPicPr>
        <p:blipFill>
          <a:blip r:embed="rId2"/>
          <a:stretch>
            <a:fillRect/>
          </a:stretch>
        </p:blipFill>
        <p:spPr>
          <a:xfrm>
            <a:off x="400050" y="2000250"/>
            <a:ext cx="4514850" cy="2857500"/>
          </a:xfrm>
          <a:prstGeom prst="rect">
            <a:avLst/>
          </a:prstGeom>
        </p:spPr>
      </p:pic>
    </p:spTree>
    <p:extLst>
      <p:ext uri="{BB962C8B-B14F-4D97-AF65-F5344CB8AC3E}">
        <p14:creationId xmlns:p14="http://schemas.microsoft.com/office/powerpoint/2010/main" val="321599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9FB77-9046-4CE7-A89F-64557EF9E0D0}"/>
              </a:ext>
            </a:extLst>
          </p:cNvPr>
          <p:cNvSpPr>
            <a:spLocks noGrp="1"/>
          </p:cNvSpPr>
          <p:nvPr>
            <p:ph type="title"/>
          </p:nvPr>
        </p:nvSpPr>
        <p:spPr/>
        <p:txBody>
          <a:bodyPr>
            <a:normAutofit/>
          </a:bodyPr>
          <a:lstStyle/>
          <a:p>
            <a:r>
              <a:rPr lang="en-GB" sz="6000" dirty="0"/>
              <a:t>Governance?</a:t>
            </a:r>
          </a:p>
        </p:txBody>
      </p:sp>
      <p:sp>
        <p:nvSpPr>
          <p:cNvPr id="3" name="Content Placeholder 2">
            <a:extLst>
              <a:ext uri="{FF2B5EF4-FFF2-40B4-BE49-F238E27FC236}">
                <a16:creationId xmlns:a16="http://schemas.microsoft.com/office/drawing/2014/main" id="{280FA52B-F5BE-44BA-BC1B-AAC678296C94}"/>
              </a:ext>
            </a:extLst>
          </p:cNvPr>
          <p:cNvSpPr>
            <a:spLocks noGrp="1"/>
          </p:cNvSpPr>
          <p:nvPr>
            <p:ph idx="1"/>
          </p:nvPr>
        </p:nvSpPr>
        <p:spPr>
          <a:xfrm>
            <a:off x="838200" y="2121763"/>
            <a:ext cx="4381870" cy="4055200"/>
          </a:xfrm>
        </p:spPr>
        <p:txBody>
          <a:bodyPr>
            <a:normAutofit/>
          </a:bodyPr>
          <a:lstStyle/>
          <a:p>
            <a:r>
              <a:rPr lang="en-US" i="1" dirty="0" err="1"/>
              <a:t>Gubernare</a:t>
            </a:r>
            <a:r>
              <a:rPr lang="en-US" dirty="0"/>
              <a:t> is the Latin root of the word governance, it means to steer </a:t>
            </a:r>
          </a:p>
          <a:p>
            <a:r>
              <a:rPr lang="en-US" dirty="0"/>
              <a:t>Corporate governance is the system by which companies are directed and controlled </a:t>
            </a:r>
          </a:p>
          <a:p>
            <a:endParaRPr lang="en-GB" dirty="0"/>
          </a:p>
        </p:txBody>
      </p:sp>
      <p:sp>
        <p:nvSpPr>
          <p:cNvPr id="4" name="TextBox 3">
            <a:extLst>
              <a:ext uri="{FF2B5EF4-FFF2-40B4-BE49-F238E27FC236}">
                <a16:creationId xmlns:a16="http://schemas.microsoft.com/office/drawing/2014/main" id="{DE0486D1-1121-4CC7-B11E-568BA9D28176}"/>
              </a:ext>
            </a:extLst>
          </p:cNvPr>
          <p:cNvSpPr txBox="1"/>
          <p:nvPr/>
        </p:nvSpPr>
        <p:spPr>
          <a:xfrm>
            <a:off x="8495930" y="6176963"/>
            <a:ext cx="2857870" cy="369332"/>
          </a:xfrm>
          <a:prstGeom prst="rect">
            <a:avLst/>
          </a:prstGeom>
          <a:noFill/>
        </p:spPr>
        <p:txBody>
          <a:bodyPr wrap="square" rtlCol="0">
            <a:spAutoFit/>
          </a:bodyPr>
          <a:lstStyle/>
          <a:p>
            <a:r>
              <a:rPr lang="en-GB" dirty="0"/>
              <a:t>Cadbury 2002: 1</a:t>
            </a:r>
          </a:p>
        </p:txBody>
      </p:sp>
      <p:sp>
        <p:nvSpPr>
          <p:cNvPr id="6" name="TextBox 5">
            <a:extLst>
              <a:ext uri="{FF2B5EF4-FFF2-40B4-BE49-F238E27FC236}">
                <a16:creationId xmlns:a16="http://schemas.microsoft.com/office/drawing/2014/main" id="{55BBACAB-9B7E-4179-8C7D-C5DFBEB016AB}"/>
              </a:ext>
            </a:extLst>
          </p:cNvPr>
          <p:cNvSpPr txBox="1"/>
          <p:nvPr/>
        </p:nvSpPr>
        <p:spPr>
          <a:xfrm>
            <a:off x="5776542" y="4389464"/>
            <a:ext cx="6094520" cy="1383969"/>
          </a:xfrm>
          <a:prstGeom prst="rect">
            <a:avLst/>
          </a:prstGeom>
          <a:solidFill>
            <a:srgbClr val="FFFF00"/>
          </a:solidFill>
          <a:ln w="38100">
            <a:solidFill>
              <a:schemeClr val="tx1"/>
            </a:solidFill>
          </a:ln>
        </p:spPr>
        <p:txBody>
          <a:bodyPr wrap="square">
            <a:spAutoFit/>
          </a:bodyPr>
          <a:lstStyle/>
          <a:p>
            <a:pPr marL="228600" lvl="0" indent="-228600">
              <a:lnSpc>
                <a:spcPct val="90000"/>
              </a:lnSpc>
              <a:spcBef>
                <a:spcPts val="1000"/>
              </a:spcBef>
              <a:buFont typeface="Arial" panose="020B0604020202020204" pitchFamily="34" charset="0"/>
              <a:buChar char="•"/>
              <a:defRPr/>
            </a:pPr>
            <a:r>
              <a:rPr lang="en-US" sz="2800" dirty="0">
                <a:solidFill>
                  <a:prstClr val="black"/>
                </a:solidFill>
                <a:latin typeface="Calibri" panose="020F0502020204030204"/>
              </a:rPr>
              <a:t>“</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He that governs sits quietly at the stern and scarce is seen to move</a:t>
            </a:r>
            <a:r>
              <a:rPr lang="en-US" sz="2800" noProof="0" dirty="0">
                <a:solidFill>
                  <a:prstClr val="black"/>
                </a:solidFill>
              </a:rPr>
              <a:t>”</a:t>
            </a:r>
            <a:endParaRPr lang="en-US" sz="2800" dirty="0">
              <a:solidFill>
                <a:prstClr val="black"/>
              </a:solidFill>
            </a:endParaRPr>
          </a:p>
          <a:p>
            <a:pPr lvl="0">
              <a:lnSpc>
                <a:spcPct val="90000"/>
              </a:lnSpc>
              <a:spcBef>
                <a:spcPts val="1000"/>
              </a:spcBef>
              <a:defRPr/>
            </a:pPr>
            <a:r>
              <a:rPr lang="en-US" sz="2800" dirty="0">
                <a:solidFill>
                  <a:prstClr val="black"/>
                </a:solidFill>
              </a:rPr>
              <a:t> Marcus Tullius Cicero (106-43 BC)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107F6174-C86A-47E5-AD43-99325D0516F5}"/>
              </a:ext>
            </a:extLst>
          </p:cNvPr>
          <p:cNvPicPr>
            <a:picLocks noChangeAspect="1"/>
          </p:cNvPicPr>
          <p:nvPr/>
        </p:nvPicPr>
        <p:blipFill>
          <a:blip r:embed="rId2"/>
          <a:stretch>
            <a:fillRect/>
          </a:stretch>
        </p:blipFill>
        <p:spPr>
          <a:xfrm>
            <a:off x="5776542" y="528360"/>
            <a:ext cx="5438775" cy="3457575"/>
          </a:xfrm>
          <a:prstGeom prst="rect">
            <a:avLst/>
          </a:prstGeom>
        </p:spPr>
      </p:pic>
      <p:sp>
        <p:nvSpPr>
          <p:cNvPr id="9" name="Slide Number Placeholder 8">
            <a:extLst>
              <a:ext uri="{FF2B5EF4-FFF2-40B4-BE49-F238E27FC236}">
                <a16:creationId xmlns:a16="http://schemas.microsoft.com/office/drawing/2014/main" id="{59F4F27B-261C-494A-B4BF-A0187FC02A37}"/>
              </a:ext>
            </a:extLst>
          </p:cNvPr>
          <p:cNvSpPr>
            <a:spLocks noGrp="1"/>
          </p:cNvSpPr>
          <p:nvPr>
            <p:ph type="sldNum" sz="quarter" idx="12"/>
          </p:nvPr>
        </p:nvSpPr>
        <p:spPr/>
        <p:txBody>
          <a:bodyPr/>
          <a:lstStyle/>
          <a:p>
            <a:fld id="{2633C1E9-BBC2-4CC6-BA8F-42C76672DF1C}" type="slidenum">
              <a:rPr lang="en-GB" smtClean="0"/>
              <a:t>4</a:t>
            </a:fld>
            <a:endParaRPr lang="en-GB"/>
          </a:p>
        </p:txBody>
      </p:sp>
    </p:spTree>
    <p:extLst>
      <p:ext uri="{BB962C8B-B14F-4D97-AF65-F5344CB8AC3E}">
        <p14:creationId xmlns:p14="http://schemas.microsoft.com/office/powerpoint/2010/main" val="153839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0109" y="296006"/>
            <a:ext cx="4744244" cy="1325563"/>
          </a:xfrm>
        </p:spPr>
        <p:txBody>
          <a:bodyPr/>
          <a:lstStyle/>
          <a:p>
            <a:r>
              <a:rPr lang="en-GB" dirty="0"/>
              <a:t>Platonic dialogues: </a:t>
            </a:r>
            <a:br>
              <a:rPr lang="en-GB" dirty="0"/>
            </a:br>
            <a:r>
              <a:rPr lang="en-GB" dirty="0"/>
              <a:t>the Republic</a:t>
            </a:r>
          </a:p>
        </p:txBody>
      </p:sp>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390619" y="1825229"/>
            <a:ext cx="5194393" cy="4557815"/>
          </a:xfrm>
        </p:spPr>
        <p:txBody>
          <a:bodyPr>
            <a:normAutofit/>
          </a:bodyPr>
          <a:lstStyle/>
          <a:p>
            <a:r>
              <a:rPr lang="en-GB" sz="2400" dirty="0"/>
              <a:t>The nature of justice, how we ought to live together in society, and the link between happiness, and living in the just city or the </a:t>
            </a:r>
            <a:r>
              <a:rPr lang="en-GB" sz="2400" i="1" dirty="0" err="1"/>
              <a:t>Kallipolis</a:t>
            </a:r>
            <a:endParaRPr lang="en-GB" sz="2400" i="1" dirty="0"/>
          </a:p>
          <a:p>
            <a:r>
              <a:rPr lang="en-GB" sz="2400" dirty="0"/>
              <a:t>Justice, happiness, education, how society should function the right way, the best way</a:t>
            </a:r>
          </a:p>
          <a:p>
            <a:r>
              <a:rPr lang="en-US" sz="2400" dirty="0"/>
              <a:t>The virtues and vices, good and bad souls, good and bad political regimes, the family, the role of women in society, the role of art in society, and even the afterlife</a:t>
            </a:r>
            <a:endParaRPr lang="en-GB" sz="2400" dirty="0"/>
          </a:p>
        </p:txBody>
      </p:sp>
      <p:sp>
        <p:nvSpPr>
          <p:cNvPr id="4" name="Rectangle 3">
            <a:extLst>
              <a:ext uri="{FF2B5EF4-FFF2-40B4-BE49-F238E27FC236}">
                <a16:creationId xmlns:a16="http://schemas.microsoft.com/office/drawing/2014/main" id="{4D06BC75-27CB-4168-B7B8-3E1E3B63C5CD}"/>
              </a:ext>
            </a:extLst>
          </p:cNvPr>
          <p:cNvSpPr/>
          <p:nvPr/>
        </p:nvSpPr>
        <p:spPr>
          <a:xfrm>
            <a:off x="6096000" y="1455897"/>
            <a:ext cx="2111754" cy="1189608"/>
          </a:xfrm>
          <a:prstGeom prst="rect">
            <a:avLst/>
          </a:prstGeom>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Gold People</a:t>
            </a:r>
          </a:p>
        </p:txBody>
      </p:sp>
      <p:sp>
        <p:nvSpPr>
          <p:cNvPr id="5" name="Rectangle 4">
            <a:extLst>
              <a:ext uri="{FF2B5EF4-FFF2-40B4-BE49-F238E27FC236}">
                <a16:creationId xmlns:a16="http://schemas.microsoft.com/office/drawing/2014/main" id="{637CC672-2F4E-4049-9141-331B338E196C}"/>
              </a:ext>
            </a:extLst>
          </p:cNvPr>
          <p:cNvSpPr/>
          <p:nvPr/>
        </p:nvSpPr>
        <p:spPr>
          <a:xfrm>
            <a:off x="6096000" y="3022888"/>
            <a:ext cx="2111754" cy="1189608"/>
          </a:xfrm>
          <a:prstGeom prst="rect">
            <a:avLst/>
          </a:prstGeom>
          <a:solidFill>
            <a:schemeClr val="bg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Silver People</a:t>
            </a:r>
          </a:p>
        </p:txBody>
      </p:sp>
      <p:sp>
        <p:nvSpPr>
          <p:cNvPr id="6" name="Rectangle 5">
            <a:extLst>
              <a:ext uri="{FF2B5EF4-FFF2-40B4-BE49-F238E27FC236}">
                <a16:creationId xmlns:a16="http://schemas.microsoft.com/office/drawing/2014/main" id="{52AA3B60-9120-4E78-BB16-5AD83B348BA9}"/>
              </a:ext>
            </a:extLst>
          </p:cNvPr>
          <p:cNvSpPr/>
          <p:nvPr/>
        </p:nvSpPr>
        <p:spPr>
          <a:xfrm>
            <a:off x="6096000" y="4589879"/>
            <a:ext cx="2111754" cy="1189608"/>
          </a:xfrm>
          <a:prstGeom prst="rect">
            <a:avLst/>
          </a:prstGeom>
          <a:solidFill>
            <a:schemeClr val="accent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Bronze People</a:t>
            </a:r>
          </a:p>
        </p:txBody>
      </p:sp>
      <p:sp>
        <p:nvSpPr>
          <p:cNvPr id="7" name="TextBox 6">
            <a:extLst>
              <a:ext uri="{FF2B5EF4-FFF2-40B4-BE49-F238E27FC236}">
                <a16:creationId xmlns:a16="http://schemas.microsoft.com/office/drawing/2014/main" id="{DF1FD7CC-0B40-4638-9D24-B12E789F9676}"/>
              </a:ext>
            </a:extLst>
          </p:cNvPr>
          <p:cNvSpPr txBox="1"/>
          <p:nvPr/>
        </p:nvSpPr>
        <p:spPr>
          <a:xfrm>
            <a:off x="8399862" y="1756073"/>
            <a:ext cx="2187453" cy="646331"/>
          </a:xfrm>
          <a:prstGeom prst="rect">
            <a:avLst/>
          </a:prstGeom>
          <a:noFill/>
          <a:ln w="38100">
            <a:solidFill>
              <a:schemeClr val="tx1"/>
            </a:solidFill>
          </a:ln>
        </p:spPr>
        <p:txBody>
          <a:bodyPr wrap="square" rtlCol="0">
            <a:spAutoFit/>
          </a:bodyPr>
          <a:lstStyle/>
          <a:p>
            <a:r>
              <a:rPr lang="en-GB" dirty="0"/>
              <a:t>Philosopher-kings</a:t>
            </a:r>
          </a:p>
          <a:p>
            <a:r>
              <a:rPr lang="en-GB" dirty="0"/>
              <a:t>Rational, virtuous</a:t>
            </a:r>
          </a:p>
        </p:txBody>
      </p:sp>
      <p:sp>
        <p:nvSpPr>
          <p:cNvPr id="8" name="TextBox 7">
            <a:extLst>
              <a:ext uri="{FF2B5EF4-FFF2-40B4-BE49-F238E27FC236}">
                <a16:creationId xmlns:a16="http://schemas.microsoft.com/office/drawing/2014/main" id="{E92452FC-20D2-462A-B4A6-16D7DA2907AA}"/>
              </a:ext>
            </a:extLst>
          </p:cNvPr>
          <p:cNvSpPr txBox="1"/>
          <p:nvPr/>
        </p:nvSpPr>
        <p:spPr>
          <a:xfrm>
            <a:off x="8399863" y="3232838"/>
            <a:ext cx="2187454" cy="923330"/>
          </a:xfrm>
          <a:prstGeom prst="rect">
            <a:avLst/>
          </a:prstGeom>
          <a:noFill/>
          <a:ln w="38100">
            <a:solidFill>
              <a:schemeClr val="tx1"/>
            </a:solidFill>
          </a:ln>
        </p:spPr>
        <p:txBody>
          <a:bodyPr wrap="square" rtlCol="0">
            <a:spAutoFit/>
          </a:bodyPr>
          <a:lstStyle/>
          <a:p>
            <a:r>
              <a:rPr lang="en-GB" dirty="0"/>
              <a:t>Guardians</a:t>
            </a:r>
          </a:p>
          <a:p>
            <a:r>
              <a:rPr lang="en-GB" dirty="0"/>
              <a:t>Spirited, honour, victory, truth</a:t>
            </a:r>
          </a:p>
        </p:txBody>
      </p:sp>
      <p:sp>
        <p:nvSpPr>
          <p:cNvPr id="9" name="TextBox 8">
            <a:extLst>
              <a:ext uri="{FF2B5EF4-FFF2-40B4-BE49-F238E27FC236}">
                <a16:creationId xmlns:a16="http://schemas.microsoft.com/office/drawing/2014/main" id="{C9D37659-7A21-4C51-B87C-46948CD06B24}"/>
              </a:ext>
            </a:extLst>
          </p:cNvPr>
          <p:cNvSpPr txBox="1"/>
          <p:nvPr/>
        </p:nvSpPr>
        <p:spPr>
          <a:xfrm>
            <a:off x="8399862" y="4584518"/>
            <a:ext cx="2187455" cy="1200329"/>
          </a:xfrm>
          <a:prstGeom prst="rect">
            <a:avLst/>
          </a:prstGeom>
          <a:noFill/>
          <a:ln w="38100">
            <a:solidFill>
              <a:schemeClr val="tx1"/>
            </a:solidFill>
          </a:ln>
        </p:spPr>
        <p:txBody>
          <a:bodyPr wrap="square" rtlCol="0">
            <a:spAutoFit/>
          </a:bodyPr>
          <a:lstStyle/>
          <a:p>
            <a:r>
              <a:rPr lang="en-GB" dirty="0"/>
              <a:t>Producers</a:t>
            </a:r>
          </a:p>
          <a:p>
            <a:r>
              <a:rPr lang="en-GB" dirty="0"/>
              <a:t>Money-lovers intent on satisfying basic needs</a:t>
            </a:r>
          </a:p>
        </p:txBody>
      </p:sp>
      <p:sp>
        <p:nvSpPr>
          <p:cNvPr id="10" name="TextBox 9">
            <a:extLst>
              <a:ext uri="{FF2B5EF4-FFF2-40B4-BE49-F238E27FC236}">
                <a16:creationId xmlns:a16="http://schemas.microsoft.com/office/drawing/2014/main" id="{5EF45590-DAD2-47B7-93E4-70C5F833B4BC}"/>
              </a:ext>
            </a:extLst>
          </p:cNvPr>
          <p:cNvSpPr txBox="1"/>
          <p:nvPr/>
        </p:nvSpPr>
        <p:spPr>
          <a:xfrm>
            <a:off x="6096000" y="272232"/>
            <a:ext cx="5495233" cy="830997"/>
          </a:xfrm>
          <a:prstGeom prst="rect">
            <a:avLst/>
          </a:prstGeom>
          <a:noFill/>
          <a:ln w="28575">
            <a:solidFill>
              <a:schemeClr val="tx1"/>
            </a:solidFill>
          </a:ln>
        </p:spPr>
        <p:txBody>
          <a:bodyPr wrap="square" rtlCol="0">
            <a:spAutoFit/>
          </a:bodyPr>
          <a:lstStyle/>
          <a:p>
            <a:pPr algn="ctr"/>
            <a:r>
              <a:rPr lang="en-GB" sz="2400" dirty="0"/>
              <a:t>We are all driven by different desires which sometimes are too strong to change</a:t>
            </a:r>
          </a:p>
        </p:txBody>
      </p:sp>
      <p:sp>
        <p:nvSpPr>
          <p:cNvPr id="11" name="Slide Number Placeholder 10">
            <a:extLst>
              <a:ext uri="{FF2B5EF4-FFF2-40B4-BE49-F238E27FC236}">
                <a16:creationId xmlns:a16="http://schemas.microsoft.com/office/drawing/2014/main" id="{0680D36D-F337-4A48-AF20-E099802EC623}"/>
              </a:ext>
            </a:extLst>
          </p:cNvPr>
          <p:cNvSpPr>
            <a:spLocks noGrp="1"/>
          </p:cNvSpPr>
          <p:nvPr>
            <p:ph type="sldNum" sz="quarter" idx="12"/>
          </p:nvPr>
        </p:nvSpPr>
        <p:spPr/>
        <p:txBody>
          <a:bodyPr/>
          <a:lstStyle/>
          <a:p>
            <a:fld id="{2633C1E9-BBC2-4CC6-BA8F-42C76672DF1C}" type="slidenum">
              <a:rPr lang="en-GB" smtClean="0"/>
              <a:t>5</a:t>
            </a:fld>
            <a:endParaRPr lang="en-GB"/>
          </a:p>
        </p:txBody>
      </p:sp>
    </p:spTree>
    <p:extLst>
      <p:ext uri="{BB962C8B-B14F-4D97-AF65-F5344CB8AC3E}">
        <p14:creationId xmlns:p14="http://schemas.microsoft.com/office/powerpoint/2010/main" val="410312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1000"/>
                                        <p:tgtEl>
                                          <p:spTgt spid="7"/>
                                        </p:tgtEl>
                                      </p:cBhvr>
                                    </p:animEffect>
                                    <p:anim calcmode="lin" valueType="num">
                                      <p:cBhvr>
                                        <p:cTn id="50" dur="1000" fill="hold"/>
                                        <p:tgtEl>
                                          <p:spTgt spid="7"/>
                                        </p:tgtEl>
                                        <p:attrNameLst>
                                          <p:attrName>ppt_x</p:attrName>
                                        </p:attrNameLst>
                                      </p:cBhvr>
                                      <p:tavLst>
                                        <p:tav tm="0">
                                          <p:val>
                                            <p:strVal val="#ppt_x"/>
                                          </p:val>
                                        </p:tav>
                                        <p:tav tm="100000">
                                          <p:val>
                                            <p:strVal val="#ppt_x"/>
                                          </p:val>
                                        </p:tav>
                                      </p:tavLst>
                                    </p:anim>
                                    <p:anim calcmode="lin" valueType="num">
                                      <p:cBhvr>
                                        <p:cTn id="5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1000"/>
                                        <p:tgtEl>
                                          <p:spTgt spid="8"/>
                                        </p:tgtEl>
                                      </p:cBhvr>
                                    </p:animEffect>
                                    <p:anim calcmode="lin" valueType="num">
                                      <p:cBhvr>
                                        <p:cTn id="57" dur="1000" fill="hold"/>
                                        <p:tgtEl>
                                          <p:spTgt spid="8"/>
                                        </p:tgtEl>
                                        <p:attrNameLst>
                                          <p:attrName>ppt_x</p:attrName>
                                        </p:attrNameLst>
                                      </p:cBhvr>
                                      <p:tavLst>
                                        <p:tav tm="0">
                                          <p:val>
                                            <p:strVal val="#ppt_x"/>
                                          </p:val>
                                        </p:tav>
                                        <p:tav tm="100000">
                                          <p:val>
                                            <p:strVal val="#ppt_x"/>
                                          </p:val>
                                        </p:tav>
                                      </p:tavLst>
                                    </p:anim>
                                    <p:anim calcmode="lin" valueType="num">
                                      <p:cBhvr>
                                        <p:cTn id="5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fade">
                                      <p:cBhvr>
                                        <p:cTn id="63" dur="1000"/>
                                        <p:tgtEl>
                                          <p:spTgt spid="9"/>
                                        </p:tgtEl>
                                      </p:cBhvr>
                                    </p:animEffect>
                                    <p:anim calcmode="lin" valueType="num">
                                      <p:cBhvr>
                                        <p:cTn id="64" dur="1000" fill="hold"/>
                                        <p:tgtEl>
                                          <p:spTgt spid="9"/>
                                        </p:tgtEl>
                                        <p:attrNameLst>
                                          <p:attrName>ppt_x</p:attrName>
                                        </p:attrNameLst>
                                      </p:cBhvr>
                                      <p:tavLst>
                                        <p:tav tm="0">
                                          <p:val>
                                            <p:strVal val="#ppt_x"/>
                                          </p:val>
                                        </p:tav>
                                        <p:tav tm="100000">
                                          <p:val>
                                            <p:strVal val="#ppt_x"/>
                                          </p:val>
                                        </p:tav>
                                      </p:tavLst>
                                    </p:anim>
                                    <p:anim calcmode="lin" valueType="num">
                                      <p:cBhvr>
                                        <p:cTn id="6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69940" y="365124"/>
            <a:ext cx="6172200" cy="1828800"/>
          </a:xfrm>
        </p:spPr>
        <p:txBody>
          <a:bodyPr>
            <a:normAutofit/>
          </a:bodyPr>
          <a:lstStyle/>
          <a:p>
            <a:r>
              <a:rPr lang="en-GB" sz="5400" dirty="0"/>
              <a:t>Platonic dialogues:</a:t>
            </a:r>
            <a:br>
              <a:rPr lang="en-GB" sz="5400" dirty="0"/>
            </a:br>
            <a:r>
              <a:rPr lang="en-GB" sz="5400" dirty="0"/>
              <a:t>Gorgias</a:t>
            </a:r>
          </a:p>
        </p:txBody>
      </p:sp>
      <p:pic>
        <p:nvPicPr>
          <p:cNvPr id="7" name="Picture 6">
            <a:extLst>
              <a:ext uri="{FF2B5EF4-FFF2-40B4-BE49-F238E27FC236}">
                <a16:creationId xmlns:a16="http://schemas.microsoft.com/office/drawing/2014/main" id="{78FA778B-2491-493C-9F68-D9F3785FF926}"/>
              </a:ext>
            </a:extLst>
          </p:cNvPr>
          <p:cNvPicPr>
            <a:picLocks noChangeAspect="1"/>
          </p:cNvPicPr>
          <p:nvPr/>
        </p:nvPicPr>
        <p:blipFill rotWithShape="1">
          <a:blip r:embed="rId2"/>
          <a:srcRect t="3285" r="2" b="3596"/>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5069939" y="2411730"/>
            <a:ext cx="6920131" cy="3944620"/>
          </a:xfrm>
        </p:spPr>
        <p:txBody>
          <a:bodyPr>
            <a:normAutofit/>
          </a:bodyPr>
          <a:lstStyle/>
          <a:p>
            <a:r>
              <a:rPr lang="en-GB" dirty="0"/>
              <a:t>Truth, reason, ethics, replaced by winning the argument</a:t>
            </a:r>
          </a:p>
          <a:p>
            <a:r>
              <a:rPr lang="en-GB" dirty="0"/>
              <a:t>The means justifies the ends</a:t>
            </a:r>
          </a:p>
          <a:p>
            <a:r>
              <a:rPr lang="en-GB" dirty="0"/>
              <a:t>Might is right</a:t>
            </a:r>
          </a:p>
          <a:p>
            <a:r>
              <a:rPr lang="en-GB" dirty="0"/>
              <a:t>Ethics, doing the right thing, were not relevant</a:t>
            </a:r>
          </a:p>
          <a:p>
            <a:r>
              <a:rPr lang="en-GB" dirty="0"/>
              <a:t>Niccolo Machiavelli’s (1469-1527)  </a:t>
            </a:r>
            <a:r>
              <a:rPr lang="en-GB" i="1" dirty="0"/>
              <a:t>The Prince</a:t>
            </a:r>
          </a:p>
        </p:txBody>
      </p:sp>
      <p:pic>
        <p:nvPicPr>
          <p:cNvPr id="11" name="Picture 10">
            <a:extLst>
              <a:ext uri="{FF2B5EF4-FFF2-40B4-BE49-F238E27FC236}">
                <a16:creationId xmlns:a16="http://schemas.microsoft.com/office/drawing/2014/main" id="{8A5D0F31-04C9-412F-82D7-0AA3525099E6}"/>
              </a:ext>
            </a:extLst>
          </p:cNvPr>
          <p:cNvPicPr>
            <a:picLocks noChangeAspect="1"/>
          </p:cNvPicPr>
          <p:nvPr/>
        </p:nvPicPr>
        <p:blipFill>
          <a:blip r:embed="rId3"/>
          <a:stretch>
            <a:fillRect/>
          </a:stretch>
        </p:blipFill>
        <p:spPr>
          <a:xfrm>
            <a:off x="0" y="3565899"/>
            <a:ext cx="4725617" cy="3155576"/>
          </a:xfrm>
          <a:prstGeom prst="rect">
            <a:avLst/>
          </a:prstGeom>
        </p:spPr>
      </p:pic>
      <p:sp>
        <p:nvSpPr>
          <p:cNvPr id="13" name="Slide Number Placeholder 12">
            <a:extLst>
              <a:ext uri="{FF2B5EF4-FFF2-40B4-BE49-F238E27FC236}">
                <a16:creationId xmlns:a16="http://schemas.microsoft.com/office/drawing/2014/main" id="{58023911-1EAD-4347-9C22-DA553F31E4D5}"/>
              </a:ext>
            </a:extLst>
          </p:cNvPr>
          <p:cNvSpPr>
            <a:spLocks noGrp="1"/>
          </p:cNvSpPr>
          <p:nvPr>
            <p:ph type="sldNum" sz="quarter" idx="12"/>
          </p:nvPr>
        </p:nvSpPr>
        <p:spPr/>
        <p:txBody>
          <a:bodyPr/>
          <a:lstStyle/>
          <a:p>
            <a:fld id="{2633C1E9-BBC2-4CC6-BA8F-42C76672DF1C}" type="slidenum">
              <a:rPr lang="en-GB" smtClean="0"/>
              <a:t>6</a:t>
            </a:fld>
            <a:endParaRPr lang="en-GB"/>
          </a:p>
        </p:txBody>
      </p:sp>
    </p:spTree>
    <p:extLst>
      <p:ext uri="{BB962C8B-B14F-4D97-AF65-F5344CB8AC3E}">
        <p14:creationId xmlns:p14="http://schemas.microsoft.com/office/powerpoint/2010/main" val="6835166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DF4F06-3D06-4065-9F03-10E742AEBB50}"/>
              </a:ext>
            </a:extLst>
          </p:cNvPr>
          <p:cNvSpPr>
            <a:spLocks noGrp="1"/>
          </p:cNvSpPr>
          <p:nvPr>
            <p:ph idx="1"/>
          </p:nvPr>
        </p:nvSpPr>
        <p:spPr>
          <a:xfrm>
            <a:off x="838200" y="1127464"/>
            <a:ext cx="7318407" cy="5049499"/>
          </a:xfrm>
        </p:spPr>
        <p:txBody>
          <a:bodyPr/>
          <a:lstStyle/>
          <a:p>
            <a:r>
              <a:rPr lang="en-GB" dirty="0"/>
              <a:t>BBC journalist Evan Davies (BBC Radio 4, Newsnight)</a:t>
            </a:r>
          </a:p>
          <a:p>
            <a:r>
              <a:rPr lang="en-GB" dirty="0"/>
              <a:t>Lies and politeness</a:t>
            </a:r>
          </a:p>
          <a:p>
            <a:r>
              <a:rPr lang="en-GB" dirty="0"/>
              <a:t>President Clinton and Monica Lewinsky</a:t>
            </a:r>
          </a:p>
          <a:p>
            <a:r>
              <a:rPr lang="en-GB" dirty="0"/>
              <a:t>The £350 million Brexit bus</a:t>
            </a:r>
          </a:p>
          <a:p>
            <a:r>
              <a:rPr lang="en-GB" dirty="0"/>
              <a:t>Being economic with the truth</a:t>
            </a:r>
          </a:p>
          <a:p>
            <a:r>
              <a:rPr lang="en-GB" dirty="0"/>
              <a:t>President Trump’s 30% unemployment (official figures are wrong!)</a:t>
            </a:r>
          </a:p>
          <a:p>
            <a:r>
              <a:rPr lang="en-GB" dirty="0"/>
              <a:t>Prime Minister Blair and weapons of mass destruction</a:t>
            </a:r>
          </a:p>
          <a:p>
            <a:endParaRPr lang="en-GB" dirty="0"/>
          </a:p>
          <a:p>
            <a:endParaRPr lang="en-GB" dirty="0"/>
          </a:p>
        </p:txBody>
      </p:sp>
      <p:pic>
        <p:nvPicPr>
          <p:cNvPr id="5" name="Picture 4">
            <a:extLst>
              <a:ext uri="{FF2B5EF4-FFF2-40B4-BE49-F238E27FC236}">
                <a16:creationId xmlns:a16="http://schemas.microsoft.com/office/drawing/2014/main" id="{041D7BB3-2056-4A26-AF59-B982411F841C}"/>
              </a:ext>
            </a:extLst>
          </p:cNvPr>
          <p:cNvPicPr>
            <a:picLocks noChangeAspect="1"/>
          </p:cNvPicPr>
          <p:nvPr/>
        </p:nvPicPr>
        <p:blipFill>
          <a:blip r:embed="rId2"/>
          <a:stretch>
            <a:fillRect/>
          </a:stretch>
        </p:blipFill>
        <p:spPr>
          <a:xfrm>
            <a:off x="8008017" y="800261"/>
            <a:ext cx="3898544" cy="5257478"/>
          </a:xfrm>
          <a:prstGeom prst="rect">
            <a:avLst/>
          </a:prstGeom>
        </p:spPr>
      </p:pic>
    </p:spTree>
    <p:extLst>
      <p:ext uri="{BB962C8B-B14F-4D97-AF65-F5344CB8AC3E}">
        <p14:creationId xmlns:p14="http://schemas.microsoft.com/office/powerpoint/2010/main" val="2167603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12A691A-5190-7848-EA5C-DBF9A33242FB}"/>
              </a:ext>
            </a:extLst>
          </p:cNvPr>
          <p:cNvPicPr>
            <a:picLocks noChangeAspect="1"/>
          </p:cNvPicPr>
          <p:nvPr/>
        </p:nvPicPr>
        <p:blipFill>
          <a:blip r:embed="rId2"/>
          <a:stretch>
            <a:fillRect/>
          </a:stretch>
        </p:blipFill>
        <p:spPr>
          <a:xfrm>
            <a:off x="4787266" y="1732449"/>
            <a:ext cx="5857875" cy="3905250"/>
          </a:xfrm>
          <a:prstGeom prst="rect">
            <a:avLst/>
          </a:prstGeom>
        </p:spPr>
      </p:pic>
      <p:sp>
        <p:nvSpPr>
          <p:cNvPr id="2" name="Title 1">
            <a:extLst>
              <a:ext uri="{FF2B5EF4-FFF2-40B4-BE49-F238E27FC236}">
                <a16:creationId xmlns:a16="http://schemas.microsoft.com/office/drawing/2014/main" id="{A1307625-246B-0AC2-F11A-D8022B2B4C34}"/>
              </a:ext>
            </a:extLst>
          </p:cNvPr>
          <p:cNvSpPr>
            <a:spLocks noGrp="1"/>
          </p:cNvSpPr>
          <p:nvPr>
            <p:ph type="title"/>
          </p:nvPr>
        </p:nvSpPr>
        <p:spPr>
          <a:xfrm>
            <a:off x="4787266" y="791062"/>
            <a:ext cx="2337674" cy="941387"/>
          </a:xfrm>
        </p:spPr>
        <p:txBody>
          <a:bodyPr>
            <a:normAutofit/>
          </a:bodyPr>
          <a:lstStyle/>
          <a:p>
            <a:pPr algn="r"/>
            <a:r>
              <a:rPr lang="en-GB" sz="6000" dirty="0"/>
              <a:t>2018</a:t>
            </a:r>
          </a:p>
        </p:txBody>
      </p:sp>
      <p:sp>
        <p:nvSpPr>
          <p:cNvPr id="3" name="Content Placeholder 2">
            <a:extLst>
              <a:ext uri="{FF2B5EF4-FFF2-40B4-BE49-F238E27FC236}">
                <a16:creationId xmlns:a16="http://schemas.microsoft.com/office/drawing/2014/main" id="{A0BDFBC2-0106-9673-ED8E-8E70007C75D7}"/>
              </a:ext>
            </a:extLst>
          </p:cNvPr>
          <p:cNvSpPr>
            <a:spLocks noGrp="1"/>
          </p:cNvSpPr>
          <p:nvPr>
            <p:ph idx="1"/>
          </p:nvPr>
        </p:nvSpPr>
        <p:spPr>
          <a:xfrm>
            <a:off x="194310" y="212723"/>
            <a:ext cx="4592956" cy="6508751"/>
          </a:xfrm>
        </p:spPr>
        <p:txBody>
          <a:bodyPr>
            <a:normAutofit fontScale="92500" lnSpcReduction="10000"/>
          </a:bodyPr>
          <a:lstStyle/>
          <a:p>
            <a:r>
              <a:rPr lang="en-GB" dirty="0"/>
              <a:t>Populism</a:t>
            </a:r>
          </a:p>
          <a:p>
            <a:r>
              <a:rPr lang="en-GB" dirty="0"/>
              <a:t>What do people want to hear, to think and to believe</a:t>
            </a:r>
          </a:p>
          <a:p>
            <a:r>
              <a:rPr lang="en-GB" dirty="0"/>
              <a:t>The world was better ‘before’ and ‘they’ have ruined everything</a:t>
            </a:r>
          </a:p>
          <a:p>
            <a:r>
              <a:rPr lang="en-GB" dirty="0"/>
              <a:t>Social media/ mass media opportunities</a:t>
            </a:r>
          </a:p>
          <a:p>
            <a:r>
              <a:rPr lang="en-GB" dirty="0"/>
              <a:t>Lack of control mechanisms – a good and bad thing</a:t>
            </a:r>
          </a:p>
          <a:p>
            <a:r>
              <a:rPr lang="en-GB" dirty="0"/>
              <a:t>Truth as an outdated concept</a:t>
            </a:r>
          </a:p>
          <a:p>
            <a:r>
              <a:rPr lang="en-GB" dirty="0"/>
              <a:t>Winning is everything</a:t>
            </a:r>
          </a:p>
          <a:p>
            <a:r>
              <a:rPr lang="en-GB" dirty="0"/>
              <a:t>Some people will believe anything</a:t>
            </a:r>
          </a:p>
          <a:p>
            <a:r>
              <a:rPr lang="en-GB" dirty="0"/>
              <a:t>The genius of “FAKE NEWS”</a:t>
            </a:r>
          </a:p>
          <a:p>
            <a:r>
              <a:rPr lang="en-GB" dirty="0"/>
              <a:t>They might be enough to win!</a:t>
            </a:r>
          </a:p>
          <a:p>
            <a:endParaRPr lang="en-GB" dirty="0"/>
          </a:p>
        </p:txBody>
      </p:sp>
      <p:sp>
        <p:nvSpPr>
          <p:cNvPr id="4" name="Slide Number Placeholder 3">
            <a:extLst>
              <a:ext uri="{FF2B5EF4-FFF2-40B4-BE49-F238E27FC236}">
                <a16:creationId xmlns:a16="http://schemas.microsoft.com/office/drawing/2014/main" id="{CB6ADE63-056D-56AD-5A39-33BF2763C647}"/>
              </a:ext>
            </a:extLst>
          </p:cNvPr>
          <p:cNvSpPr>
            <a:spLocks noGrp="1"/>
          </p:cNvSpPr>
          <p:nvPr>
            <p:ph type="sldNum" sz="quarter" idx="12"/>
          </p:nvPr>
        </p:nvSpPr>
        <p:spPr/>
        <p:txBody>
          <a:bodyPr/>
          <a:lstStyle/>
          <a:p>
            <a:fld id="{2633C1E9-BBC2-4CC6-BA8F-42C76672DF1C}" type="slidenum">
              <a:rPr lang="en-GB" smtClean="0"/>
              <a:t>8</a:t>
            </a:fld>
            <a:endParaRPr lang="en-GB"/>
          </a:p>
        </p:txBody>
      </p:sp>
      <p:pic>
        <p:nvPicPr>
          <p:cNvPr id="6" name="Picture 5">
            <a:extLst>
              <a:ext uri="{FF2B5EF4-FFF2-40B4-BE49-F238E27FC236}">
                <a16:creationId xmlns:a16="http://schemas.microsoft.com/office/drawing/2014/main" id="{71547439-7B02-51A4-E6A6-C7EB16D852CB}"/>
              </a:ext>
            </a:extLst>
          </p:cNvPr>
          <p:cNvPicPr>
            <a:picLocks noChangeAspect="1"/>
          </p:cNvPicPr>
          <p:nvPr/>
        </p:nvPicPr>
        <p:blipFill>
          <a:blip r:embed="rId3"/>
          <a:stretch>
            <a:fillRect/>
          </a:stretch>
        </p:blipFill>
        <p:spPr>
          <a:xfrm>
            <a:off x="7997796" y="799316"/>
            <a:ext cx="3999894" cy="5557034"/>
          </a:xfrm>
          <a:prstGeom prst="rect">
            <a:avLst/>
          </a:prstGeom>
        </p:spPr>
      </p:pic>
      <p:pic>
        <p:nvPicPr>
          <p:cNvPr id="9" name="Picture 8">
            <a:extLst>
              <a:ext uri="{FF2B5EF4-FFF2-40B4-BE49-F238E27FC236}">
                <a16:creationId xmlns:a16="http://schemas.microsoft.com/office/drawing/2014/main" id="{076851B0-C404-4AE9-AB2A-4B4C6FEB5954}"/>
              </a:ext>
            </a:extLst>
          </p:cNvPr>
          <p:cNvPicPr>
            <a:picLocks noChangeAspect="1"/>
          </p:cNvPicPr>
          <p:nvPr/>
        </p:nvPicPr>
        <p:blipFill>
          <a:blip r:embed="rId4"/>
          <a:stretch>
            <a:fillRect/>
          </a:stretch>
        </p:blipFill>
        <p:spPr>
          <a:xfrm rot="217918">
            <a:off x="5751131" y="3761560"/>
            <a:ext cx="2508409" cy="2952842"/>
          </a:xfrm>
          <a:prstGeom prst="rect">
            <a:avLst/>
          </a:prstGeom>
        </p:spPr>
      </p:pic>
    </p:spTree>
    <p:extLst>
      <p:ext uri="{BB962C8B-B14F-4D97-AF65-F5344CB8AC3E}">
        <p14:creationId xmlns:p14="http://schemas.microsoft.com/office/powerpoint/2010/main" val="370738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25BFA-597E-454A-9E47-D8538B5A2329}"/>
              </a:ext>
            </a:extLst>
          </p:cNvPr>
          <p:cNvSpPr>
            <a:spLocks noGrp="1"/>
          </p:cNvSpPr>
          <p:nvPr>
            <p:ph type="title"/>
          </p:nvPr>
        </p:nvSpPr>
        <p:spPr>
          <a:xfrm>
            <a:off x="1455420" y="82459"/>
            <a:ext cx="10515600" cy="1325563"/>
          </a:xfrm>
        </p:spPr>
        <p:txBody>
          <a:bodyPr>
            <a:normAutofit/>
          </a:bodyPr>
          <a:lstStyle/>
          <a:p>
            <a:pPr algn="r"/>
            <a:r>
              <a:rPr lang="en-GB" sz="6000" dirty="0"/>
              <a:t>Governance?</a:t>
            </a:r>
          </a:p>
        </p:txBody>
      </p:sp>
      <p:sp>
        <p:nvSpPr>
          <p:cNvPr id="3" name="Content Placeholder 2">
            <a:extLst>
              <a:ext uri="{FF2B5EF4-FFF2-40B4-BE49-F238E27FC236}">
                <a16:creationId xmlns:a16="http://schemas.microsoft.com/office/drawing/2014/main" id="{9C58D89C-4C1F-4DD9-8D26-94B66E4B89E8}"/>
              </a:ext>
            </a:extLst>
          </p:cNvPr>
          <p:cNvSpPr>
            <a:spLocks noGrp="1"/>
          </p:cNvSpPr>
          <p:nvPr>
            <p:ph idx="1"/>
          </p:nvPr>
        </p:nvSpPr>
        <p:spPr>
          <a:xfrm>
            <a:off x="441308" y="1076918"/>
            <a:ext cx="3783330" cy="4897412"/>
          </a:xfrm>
        </p:spPr>
        <p:txBody>
          <a:bodyPr>
            <a:normAutofit lnSpcReduction="10000"/>
          </a:bodyPr>
          <a:lstStyle/>
          <a:p>
            <a:r>
              <a:rPr lang="en-GB" dirty="0"/>
              <a:t>Referred to the seat of government in 14</a:t>
            </a:r>
            <a:r>
              <a:rPr lang="en-GB" baseline="30000" dirty="0"/>
              <a:t>th</a:t>
            </a:r>
            <a:r>
              <a:rPr lang="en-GB" dirty="0"/>
              <a:t> century France</a:t>
            </a:r>
          </a:p>
          <a:p>
            <a:r>
              <a:rPr lang="en-GB" dirty="0"/>
              <a:t>Often used without careful reflection</a:t>
            </a:r>
          </a:p>
          <a:p>
            <a:r>
              <a:rPr lang="en-GB" dirty="0"/>
              <a:t>Not about abstract concepts </a:t>
            </a:r>
          </a:p>
          <a:p>
            <a:r>
              <a:rPr lang="en-GB" dirty="0"/>
              <a:t>A critically important area</a:t>
            </a:r>
          </a:p>
          <a:p>
            <a:r>
              <a:rPr lang="en-GB" dirty="0"/>
              <a:t>Who is allowed to steer?</a:t>
            </a:r>
          </a:p>
          <a:p>
            <a:r>
              <a:rPr lang="en-GB" dirty="0"/>
              <a:t>Who is obliged to?</a:t>
            </a:r>
          </a:p>
          <a:p>
            <a:pPr marL="0" indent="0">
              <a:buNone/>
            </a:pPr>
            <a:endParaRPr lang="en-GB" dirty="0"/>
          </a:p>
        </p:txBody>
      </p:sp>
      <p:sp>
        <p:nvSpPr>
          <p:cNvPr id="4" name="TextBox 3">
            <a:extLst>
              <a:ext uri="{FF2B5EF4-FFF2-40B4-BE49-F238E27FC236}">
                <a16:creationId xmlns:a16="http://schemas.microsoft.com/office/drawing/2014/main" id="{908825CA-207C-4D85-B8C7-DC5950BB4BE5}"/>
              </a:ext>
            </a:extLst>
          </p:cNvPr>
          <p:cNvSpPr txBox="1"/>
          <p:nvPr/>
        </p:nvSpPr>
        <p:spPr>
          <a:xfrm>
            <a:off x="838200" y="6248115"/>
            <a:ext cx="1722268" cy="369332"/>
          </a:xfrm>
          <a:prstGeom prst="rect">
            <a:avLst/>
          </a:prstGeom>
          <a:noFill/>
        </p:spPr>
        <p:txBody>
          <a:bodyPr wrap="square" rtlCol="0">
            <a:spAutoFit/>
          </a:bodyPr>
          <a:lstStyle/>
          <a:p>
            <a:r>
              <a:rPr lang="en-GB" dirty="0"/>
              <a:t>Loeffler 2016</a:t>
            </a:r>
          </a:p>
        </p:txBody>
      </p:sp>
      <p:graphicFrame>
        <p:nvGraphicFramePr>
          <p:cNvPr id="5" name="Diagram 4">
            <a:extLst>
              <a:ext uri="{FF2B5EF4-FFF2-40B4-BE49-F238E27FC236}">
                <a16:creationId xmlns:a16="http://schemas.microsoft.com/office/drawing/2014/main" id="{643722CF-29D9-4794-9676-569A04AE080F}"/>
              </a:ext>
            </a:extLst>
          </p:cNvPr>
          <p:cNvGraphicFramePr/>
          <p:nvPr>
            <p:extLst>
              <p:ext uri="{D42A27DB-BD31-4B8C-83A1-F6EECF244321}">
                <p14:modId xmlns:p14="http://schemas.microsoft.com/office/powerpoint/2010/main" val="1810561215"/>
              </p:ext>
            </p:extLst>
          </p:nvPr>
        </p:nvGraphicFramePr>
        <p:xfrm>
          <a:off x="4106528" y="1188355"/>
          <a:ext cx="7644164" cy="4785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CE83B15-AB38-46F0-8C8D-46E96237E682}"/>
              </a:ext>
            </a:extLst>
          </p:cNvPr>
          <p:cNvSpPr>
            <a:spLocks noGrp="1"/>
          </p:cNvSpPr>
          <p:nvPr>
            <p:ph type="sldNum" sz="quarter" idx="12"/>
          </p:nvPr>
        </p:nvSpPr>
        <p:spPr/>
        <p:txBody>
          <a:bodyPr/>
          <a:lstStyle/>
          <a:p>
            <a:fld id="{2633C1E9-BBC2-4CC6-BA8F-42C76672DF1C}" type="slidenum">
              <a:rPr lang="en-GB" smtClean="0"/>
              <a:t>9</a:t>
            </a:fld>
            <a:endParaRPr lang="en-GB"/>
          </a:p>
        </p:txBody>
      </p:sp>
    </p:spTree>
    <p:extLst>
      <p:ext uri="{BB962C8B-B14F-4D97-AF65-F5344CB8AC3E}">
        <p14:creationId xmlns:p14="http://schemas.microsoft.com/office/powerpoint/2010/main" val="17131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354DAE50-730E-4BC4-A4A8-8995B71CFCB8}"/>
                                            </p:graphicEl>
                                          </p:spTgt>
                                        </p:tgtEl>
                                        <p:attrNameLst>
                                          <p:attrName>style.visibility</p:attrName>
                                        </p:attrNameLst>
                                      </p:cBhvr>
                                      <p:to>
                                        <p:strVal val="visible"/>
                                      </p:to>
                                    </p:set>
                                    <p:anim calcmode="lin" valueType="num">
                                      <p:cBhvr additive="base">
                                        <p:cTn id="43" dur="500" fill="hold"/>
                                        <p:tgtEl>
                                          <p:spTgt spid="5">
                                            <p:graphicEl>
                                              <a:dgm id="{354DAE50-730E-4BC4-A4A8-8995B71CFCB8}"/>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354DAE50-730E-4BC4-A4A8-8995B71CFCB8}"/>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5">
                                            <p:graphicEl>
                                              <a:dgm id="{A685EDC6-E065-4A93-A95A-BCF2028A5F05}"/>
                                            </p:graphicEl>
                                          </p:spTgt>
                                        </p:tgtEl>
                                        <p:attrNameLst>
                                          <p:attrName>style.visibility</p:attrName>
                                        </p:attrNameLst>
                                      </p:cBhvr>
                                      <p:to>
                                        <p:strVal val="visible"/>
                                      </p:to>
                                    </p:set>
                                    <p:anim calcmode="lin" valueType="num">
                                      <p:cBhvr additive="base">
                                        <p:cTn id="47" dur="500" fill="hold"/>
                                        <p:tgtEl>
                                          <p:spTgt spid="5">
                                            <p:graphicEl>
                                              <a:dgm id="{A685EDC6-E065-4A93-A95A-BCF2028A5F05}"/>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A685EDC6-E065-4A93-A95A-BCF2028A5F05}"/>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
                                            <p:graphicEl>
                                              <a:dgm id="{74352DB9-4F2A-43C8-B9F7-528E3007CD41}"/>
                                            </p:graphicEl>
                                          </p:spTgt>
                                        </p:tgtEl>
                                        <p:attrNameLst>
                                          <p:attrName>style.visibility</p:attrName>
                                        </p:attrNameLst>
                                      </p:cBhvr>
                                      <p:to>
                                        <p:strVal val="visible"/>
                                      </p:to>
                                    </p:set>
                                    <p:anim calcmode="lin" valueType="num">
                                      <p:cBhvr additive="base">
                                        <p:cTn id="53" dur="500" fill="hold"/>
                                        <p:tgtEl>
                                          <p:spTgt spid="5">
                                            <p:graphicEl>
                                              <a:dgm id="{74352DB9-4F2A-43C8-B9F7-528E3007CD41}"/>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graphicEl>
                                              <a:dgm id="{74352DB9-4F2A-43C8-B9F7-528E3007CD41}"/>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5">
                                            <p:graphicEl>
                                              <a:dgm id="{57E54E36-3E76-4FCB-AE89-910755798C83}"/>
                                            </p:graphicEl>
                                          </p:spTgt>
                                        </p:tgtEl>
                                        <p:attrNameLst>
                                          <p:attrName>style.visibility</p:attrName>
                                        </p:attrNameLst>
                                      </p:cBhvr>
                                      <p:to>
                                        <p:strVal val="visible"/>
                                      </p:to>
                                    </p:set>
                                    <p:anim calcmode="lin" valueType="num">
                                      <p:cBhvr additive="base">
                                        <p:cTn id="57" dur="500" fill="hold"/>
                                        <p:tgtEl>
                                          <p:spTgt spid="5">
                                            <p:graphicEl>
                                              <a:dgm id="{57E54E36-3E76-4FCB-AE89-910755798C83}"/>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5">
                                            <p:graphicEl>
                                              <a:dgm id="{57E54E36-3E76-4FCB-AE89-910755798C83}"/>
                                            </p:graphic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
                                            <p:graphicEl>
                                              <a:dgm id="{C2DFF490-09FB-46EB-9778-BA318C55D377}"/>
                                            </p:graphicEl>
                                          </p:spTgt>
                                        </p:tgtEl>
                                        <p:attrNameLst>
                                          <p:attrName>style.visibility</p:attrName>
                                        </p:attrNameLst>
                                      </p:cBhvr>
                                      <p:to>
                                        <p:strVal val="visible"/>
                                      </p:to>
                                    </p:set>
                                    <p:anim calcmode="lin" valueType="num">
                                      <p:cBhvr additive="base">
                                        <p:cTn id="63" dur="500" fill="hold"/>
                                        <p:tgtEl>
                                          <p:spTgt spid="5">
                                            <p:graphicEl>
                                              <a:dgm id="{C2DFF490-09FB-46EB-9778-BA318C55D377}"/>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graphicEl>
                                              <a:dgm id="{C2DFF490-09FB-46EB-9778-BA318C55D377}"/>
                                            </p:graphic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5">
                                            <p:graphicEl>
                                              <a:dgm id="{5D45FC93-766D-49E8-B6C8-686D1DF354D0}"/>
                                            </p:graphicEl>
                                          </p:spTgt>
                                        </p:tgtEl>
                                        <p:attrNameLst>
                                          <p:attrName>style.visibility</p:attrName>
                                        </p:attrNameLst>
                                      </p:cBhvr>
                                      <p:to>
                                        <p:strVal val="visible"/>
                                      </p:to>
                                    </p:set>
                                    <p:anim calcmode="lin" valueType="num">
                                      <p:cBhvr additive="base">
                                        <p:cTn id="69" dur="500" fill="hold"/>
                                        <p:tgtEl>
                                          <p:spTgt spid="5">
                                            <p:graphicEl>
                                              <a:dgm id="{5D45FC93-766D-49E8-B6C8-686D1DF354D0}"/>
                                            </p:graphicEl>
                                          </p:spTgt>
                                        </p:tgtEl>
                                        <p:attrNameLst>
                                          <p:attrName>ppt_x</p:attrName>
                                        </p:attrNameLst>
                                      </p:cBhvr>
                                      <p:tavLst>
                                        <p:tav tm="0">
                                          <p:val>
                                            <p:strVal val="#ppt_x"/>
                                          </p:val>
                                        </p:tav>
                                        <p:tav tm="100000">
                                          <p:val>
                                            <p:strVal val="#ppt_x"/>
                                          </p:val>
                                        </p:tav>
                                      </p:tavLst>
                                    </p:anim>
                                    <p:anim calcmode="lin" valueType="num">
                                      <p:cBhvr additive="base">
                                        <p:cTn id="70" dur="500" fill="hold"/>
                                        <p:tgtEl>
                                          <p:spTgt spid="5">
                                            <p:graphicEl>
                                              <a:dgm id="{5D45FC93-766D-49E8-B6C8-686D1DF354D0}"/>
                                            </p:graphic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5">
                                            <p:graphicEl>
                                              <a:dgm id="{E953F3AD-AF87-4F22-B86F-06FE7A4D8C39}"/>
                                            </p:graphicEl>
                                          </p:spTgt>
                                        </p:tgtEl>
                                        <p:attrNameLst>
                                          <p:attrName>style.visibility</p:attrName>
                                        </p:attrNameLst>
                                      </p:cBhvr>
                                      <p:to>
                                        <p:strVal val="visible"/>
                                      </p:to>
                                    </p:set>
                                    <p:anim calcmode="lin" valueType="num">
                                      <p:cBhvr additive="base">
                                        <p:cTn id="75" dur="500" fill="hold"/>
                                        <p:tgtEl>
                                          <p:spTgt spid="5">
                                            <p:graphicEl>
                                              <a:dgm id="{E953F3AD-AF87-4F22-B86F-06FE7A4D8C39}"/>
                                            </p:graphicEl>
                                          </p:spTgt>
                                        </p:tgtEl>
                                        <p:attrNameLst>
                                          <p:attrName>ppt_x</p:attrName>
                                        </p:attrNameLst>
                                      </p:cBhvr>
                                      <p:tavLst>
                                        <p:tav tm="0">
                                          <p:val>
                                            <p:strVal val="#ppt_x"/>
                                          </p:val>
                                        </p:tav>
                                        <p:tav tm="100000">
                                          <p:val>
                                            <p:strVal val="#ppt_x"/>
                                          </p:val>
                                        </p:tav>
                                      </p:tavLst>
                                    </p:anim>
                                    <p:anim calcmode="lin" valueType="num">
                                      <p:cBhvr additive="base">
                                        <p:cTn id="76" dur="500" fill="hold"/>
                                        <p:tgtEl>
                                          <p:spTgt spid="5">
                                            <p:graphicEl>
                                              <a:dgm id="{E953F3AD-AF87-4F22-B86F-06FE7A4D8C39}"/>
                                            </p:graphic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5">
                                            <p:graphicEl>
                                              <a:dgm id="{25C9E918-1C2E-4F88-910E-F2066EF4E57F}"/>
                                            </p:graphicEl>
                                          </p:spTgt>
                                        </p:tgtEl>
                                        <p:attrNameLst>
                                          <p:attrName>style.visibility</p:attrName>
                                        </p:attrNameLst>
                                      </p:cBhvr>
                                      <p:to>
                                        <p:strVal val="visible"/>
                                      </p:to>
                                    </p:set>
                                    <p:anim calcmode="lin" valueType="num">
                                      <p:cBhvr additive="base">
                                        <p:cTn id="81" dur="500" fill="hold"/>
                                        <p:tgtEl>
                                          <p:spTgt spid="5">
                                            <p:graphicEl>
                                              <a:dgm id="{25C9E918-1C2E-4F88-910E-F2066EF4E57F}"/>
                                            </p:graphicEl>
                                          </p:spTgt>
                                        </p:tgtEl>
                                        <p:attrNameLst>
                                          <p:attrName>ppt_x</p:attrName>
                                        </p:attrNameLst>
                                      </p:cBhvr>
                                      <p:tavLst>
                                        <p:tav tm="0">
                                          <p:val>
                                            <p:strVal val="#ppt_x"/>
                                          </p:val>
                                        </p:tav>
                                        <p:tav tm="100000">
                                          <p:val>
                                            <p:strVal val="#ppt_x"/>
                                          </p:val>
                                        </p:tav>
                                      </p:tavLst>
                                    </p:anim>
                                    <p:anim calcmode="lin" valueType="num">
                                      <p:cBhvr additive="base">
                                        <p:cTn id="82" dur="500" fill="hold"/>
                                        <p:tgtEl>
                                          <p:spTgt spid="5">
                                            <p:graphicEl>
                                              <a:dgm id="{25C9E918-1C2E-4F88-910E-F2066EF4E57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Sub>
          <a:bldDgm bld="lvl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55447D8-B923-6174-948C-B8C38061709E}"/>
              </a:ext>
            </a:extLst>
          </p:cNvPr>
          <p:cNvPicPr>
            <a:picLocks noChangeAspect="1"/>
          </p:cNvPicPr>
          <p:nvPr/>
        </p:nvPicPr>
        <p:blipFill>
          <a:blip r:embed="rId2"/>
          <a:stretch>
            <a:fillRect/>
          </a:stretch>
        </p:blipFill>
        <p:spPr>
          <a:xfrm>
            <a:off x="166932" y="136525"/>
            <a:ext cx="11294140" cy="6858000"/>
          </a:xfrm>
          <a:prstGeom prst="rect">
            <a:avLst/>
          </a:prstGeom>
        </p:spPr>
      </p:pic>
      <p:sp>
        <p:nvSpPr>
          <p:cNvPr id="2" name="Title 1">
            <a:extLst>
              <a:ext uri="{FF2B5EF4-FFF2-40B4-BE49-F238E27FC236}">
                <a16:creationId xmlns:a16="http://schemas.microsoft.com/office/drawing/2014/main" id="{89EDE4AE-22AB-4A33-B748-33C04769D341}"/>
              </a:ext>
            </a:extLst>
          </p:cNvPr>
          <p:cNvSpPr>
            <a:spLocks noGrp="1"/>
          </p:cNvSpPr>
          <p:nvPr>
            <p:ph type="title"/>
          </p:nvPr>
        </p:nvSpPr>
        <p:spPr>
          <a:xfrm>
            <a:off x="838200" y="681037"/>
            <a:ext cx="10515600" cy="1325563"/>
          </a:xfrm>
        </p:spPr>
        <p:txBody>
          <a:bodyPr>
            <a:normAutofit/>
          </a:bodyPr>
          <a:lstStyle/>
          <a:p>
            <a:r>
              <a:rPr lang="en-GB" sz="6000" dirty="0">
                <a:solidFill>
                  <a:schemeClr val="bg1"/>
                </a:solidFill>
              </a:rPr>
              <a:t>Governance?</a:t>
            </a:r>
          </a:p>
        </p:txBody>
      </p:sp>
      <p:sp>
        <p:nvSpPr>
          <p:cNvPr id="3" name="Content Placeholder 2">
            <a:extLst>
              <a:ext uri="{FF2B5EF4-FFF2-40B4-BE49-F238E27FC236}">
                <a16:creationId xmlns:a16="http://schemas.microsoft.com/office/drawing/2014/main" id="{23363AEC-2B82-42A8-87D2-3882C7FA77FB}"/>
              </a:ext>
            </a:extLst>
          </p:cNvPr>
          <p:cNvSpPr>
            <a:spLocks noGrp="1"/>
          </p:cNvSpPr>
          <p:nvPr>
            <p:ph idx="1"/>
          </p:nvPr>
        </p:nvSpPr>
        <p:spPr>
          <a:xfrm>
            <a:off x="3669030" y="2006600"/>
            <a:ext cx="7792042" cy="2599690"/>
          </a:xfrm>
        </p:spPr>
        <p:txBody>
          <a:bodyPr>
            <a:normAutofit/>
          </a:bodyPr>
          <a:lstStyle/>
          <a:p>
            <a:pPr algn="r"/>
            <a:r>
              <a:rPr lang="en-GB" sz="3200" dirty="0">
                <a:solidFill>
                  <a:schemeClr val="bg1"/>
                </a:solidFill>
              </a:rPr>
              <a:t>World Bank 1989 – “the exercise of political power to manage a nation’s affairs”</a:t>
            </a:r>
          </a:p>
          <a:p>
            <a:pPr algn="r"/>
            <a:r>
              <a:rPr lang="en-GB" sz="3200" dirty="0">
                <a:solidFill>
                  <a:schemeClr val="bg1"/>
                </a:solidFill>
              </a:rPr>
              <a:t> A process for societies or organisations make decisions, decide who to involve and how to call to account</a:t>
            </a:r>
          </a:p>
        </p:txBody>
      </p:sp>
      <p:sp>
        <p:nvSpPr>
          <p:cNvPr id="4" name="TextBox 3">
            <a:extLst>
              <a:ext uri="{FF2B5EF4-FFF2-40B4-BE49-F238E27FC236}">
                <a16:creationId xmlns:a16="http://schemas.microsoft.com/office/drawing/2014/main" id="{3BF971FC-45D4-4536-A872-2C9E65EFFD5D}"/>
              </a:ext>
            </a:extLst>
          </p:cNvPr>
          <p:cNvSpPr txBox="1"/>
          <p:nvPr/>
        </p:nvSpPr>
        <p:spPr>
          <a:xfrm>
            <a:off x="9738804" y="6063449"/>
            <a:ext cx="1722268" cy="369332"/>
          </a:xfrm>
          <a:prstGeom prst="rect">
            <a:avLst/>
          </a:prstGeom>
          <a:noFill/>
        </p:spPr>
        <p:txBody>
          <a:bodyPr wrap="square" rtlCol="0">
            <a:spAutoFit/>
          </a:bodyPr>
          <a:lstStyle/>
          <a:p>
            <a:r>
              <a:rPr lang="en-GB" dirty="0"/>
              <a:t>Loeffler 2016</a:t>
            </a:r>
          </a:p>
        </p:txBody>
      </p:sp>
      <p:sp>
        <p:nvSpPr>
          <p:cNvPr id="5" name="Slide Number Placeholder 4">
            <a:extLst>
              <a:ext uri="{FF2B5EF4-FFF2-40B4-BE49-F238E27FC236}">
                <a16:creationId xmlns:a16="http://schemas.microsoft.com/office/drawing/2014/main" id="{4BEC94BC-83A7-47D4-B9A4-793318A1A8B6}"/>
              </a:ext>
            </a:extLst>
          </p:cNvPr>
          <p:cNvSpPr>
            <a:spLocks noGrp="1"/>
          </p:cNvSpPr>
          <p:nvPr>
            <p:ph type="sldNum" sz="quarter" idx="12"/>
          </p:nvPr>
        </p:nvSpPr>
        <p:spPr/>
        <p:txBody>
          <a:bodyPr/>
          <a:lstStyle/>
          <a:p>
            <a:fld id="{2633C1E9-BBC2-4CC6-BA8F-42C76672DF1C}" type="slidenum">
              <a:rPr lang="en-GB" smtClean="0"/>
              <a:t>10</a:t>
            </a:fld>
            <a:endParaRPr lang="en-GB"/>
          </a:p>
        </p:txBody>
      </p:sp>
    </p:spTree>
    <p:extLst>
      <p:ext uri="{BB962C8B-B14F-4D97-AF65-F5344CB8AC3E}">
        <p14:creationId xmlns:p14="http://schemas.microsoft.com/office/powerpoint/2010/main" val="135742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1EB8-0E07-465C-9E08-45D59820A60C}"/>
              </a:ext>
            </a:extLst>
          </p:cNvPr>
          <p:cNvSpPr>
            <a:spLocks noGrp="1"/>
          </p:cNvSpPr>
          <p:nvPr>
            <p:ph type="title"/>
          </p:nvPr>
        </p:nvSpPr>
        <p:spPr>
          <a:xfrm>
            <a:off x="838200" y="635712"/>
            <a:ext cx="10515600" cy="1325563"/>
          </a:xfrm>
        </p:spPr>
        <p:txBody>
          <a:bodyPr>
            <a:normAutofit/>
          </a:bodyPr>
          <a:lstStyle/>
          <a:p>
            <a:pPr algn="r"/>
            <a:r>
              <a:rPr lang="en-GB" sz="6000" dirty="0"/>
              <a:t>Governance?</a:t>
            </a:r>
          </a:p>
        </p:txBody>
      </p:sp>
      <p:sp>
        <p:nvSpPr>
          <p:cNvPr id="3" name="Content Placeholder 2">
            <a:extLst>
              <a:ext uri="{FF2B5EF4-FFF2-40B4-BE49-F238E27FC236}">
                <a16:creationId xmlns:a16="http://schemas.microsoft.com/office/drawing/2014/main" id="{D6FC9232-6790-483B-B8AE-E2B80170AF68}"/>
              </a:ext>
            </a:extLst>
          </p:cNvPr>
          <p:cNvSpPr>
            <a:spLocks noGrp="1"/>
          </p:cNvSpPr>
          <p:nvPr>
            <p:ph idx="1"/>
          </p:nvPr>
        </p:nvSpPr>
        <p:spPr>
          <a:xfrm>
            <a:off x="548640" y="411480"/>
            <a:ext cx="5715000" cy="6149340"/>
          </a:xfrm>
          <a:solidFill>
            <a:srgbClr val="FFFF00"/>
          </a:solidFill>
          <a:ln w="38100">
            <a:solidFill>
              <a:schemeClr val="tx1"/>
            </a:solidFill>
          </a:ln>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The pattern or structure that emerges in a socio-political system as a ‘common’ result or outcome of the interacting intervention efforts of all involved actors. This pattern cannot be reduced to [the outcome produced by] one actor or groups of actors in particular.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Kooiman (1993: 258 as cited in Loeffler 2016: 208)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Calibri" panose="020F0502020204030204"/>
            </a:endParaRPr>
          </a:p>
        </p:txBody>
      </p:sp>
      <p:sp>
        <p:nvSpPr>
          <p:cNvPr id="5" name="Slide Number Placeholder 4">
            <a:extLst>
              <a:ext uri="{FF2B5EF4-FFF2-40B4-BE49-F238E27FC236}">
                <a16:creationId xmlns:a16="http://schemas.microsoft.com/office/drawing/2014/main" id="{EA90C993-9241-4C59-A645-0395186712D9}"/>
              </a:ext>
            </a:extLst>
          </p:cNvPr>
          <p:cNvSpPr>
            <a:spLocks noGrp="1"/>
          </p:cNvSpPr>
          <p:nvPr>
            <p:ph type="sldNum" sz="quarter" idx="12"/>
          </p:nvPr>
        </p:nvSpPr>
        <p:spPr/>
        <p:txBody>
          <a:bodyPr/>
          <a:lstStyle/>
          <a:p>
            <a:fld id="{2633C1E9-BBC2-4CC6-BA8F-42C76672DF1C}" type="slidenum">
              <a:rPr lang="en-GB" smtClean="0"/>
              <a:t>11</a:t>
            </a:fld>
            <a:endParaRPr lang="en-GB"/>
          </a:p>
        </p:txBody>
      </p:sp>
      <p:sp>
        <p:nvSpPr>
          <p:cNvPr id="6" name="Rectangle: Rounded Corners 5">
            <a:extLst>
              <a:ext uri="{FF2B5EF4-FFF2-40B4-BE49-F238E27FC236}">
                <a16:creationId xmlns:a16="http://schemas.microsoft.com/office/drawing/2014/main" id="{867F6B6B-5304-802D-6868-44E0A90ED311}"/>
              </a:ext>
            </a:extLst>
          </p:cNvPr>
          <p:cNvSpPr/>
          <p:nvPr/>
        </p:nvSpPr>
        <p:spPr>
          <a:xfrm>
            <a:off x="7212330" y="2091690"/>
            <a:ext cx="4423410" cy="41305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Pattern, structure</a:t>
            </a:r>
          </a:p>
          <a:p>
            <a:pPr algn="ctr"/>
            <a:r>
              <a:rPr lang="en-GB" sz="3200" dirty="0"/>
              <a:t>Socio-political systems</a:t>
            </a:r>
          </a:p>
          <a:p>
            <a:pPr algn="ctr"/>
            <a:r>
              <a:rPr lang="en-GB" sz="3200" dirty="0"/>
              <a:t>Outcome of interacting interventions</a:t>
            </a:r>
          </a:p>
          <a:p>
            <a:pPr algn="ctr"/>
            <a:r>
              <a:rPr lang="en-GB" sz="3200" dirty="0"/>
              <a:t>All involved actors</a:t>
            </a:r>
          </a:p>
          <a:p>
            <a:pPr algn="ctr"/>
            <a:r>
              <a:rPr lang="en-GB" sz="3200" dirty="0"/>
              <a:t>Never reduced to one</a:t>
            </a:r>
          </a:p>
          <a:p>
            <a:pPr algn="ctr"/>
            <a:endParaRPr lang="en-GB" dirty="0"/>
          </a:p>
        </p:txBody>
      </p:sp>
    </p:spTree>
    <p:extLst>
      <p:ext uri="{BB962C8B-B14F-4D97-AF65-F5344CB8AC3E}">
        <p14:creationId xmlns:p14="http://schemas.microsoft.com/office/powerpoint/2010/main" val="208785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67C64-1FB6-60C5-8638-E699B56C9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13F65F-B49E-6FA4-BCEB-7B4199854C04}"/>
              </a:ext>
            </a:extLst>
          </p:cNvPr>
          <p:cNvSpPr>
            <a:spLocks noGrp="1"/>
          </p:cNvSpPr>
          <p:nvPr>
            <p:ph type="title"/>
          </p:nvPr>
        </p:nvSpPr>
        <p:spPr>
          <a:xfrm>
            <a:off x="838200" y="635712"/>
            <a:ext cx="10515600" cy="1325563"/>
          </a:xfrm>
        </p:spPr>
        <p:txBody>
          <a:bodyPr>
            <a:normAutofit fontScale="90000"/>
          </a:bodyPr>
          <a:lstStyle/>
          <a:p>
            <a:r>
              <a:rPr lang="en-GB" sz="6000" dirty="0"/>
              <a:t>Governance – particular resonance?</a:t>
            </a:r>
          </a:p>
        </p:txBody>
      </p:sp>
      <p:sp>
        <p:nvSpPr>
          <p:cNvPr id="3" name="Content Placeholder 2">
            <a:extLst>
              <a:ext uri="{FF2B5EF4-FFF2-40B4-BE49-F238E27FC236}">
                <a16:creationId xmlns:a16="http://schemas.microsoft.com/office/drawing/2014/main" id="{1D6786D6-20B7-8F32-F0FB-9ADD290F7155}"/>
              </a:ext>
            </a:extLst>
          </p:cNvPr>
          <p:cNvSpPr>
            <a:spLocks noGrp="1"/>
          </p:cNvSpPr>
          <p:nvPr>
            <p:ph idx="1"/>
          </p:nvPr>
        </p:nvSpPr>
        <p:spPr>
          <a:xfrm>
            <a:off x="838200" y="2296142"/>
            <a:ext cx="10515600" cy="3007378"/>
          </a:xfrm>
          <a:solidFill>
            <a:srgbClr val="FFFF00"/>
          </a:solidFill>
          <a:ln w="38100">
            <a:solidFill>
              <a:schemeClr val="tx1"/>
            </a:solidFill>
          </a:ln>
        </p:spPr>
        <p:txBody>
          <a:bodyPr>
            <a:normAutofit fontScale="92500" lnSpcReduction="10000"/>
          </a:bodyPr>
          <a:lstStyle/>
          <a:p>
            <a:pPr marL="0" indent="0" algn="ctr">
              <a:lnSpc>
                <a:spcPct val="100000"/>
              </a:lnSpc>
              <a:spcBef>
                <a:spcPts val="0"/>
              </a:spcBef>
              <a:buNone/>
              <a:defRPr/>
            </a:pPr>
            <a:r>
              <a:rPr lang="en-US" sz="3600" dirty="0">
                <a:solidFill>
                  <a:prstClr val="black"/>
                </a:solidFill>
                <a:latin typeface="Calibri" panose="020F0502020204030204"/>
              </a:rPr>
              <a:t>How an organization works with its partners, stakeholders and networks to influence the outcomes of public policies</a:t>
            </a:r>
          </a:p>
          <a:p>
            <a:pPr marL="0" indent="0" algn="ctr">
              <a:lnSpc>
                <a:spcPct val="100000"/>
              </a:lnSpc>
              <a:spcBef>
                <a:spcPts val="0"/>
              </a:spcBef>
              <a:buNone/>
              <a:defRPr/>
            </a:pPr>
            <a:endParaRPr lang="en-US" sz="3600" dirty="0">
              <a:solidFill>
                <a:prstClr val="black"/>
              </a:solidFill>
              <a:latin typeface="Calibri" panose="020F0502020204030204"/>
            </a:endParaRPr>
          </a:p>
          <a:p>
            <a:pPr marL="0" indent="0" algn="ctr">
              <a:lnSpc>
                <a:spcPct val="100000"/>
              </a:lnSpc>
              <a:spcBef>
                <a:spcPts val="0"/>
              </a:spcBef>
              <a:buNone/>
              <a:defRPr/>
            </a:pPr>
            <a:r>
              <a:rPr lang="en-US" sz="3600" dirty="0">
                <a:solidFill>
                  <a:prstClr val="black"/>
                </a:solidFill>
                <a:latin typeface="Calibri" panose="020F0502020204030204"/>
              </a:rPr>
              <a:t>Governance International, UK</a:t>
            </a:r>
          </a:p>
          <a:p>
            <a:pPr marL="0" indent="0" algn="ctr">
              <a:lnSpc>
                <a:spcPct val="100000"/>
              </a:lnSpc>
              <a:spcBef>
                <a:spcPts val="0"/>
              </a:spcBef>
              <a:buNone/>
              <a:defRPr/>
            </a:pPr>
            <a:endParaRPr lang="en-US" sz="3600" dirty="0">
              <a:solidFill>
                <a:prstClr val="black"/>
              </a:solidFill>
              <a:latin typeface="Calibri" panose="020F0502020204030204"/>
            </a:endParaRPr>
          </a:p>
          <a:p>
            <a:pPr marL="0" indent="0" algn="ctr">
              <a:lnSpc>
                <a:spcPct val="100000"/>
              </a:lnSpc>
              <a:spcBef>
                <a:spcPts val="0"/>
              </a:spcBef>
              <a:buNone/>
              <a:defRPr/>
            </a:pPr>
            <a:r>
              <a:rPr lang="en-US" sz="3600" dirty="0">
                <a:solidFill>
                  <a:prstClr val="black"/>
                </a:solidFill>
                <a:latin typeface="Calibri" panose="020F0502020204030204"/>
                <a:hlinkClick r:id="rId2"/>
              </a:rPr>
              <a:t>www.govint.org</a:t>
            </a:r>
            <a:r>
              <a:rPr lang="en-US" sz="3600" dirty="0">
                <a:solidFill>
                  <a:prstClr val="black"/>
                </a:solidFill>
                <a:latin typeface="Calibri" panose="020F0502020204030204"/>
              </a:rPr>
              <a:t> </a:t>
            </a:r>
          </a:p>
          <a:p>
            <a:pPr marL="0" indent="0" algn="ctr">
              <a:lnSpc>
                <a:spcPct val="100000"/>
              </a:lnSpc>
              <a:spcBef>
                <a:spcPts val="0"/>
              </a:spcBef>
              <a:buNone/>
              <a:defRPr/>
            </a:pPr>
            <a:endParaRPr lang="en-GB" sz="36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Calibri" panose="020F0502020204030204"/>
            </a:endParaRPr>
          </a:p>
        </p:txBody>
      </p:sp>
      <p:sp>
        <p:nvSpPr>
          <p:cNvPr id="4" name="TextBox 3">
            <a:extLst>
              <a:ext uri="{FF2B5EF4-FFF2-40B4-BE49-F238E27FC236}">
                <a16:creationId xmlns:a16="http://schemas.microsoft.com/office/drawing/2014/main" id="{48233975-5CCD-5790-2448-B91181953732}"/>
              </a:ext>
            </a:extLst>
          </p:cNvPr>
          <p:cNvSpPr txBox="1"/>
          <p:nvPr/>
        </p:nvSpPr>
        <p:spPr>
          <a:xfrm>
            <a:off x="8729302" y="6063449"/>
            <a:ext cx="2743200" cy="369332"/>
          </a:xfrm>
          <a:prstGeom prst="rect">
            <a:avLst/>
          </a:prstGeom>
          <a:noFill/>
        </p:spPr>
        <p:txBody>
          <a:bodyPr wrap="square" rtlCol="0">
            <a:spAutoFit/>
          </a:bodyPr>
          <a:lstStyle/>
          <a:p>
            <a:r>
              <a:rPr lang="en-GB" dirty="0"/>
              <a:t>Loeffler 2016:208</a:t>
            </a:r>
          </a:p>
        </p:txBody>
      </p:sp>
      <p:sp>
        <p:nvSpPr>
          <p:cNvPr id="5" name="Slide Number Placeholder 4">
            <a:extLst>
              <a:ext uri="{FF2B5EF4-FFF2-40B4-BE49-F238E27FC236}">
                <a16:creationId xmlns:a16="http://schemas.microsoft.com/office/drawing/2014/main" id="{8A0EC80B-B6D5-35BF-7023-2A57CC4AAE09}"/>
              </a:ext>
            </a:extLst>
          </p:cNvPr>
          <p:cNvSpPr>
            <a:spLocks noGrp="1"/>
          </p:cNvSpPr>
          <p:nvPr>
            <p:ph type="sldNum" sz="quarter" idx="12"/>
          </p:nvPr>
        </p:nvSpPr>
        <p:spPr/>
        <p:txBody>
          <a:bodyPr/>
          <a:lstStyle/>
          <a:p>
            <a:fld id="{2633C1E9-BBC2-4CC6-BA8F-42C76672DF1C}" type="slidenum">
              <a:rPr lang="en-GB" smtClean="0"/>
              <a:t>12</a:t>
            </a:fld>
            <a:endParaRPr lang="en-GB"/>
          </a:p>
        </p:txBody>
      </p:sp>
    </p:spTree>
    <p:extLst>
      <p:ext uri="{BB962C8B-B14F-4D97-AF65-F5344CB8AC3E}">
        <p14:creationId xmlns:p14="http://schemas.microsoft.com/office/powerpoint/2010/main" val="1852557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D7686-9C42-D154-6F14-ADE97EBC8E4F}"/>
              </a:ext>
            </a:extLst>
          </p:cNvPr>
          <p:cNvSpPr>
            <a:spLocks noGrp="1"/>
          </p:cNvSpPr>
          <p:nvPr>
            <p:ph type="title"/>
          </p:nvPr>
        </p:nvSpPr>
        <p:spPr>
          <a:xfrm>
            <a:off x="838200" y="658574"/>
            <a:ext cx="10515600" cy="1516617"/>
          </a:xfrm>
        </p:spPr>
        <p:txBody>
          <a:bodyPr>
            <a:normAutofit fontScale="90000"/>
          </a:bodyPr>
          <a:lstStyle/>
          <a:p>
            <a:r>
              <a:rPr lang="en-GB" sz="6000" dirty="0">
                <a:solidFill>
                  <a:schemeClr val="bg1"/>
                </a:solidFill>
              </a:rPr>
              <a:t>Common Elements of Public Governance</a:t>
            </a:r>
          </a:p>
        </p:txBody>
      </p:sp>
      <p:sp>
        <p:nvSpPr>
          <p:cNvPr id="3" name="Content Placeholder 2">
            <a:extLst>
              <a:ext uri="{FF2B5EF4-FFF2-40B4-BE49-F238E27FC236}">
                <a16:creationId xmlns:a16="http://schemas.microsoft.com/office/drawing/2014/main" id="{FD81E0FA-4D8C-F22A-ACF0-011E77006049}"/>
              </a:ext>
            </a:extLst>
          </p:cNvPr>
          <p:cNvSpPr>
            <a:spLocks noGrp="1"/>
          </p:cNvSpPr>
          <p:nvPr>
            <p:ph idx="1"/>
          </p:nvPr>
        </p:nvSpPr>
        <p:spPr>
          <a:xfrm>
            <a:off x="838200" y="2606040"/>
            <a:ext cx="10763250" cy="3570922"/>
          </a:xfrm>
        </p:spPr>
        <p:txBody>
          <a:bodyPr>
            <a:normAutofit/>
          </a:bodyPr>
          <a:lstStyle/>
          <a:p>
            <a:pPr marL="514350" indent="-514350">
              <a:buFont typeface="+mj-lt"/>
              <a:buAutoNum type="arabicPeriod"/>
            </a:pPr>
            <a:r>
              <a:rPr lang="en-GB" sz="3200" dirty="0">
                <a:solidFill>
                  <a:schemeClr val="bg1"/>
                </a:solidFill>
              </a:rPr>
              <a:t>Assumes collective problems can no longer be solved by public bodies</a:t>
            </a:r>
          </a:p>
          <a:p>
            <a:pPr marL="514350" indent="-514350">
              <a:buFont typeface="+mj-lt"/>
              <a:buAutoNum type="arabicPeriod"/>
            </a:pPr>
            <a:r>
              <a:rPr lang="en-GB" sz="3200" dirty="0">
                <a:solidFill>
                  <a:schemeClr val="bg1"/>
                </a:solidFill>
              </a:rPr>
              <a:t>Recognition of formal and informal rules </a:t>
            </a:r>
          </a:p>
          <a:p>
            <a:pPr marL="514350" indent="-514350">
              <a:buFont typeface="+mj-lt"/>
              <a:buAutoNum type="arabicPeriod"/>
            </a:pPr>
            <a:r>
              <a:rPr lang="en-GB" sz="3200" dirty="0">
                <a:solidFill>
                  <a:schemeClr val="bg1"/>
                </a:solidFill>
              </a:rPr>
              <a:t>Not just market structures but also hierarchies (bureaucracies) and co-operative networks</a:t>
            </a:r>
          </a:p>
        </p:txBody>
      </p:sp>
      <p:sp>
        <p:nvSpPr>
          <p:cNvPr id="4" name="Slide Number Placeholder 3">
            <a:extLst>
              <a:ext uri="{FF2B5EF4-FFF2-40B4-BE49-F238E27FC236}">
                <a16:creationId xmlns:a16="http://schemas.microsoft.com/office/drawing/2014/main" id="{4229A506-EFCF-74CD-E1BC-3F3E6A4E5AEC}"/>
              </a:ext>
            </a:extLst>
          </p:cNvPr>
          <p:cNvSpPr>
            <a:spLocks noGrp="1"/>
          </p:cNvSpPr>
          <p:nvPr>
            <p:ph type="sldNum" sz="quarter" idx="12"/>
          </p:nvPr>
        </p:nvSpPr>
        <p:spPr/>
        <p:txBody>
          <a:bodyPr/>
          <a:lstStyle/>
          <a:p>
            <a:fld id="{2633C1E9-BBC2-4CC6-BA8F-42C76672DF1C}" type="slidenum">
              <a:rPr lang="en-GB" smtClean="0"/>
              <a:t>13</a:t>
            </a:fld>
            <a:endParaRPr lang="en-GB"/>
          </a:p>
        </p:txBody>
      </p:sp>
      <p:sp>
        <p:nvSpPr>
          <p:cNvPr id="5" name="TextBox 4">
            <a:extLst>
              <a:ext uri="{FF2B5EF4-FFF2-40B4-BE49-F238E27FC236}">
                <a16:creationId xmlns:a16="http://schemas.microsoft.com/office/drawing/2014/main" id="{A4163B72-C352-A4BA-3544-9F31C1DE788D}"/>
              </a:ext>
            </a:extLst>
          </p:cNvPr>
          <p:cNvSpPr txBox="1"/>
          <p:nvPr/>
        </p:nvSpPr>
        <p:spPr>
          <a:xfrm>
            <a:off x="8294962" y="6033373"/>
            <a:ext cx="2743200" cy="369332"/>
          </a:xfrm>
          <a:prstGeom prst="rect">
            <a:avLst/>
          </a:prstGeom>
          <a:noFill/>
        </p:spPr>
        <p:txBody>
          <a:bodyPr wrap="square" rtlCol="0">
            <a:spAutoFit/>
          </a:bodyPr>
          <a:lstStyle/>
          <a:p>
            <a:r>
              <a:rPr lang="en-GB" dirty="0">
                <a:solidFill>
                  <a:schemeClr val="bg1"/>
                </a:solidFill>
              </a:rPr>
              <a:t>Loeffler 2016:210</a:t>
            </a:r>
          </a:p>
        </p:txBody>
      </p:sp>
    </p:spTree>
    <p:extLst>
      <p:ext uri="{BB962C8B-B14F-4D97-AF65-F5344CB8AC3E}">
        <p14:creationId xmlns:p14="http://schemas.microsoft.com/office/powerpoint/2010/main" val="116170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400C70DB-56A4-A568-0A7A-3902B0A2AC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5E2980-DB29-8A30-30B1-45D0F9D6D144}"/>
              </a:ext>
            </a:extLst>
          </p:cNvPr>
          <p:cNvSpPr>
            <a:spLocks noGrp="1"/>
          </p:cNvSpPr>
          <p:nvPr>
            <p:ph type="title"/>
          </p:nvPr>
        </p:nvSpPr>
        <p:spPr>
          <a:xfrm>
            <a:off x="838200" y="365125"/>
            <a:ext cx="10515600" cy="1792128"/>
          </a:xfrm>
        </p:spPr>
        <p:txBody>
          <a:bodyPr>
            <a:normAutofit/>
          </a:bodyPr>
          <a:lstStyle/>
          <a:p>
            <a:r>
              <a:rPr lang="en-GB" sz="6000" dirty="0">
                <a:solidFill>
                  <a:schemeClr val="bg1"/>
                </a:solidFill>
              </a:rPr>
              <a:t>Common Elements of Public Governance</a:t>
            </a:r>
          </a:p>
        </p:txBody>
      </p:sp>
      <p:sp>
        <p:nvSpPr>
          <p:cNvPr id="3" name="Content Placeholder 2">
            <a:extLst>
              <a:ext uri="{FF2B5EF4-FFF2-40B4-BE49-F238E27FC236}">
                <a16:creationId xmlns:a16="http://schemas.microsoft.com/office/drawing/2014/main" id="{0EF9506B-53D4-50BA-036A-B3A5D1268B3F}"/>
              </a:ext>
            </a:extLst>
          </p:cNvPr>
          <p:cNvSpPr>
            <a:spLocks noGrp="1"/>
          </p:cNvSpPr>
          <p:nvPr>
            <p:ph idx="1"/>
          </p:nvPr>
        </p:nvSpPr>
        <p:spPr>
          <a:xfrm>
            <a:off x="838200" y="2336641"/>
            <a:ext cx="10900410" cy="3840321"/>
          </a:xfrm>
        </p:spPr>
        <p:txBody>
          <a:bodyPr>
            <a:normAutofit/>
          </a:bodyPr>
          <a:lstStyle/>
          <a:p>
            <a:pPr marL="514350" indent="-514350">
              <a:buFont typeface="+mj-lt"/>
              <a:buAutoNum type="arabicPeriod" startAt="4"/>
            </a:pPr>
            <a:r>
              <a:rPr lang="en-GB" sz="3200" dirty="0">
                <a:solidFill>
                  <a:schemeClr val="bg1"/>
                </a:solidFill>
              </a:rPr>
              <a:t>Employs reasoning – logic of ends and means, inputs, outputs; and values key social interactions and processes (transparency, integrity, inclusion etc)</a:t>
            </a:r>
          </a:p>
          <a:p>
            <a:pPr marL="514350" indent="-514350">
              <a:buFont typeface="+mj-lt"/>
              <a:buAutoNum type="arabicPeriod" startAt="4"/>
            </a:pPr>
            <a:r>
              <a:rPr lang="en-GB" sz="3200" dirty="0">
                <a:solidFill>
                  <a:schemeClr val="bg1"/>
                </a:solidFill>
              </a:rPr>
              <a:t>Inherently political – interplay of stakeholders seeking to exercise power over each other</a:t>
            </a:r>
          </a:p>
          <a:p>
            <a:pPr marL="514350" indent="-514350">
              <a:buFont typeface="+mj-lt"/>
              <a:buAutoNum type="arabicPeriod" startAt="4"/>
            </a:pPr>
            <a:r>
              <a:rPr lang="en-GB" sz="3200" dirty="0">
                <a:solidFill>
                  <a:schemeClr val="bg1"/>
                </a:solidFill>
              </a:rPr>
              <a:t>Therefore, cannot be left to decision-making elites (managers and professionals)</a:t>
            </a:r>
          </a:p>
        </p:txBody>
      </p:sp>
      <p:sp>
        <p:nvSpPr>
          <p:cNvPr id="4" name="Slide Number Placeholder 3">
            <a:extLst>
              <a:ext uri="{FF2B5EF4-FFF2-40B4-BE49-F238E27FC236}">
                <a16:creationId xmlns:a16="http://schemas.microsoft.com/office/drawing/2014/main" id="{3C17155F-4F30-3859-14B1-5B02E824AA31}"/>
              </a:ext>
            </a:extLst>
          </p:cNvPr>
          <p:cNvSpPr>
            <a:spLocks noGrp="1"/>
          </p:cNvSpPr>
          <p:nvPr>
            <p:ph type="sldNum" sz="quarter" idx="12"/>
          </p:nvPr>
        </p:nvSpPr>
        <p:spPr/>
        <p:txBody>
          <a:bodyPr/>
          <a:lstStyle/>
          <a:p>
            <a:fld id="{2633C1E9-BBC2-4CC6-BA8F-42C76672DF1C}" type="slidenum">
              <a:rPr lang="en-GB" smtClean="0"/>
              <a:t>14</a:t>
            </a:fld>
            <a:endParaRPr lang="en-GB"/>
          </a:p>
        </p:txBody>
      </p:sp>
      <p:sp>
        <p:nvSpPr>
          <p:cNvPr id="5" name="TextBox 4">
            <a:extLst>
              <a:ext uri="{FF2B5EF4-FFF2-40B4-BE49-F238E27FC236}">
                <a16:creationId xmlns:a16="http://schemas.microsoft.com/office/drawing/2014/main" id="{35A47E7F-2145-3654-B15B-EC727856ABAF}"/>
              </a:ext>
            </a:extLst>
          </p:cNvPr>
          <p:cNvSpPr txBox="1"/>
          <p:nvPr/>
        </p:nvSpPr>
        <p:spPr>
          <a:xfrm>
            <a:off x="8294962" y="6033373"/>
            <a:ext cx="2743200" cy="369332"/>
          </a:xfrm>
          <a:prstGeom prst="rect">
            <a:avLst/>
          </a:prstGeom>
          <a:noFill/>
        </p:spPr>
        <p:txBody>
          <a:bodyPr wrap="square" rtlCol="0">
            <a:spAutoFit/>
          </a:bodyPr>
          <a:lstStyle/>
          <a:p>
            <a:r>
              <a:rPr lang="en-GB" dirty="0">
                <a:solidFill>
                  <a:schemeClr val="bg1"/>
                </a:solidFill>
              </a:rPr>
              <a:t>Loeffler 2016:210</a:t>
            </a:r>
          </a:p>
        </p:txBody>
      </p:sp>
    </p:spTree>
    <p:extLst>
      <p:ext uri="{BB962C8B-B14F-4D97-AF65-F5344CB8AC3E}">
        <p14:creationId xmlns:p14="http://schemas.microsoft.com/office/powerpoint/2010/main" val="85610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A94EE-F6E8-D06A-7C61-AAF576BCEA60}"/>
              </a:ext>
            </a:extLst>
          </p:cNvPr>
          <p:cNvSpPr>
            <a:spLocks noGrp="1"/>
          </p:cNvSpPr>
          <p:nvPr>
            <p:ph type="title"/>
          </p:nvPr>
        </p:nvSpPr>
        <p:spPr>
          <a:xfrm>
            <a:off x="589559" y="856180"/>
            <a:ext cx="5364083" cy="1128068"/>
          </a:xfrm>
        </p:spPr>
        <p:txBody>
          <a:bodyPr anchor="ctr">
            <a:noAutofit/>
          </a:bodyPr>
          <a:lstStyle/>
          <a:p>
            <a:r>
              <a:rPr lang="en-GB" sz="5400" dirty="0"/>
              <a:t>Not easy!</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E13743-F330-6A34-8CF5-F9C5B784EE1B}"/>
              </a:ext>
            </a:extLst>
          </p:cNvPr>
          <p:cNvSpPr>
            <a:spLocks noGrp="1"/>
          </p:cNvSpPr>
          <p:nvPr>
            <p:ph idx="1"/>
          </p:nvPr>
        </p:nvSpPr>
        <p:spPr>
          <a:xfrm>
            <a:off x="590719" y="2330505"/>
            <a:ext cx="5095090" cy="3979585"/>
          </a:xfrm>
        </p:spPr>
        <p:txBody>
          <a:bodyPr anchor="ctr">
            <a:normAutofit lnSpcReduction="10000"/>
          </a:bodyPr>
          <a:lstStyle/>
          <a:p>
            <a:r>
              <a:rPr lang="en-GB" sz="3200" dirty="0"/>
              <a:t>Complex and challenging</a:t>
            </a:r>
          </a:p>
          <a:p>
            <a:r>
              <a:rPr lang="en-GB" sz="3200" dirty="0"/>
              <a:t>Professional blinkers</a:t>
            </a:r>
          </a:p>
          <a:p>
            <a:r>
              <a:rPr lang="en-GB" sz="3200" dirty="0"/>
              <a:t>Hierarchy</a:t>
            </a:r>
          </a:p>
          <a:p>
            <a:r>
              <a:rPr lang="en-GB" sz="3200" dirty="0"/>
              <a:t>Training and qualifications</a:t>
            </a:r>
          </a:p>
          <a:p>
            <a:r>
              <a:rPr lang="en-GB" sz="3200" dirty="0"/>
              <a:t>We look after what is in our gift</a:t>
            </a:r>
          </a:p>
          <a:p>
            <a:r>
              <a:rPr lang="en-GB" sz="3200" dirty="0"/>
              <a:t>Executive skills</a:t>
            </a:r>
          </a:p>
          <a:p>
            <a:r>
              <a:rPr lang="en-GB" sz="3200" dirty="0"/>
              <a:t>Political nous</a:t>
            </a:r>
          </a:p>
          <a:p>
            <a:pPr marL="0" indent="0">
              <a:buNone/>
            </a:pPr>
            <a:endParaRPr lang="en-GB"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F19018-101C-0A14-7501-03B389CC41B4}"/>
              </a:ext>
            </a:extLst>
          </p:cNvPr>
          <p:cNvPicPr>
            <a:picLocks noChangeAspect="1"/>
          </p:cNvPicPr>
          <p:nvPr/>
        </p:nvPicPr>
        <p:blipFill>
          <a:blip r:embed="rId2"/>
          <a:srcRect l="17808" r="13335" b="1"/>
          <a:stretch/>
        </p:blipFill>
        <p:spPr>
          <a:xfrm>
            <a:off x="5977788" y="799352"/>
            <a:ext cx="5425410" cy="5259296"/>
          </a:xfrm>
          <a:prstGeom prst="rect">
            <a:avLst/>
          </a:prstGeom>
        </p:spPr>
      </p:pic>
      <p:sp>
        <p:nvSpPr>
          <p:cNvPr id="4" name="Slide Number Placeholder 3">
            <a:extLst>
              <a:ext uri="{FF2B5EF4-FFF2-40B4-BE49-F238E27FC236}">
                <a16:creationId xmlns:a16="http://schemas.microsoft.com/office/drawing/2014/main" id="{A44C4D18-BC0E-7838-36BB-311F94E0E413}"/>
              </a:ext>
            </a:extLst>
          </p:cNvPr>
          <p:cNvSpPr>
            <a:spLocks noGrp="1"/>
          </p:cNvSpPr>
          <p:nvPr>
            <p:ph type="sldNum" sz="quarter" idx="12"/>
          </p:nvPr>
        </p:nvSpPr>
        <p:spPr>
          <a:xfrm>
            <a:off x="9385070" y="6492240"/>
            <a:ext cx="1055716" cy="365125"/>
          </a:xfrm>
        </p:spPr>
        <p:txBody>
          <a:bodyPr>
            <a:normAutofit/>
          </a:bodyPr>
          <a:lstStyle/>
          <a:p>
            <a:pPr>
              <a:spcAft>
                <a:spcPts val="600"/>
              </a:spcAft>
            </a:pPr>
            <a:fld id="{2633C1E9-BBC2-4CC6-BA8F-42C76672DF1C}" type="slidenum">
              <a:rPr lang="en-GB" smtClean="0"/>
              <a:pPr>
                <a:spcAft>
                  <a:spcPts val="600"/>
                </a:spcAft>
              </a:pPr>
              <a:t>15</a:t>
            </a:fld>
            <a:endParaRPr lang="en-GB"/>
          </a:p>
        </p:txBody>
      </p:sp>
    </p:spTree>
    <p:extLst>
      <p:ext uri="{BB962C8B-B14F-4D97-AF65-F5344CB8AC3E}">
        <p14:creationId xmlns:p14="http://schemas.microsoft.com/office/powerpoint/2010/main" val="2968637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2ED1-46AC-9FAD-2628-8F4BAAB999A5}"/>
              </a:ext>
            </a:extLst>
          </p:cNvPr>
          <p:cNvSpPr>
            <a:spLocks noGrp="1"/>
          </p:cNvSpPr>
          <p:nvPr>
            <p:ph type="title"/>
          </p:nvPr>
        </p:nvSpPr>
        <p:spPr>
          <a:xfrm>
            <a:off x="838200" y="0"/>
            <a:ext cx="10515600" cy="2346641"/>
          </a:xfrm>
        </p:spPr>
        <p:txBody>
          <a:bodyPr>
            <a:normAutofit/>
          </a:bodyPr>
          <a:lstStyle/>
          <a:p>
            <a:r>
              <a:rPr lang="en-GB" sz="5400" dirty="0"/>
              <a:t>Good Government does not bring about Good Governance</a:t>
            </a:r>
          </a:p>
        </p:txBody>
      </p:sp>
      <p:sp>
        <p:nvSpPr>
          <p:cNvPr id="3" name="Content Placeholder 2">
            <a:extLst>
              <a:ext uri="{FF2B5EF4-FFF2-40B4-BE49-F238E27FC236}">
                <a16:creationId xmlns:a16="http://schemas.microsoft.com/office/drawing/2014/main" id="{0894F9A1-43C1-5C99-2BA2-D32C169FB271}"/>
              </a:ext>
            </a:extLst>
          </p:cNvPr>
          <p:cNvSpPr>
            <a:spLocks noGrp="1"/>
          </p:cNvSpPr>
          <p:nvPr>
            <p:ph idx="1"/>
          </p:nvPr>
        </p:nvSpPr>
        <p:spPr>
          <a:xfrm>
            <a:off x="838200" y="2346641"/>
            <a:ext cx="6031230" cy="3642679"/>
          </a:xfrm>
        </p:spPr>
        <p:txBody>
          <a:bodyPr>
            <a:normAutofit lnSpcReduction="10000"/>
          </a:bodyPr>
          <a:lstStyle/>
          <a:p>
            <a:r>
              <a:rPr lang="en-GB" dirty="0"/>
              <a:t>Let’s reduce crime … Operation </a:t>
            </a:r>
            <a:r>
              <a:rPr lang="en-GB" dirty="0" err="1"/>
              <a:t>Smashem</a:t>
            </a:r>
            <a:endParaRPr lang="en-GB" dirty="0"/>
          </a:p>
          <a:p>
            <a:r>
              <a:rPr lang="en-GB" dirty="0"/>
              <a:t>Hierarchy?</a:t>
            </a:r>
          </a:p>
          <a:p>
            <a:r>
              <a:rPr lang="en-GB" dirty="0"/>
              <a:t>Sufficient resources? </a:t>
            </a:r>
          </a:p>
          <a:p>
            <a:r>
              <a:rPr lang="en-GB" dirty="0"/>
              <a:t>Efficient management, fairness and honesty, avoiding misogyny, racial, gender discrimination etc</a:t>
            </a:r>
          </a:p>
          <a:p>
            <a:r>
              <a:rPr lang="en-GB" dirty="0"/>
              <a:t>Measurement … Success … Publicity …</a:t>
            </a:r>
          </a:p>
        </p:txBody>
      </p:sp>
      <p:sp>
        <p:nvSpPr>
          <p:cNvPr id="4" name="Slide Number Placeholder 3">
            <a:extLst>
              <a:ext uri="{FF2B5EF4-FFF2-40B4-BE49-F238E27FC236}">
                <a16:creationId xmlns:a16="http://schemas.microsoft.com/office/drawing/2014/main" id="{FD1C6271-AD82-391F-95F0-B22F31B607DD}"/>
              </a:ext>
            </a:extLst>
          </p:cNvPr>
          <p:cNvSpPr>
            <a:spLocks noGrp="1"/>
          </p:cNvSpPr>
          <p:nvPr>
            <p:ph type="sldNum" sz="quarter" idx="12"/>
          </p:nvPr>
        </p:nvSpPr>
        <p:spPr/>
        <p:txBody>
          <a:bodyPr/>
          <a:lstStyle/>
          <a:p>
            <a:fld id="{2633C1E9-BBC2-4CC6-BA8F-42C76672DF1C}" type="slidenum">
              <a:rPr lang="en-GB" smtClean="0"/>
              <a:t>16</a:t>
            </a:fld>
            <a:endParaRPr lang="en-GB"/>
          </a:p>
        </p:txBody>
      </p:sp>
      <p:sp>
        <p:nvSpPr>
          <p:cNvPr id="7" name="TextBox 6">
            <a:extLst>
              <a:ext uri="{FF2B5EF4-FFF2-40B4-BE49-F238E27FC236}">
                <a16:creationId xmlns:a16="http://schemas.microsoft.com/office/drawing/2014/main" id="{3F6A5867-E7D6-830F-0361-DCE62BB79B49}"/>
              </a:ext>
            </a:extLst>
          </p:cNvPr>
          <p:cNvSpPr txBox="1"/>
          <p:nvPr/>
        </p:nvSpPr>
        <p:spPr>
          <a:xfrm>
            <a:off x="7833359" y="2506661"/>
            <a:ext cx="3520441" cy="2246769"/>
          </a:xfrm>
          <a:prstGeom prst="rect">
            <a:avLst/>
          </a:prstGeom>
          <a:noFill/>
        </p:spPr>
        <p:txBody>
          <a:bodyPr wrap="square">
            <a:spAutoFit/>
          </a:bodyPr>
          <a:lstStyle/>
          <a:p>
            <a:r>
              <a:rPr lang="en-US" sz="2800" dirty="0"/>
              <a:t>Without these chaos could be the result</a:t>
            </a:r>
          </a:p>
          <a:p>
            <a:endParaRPr lang="en-US" sz="2800" dirty="0"/>
          </a:p>
          <a:p>
            <a:r>
              <a:rPr lang="en-US" sz="2800" dirty="0"/>
              <a:t>What about the longer-term solutions?</a:t>
            </a:r>
          </a:p>
        </p:txBody>
      </p:sp>
    </p:spTree>
    <p:extLst>
      <p:ext uri="{BB962C8B-B14F-4D97-AF65-F5344CB8AC3E}">
        <p14:creationId xmlns:p14="http://schemas.microsoft.com/office/powerpoint/2010/main" val="2822204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43C89-5A1E-57A7-2863-DD3167DE9C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45EDAA-5E24-4C5C-2A5F-A5BF8EB3A5ED}"/>
              </a:ext>
            </a:extLst>
          </p:cNvPr>
          <p:cNvSpPr>
            <a:spLocks noGrp="1"/>
          </p:cNvSpPr>
          <p:nvPr>
            <p:ph type="title"/>
          </p:nvPr>
        </p:nvSpPr>
        <p:spPr>
          <a:xfrm>
            <a:off x="838200" y="0"/>
            <a:ext cx="10515600" cy="2346641"/>
          </a:xfrm>
        </p:spPr>
        <p:txBody>
          <a:bodyPr>
            <a:normAutofit/>
          </a:bodyPr>
          <a:lstStyle/>
          <a:p>
            <a:r>
              <a:rPr lang="en-GB" sz="5400" dirty="0"/>
              <a:t>Good Government does not bring about Good Governance</a:t>
            </a:r>
          </a:p>
        </p:txBody>
      </p:sp>
      <p:sp>
        <p:nvSpPr>
          <p:cNvPr id="3" name="Content Placeholder 2">
            <a:extLst>
              <a:ext uri="{FF2B5EF4-FFF2-40B4-BE49-F238E27FC236}">
                <a16:creationId xmlns:a16="http://schemas.microsoft.com/office/drawing/2014/main" id="{99A6D51F-8C2D-C05F-9D84-2E899DDBFD39}"/>
              </a:ext>
            </a:extLst>
          </p:cNvPr>
          <p:cNvSpPr>
            <a:spLocks noGrp="1"/>
          </p:cNvSpPr>
          <p:nvPr>
            <p:ph idx="1"/>
          </p:nvPr>
        </p:nvSpPr>
        <p:spPr>
          <a:xfrm>
            <a:off x="838200" y="2066763"/>
            <a:ext cx="10515600" cy="785179"/>
          </a:xfrm>
        </p:spPr>
        <p:txBody>
          <a:bodyPr/>
          <a:lstStyle/>
          <a:p>
            <a:r>
              <a:rPr lang="en-GB" dirty="0"/>
              <a:t>Reducing crime longer term?</a:t>
            </a:r>
          </a:p>
        </p:txBody>
      </p:sp>
      <p:sp>
        <p:nvSpPr>
          <p:cNvPr id="4" name="Slide Number Placeholder 3">
            <a:extLst>
              <a:ext uri="{FF2B5EF4-FFF2-40B4-BE49-F238E27FC236}">
                <a16:creationId xmlns:a16="http://schemas.microsoft.com/office/drawing/2014/main" id="{32FFBF4C-2D1C-2595-0507-4E3520B2AEC7}"/>
              </a:ext>
            </a:extLst>
          </p:cNvPr>
          <p:cNvSpPr>
            <a:spLocks noGrp="1"/>
          </p:cNvSpPr>
          <p:nvPr>
            <p:ph type="sldNum" sz="quarter" idx="12"/>
          </p:nvPr>
        </p:nvSpPr>
        <p:spPr/>
        <p:txBody>
          <a:bodyPr/>
          <a:lstStyle/>
          <a:p>
            <a:fld id="{2633C1E9-BBC2-4CC6-BA8F-42C76672DF1C}" type="slidenum">
              <a:rPr lang="en-GB" smtClean="0"/>
              <a:t>17</a:t>
            </a:fld>
            <a:endParaRPr lang="en-GB" dirty="0"/>
          </a:p>
        </p:txBody>
      </p:sp>
      <p:sp>
        <p:nvSpPr>
          <p:cNvPr id="5" name="Rectangle: Rounded Corners 4">
            <a:extLst>
              <a:ext uri="{FF2B5EF4-FFF2-40B4-BE49-F238E27FC236}">
                <a16:creationId xmlns:a16="http://schemas.microsoft.com/office/drawing/2014/main" id="{98A0BB5F-7891-71DA-AC23-02904DA7E7C0}"/>
              </a:ext>
            </a:extLst>
          </p:cNvPr>
          <p:cNvSpPr/>
          <p:nvPr/>
        </p:nvSpPr>
        <p:spPr>
          <a:xfrm>
            <a:off x="838200" y="2754631"/>
            <a:ext cx="10980420" cy="38061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Not within the power of the police or other public sector organisations working in isolation</a:t>
            </a:r>
          </a:p>
          <a:p>
            <a:pPr algn="ctr"/>
            <a:r>
              <a:rPr lang="en-GB" sz="2800" dirty="0"/>
              <a:t>Worklessness, low educational attainment, social disaffection, poor health, bad lifestyle choices, inter-generational issues, homelessness, substance misuse</a:t>
            </a:r>
          </a:p>
          <a:p>
            <a:pPr algn="ctr"/>
            <a:r>
              <a:rPr lang="en-GB" sz="2800" dirty="0"/>
              <a:t>Partnership and collaboration across the different sectors</a:t>
            </a:r>
          </a:p>
          <a:p>
            <a:pPr algn="ctr"/>
            <a:r>
              <a:rPr lang="en-GB" sz="3200" b="1" dirty="0"/>
              <a:t>Where should policing fit into this complex picture?</a:t>
            </a:r>
          </a:p>
          <a:p>
            <a:pPr algn="ctr"/>
            <a:endParaRPr lang="en-GB" sz="3200" b="1" dirty="0"/>
          </a:p>
        </p:txBody>
      </p:sp>
    </p:spTree>
    <p:extLst>
      <p:ext uri="{BB962C8B-B14F-4D97-AF65-F5344CB8AC3E}">
        <p14:creationId xmlns:p14="http://schemas.microsoft.com/office/powerpoint/2010/main" val="272555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1EB8-0E07-465C-9E08-45D59820A60C}"/>
              </a:ext>
            </a:extLst>
          </p:cNvPr>
          <p:cNvSpPr>
            <a:spLocks noGrp="1"/>
          </p:cNvSpPr>
          <p:nvPr>
            <p:ph type="title"/>
          </p:nvPr>
        </p:nvSpPr>
        <p:spPr>
          <a:xfrm>
            <a:off x="838200" y="365125"/>
            <a:ext cx="6762750" cy="1325563"/>
          </a:xfrm>
        </p:spPr>
        <p:txBody>
          <a:bodyPr>
            <a:normAutofit/>
          </a:bodyPr>
          <a:lstStyle/>
          <a:p>
            <a:r>
              <a:rPr lang="en-GB" sz="5400" dirty="0"/>
              <a:t>Undervalued until …</a:t>
            </a:r>
          </a:p>
        </p:txBody>
      </p:sp>
      <p:sp>
        <p:nvSpPr>
          <p:cNvPr id="3" name="Content Placeholder 2">
            <a:extLst>
              <a:ext uri="{FF2B5EF4-FFF2-40B4-BE49-F238E27FC236}">
                <a16:creationId xmlns:a16="http://schemas.microsoft.com/office/drawing/2014/main" id="{D6FC9232-6790-483B-B8AE-E2B80170AF68}"/>
              </a:ext>
            </a:extLst>
          </p:cNvPr>
          <p:cNvSpPr>
            <a:spLocks noGrp="1"/>
          </p:cNvSpPr>
          <p:nvPr>
            <p:ph idx="1"/>
          </p:nvPr>
        </p:nvSpPr>
        <p:spPr>
          <a:xfrm>
            <a:off x="838201" y="1690688"/>
            <a:ext cx="6019800" cy="4665662"/>
          </a:xfrm>
        </p:spPr>
        <p:txBody>
          <a:bodyPr>
            <a:normAutofit/>
          </a:bodyPr>
          <a:lstStyle/>
          <a:p>
            <a:r>
              <a:rPr lang="en-US" dirty="0"/>
              <a:t>… issues hit the headlines and the political agenda</a:t>
            </a:r>
          </a:p>
          <a:p>
            <a:r>
              <a:rPr lang="en-US" dirty="0"/>
              <a:t>Corruption scandals </a:t>
            </a:r>
          </a:p>
          <a:p>
            <a:r>
              <a:rPr lang="en-US" dirty="0"/>
              <a:t>Clear high-level need to address unethical conduct</a:t>
            </a:r>
          </a:p>
          <a:p>
            <a:r>
              <a:rPr lang="en-US" dirty="0"/>
              <a:t>Governance to keep order</a:t>
            </a:r>
          </a:p>
          <a:p>
            <a:r>
              <a:rPr lang="en-US" dirty="0"/>
              <a:t>UK government gave a high profile to the Nolan Public Standards Committee after issues of ‘sleaze’ in public life achieved high media attention </a:t>
            </a:r>
            <a:endParaRPr lang="en-GB" dirty="0"/>
          </a:p>
        </p:txBody>
      </p:sp>
      <p:sp>
        <p:nvSpPr>
          <p:cNvPr id="4" name="TextBox 3">
            <a:extLst>
              <a:ext uri="{FF2B5EF4-FFF2-40B4-BE49-F238E27FC236}">
                <a16:creationId xmlns:a16="http://schemas.microsoft.com/office/drawing/2014/main" id="{7AD590D3-3C18-45EE-AD05-1FF9517321BD}"/>
              </a:ext>
            </a:extLst>
          </p:cNvPr>
          <p:cNvSpPr txBox="1"/>
          <p:nvPr/>
        </p:nvSpPr>
        <p:spPr>
          <a:xfrm>
            <a:off x="232410" y="6308209"/>
            <a:ext cx="1722268" cy="369332"/>
          </a:xfrm>
          <a:prstGeom prst="rect">
            <a:avLst/>
          </a:prstGeom>
          <a:noFill/>
        </p:spPr>
        <p:txBody>
          <a:bodyPr wrap="square" rtlCol="0">
            <a:spAutoFit/>
          </a:bodyPr>
          <a:lstStyle/>
          <a:p>
            <a:r>
              <a:rPr lang="en-GB" dirty="0"/>
              <a:t>Loeffler 2016</a:t>
            </a:r>
          </a:p>
        </p:txBody>
      </p:sp>
      <p:sp>
        <p:nvSpPr>
          <p:cNvPr id="5" name="Slide Number Placeholder 4">
            <a:extLst>
              <a:ext uri="{FF2B5EF4-FFF2-40B4-BE49-F238E27FC236}">
                <a16:creationId xmlns:a16="http://schemas.microsoft.com/office/drawing/2014/main" id="{436C2E8A-F4F9-4D6A-AA6C-76BF303502E0}"/>
              </a:ext>
            </a:extLst>
          </p:cNvPr>
          <p:cNvSpPr>
            <a:spLocks noGrp="1"/>
          </p:cNvSpPr>
          <p:nvPr>
            <p:ph type="sldNum" sz="quarter" idx="12"/>
          </p:nvPr>
        </p:nvSpPr>
        <p:spPr/>
        <p:txBody>
          <a:bodyPr/>
          <a:lstStyle/>
          <a:p>
            <a:fld id="{2633C1E9-BBC2-4CC6-BA8F-42C76672DF1C}" type="slidenum">
              <a:rPr lang="en-GB" smtClean="0"/>
              <a:t>18</a:t>
            </a:fld>
            <a:endParaRPr lang="en-GB"/>
          </a:p>
        </p:txBody>
      </p:sp>
      <p:pic>
        <p:nvPicPr>
          <p:cNvPr id="7" name="Picture 6">
            <a:extLst>
              <a:ext uri="{FF2B5EF4-FFF2-40B4-BE49-F238E27FC236}">
                <a16:creationId xmlns:a16="http://schemas.microsoft.com/office/drawing/2014/main" id="{3C7386B6-32ED-444A-C339-30E3F25DA937}"/>
              </a:ext>
            </a:extLst>
          </p:cNvPr>
          <p:cNvPicPr>
            <a:picLocks noChangeAspect="1"/>
          </p:cNvPicPr>
          <p:nvPr/>
        </p:nvPicPr>
        <p:blipFill>
          <a:blip r:embed="rId2"/>
          <a:stretch>
            <a:fillRect/>
          </a:stretch>
        </p:blipFill>
        <p:spPr>
          <a:xfrm>
            <a:off x="7321160" y="0"/>
            <a:ext cx="4870840" cy="7088459"/>
          </a:xfrm>
          <a:prstGeom prst="rect">
            <a:avLst/>
          </a:prstGeom>
        </p:spPr>
      </p:pic>
      <p:pic>
        <p:nvPicPr>
          <p:cNvPr id="11" name="Picture 10">
            <a:extLst>
              <a:ext uri="{FF2B5EF4-FFF2-40B4-BE49-F238E27FC236}">
                <a16:creationId xmlns:a16="http://schemas.microsoft.com/office/drawing/2014/main" id="{9CA74CFC-6C9E-2EAC-DD85-DEDE351F0333}"/>
              </a:ext>
            </a:extLst>
          </p:cNvPr>
          <p:cNvPicPr>
            <a:picLocks noChangeAspect="1"/>
          </p:cNvPicPr>
          <p:nvPr/>
        </p:nvPicPr>
        <p:blipFill>
          <a:blip r:embed="rId3"/>
          <a:stretch>
            <a:fillRect/>
          </a:stretch>
        </p:blipFill>
        <p:spPr>
          <a:xfrm>
            <a:off x="6951254" y="1328182"/>
            <a:ext cx="4777740" cy="4777740"/>
          </a:xfrm>
          <a:prstGeom prst="rect">
            <a:avLst/>
          </a:prstGeom>
        </p:spPr>
      </p:pic>
      <p:pic>
        <p:nvPicPr>
          <p:cNvPr id="9" name="Picture 8">
            <a:extLst>
              <a:ext uri="{FF2B5EF4-FFF2-40B4-BE49-F238E27FC236}">
                <a16:creationId xmlns:a16="http://schemas.microsoft.com/office/drawing/2014/main" id="{14CE4352-12F1-318C-7340-E73BE036D8CC}"/>
              </a:ext>
            </a:extLst>
          </p:cNvPr>
          <p:cNvPicPr>
            <a:picLocks noChangeAspect="1"/>
          </p:cNvPicPr>
          <p:nvPr/>
        </p:nvPicPr>
        <p:blipFill>
          <a:blip r:embed="rId4"/>
          <a:stretch>
            <a:fillRect/>
          </a:stretch>
        </p:blipFill>
        <p:spPr>
          <a:xfrm>
            <a:off x="7201312" y="1216025"/>
            <a:ext cx="4114800" cy="5276850"/>
          </a:xfrm>
          <a:prstGeom prst="rect">
            <a:avLst/>
          </a:prstGeom>
        </p:spPr>
      </p:pic>
    </p:spTree>
    <p:extLst>
      <p:ext uri="{BB962C8B-B14F-4D97-AF65-F5344CB8AC3E}">
        <p14:creationId xmlns:p14="http://schemas.microsoft.com/office/powerpoint/2010/main" val="389690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085175-A939-214E-3958-4462325E1BF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29AF00A-5AC1-0835-4DFD-7A156C213BC8}"/>
              </a:ext>
            </a:extLst>
          </p:cNvPr>
          <p:cNvPicPr>
            <a:picLocks noChangeAspect="1"/>
          </p:cNvPicPr>
          <p:nvPr/>
        </p:nvPicPr>
        <p:blipFill>
          <a:blip r:embed="rId2"/>
          <a:stretch>
            <a:fillRect/>
          </a:stretch>
        </p:blipFill>
        <p:spPr>
          <a:xfrm>
            <a:off x="2711938" y="1600822"/>
            <a:ext cx="6768123" cy="3941229"/>
          </a:xfrm>
          <a:prstGeom prst="rect">
            <a:avLst/>
          </a:prstGeom>
        </p:spPr>
      </p:pic>
      <p:sp>
        <p:nvSpPr>
          <p:cNvPr id="8" name="TextBox 7">
            <a:extLst>
              <a:ext uri="{FF2B5EF4-FFF2-40B4-BE49-F238E27FC236}">
                <a16:creationId xmlns:a16="http://schemas.microsoft.com/office/drawing/2014/main" id="{A2377DEF-A5B4-FFA3-B985-FA85B2E7B338}"/>
              </a:ext>
            </a:extLst>
          </p:cNvPr>
          <p:cNvSpPr txBox="1"/>
          <p:nvPr/>
        </p:nvSpPr>
        <p:spPr>
          <a:xfrm>
            <a:off x="838200" y="6177832"/>
            <a:ext cx="9860872" cy="369332"/>
          </a:xfrm>
          <a:prstGeom prst="rect">
            <a:avLst/>
          </a:prstGeom>
          <a:noFill/>
        </p:spPr>
        <p:txBody>
          <a:bodyPr wrap="square">
            <a:spAutoFit/>
          </a:bodyPr>
          <a:lstStyle/>
          <a:p>
            <a:r>
              <a:rPr lang="en-GB" dirty="0"/>
              <a:t>See also, </a:t>
            </a:r>
            <a:r>
              <a:rPr lang="en-GB" dirty="0">
                <a:hlinkClick r:id="rId3"/>
              </a:rPr>
              <a:t>https://www.gov.uk/government/publications/the-7-principles-of-public-life</a:t>
            </a:r>
            <a:r>
              <a:rPr lang="en-GB" dirty="0"/>
              <a:t> </a:t>
            </a:r>
          </a:p>
        </p:txBody>
      </p:sp>
      <p:sp>
        <p:nvSpPr>
          <p:cNvPr id="5" name="Slide Number Placeholder 4">
            <a:extLst>
              <a:ext uri="{FF2B5EF4-FFF2-40B4-BE49-F238E27FC236}">
                <a16:creationId xmlns:a16="http://schemas.microsoft.com/office/drawing/2014/main" id="{4AFDF144-91C2-BAAB-B2F5-E4644A93A65B}"/>
              </a:ext>
            </a:extLst>
          </p:cNvPr>
          <p:cNvSpPr>
            <a:spLocks noGrp="1"/>
          </p:cNvSpPr>
          <p:nvPr>
            <p:ph type="sldNum" sz="quarter" idx="12"/>
          </p:nvPr>
        </p:nvSpPr>
        <p:spPr/>
        <p:txBody>
          <a:bodyPr/>
          <a:lstStyle/>
          <a:p>
            <a:fld id="{2633C1E9-BBC2-4CC6-BA8F-42C76672DF1C}" type="slidenum">
              <a:rPr lang="en-GB" smtClean="0"/>
              <a:t>19</a:t>
            </a:fld>
            <a:endParaRPr lang="en-GB"/>
          </a:p>
        </p:txBody>
      </p:sp>
      <p:pic>
        <p:nvPicPr>
          <p:cNvPr id="9" name="Picture 8">
            <a:extLst>
              <a:ext uri="{FF2B5EF4-FFF2-40B4-BE49-F238E27FC236}">
                <a16:creationId xmlns:a16="http://schemas.microsoft.com/office/drawing/2014/main" id="{F48A0B47-6B05-155D-3CEE-CA94F3D4218E}"/>
              </a:ext>
            </a:extLst>
          </p:cNvPr>
          <p:cNvPicPr>
            <a:picLocks noChangeAspect="1"/>
          </p:cNvPicPr>
          <p:nvPr/>
        </p:nvPicPr>
        <p:blipFill>
          <a:blip r:embed="rId4"/>
          <a:stretch>
            <a:fillRect/>
          </a:stretch>
        </p:blipFill>
        <p:spPr>
          <a:xfrm>
            <a:off x="1654428" y="276593"/>
            <a:ext cx="9044644" cy="1580264"/>
          </a:xfrm>
          <a:prstGeom prst="rect">
            <a:avLst/>
          </a:prstGeom>
        </p:spPr>
      </p:pic>
      <p:pic>
        <p:nvPicPr>
          <p:cNvPr id="16" name="Picture 15">
            <a:extLst>
              <a:ext uri="{FF2B5EF4-FFF2-40B4-BE49-F238E27FC236}">
                <a16:creationId xmlns:a16="http://schemas.microsoft.com/office/drawing/2014/main" id="{B71BBF00-030E-F36C-6194-6C9230C8E409}"/>
              </a:ext>
            </a:extLst>
          </p:cNvPr>
          <p:cNvPicPr>
            <a:picLocks noChangeAspect="1"/>
          </p:cNvPicPr>
          <p:nvPr/>
        </p:nvPicPr>
        <p:blipFill>
          <a:blip r:embed="rId5"/>
          <a:stretch>
            <a:fillRect/>
          </a:stretch>
        </p:blipFill>
        <p:spPr>
          <a:xfrm>
            <a:off x="7623468" y="5196757"/>
            <a:ext cx="4362450" cy="981075"/>
          </a:xfrm>
          <a:prstGeom prst="rect">
            <a:avLst/>
          </a:prstGeom>
        </p:spPr>
      </p:pic>
    </p:spTree>
    <p:extLst>
      <p:ext uri="{BB962C8B-B14F-4D97-AF65-F5344CB8AC3E}">
        <p14:creationId xmlns:p14="http://schemas.microsoft.com/office/powerpoint/2010/main" val="405130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1000"/>
                                        <p:tgtEl>
                                          <p:spTgt spid="16"/>
                                        </p:tgtEl>
                                      </p:cBhvr>
                                    </p:animEffect>
                                    <p:anim calcmode="lin" valueType="num">
                                      <p:cBhvr>
                                        <p:cTn id="19" dur="1000" fill="hold"/>
                                        <p:tgtEl>
                                          <p:spTgt spid="16"/>
                                        </p:tgtEl>
                                        <p:attrNameLst>
                                          <p:attrName>ppt_x</p:attrName>
                                        </p:attrNameLst>
                                      </p:cBhvr>
                                      <p:tavLst>
                                        <p:tav tm="0">
                                          <p:val>
                                            <p:strVal val="#ppt_x"/>
                                          </p:val>
                                        </p:tav>
                                        <p:tav tm="100000">
                                          <p:val>
                                            <p:strVal val="#ppt_x"/>
                                          </p:val>
                                        </p:tav>
                                      </p:tavLst>
                                    </p:anim>
                                    <p:anim calcmode="lin" valueType="num">
                                      <p:cBhvr>
                                        <p:cTn id="2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621" y="424851"/>
            <a:ext cx="11842379" cy="1111491"/>
          </a:xfrm>
        </p:spPr>
        <p:txBody>
          <a:bodyPr>
            <a:noAutofit/>
          </a:bodyPr>
          <a:lstStyle/>
          <a:p>
            <a:pPr algn="l"/>
            <a:r>
              <a:rPr lang="en-GB" sz="6000" dirty="0">
                <a:latin typeface="Calibri Light" panose="020F0302020204030204" pitchFamily="34" charset="0"/>
                <a:cs typeface="Calibri Light" panose="020F0302020204030204" pitchFamily="34" charset="0"/>
              </a:rPr>
              <a:t>Underlying beliefs of a new approach</a:t>
            </a:r>
          </a:p>
        </p:txBody>
      </p:sp>
      <p:sp>
        <p:nvSpPr>
          <p:cNvPr id="3" name="Content Placeholder 2"/>
          <p:cNvSpPr>
            <a:spLocks noGrp="1"/>
          </p:cNvSpPr>
          <p:nvPr>
            <p:ph idx="1"/>
          </p:nvPr>
        </p:nvSpPr>
        <p:spPr>
          <a:xfrm>
            <a:off x="609600" y="1918447"/>
            <a:ext cx="5105400" cy="4516485"/>
          </a:xfrm>
        </p:spPr>
        <p:txBody>
          <a:bodyPr>
            <a:normAutofit/>
          </a:bodyPr>
          <a:lstStyle/>
          <a:p>
            <a:r>
              <a:rPr lang="en-GB" sz="2400" dirty="0"/>
              <a:t>First, we believe in government</a:t>
            </a:r>
          </a:p>
          <a:p>
            <a:r>
              <a:rPr lang="en-GB" sz="2400" dirty="0"/>
              <a:t>Second, we believe that civilised society cannot function effectively without effective government – something that is all too rare today</a:t>
            </a:r>
          </a:p>
          <a:p>
            <a:r>
              <a:rPr lang="en-GB" sz="2400" dirty="0"/>
              <a:t>Third, we believe that the people who work in government are not the problem; the systems in which they work are the problem</a:t>
            </a:r>
          </a:p>
        </p:txBody>
      </p:sp>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20</a:t>
            </a:fld>
            <a:endParaRPr lang="en-US">
              <a:solidFill>
                <a:prstClr val="black">
                  <a:tint val="75000"/>
                </a:prstClr>
              </a:solidFill>
              <a:latin typeface="Calibri"/>
            </a:endParaRPr>
          </a:p>
        </p:txBody>
      </p:sp>
      <p:pic>
        <p:nvPicPr>
          <p:cNvPr id="5" name="Picture 4"/>
          <p:cNvPicPr>
            <a:picLocks noChangeAspect="1"/>
          </p:cNvPicPr>
          <p:nvPr/>
        </p:nvPicPr>
        <p:blipFill>
          <a:blip r:embed="rId2"/>
          <a:stretch>
            <a:fillRect/>
          </a:stretch>
        </p:blipFill>
        <p:spPr>
          <a:xfrm>
            <a:off x="6211560" y="1536342"/>
            <a:ext cx="5281192" cy="4300851"/>
          </a:xfrm>
          <a:prstGeom prst="rect">
            <a:avLst/>
          </a:prstGeom>
        </p:spPr>
      </p:pic>
      <p:sp>
        <p:nvSpPr>
          <p:cNvPr id="6" name="TextBox 5">
            <a:extLst>
              <a:ext uri="{FF2B5EF4-FFF2-40B4-BE49-F238E27FC236}">
                <a16:creationId xmlns:a16="http://schemas.microsoft.com/office/drawing/2014/main" id="{F8FD45E2-484A-4EBB-8DA0-B1ECCF6164FF}"/>
              </a:ext>
            </a:extLst>
          </p:cNvPr>
          <p:cNvSpPr txBox="1"/>
          <p:nvPr/>
        </p:nvSpPr>
        <p:spPr>
          <a:xfrm>
            <a:off x="7159811" y="6169581"/>
            <a:ext cx="3155577" cy="369332"/>
          </a:xfrm>
          <a:prstGeom prst="rect">
            <a:avLst/>
          </a:prstGeom>
          <a:noFill/>
        </p:spPr>
        <p:txBody>
          <a:bodyPr wrap="square" rtlCol="0">
            <a:spAutoFit/>
          </a:bodyPr>
          <a:lstStyle/>
          <a:p>
            <a:r>
              <a:rPr lang="en-GB" dirty="0"/>
              <a:t>Osborne and </a:t>
            </a:r>
            <a:r>
              <a:rPr lang="en-GB" dirty="0" err="1"/>
              <a:t>Gaebler</a:t>
            </a:r>
            <a:r>
              <a:rPr lang="en-GB" dirty="0"/>
              <a:t> 1992</a:t>
            </a:r>
          </a:p>
        </p:txBody>
      </p:sp>
    </p:spTree>
    <p:extLst>
      <p:ext uri="{BB962C8B-B14F-4D97-AF65-F5344CB8AC3E}">
        <p14:creationId xmlns:p14="http://schemas.microsoft.com/office/powerpoint/2010/main" val="415501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527268"/>
          </a:xfrm>
        </p:spPr>
        <p:txBody>
          <a:bodyPr>
            <a:normAutofit/>
          </a:bodyPr>
          <a:lstStyle/>
          <a:p>
            <a:pPr algn="l"/>
            <a:r>
              <a:rPr lang="en-GB" dirty="0"/>
              <a:t>Public Entrepreneurial Management</a:t>
            </a:r>
          </a:p>
        </p:txBody>
      </p:sp>
      <p:sp>
        <p:nvSpPr>
          <p:cNvPr id="3" name="Content Placeholder 2"/>
          <p:cNvSpPr>
            <a:spLocks noGrp="1"/>
          </p:cNvSpPr>
          <p:nvPr>
            <p:ph idx="1"/>
          </p:nvPr>
        </p:nvSpPr>
        <p:spPr>
          <a:xfrm>
            <a:off x="233082" y="2137242"/>
            <a:ext cx="6364941" cy="3499505"/>
          </a:xfrm>
        </p:spPr>
        <p:txBody>
          <a:bodyPr>
            <a:normAutofit/>
          </a:bodyPr>
          <a:lstStyle/>
          <a:p>
            <a:r>
              <a:rPr lang="en-GB" sz="2800" dirty="0"/>
              <a:t>Bureaucracy, tiers of government and red tape do not inspire the entrepreneurial approach, but rules can change …</a:t>
            </a:r>
          </a:p>
          <a:p>
            <a:r>
              <a:rPr lang="en-GB" sz="2800" dirty="0"/>
              <a:t>How do we approach major threats and crises?</a:t>
            </a:r>
          </a:p>
          <a:p>
            <a:r>
              <a:rPr lang="en-GB" sz="2800" dirty="0"/>
              <a:t>How ought we to?</a:t>
            </a:r>
          </a:p>
        </p:txBody>
      </p:sp>
      <p:sp>
        <p:nvSpPr>
          <p:cNvPr id="4" name="Slide Number Placeholder 3"/>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21</a:t>
            </a:fld>
            <a:endParaRPr lang="en-US">
              <a:solidFill>
                <a:prstClr val="black">
                  <a:tint val="75000"/>
                </a:prstClr>
              </a:solidFill>
              <a:latin typeface="Calibri"/>
            </a:endParaRPr>
          </a:p>
        </p:txBody>
      </p:sp>
      <p:pic>
        <p:nvPicPr>
          <p:cNvPr id="5" name="Picture 4"/>
          <p:cNvPicPr>
            <a:picLocks noChangeAspect="1"/>
          </p:cNvPicPr>
          <p:nvPr/>
        </p:nvPicPr>
        <p:blipFill>
          <a:blip r:embed="rId2"/>
          <a:stretch>
            <a:fillRect/>
          </a:stretch>
        </p:blipFill>
        <p:spPr>
          <a:xfrm>
            <a:off x="6995160" y="1417638"/>
            <a:ext cx="3230880" cy="4876800"/>
          </a:xfrm>
          <a:prstGeom prst="rect">
            <a:avLst/>
          </a:prstGeom>
        </p:spPr>
      </p:pic>
      <p:sp>
        <p:nvSpPr>
          <p:cNvPr id="6" name="TextBox 5">
            <a:extLst>
              <a:ext uri="{FF2B5EF4-FFF2-40B4-BE49-F238E27FC236}">
                <a16:creationId xmlns:a16="http://schemas.microsoft.com/office/drawing/2014/main" id="{BC426FA6-177D-4214-838D-16E451503B8E}"/>
              </a:ext>
            </a:extLst>
          </p:cNvPr>
          <p:cNvSpPr txBox="1"/>
          <p:nvPr/>
        </p:nvSpPr>
        <p:spPr>
          <a:xfrm>
            <a:off x="609600" y="5754404"/>
            <a:ext cx="3155577" cy="369332"/>
          </a:xfrm>
          <a:prstGeom prst="rect">
            <a:avLst/>
          </a:prstGeom>
          <a:noFill/>
        </p:spPr>
        <p:txBody>
          <a:bodyPr wrap="square" rtlCol="0">
            <a:spAutoFit/>
          </a:bodyPr>
          <a:lstStyle/>
          <a:p>
            <a:r>
              <a:rPr lang="en-GB" dirty="0"/>
              <a:t>Osborne and </a:t>
            </a:r>
            <a:r>
              <a:rPr lang="en-GB" dirty="0" err="1"/>
              <a:t>Gaebler</a:t>
            </a:r>
            <a:r>
              <a:rPr lang="en-GB" dirty="0"/>
              <a:t> 1992</a:t>
            </a:r>
          </a:p>
        </p:txBody>
      </p:sp>
    </p:spTree>
    <p:extLst>
      <p:ext uri="{BB962C8B-B14F-4D97-AF65-F5344CB8AC3E}">
        <p14:creationId xmlns:p14="http://schemas.microsoft.com/office/powerpoint/2010/main" val="123042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646572320"/>
              </p:ext>
            </p:extLst>
          </p:nvPr>
        </p:nvGraphicFramePr>
        <p:xfrm>
          <a:off x="546847" y="1193177"/>
          <a:ext cx="7252447" cy="498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7879976" y="1414354"/>
            <a:ext cx="3935506" cy="4031873"/>
          </a:xfrm>
          <a:prstGeom prst="rect">
            <a:avLst/>
          </a:prstGeom>
          <a:noFill/>
        </p:spPr>
        <p:txBody>
          <a:bodyPr wrap="square" rtlCol="0">
            <a:spAutoFit/>
          </a:bodyPr>
          <a:lstStyle/>
          <a:p>
            <a:pPr marL="457200" indent="-457200">
              <a:buFont typeface="Arial" panose="020B0604020202020204" pitchFamily="34" charset="0"/>
              <a:buChar char="•"/>
            </a:pPr>
            <a:r>
              <a:rPr lang="en-GB" sz="3200" b="1" dirty="0">
                <a:solidFill>
                  <a:prstClr val="black"/>
                </a:solidFill>
                <a:latin typeface="Calibri"/>
              </a:rPr>
              <a:t>Governance</a:t>
            </a:r>
            <a:r>
              <a:rPr lang="en-GB" sz="3200" dirty="0">
                <a:solidFill>
                  <a:prstClr val="black"/>
                </a:solidFill>
                <a:latin typeface="Calibri"/>
              </a:rPr>
              <a:t> is the process by which we collectively solve our problems and meet society’s needs</a:t>
            </a:r>
          </a:p>
          <a:p>
            <a:pPr marL="457200" indent="-457200">
              <a:buFont typeface="Arial" panose="020B0604020202020204" pitchFamily="34" charset="0"/>
              <a:buChar char="•"/>
            </a:pPr>
            <a:r>
              <a:rPr lang="en-GB" sz="3200" b="1" dirty="0">
                <a:solidFill>
                  <a:prstClr val="black"/>
                </a:solidFill>
                <a:latin typeface="Calibri"/>
              </a:rPr>
              <a:t>Government</a:t>
            </a:r>
            <a:r>
              <a:rPr lang="en-GB" sz="3200" dirty="0">
                <a:solidFill>
                  <a:prstClr val="black"/>
                </a:solidFill>
                <a:latin typeface="Calibri"/>
              </a:rPr>
              <a:t> is the instrument we use</a:t>
            </a:r>
          </a:p>
        </p:txBody>
      </p:sp>
      <p:sp>
        <p:nvSpPr>
          <p:cNvPr id="9" name="Title 8">
            <a:extLst>
              <a:ext uri="{FF2B5EF4-FFF2-40B4-BE49-F238E27FC236}">
                <a16:creationId xmlns:a16="http://schemas.microsoft.com/office/drawing/2014/main" id="{539B2667-502F-4033-9D67-B2F169B9E105}"/>
              </a:ext>
            </a:extLst>
          </p:cNvPr>
          <p:cNvSpPr>
            <a:spLocks noGrp="1"/>
          </p:cNvSpPr>
          <p:nvPr>
            <p:ph type="title"/>
          </p:nvPr>
        </p:nvSpPr>
        <p:spPr/>
        <p:txBody>
          <a:bodyPr/>
          <a:lstStyle/>
          <a:p>
            <a:pPr algn="l"/>
            <a:r>
              <a:rPr lang="en-GB" dirty="0"/>
              <a:t>Remember the third choice!</a:t>
            </a:r>
          </a:p>
        </p:txBody>
      </p:sp>
      <p:sp>
        <p:nvSpPr>
          <p:cNvPr id="3" name="Slide Number Placeholder 2"/>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22</a:t>
            </a:fld>
            <a:endParaRPr lang="en-US">
              <a:solidFill>
                <a:prstClr val="black">
                  <a:tint val="75000"/>
                </a:prstClr>
              </a:solidFill>
              <a:latin typeface="Calibri"/>
            </a:endParaRPr>
          </a:p>
        </p:txBody>
      </p:sp>
      <p:sp>
        <p:nvSpPr>
          <p:cNvPr id="6" name="TextBox 5">
            <a:extLst>
              <a:ext uri="{FF2B5EF4-FFF2-40B4-BE49-F238E27FC236}">
                <a16:creationId xmlns:a16="http://schemas.microsoft.com/office/drawing/2014/main" id="{9AEE7941-9202-4127-8ACC-BC6EAA189AAC}"/>
              </a:ext>
            </a:extLst>
          </p:cNvPr>
          <p:cNvSpPr txBox="1"/>
          <p:nvPr/>
        </p:nvSpPr>
        <p:spPr>
          <a:xfrm>
            <a:off x="8937811" y="5899647"/>
            <a:ext cx="3155577" cy="369332"/>
          </a:xfrm>
          <a:prstGeom prst="rect">
            <a:avLst/>
          </a:prstGeom>
          <a:noFill/>
        </p:spPr>
        <p:txBody>
          <a:bodyPr wrap="square" rtlCol="0">
            <a:spAutoFit/>
          </a:bodyPr>
          <a:lstStyle/>
          <a:p>
            <a:r>
              <a:rPr lang="en-GB" dirty="0"/>
              <a:t>Osborne and </a:t>
            </a:r>
            <a:r>
              <a:rPr lang="en-GB" dirty="0" err="1"/>
              <a:t>Gaebler</a:t>
            </a:r>
            <a:r>
              <a:rPr lang="en-GB" dirty="0"/>
              <a:t> 1992: 22</a:t>
            </a:r>
          </a:p>
        </p:txBody>
      </p:sp>
    </p:spTree>
    <p:extLst>
      <p:ext uri="{BB962C8B-B14F-4D97-AF65-F5344CB8AC3E}">
        <p14:creationId xmlns:p14="http://schemas.microsoft.com/office/powerpoint/2010/main" val="4217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6BD848-1825-4791-BCBD-A3A83241779B}"/>
                                            </p:graphicEl>
                                          </p:spTgt>
                                        </p:tgtEl>
                                        <p:attrNameLst>
                                          <p:attrName>style.visibility</p:attrName>
                                        </p:attrNameLst>
                                      </p:cBhvr>
                                      <p:to>
                                        <p:strVal val="visible"/>
                                      </p:to>
                                    </p:set>
                                    <p:animEffect transition="in" filter="fade">
                                      <p:cBhvr>
                                        <p:cTn id="7" dur="500"/>
                                        <p:tgtEl>
                                          <p:spTgt spid="4">
                                            <p:graphicEl>
                                              <a:dgm id="{C86BD848-1825-4791-BCBD-A3A8324177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6341EF0-74E5-4258-BCB7-43794865E1D9}"/>
                                            </p:graphicEl>
                                          </p:spTgt>
                                        </p:tgtEl>
                                        <p:attrNameLst>
                                          <p:attrName>style.visibility</p:attrName>
                                        </p:attrNameLst>
                                      </p:cBhvr>
                                      <p:to>
                                        <p:strVal val="visible"/>
                                      </p:to>
                                    </p:set>
                                    <p:animEffect transition="in" filter="fade">
                                      <p:cBhvr>
                                        <p:cTn id="12" dur="500"/>
                                        <p:tgtEl>
                                          <p:spTgt spid="4">
                                            <p:graphicEl>
                                              <a:dgm id="{C6341EF0-74E5-4258-BCB7-43794865E1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214C8BD-A30C-4796-B49B-917D65CD5B1F}"/>
                                            </p:graphicEl>
                                          </p:spTgt>
                                        </p:tgtEl>
                                        <p:attrNameLst>
                                          <p:attrName>style.visibility</p:attrName>
                                        </p:attrNameLst>
                                      </p:cBhvr>
                                      <p:to>
                                        <p:strVal val="visible"/>
                                      </p:to>
                                    </p:set>
                                    <p:animEffect transition="in" filter="fade">
                                      <p:cBhvr>
                                        <p:cTn id="17" dur="500"/>
                                        <p:tgtEl>
                                          <p:spTgt spid="4">
                                            <p:graphicEl>
                                              <a:dgm id="{2214C8BD-A30C-4796-B49B-917D65CD5B1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C4D1AA07-2115-401D-B5BD-E4FFB8B2F8FB}"/>
                                            </p:graphicEl>
                                          </p:spTgt>
                                        </p:tgtEl>
                                        <p:attrNameLst>
                                          <p:attrName>style.visibility</p:attrName>
                                        </p:attrNameLst>
                                      </p:cBhvr>
                                      <p:to>
                                        <p:strVal val="visible"/>
                                      </p:to>
                                    </p:set>
                                    <p:animEffect transition="in" filter="fade">
                                      <p:cBhvr>
                                        <p:cTn id="20" dur="500"/>
                                        <p:tgtEl>
                                          <p:spTgt spid="4">
                                            <p:graphicEl>
                                              <a:dgm id="{C4D1AA07-2115-401D-B5BD-E4FFB8B2F8F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D3D9576B-3299-4FAF-BD1B-4FB00204B659}"/>
                                            </p:graphicEl>
                                          </p:spTgt>
                                        </p:tgtEl>
                                        <p:attrNameLst>
                                          <p:attrName>style.visibility</p:attrName>
                                        </p:attrNameLst>
                                      </p:cBhvr>
                                      <p:to>
                                        <p:strVal val="visible"/>
                                      </p:to>
                                    </p:set>
                                    <p:animEffect transition="in" filter="fade">
                                      <p:cBhvr>
                                        <p:cTn id="25" dur="500"/>
                                        <p:tgtEl>
                                          <p:spTgt spid="4">
                                            <p:graphicEl>
                                              <a:dgm id="{D3D9576B-3299-4FAF-BD1B-4FB00204B65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F353A9C-BE99-4EF7-91CD-3E7599AD26F8}"/>
                                            </p:graphicEl>
                                          </p:spTgt>
                                        </p:tgtEl>
                                        <p:attrNameLst>
                                          <p:attrName>style.visibility</p:attrName>
                                        </p:attrNameLst>
                                      </p:cBhvr>
                                      <p:to>
                                        <p:strVal val="visible"/>
                                      </p:to>
                                    </p:set>
                                    <p:animEffect transition="in" filter="fade">
                                      <p:cBhvr>
                                        <p:cTn id="30" dur="500"/>
                                        <p:tgtEl>
                                          <p:spTgt spid="4">
                                            <p:graphicEl>
                                              <a:dgm id="{8F353A9C-BE99-4EF7-91CD-3E7599AD26F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9ADEB3BB-70B9-465D-9720-FAAE43E0D1E5}"/>
                                            </p:graphicEl>
                                          </p:spTgt>
                                        </p:tgtEl>
                                        <p:attrNameLst>
                                          <p:attrName>style.visibility</p:attrName>
                                        </p:attrNameLst>
                                      </p:cBhvr>
                                      <p:to>
                                        <p:strVal val="visible"/>
                                      </p:to>
                                    </p:set>
                                    <p:animEffect transition="in" filter="fade">
                                      <p:cBhvr>
                                        <p:cTn id="33" dur="500"/>
                                        <p:tgtEl>
                                          <p:spTgt spid="4">
                                            <p:graphicEl>
                                              <a:dgm id="{9ADEB3BB-70B9-465D-9720-FAAE43E0D1E5}"/>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4FC1BDE-61E3-4E1C-B000-5DFCDCD8441D}"/>
                                            </p:graphicEl>
                                          </p:spTgt>
                                        </p:tgtEl>
                                        <p:attrNameLst>
                                          <p:attrName>style.visibility</p:attrName>
                                        </p:attrNameLst>
                                      </p:cBhvr>
                                      <p:to>
                                        <p:strVal val="visible"/>
                                      </p:to>
                                    </p:set>
                                    <p:animEffect transition="in" filter="fade">
                                      <p:cBhvr>
                                        <p:cTn id="38" dur="500"/>
                                        <p:tgtEl>
                                          <p:spTgt spid="4">
                                            <p:graphicEl>
                                              <a:dgm id="{F4FC1BDE-61E3-4E1C-B000-5DFCDCD8441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 calcmode="lin" valueType="num">
                                      <p:cBhvr additive="base">
                                        <p:cTn id="4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8E36-1B22-4725-9ADB-1613F201AA9B}"/>
              </a:ext>
            </a:extLst>
          </p:cNvPr>
          <p:cNvSpPr>
            <a:spLocks noGrp="1"/>
          </p:cNvSpPr>
          <p:nvPr>
            <p:ph type="title"/>
          </p:nvPr>
        </p:nvSpPr>
        <p:spPr>
          <a:xfrm>
            <a:off x="742950" y="1337899"/>
            <a:ext cx="11224260" cy="4182202"/>
          </a:xfrm>
        </p:spPr>
        <p:txBody>
          <a:bodyPr>
            <a:normAutofit/>
          </a:bodyPr>
          <a:lstStyle/>
          <a:p>
            <a:pPr algn="l"/>
            <a:r>
              <a:rPr lang="en-GB" dirty="0">
                <a:solidFill>
                  <a:schemeClr val="bg1"/>
                </a:solidFill>
              </a:rPr>
              <a:t>Former London Council CEO Barry Quirk (2011) presents a clear challenge and experienced-based insight … </a:t>
            </a:r>
            <a:br>
              <a:rPr lang="en-GB" dirty="0">
                <a:solidFill>
                  <a:schemeClr val="bg1"/>
                </a:solidFill>
              </a:rPr>
            </a:br>
            <a:br>
              <a:rPr lang="en-GB" dirty="0">
                <a:solidFill>
                  <a:schemeClr val="bg1"/>
                </a:solidFill>
              </a:rPr>
            </a:br>
            <a:r>
              <a:rPr lang="en-GB" dirty="0">
                <a:solidFill>
                  <a:schemeClr val="bg1"/>
                </a:solidFill>
              </a:rPr>
              <a:t>Re-Imagining Government; public leadership and management in challenging times</a:t>
            </a:r>
          </a:p>
        </p:txBody>
      </p:sp>
      <p:sp>
        <p:nvSpPr>
          <p:cNvPr id="4" name="Slide Number Placeholder 3">
            <a:extLst>
              <a:ext uri="{FF2B5EF4-FFF2-40B4-BE49-F238E27FC236}">
                <a16:creationId xmlns:a16="http://schemas.microsoft.com/office/drawing/2014/main" id="{10F8590E-F4D8-4B1A-909C-5121281485B7}"/>
              </a:ext>
            </a:extLst>
          </p:cNvPr>
          <p:cNvSpPr>
            <a:spLocks noGrp="1"/>
          </p:cNvSpPr>
          <p:nvPr>
            <p:ph type="sldNum" sz="quarter" idx="12"/>
          </p:nvPr>
        </p:nvSpPr>
        <p:spPr/>
        <p:txBody>
          <a:bodyPr/>
          <a:lstStyle/>
          <a:p>
            <a:fld id="{E7DC02FD-F513-4C01-8E82-24CCD5E3281F}" type="slidenum">
              <a:rPr lang="en-GB" smtClean="0"/>
              <a:pPr/>
              <a:t>23</a:t>
            </a:fld>
            <a:endParaRPr lang="en-GB"/>
          </a:p>
        </p:txBody>
      </p:sp>
    </p:spTree>
    <p:extLst>
      <p:ext uri="{BB962C8B-B14F-4D97-AF65-F5344CB8AC3E}">
        <p14:creationId xmlns:p14="http://schemas.microsoft.com/office/powerpoint/2010/main" val="1702438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Origins of Democracy</a:t>
            </a:r>
          </a:p>
        </p:txBody>
      </p:sp>
      <p:sp>
        <p:nvSpPr>
          <p:cNvPr id="3" name="Content Placeholder 2"/>
          <p:cNvSpPr>
            <a:spLocks noGrp="1"/>
          </p:cNvSpPr>
          <p:nvPr>
            <p:ph idx="1"/>
          </p:nvPr>
        </p:nvSpPr>
        <p:spPr>
          <a:xfrm>
            <a:off x="779930" y="1417638"/>
            <a:ext cx="5200090" cy="5251721"/>
          </a:xfrm>
        </p:spPr>
        <p:txBody>
          <a:bodyPr>
            <a:normAutofit/>
          </a:bodyPr>
          <a:lstStyle/>
          <a:p>
            <a:r>
              <a:rPr lang="en-GB" dirty="0"/>
              <a:t>Ancient Greek assemblies where a community could govern itself</a:t>
            </a:r>
          </a:p>
          <a:p>
            <a:r>
              <a:rPr lang="en-GB" dirty="0"/>
              <a:t>Romans limited the powers of those who govern, claimed their ‘Republic’ as a ‘public possession’ (</a:t>
            </a:r>
            <a:r>
              <a:rPr lang="en-GB" i="1" dirty="0"/>
              <a:t>res </a:t>
            </a:r>
            <a:r>
              <a:rPr lang="en-GB" i="1" dirty="0" err="1"/>
              <a:t>publica</a:t>
            </a:r>
            <a:r>
              <a:rPr lang="en-GB" dirty="0"/>
              <a:t>) and introduced the rule of law</a:t>
            </a:r>
          </a:p>
        </p:txBody>
      </p:sp>
      <p:sp>
        <p:nvSpPr>
          <p:cNvPr id="5" name="TextBox 4"/>
          <p:cNvSpPr txBox="1"/>
          <p:nvPr/>
        </p:nvSpPr>
        <p:spPr>
          <a:xfrm>
            <a:off x="8400256" y="6093296"/>
            <a:ext cx="1728192" cy="369332"/>
          </a:xfrm>
          <a:prstGeom prst="rect">
            <a:avLst/>
          </a:prstGeom>
          <a:noFill/>
        </p:spPr>
        <p:txBody>
          <a:bodyPr wrap="square" rtlCol="0">
            <a:spAutoFit/>
          </a:bodyPr>
          <a:lstStyle/>
          <a:p>
            <a:r>
              <a:rPr lang="en-GB" dirty="0">
                <a:solidFill>
                  <a:prstClr val="black"/>
                </a:solidFill>
                <a:latin typeface="Calibri"/>
              </a:rPr>
              <a:t>Quirk (2011:3)</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24</a:t>
            </a:fld>
            <a:endParaRPr lang="en-GB">
              <a:solidFill>
                <a:prstClr val="black">
                  <a:tint val="75000"/>
                </a:prstClr>
              </a:solidFill>
              <a:latin typeface="Calibri"/>
            </a:endParaRPr>
          </a:p>
        </p:txBody>
      </p:sp>
      <p:pic>
        <p:nvPicPr>
          <p:cNvPr id="8" name="Picture 7">
            <a:extLst>
              <a:ext uri="{FF2B5EF4-FFF2-40B4-BE49-F238E27FC236}">
                <a16:creationId xmlns:a16="http://schemas.microsoft.com/office/drawing/2014/main" id="{365CFCC8-0DA3-4024-ACBC-BBF52F3D02DD}"/>
              </a:ext>
            </a:extLst>
          </p:cNvPr>
          <p:cNvPicPr>
            <a:picLocks noChangeAspect="1"/>
          </p:cNvPicPr>
          <p:nvPr/>
        </p:nvPicPr>
        <p:blipFill>
          <a:blip r:embed="rId2"/>
          <a:stretch>
            <a:fillRect/>
          </a:stretch>
        </p:blipFill>
        <p:spPr>
          <a:xfrm>
            <a:off x="5980019" y="1022256"/>
            <a:ext cx="6076950" cy="4562475"/>
          </a:xfrm>
          <a:prstGeom prst="rect">
            <a:avLst/>
          </a:prstGeom>
        </p:spPr>
      </p:pic>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6528048" y="1760159"/>
            <a:ext cx="4873960" cy="3655470"/>
          </a:xfrm>
          <a:prstGeom prst="rect">
            <a:avLst/>
          </a:prstGeom>
        </p:spPr>
      </p:pic>
      <p:sp>
        <p:nvSpPr>
          <p:cNvPr id="2" name="Title 1"/>
          <p:cNvSpPr>
            <a:spLocks noGrp="1"/>
          </p:cNvSpPr>
          <p:nvPr>
            <p:ph type="title"/>
          </p:nvPr>
        </p:nvSpPr>
        <p:spPr>
          <a:xfrm>
            <a:off x="609600" y="274637"/>
            <a:ext cx="10972800" cy="1572823"/>
          </a:xfrm>
        </p:spPr>
        <p:txBody>
          <a:bodyPr>
            <a:normAutofit/>
          </a:bodyPr>
          <a:lstStyle/>
          <a:p>
            <a:pPr algn="l"/>
            <a:r>
              <a:rPr lang="en-GB" sz="6000" dirty="0"/>
              <a:t>Origins of Democracy</a:t>
            </a:r>
          </a:p>
        </p:txBody>
      </p:sp>
      <p:sp>
        <p:nvSpPr>
          <p:cNvPr id="3" name="Content Placeholder 2"/>
          <p:cNvSpPr>
            <a:spLocks noGrp="1"/>
          </p:cNvSpPr>
          <p:nvPr>
            <p:ph idx="1"/>
          </p:nvPr>
        </p:nvSpPr>
        <p:spPr>
          <a:xfrm>
            <a:off x="609600" y="2220686"/>
            <a:ext cx="6134472" cy="3890875"/>
          </a:xfrm>
        </p:spPr>
        <p:txBody>
          <a:bodyPr>
            <a:normAutofit/>
          </a:bodyPr>
          <a:lstStyle/>
          <a:p>
            <a:pPr marL="0" indent="0">
              <a:buNone/>
            </a:pPr>
            <a:r>
              <a:rPr lang="en-GB" sz="3600" dirty="0"/>
              <a:t>Foundations of democracy</a:t>
            </a:r>
          </a:p>
          <a:p>
            <a:r>
              <a:rPr lang="en-GB" dirty="0"/>
              <a:t>Ideas of self-government </a:t>
            </a:r>
          </a:p>
          <a:p>
            <a:r>
              <a:rPr lang="en-GB" dirty="0"/>
              <a:t>Through elected representation </a:t>
            </a:r>
          </a:p>
          <a:p>
            <a:r>
              <a:rPr lang="en-GB" dirty="0"/>
              <a:t>Equality before the law </a:t>
            </a:r>
          </a:p>
        </p:txBody>
      </p:sp>
      <p:sp>
        <p:nvSpPr>
          <p:cNvPr id="5" name="TextBox 4"/>
          <p:cNvSpPr txBox="1"/>
          <p:nvPr/>
        </p:nvSpPr>
        <p:spPr>
          <a:xfrm>
            <a:off x="8400256" y="6093296"/>
            <a:ext cx="1728192" cy="369332"/>
          </a:xfrm>
          <a:prstGeom prst="rect">
            <a:avLst/>
          </a:prstGeom>
          <a:noFill/>
        </p:spPr>
        <p:txBody>
          <a:bodyPr wrap="square" rtlCol="0">
            <a:spAutoFit/>
          </a:bodyPr>
          <a:lstStyle/>
          <a:p>
            <a:r>
              <a:rPr lang="en-GB" dirty="0">
                <a:solidFill>
                  <a:prstClr val="black"/>
                </a:solidFill>
                <a:latin typeface="Calibri"/>
              </a:rPr>
              <a:t>Quirk (2011:3)</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25</a:t>
            </a:fld>
            <a:endParaRPr lang="en-GB">
              <a:solidFill>
                <a:prstClr val="black">
                  <a:tint val="75000"/>
                </a:prstClr>
              </a:solidFill>
              <a:latin typeface="Calibri"/>
            </a:endParaRPr>
          </a:p>
        </p:txBody>
      </p:sp>
    </p:spTree>
    <p:extLst>
      <p:ext uri="{BB962C8B-B14F-4D97-AF65-F5344CB8AC3E}">
        <p14:creationId xmlns:p14="http://schemas.microsoft.com/office/powerpoint/2010/main" val="3173096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Big Questions!</a:t>
            </a:r>
          </a:p>
        </p:txBody>
      </p:sp>
      <p:sp>
        <p:nvSpPr>
          <p:cNvPr id="3" name="Content Placeholder 2"/>
          <p:cNvSpPr>
            <a:spLocks noGrp="1"/>
          </p:cNvSpPr>
          <p:nvPr>
            <p:ph idx="1"/>
          </p:nvPr>
        </p:nvSpPr>
        <p:spPr>
          <a:xfrm>
            <a:off x="718457" y="2383433"/>
            <a:ext cx="9626015" cy="3742731"/>
          </a:xfrm>
        </p:spPr>
        <p:txBody>
          <a:bodyPr>
            <a:normAutofit/>
          </a:bodyPr>
          <a:lstStyle/>
          <a:p>
            <a:pPr marL="0" indent="0">
              <a:buNone/>
            </a:pPr>
            <a:endParaRPr lang="en-GB" dirty="0"/>
          </a:p>
          <a:p>
            <a:r>
              <a:rPr lang="en-GB" dirty="0"/>
              <a:t>Does ‘government’ do too much?</a:t>
            </a:r>
          </a:p>
          <a:p>
            <a:r>
              <a:rPr lang="en-GB" dirty="0"/>
              <a:t>Why do government agencies do what they do?</a:t>
            </a:r>
          </a:p>
          <a:p>
            <a:r>
              <a:rPr lang="en-GB" dirty="0"/>
              <a:t>How can we lower the cost of government?</a:t>
            </a:r>
          </a:p>
          <a:p>
            <a:r>
              <a:rPr lang="en-GB" dirty="0"/>
              <a:t>What sense can citizens make of international, national, regional and local government?</a:t>
            </a:r>
          </a:p>
        </p:txBody>
      </p:sp>
      <p:sp>
        <p:nvSpPr>
          <p:cNvPr id="5" name="TextBox 4"/>
          <p:cNvSpPr txBox="1"/>
          <p:nvPr/>
        </p:nvSpPr>
        <p:spPr>
          <a:xfrm>
            <a:off x="8400256" y="6093296"/>
            <a:ext cx="1728192" cy="369332"/>
          </a:xfrm>
          <a:prstGeom prst="rect">
            <a:avLst/>
          </a:prstGeom>
          <a:noFill/>
        </p:spPr>
        <p:txBody>
          <a:bodyPr wrap="square" rtlCol="0">
            <a:spAutoFit/>
          </a:bodyPr>
          <a:lstStyle/>
          <a:p>
            <a:r>
              <a:rPr lang="en-GB" dirty="0">
                <a:solidFill>
                  <a:prstClr val="black"/>
                </a:solidFill>
                <a:latin typeface="Calibri"/>
              </a:rPr>
              <a:t>Quirk (2011:5)</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26</a:t>
            </a:fld>
            <a:endParaRPr lang="en-GB">
              <a:solidFill>
                <a:prstClr val="black">
                  <a:tint val="75000"/>
                </a:prstClr>
              </a:solidFill>
              <a:latin typeface="Calibri"/>
            </a:endParaRPr>
          </a:p>
        </p:txBody>
      </p:sp>
      <p:sp>
        <p:nvSpPr>
          <p:cNvPr id="6" name="Rectangle 5"/>
          <p:cNvSpPr/>
          <p:nvPr/>
        </p:nvSpPr>
        <p:spPr>
          <a:xfrm>
            <a:off x="2494384" y="1614637"/>
            <a:ext cx="8147248" cy="1077218"/>
          </a:xfrm>
          <a:prstGeom prst="rect">
            <a:avLst/>
          </a:prstGeom>
          <a:solidFill>
            <a:srgbClr val="FFFF00"/>
          </a:solidFill>
          <a:ln w="25400">
            <a:solidFill>
              <a:schemeClr val="accent1"/>
            </a:solidFill>
          </a:ln>
        </p:spPr>
        <p:txBody>
          <a:bodyPr wrap="square">
            <a:spAutoFit/>
          </a:bodyPr>
          <a:lstStyle/>
          <a:p>
            <a:pPr algn="ctr"/>
            <a:r>
              <a:rPr lang="en-GB" sz="3200" b="1" dirty="0">
                <a:solidFill>
                  <a:prstClr val="black"/>
                </a:solidFill>
                <a:latin typeface="Calibri"/>
              </a:rPr>
              <a:t>“Grappling with the very purpose of government itself</a:t>
            </a:r>
            <a:r>
              <a:rPr lang="en-GB" sz="3200" dirty="0">
                <a:solidFill>
                  <a:prstClr val="black"/>
                </a:solidFill>
                <a:latin typeface="Calibri"/>
              </a:rPr>
              <a:t>”</a:t>
            </a:r>
          </a:p>
        </p:txBody>
      </p:sp>
    </p:spTree>
    <p:extLst>
      <p:ext uri="{BB962C8B-B14F-4D97-AF65-F5344CB8AC3E}">
        <p14:creationId xmlns:p14="http://schemas.microsoft.com/office/powerpoint/2010/main" val="240033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408" y="274638"/>
            <a:ext cx="9324392" cy="850106"/>
          </a:xfrm>
        </p:spPr>
        <p:txBody>
          <a:bodyPr/>
          <a:lstStyle/>
          <a:p>
            <a:pPr algn="l"/>
            <a:r>
              <a:rPr lang="en-GB" dirty="0"/>
              <a:t>Involvement with public issues</a:t>
            </a:r>
          </a:p>
        </p:txBody>
      </p:sp>
      <p:sp>
        <p:nvSpPr>
          <p:cNvPr id="3" name="Content Placeholder 2"/>
          <p:cNvSpPr>
            <a:spLocks noGrp="1"/>
          </p:cNvSpPr>
          <p:nvPr>
            <p:ph idx="1"/>
          </p:nvPr>
        </p:nvSpPr>
        <p:spPr>
          <a:xfrm>
            <a:off x="886407" y="1268761"/>
            <a:ext cx="9383659" cy="5157163"/>
          </a:xfrm>
        </p:spPr>
        <p:txBody>
          <a:bodyPr>
            <a:normAutofit/>
          </a:bodyPr>
          <a:lstStyle/>
          <a:p>
            <a:r>
              <a:rPr lang="en-GB" dirty="0"/>
              <a:t>Are public utilities (water, energy, roads, public transport) cost effective?</a:t>
            </a:r>
          </a:p>
          <a:p>
            <a:r>
              <a:rPr lang="en-GB" dirty="0"/>
              <a:t>Are the streets clean and safe?</a:t>
            </a:r>
          </a:p>
          <a:p>
            <a:r>
              <a:rPr lang="en-GB" dirty="0"/>
              <a:t>Do schools educate our children well?</a:t>
            </a:r>
          </a:p>
          <a:p>
            <a:r>
              <a:rPr lang="en-GB" dirty="0"/>
              <a:t>Do health services prevent ill health?</a:t>
            </a:r>
          </a:p>
          <a:p>
            <a:r>
              <a:rPr lang="en-GB" dirty="0"/>
              <a:t>Do local agencies give sufficient care to older people?</a:t>
            </a:r>
          </a:p>
          <a:p>
            <a:r>
              <a:rPr lang="en-GB" dirty="0"/>
              <a:t>Do the police prevent crime and catch criminals?</a:t>
            </a:r>
          </a:p>
          <a:p>
            <a:r>
              <a:rPr lang="en-GB" dirty="0"/>
              <a:t>What is the role of the police, and what should it be?</a:t>
            </a:r>
          </a:p>
        </p:txBody>
      </p:sp>
      <p:sp>
        <p:nvSpPr>
          <p:cNvPr id="5" name="TextBox 4"/>
          <p:cNvSpPr txBox="1"/>
          <p:nvPr/>
        </p:nvSpPr>
        <p:spPr>
          <a:xfrm>
            <a:off x="10356333" y="6056592"/>
            <a:ext cx="1728192" cy="369332"/>
          </a:xfrm>
          <a:prstGeom prst="rect">
            <a:avLst/>
          </a:prstGeom>
          <a:noFill/>
        </p:spPr>
        <p:txBody>
          <a:bodyPr wrap="square" rtlCol="0">
            <a:spAutoFit/>
          </a:bodyPr>
          <a:lstStyle/>
          <a:p>
            <a:r>
              <a:rPr lang="en-GB" dirty="0">
                <a:solidFill>
                  <a:prstClr val="black"/>
                </a:solidFill>
                <a:latin typeface="Calibri"/>
              </a:rPr>
              <a:t>Quirk (2011:6)</a:t>
            </a:r>
          </a:p>
        </p:txBody>
      </p:sp>
      <p:sp>
        <p:nvSpPr>
          <p:cNvPr id="4" name="Slide Number Placeholder 3"/>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27</a:t>
            </a:fld>
            <a:endParaRPr lang="en-GB">
              <a:solidFill>
                <a:prstClr val="black">
                  <a:tint val="75000"/>
                </a:prstClr>
              </a:solidFill>
              <a:latin typeface="Calibri"/>
            </a:endParaRPr>
          </a:p>
        </p:txBody>
      </p:sp>
    </p:spTree>
    <p:extLst>
      <p:ext uri="{BB962C8B-B14F-4D97-AF65-F5344CB8AC3E}">
        <p14:creationId xmlns:p14="http://schemas.microsoft.com/office/powerpoint/2010/main" val="2715514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490" y="274638"/>
            <a:ext cx="9604310" cy="778098"/>
          </a:xfrm>
        </p:spPr>
        <p:txBody>
          <a:bodyPr/>
          <a:lstStyle/>
          <a:p>
            <a:pPr algn="l"/>
            <a:r>
              <a:rPr lang="en-GB" dirty="0"/>
              <a:t>Concern about corruption</a:t>
            </a:r>
          </a:p>
        </p:txBody>
      </p:sp>
      <p:sp>
        <p:nvSpPr>
          <p:cNvPr id="3" name="Content Placeholder 2"/>
          <p:cNvSpPr>
            <a:spLocks noGrp="1"/>
          </p:cNvSpPr>
          <p:nvPr>
            <p:ph idx="1"/>
          </p:nvPr>
        </p:nvSpPr>
        <p:spPr>
          <a:xfrm>
            <a:off x="1287623" y="1196753"/>
            <a:ext cx="9974425" cy="4929411"/>
          </a:xfrm>
        </p:spPr>
        <p:txBody>
          <a:bodyPr>
            <a:normAutofit/>
          </a:bodyPr>
          <a:lstStyle/>
          <a:p>
            <a:pPr marL="0" indent="0">
              <a:buNone/>
            </a:pPr>
            <a:r>
              <a:rPr lang="en-GB" dirty="0"/>
              <a:t>Behaviours considered extremely important for public office holders:</a:t>
            </a:r>
          </a:p>
          <a:p>
            <a:pPr marL="0" indent="0">
              <a:buNone/>
            </a:pPr>
            <a:r>
              <a:rPr lang="en-GB" dirty="0"/>
              <a:t>61% - competence</a:t>
            </a:r>
          </a:p>
          <a:p>
            <a:pPr marL="0" indent="0">
              <a:buNone/>
            </a:pPr>
            <a:r>
              <a:rPr lang="en-GB" dirty="0"/>
              <a:t>85% - not taking bribes</a:t>
            </a:r>
          </a:p>
          <a:p>
            <a:pPr marL="0" indent="0">
              <a:buNone/>
            </a:pPr>
            <a:r>
              <a:rPr lang="en-GB" dirty="0"/>
              <a:t>76% - telling the truth</a:t>
            </a:r>
          </a:p>
          <a:p>
            <a:pPr marL="0" indent="0">
              <a:buNone/>
            </a:pPr>
            <a:r>
              <a:rPr lang="en-GB" dirty="0"/>
              <a:t>74% - use public money wisely</a:t>
            </a:r>
          </a:p>
          <a:p>
            <a:pPr marL="0" indent="0">
              <a:buNone/>
            </a:pPr>
            <a:r>
              <a:rPr lang="en-GB" dirty="0"/>
              <a:t>73% - do not use power for personal gain</a:t>
            </a:r>
          </a:p>
          <a:p>
            <a:pPr marL="0" indent="0">
              <a:buNone/>
            </a:pPr>
            <a:r>
              <a:rPr lang="en-GB" dirty="0"/>
              <a:t>66% - be dedicated to doing a good job for the public</a:t>
            </a:r>
          </a:p>
        </p:txBody>
      </p:sp>
      <p:sp>
        <p:nvSpPr>
          <p:cNvPr id="5" name="TextBox 4"/>
          <p:cNvSpPr txBox="1"/>
          <p:nvPr/>
        </p:nvSpPr>
        <p:spPr>
          <a:xfrm>
            <a:off x="9016076" y="6126164"/>
            <a:ext cx="1728192" cy="369332"/>
          </a:xfrm>
          <a:prstGeom prst="rect">
            <a:avLst/>
          </a:prstGeom>
          <a:noFill/>
        </p:spPr>
        <p:txBody>
          <a:bodyPr wrap="square" rtlCol="0">
            <a:spAutoFit/>
          </a:bodyPr>
          <a:lstStyle/>
          <a:p>
            <a:r>
              <a:rPr lang="en-GB" dirty="0">
                <a:solidFill>
                  <a:prstClr val="black"/>
                </a:solidFill>
                <a:latin typeface="Calibri"/>
              </a:rPr>
              <a:t>Quirk (2011:6)</a:t>
            </a:r>
          </a:p>
        </p:txBody>
      </p:sp>
      <p:sp>
        <p:nvSpPr>
          <p:cNvPr id="4" name="TextBox 3"/>
          <p:cNvSpPr txBox="1"/>
          <p:nvPr/>
        </p:nvSpPr>
        <p:spPr>
          <a:xfrm>
            <a:off x="430065" y="5940852"/>
            <a:ext cx="6048672" cy="830997"/>
          </a:xfrm>
          <a:prstGeom prst="rect">
            <a:avLst/>
          </a:prstGeom>
          <a:noFill/>
        </p:spPr>
        <p:txBody>
          <a:bodyPr wrap="square" rtlCol="0">
            <a:spAutoFit/>
          </a:bodyPr>
          <a:lstStyle/>
          <a:p>
            <a:r>
              <a:rPr lang="en-GB" sz="1600" dirty="0">
                <a:solidFill>
                  <a:prstClr val="black"/>
                </a:solidFill>
                <a:latin typeface="Calibri"/>
              </a:rPr>
              <a:t>Haywood B et al (2008) Survey of Public Attitudes Towards Conduct in Public Life. Committee on Standards in Public Life. UK House of Commons</a:t>
            </a:r>
          </a:p>
        </p:txBody>
      </p:sp>
      <p:sp>
        <p:nvSpPr>
          <p:cNvPr id="6" name="Slide Number Placeholder 5"/>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28</a:t>
            </a:fld>
            <a:endParaRPr lang="en-GB">
              <a:solidFill>
                <a:prstClr val="black">
                  <a:tint val="75000"/>
                </a:prstClr>
              </a:solidFill>
              <a:latin typeface="Calibri"/>
            </a:endParaRPr>
          </a:p>
        </p:txBody>
      </p:sp>
    </p:spTree>
    <p:extLst>
      <p:ext uri="{BB962C8B-B14F-4D97-AF65-F5344CB8AC3E}">
        <p14:creationId xmlns:p14="http://schemas.microsoft.com/office/powerpoint/2010/main" val="2067882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45536"/>
            <a:ext cx="10972800" cy="1143000"/>
          </a:xfrm>
        </p:spPr>
        <p:txBody>
          <a:bodyPr/>
          <a:lstStyle/>
          <a:p>
            <a:pPr algn="l"/>
            <a:r>
              <a:rPr lang="en-GB" dirty="0"/>
              <a:t>A General Lesson</a:t>
            </a:r>
          </a:p>
        </p:txBody>
      </p:sp>
      <p:sp>
        <p:nvSpPr>
          <p:cNvPr id="3" name="Content Placeholder 2"/>
          <p:cNvSpPr>
            <a:spLocks noGrp="1"/>
          </p:cNvSpPr>
          <p:nvPr>
            <p:ph idx="1"/>
          </p:nvPr>
        </p:nvSpPr>
        <p:spPr>
          <a:xfrm>
            <a:off x="1511559" y="1850512"/>
            <a:ext cx="9168882" cy="3809680"/>
          </a:xfrm>
          <a:solidFill>
            <a:srgbClr val="FFFF00"/>
          </a:solidFill>
          <a:ln w="25400">
            <a:solidFill>
              <a:schemeClr val="tx1"/>
            </a:solidFill>
          </a:ln>
          <a:scene3d>
            <a:camera prst="orthographicFront"/>
            <a:lightRig rig="threePt" dir="t"/>
          </a:scene3d>
        </p:spPr>
        <p:txBody>
          <a:bodyPr>
            <a:normAutofit/>
          </a:bodyPr>
          <a:lstStyle/>
          <a:p>
            <a:pPr marL="0" indent="0" algn="ctr">
              <a:buNone/>
            </a:pPr>
            <a:endParaRPr lang="en-GB" sz="4000" dirty="0"/>
          </a:p>
          <a:p>
            <a:pPr marL="0" indent="0" algn="ctr">
              <a:buNone/>
            </a:pPr>
            <a:r>
              <a:rPr lang="en-GB" sz="4000" dirty="0"/>
              <a:t>“The overall quality of political, professional and managerial leadership is central to the success of government at all levels. Leadership matters.”</a:t>
            </a:r>
          </a:p>
          <a:p>
            <a:pPr marL="0" indent="0" algn="ctr">
              <a:buNone/>
            </a:pPr>
            <a:endParaRPr lang="en-GB" sz="4000" dirty="0"/>
          </a:p>
          <a:p>
            <a:pPr marL="0" indent="0" algn="ctr">
              <a:buNone/>
            </a:pPr>
            <a:endParaRPr lang="en-GB" sz="4000" dirty="0"/>
          </a:p>
        </p:txBody>
      </p:sp>
      <p:sp>
        <p:nvSpPr>
          <p:cNvPr id="4" name="TextBox 3"/>
          <p:cNvSpPr txBox="1"/>
          <p:nvPr/>
        </p:nvSpPr>
        <p:spPr>
          <a:xfrm>
            <a:off x="9496730" y="6006168"/>
            <a:ext cx="1728192" cy="369332"/>
          </a:xfrm>
          <a:prstGeom prst="rect">
            <a:avLst/>
          </a:prstGeom>
          <a:noFill/>
        </p:spPr>
        <p:txBody>
          <a:bodyPr wrap="square" rtlCol="0">
            <a:spAutoFit/>
          </a:bodyPr>
          <a:lstStyle/>
          <a:p>
            <a:r>
              <a:rPr lang="en-GB" dirty="0">
                <a:solidFill>
                  <a:prstClr val="black"/>
                </a:solidFill>
                <a:latin typeface="Calibri"/>
              </a:rPr>
              <a:t>Quirk (2011:7)</a:t>
            </a:r>
          </a:p>
        </p:txBody>
      </p:sp>
      <p:sp>
        <p:nvSpPr>
          <p:cNvPr id="5" name="Slide Number Placeholder 4"/>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29</a:t>
            </a:fld>
            <a:endParaRPr lang="en-GB">
              <a:solidFill>
                <a:prstClr val="black">
                  <a:tint val="75000"/>
                </a:prstClr>
              </a:solidFill>
              <a:latin typeface="Calibri"/>
            </a:endParaRPr>
          </a:p>
        </p:txBody>
      </p:sp>
    </p:spTree>
    <p:extLst>
      <p:ext uri="{BB962C8B-B14F-4D97-AF65-F5344CB8AC3E}">
        <p14:creationId xmlns:p14="http://schemas.microsoft.com/office/powerpoint/2010/main" val="27995508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Changing Context of Leadership</a:t>
            </a:r>
          </a:p>
        </p:txBody>
      </p:sp>
      <p:pic>
        <p:nvPicPr>
          <p:cNvPr id="7" name="Picture 6">
            <a:extLst>
              <a:ext uri="{FF2B5EF4-FFF2-40B4-BE49-F238E27FC236}">
                <a16:creationId xmlns:a16="http://schemas.microsoft.com/office/drawing/2014/main" id="{5F604A4D-6099-4433-928B-EBC1BCA40550}"/>
              </a:ext>
            </a:extLst>
          </p:cNvPr>
          <p:cNvPicPr>
            <a:picLocks noChangeAspect="1"/>
          </p:cNvPicPr>
          <p:nvPr/>
        </p:nvPicPr>
        <p:blipFill rotWithShape="1">
          <a:blip r:embed="rId2"/>
          <a:srcRect l="94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999482" y="2815493"/>
            <a:ext cx="7189470" cy="3018956"/>
          </a:xfrm>
        </p:spPr>
        <p:txBody>
          <a:bodyPr>
            <a:noAutofit/>
          </a:bodyPr>
          <a:lstStyle/>
          <a:p>
            <a:r>
              <a:rPr lang="en-GB" dirty="0"/>
              <a:t>Away from the landscape of military conflict</a:t>
            </a:r>
          </a:p>
          <a:p>
            <a:r>
              <a:rPr lang="en-GB" dirty="0"/>
              <a:t>To the softer landscape of shaping cultural objectives for communities and for the public institutions that serve them</a:t>
            </a:r>
          </a:p>
        </p:txBody>
      </p:sp>
      <p:sp>
        <p:nvSpPr>
          <p:cNvPr id="4" name="Slide Number Placeholder 3"/>
          <p:cNvSpPr>
            <a:spLocks noGrp="1"/>
          </p:cNvSpPr>
          <p:nvPr>
            <p:ph type="sldNum" sz="quarter" idx="12"/>
          </p:nvPr>
        </p:nvSpPr>
        <p:spPr>
          <a:xfrm>
            <a:off x="10052978" y="6356350"/>
            <a:ext cx="1300821" cy="365125"/>
          </a:xfrm>
        </p:spPr>
        <p:txBody>
          <a:bodyPr>
            <a:normAutofit/>
          </a:bodyPr>
          <a:lstStyle/>
          <a:p>
            <a:pPr>
              <a:spcAft>
                <a:spcPts val="600"/>
              </a:spcAft>
            </a:pPr>
            <a:fld id="{E7DC02FD-F513-4C01-8E82-24CCD5E3281F}" type="slidenum">
              <a:rPr lang="en-GB">
                <a:latin typeface="Calibri"/>
              </a:rPr>
              <a:pPr>
                <a:spcAft>
                  <a:spcPts val="600"/>
                </a:spcAft>
              </a:pPr>
              <a:t>30</a:t>
            </a:fld>
            <a:endParaRPr lang="en-GB">
              <a:latin typeface="Calibri"/>
            </a:endParaRPr>
          </a:p>
        </p:txBody>
      </p:sp>
      <p:sp>
        <p:nvSpPr>
          <p:cNvPr id="5" name="TextBox 4"/>
          <p:cNvSpPr txBox="1"/>
          <p:nvPr/>
        </p:nvSpPr>
        <p:spPr>
          <a:xfrm>
            <a:off x="5297762" y="6161558"/>
            <a:ext cx="1728192" cy="369332"/>
          </a:xfrm>
          <a:prstGeom prst="rect">
            <a:avLst/>
          </a:prstGeom>
          <a:noFill/>
        </p:spPr>
        <p:txBody>
          <a:bodyPr wrap="square" rtlCol="0">
            <a:spAutoFit/>
          </a:bodyPr>
          <a:lstStyle/>
          <a:p>
            <a:pPr>
              <a:spcAft>
                <a:spcPts val="600"/>
              </a:spcAft>
            </a:pPr>
            <a:r>
              <a:rPr lang="en-GB" dirty="0">
                <a:solidFill>
                  <a:prstClr val="black"/>
                </a:solidFill>
                <a:latin typeface="Calibri"/>
              </a:rPr>
              <a:t>Quirk (2011:9)</a:t>
            </a:r>
          </a:p>
        </p:txBody>
      </p:sp>
    </p:spTree>
    <p:extLst>
      <p:ext uri="{BB962C8B-B14F-4D97-AF65-F5344CB8AC3E}">
        <p14:creationId xmlns:p14="http://schemas.microsoft.com/office/powerpoint/2010/main" val="2975370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017" y="250771"/>
            <a:ext cx="8229600" cy="1362875"/>
          </a:xfrm>
        </p:spPr>
        <p:txBody>
          <a:bodyPr>
            <a:normAutofit/>
          </a:bodyPr>
          <a:lstStyle/>
          <a:p>
            <a:pPr algn="l"/>
            <a:r>
              <a:rPr lang="en-GB" sz="6000" dirty="0"/>
              <a:t>Essential Purposes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3112573"/>
              </p:ext>
            </p:extLst>
          </p:nvPr>
        </p:nvGraphicFramePr>
        <p:xfrm>
          <a:off x="2711624" y="1031345"/>
          <a:ext cx="6768752" cy="3877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8990112" y="6301522"/>
            <a:ext cx="2592288" cy="369332"/>
          </a:xfrm>
          <a:prstGeom prst="rect">
            <a:avLst/>
          </a:prstGeom>
          <a:noFill/>
        </p:spPr>
        <p:txBody>
          <a:bodyPr wrap="square" rtlCol="0">
            <a:spAutoFit/>
          </a:bodyPr>
          <a:lstStyle/>
          <a:p>
            <a:r>
              <a:rPr lang="en-GB" dirty="0">
                <a:solidFill>
                  <a:prstClr val="black"/>
                </a:solidFill>
                <a:latin typeface="Calibri"/>
              </a:rPr>
              <a:t>Quirk (2011:22/3)</a:t>
            </a:r>
          </a:p>
        </p:txBody>
      </p:sp>
      <p:sp>
        <p:nvSpPr>
          <p:cNvPr id="7" name="TextBox 6"/>
          <p:cNvSpPr txBox="1"/>
          <p:nvPr/>
        </p:nvSpPr>
        <p:spPr>
          <a:xfrm>
            <a:off x="368017" y="4557786"/>
            <a:ext cx="5223927" cy="1569660"/>
          </a:xfrm>
          <a:prstGeom prst="rect">
            <a:avLst/>
          </a:prstGeom>
          <a:solidFill>
            <a:srgbClr val="FFFF00"/>
          </a:solidFill>
          <a:ln w="25400">
            <a:solidFill>
              <a:schemeClr val="tx1"/>
            </a:solidFill>
          </a:ln>
        </p:spPr>
        <p:txBody>
          <a:bodyPr wrap="square" rtlCol="0">
            <a:spAutoFit/>
          </a:bodyPr>
          <a:lstStyle/>
          <a:p>
            <a:pPr algn="ctr"/>
            <a:r>
              <a:rPr lang="en-GB" sz="3200" b="1" i="1" dirty="0">
                <a:solidFill>
                  <a:prstClr val="black"/>
                </a:solidFill>
                <a:latin typeface="Calibri"/>
              </a:rPr>
              <a:t>‘</a:t>
            </a:r>
            <a:r>
              <a:rPr lang="en-GB" sz="3200" b="1" i="1" dirty="0" err="1">
                <a:solidFill>
                  <a:prstClr val="black"/>
                </a:solidFill>
                <a:latin typeface="Calibri"/>
              </a:rPr>
              <a:t>Salus</a:t>
            </a:r>
            <a:r>
              <a:rPr lang="en-GB" sz="3200" b="1" i="1" dirty="0">
                <a:solidFill>
                  <a:prstClr val="black"/>
                </a:solidFill>
                <a:latin typeface="Calibri"/>
              </a:rPr>
              <a:t> </a:t>
            </a:r>
            <a:r>
              <a:rPr lang="en-GB" sz="3200" b="1" i="1" dirty="0" err="1">
                <a:solidFill>
                  <a:prstClr val="black"/>
                </a:solidFill>
                <a:latin typeface="Calibri"/>
              </a:rPr>
              <a:t>populi</a:t>
            </a:r>
            <a:r>
              <a:rPr lang="en-GB" sz="3200" b="1" i="1" dirty="0">
                <a:solidFill>
                  <a:prstClr val="black"/>
                </a:solidFill>
                <a:latin typeface="Calibri"/>
              </a:rPr>
              <a:t> suprema </a:t>
            </a:r>
            <a:r>
              <a:rPr lang="en-GB" sz="3200" b="1" i="1" dirty="0" err="1">
                <a:solidFill>
                  <a:prstClr val="black"/>
                </a:solidFill>
                <a:latin typeface="Calibri"/>
              </a:rPr>
              <a:t>lex</a:t>
            </a:r>
            <a:r>
              <a:rPr lang="en-GB" sz="3200" b="1" i="1" dirty="0">
                <a:solidFill>
                  <a:prstClr val="black"/>
                </a:solidFill>
                <a:latin typeface="Calibri"/>
              </a:rPr>
              <a:t> </a:t>
            </a:r>
            <a:r>
              <a:rPr lang="en-GB" sz="3200" b="1" i="1" dirty="0" err="1">
                <a:solidFill>
                  <a:prstClr val="black"/>
                </a:solidFill>
                <a:latin typeface="Calibri"/>
              </a:rPr>
              <a:t>esto</a:t>
            </a:r>
            <a:r>
              <a:rPr lang="en-GB" sz="3200" b="1" i="1" dirty="0">
                <a:solidFill>
                  <a:prstClr val="black"/>
                </a:solidFill>
                <a:latin typeface="Calibri"/>
              </a:rPr>
              <a:t>’ </a:t>
            </a:r>
            <a:r>
              <a:rPr lang="en-GB" sz="3200" dirty="0">
                <a:solidFill>
                  <a:prstClr val="black"/>
                </a:solidFill>
                <a:latin typeface="Calibri"/>
              </a:rPr>
              <a:t>– the welfare of the people above all</a:t>
            </a:r>
          </a:p>
        </p:txBody>
      </p:sp>
      <p:sp>
        <p:nvSpPr>
          <p:cNvPr id="8" name="Right Arrow 7"/>
          <p:cNvSpPr/>
          <p:nvPr/>
        </p:nvSpPr>
        <p:spPr>
          <a:xfrm>
            <a:off x="5663952" y="4909236"/>
            <a:ext cx="2160240" cy="6971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9" name="TextBox 8"/>
          <p:cNvSpPr txBox="1"/>
          <p:nvPr/>
        </p:nvSpPr>
        <p:spPr>
          <a:xfrm>
            <a:off x="7824192" y="4804007"/>
            <a:ext cx="3999791" cy="1077218"/>
          </a:xfrm>
          <a:prstGeom prst="rect">
            <a:avLst/>
          </a:prstGeom>
          <a:solidFill>
            <a:srgbClr val="FFFF00"/>
          </a:solidFill>
          <a:ln w="25400">
            <a:solidFill>
              <a:schemeClr val="tx1"/>
            </a:solidFill>
          </a:ln>
        </p:spPr>
        <p:txBody>
          <a:bodyPr wrap="square" rtlCol="0">
            <a:spAutoFit/>
          </a:bodyPr>
          <a:lstStyle/>
          <a:p>
            <a:pPr algn="ctr"/>
            <a:r>
              <a:rPr lang="en-GB" sz="3200" dirty="0">
                <a:solidFill>
                  <a:prstClr val="black"/>
                </a:solidFill>
                <a:latin typeface="Calibri"/>
              </a:rPr>
              <a:t>The highest goal of government</a:t>
            </a:r>
          </a:p>
        </p:txBody>
      </p:sp>
      <p:sp>
        <p:nvSpPr>
          <p:cNvPr id="3" name="Slide Number Placeholder 2"/>
          <p:cNvSpPr>
            <a:spLocks noGrp="1"/>
          </p:cNvSpPr>
          <p:nvPr>
            <p:ph type="sldNum" sz="quarter" idx="12"/>
          </p:nvPr>
        </p:nvSpPr>
        <p:spPr/>
        <p:txBody>
          <a:bodyPr/>
          <a:lstStyle/>
          <a:p>
            <a:fld id="{E7DC02FD-F513-4C01-8E82-24CCD5E3281F}" type="slidenum">
              <a:rPr lang="en-GB">
                <a:solidFill>
                  <a:prstClr val="black">
                    <a:tint val="75000"/>
                  </a:prstClr>
                </a:solidFill>
                <a:latin typeface="Calibri"/>
              </a:rPr>
              <a:pPr/>
              <a:t>31</a:t>
            </a:fld>
            <a:endParaRPr lang="en-GB">
              <a:solidFill>
                <a:prstClr val="black">
                  <a:tint val="75000"/>
                </a:prstClr>
              </a:solidFill>
              <a:latin typeface="Calibri"/>
            </a:endParaRPr>
          </a:p>
        </p:txBody>
      </p:sp>
    </p:spTree>
    <p:extLst>
      <p:ext uri="{BB962C8B-B14F-4D97-AF65-F5344CB8AC3E}">
        <p14:creationId xmlns:p14="http://schemas.microsoft.com/office/powerpoint/2010/main" val="204392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D2224D36-C60B-4FFA-8334-C91FAAD75ED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EB1002B-0BEA-4E19-92BE-288C9C727C8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5D2A7F01-31E3-44BB-A737-212D3B2C9B0F}"/>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347FC33A-9577-4832-A6ED-9DC5EA3433A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7" grpId="0" animBg="1"/>
      <p:bldP spid="8" grpId="0" animBg="1"/>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542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C9AC72-03D5-4DDA-B88E-5492040A5658}"/>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European Label of Governance Excellence</a:t>
            </a:r>
          </a:p>
        </p:txBody>
      </p:sp>
      <p:pic>
        <p:nvPicPr>
          <p:cNvPr id="5" name="Picture 4">
            <a:extLst>
              <a:ext uri="{FF2B5EF4-FFF2-40B4-BE49-F238E27FC236}">
                <a16:creationId xmlns:a16="http://schemas.microsoft.com/office/drawing/2014/main" id="{43096151-44A5-45B1-9B57-549475C0C0DB}"/>
              </a:ext>
            </a:extLst>
          </p:cNvPr>
          <p:cNvPicPr>
            <a:picLocks noChangeAspect="1"/>
          </p:cNvPicPr>
          <p:nvPr/>
        </p:nvPicPr>
        <p:blipFill rotWithShape="1">
          <a:blip r:embed="rId2"/>
          <a:srcRect r="1643"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6DD8C2-1B18-4FD7-9145-3F2A5AE40148}"/>
              </a:ext>
            </a:extLst>
          </p:cNvPr>
          <p:cNvSpPr>
            <a:spLocks noGrp="1"/>
          </p:cNvSpPr>
          <p:nvPr>
            <p:ph idx="1"/>
          </p:nvPr>
        </p:nvSpPr>
        <p:spPr>
          <a:xfrm>
            <a:off x="7893699" y="569167"/>
            <a:ext cx="3774046" cy="5823115"/>
          </a:xfrm>
        </p:spPr>
        <p:txBody>
          <a:bodyPr anchor="ctr">
            <a:normAutofit/>
          </a:bodyPr>
          <a:lstStyle/>
          <a:p>
            <a:pPr marL="514350" indent="-514350">
              <a:buFont typeface="+mj-lt"/>
              <a:buAutoNum type="arabicPeriod"/>
            </a:pPr>
            <a:r>
              <a:rPr lang="en-US" sz="1800" dirty="0">
                <a:solidFill>
                  <a:srgbClr val="FFFFFF"/>
                </a:solidFill>
              </a:rPr>
              <a:t>fair conduct of elections, representation and participation</a:t>
            </a:r>
          </a:p>
          <a:p>
            <a:pPr marL="514350" indent="-514350">
              <a:buFont typeface="+mj-lt"/>
              <a:buAutoNum type="arabicPeriod"/>
            </a:pPr>
            <a:r>
              <a:rPr lang="en-US" sz="1800" dirty="0">
                <a:solidFill>
                  <a:srgbClr val="FFFFFF"/>
                </a:solidFill>
              </a:rPr>
              <a:t>responsiveness</a:t>
            </a:r>
          </a:p>
          <a:p>
            <a:pPr marL="514350" indent="-514350">
              <a:buFont typeface="+mj-lt"/>
              <a:buAutoNum type="arabicPeriod"/>
            </a:pPr>
            <a:r>
              <a:rPr lang="en-US" sz="1800" dirty="0">
                <a:solidFill>
                  <a:srgbClr val="FFFFFF"/>
                </a:solidFill>
              </a:rPr>
              <a:t>efficiency and effectiveness</a:t>
            </a:r>
          </a:p>
          <a:p>
            <a:pPr marL="514350" indent="-514350">
              <a:buFont typeface="+mj-lt"/>
              <a:buAutoNum type="arabicPeriod"/>
            </a:pPr>
            <a:r>
              <a:rPr lang="en-US" sz="1800" dirty="0">
                <a:solidFill>
                  <a:srgbClr val="FFFFFF"/>
                </a:solidFill>
              </a:rPr>
              <a:t>openness and transparency</a:t>
            </a:r>
          </a:p>
          <a:p>
            <a:pPr marL="514350" indent="-514350">
              <a:buFont typeface="+mj-lt"/>
              <a:buAutoNum type="arabicPeriod"/>
            </a:pPr>
            <a:r>
              <a:rPr lang="en-US" sz="1800" dirty="0">
                <a:solidFill>
                  <a:srgbClr val="FFFFFF"/>
                </a:solidFill>
              </a:rPr>
              <a:t>rule of law</a:t>
            </a:r>
          </a:p>
          <a:p>
            <a:pPr marL="514350" indent="-514350">
              <a:buFont typeface="+mj-lt"/>
              <a:buAutoNum type="arabicPeriod"/>
            </a:pPr>
            <a:r>
              <a:rPr lang="en-US" sz="1800" dirty="0">
                <a:solidFill>
                  <a:srgbClr val="FFFFFF"/>
                </a:solidFill>
              </a:rPr>
              <a:t>ethical conduct</a:t>
            </a:r>
          </a:p>
          <a:p>
            <a:pPr marL="514350" indent="-514350">
              <a:buFont typeface="+mj-lt"/>
              <a:buAutoNum type="arabicPeriod"/>
            </a:pPr>
            <a:r>
              <a:rPr lang="en-US" sz="1800" dirty="0">
                <a:solidFill>
                  <a:srgbClr val="FFFFFF"/>
                </a:solidFill>
              </a:rPr>
              <a:t>competence and capacity</a:t>
            </a:r>
          </a:p>
          <a:p>
            <a:pPr marL="514350" indent="-514350">
              <a:buFont typeface="+mj-lt"/>
              <a:buAutoNum type="arabicPeriod"/>
            </a:pPr>
            <a:r>
              <a:rPr lang="en-US" sz="1800" dirty="0">
                <a:solidFill>
                  <a:srgbClr val="FFFFFF"/>
                </a:solidFill>
              </a:rPr>
              <a:t>innovation and openness to change</a:t>
            </a:r>
          </a:p>
          <a:p>
            <a:pPr marL="514350" indent="-514350">
              <a:buFont typeface="+mj-lt"/>
              <a:buAutoNum type="arabicPeriod"/>
            </a:pPr>
            <a:r>
              <a:rPr lang="en-US" sz="1800" dirty="0">
                <a:solidFill>
                  <a:srgbClr val="FFFFFF"/>
                </a:solidFill>
              </a:rPr>
              <a:t>sustainability and long-term orientation</a:t>
            </a:r>
          </a:p>
          <a:p>
            <a:pPr marL="514350" indent="-514350">
              <a:buFont typeface="+mj-lt"/>
              <a:buAutoNum type="arabicPeriod"/>
            </a:pPr>
            <a:r>
              <a:rPr lang="en-US" sz="1800" dirty="0">
                <a:solidFill>
                  <a:srgbClr val="FFFFFF"/>
                </a:solidFill>
              </a:rPr>
              <a:t>sound financial management</a:t>
            </a:r>
          </a:p>
          <a:p>
            <a:pPr marL="514350" indent="-514350">
              <a:buFont typeface="+mj-lt"/>
              <a:buAutoNum type="arabicPeriod"/>
            </a:pPr>
            <a:r>
              <a:rPr lang="en-US" sz="1800" dirty="0">
                <a:solidFill>
                  <a:srgbClr val="FFFFFF"/>
                </a:solidFill>
              </a:rPr>
              <a:t>human rights, cultural diversity and social cohesion</a:t>
            </a:r>
          </a:p>
          <a:p>
            <a:pPr marL="514350" indent="-514350">
              <a:buFont typeface="+mj-lt"/>
              <a:buAutoNum type="arabicPeriod"/>
            </a:pPr>
            <a:r>
              <a:rPr lang="en-US" sz="1800" dirty="0">
                <a:solidFill>
                  <a:srgbClr val="FFFFFF"/>
                </a:solidFill>
              </a:rPr>
              <a:t>accountability.</a:t>
            </a:r>
          </a:p>
          <a:p>
            <a:endParaRPr lang="en-GB" sz="1400" dirty="0">
              <a:solidFill>
                <a:srgbClr val="FFFFFF"/>
              </a:solidFill>
            </a:endParaRPr>
          </a:p>
        </p:txBody>
      </p:sp>
      <p:sp>
        <p:nvSpPr>
          <p:cNvPr id="9" name="TextBox 8">
            <a:extLst>
              <a:ext uri="{FF2B5EF4-FFF2-40B4-BE49-F238E27FC236}">
                <a16:creationId xmlns:a16="http://schemas.microsoft.com/office/drawing/2014/main" id="{04E99D87-4EEF-4291-99CD-DB76D6ADFDD2}"/>
              </a:ext>
            </a:extLst>
          </p:cNvPr>
          <p:cNvSpPr txBox="1"/>
          <p:nvPr/>
        </p:nvSpPr>
        <p:spPr>
          <a:xfrm>
            <a:off x="456499" y="6488668"/>
            <a:ext cx="6097554" cy="369332"/>
          </a:xfrm>
          <a:prstGeom prst="rect">
            <a:avLst/>
          </a:prstGeom>
          <a:noFill/>
        </p:spPr>
        <p:txBody>
          <a:bodyPr wrap="square">
            <a:spAutoFit/>
          </a:bodyPr>
          <a:lstStyle/>
          <a:p>
            <a:r>
              <a:rPr lang="en-GB" dirty="0">
                <a:hlinkClick r:id="rId3"/>
              </a:rPr>
              <a:t>https://www.coe.int/en/web/good-governance/eloge</a:t>
            </a:r>
            <a:r>
              <a:rPr lang="en-GB" dirty="0"/>
              <a:t> </a:t>
            </a:r>
          </a:p>
        </p:txBody>
      </p:sp>
      <p:sp>
        <p:nvSpPr>
          <p:cNvPr id="4" name="Slide Number Placeholder 3">
            <a:extLst>
              <a:ext uri="{FF2B5EF4-FFF2-40B4-BE49-F238E27FC236}">
                <a16:creationId xmlns:a16="http://schemas.microsoft.com/office/drawing/2014/main" id="{1898183B-7D60-4D0E-A475-319C241BB9F1}"/>
              </a:ext>
            </a:extLst>
          </p:cNvPr>
          <p:cNvSpPr>
            <a:spLocks noGrp="1"/>
          </p:cNvSpPr>
          <p:nvPr>
            <p:ph type="sldNum" sz="quarter" idx="12"/>
          </p:nvPr>
        </p:nvSpPr>
        <p:spPr/>
        <p:txBody>
          <a:bodyPr/>
          <a:lstStyle/>
          <a:p>
            <a:fld id="{2633C1E9-BBC2-4CC6-BA8F-42C76672DF1C}" type="slidenum">
              <a:rPr lang="en-GB" smtClean="0"/>
              <a:t>32</a:t>
            </a:fld>
            <a:endParaRPr lang="en-GB"/>
          </a:p>
        </p:txBody>
      </p:sp>
    </p:spTree>
    <p:extLst>
      <p:ext uri="{BB962C8B-B14F-4D97-AF65-F5344CB8AC3E}">
        <p14:creationId xmlns:p14="http://schemas.microsoft.com/office/powerpoint/2010/main" val="412416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885DD-E0D4-41A6-828A-75DEF6C97EBE}"/>
              </a:ext>
            </a:extLst>
          </p:cNvPr>
          <p:cNvSpPr>
            <a:spLocks noGrp="1"/>
          </p:cNvSpPr>
          <p:nvPr>
            <p:ph type="title"/>
          </p:nvPr>
        </p:nvSpPr>
        <p:spPr/>
        <p:txBody>
          <a:bodyPr>
            <a:normAutofit/>
          </a:bodyPr>
          <a:lstStyle/>
          <a:p>
            <a:r>
              <a:rPr lang="en-GB" sz="6000" dirty="0"/>
              <a:t>Policing and partnership</a:t>
            </a:r>
          </a:p>
        </p:txBody>
      </p:sp>
      <p:sp>
        <p:nvSpPr>
          <p:cNvPr id="3" name="Content Placeholder 2">
            <a:extLst>
              <a:ext uri="{FF2B5EF4-FFF2-40B4-BE49-F238E27FC236}">
                <a16:creationId xmlns:a16="http://schemas.microsoft.com/office/drawing/2014/main" id="{409A7B26-6A40-42C3-8551-C78FE614B06C}"/>
              </a:ext>
            </a:extLst>
          </p:cNvPr>
          <p:cNvSpPr>
            <a:spLocks noGrp="1"/>
          </p:cNvSpPr>
          <p:nvPr>
            <p:ph idx="1"/>
          </p:nvPr>
        </p:nvSpPr>
        <p:spPr/>
        <p:txBody>
          <a:bodyPr>
            <a:normAutofit lnSpcReduction="10000"/>
          </a:bodyPr>
          <a:lstStyle/>
          <a:p>
            <a:r>
              <a:rPr lang="en-US" dirty="0"/>
              <a:t>To reduce crime, policing needs sufficient resources, to be efficiently managed and to behave in a fair and honest way.</a:t>
            </a:r>
          </a:p>
          <a:p>
            <a:r>
              <a:rPr lang="en-US" dirty="0"/>
              <a:t>Without these, crime levels can get out of hand in particular areas with riots and lawlessness in action and attitudes</a:t>
            </a:r>
          </a:p>
          <a:p>
            <a:r>
              <a:rPr lang="en-US" dirty="0"/>
              <a:t>Longer-term solutions do not lie within the police service, or other single agencies</a:t>
            </a:r>
          </a:p>
          <a:p>
            <a:r>
              <a:rPr lang="en-US" dirty="0"/>
              <a:t>Causes might include high unemployment, no leisure opportunities for young people etc.</a:t>
            </a:r>
          </a:p>
          <a:p>
            <a:r>
              <a:rPr lang="en-US" dirty="0"/>
              <a:t>Good governance requires the cooperation of all relevant stakeholders in tackling the underlying problem. </a:t>
            </a:r>
            <a:endParaRPr lang="en-GB" dirty="0"/>
          </a:p>
        </p:txBody>
      </p:sp>
      <p:sp>
        <p:nvSpPr>
          <p:cNvPr id="8" name="TextBox 7">
            <a:extLst>
              <a:ext uri="{FF2B5EF4-FFF2-40B4-BE49-F238E27FC236}">
                <a16:creationId xmlns:a16="http://schemas.microsoft.com/office/drawing/2014/main" id="{CAEA983D-5393-4848-8A74-C1887328060D}"/>
              </a:ext>
            </a:extLst>
          </p:cNvPr>
          <p:cNvSpPr txBox="1"/>
          <p:nvPr/>
        </p:nvSpPr>
        <p:spPr>
          <a:xfrm>
            <a:off x="9738804" y="6063449"/>
            <a:ext cx="1722268" cy="369332"/>
          </a:xfrm>
          <a:prstGeom prst="rect">
            <a:avLst/>
          </a:prstGeom>
          <a:noFill/>
        </p:spPr>
        <p:txBody>
          <a:bodyPr wrap="square" rtlCol="0">
            <a:spAutoFit/>
          </a:bodyPr>
          <a:lstStyle/>
          <a:p>
            <a:r>
              <a:rPr lang="en-GB" dirty="0"/>
              <a:t>Loeffler 2016</a:t>
            </a:r>
          </a:p>
        </p:txBody>
      </p:sp>
      <p:sp>
        <p:nvSpPr>
          <p:cNvPr id="4" name="Slide Number Placeholder 3">
            <a:extLst>
              <a:ext uri="{FF2B5EF4-FFF2-40B4-BE49-F238E27FC236}">
                <a16:creationId xmlns:a16="http://schemas.microsoft.com/office/drawing/2014/main" id="{00DE80BC-B1FF-4543-9505-990F5A15683E}"/>
              </a:ext>
            </a:extLst>
          </p:cNvPr>
          <p:cNvSpPr>
            <a:spLocks noGrp="1"/>
          </p:cNvSpPr>
          <p:nvPr>
            <p:ph type="sldNum" sz="quarter" idx="12"/>
          </p:nvPr>
        </p:nvSpPr>
        <p:spPr/>
        <p:txBody>
          <a:bodyPr/>
          <a:lstStyle/>
          <a:p>
            <a:fld id="{2633C1E9-BBC2-4CC6-BA8F-42C76672DF1C}" type="slidenum">
              <a:rPr lang="en-GB" smtClean="0"/>
              <a:t>33</a:t>
            </a:fld>
            <a:endParaRPr lang="en-GB"/>
          </a:p>
        </p:txBody>
      </p:sp>
    </p:spTree>
    <p:extLst>
      <p:ext uri="{BB962C8B-B14F-4D97-AF65-F5344CB8AC3E}">
        <p14:creationId xmlns:p14="http://schemas.microsoft.com/office/powerpoint/2010/main" val="3102110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 engineering drawing&#10;&#10;Description automatically generated">
            <a:extLst>
              <a:ext uri="{FF2B5EF4-FFF2-40B4-BE49-F238E27FC236}">
                <a16:creationId xmlns:a16="http://schemas.microsoft.com/office/drawing/2014/main" id="{458439E5-0453-44D5-A296-C3ACE1049DB6}"/>
              </a:ext>
            </a:extLst>
          </p:cNvPr>
          <p:cNvPicPr>
            <a:picLocks noGrp="1" noChangeAspect="1"/>
          </p:cNvPicPr>
          <p:nvPr>
            <p:ph idx="1"/>
          </p:nvPr>
        </p:nvPicPr>
        <p:blipFill rotWithShape="1">
          <a:blip r:embed="rId2"/>
          <a:srcRect b="124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D64BE-C0D5-4D9E-A9AB-850F858D0D71}"/>
              </a:ext>
            </a:extLst>
          </p:cNvPr>
          <p:cNvSpPr>
            <a:spLocks noGrp="1"/>
          </p:cNvSpPr>
          <p:nvPr>
            <p:ph type="title"/>
          </p:nvPr>
        </p:nvSpPr>
        <p:spPr>
          <a:xfrm>
            <a:off x="523875" y="5317240"/>
            <a:ext cx="11210925" cy="744836"/>
          </a:xfrm>
        </p:spPr>
        <p:txBody>
          <a:bodyPr vert="horz" lIns="91440" tIns="45720" rIns="91440" bIns="45720" rtlCol="0" anchor="ctr">
            <a:normAutofit/>
          </a:bodyPr>
          <a:lstStyle/>
          <a:p>
            <a:r>
              <a:rPr lang="en-US" sz="3600" dirty="0">
                <a:solidFill>
                  <a:schemeClr val="tx1">
                    <a:lumMod val="85000"/>
                    <a:lumOff val="15000"/>
                  </a:schemeClr>
                </a:solidFill>
              </a:rPr>
              <a:t>The state as a collection of agencies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89B24EB8-58E5-4384-9F7A-972FB744D3B9}"/>
              </a:ext>
            </a:extLst>
          </p:cNvPr>
          <p:cNvSpPr/>
          <p:nvPr/>
        </p:nvSpPr>
        <p:spPr>
          <a:xfrm>
            <a:off x="-89723" y="1776120"/>
            <a:ext cx="3137574" cy="1605424"/>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Health</a:t>
            </a:r>
          </a:p>
        </p:txBody>
      </p:sp>
      <p:sp>
        <p:nvSpPr>
          <p:cNvPr id="13" name="Oval 12">
            <a:extLst>
              <a:ext uri="{FF2B5EF4-FFF2-40B4-BE49-F238E27FC236}">
                <a16:creationId xmlns:a16="http://schemas.microsoft.com/office/drawing/2014/main" id="{C2C24DC9-113B-4BA2-BFD3-11A359AF49A8}"/>
              </a:ext>
            </a:extLst>
          </p:cNvPr>
          <p:cNvSpPr/>
          <p:nvPr/>
        </p:nvSpPr>
        <p:spPr>
          <a:xfrm>
            <a:off x="4276607" y="10592"/>
            <a:ext cx="3137574" cy="1605424"/>
          </a:xfrm>
          <a:prstGeom prst="ellipse">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Education</a:t>
            </a:r>
          </a:p>
        </p:txBody>
      </p:sp>
      <p:sp>
        <p:nvSpPr>
          <p:cNvPr id="15" name="Oval 14">
            <a:extLst>
              <a:ext uri="{FF2B5EF4-FFF2-40B4-BE49-F238E27FC236}">
                <a16:creationId xmlns:a16="http://schemas.microsoft.com/office/drawing/2014/main" id="{DBF0B797-2B5F-49BE-9E82-B3D62F140ABB}"/>
              </a:ext>
            </a:extLst>
          </p:cNvPr>
          <p:cNvSpPr/>
          <p:nvPr/>
        </p:nvSpPr>
        <p:spPr>
          <a:xfrm>
            <a:off x="8234303" y="1031441"/>
            <a:ext cx="3137574" cy="1605424"/>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Social Services</a:t>
            </a:r>
          </a:p>
        </p:txBody>
      </p:sp>
      <p:sp>
        <p:nvSpPr>
          <p:cNvPr id="16" name="Oval 15">
            <a:extLst>
              <a:ext uri="{FF2B5EF4-FFF2-40B4-BE49-F238E27FC236}">
                <a16:creationId xmlns:a16="http://schemas.microsoft.com/office/drawing/2014/main" id="{869F6860-486C-4141-8651-C9B95733A4F4}"/>
              </a:ext>
            </a:extLst>
          </p:cNvPr>
          <p:cNvSpPr/>
          <p:nvPr/>
        </p:nvSpPr>
        <p:spPr>
          <a:xfrm>
            <a:off x="2020848" y="2892467"/>
            <a:ext cx="3137574" cy="1605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Police</a:t>
            </a:r>
          </a:p>
        </p:txBody>
      </p:sp>
      <p:sp>
        <p:nvSpPr>
          <p:cNvPr id="17" name="Oval 16">
            <a:extLst>
              <a:ext uri="{FF2B5EF4-FFF2-40B4-BE49-F238E27FC236}">
                <a16:creationId xmlns:a16="http://schemas.microsoft.com/office/drawing/2014/main" id="{D9CFE5BC-D108-4254-B17D-066C75D47B91}"/>
              </a:ext>
            </a:extLst>
          </p:cNvPr>
          <p:cNvSpPr/>
          <p:nvPr/>
        </p:nvSpPr>
        <p:spPr>
          <a:xfrm>
            <a:off x="8514881" y="4293031"/>
            <a:ext cx="3623759" cy="160542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Local Government</a:t>
            </a:r>
          </a:p>
        </p:txBody>
      </p:sp>
      <p:sp>
        <p:nvSpPr>
          <p:cNvPr id="3" name="Slide Number Placeholder 2">
            <a:extLst>
              <a:ext uri="{FF2B5EF4-FFF2-40B4-BE49-F238E27FC236}">
                <a16:creationId xmlns:a16="http://schemas.microsoft.com/office/drawing/2014/main" id="{C96F3E1A-EED9-43A6-8331-2856FEE1DB1F}"/>
              </a:ext>
            </a:extLst>
          </p:cNvPr>
          <p:cNvSpPr>
            <a:spLocks noGrp="1"/>
          </p:cNvSpPr>
          <p:nvPr>
            <p:ph type="sldNum" sz="quarter" idx="12"/>
          </p:nvPr>
        </p:nvSpPr>
        <p:spPr/>
        <p:txBody>
          <a:bodyPr/>
          <a:lstStyle/>
          <a:p>
            <a:fld id="{2633C1E9-BBC2-4CC6-BA8F-42C76672DF1C}" type="slidenum">
              <a:rPr lang="en-GB" smtClean="0"/>
              <a:t>34</a:t>
            </a:fld>
            <a:endParaRPr lang="en-GB"/>
          </a:p>
        </p:txBody>
      </p:sp>
      <p:sp>
        <p:nvSpPr>
          <p:cNvPr id="4" name="Oval 3">
            <a:extLst>
              <a:ext uri="{FF2B5EF4-FFF2-40B4-BE49-F238E27FC236}">
                <a16:creationId xmlns:a16="http://schemas.microsoft.com/office/drawing/2014/main" id="{24CE5BE5-A11D-AF82-AAA5-FF2EDC398AD9}"/>
              </a:ext>
            </a:extLst>
          </p:cNvPr>
          <p:cNvSpPr/>
          <p:nvPr/>
        </p:nvSpPr>
        <p:spPr>
          <a:xfrm>
            <a:off x="4776223" y="1929651"/>
            <a:ext cx="3137574" cy="160542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Community Groups</a:t>
            </a:r>
          </a:p>
        </p:txBody>
      </p:sp>
    </p:spTree>
    <p:extLst>
      <p:ext uri="{BB962C8B-B14F-4D97-AF65-F5344CB8AC3E}">
        <p14:creationId xmlns:p14="http://schemas.microsoft.com/office/powerpoint/2010/main" val="136284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1+#ppt_w/2"/>
                                          </p:val>
                                        </p:tav>
                                        <p:tav tm="100000">
                                          <p:val>
                                            <p:strVal val="#ppt_x"/>
                                          </p:val>
                                        </p:tav>
                                      </p:tavLst>
                                    </p:anim>
                                    <p:anim calcmode="lin" valueType="num">
                                      <p:cBhvr additive="base">
                                        <p:cTn id="8"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1+#ppt_w/2"/>
                                          </p:val>
                                        </p:tav>
                                        <p:tav tm="100000">
                                          <p:val>
                                            <p:strVal val="#ppt_x"/>
                                          </p:val>
                                        </p:tav>
                                      </p:tavLst>
                                    </p:anim>
                                    <p:anim calcmode="lin" valueType="num">
                                      <p:cBhvr additive="base">
                                        <p:cTn id="14"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1+#ppt_w/2"/>
                                          </p:val>
                                        </p:tav>
                                        <p:tav tm="100000">
                                          <p:val>
                                            <p:strVal val="#ppt_x"/>
                                          </p:val>
                                        </p:tav>
                                      </p:tavLst>
                                    </p:anim>
                                    <p:anim calcmode="lin" valueType="num">
                                      <p:cBhvr additive="base">
                                        <p:cTn id="20"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1+#ppt_w/2"/>
                                          </p:val>
                                        </p:tav>
                                        <p:tav tm="100000">
                                          <p:val>
                                            <p:strVal val="#ppt_x"/>
                                          </p:val>
                                        </p:tav>
                                      </p:tavLst>
                                    </p:anim>
                                    <p:anim calcmode="lin" valueType="num">
                                      <p:cBhvr additive="base">
                                        <p:cTn id="26" dur="500" fill="hold"/>
                                        <p:tgtEl>
                                          <p:spTgt spid="17"/>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3"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1+#ppt_w/2"/>
                                          </p:val>
                                        </p:tav>
                                        <p:tav tm="100000">
                                          <p:val>
                                            <p:strVal val="#ppt_x"/>
                                          </p:val>
                                        </p:tav>
                                      </p:tavLst>
                                    </p:anim>
                                    <p:anim calcmode="lin" valueType="num">
                                      <p:cBhvr additive="base">
                                        <p:cTn id="32" dur="500" fill="hold"/>
                                        <p:tgtEl>
                                          <p:spTgt spid="15"/>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3"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1+#ppt_w/2"/>
                                          </p:val>
                                        </p:tav>
                                        <p:tav tm="100000">
                                          <p:val>
                                            <p:strVal val="#ppt_x"/>
                                          </p:val>
                                        </p:tav>
                                      </p:tavLst>
                                    </p:anim>
                                    <p:anim calcmode="lin" valueType="num">
                                      <p:cBhvr additive="base">
                                        <p:cTn id="3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3" grpId="0" animBg="1"/>
      <p:bldP spid="15" grpId="0" animBg="1"/>
      <p:bldP spid="16" grpId="0" animBg="1"/>
      <p:bldP spid="17" grpId="0" animBg="1"/>
      <p:bldP spid="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5395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FB9442-E0D2-452C-B679-64B4101A2782}"/>
              </a:ext>
            </a:extLst>
          </p:cNvPr>
          <p:cNvSpPr>
            <a:spLocks noGrp="1"/>
          </p:cNvSpPr>
          <p:nvPr>
            <p:ph type="title"/>
          </p:nvPr>
        </p:nvSpPr>
        <p:spPr>
          <a:xfrm>
            <a:off x="524256" y="4767072"/>
            <a:ext cx="6594189" cy="1625210"/>
          </a:xfrm>
        </p:spPr>
        <p:txBody>
          <a:bodyPr>
            <a:normAutofit/>
          </a:bodyPr>
          <a:lstStyle/>
          <a:p>
            <a:pPr algn="r"/>
            <a:r>
              <a:rPr lang="en-GB" sz="6000" dirty="0">
                <a:solidFill>
                  <a:srgbClr val="FFFFFF"/>
                </a:solidFill>
              </a:rPr>
              <a:t>Stakeholders</a:t>
            </a:r>
          </a:p>
        </p:txBody>
      </p:sp>
      <p:pic>
        <p:nvPicPr>
          <p:cNvPr id="5" name="Picture 4">
            <a:extLst>
              <a:ext uri="{FF2B5EF4-FFF2-40B4-BE49-F238E27FC236}">
                <a16:creationId xmlns:a16="http://schemas.microsoft.com/office/drawing/2014/main" id="{44FCF886-7D30-4DB1-BA42-68E2A9985D9F}"/>
              </a:ext>
            </a:extLst>
          </p:cNvPr>
          <p:cNvPicPr>
            <a:picLocks noChangeAspect="1"/>
          </p:cNvPicPr>
          <p:nvPr/>
        </p:nvPicPr>
        <p:blipFill rotWithShape="1">
          <a:blip r:embed="rId2"/>
          <a:srcRect t="12820" r="1" b="1"/>
          <a:stretch/>
        </p:blipFill>
        <p:spPr>
          <a:xfrm>
            <a:off x="327547" y="321733"/>
            <a:ext cx="7058306" cy="4107392"/>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E6C9F7-CDB5-4D8A-BC66-E2B0DA44366D}"/>
              </a:ext>
            </a:extLst>
          </p:cNvPr>
          <p:cNvSpPr>
            <a:spLocks noGrp="1"/>
          </p:cNvSpPr>
          <p:nvPr>
            <p:ph idx="1"/>
          </p:nvPr>
        </p:nvSpPr>
        <p:spPr>
          <a:xfrm>
            <a:off x="7753739" y="550506"/>
            <a:ext cx="3914005" cy="5841775"/>
          </a:xfrm>
        </p:spPr>
        <p:txBody>
          <a:bodyPr anchor="ctr">
            <a:normAutofit/>
          </a:bodyPr>
          <a:lstStyle/>
          <a:p>
            <a:r>
              <a:rPr lang="en-US" sz="2000" dirty="0">
                <a:solidFill>
                  <a:srgbClr val="FFFFFF"/>
                </a:solidFill>
              </a:rPr>
              <a:t>citizens (as individuals)</a:t>
            </a:r>
          </a:p>
          <a:p>
            <a:r>
              <a:rPr lang="en-US" sz="2000" dirty="0">
                <a:solidFill>
                  <a:srgbClr val="FFFFFF"/>
                </a:solidFill>
              </a:rPr>
              <a:t>community organizations that are loosely organized</a:t>
            </a:r>
          </a:p>
          <a:p>
            <a:r>
              <a:rPr lang="en-US" sz="2000" dirty="0">
                <a:solidFill>
                  <a:srgbClr val="FFFFFF"/>
                </a:solidFill>
              </a:rPr>
              <a:t>non-profit organizations (including charities and major non-governmental organizations), which are often quite tightly organized</a:t>
            </a:r>
          </a:p>
          <a:p>
            <a:r>
              <a:rPr lang="en-US" sz="2000" dirty="0">
                <a:solidFill>
                  <a:srgbClr val="FFFFFF"/>
                </a:solidFill>
              </a:rPr>
              <a:t>business</a:t>
            </a:r>
          </a:p>
          <a:p>
            <a:r>
              <a:rPr lang="en-US" sz="2000" dirty="0">
                <a:solidFill>
                  <a:srgbClr val="FFFFFF"/>
                </a:solidFill>
              </a:rPr>
              <a:t>media</a:t>
            </a:r>
          </a:p>
          <a:p>
            <a:r>
              <a:rPr lang="en-US" sz="2000" dirty="0">
                <a:solidFill>
                  <a:srgbClr val="FFFFFF"/>
                </a:solidFill>
              </a:rPr>
              <a:t>public agencies (e.g. different levels of government/Parliament, including international levels)</a:t>
            </a:r>
          </a:p>
          <a:p>
            <a:r>
              <a:rPr lang="en-US" sz="2000" dirty="0">
                <a:solidFill>
                  <a:srgbClr val="FFFFFF"/>
                </a:solidFill>
              </a:rPr>
              <a:t>elected politicians</a:t>
            </a:r>
          </a:p>
          <a:p>
            <a:r>
              <a:rPr lang="en-US" sz="2000" dirty="0">
                <a:solidFill>
                  <a:srgbClr val="FFFFFF"/>
                </a:solidFill>
              </a:rPr>
              <a:t>trade unions</a:t>
            </a:r>
          </a:p>
          <a:p>
            <a:endParaRPr lang="en-GB" sz="1700" dirty="0">
              <a:solidFill>
                <a:srgbClr val="FFFFFF"/>
              </a:solidFill>
            </a:endParaRPr>
          </a:p>
        </p:txBody>
      </p:sp>
      <p:sp>
        <p:nvSpPr>
          <p:cNvPr id="11" name="TextBox 10">
            <a:extLst>
              <a:ext uri="{FF2B5EF4-FFF2-40B4-BE49-F238E27FC236}">
                <a16:creationId xmlns:a16="http://schemas.microsoft.com/office/drawing/2014/main" id="{D0B3D96C-B182-4876-A15D-967E99F73C43}"/>
              </a:ext>
            </a:extLst>
          </p:cNvPr>
          <p:cNvSpPr txBox="1"/>
          <p:nvPr/>
        </p:nvSpPr>
        <p:spPr>
          <a:xfrm>
            <a:off x="9738804" y="6063449"/>
            <a:ext cx="1722268" cy="369332"/>
          </a:xfrm>
          <a:prstGeom prst="rect">
            <a:avLst/>
          </a:prstGeom>
          <a:noFill/>
        </p:spPr>
        <p:txBody>
          <a:bodyPr wrap="square" rtlCol="0">
            <a:spAutoFit/>
          </a:bodyPr>
          <a:lstStyle/>
          <a:p>
            <a:r>
              <a:rPr lang="en-GB" dirty="0">
                <a:solidFill>
                  <a:schemeClr val="bg1"/>
                </a:solidFill>
              </a:rPr>
              <a:t>Loeffler 2016</a:t>
            </a:r>
          </a:p>
        </p:txBody>
      </p:sp>
      <p:sp>
        <p:nvSpPr>
          <p:cNvPr id="4" name="Slide Number Placeholder 3">
            <a:extLst>
              <a:ext uri="{FF2B5EF4-FFF2-40B4-BE49-F238E27FC236}">
                <a16:creationId xmlns:a16="http://schemas.microsoft.com/office/drawing/2014/main" id="{355D9532-4EE3-4E86-A393-5CAAD1E5A85D}"/>
              </a:ext>
            </a:extLst>
          </p:cNvPr>
          <p:cNvSpPr>
            <a:spLocks noGrp="1"/>
          </p:cNvSpPr>
          <p:nvPr>
            <p:ph type="sldNum" sz="quarter" idx="12"/>
          </p:nvPr>
        </p:nvSpPr>
        <p:spPr/>
        <p:txBody>
          <a:bodyPr/>
          <a:lstStyle/>
          <a:p>
            <a:fld id="{2633C1E9-BBC2-4CC6-BA8F-42C76672DF1C}" type="slidenum">
              <a:rPr lang="en-GB" smtClean="0"/>
              <a:t>35</a:t>
            </a:fld>
            <a:endParaRPr lang="en-GB"/>
          </a:p>
        </p:txBody>
      </p:sp>
    </p:spTree>
    <p:extLst>
      <p:ext uri="{BB962C8B-B14F-4D97-AF65-F5344CB8AC3E}">
        <p14:creationId xmlns:p14="http://schemas.microsoft.com/office/powerpoint/2010/main" val="37171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03A7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290D69-C7F7-453F-82F8-FCE1FB924F3A}"/>
              </a:ext>
            </a:extLst>
          </p:cNvPr>
          <p:cNvSpPr>
            <a:spLocks noGrp="1"/>
          </p:cNvSpPr>
          <p:nvPr>
            <p:ph type="title"/>
          </p:nvPr>
        </p:nvSpPr>
        <p:spPr>
          <a:xfrm>
            <a:off x="524256" y="4767072"/>
            <a:ext cx="6594189" cy="1625210"/>
          </a:xfrm>
        </p:spPr>
        <p:txBody>
          <a:bodyPr>
            <a:normAutofit/>
          </a:bodyPr>
          <a:lstStyle/>
          <a:p>
            <a:pPr algn="r"/>
            <a:r>
              <a:rPr lang="en-GB" dirty="0">
                <a:solidFill>
                  <a:srgbClr val="FFFFFF"/>
                </a:solidFill>
              </a:rPr>
              <a:t>Evolution in local government</a:t>
            </a:r>
          </a:p>
        </p:txBody>
      </p:sp>
      <p:pic>
        <p:nvPicPr>
          <p:cNvPr id="6" name="Picture 5">
            <a:extLst>
              <a:ext uri="{FF2B5EF4-FFF2-40B4-BE49-F238E27FC236}">
                <a16:creationId xmlns:a16="http://schemas.microsoft.com/office/drawing/2014/main" id="{CCAD54A1-E143-429C-9062-A7C54AC67763}"/>
              </a:ext>
            </a:extLst>
          </p:cNvPr>
          <p:cNvPicPr>
            <a:picLocks noChangeAspect="1"/>
          </p:cNvPicPr>
          <p:nvPr/>
        </p:nvPicPr>
        <p:blipFill rotWithShape="1">
          <a:blip r:embed="rId2"/>
          <a:srcRect t="13146" r="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7ACFC4-3893-48F4-8ABE-7920395A4CE1}"/>
              </a:ext>
            </a:extLst>
          </p:cNvPr>
          <p:cNvSpPr>
            <a:spLocks noGrp="1"/>
          </p:cNvSpPr>
          <p:nvPr>
            <p:ph idx="1"/>
          </p:nvPr>
        </p:nvSpPr>
        <p:spPr>
          <a:xfrm>
            <a:off x="7838382" y="568355"/>
            <a:ext cx="3787227" cy="4003645"/>
          </a:xfrm>
        </p:spPr>
        <p:txBody>
          <a:bodyPr anchor="ctr">
            <a:normAutofit/>
          </a:bodyPr>
          <a:lstStyle/>
          <a:p>
            <a:r>
              <a:rPr lang="en-GB" sz="2400" dirty="0">
                <a:solidFill>
                  <a:srgbClr val="FFFFFF"/>
                </a:solidFill>
              </a:rPr>
              <a:t>Organisational leadership</a:t>
            </a:r>
          </a:p>
          <a:p>
            <a:r>
              <a:rPr lang="en-GB" sz="2400" dirty="0">
                <a:solidFill>
                  <a:srgbClr val="FFFFFF"/>
                </a:solidFill>
              </a:rPr>
              <a:t>Policy and strategy</a:t>
            </a:r>
          </a:p>
          <a:p>
            <a:r>
              <a:rPr lang="en-GB" sz="2400" dirty="0">
                <a:solidFill>
                  <a:srgbClr val="FFFFFF"/>
                </a:solidFill>
              </a:rPr>
              <a:t>People management</a:t>
            </a:r>
          </a:p>
          <a:p>
            <a:r>
              <a:rPr lang="en-GB" sz="2400" dirty="0">
                <a:solidFill>
                  <a:srgbClr val="FFFFFF"/>
                </a:solidFill>
              </a:rPr>
              <a:t>Resource management</a:t>
            </a:r>
          </a:p>
          <a:p>
            <a:r>
              <a:rPr lang="en-GB" sz="2400" dirty="0">
                <a:solidFill>
                  <a:srgbClr val="FFFFFF"/>
                </a:solidFill>
              </a:rPr>
              <a:t>Processes</a:t>
            </a:r>
          </a:p>
          <a:p>
            <a:r>
              <a:rPr lang="en-GB" sz="2400" dirty="0">
                <a:solidFill>
                  <a:srgbClr val="FFFFFF"/>
                </a:solidFill>
              </a:rPr>
              <a:t>Improving functions</a:t>
            </a:r>
          </a:p>
          <a:p>
            <a:r>
              <a:rPr lang="en-GB" sz="2400" dirty="0">
                <a:solidFill>
                  <a:srgbClr val="FFFFFF"/>
                </a:solidFill>
              </a:rPr>
              <a:t>Moving towards good governance</a:t>
            </a:r>
          </a:p>
          <a:p>
            <a:pPr marL="0" indent="0">
              <a:buNone/>
            </a:pPr>
            <a:endParaRPr lang="en-GB" sz="2000" dirty="0">
              <a:solidFill>
                <a:srgbClr val="FFFFFF"/>
              </a:solidFill>
            </a:endParaRPr>
          </a:p>
        </p:txBody>
      </p:sp>
      <p:sp>
        <p:nvSpPr>
          <p:cNvPr id="4" name="TextBox 3">
            <a:extLst>
              <a:ext uri="{FF2B5EF4-FFF2-40B4-BE49-F238E27FC236}">
                <a16:creationId xmlns:a16="http://schemas.microsoft.com/office/drawing/2014/main" id="{AEF397FB-4B9E-47FA-AAA9-C41FEC85270D}"/>
              </a:ext>
            </a:extLst>
          </p:cNvPr>
          <p:cNvSpPr txBox="1"/>
          <p:nvPr/>
        </p:nvSpPr>
        <p:spPr>
          <a:xfrm>
            <a:off x="7796249" y="4767072"/>
            <a:ext cx="3871495" cy="1723549"/>
          </a:xfrm>
          <a:prstGeom prst="rect">
            <a:avLst/>
          </a:prstGeom>
          <a:solidFill>
            <a:srgbClr val="FFFF00"/>
          </a:solidFill>
          <a:ln w="38100">
            <a:solidFill>
              <a:schemeClr val="tx1"/>
            </a:solidFill>
          </a:ln>
        </p:spPr>
        <p:txBody>
          <a:bodyPr wrap="square" rtlCol="0">
            <a:spAutoFit/>
          </a:bodyPr>
          <a:lstStyle/>
          <a:p>
            <a:pPr algn="ctr">
              <a:spcAft>
                <a:spcPts val="600"/>
              </a:spcAft>
            </a:pPr>
            <a:r>
              <a:rPr lang="en-GB" sz="2400" dirty="0"/>
              <a:t>Constant process of change management</a:t>
            </a:r>
          </a:p>
          <a:p>
            <a:pPr algn="ctr">
              <a:spcAft>
                <a:spcPts val="600"/>
              </a:spcAft>
            </a:pPr>
            <a:r>
              <a:rPr lang="en-GB" sz="2400" dirty="0"/>
              <a:t>Strategic leadership</a:t>
            </a:r>
          </a:p>
          <a:p>
            <a:pPr algn="ctr">
              <a:spcAft>
                <a:spcPts val="600"/>
              </a:spcAft>
            </a:pPr>
            <a:r>
              <a:rPr lang="en-GB" sz="2400" dirty="0"/>
              <a:t>Strategic management</a:t>
            </a:r>
          </a:p>
        </p:txBody>
      </p:sp>
      <p:sp>
        <p:nvSpPr>
          <p:cNvPr id="5" name="Slide Number Placeholder 4">
            <a:extLst>
              <a:ext uri="{FF2B5EF4-FFF2-40B4-BE49-F238E27FC236}">
                <a16:creationId xmlns:a16="http://schemas.microsoft.com/office/drawing/2014/main" id="{B36C3324-9CA2-4955-B410-0856736A6A1E}"/>
              </a:ext>
            </a:extLst>
          </p:cNvPr>
          <p:cNvSpPr>
            <a:spLocks noGrp="1"/>
          </p:cNvSpPr>
          <p:nvPr>
            <p:ph type="sldNum" sz="quarter" idx="12"/>
          </p:nvPr>
        </p:nvSpPr>
        <p:spPr/>
        <p:txBody>
          <a:bodyPr/>
          <a:lstStyle/>
          <a:p>
            <a:fld id="{2633C1E9-BBC2-4CC6-BA8F-42C76672DF1C}" type="slidenum">
              <a:rPr lang="en-GB" smtClean="0"/>
              <a:t>36</a:t>
            </a:fld>
            <a:endParaRPr lang="en-GB"/>
          </a:p>
        </p:txBody>
      </p:sp>
    </p:spTree>
    <p:extLst>
      <p:ext uri="{BB962C8B-B14F-4D97-AF65-F5344CB8AC3E}">
        <p14:creationId xmlns:p14="http://schemas.microsoft.com/office/powerpoint/2010/main" val="715150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 calcmode="lin" valueType="num">
                                      <p:cBhvr additive="base">
                                        <p:cTn id="49" dur="500" fill="hold"/>
                                        <p:tgtEl>
                                          <p:spTgt spid="4"/>
                                        </p:tgtEl>
                                        <p:attrNameLst>
                                          <p:attrName>ppt_x</p:attrName>
                                        </p:attrNameLst>
                                      </p:cBhvr>
                                      <p:tavLst>
                                        <p:tav tm="0">
                                          <p:val>
                                            <p:strVal val="#ppt_x"/>
                                          </p:val>
                                        </p:tav>
                                        <p:tav tm="100000">
                                          <p:val>
                                            <p:strVal val="#ppt_x"/>
                                          </p:val>
                                        </p:tav>
                                      </p:tavLst>
                                    </p:anim>
                                    <p:anim calcmode="lin" valueType="num">
                                      <p:cBhvr additive="base">
                                        <p:cTn id="5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F9312-2C10-405C-942B-43B5659D790D}"/>
              </a:ext>
            </a:extLst>
          </p:cNvPr>
          <p:cNvSpPr>
            <a:spLocks noGrp="1"/>
          </p:cNvSpPr>
          <p:nvPr>
            <p:ph type="title"/>
          </p:nvPr>
        </p:nvSpPr>
        <p:spPr/>
        <p:txBody>
          <a:bodyPr>
            <a:normAutofit/>
          </a:bodyPr>
          <a:lstStyle/>
          <a:p>
            <a:r>
              <a:rPr lang="en-GB" sz="6000" dirty="0"/>
              <a:t>Summary</a:t>
            </a:r>
          </a:p>
        </p:txBody>
      </p:sp>
      <p:sp>
        <p:nvSpPr>
          <p:cNvPr id="3" name="Content Placeholder 2">
            <a:extLst>
              <a:ext uri="{FF2B5EF4-FFF2-40B4-BE49-F238E27FC236}">
                <a16:creationId xmlns:a16="http://schemas.microsoft.com/office/drawing/2014/main" id="{020C3D16-9564-474C-BCDB-0C444748DB56}"/>
              </a:ext>
            </a:extLst>
          </p:cNvPr>
          <p:cNvSpPr>
            <a:spLocks noGrp="1"/>
          </p:cNvSpPr>
          <p:nvPr>
            <p:ph idx="1"/>
          </p:nvPr>
        </p:nvSpPr>
        <p:spPr>
          <a:xfrm>
            <a:off x="838200" y="1825625"/>
            <a:ext cx="3371667" cy="4351338"/>
          </a:xfrm>
        </p:spPr>
        <p:txBody>
          <a:bodyPr/>
          <a:lstStyle/>
          <a:p>
            <a:r>
              <a:rPr lang="en-GB" dirty="0"/>
              <a:t>The exercise of power</a:t>
            </a:r>
          </a:p>
          <a:p>
            <a:r>
              <a:rPr lang="en-GB" dirty="0"/>
              <a:t>Decision-making</a:t>
            </a:r>
          </a:p>
          <a:p>
            <a:r>
              <a:rPr lang="en-GB" dirty="0"/>
              <a:t>High-level</a:t>
            </a:r>
          </a:p>
          <a:p>
            <a:r>
              <a:rPr lang="en-GB" dirty="0"/>
              <a:t>Partnership</a:t>
            </a:r>
          </a:p>
          <a:p>
            <a:r>
              <a:rPr lang="en-GB" dirty="0"/>
              <a:t>Interaction</a:t>
            </a:r>
          </a:p>
          <a:p>
            <a:r>
              <a:rPr lang="en-GB" dirty="0"/>
              <a:t>Pooling efforts</a:t>
            </a:r>
          </a:p>
          <a:p>
            <a:endParaRPr lang="en-GB" dirty="0"/>
          </a:p>
          <a:p>
            <a:endParaRPr lang="en-GB" dirty="0"/>
          </a:p>
          <a:p>
            <a:endParaRPr lang="en-GB" dirty="0"/>
          </a:p>
        </p:txBody>
      </p:sp>
      <p:graphicFrame>
        <p:nvGraphicFramePr>
          <p:cNvPr id="4" name="Diagram 3">
            <a:extLst>
              <a:ext uri="{FF2B5EF4-FFF2-40B4-BE49-F238E27FC236}">
                <a16:creationId xmlns:a16="http://schemas.microsoft.com/office/drawing/2014/main" id="{E0F73088-3E0C-4891-9B4B-81BD89DA10EC}"/>
              </a:ext>
            </a:extLst>
          </p:cNvPr>
          <p:cNvGraphicFramePr/>
          <p:nvPr>
            <p:extLst>
              <p:ext uri="{D42A27DB-BD31-4B8C-83A1-F6EECF244321}">
                <p14:modId xmlns:p14="http://schemas.microsoft.com/office/powerpoint/2010/main" val="2637408089"/>
              </p:ext>
            </p:extLst>
          </p:nvPr>
        </p:nvGraphicFramePr>
        <p:xfrm>
          <a:off x="4209867" y="1462140"/>
          <a:ext cx="7644164" cy="478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9715EA17-2489-4047-B2F1-9516381CACAE}"/>
              </a:ext>
            </a:extLst>
          </p:cNvPr>
          <p:cNvSpPr>
            <a:spLocks noGrp="1"/>
          </p:cNvSpPr>
          <p:nvPr>
            <p:ph type="sldNum" sz="quarter" idx="12"/>
          </p:nvPr>
        </p:nvSpPr>
        <p:spPr/>
        <p:txBody>
          <a:bodyPr/>
          <a:lstStyle/>
          <a:p>
            <a:fld id="{2633C1E9-BBC2-4CC6-BA8F-42C76672DF1C}" type="slidenum">
              <a:rPr lang="en-GB" smtClean="0"/>
              <a:t>37</a:t>
            </a:fld>
            <a:endParaRPr lang="en-GB"/>
          </a:p>
        </p:txBody>
      </p:sp>
    </p:spTree>
    <p:extLst>
      <p:ext uri="{BB962C8B-B14F-4D97-AF65-F5344CB8AC3E}">
        <p14:creationId xmlns:p14="http://schemas.microsoft.com/office/powerpoint/2010/main" val="113523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54DAE50-730E-4BC4-A4A8-8995B71CFCB8}"/>
                                            </p:graphicEl>
                                          </p:spTgt>
                                        </p:tgtEl>
                                        <p:attrNameLst>
                                          <p:attrName>style.visibility</p:attrName>
                                        </p:attrNameLst>
                                      </p:cBhvr>
                                      <p:to>
                                        <p:strVal val="visible"/>
                                      </p:to>
                                    </p:set>
                                    <p:anim calcmode="lin" valueType="num">
                                      <p:cBhvr additive="base">
                                        <p:cTn id="7" dur="500" fill="hold"/>
                                        <p:tgtEl>
                                          <p:spTgt spid="4">
                                            <p:graphicEl>
                                              <a:dgm id="{354DAE50-730E-4BC4-A4A8-8995B71CFCB8}"/>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54DAE50-730E-4BC4-A4A8-8995B71CFCB8}"/>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A685EDC6-E065-4A93-A95A-BCF2028A5F05}"/>
                                            </p:graphicEl>
                                          </p:spTgt>
                                        </p:tgtEl>
                                        <p:attrNameLst>
                                          <p:attrName>style.visibility</p:attrName>
                                        </p:attrNameLst>
                                      </p:cBhvr>
                                      <p:to>
                                        <p:strVal val="visible"/>
                                      </p:to>
                                    </p:set>
                                    <p:anim calcmode="lin" valueType="num">
                                      <p:cBhvr additive="base">
                                        <p:cTn id="11" dur="500" fill="hold"/>
                                        <p:tgtEl>
                                          <p:spTgt spid="4">
                                            <p:graphicEl>
                                              <a:dgm id="{A685EDC6-E065-4A93-A95A-BCF2028A5F05}"/>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A685EDC6-E065-4A93-A95A-BCF2028A5F05}"/>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74352DB9-4F2A-43C8-B9F7-528E3007CD41}"/>
                                            </p:graphicEl>
                                          </p:spTgt>
                                        </p:tgtEl>
                                        <p:attrNameLst>
                                          <p:attrName>style.visibility</p:attrName>
                                        </p:attrNameLst>
                                      </p:cBhvr>
                                      <p:to>
                                        <p:strVal val="visible"/>
                                      </p:to>
                                    </p:set>
                                    <p:anim calcmode="lin" valueType="num">
                                      <p:cBhvr additive="base">
                                        <p:cTn id="17" dur="500" fill="hold"/>
                                        <p:tgtEl>
                                          <p:spTgt spid="4">
                                            <p:graphicEl>
                                              <a:dgm id="{74352DB9-4F2A-43C8-B9F7-528E3007CD4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4352DB9-4F2A-43C8-B9F7-528E3007CD41}"/>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57E54E36-3E76-4FCB-AE89-910755798C83}"/>
                                            </p:graphicEl>
                                          </p:spTgt>
                                        </p:tgtEl>
                                        <p:attrNameLst>
                                          <p:attrName>style.visibility</p:attrName>
                                        </p:attrNameLst>
                                      </p:cBhvr>
                                      <p:to>
                                        <p:strVal val="visible"/>
                                      </p:to>
                                    </p:set>
                                    <p:anim calcmode="lin" valueType="num">
                                      <p:cBhvr additive="base">
                                        <p:cTn id="21" dur="500" fill="hold"/>
                                        <p:tgtEl>
                                          <p:spTgt spid="4">
                                            <p:graphicEl>
                                              <a:dgm id="{57E54E36-3E76-4FCB-AE89-910755798C83}"/>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57E54E36-3E76-4FCB-AE89-910755798C83}"/>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C2DFF490-09FB-46EB-9778-BA318C55D377}"/>
                                            </p:graphicEl>
                                          </p:spTgt>
                                        </p:tgtEl>
                                        <p:attrNameLst>
                                          <p:attrName>style.visibility</p:attrName>
                                        </p:attrNameLst>
                                      </p:cBhvr>
                                      <p:to>
                                        <p:strVal val="visible"/>
                                      </p:to>
                                    </p:set>
                                    <p:anim calcmode="lin" valueType="num">
                                      <p:cBhvr additive="base">
                                        <p:cTn id="27" dur="500" fill="hold"/>
                                        <p:tgtEl>
                                          <p:spTgt spid="4">
                                            <p:graphicEl>
                                              <a:dgm id="{C2DFF490-09FB-46EB-9778-BA318C55D377}"/>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C2DFF490-09FB-46EB-9778-BA318C55D377}"/>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5D45FC93-766D-49E8-B6C8-686D1DF354D0}"/>
                                            </p:graphicEl>
                                          </p:spTgt>
                                        </p:tgtEl>
                                        <p:attrNameLst>
                                          <p:attrName>style.visibility</p:attrName>
                                        </p:attrNameLst>
                                      </p:cBhvr>
                                      <p:to>
                                        <p:strVal val="visible"/>
                                      </p:to>
                                    </p:set>
                                    <p:anim calcmode="lin" valueType="num">
                                      <p:cBhvr additive="base">
                                        <p:cTn id="33" dur="500" fill="hold"/>
                                        <p:tgtEl>
                                          <p:spTgt spid="4">
                                            <p:graphicEl>
                                              <a:dgm id="{5D45FC93-766D-49E8-B6C8-686D1DF354D0}"/>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5D45FC93-766D-49E8-B6C8-686D1DF354D0}"/>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E953F3AD-AF87-4F22-B86F-06FE7A4D8C39}"/>
                                            </p:graphicEl>
                                          </p:spTgt>
                                        </p:tgtEl>
                                        <p:attrNameLst>
                                          <p:attrName>style.visibility</p:attrName>
                                        </p:attrNameLst>
                                      </p:cBhvr>
                                      <p:to>
                                        <p:strVal val="visible"/>
                                      </p:to>
                                    </p:set>
                                    <p:anim calcmode="lin" valueType="num">
                                      <p:cBhvr additive="base">
                                        <p:cTn id="39" dur="500" fill="hold"/>
                                        <p:tgtEl>
                                          <p:spTgt spid="4">
                                            <p:graphicEl>
                                              <a:dgm id="{E953F3AD-AF87-4F22-B86F-06FE7A4D8C39}"/>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E953F3AD-AF87-4F22-B86F-06FE7A4D8C39}"/>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graphicEl>
                                              <a:dgm id="{25C9E918-1C2E-4F88-910E-F2066EF4E57F}"/>
                                            </p:graphicEl>
                                          </p:spTgt>
                                        </p:tgtEl>
                                        <p:attrNameLst>
                                          <p:attrName>style.visibility</p:attrName>
                                        </p:attrNameLst>
                                      </p:cBhvr>
                                      <p:to>
                                        <p:strVal val="visible"/>
                                      </p:to>
                                    </p:set>
                                    <p:anim calcmode="lin" valueType="num">
                                      <p:cBhvr additive="base">
                                        <p:cTn id="45" dur="500" fill="hold"/>
                                        <p:tgtEl>
                                          <p:spTgt spid="4">
                                            <p:graphicEl>
                                              <a:dgm id="{25C9E918-1C2E-4F88-910E-F2066EF4E57F}"/>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graphicEl>
                                              <a:dgm id="{25C9E918-1C2E-4F88-910E-F2066EF4E57F}"/>
                                            </p:graphic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3">
                                            <p:txEl>
                                              <p:pRg st="0" end="0"/>
                                            </p:txEl>
                                          </p:spTgt>
                                        </p:tgtEl>
                                        <p:attrNameLst>
                                          <p:attrName>style.visibility</p:attrName>
                                        </p:attrNameLst>
                                      </p:cBhvr>
                                      <p:to>
                                        <p:strVal val="visible"/>
                                      </p:to>
                                    </p:set>
                                    <p:anim calcmode="lin" valueType="num">
                                      <p:cBhvr additive="base">
                                        <p:cTn id="5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
                                            <p:txEl>
                                              <p:pRg st="1" end="1"/>
                                            </p:txEl>
                                          </p:spTgt>
                                        </p:tgtEl>
                                        <p:attrNameLst>
                                          <p:attrName>style.visibility</p:attrName>
                                        </p:attrNameLst>
                                      </p:cBhvr>
                                      <p:to>
                                        <p:strVal val="visible"/>
                                      </p:to>
                                    </p:set>
                                    <p:anim calcmode="lin" valueType="num">
                                      <p:cBhvr additive="base">
                                        <p:cTn id="5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3">
                                            <p:txEl>
                                              <p:pRg st="2" end="2"/>
                                            </p:txEl>
                                          </p:spTgt>
                                        </p:tgtEl>
                                        <p:attrNameLst>
                                          <p:attrName>style.visibility</p:attrName>
                                        </p:attrNameLst>
                                      </p:cBhvr>
                                      <p:to>
                                        <p:strVal val="visible"/>
                                      </p:to>
                                    </p:set>
                                    <p:anim calcmode="lin" valueType="num">
                                      <p:cBhvr additive="base">
                                        <p:cTn id="6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3">
                                            <p:txEl>
                                              <p:pRg st="3" end="3"/>
                                            </p:txEl>
                                          </p:spTgt>
                                        </p:tgtEl>
                                        <p:attrNameLst>
                                          <p:attrName>style.visibility</p:attrName>
                                        </p:attrNameLst>
                                      </p:cBhvr>
                                      <p:to>
                                        <p:strVal val="visible"/>
                                      </p:to>
                                    </p:set>
                                    <p:anim calcmode="lin" valueType="num">
                                      <p:cBhvr additive="base">
                                        <p:cTn id="6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3">
                                            <p:txEl>
                                              <p:pRg st="4" end="4"/>
                                            </p:txEl>
                                          </p:spTgt>
                                        </p:tgtEl>
                                        <p:attrNameLst>
                                          <p:attrName>style.visibility</p:attrName>
                                        </p:attrNameLst>
                                      </p:cBhvr>
                                      <p:to>
                                        <p:strVal val="visible"/>
                                      </p:to>
                                    </p:set>
                                    <p:anim calcmode="lin" valueType="num">
                                      <p:cBhvr additive="base">
                                        <p:cTn id="7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3">
                                            <p:txEl>
                                              <p:pRg st="5" end="5"/>
                                            </p:txEl>
                                          </p:spTgt>
                                        </p:tgtEl>
                                        <p:attrNameLst>
                                          <p:attrName>style.visibility</p:attrName>
                                        </p:attrNameLst>
                                      </p:cBhvr>
                                      <p:to>
                                        <p:strVal val="visible"/>
                                      </p:to>
                                    </p:set>
                                    <p:anim calcmode="lin" valueType="num">
                                      <p:cBhvr additive="base">
                                        <p:cTn id="8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lvl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F998-BFDC-4280-B282-43DF7A096073}"/>
              </a:ext>
            </a:extLst>
          </p:cNvPr>
          <p:cNvSpPr>
            <a:spLocks noGrp="1"/>
          </p:cNvSpPr>
          <p:nvPr>
            <p:ph type="title"/>
          </p:nvPr>
        </p:nvSpPr>
        <p:spPr>
          <a:xfrm>
            <a:off x="838200" y="365125"/>
            <a:ext cx="10515600" cy="1460500"/>
          </a:xfrm>
        </p:spPr>
        <p:txBody>
          <a:bodyPr>
            <a:normAutofit/>
          </a:bodyPr>
          <a:lstStyle/>
          <a:p>
            <a:r>
              <a:rPr lang="en-GB" sz="6000" dirty="0"/>
              <a:t>References</a:t>
            </a:r>
          </a:p>
        </p:txBody>
      </p:sp>
      <p:sp>
        <p:nvSpPr>
          <p:cNvPr id="3" name="Content Placeholder 2">
            <a:extLst>
              <a:ext uri="{FF2B5EF4-FFF2-40B4-BE49-F238E27FC236}">
                <a16:creationId xmlns:a16="http://schemas.microsoft.com/office/drawing/2014/main" id="{A007DB7C-2F23-4BCF-98E8-315482D089F6}"/>
              </a:ext>
            </a:extLst>
          </p:cNvPr>
          <p:cNvSpPr>
            <a:spLocks noGrp="1"/>
          </p:cNvSpPr>
          <p:nvPr>
            <p:ph idx="1"/>
          </p:nvPr>
        </p:nvSpPr>
        <p:spPr>
          <a:xfrm>
            <a:off x="838199" y="1825625"/>
            <a:ext cx="10806953" cy="4667250"/>
          </a:xfrm>
        </p:spPr>
        <p:txBody>
          <a:bodyPr>
            <a:normAutofit fontScale="92500" lnSpcReduction="10000"/>
          </a:bodyPr>
          <a:lstStyle/>
          <a:p>
            <a:pPr marL="514350" indent="-514350">
              <a:lnSpc>
                <a:spcPct val="107000"/>
              </a:lnSpc>
              <a:spcAft>
                <a:spcPts val="800"/>
              </a:spcAft>
              <a:buFont typeface="+mj-lt"/>
              <a:buAutoNum type="arabicPeriod"/>
            </a:pPr>
            <a:r>
              <a:rPr lang="en-GB" sz="2800" dirty="0">
                <a:effectLst/>
                <a:latin typeface="Calibri" panose="020F0502020204030204" pitchFamily="34" charset="0"/>
                <a:ea typeface="Calibri" panose="020F0502020204030204" pitchFamily="34" charset="0"/>
                <a:cs typeface="Times New Roman" panose="02020603050405020304" pitchFamily="18" charset="0"/>
              </a:rPr>
              <a:t>Cadbury, A (2002)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Corporate Governance and Chairmanship</a:t>
            </a:r>
            <a:r>
              <a:rPr lang="en-GB" sz="2800" dirty="0">
                <a:effectLst/>
                <a:latin typeface="Calibri" panose="020F0502020204030204" pitchFamily="34" charset="0"/>
                <a:ea typeface="Calibri" panose="020F0502020204030204" pitchFamily="34" charset="0"/>
                <a:cs typeface="Times New Roman" panose="02020603050405020304" pitchFamily="18" charset="0"/>
              </a:rPr>
              <a:t>. Oxford: OUP</a:t>
            </a:r>
            <a:endParaRPr lang="en-US" dirty="0"/>
          </a:p>
          <a:p>
            <a:pPr marL="514350" indent="-514350">
              <a:buFont typeface="+mj-lt"/>
              <a:buAutoNum type="arabicPeriod"/>
            </a:pPr>
            <a:r>
              <a:rPr lang="en-US" dirty="0"/>
              <a:t>Loeffler, E (2016) ‘Public Governance in a Network Society,’ in Bovaird, T. and Loeffler, E. (eds) (2016) </a:t>
            </a:r>
            <a:r>
              <a:rPr lang="en-US" i="1" dirty="0"/>
              <a:t>Public Management and Governance 3rd edition</a:t>
            </a:r>
            <a:r>
              <a:rPr lang="en-US" dirty="0"/>
              <a:t>. Abingdon: Routledge</a:t>
            </a:r>
          </a:p>
          <a:p>
            <a:pPr marL="514350" indent="-514350">
              <a:buFont typeface="+mj-lt"/>
              <a:buAutoNum type="arabicPeriod"/>
            </a:pPr>
            <a:r>
              <a:rPr lang="en-US" dirty="0"/>
              <a:t>Osborne, D and </a:t>
            </a:r>
            <a:r>
              <a:rPr lang="en-US" dirty="0" err="1"/>
              <a:t>Gaebler</a:t>
            </a:r>
            <a:r>
              <a:rPr lang="en-US" dirty="0"/>
              <a:t>, T (1992) </a:t>
            </a:r>
            <a:r>
              <a:rPr lang="en-US" i="1" dirty="0"/>
              <a:t>Reinventing Government: How the entrepreneurial spirit is transforming the public sector</a:t>
            </a:r>
            <a:r>
              <a:rPr lang="en-US" dirty="0"/>
              <a:t>. Reading, MA: Addison-Wellesley</a:t>
            </a:r>
          </a:p>
          <a:p>
            <a:pPr marL="514350" indent="-514350">
              <a:buFont typeface="+mj-lt"/>
              <a:buAutoNum type="arabicPeriod"/>
            </a:pPr>
            <a:r>
              <a:rPr lang="en-US" dirty="0"/>
              <a:t>Rhodes, R (1997), </a:t>
            </a:r>
            <a:r>
              <a:rPr lang="en-US" i="1" dirty="0"/>
              <a:t>Understanding governance. Policy networks, governance, reflexivity and accountability</a:t>
            </a:r>
            <a:r>
              <a:rPr lang="en-US" dirty="0"/>
              <a:t>. Buckingham: Open University Press</a:t>
            </a:r>
          </a:p>
          <a:p>
            <a:pPr marL="514350" indent="-514350">
              <a:buFont typeface="+mj-lt"/>
              <a:buAutoNum type="arabicPeriod"/>
            </a:pPr>
            <a:r>
              <a:rPr lang="en-US" dirty="0"/>
              <a:t>Quirk B (2011) </a:t>
            </a:r>
            <a:r>
              <a:rPr lang="en-US" i="1" dirty="0"/>
              <a:t>Re-imagining Government: public leadership and management in challenging times</a:t>
            </a:r>
            <a:r>
              <a:rPr lang="en-US" dirty="0"/>
              <a:t>. Basingstoke: Palgrave Macmillan</a:t>
            </a:r>
          </a:p>
        </p:txBody>
      </p:sp>
      <p:sp>
        <p:nvSpPr>
          <p:cNvPr id="4" name="Slide Number Placeholder 3">
            <a:extLst>
              <a:ext uri="{FF2B5EF4-FFF2-40B4-BE49-F238E27FC236}">
                <a16:creationId xmlns:a16="http://schemas.microsoft.com/office/drawing/2014/main" id="{01D5443E-6F29-4F78-B9B4-55B8B810E790}"/>
              </a:ext>
            </a:extLst>
          </p:cNvPr>
          <p:cNvSpPr>
            <a:spLocks noGrp="1"/>
          </p:cNvSpPr>
          <p:nvPr>
            <p:ph type="sldNum" sz="quarter" idx="12"/>
          </p:nvPr>
        </p:nvSpPr>
        <p:spPr/>
        <p:txBody>
          <a:bodyPr/>
          <a:lstStyle/>
          <a:p>
            <a:fld id="{2633C1E9-BBC2-4CC6-BA8F-42C76672DF1C}" type="slidenum">
              <a:rPr lang="en-GB" smtClean="0"/>
              <a:t>38</a:t>
            </a:fld>
            <a:endParaRPr lang="en-GB"/>
          </a:p>
        </p:txBody>
      </p:sp>
    </p:spTree>
    <p:extLst>
      <p:ext uri="{BB962C8B-B14F-4D97-AF65-F5344CB8AC3E}">
        <p14:creationId xmlns:p14="http://schemas.microsoft.com/office/powerpoint/2010/main" val="2611694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7963D-0DF3-407A-A15C-82D3D40D51CA}"/>
              </a:ext>
            </a:extLst>
          </p:cNvPr>
          <p:cNvSpPr>
            <a:spLocks noGrp="1"/>
          </p:cNvSpPr>
          <p:nvPr>
            <p:ph type="title"/>
          </p:nvPr>
        </p:nvSpPr>
        <p:spPr>
          <a:xfrm>
            <a:off x="838200" y="2202890"/>
            <a:ext cx="10515600" cy="1325563"/>
          </a:xfrm>
        </p:spPr>
        <p:txBody>
          <a:bodyPr/>
          <a:lstStyle/>
          <a:p>
            <a:r>
              <a:rPr lang="en-GB" dirty="0"/>
              <a:t>Appendices </a:t>
            </a:r>
          </a:p>
        </p:txBody>
      </p:sp>
      <p:sp>
        <p:nvSpPr>
          <p:cNvPr id="4" name="Slide Number Placeholder 3">
            <a:extLst>
              <a:ext uri="{FF2B5EF4-FFF2-40B4-BE49-F238E27FC236}">
                <a16:creationId xmlns:a16="http://schemas.microsoft.com/office/drawing/2014/main" id="{3788F5AD-420A-4AAE-8A15-5C1FB4AAD7C5}"/>
              </a:ext>
            </a:extLst>
          </p:cNvPr>
          <p:cNvSpPr>
            <a:spLocks noGrp="1"/>
          </p:cNvSpPr>
          <p:nvPr>
            <p:ph type="sldNum" sz="quarter" idx="12"/>
          </p:nvPr>
        </p:nvSpPr>
        <p:spPr/>
        <p:txBody>
          <a:bodyPr/>
          <a:lstStyle/>
          <a:p>
            <a:fld id="{2633C1E9-BBC2-4CC6-BA8F-42C76672DF1C}" type="slidenum">
              <a:rPr lang="en-GB" smtClean="0"/>
              <a:t>39</a:t>
            </a:fld>
            <a:endParaRPr lang="en-GB"/>
          </a:p>
        </p:txBody>
      </p:sp>
    </p:spTree>
    <p:extLst>
      <p:ext uri="{BB962C8B-B14F-4D97-AF65-F5344CB8AC3E}">
        <p14:creationId xmlns:p14="http://schemas.microsoft.com/office/powerpoint/2010/main" val="36606014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9E9BD-7C64-4098-9DFD-B1EB8B4905B3}"/>
              </a:ext>
            </a:extLst>
          </p:cNvPr>
          <p:cNvSpPr>
            <a:spLocks noGrp="1"/>
          </p:cNvSpPr>
          <p:nvPr>
            <p:ph type="title"/>
          </p:nvPr>
        </p:nvSpPr>
        <p:spPr>
          <a:xfrm>
            <a:off x="838200" y="1"/>
            <a:ext cx="10515600" cy="1225118"/>
          </a:xfrm>
        </p:spPr>
        <p:txBody>
          <a:bodyPr>
            <a:normAutofit fontScale="90000"/>
          </a:bodyPr>
          <a:lstStyle/>
          <a:p>
            <a:r>
              <a:rPr lang="en-GB" sz="6000" dirty="0"/>
              <a:t>Rhodes’ Typology of Policy Networks</a:t>
            </a:r>
          </a:p>
        </p:txBody>
      </p:sp>
      <p:graphicFrame>
        <p:nvGraphicFramePr>
          <p:cNvPr id="5" name="Content Placeholder 4">
            <a:extLst>
              <a:ext uri="{FF2B5EF4-FFF2-40B4-BE49-F238E27FC236}">
                <a16:creationId xmlns:a16="http://schemas.microsoft.com/office/drawing/2014/main" id="{61978C6A-BE13-4EE8-8B44-66693C9F7164}"/>
              </a:ext>
            </a:extLst>
          </p:cNvPr>
          <p:cNvGraphicFramePr>
            <a:graphicFrameLocks noGrp="1"/>
          </p:cNvGraphicFramePr>
          <p:nvPr>
            <p:ph idx="1"/>
            <p:extLst>
              <p:ext uri="{D42A27DB-BD31-4B8C-83A1-F6EECF244321}">
                <p14:modId xmlns:p14="http://schemas.microsoft.com/office/powerpoint/2010/main" val="802751561"/>
              </p:ext>
            </p:extLst>
          </p:nvPr>
        </p:nvGraphicFramePr>
        <p:xfrm>
          <a:off x="1042386" y="1115411"/>
          <a:ext cx="10515600" cy="5595931"/>
        </p:xfrm>
        <a:graphic>
          <a:graphicData uri="http://schemas.openxmlformats.org/drawingml/2006/table">
            <a:tbl>
              <a:tblPr firstRow="1" firstCol="1" bandRow="1"/>
              <a:tblGrid>
                <a:gridCol w="3071327">
                  <a:extLst>
                    <a:ext uri="{9D8B030D-6E8A-4147-A177-3AD203B41FA5}">
                      <a16:colId xmlns:a16="http://schemas.microsoft.com/office/drawing/2014/main" val="1965902578"/>
                    </a:ext>
                  </a:extLst>
                </a:gridCol>
                <a:gridCol w="7444273">
                  <a:extLst>
                    <a:ext uri="{9D8B030D-6E8A-4147-A177-3AD203B41FA5}">
                      <a16:colId xmlns:a16="http://schemas.microsoft.com/office/drawing/2014/main" val="1913579145"/>
                    </a:ext>
                  </a:extLst>
                </a:gridCol>
              </a:tblGrid>
              <a:tr h="164647">
                <a:tc>
                  <a:txBody>
                    <a:bodyPr/>
                    <a:lstStyle/>
                    <a:p>
                      <a:pPr algn="l" fontAlgn="ctr">
                        <a:lnSpc>
                          <a:spcPct val="107000"/>
                        </a:lnSpc>
                        <a:spcBef>
                          <a:spcPts val="0"/>
                        </a:spcBef>
                        <a:spcAft>
                          <a:spcPts val="800"/>
                        </a:spcAft>
                      </a:pPr>
                      <a:r>
                        <a:rPr lang="en-GB" sz="2400" b="1"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Type of network</a:t>
                      </a:r>
                      <a:endParaRPr lang="en-GB" sz="24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r>
                        <a:rPr lang="en-GB" sz="2400" b="1"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Characteristics of network</a:t>
                      </a:r>
                      <a:endParaRPr lang="en-GB" sz="2400" b="1"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3726378784"/>
                  </a:ext>
                </a:extLst>
              </a:tr>
              <a:tr h="239619">
                <a:tc gridSpan="2">
                  <a:txBody>
                    <a:bodyPr/>
                    <a:lstStyle/>
                    <a:p>
                      <a:pPr algn="ctr" fontAlgn="ctr">
                        <a:lnSpc>
                          <a:spcPct val="107000"/>
                        </a:lnSpc>
                        <a:spcBef>
                          <a:spcPts val="0"/>
                        </a:spcBef>
                        <a:spcAft>
                          <a:spcPts val="800"/>
                        </a:spcAft>
                      </a:pP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tc hMerge="1">
                  <a:txBody>
                    <a:bodyPr/>
                    <a:lstStyle/>
                    <a:p>
                      <a:endParaRPr lang="en-GB"/>
                    </a:p>
                  </a:txBody>
                  <a:tcPr/>
                </a:tc>
                <a:extLst>
                  <a:ext uri="{0D108BD9-81ED-4DB2-BD59-A6C34878D82A}">
                    <a16:rowId xmlns:a16="http://schemas.microsoft.com/office/drawing/2014/main" val="3234600895"/>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Policy community/ territorial community</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Stability, highly restricted membership (usually including strong political links), vertical interdependence, limited horizontal articulation</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1048486767"/>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Professional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Stability, highly restricted membership (usually with very weak political links), vertical interdependence, limited horizontal articulation, serves interest of profession</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1262554285"/>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Intergovernmental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Limited membership (usually including political representatives), limited vertical interdependence, extensive horizontal articulation</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4117124200"/>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Producer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Fluctuating membership (usually with weak political links), limited vertical interdependence, serves interest of producer</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93901146"/>
                  </a:ext>
                </a:extLst>
              </a:tr>
              <a:tr h="314689">
                <a:tc>
                  <a:txBody>
                    <a:bodyPr/>
                    <a:lstStyle/>
                    <a:p>
                      <a:pPr algn="l" fontAlgn="ctr">
                        <a:lnSpc>
                          <a:spcPct val="107000"/>
                        </a:lnSpc>
                        <a:spcBef>
                          <a:spcPts val="0"/>
                        </a:spcBef>
                        <a:spcAft>
                          <a:spcPts val="800"/>
                        </a:spcAft>
                      </a:pPr>
                      <a:r>
                        <a:rPr lang="en-GB" sz="18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Issue network</a:t>
                      </a:r>
                      <a:endParaRPr lang="en-GB" sz="1800" b="1" i="0" u="none" strike="noStrike" dirty="0">
                        <a:effectLst/>
                        <a:latin typeface="Arial" panose="020B0604020202020204" pitchFamily="34" charset="0"/>
                      </a:endParaRPr>
                    </a:p>
                  </a:txBody>
                  <a:tcPr marL="7302" marR="7302" marT="7302" marB="7302" anchor="ctr">
                    <a:lnL>
                      <a:noFill/>
                    </a:lnL>
                    <a:lnR>
                      <a:noFill/>
                    </a:lnR>
                    <a:lnT>
                      <a:noFill/>
                    </a:lnT>
                    <a:lnB>
                      <a:noFill/>
                    </a:lnB>
                  </a:tcPr>
                </a:tc>
                <a:tc>
                  <a:txBody>
                    <a:bodyPr/>
                    <a:lstStyle/>
                    <a:p>
                      <a:pPr algn="l" fontAlgn="ctr">
                        <a:lnSpc>
                          <a:spcPct val="107000"/>
                        </a:lnSpc>
                        <a:spcBef>
                          <a:spcPts val="0"/>
                        </a:spcBef>
                        <a:spcAft>
                          <a:spcPts val="800"/>
                        </a:spcAft>
                      </a:pPr>
                      <a:endPar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fontAlgn="ctr">
                        <a:lnSpc>
                          <a:spcPct val="107000"/>
                        </a:lnSpc>
                        <a:spcBef>
                          <a:spcPts val="0"/>
                        </a:spcBef>
                        <a:spcAft>
                          <a:spcPts val="800"/>
                        </a:spcAft>
                      </a:pPr>
                      <a:r>
                        <a:rPr lang="en-US" sz="18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Unstable, large number of members (usually including political representatives), limited vertical interdependence</a:t>
                      </a:r>
                      <a:endParaRPr lang="en-GB" sz="1800" b="0" i="0" u="none" strike="noStrike" dirty="0">
                        <a:effectLst/>
                        <a:latin typeface="Arial" panose="020B0604020202020204" pitchFamily="34" charset="0"/>
                      </a:endParaRPr>
                    </a:p>
                  </a:txBody>
                  <a:tcPr marL="7302" marR="7302" marT="7302" marB="7302" anchor="ctr">
                    <a:lnL>
                      <a:noFill/>
                    </a:lnL>
                    <a:lnR>
                      <a:noFill/>
                    </a:lnR>
                    <a:lnT>
                      <a:noFill/>
                    </a:lnT>
                    <a:lnB>
                      <a:noFill/>
                    </a:lnB>
                  </a:tcPr>
                </a:tc>
                <a:extLst>
                  <a:ext uri="{0D108BD9-81ED-4DB2-BD59-A6C34878D82A}">
                    <a16:rowId xmlns:a16="http://schemas.microsoft.com/office/drawing/2014/main" val="3418709577"/>
                  </a:ext>
                </a:extLst>
              </a:tr>
            </a:tbl>
          </a:graphicData>
        </a:graphic>
      </p:graphicFrame>
      <p:sp>
        <p:nvSpPr>
          <p:cNvPr id="4" name="Slide Number Placeholder 3">
            <a:extLst>
              <a:ext uri="{FF2B5EF4-FFF2-40B4-BE49-F238E27FC236}">
                <a16:creationId xmlns:a16="http://schemas.microsoft.com/office/drawing/2014/main" id="{A83620BD-B028-47C1-9433-C68265254704}"/>
              </a:ext>
            </a:extLst>
          </p:cNvPr>
          <p:cNvSpPr>
            <a:spLocks noGrp="1"/>
          </p:cNvSpPr>
          <p:nvPr>
            <p:ph type="sldNum" sz="quarter" idx="12"/>
          </p:nvPr>
        </p:nvSpPr>
        <p:spPr/>
        <p:txBody>
          <a:bodyPr/>
          <a:lstStyle/>
          <a:p>
            <a:fld id="{2633C1E9-BBC2-4CC6-BA8F-42C76672DF1C}" type="slidenum">
              <a:rPr lang="en-GB" smtClean="0"/>
              <a:t>40</a:t>
            </a:fld>
            <a:endParaRPr lang="en-GB"/>
          </a:p>
        </p:txBody>
      </p:sp>
    </p:spTree>
    <p:extLst>
      <p:ext uri="{BB962C8B-B14F-4D97-AF65-F5344CB8AC3E}">
        <p14:creationId xmlns:p14="http://schemas.microsoft.com/office/powerpoint/2010/main" val="34184910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3DA4596-40DD-4BBC-B3D7-903B188301A0}"/>
              </a:ext>
            </a:extLst>
          </p:cNvPr>
          <p:cNvGraphicFramePr>
            <a:graphicFrameLocks noGrp="1"/>
          </p:cNvGraphicFramePr>
          <p:nvPr>
            <p:extLst>
              <p:ext uri="{D42A27DB-BD31-4B8C-83A1-F6EECF244321}">
                <p14:modId xmlns:p14="http://schemas.microsoft.com/office/powerpoint/2010/main" val="1736285685"/>
              </p:ext>
            </p:extLst>
          </p:nvPr>
        </p:nvGraphicFramePr>
        <p:xfrm>
          <a:off x="692457" y="719666"/>
          <a:ext cx="11151834" cy="5064760"/>
        </p:xfrm>
        <a:graphic>
          <a:graphicData uri="http://schemas.openxmlformats.org/drawingml/2006/table">
            <a:tbl>
              <a:tblPr firstRow="1" bandRow="1">
                <a:tableStyleId>{5940675A-B579-460E-94D1-54222C63F5DA}</a:tableStyleId>
              </a:tblPr>
              <a:tblGrid>
                <a:gridCol w="5575917">
                  <a:extLst>
                    <a:ext uri="{9D8B030D-6E8A-4147-A177-3AD203B41FA5}">
                      <a16:colId xmlns:a16="http://schemas.microsoft.com/office/drawing/2014/main" val="3698224458"/>
                    </a:ext>
                  </a:extLst>
                </a:gridCol>
                <a:gridCol w="5575917">
                  <a:extLst>
                    <a:ext uri="{9D8B030D-6E8A-4147-A177-3AD203B41FA5}">
                      <a16:colId xmlns:a16="http://schemas.microsoft.com/office/drawing/2014/main" val="1125773535"/>
                    </a:ext>
                  </a:extLst>
                </a:gridCol>
              </a:tblGrid>
              <a:tr h="370840">
                <a:tc>
                  <a:txBody>
                    <a:bodyPr/>
                    <a:lstStyle/>
                    <a:p>
                      <a:r>
                        <a:rPr lang="en-US" sz="2000" b="1" dirty="0"/>
                        <a:t>Local government needs to consider not only …</a:t>
                      </a:r>
                    </a:p>
                    <a:p>
                      <a:endParaRPr lang="en-GB" sz="2000" dirty="0"/>
                    </a:p>
                  </a:txBody>
                  <a:tcPr/>
                </a:tc>
                <a:tc>
                  <a:txBody>
                    <a:bodyPr/>
                    <a:lstStyle/>
                    <a:p>
                      <a:r>
                        <a:rPr lang="en-GB" sz="2000" b="1" dirty="0"/>
                        <a:t>… but increasingly also …</a:t>
                      </a:r>
                    </a:p>
                    <a:p>
                      <a:endParaRPr lang="en-GB" sz="2000" dirty="0"/>
                    </a:p>
                  </a:txBody>
                  <a:tcPr/>
                </a:tc>
                <a:extLst>
                  <a:ext uri="{0D108BD9-81ED-4DB2-BD59-A6C34878D82A}">
                    <a16:rowId xmlns:a16="http://schemas.microsoft.com/office/drawing/2014/main" val="871566636"/>
                  </a:ext>
                </a:extLst>
              </a:tr>
              <a:tr h="370840">
                <a:tc>
                  <a:txBody>
                    <a:bodyPr/>
                    <a:lstStyle/>
                    <a:p>
                      <a:r>
                        <a:rPr lang="en-GB" sz="2000" b="1" i="1" dirty="0"/>
                        <a:t>Organizational leadership</a:t>
                      </a:r>
                    </a:p>
                    <a:p>
                      <a:endParaRPr lang="en-GB" sz="2000" dirty="0"/>
                    </a:p>
                  </a:txBody>
                  <a:tcPr/>
                </a:tc>
                <a:tc>
                  <a:txBody>
                    <a:bodyPr/>
                    <a:lstStyle/>
                    <a:p>
                      <a:r>
                        <a:rPr lang="en-US" sz="2000" b="1" i="1" dirty="0"/>
                        <a:t>Leadership of networks and partnerships</a:t>
                      </a:r>
                    </a:p>
                    <a:p>
                      <a:endParaRPr lang="en-GB" sz="2000" dirty="0"/>
                    </a:p>
                  </a:txBody>
                  <a:tcPr/>
                </a:tc>
                <a:extLst>
                  <a:ext uri="{0D108BD9-81ED-4DB2-BD59-A6C34878D82A}">
                    <a16:rowId xmlns:a16="http://schemas.microsoft.com/office/drawing/2014/main" val="982330263"/>
                  </a:ext>
                </a:extLst>
              </a:tr>
              <a:tr h="370840">
                <a:tc>
                  <a:txBody>
                    <a:bodyPr/>
                    <a:lstStyle/>
                    <a:p>
                      <a:r>
                        <a:rPr lang="en-GB" dirty="0"/>
                        <a:t>Developing organizations</a:t>
                      </a:r>
                    </a:p>
                    <a:p>
                      <a:endParaRPr lang="en-GB" dirty="0"/>
                    </a:p>
                  </a:txBody>
                  <a:tcPr/>
                </a:tc>
                <a:tc>
                  <a:txBody>
                    <a:bodyPr/>
                    <a:lstStyle/>
                    <a:p>
                      <a:r>
                        <a:rPr lang="en-GB" dirty="0"/>
                        <a:t>Developing communities</a:t>
                      </a:r>
                    </a:p>
                    <a:p>
                      <a:endParaRPr lang="en-GB" dirty="0"/>
                    </a:p>
                  </a:txBody>
                  <a:tcPr/>
                </a:tc>
                <a:extLst>
                  <a:ext uri="{0D108BD9-81ED-4DB2-BD59-A6C34878D82A}">
                    <a16:rowId xmlns:a16="http://schemas.microsoft.com/office/drawing/2014/main" val="4258958990"/>
                  </a:ext>
                </a:extLst>
              </a:tr>
              <a:tr h="370840">
                <a:tc>
                  <a:txBody>
                    <a:bodyPr/>
                    <a:lstStyle/>
                    <a:p>
                      <a:r>
                        <a:rPr lang="en-US" dirty="0"/>
                        <a:t>Ensuring policy coherence across organizational departments and services</a:t>
                      </a:r>
                    </a:p>
                    <a:p>
                      <a:endParaRPr lang="en-GB" dirty="0"/>
                    </a:p>
                  </a:txBody>
                  <a:tcPr/>
                </a:tc>
                <a:tc>
                  <a:txBody>
                    <a:bodyPr/>
                    <a:lstStyle/>
                    <a:p>
                      <a:r>
                        <a:rPr lang="en-US" dirty="0"/>
                        <a:t>Ensuring policy coherence across organizational and sectoral borders and levels of government as well as over time (sustainable development)</a:t>
                      </a:r>
                    </a:p>
                    <a:p>
                      <a:endParaRPr lang="en-GB" dirty="0"/>
                    </a:p>
                  </a:txBody>
                  <a:tcPr/>
                </a:tc>
                <a:extLst>
                  <a:ext uri="{0D108BD9-81ED-4DB2-BD59-A6C34878D82A}">
                    <a16:rowId xmlns:a16="http://schemas.microsoft.com/office/drawing/2014/main" val="655646110"/>
                  </a:ext>
                </a:extLst>
              </a:tr>
              <a:tr h="370840">
                <a:tc>
                  <a:txBody>
                    <a:bodyPr/>
                    <a:lstStyle/>
                    <a:p>
                      <a:r>
                        <a:rPr lang="en-US" dirty="0"/>
                        <a:t>Creating a set of values and a sense of direction, which leaves room for individual autonomy and creativity for mid-level managers and employees</a:t>
                      </a:r>
                    </a:p>
                    <a:p>
                      <a:endParaRPr lang="en-GB" dirty="0"/>
                    </a:p>
                  </a:txBody>
                  <a:tcPr/>
                </a:tc>
                <a:tc>
                  <a:txBody>
                    <a:bodyPr/>
                    <a:lstStyle/>
                    <a:p>
                      <a:r>
                        <a:rPr lang="en-US" dirty="0"/>
                        <a:t>Creating a set of values which are consistent with the expectations of citizens, partners, firms and other stakeholders, leaving room for their autonomy and creativity</a:t>
                      </a:r>
                    </a:p>
                    <a:p>
                      <a:endParaRPr lang="en-GB" dirty="0"/>
                    </a:p>
                  </a:txBody>
                  <a:tcPr/>
                </a:tc>
                <a:extLst>
                  <a:ext uri="{0D108BD9-81ED-4DB2-BD59-A6C34878D82A}">
                    <a16:rowId xmlns:a16="http://schemas.microsoft.com/office/drawing/2014/main" val="1810973208"/>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82063457"/>
                  </a:ext>
                </a:extLst>
              </a:tr>
            </a:tbl>
          </a:graphicData>
        </a:graphic>
      </p:graphicFrame>
      <p:sp>
        <p:nvSpPr>
          <p:cNvPr id="4" name="TextBox 3">
            <a:extLst>
              <a:ext uri="{FF2B5EF4-FFF2-40B4-BE49-F238E27FC236}">
                <a16:creationId xmlns:a16="http://schemas.microsoft.com/office/drawing/2014/main" id="{06D561FE-18D4-4E34-AB6E-2F34DAE91C18}"/>
              </a:ext>
            </a:extLst>
          </p:cNvPr>
          <p:cNvSpPr txBox="1"/>
          <p:nvPr/>
        </p:nvSpPr>
        <p:spPr>
          <a:xfrm>
            <a:off x="9161756" y="6196614"/>
            <a:ext cx="2682536" cy="369332"/>
          </a:xfrm>
          <a:prstGeom prst="rect">
            <a:avLst/>
          </a:prstGeom>
          <a:noFill/>
        </p:spPr>
        <p:txBody>
          <a:bodyPr wrap="square" rtlCol="0">
            <a:spAutoFit/>
          </a:bodyPr>
          <a:lstStyle/>
          <a:p>
            <a:r>
              <a:rPr lang="en-GB" dirty="0"/>
              <a:t>Loeffler 2016: 212/3</a:t>
            </a:r>
          </a:p>
        </p:txBody>
      </p:sp>
      <p:sp>
        <p:nvSpPr>
          <p:cNvPr id="3" name="Slide Number Placeholder 2">
            <a:extLst>
              <a:ext uri="{FF2B5EF4-FFF2-40B4-BE49-F238E27FC236}">
                <a16:creationId xmlns:a16="http://schemas.microsoft.com/office/drawing/2014/main" id="{64A8041A-563A-4366-8A9D-DEBB627B18AA}"/>
              </a:ext>
            </a:extLst>
          </p:cNvPr>
          <p:cNvSpPr>
            <a:spLocks noGrp="1"/>
          </p:cNvSpPr>
          <p:nvPr>
            <p:ph type="sldNum" sz="quarter" idx="12"/>
          </p:nvPr>
        </p:nvSpPr>
        <p:spPr/>
        <p:txBody>
          <a:bodyPr/>
          <a:lstStyle/>
          <a:p>
            <a:fld id="{2633C1E9-BBC2-4CC6-BA8F-42C76672DF1C}" type="slidenum">
              <a:rPr lang="en-GB" smtClean="0"/>
              <a:t>41</a:t>
            </a:fld>
            <a:endParaRPr lang="en-GB"/>
          </a:p>
        </p:txBody>
      </p:sp>
    </p:spTree>
    <p:extLst>
      <p:ext uri="{BB962C8B-B14F-4D97-AF65-F5344CB8AC3E}">
        <p14:creationId xmlns:p14="http://schemas.microsoft.com/office/powerpoint/2010/main" val="4797748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E8FD1B53-05F8-4A74-AD17-B87491147B9A}"/>
              </a:ext>
            </a:extLst>
          </p:cNvPr>
          <p:cNvGraphicFramePr>
            <a:graphicFrameLocks noGrp="1"/>
          </p:cNvGraphicFramePr>
          <p:nvPr>
            <p:extLst>
              <p:ext uri="{D42A27DB-BD31-4B8C-83A1-F6EECF244321}">
                <p14:modId xmlns:p14="http://schemas.microsoft.com/office/powerpoint/2010/main" val="75217549"/>
              </p:ext>
            </p:extLst>
          </p:nvPr>
        </p:nvGraphicFramePr>
        <p:xfrm>
          <a:off x="683579" y="941607"/>
          <a:ext cx="11070456" cy="4816856"/>
        </p:xfrm>
        <a:graphic>
          <a:graphicData uri="http://schemas.openxmlformats.org/drawingml/2006/table">
            <a:tbl>
              <a:tblPr firstRow="1" bandRow="1">
                <a:tableStyleId>{5940675A-B579-460E-94D1-54222C63F5DA}</a:tableStyleId>
              </a:tblPr>
              <a:tblGrid>
                <a:gridCol w="5535228">
                  <a:extLst>
                    <a:ext uri="{9D8B030D-6E8A-4147-A177-3AD203B41FA5}">
                      <a16:colId xmlns:a16="http://schemas.microsoft.com/office/drawing/2014/main" val="3968718418"/>
                    </a:ext>
                  </a:extLst>
                </a:gridCol>
                <a:gridCol w="5535228">
                  <a:extLst>
                    <a:ext uri="{9D8B030D-6E8A-4147-A177-3AD203B41FA5}">
                      <a16:colId xmlns:a16="http://schemas.microsoft.com/office/drawing/2014/main" val="4153400648"/>
                    </a:ext>
                  </a:extLst>
                </a:gridCol>
              </a:tblGrid>
              <a:tr h="370840">
                <a:tc>
                  <a:txBody>
                    <a:bodyPr/>
                    <a:lstStyle/>
                    <a:p>
                      <a:r>
                        <a:rPr lang="en-US" sz="2000" b="1" dirty="0"/>
                        <a:t>Local government needs to consider not only …</a:t>
                      </a:r>
                    </a:p>
                    <a:p>
                      <a:endParaRPr lang="en-GB" sz="2000" dirty="0"/>
                    </a:p>
                  </a:txBody>
                  <a:tcPr/>
                </a:tc>
                <a:tc>
                  <a:txBody>
                    <a:bodyPr/>
                    <a:lstStyle/>
                    <a:p>
                      <a:r>
                        <a:rPr lang="en-GB" sz="2000" b="1" dirty="0"/>
                        <a:t>… but increasingly also …</a:t>
                      </a:r>
                    </a:p>
                    <a:p>
                      <a:endParaRPr lang="en-GB" sz="2000" dirty="0"/>
                    </a:p>
                  </a:txBody>
                  <a:tcPr/>
                </a:tc>
                <a:extLst>
                  <a:ext uri="{0D108BD9-81ED-4DB2-BD59-A6C34878D82A}">
                    <a16:rowId xmlns:a16="http://schemas.microsoft.com/office/drawing/2014/main" val="458822788"/>
                  </a:ext>
                </a:extLst>
              </a:tr>
              <a:tr h="370840">
                <a:tc>
                  <a:txBody>
                    <a:bodyPr/>
                    <a:lstStyle/>
                    <a:p>
                      <a:pPr marL="0" marR="0" lvl="0" indent="0" algn="l" defTabSz="914400" rtl="0" eaLnBrk="1" fontAlgn="ctr" latinLnBrk="0" hangingPunct="1">
                        <a:lnSpc>
                          <a:spcPct val="107000"/>
                        </a:lnSpc>
                        <a:spcBef>
                          <a:spcPts val="0"/>
                        </a:spcBef>
                        <a:spcAft>
                          <a:spcPts val="800"/>
                        </a:spcAft>
                        <a:buClrTx/>
                        <a:buSzTx/>
                        <a:buFontTx/>
                        <a:buNone/>
                        <a:tabLst/>
                        <a:defRPr/>
                      </a:pPr>
                      <a:r>
                        <a:rPr kumimoji="0" lang="en-GB" sz="2000" b="1" i="1" u="none" strike="noStrike" kern="1200" cap="none" spc="0" normalizeH="0" baseline="0" noProof="0" dirty="0">
                          <a:ln>
                            <a:noFill/>
                          </a:ln>
                          <a:solidFill>
                            <a:prstClr val="black"/>
                          </a:solidFill>
                          <a:effectLst/>
                          <a:uLnTx/>
                          <a:uFillTx/>
                          <a:latin typeface="+mn-lt"/>
                          <a:ea typeface="Times New Roman" panose="02020603050405020304" pitchFamily="18" charset="0"/>
                          <a:cs typeface="Times New Roman" panose="02020603050405020304" pitchFamily="18" charset="0"/>
                        </a:rPr>
                        <a:t>Policy and strategy</a:t>
                      </a:r>
                      <a:endParaRPr kumimoji="0" lang="en-GB" sz="2000" b="1" i="0" u="none" strike="noStrike" kern="1200" cap="none" spc="0" normalizeH="0" baseline="0" noProof="0" dirty="0">
                        <a:ln>
                          <a:noFill/>
                        </a:ln>
                        <a:solidFill>
                          <a:prstClr val="black"/>
                        </a:solidFill>
                        <a:effectLst/>
                        <a:uLnTx/>
                        <a:uFillTx/>
                        <a:latin typeface="+mn-lt"/>
                        <a:ea typeface="+mn-ea"/>
                        <a:cs typeface="+mn-cs"/>
                      </a:endParaRPr>
                    </a:p>
                    <a:p>
                      <a:endParaRPr lang="en-GB" sz="2000" dirty="0">
                        <a:latin typeface="+mn-lt"/>
                      </a:endParaRPr>
                    </a:p>
                  </a:txBody>
                  <a:tcPr/>
                </a:tc>
                <a:tc>
                  <a:txBody>
                    <a:bodyPr/>
                    <a:lstStyle/>
                    <a:p>
                      <a:pPr marL="0" marR="0" lvl="0" indent="0" algn="l" defTabSz="914400" rtl="0" eaLnBrk="1" fontAlgn="ctr" latinLnBrk="0" hangingPunct="1">
                        <a:lnSpc>
                          <a:spcPct val="107000"/>
                        </a:lnSpc>
                        <a:spcBef>
                          <a:spcPts val="0"/>
                        </a:spcBef>
                        <a:spcAft>
                          <a:spcPts val="800"/>
                        </a:spcAft>
                        <a:buClrTx/>
                        <a:buSzTx/>
                        <a:buFontTx/>
                        <a:buNone/>
                        <a:tabLst/>
                        <a:defRPr/>
                      </a:pPr>
                      <a:r>
                        <a:rPr kumimoji="0" lang="en-GB" sz="2000" b="1" i="1" u="none" strike="noStrike" kern="1200" cap="none" spc="0" normalizeH="0" baseline="0" noProof="0" dirty="0">
                          <a:ln>
                            <a:noFill/>
                          </a:ln>
                          <a:solidFill>
                            <a:prstClr val="black"/>
                          </a:solidFill>
                          <a:effectLst/>
                          <a:uLnTx/>
                          <a:uFillTx/>
                          <a:latin typeface="+mn-lt"/>
                          <a:ea typeface="Times New Roman" panose="02020603050405020304" pitchFamily="18" charset="0"/>
                          <a:cs typeface="Times New Roman" panose="02020603050405020304" pitchFamily="18" charset="0"/>
                        </a:rPr>
                        <a:t>‘Politicking’: balancing strategic interests</a:t>
                      </a:r>
                      <a:endParaRPr kumimoji="0" lang="en-GB" sz="2000" b="1" i="0" u="none" strike="noStrike" kern="1200" cap="none" spc="0" normalizeH="0" baseline="0" noProof="0" dirty="0">
                        <a:ln>
                          <a:noFill/>
                        </a:ln>
                        <a:solidFill>
                          <a:prstClr val="black"/>
                        </a:solidFill>
                        <a:effectLst/>
                        <a:uLnTx/>
                        <a:uFillTx/>
                        <a:latin typeface="+mn-lt"/>
                        <a:ea typeface="+mn-ea"/>
                        <a:cs typeface="+mn-cs"/>
                      </a:endParaRPr>
                    </a:p>
                    <a:p>
                      <a:endParaRPr lang="en-GB" sz="2000" dirty="0">
                        <a:latin typeface="+mn-lt"/>
                      </a:endParaRPr>
                    </a:p>
                  </a:txBody>
                  <a:tcPr/>
                </a:tc>
                <a:extLst>
                  <a:ext uri="{0D108BD9-81ED-4DB2-BD59-A6C34878D82A}">
                    <a16:rowId xmlns:a16="http://schemas.microsoft.com/office/drawing/2014/main" val="1829068587"/>
                  </a:ext>
                </a:extLst>
              </a:tr>
              <a:tr h="370840">
                <a:tc>
                  <a:txBody>
                    <a:bodyPr/>
                    <a:lstStyle/>
                    <a:p>
                      <a:r>
                        <a:rPr lang="en-US" dirty="0">
                          <a:latin typeface="+mn-lt"/>
                        </a:rPr>
                        <a:t>Focus on the needs of customers</a:t>
                      </a:r>
                    </a:p>
                    <a:p>
                      <a:endParaRPr lang="en-GB" dirty="0">
                        <a:latin typeface="+mn-lt"/>
                      </a:endParaRPr>
                    </a:p>
                  </a:txBody>
                  <a:tcPr/>
                </a:tc>
                <a:tc>
                  <a:txBody>
                    <a:bodyPr/>
                    <a:lstStyle/>
                    <a:p>
                      <a:r>
                        <a:rPr lang="en-US" dirty="0">
                          <a:latin typeface="+mn-lt"/>
                        </a:rPr>
                        <a:t>Activating civil society (through information, consultation and participation) in local policies and management</a:t>
                      </a:r>
                    </a:p>
                    <a:p>
                      <a:endParaRPr lang="en-GB" dirty="0">
                        <a:latin typeface="+mn-lt"/>
                      </a:endParaRPr>
                    </a:p>
                  </a:txBody>
                  <a:tcPr/>
                </a:tc>
                <a:extLst>
                  <a:ext uri="{0D108BD9-81ED-4DB2-BD59-A6C34878D82A}">
                    <a16:rowId xmlns:a16="http://schemas.microsoft.com/office/drawing/2014/main" val="3911619580"/>
                  </a:ext>
                </a:extLst>
              </a:tr>
              <a:tr h="370840">
                <a:tc>
                  <a:txBody>
                    <a:bodyPr/>
                    <a:lstStyle/>
                    <a:p>
                      <a:r>
                        <a:rPr lang="en-US" dirty="0">
                          <a:latin typeface="+mn-lt"/>
                        </a:rPr>
                        <a:t>Separation of politics and administration</a:t>
                      </a:r>
                    </a:p>
                    <a:p>
                      <a:endParaRPr lang="en-GB" dirty="0">
                        <a:latin typeface="+mn-lt"/>
                      </a:endParaRPr>
                    </a:p>
                  </a:txBody>
                  <a:tcPr/>
                </a:tc>
                <a:tc>
                  <a:txBody>
                    <a:bodyPr/>
                    <a:lstStyle/>
                    <a:p>
                      <a:r>
                        <a:rPr lang="en-US" dirty="0">
                          <a:latin typeface="+mn-lt"/>
                        </a:rPr>
                        <a:t>Governance as a process of interaction between elected officials, politically appointed officials, ad hoc advisors, career civil servants and external stakeholders</a:t>
                      </a:r>
                    </a:p>
                    <a:p>
                      <a:endParaRPr lang="en-GB" dirty="0">
                        <a:latin typeface="+mn-lt"/>
                      </a:endParaRPr>
                    </a:p>
                  </a:txBody>
                  <a:tcPr/>
                </a:tc>
                <a:extLst>
                  <a:ext uri="{0D108BD9-81ED-4DB2-BD59-A6C34878D82A}">
                    <a16:rowId xmlns:a16="http://schemas.microsoft.com/office/drawing/2014/main" val="421024899"/>
                  </a:ext>
                </a:extLst>
              </a:tr>
              <a:tr h="370840">
                <a:tc>
                  <a:txBody>
                    <a:bodyPr/>
                    <a:lstStyle/>
                    <a:p>
                      <a:r>
                        <a:rPr lang="en-US" dirty="0">
                          <a:latin typeface="+mn-lt"/>
                        </a:rPr>
                        <a:t>Annual plans, concentrating on current expenditure</a:t>
                      </a:r>
                    </a:p>
                    <a:p>
                      <a:endParaRPr lang="en-GB" dirty="0">
                        <a:latin typeface="+mn-lt"/>
                      </a:endParaRPr>
                    </a:p>
                  </a:txBody>
                  <a:tcPr/>
                </a:tc>
                <a:tc>
                  <a:txBody>
                    <a:bodyPr/>
                    <a:lstStyle/>
                    <a:p>
                      <a:r>
                        <a:rPr lang="en-US" dirty="0">
                          <a:latin typeface="+mn-lt"/>
                        </a:rPr>
                        <a:t>Long-term plans, incorporating activity plans, capital budget plans and asset management for the whole community</a:t>
                      </a:r>
                    </a:p>
                    <a:p>
                      <a:endParaRPr lang="en-GB" dirty="0">
                        <a:latin typeface="+mn-lt"/>
                      </a:endParaRPr>
                    </a:p>
                  </a:txBody>
                  <a:tcPr/>
                </a:tc>
                <a:extLst>
                  <a:ext uri="{0D108BD9-81ED-4DB2-BD59-A6C34878D82A}">
                    <a16:rowId xmlns:a16="http://schemas.microsoft.com/office/drawing/2014/main" val="1751266204"/>
                  </a:ext>
                </a:extLst>
              </a:tr>
            </a:tbl>
          </a:graphicData>
        </a:graphic>
      </p:graphicFrame>
      <p:sp>
        <p:nvSpPr>
          <p:cNvPr id="8" name="TextBox 7">
            <a:extLst>
              <a:ext uri="{FF2B5EF4-FFF2-40B4-BE49-F238E27FC236}">
                <a16:creationId xmlns:a16="http://schemas.microsoft.com/office/drawing/2014/main" id="{10E86C41-64D2-48E9-BF86-6E3ACCE0F171}"/>
              </a:ext>
            </a:extLst>
          </p:cNvPr>
          <p:cNvSpPr txBox="1"/>
          <p:nvPr/>
        </p:nvSpPr>
        <p:spPr>
          <a:xfrm>
            <a:off x="9161756" y="6196614"/>
            <a:ext cx="2682536" cy="369332"/>
          </a:xfrm>
          <a:prstGeom prst="rect">
            <a:avLst/>
          </a:prstGeom>
          <a:noFill/>
        </p:spPr>
        <p:txBody>
          <a:bodyPr wrap="square" rtlCol="0">
            <a:spAutoFit/>
          </a:bodyPr>
          <a:lstStyle/>
          <a:p>
            <a:r>
              <a:rPr lang="en-GB" dirty="0"/>
              <a:t>Loeffler 2016: 212/3</a:t>
            </a:r>
          </a:p>
        </p:txBody>
      </p:sp>
      <p:sp>
        <p:nvSpPr>
          <p:cNvPr id="2" name="Slide Number Placeholder 1">
            <a:extLst>
              <a:ext uri="{FF2B5EF4-FFF2-40B4-BE49-F238E27FC236}">
                <a16:creationId xmlns:a16="http://schemas.microsoft.com/office/drawing/2014/main" id="{12165DDD-9648-453B-B6A2-6B89DB9F76A2}"/>
              </a:ext>
            </a:extLst>
          </p:cNvPr>
          <p:cNvSpPr>
            <a:spLocks noGrp="1"/>
          </p:cNvSpPr>
          <p:nvPr>
            <p:ph type="sldNum" sz="quarter" idx="12"/>
          </p:nvPr>
        </p:nvSpPr>
        <p:spPr/>
        <p:txBody>
          <a:bodyPr/>
          <a:lstStyle/>
          <a:p>
            <a:fld id="{2633C1E9-BBC2-4CC6-BA8F-42C76672DF1C}" type="slidenum">
              <a:rPr lang="en-GB" smtClean="0"/>
              <a:t>42</a:t>
            </a:fld>
            <a:endParaRPr lang="en-GB"/>
          </a:p>
        </p:txBody>
      </p:sp>
    </p:spTree>
    <p:extLst>
      <p:ext uri="{BB962C8B-B14F-4D97-AF65-F5344CB8AC3E}">
        <p14:creationId xmlns:p14="http://schemas.microsoft.com/office/powerpoint/2010/main" val="2656956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2D9D20E8-2D5A-494E-8777-FA71DE68FACB}"/>
              </a:ext>
            </a:extLst>
          </p:cNvPr>
          <p:cNvGraphicFramePr>
            <a:graphicFrameLocks noGrp="1"/>
          </p:cNvGraphicFramePr>
          <p:nvPr>
            <p:extLst>
              <p:ext uri="{D42A27DB-BD31-4B8C-83A1-F6EECF244321}">
                <p14:modId xmlns:p14="http://schemas.microsoft.com/office/powerpoint/2010/main" val="152036944"/>
              </p:ext>
            </p:extLst>
          </p:nvPr>
        </p:nvGraphicFramePr>
        <p:xfrm>
          <a:off x="685059" y="228600"/>
          <a:ext cx="11247407" cy="6096000"/>
        </p:xfrm>
        <a:graphic>
          <a:graphicData uri="http://schemas.openxmlformats.org/drawingml/2006/table">
            <a:tbl>
              <a:tblPr firstRow="1" bandRow="1">
                <a:tableStyleId>{5940675A-B579-460E-94D1-54222C63F5DA}</a:tableStyleId>
              </a:tblPr>
              <a:tblGrid>
                <a:gridCol w="5217498">
                  <a:extLst>
                    <a:ext uri="{9D8B030D-6E8A-4147-A177-3AD203B41FA5}">
                      <a16:colId xmlns:a16="http://schemas.microsoft.com/office/drawing/2014/main" val="1279869942"/>
                    </a:ext>
                  </a:extLst>
                </a:gridCol>
                <a:gridCol w="6029909">
                  <a:extLst>
                    <a:ext uri="{9D8B030D-6E8A-4147-A177-3AD203B41FA5}">
                      <a16:colId xmlns:a16="http://schemas.microsoft.com/office/drawing/2014/main" val="959646111"/>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i="1" u="none" strike="noStrike" dirty="0">
                          <a:effectLst/>
                          <a:latin typeface="+mn-lt"/>
                          <a:ea typeface="Times New Roman" panose="02020603050405020304" pitchFamily="18" charset="0"/>
                          <a:cs typeface="Times New Roman" panose="02020603050405020304" pitchFamily="18" charset="0"/>
                        </a:rPr>
                        <a:t>People management</a:t>
                      </a:r>
                      <a:endParaRPr lang="en-GB" sz="2000" b="1" i="0" u="none" strike="noStrike" dirty="0">
                        <a:effectLst/>
                        <a:latin typeface="+mn-lt"/>
                      </a:endParaRPr>
                    </a:p>
                    <a:p>
                      <a:endParaRPr lang="en-GB" sz="20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i="1" u="none" strike="noStrike" dirty="0">
                          <a:effectLst/>
                          <a:latin typeface="+mn-lt"/>
                          <a:ea typeface="Times New Roman" panose="02020603050405020304" pitchFamily="18" charset="0"/>
                          <a:cs typeface="Times New Roman" panose="02020603050405020304" pitchFamily="18" charset="0"/>
                        </a:rPr>
                        <a:t>Management of the </a:t>
                      </a:r>
                      <a:r>
                        <a:rPr lang="en-US" sz="2000" b="1" i="1" u="none" strike="noStrike" dirty="0" err="1">
                          <a:effectLst/>
                          <a:latin typeface="+mn-lt"/>
                          <a:ea typeface="Times New Roman" panose="02020603050405020304" pitchFamily="18" charset="0"/>
                          <a:cs typeface="Times New Roman" panose="02020603050405020304" pitchFamily="18" charset="0"/>
                        </a:rPr>
                        <a:t>labour</a:t>
                      </a:r>
                      <a:r>
                        <a:rPr lang="en-US" sz="2000" b="1" i="1" u="none" strike="noStrike" dirty="0">
                          <a:effectLst/>
                          <a:latin typeface="+mn-lt"/>
                          <a:ea typeface="Times New Roman" panose="02020603050405020304" pitchFamily="18" charset="0"/>
                          <a:cs typeface="Times New Roman" panose="02020603050405020304" pitchFamily="18" charset="0"/>
                        </a:rPr>
                        <a:t> market and its implications</a:t>
                      </a:r>
                      <a:endParaRPr lang="en-US" sz="2000" b="1" i="0" u="none" strike="noStrike" dirty="0">
                        <a:effectLst/>
                        <a:latin typeface="+mn-lt"/>
                      </a:endParaRPr>
                    </a:p>
                    <a:p>
                      <a:endParaRPr lang="en-GB" sz="2000" dirty="0">
                        <a:latin typeface="+mn-lt"/>
                      </a:endParaRPr>
                    </a:p>
                  </a:txBody>
                  <a:tcPr/>
                </a:tc>
                <a:extLst>
                  <a:ext uri="{0D108BD9-81ED-4DB2-BD59-A6C34878D82A}">
                    <a16:rowId xmlns:a16="http://schemas.microsoft.com/office/drawing/2014/main" val="3200587597"/>
                  </a:ext>
                </a:extLst>
              </a:tr>
              <a:tr h="370840">
                <a:tc>
                  <a:txBody>
                    <a:bodyPr/>
                    <a:lstStyle/>
                    <a:p>
                      <a:r>
                        <a:rPr lang="en-US" dirty="0">
                          <a:latin typeface="+mn-lt"/>
                        </a:rPr>
                        <a:t>Increasing </a:t>
                      </a:r>
                      <a:r>
                        <a:rPr lang="en-US" dirty="0" err="1">
                          <a:latin typeface="+mn-lt"/>
                        </a:rPr>
                        <a:t>labour</a:t>
                      </a:r>
                      <a:r>
                        <a:rPr lang="en-US" dirty="0">
                          <a:latin typeface="+mn-lt"/>
                        </a:rPr>
                        <a:t> productivity through efficiency drives</a:t>
                      </a:r>
                    </a:p>
                    <a:p>
                      <a:endParaRPr lang="en-GB" dirty="0">
                        <a:latin typeface="+mn-lt"/>
                      </a:endParaRPr>
                    </a:p>
                  </a:txBody>
                  <a:tcPr/>
                </a:tc>
                <a:tc>
                  <a:txBody>
                    <a:bodyPr/>
                    <a:lstStyle/>
                    <a:p>
                      <a:r>
                        <a:rPr lang="en-US" dirty="0">
                          <a:latin typeface="+mn-lt"/>
                        </a:rPr>
                        <a:t>Improving staff contribution to all the goals of the organization</a:t>
                      </a:r>
                    </a:p>
                    <a:p>
                      <a:endParaRPr lang="en-GB" dirty="0">
                        <a:latin typeface="+mn-lt"/>
                      </a:endParaRPr>
                    </a:p>
                  </a:txBody>
                  <a:tcPr/>
                </a:tc>
                <a:extLst>
                  <a:ext uri="{0D108BD9-81ED-4DB2-BD59-A6C34878D82A}">
                    <a16:rowId xmlns:a16="http://schemas.microsoft.com/office/drawing/2014/main" val="2611758780"/>
                  </a:ext>
                </a:extLst>
              </a:tr>
              <a:tr h="370840">
                <a:tc>
                  <a:txBody>
                    <a:bodyPr/>
                    <a:lstStyle/>
                    <a:p>
                      <a:r>
                        <a:rPr lang="en-US" dirty="0">
                          <a:latin typeface="+mn-lt"/>
                        </a:rPr>
                        <a:t>Getting staff to focus on quality of service</a:t>
                      </a:r>
                    </a:p>
                    <a:p>
                      <a:endParaRPr lang="en-GB" dirty="0">
                        <a:latin typeface="+mn-lt"/>
                      </a:endParaRPr>
                    </a:p>
                  </a:txBody>
                  <a:tcPr/>
                </a:tc>
                <a:tc>
                  <a:txBody>
                    <a:bodyPr/>
                    <a:lstStyle/>
                    <a:p>
                      <a:r>
                        <a:rPr lang="en-US" dirty="0">
                          <a:latin typeface="+mn-lt"/>
                        </a:rPr>
                        <a:t>Getting staff to focus on quality of life, in terms of quality of service outcomes for users and other stakeholders and also quality of working life for fellow staff</a:t>
                      </a:r>
                    </a:p>
                    <a:p>
                      <a:endParaRPr lang="en-GB" dirty="0">
                        <a:latin typeface="+mn-lt"/>
                      </a:endParaRPr>
                    </a:p>
                  </a:txBody>
                  <a:tcPr/>
                </a:tc>
                <a:extLst>
                  <a:ext uri="{0D108BD9-81ED-4DB2-BD59-A6C34878D82A}">
                    <a16:rowId xmlns:a16="http://schemas.microsoft.com/office/drawing/2014/main" val="3656220147"/>
                  </a:ext>
                </a:extLst>
              </a:tr>
              <a:tr h="370840">
                <a:tc>
                  <a:txBody>
                    <a:bodyPr/>
                    <a:lstStyle/>
                    <a:p>
                      <a:r>
                        <a:rPr lang="en-US" dirty="0">
                          <a:latin typeface="+mn-lt"/>
                        </a:rPr>
                        <a:t>Motivation through more objective evaluation systems and more flexible pay systems</a:t>
                      </a:r>
                    </a:p>
                    <a:p>
                      <a:endParaRPr lang="en-GB" dirty="0">
                        <a:latin typeface="+mn-lt"/>
                      </a:endParaRPr>
                    </a:p>
                  </a:txBody>
                  <a:tcPr/>
                </a:tc>
                <a:tc>
                  <a:txBody>
                    <a:bodyPr/>
                    <a:lstStyle/>
                    <a:p>
                      <a:r>
                        <a:rPr lang="en-US" dirty="0">
                          <a:latin typeface="+mn-lt"/>
                        </a:rPr>
                        <a:t>Motivation by allowing staff to contribute a wider range of their skills and aptitudes to the work of the organization and community</a:t>
                      </a:r>
                    </a:p>
                    <a:p>
                      <a:endParaRPr lang="en-GB" dirty="0">
                        <a:latin typeface="+mn-lt"/>
                      </a:endParaRPr>
                    </a:p>
                  </a:txBody>
                  <a:tcPr/>
                </a:tc>
                <a:extLst>
                  <a:ext uri="{0D108BD9-81ED-4DB2-BD59-A6C34878D82A}">
                    <a16:rowId xmlns:a16="http://schemas.microsoft.com/office/drawing/2014/main" val="2252261443"/>
                  </a:ext>
                </a:extLst>
              </a:tr>
              <a:tr h="370840">
                <a:tc>
                  <a:txBody>
                    <a:bodyPr/>
                    <a:lstStyle/>
                    <a:p>
                      <a:r>
                        <a:rPr lang="en-US" dirty="0">
                          <a:latin typeface="+mn-lt"/>
                        </a:rPr>
                        <a:t>Recruiting and retaining qualified staff through transparent hiring processes</a:t>
                      </a:r>
                    </a:p>
                    <a:p>
                      <a:endParaRPr lang="en-GB" dirty="0">
                        <a:latin typeface="+mn-lt"/>
                      </a:endParaRPr>
                    </a:p>
                  </a:txBody>
                  <a:tcPr/>
                </a:tc>
                <a:tc>
                  <a:txBody>
                    <a:bodyPr/>
                    <a:lstStyle/>
                    <a:p>
                      <a:r>
                        <a:rPr lang="en-US" dirty="0">
                          <a:latin typeface="+mn-lt"/>
                        </a:rPr>
                        <a:t>Recruiting, training and promoting staff in ways that increase the diversity of the public service in terms of gender, ethnicity, age and disabilities</a:t>
                      </a:r>
                    </a:p>
                    <a:p>
                      <a:endParaRPr lang="en-GB" dirty="0">
                        <a:latin typeface="+mn-lt"/>
                      </a:endParaRPr>
                    </a:p>
                  </a:txBody>
                  <a:tcPr/>
                </a:tc>
                <a:extLst>
                  <a:ext uri="{0D108BD9-81ED-4DB2-BD59-A6C34878D82A}">
                    <a16:rowId xmlns:a16="http://schemas.microsoft.com/office/drawing/2014/main" val="2063202633"/>
                  </a:ext>
                </a:extLst>
              </a:tr>
              <a:tr h="370840">
                <a:tc>
                  <a:txBody>
                    <a:bodyPr/>
                    <a:lstStyle/>
                    <a:p>
                      <a:r>
                        <a:rPr lang="en-US" dirty="0">
                          <a:latin typeface="+mn-lt"/>
                        </a:rPr>
                        <a:t>Making better use of staff resources within the organization</a:t>
                      </a:r>
                    </a:p>
                    <a:p>
                      <a:endParaRPr lang="en-GB" dirty="0">
                        <a:latin typeface="+mn-lt"/>
                      </a:endParaRPr>
                    </a:p>
                  </a:txBody>
                  <a:tcPr/>
                </a:tc>
                <a:tc>
                  <a:txBody>
                    <a:bodyPr/>
                    <a:lstStyle/>
                    <a:p>
                      <a:r>
                        <a:rPr lang="en-US" dirty="0">
                          <a:latin typeface="+mn-lt"/>
                        </a:rPr>
                        <a:t>Making better use of staff resources by increasing mobility within the public sector and also between other sectors and other areas</a:t>
                      </a:r>
                    </a:p>
                  </a:txBody>
                  <a:tcPr/>
                </a:tc>
                <a:extLst>
                  <a:ext uri="{0D108BD9-81ED-4DB2-BD59-A6C34878D82A}">
                    <a16:rowId xmlns:a16="http://schemas.microsoft.com/office/drawing/2014/main" val="288513539"/>
                  </a:ext>
                </a:extLst>
              </a:tr>
            </a:tbl>
          </a:graphicData>
        </a:graphic>
      </p:graphicFrame>
      <p:sp>
        <p:nvSpPr>
          <p:cNvPr id="4" name="TextBox 3">
            <a:extLst>
              <a:ext uri="{FF2B5EF4-FFF2-40B4-BE49-F238E27FC236}">
                <a16:creationId xmlns:a16="http://schemas.microsoft.com/office/drawing/2014/main" id="{810E07D5-FDC9-4D9B-BE15-ED2B549E0988}"/>
              </a:ext>
            </a:extLst>
          </p:cNvPr>
          <p:cNvSpPr txBox="1"/>
          <p:nvPr/>
        </p:nvSpPr>
        <p:spPr>
          <a:xfrm>
            <a:off x="10409068" y="6490900"/>
            <a:ext cx="1782932" cy="276999"/>
          </a:xfrm>
          <a:prstGeom prst="rect">
            <a:avLst/>
          </a:prstGeom>
          <a:noFill/>
        </p:spPr>
        <p:txBody>
          <a:bodyPr wrap="square" rtlCol="0">
            <a:spAutoFit/>
          </a:bodyPr>
          <a:lstStyle/>
          <a:p>
            <a:r>
              <a:rPr lang="en-GB" sz="1200" dirty="0"/>
              <a:t>Loeffler 2016: 212/3</a:t>
            </a:r>
          </a:p>
        </p:txBody>
      </p:sp>
      <p:sp>
        <p:nvSpPr>
          <p:cNvPr id="2" name="Slide Number Placeholder 1">
            <a:extLst>
              <a:ext uri="{FF2B5EF4-FFF2-40B4-BE49-F238E27FC236}">
                <a16:creationId xmlns:a16="http://schemas.microsoft.com/office/drawing/2014/main" id="{1EA9A8AB-B638-44B2-9B2A-9CA4363E3059}"/>
              </a:ext>
            </a:extLst>
          </p:cNvPr>
          <p:cNvSpPr>
            <a:spLocks noGrp="1"/>
          </p:cNvSpPr>
          <p:nvPr>
            <p:ph type="sldNum" sz="quarter" idx="12"/>
          </p:nvPr>
        </p:nvSpPr>
        <p:spPr/>
        <p:txBody>
          <a:bodyPr/>
          <a:lstStyle/>
          <a:p>
            <a:fld id="{2633C1E9-BBC2-4CC6-BA8F-42C76672DF1C}" type="slidenum">
              <a:rPr lang="en-GB" smtClean="0"/>
              <a:t>43</a:t>
            </a:fld>
            <a:endParaRPr lang="en-GB"/>
          </a:p>
        </p:txBody>
      </p:sp>
    </p:spTree>
    <p:extLst>
      <p:ext uri="{BB962C8B-B14F-4D97-AF65-F5344CB8AC3E}">
        <p14:creationId xmlns:p14="http://schemas.microsoft.com/office/powerpoint/2010/main" val="28551595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007DB20-8BDE-4F86-8733-73DD5B1B3956}"/>
              </a:ext>
            </a:extLst>
          </p:cNvPr>
          <p:cNvGraphicFramePr/>
          <p:nvPr>
            <p:extLst>
              <p:ext uri="{D42A27DB-BD31-4B8C-83A1-F6EECF244321}">
                <p14:modId xmlns:p14="http://schemas.microsoft.com/office/powerpoint/2010/main" val="1814146992"/>
              </p:ext>
            </p:extLst>
          </p:nvPr>
        </p:nvGraphicFramePr>
        <p:xfrm>
          <a:off x="470517" y="336149"/>
          <a:ext cx="11471428" cy="5952421"/>
        </p:xfrm>
        <a:graphic>
          <a:graphicData uri="http://schemas.openxmlformats.org/drawingml/2006/table">
            <a:tbl>
              <a:tblPr firstRow="1" firstCol="1" bandRow="1">
                <a:tableStyleId>{5940675A-B579-460E-94D1-54222C63F5DA}</a:tableStyleId>
              </a:tblPr>
              <a:tblGrid>
                <a:gridCol w="5735714">
                  <a:extLst>
                    <a:ext uri="{9D8B030D-6E8A-4147-A177-3AD203B41FA5}">
                      <a16:colId xmlns:a16="http://schemas.microsoft.com/office/drawing/2014/main" val="1890891036"/>
                    </a:ext>
                  </a:extLst>
                </a:gridCol>
                <a:gridCol w="5735714">
                  <a:extLst>
                    <a:ext uri="{9D8B030D-6E8A-4147-A177-3AD203B41FA5}">
                      <a16:colId xmlns:a16="http://schemas.microsoft.com/office/drawing/2014/main" val="1099242213"/>
                    </a:ext>
                  </a:extLst>
                </a:gridCol>
              </a:tblGrid>
              <a:tr h="203536">
                <a:tc>
                  <a:txBody>
                    <a:bodyPr/>
                    <a:lstStyle/>
                    <a:p>
                      <a:pPr algn="l" fontAlgn="ctr">
                        <a:lnSpc>
                          <a:spcPct val="107000"/>
                        </a:lnSpc>
                        <a:spcBef>
                          <a:spcPts val="0"/>
                        </a:spcBef>
                        <a:spcAft>
                          <a:spcPts val="800"/>
                        </a:spcAft>
                      </a:pPr>
                      <a:r>
                        <a:rPr lang="en-GB" sz="2000" b="1" i="1" u="none" strike="noStrike" dirty="0">
                          <a:effectLst/>
                        </a:rPr>
                        <a:t>Resource management</a:t>
                      </a:r>
                      <a:endParaRPr lang="en-GB" sz="2000" b="1" i="1" u="none" strike="noStrike" dirty="0">
                        <a:effectLst/>
                        <a:latin typeface="+mn-lt"/>
                      </a:endParaRPr>
                    </a:p>
                  </a:txBody>
                  <a:tcPr marL="2769" marR="2769" marT="2769" marB="2769" anchor="ctr"/>
                </a:tc>
                <a:tc>
                  <a:txBody>
                    <a:bodyPr/>
                    <a:lstStyle/>
                    <a:p>
                      <a:pPr algn="l" fontAlgn="ctr">
                        <a:lnSpc>
                          <a:spcPct val="107000"/>
                        </a:lnSpc>
                        <a:spcBef>
                          <a:spcPts val="0"/>
                        </a:spcBef>
                        <a:spcAft>
                          <a:spcPts val="800"/>
                        </a:spcAft>
                      </a:pPr>
                      <a:r>
                        <a:rPr lang="en-GB" sz="2000" b="1" i="1" u="none" strike="noStrike" dirty="0">
                          <a:effectLst/>
                        </a:rPr>
                        <a:t>Resource and knowledge management</a:t>
                      </a:r>
                      <a:endParaRPr lang="en-GB" sz="2000" b="1" i="1" u="none" strike="noStrike" dirty="0">
                        <a:effectLst/>
                        <a:latin typeface="+mn-lt"/>
                      </a:endParaRPr>
                    </a:p>
                  </a:txBody>
                  <a:tcPr marL="2769" marR="2769" marT="2769" marB="2769" anchor="ctr"/>
                </a:tc>
                <a:extLst>
                  <a:ext uri="{0D108BD9-81ED-4DB2-BD59-A6C34878D82A}">
                    <a16:rowId xmlns:a16="http://schemas.microsoft.com/office/drawing/2014/main" val="34774664"/>
                  </a:ext>
                </a:extLst>
              </a:tr>
              <a:tr h="122421">
                <a:tc gridSpan="2">
                  <a:txBody>
                    <a:bodyPr/>
                    <a:lstStyle/>
                    <a:p>
                      <a:pPr algn="ctr" fontAlgn="ctr">
                        <a:lnSpc>
                          <a:spcPct val="107000"/>
                        </a:lnSpc>
                        <a:spcBef>
                          <a:spcPts val="0"/>
                        </a:spcBef>
                        <a:spcAft>
                          <a:spcPts val="800"/>
                        </a:spcAft>
                      </a:pPr>
                      <a:endParaRPr lang="en-GB" sz="1800" b="0" i="0" u="none" strike="noStrike">
                        <a:effectLst/>
                        <a:latin typeface="+mn-lt"/>
                      </a:endParaRPr>
                    </a:p>
                  </a:txBody>
                  <a:tcPr marL="2769" marR="2769" marT="2769" marB="2769" anchor="ctr"/>
                </a:tc>
                <a:tc hMerge="1">
                  <a:txBody>
                    <a:bodyPr/>
                    <a:lstStyle/>
                    <a:p>
                      <a:endParaRPr lang="en-GB"/>
                    </a:p>
                  </a:txBody>
                  <a:tcPr/>
                </a:tc>
                <a:extLst>
                  <a:ext uri="{0D108BD9-81ED-4DB2-BD59-A6C34878D82A}">
                    <a16:rowId xmlns:a16="http://schemas.microsoft.com/office/drawing/2014/main" val="1606884445"/>
                  </a:ext>
                </a:extLst>
              </a:tr>
              <a:tr h="160772">
                <a:tc>
                  <a:txBody>
                    <a:bodyPr/>
                    <a:lstStyle/>
                    <a:p>
                      <a:pPr algn="l" fontAlgn="ctr">
                        <a:lnSpc>
                          <a:spcPct val="107000"/>
                        </a:lnSpc>
                        <a:spcBef>
                          <a:spcPts val="0"/>
                        </a:spcBef>
                        <a:spcAft>
                          <a:spcPts val="800"/>
                        </a:spcAft>
                      </a:pPr>
                      <a:r>
                        <a:rPr lang="en-US" sz="1800" b="0" u="none" strike="noStrike">
                          <a:effectLst/>
                        </a:rPr>
                        <a:t>Budget formulation as a top-down exercise (with fixed ceilings on total expenditure)</a:t>
                      </a:r>
                      <a:endParaRPr lang="en-US" sz="1800" b="0" i="0" u="none" strike="noStrike">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dirty="0">
                          <a:effectLst/>
                        </a:rPr>
                        <a:t>Preparation of local budgets with active participation of local community representatives, including </a:t>
                      </a:r>
                      <a:r>
                        <a:rPr lang="en-US" sz="1800" b="0" u="none" strike="noStrike" dirty="0" err="1">
                          <a:effectLst/>
                        </a:rPr>
                        <a:t>councillors</a:t>
                      </a:r>
                      <a:r>
                        <a:rPr lang="en-US" sz="1800" b="0" u="none" strike="noStrike" dirty="0">
                          <a:effectLst/>
                        </a:rPr>
                        <a:t> and mobilizing all assets in the community</a:t>
                      </a:r>
                      <a:endParaRPr lang="en-US" sz="1800" b="0" i="0" u="none" strike="noStrike" dirty="0">
                        <a:effectLst/>
                        <a:latin typeface="+mn-lt"/>
                      </a:endParaRPr>
                    </a:p>
                  </a:txBody>
                  <a:tcPr marL="2769" marR="2769" marT="2769" marB="2769" anchor="ctr"/>
                </a:tc>
                <a:extLst>
                  <a:ext uri="{0D108BD9-81ED-4DB2-BD59-A6C34878D82A}">
                    <a16:rowId xmlns:a16="http://schemas.microsoft.com/office/drawing/2014/main" val="3267633989"/>
                  </a:ext>
                </a:extLst>
              </a:tr>
              <a:tr h="160772">
                <a:tc>
                  <a:txBody>
                    <a:bodyPr/>
                    <a:lstStyle/>
                    <a:p>
                      <a:pPr algn="l" fontAlgn="ctr">
                        <a:lnSpc>
                          <a:spcPct val="107000"/>
                        </a:lnSpc>
                        <a:spcBef>
                          <a:spcPts val="0"/>
                        </a:spcBef>
                        <a:spcAft>
                          <a:spcPts val="800"/>
                        </a:spcAft>
                      </a:pPr>
                      <a:r>
                        <a:rPr lang="en-US" sz="1800" b="0" u="none" strike="noStrike">
                          <a:effectLst/>
                        </a:rPr>
                        <a:t>Measurement of unit costs for performance improvement and performance monitoring</a:t>
                      </a:r>
                      <a:endParaRPr lang="en-US" sz="1800" b="0" i="0" u="none" strike="noStrike">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a:effectLst/>
                        </a:rPr>
                        <a:t>Measurement of money and time costs of the organization’s activities, as experienced by both the organization and its stakeholders</a:t>
                      </a:r>
                      <a:endParaRPr lang="en-US" sz="1800" b="0" i="0" u="none" strike="noStrike">
                        <a:effectLst/>
                        <a:latin typeface="+mn-lt"/>
                      </a:endParaRPr>
                    </a:p>
                  </a:txBody>
                  <a:tcPr marL="2769" marR="2769" marT="2769" marB="2769" anchor="ctr"/>
                </a:tc>
                <a:extLst>
                  <a:ext uri="{0D108BD9-81ED-4DB2-BD59-A6C34878D82A}">
                    <a16:rowId xmlns:a16="http://schemas.microsoft.com/office/drawing/2014/main" val="107283835"/>
                  </a:ext>
                </a:extLst>
              </a:tr>
              <a:tr h="160772">
                <a:tc>
                  <a:txBody>
                    <a:bodyPr/>
                    <a:lstStyle/>
                    <a:p>
                      <a:pPr algn="l" fontAlgn="ctr">
                        <a:lnSpc>
                          <a:spcPct val="107000"/>
                        </a:lnSpc>
                        <a:spcBef>
                          <a:spcPts val="0"/>
                        </a:spcBef>
                        <a:spcAft>
                          <a:spcPts val="800"/>
                        </a:spcAft>
                      </a:pPr>
                      <a:r>
                        <a:rPr lang="en-GB" sz="1800" b="0" u="none" strike="noStrike">
                          <a:effectLst/>
                        </a:rPr>
                        <a:t>Transparent financial reporting</a:t>
                      </a:r>
                      <a:endParaRPr lang="en-GB" sz="1800" b="0" i="0" u="none" strike="noStrike">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a:effectLst/>
                        </a:rPr>
                        <a:t>‘Fiscal transparency’ to communicate with external stakeholders (business, citizens, media, etc.) on the value for money of activities</a:t>
                      </a:r>
                      <a:endParaRPr lang="en-US" sz="1800" b="0" i="0" u="none" strike="noStrike">
                        <a:effectLst/>
                        <a:latin typeface="+mn-lt"/>
                      </a:endParaRPr>
                    </a:p>
                  </a:txBody>
                  <a:tcPr marL="2769" marR="2769" marT="2769" marB="2769" anchor="ctr"/>
                </a:tc>
                <a:extLst>
                  <a:ext uri="{0D108BD9-81ED-4DB2-BD59-A6C34878D82A}">
                    <a16:rowId xmlns:a16="http://schemas.microsoft.com/office/drawing/2014/main" val="1474371739"/>
                  </a:ext>
                </a:extLst>
              </a:tr>
              <a:tr h="84118">
                <a:tc>
                  <a:txBody>
                    <a:bodyPr/>
                    <a:lstStyle/>
                    <a:p>
                      <a:pPr algn="l" fontAlgn="ctr">
                        <a:lnSpc>
                          <a:spcPct val="107000"/>
                        </a:lnSpc>
                        <a:spcBef>
                          <a:spcPts val="0"/>
                        </a:spcBef>
                        <a:spcAft>
                          <a:spcPts val="800"/>
                        </a:spcAft>
                      </a:pPr>
                      <a:r>
                        <a:rPr lang="en-GB" sz="1800" b="0" u="none" strike="noStrike" dirty="0">
                          <a:effectLst/>
                        </a:rPr>
                        <a:t>Improving technical efficiency</a:t>
                      </a:r>
                      <a:endParaRPr lang="en-GB" sz="1800" b="0" i="0" u="none" strike="noStrike" dirty="0">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a:effectLst/>
                        </a:rPr>
                        <a:t>Improving social efficiency, including equitable distribution of budgets and services</a:t>
                      </a:r>
                      <a:endParaRPr lang="en-US" sz="1800" b="0" i="0" u="none" strike="noStrike">
                        <a:effectLst/>
                        <a:latin typeface="+mn-lt"/>
                      </a:endParaRPr>
                    </a:p>
                  </a:txBody>
                  <a:tcPr marL="2769" marR="2769" marT="2769" marB="2769" anchor="ctr"/>
                </a:tc>
                <a:extLst>
                  <a:ext uri="{0D108BD9-81ED-4DB2-BD59-A6C34878D82A}">
                    <a16:rowId xmlns:a16="http://schemas.microsoft.com/office/drawing/2014/main" val="3720656279"/>
                  </a:ext>
                </a:extLst>
              </a:tr>
              <a:tr h="237427">
                <a:tc>
                  <a:txBody>
                    <a:bodyPr/>
                    <a:lstStyle/>
                    <a:p>
                      <a:pPr algn="l" fontAlgn="ctr">
                        <a:lnSpc>
                          <a:spcPct val="107000"/>
                        </a:lnSpc>
                        <a:spcBef>
                          <a:spcPts val="0"/>
                        </a:spcBef>
                        <a:spcAft>
                          <a:spcPts val="800"/>
                        </a:spcAft>
                      </a:pPr>
                      <a:r>
                        <a:rPr lang="en-US" sz="1800" b="0" u="none" strike="noStrike" dirty="0">
                          <a:effectLst/>
                        </a:rPr>
                        <a:t>Making ICT available to all staff for efficiency-enhancement purposes</a:t>
                      </a:r>
                      <a:endParaRPr lang="en-US" sz="1800" b="0" i="0" u="none" strike="noStrike" dirty="0">
                        <a:effectLst/>
                        <a:latin typeface="+mn-lt"/>
                      </a:endParaRPr>
                    </a:p>
                  </a:txBody>
                  <a:tcPr marL="2769" marR="2769" marT="2769" marB="2769" anchor="ctr"/>
                </a:tc>
                <a:tc>
                  <a:txBody>
                    <a:bodyPr/>
                    <a:lstStyle/>
                    <a:p>
                      <a:pPr algn="l" fontAlgn="ctr">
                        <a:lnSpc>
                          <a:spcPct val="107000"/>
                        </a:lnSpc>
                        <a:spcBef>
                          <a:spcPts val="0"/>
                        </a:spcBef>
                        <a:spcAft>
                          <a:spcPts val="800"/>
                        </a:spcAft>
                      </a:pPr>
                      <a:r>
                        <a:rPr lang="en-US" sz="1800" b="0" u="none" strike="noStrike" dirty="0">
                          <a:effectLst/>
                        </a:rPr>
                        <a:t>Generating and sustaining new knowledge through knowledge management, both for staff and for other stakeholders interacting with the organization (including making ICT available to all stakeholders to improve effectiveness)</a:t>
                      </a:r>
                      <a:endParaRPr lang="en-US" sz="1800" b="0" i="0" u="none" strike="noStrike" dirty="0">
                        <a:effectLst/>
                        <a:latin typeface="+mn-lt"/>
                      </a:endParaRPr>
                    </a:p>
                  </a:txBody>
                  <a:tcPr marL="2769" marR="2769" marT="2769" marB="2769" anchor="ctr"/>
                </a:tc>
                <a:extLst>
                  <a:ext uri="{0D108BD9-81ED-4DB2-BD59-A6C34878D82A}">
                    <a16:rowId xmlns:a16="http://schemas.microsoft.com/office/drawing/2014/main" val="3511870010"/>
                  </a:ext>
                </a:extLst>
              </a:tr>
              <a:tr h="122421">
                <a:tc gridSpan="2">
                  <a:txBody>
                    <a:bodyPr/>
                    <a:lstStyle/>
                    <a:p>
                      <a:pPr algn="ctr" fontAlgn="ctr">
                        <a:lnSpc>
                          <a:spcPct val="107000"/>
                        </a:lnSpc>
                        <a:spcBef>
                          <a:spcPts val="0"/>
                        </a:spcBef>
                        <a:spcAft>
                          <a:spcPts val="800"/>
                        </a:spcAft>
                      </a:pPr>
                      <a:endParaRPr lang="en-GB" sz="1800" b="0" i="0" u="none" strike="noStrike" dirty="0">
                        <a:effectLst/>
                        <a:latin typeface="Arial" panose="020B0604020202020204" pitchFamily="34" charset="0"/>
                      </a:endParaRPr>
                    </a:p>
                  </a:txBody>
                  <a:tcPr marL="2769" marR="2769" marT="2769" marB="2769" anchor="ctr"/>
                </a:tc>
                <a:tc hMerge="1">
                  <a:txBody>
                    <a:bodyPr/>
                    <a:lstStyle/>
                    <a:p>
                      <a:endParaRPr lang="en-GB"/>
                    </a:p>
                  </a:txBody>
                  <a:tcPr/>
                </a:tc>
                <a:extLst>
                  <a:ext uri="{0D108BD9-81ED-4DB2-BD59-A6C34878D82A}">
                    <a16:rowId xmlns:a16="http://schemas.microsoft.com/office/drawing/2014/main" val="2582265502"/>
                  </a:ext>
                </a:extLst>
              </a:tr>
              <a:tr h="122421">
                <a:tc gridSpan="2">
                  <a:txBody>
                    <a:bodyPr/>
                    <a:lstStyle/>
                    <a:p>
                      <a:pPr algn="ctr" fontAlgn="ctr">
                        <a:lnSpc>
                          <a:spcPct val="107000"/>
                        </a:lnSpc>
                        <a:spcBef>
                          <a:spcPts val="0"/>
                        </a:spcBef>
                        <a:spcAft>
                          <a:spcPts val="800"/>
                        </a:spcAft>
                      </a:pPr>
                      <a:endParaRPr lang="en-GB" sz="1800" b="0" i="0" u="none" strike="noStrike" dirty="0">
                        <a:effectLst/>
                        <a:latin typeface="Arial" panose="020B0604020202020204" pitchFamily="34" charset="0"/>
                      </a:endParaRPr>
                    </a:p>
                  </a:txBody>
                  <a:tcPr marL="2769" marR="2769" marT="2769" marB="2769" anchor="ctr"/>
                </a:tc>
                <a:tc hMerge="1">
                  <a:txBody>
                    <a:bodyPr/>
                    <a:lstStyle/>
                    <a:p>
                      <a:endParaRPr lang="en-GB"/>
                    </a:p>
                  </a:txBody>
                  <a:tcPr/>
                </a:tc>
                <a:extLst>
                  <a:ext uri="{0D108BD9-81ED-4DB2-BD59-A6C34878D82A}">
                    <a16:rowId xmlns:a16="http://schemas.microsoft.com/office/drawing/2014/main" val="3119923094"/>
                  </a:ext>
                </a:extLst>
              </a:tr>
            </a:tbl>
          </a:graphicData>
        </a:graphic>
      </p:graphicFrame>
      <p:sp>
        <p:nvSpPr>
          <p:cNvPr id="3" name="TextBox 2">
            <a:extLst>
              <a:ext uri="{FF2B5EF4-FFF2-40B4-BE49-F238E27FC236}">
                <a16:creationId xmlns:a16="http://schemas.microsoft.com/office/drawing/2014/main" id="{746E17EC-201E-46BE-8CEC-4FDADC689C71}"/>
              </a:ext>
            </a:extLst>
          </p:cNvPr>
          <p:cNvSpPr txBox="1"/>
          <p:nvPr/>
        </p:nvSpPr>
        <p:spPr>
          <a:xfrm>
            <a:off x="9392575" y="6337185"/>
            <a:ext cx="2682536" cy="369332"/>
          </a:xfrm>
          <a:prstGeom prst="rect">
            <a:avLst/>
          </a:prstGeom>
          <a:noFill/>
        </p:spPr>
        <p:txBody>
          <a:bodyPr wrap="square" rtlCol="0">
            <a:spAutoFit/>
          </a:bodyPr>
          <a:lstStyle/>
          <a:p>
            <a:r>
              <a:rPr lang="en-GB" dirty="0"/>
              <a:t>Loeffler 2016: 212/3</a:t>
            </a:r>
          </a:p>
        </p:txBody>
      </p:sp>
      <p:sp>
        <p:nvSpPr>
          <p:cNvPr id="19" name="Slide Number Placeholder 18">
            <a:extLst>
              <a:ext uri="{FF2B5EF4-FFF2-40B4-BE49-F238E27FC236}">
                <a16:creationId xmlns:a16="http://schemas.microsoft.com/office/drawing/2014/main" id="{1C43B3B1-8931-43C4-87BB-C8B86CF9447B}"/>
              </a:ext>
            </a:extLst>
          </p:cNvPr>
          <p:cNvSpPr>
            <a:spLocks noGrp="1"/>
          </p:cNvSpPr>
          <p:nvPr>
            <p:ph type="sldNum" sz="quarter" idx="12"/>
          </p:nvPr>
        </p:nvSpPr>
        <p:spPr/>
        <p:txBody>
          <a:bodyPr/>
          <a:lstStyle/>
          <a:p>
            <a:fld id="{2633C1E9-BBC2-4CC6-BA8F-42C76672DF1C}" type="slidenum">
              <a:rPr lang="en-GB" smtClean="0"/>
              <a:t>44</a:t>
            </a:fld>
            <a:endParaRPr lang="en-GB"/>
          </a:p>
        </p:txBody>
      </p:sp>
    </p:spTree>
    <p:extLst>
      <p:ext uri="{BB962C8B-B14F-4D97-AF65-F5344CB8AC3E}">
        <p14:creationId xmlns:p14="http://schemas.microsoft.com/office/powerpoint/2010/main" val="26619241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65A8CDD8-885B-4009-8CA2-164A4B1C2FE2}"/>
              </a:ext>
            </a:extLst>
          </p:cNvPr>
          <p:cNvGraphicFramePr/>
          <p:nvPr>
            <p:extLst>
              <p:ext uri="{D42A27DB-BD31-4B8C-83A1-F6EECF244321}">
                <p14:modId xmlns:p14="http://schemas.microsoft.com/office/powerpoint/2010/main" val="3613755855"/>
              </p:ext>
            </p:extLst>
          </p:nvPr>
        </p:nvGraphicFramePr>
        <p:xfrm>
          <a:off x="698376" y="337325"/>
          <a:ext cx="10795248" cy="5945759"/>
        </p:xfrm>
        <a:graphic>
          <a:graphicData uri="http://schemas.openxmlformats.org/drawingml/2006/table">
            <a:tbl>
              <a:tblPr firstRow="1" firstCol="1" bandRow="1">
                <a:tableStyleId>{5940675A-B579-460E-94D1-54222C63F5DA}</a:tableStyleId>
              </a:tblPr>
              <a:tblGrid>
                <a:gridCol w="5397624">
                  <a:extLst>
                    <a:ext uri="{9D8B030D-6E8A-4147-A177-3AD203B41FA5}">
                      <a16:colId xmlns:a16="http://schemas.microsoft.com/office/drawing/2014/main" val="1039291075"/>
                    </a:ext>
                  </a:extLst>
                </a:gridCol>
                <a:gridCol w="5397624">
                  <a:extLst>
                    <a:ext uri="{9D8B030D-6E8A-4147-A177-3AD203B41FA5}">
                      <a16:colId xmlns:a16="http://schemas.microsoft.com/office/drawing/2014/main" val="3919866902"/>
                    </a:ext>
                  </a:extLst>
                </a:gridCol>
              </a:tblGrid>
              <a:tr h="231063">
                <a:tc>
                  <a:txBody>
                    <a:bodyPr/>
                    <a:lstStyle/>
                    <a:p>
                      <a:pPr algn="l" fontAlgn="ctr">
                        <a:lnSpc>
                          <a:spcPct val="107000"/>
                        </a:lnSpc>
                        <a:spcBef>
                          <a:spcPts val="0"/>
                        </a:spcBef>
                        <a:spcAft>
                          <a:spcPts val="800"/>
                        </a:spcAft>
                      </a:pPr>
                      <a:r>
                        <a:rPr lang="en-GB" sz="2000" b="1" i="1" u="none" strike="noStrike">
                          <a:effectLst/>
                        </a:rPr>
                        <a:t>Processes</a:t>
                      </a:r>
                      <a:endParaRPr lang="en-GB" sz="2000" b="1" i="1"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GB" sz="2000" b="1" i="1" u="none" strike="noStrike" dirty="0">
                          <a:effectLst/>
                        </a:rPr>
                        <a:t>Internal and external relationships</a:t>
                      </a:r>
                      <a:endParaRPr lang="en-GB" sz="2000" b="1" i="1" u="none" strike="noStrike" dirty="0">
                        <a:effectLst/>
                        <a:latin typeface="+mn-lt"/>
                      </a:endParaRPr>
                    </a:p>
                  </a:txBody>
                  <a:tcPr marL="2159" marR="2159" marT="2159" marB="2159" anchor="ctr"/>
                </a:tc>
                <a:extLst>
                  <a:ext uri="{0D108BD9-81ED-4DB2-BD59-A6C34878D82A}">
                    <a16:rowId xmlns:a16="http://schemas.microsoft.com/office/drawing/2014/main" val="3221352841"/>
                  </a:ext>
                </a:extLst>
              </a:tr>
              <a:tr h="231063">
                <a:tc gridSpan="2">
                  <a:txBody>
                    <a:bodyPr/>
                    <a:lstStyle/>
                    <a:p>
                      <a:pPr algn="ctr" fontAlgn="ctr">
                        <a:lnSpc>
                          <a:spcPct val="107000"/>
                        </a:lnSpc>
                        <a:spcBef>
                          <a:spcPts val="0"/>
                        </a:spcBef>
                        <a:spcAft>
                          <a:spcPts val="800"/>
                        </a:spcAft>
                      </a:pPr>
                      <a:endParaRPr lang="en-GB" sz="1800" b="0" i="0" u="none" strike="noStrike" dirty="0">
                        <a:effectLst/>
                        <a:latin typeface="+mn-lt"/>
                      </a:endParaRPr>
                    </a:p>
                  </a:txBody>
                  <a:tcPr marL="2159" marR="2159" marT="2159" marB="2159" anchor="ctr"/>
                </a:tc>
                <a:tc hMerge="1">
                  <a:txBody>
                    <a:bodyPr/>
                    <a:lstStyle/>
                    <a:p>
                      <a:endParaRPr lang="en-GB"/>
                    </a:p>
                  </a:txBody>
                  <a:tcPr/>
                </a:tc>
                <a:extLst>
                  <a:ext uri="{0D108BD9-81ED-4DB2-BD59-A6C34878D82A}">
                    <a16:rowId xmlns:a16="http://schemas.microsoft.com/office/drawing/2014/main" val="483077148"/>
                  </a:ext>
                </a:extLst>
              </a:tr>
              <a:tr h="457808">
                <a:tc>
                  <a:txBody>
                    <a:bodyPr/>
                    <a:lstStyle/>
                    <a:p>
                      <a:pPr algn="l" fontAlgn="ctr">
                        <a:lnSpc>
                          <a:spcPct val="107000"/>
                        </a:lnSpc>
                        <a:spcBef>
                          <a:spcPts val="0"/>
                        </a:spcBef>
                        <a:spcAft>
                          <a:spcPts val="800"/>
                        </a:spcAft>
                      </a:pPr>
                      <a:r>
                        <a:rPr lang="en-US" sz="1800" b="0" u="none" strike="noStrike">
                          <a:effectLst/>
                        </a:rPr>
                        <a:t>Internal improvement processes (‘business process re-engineering’)</a:t>
                      </a:r>
                      <a:endParaRPr lang="en-US"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Improved management of processes beyond organizational borders, including intergovernmental relations and constraints</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14299634"/>
                  </a:ext>
                </a:extLst>
              </a:tr>
              <a:tr h="911300">
                <a:tc>
                  <a:txBody>
                    <a:bodyPr/>
                    <a:lstStyle/>
                    <a:p>
                      <a:pPr algn="l" fontAlgn="ctr">
                        <a:lnSpc>
                          <a:spcPct val="107000"/>
                        </a:lnSpc>
                        <a:spcBef>
                          <a:spcPts val="0"/>
                        </a:spcBef>
                        <a:spcAft>
                          <a:spcPts val="800"/>
                        </a:spcAft>
                      </a:pPr>
                      <a:r>
                        <a:rPr lang="en-GB" sz="1800" b="0" u="none" strike="noStrike">
                          <a:effectLst/>
                        </a:rPr>
                        <a:t>Competing for tendered tasks</a:t>
                      </a:r>
                      <a:endParaRPr lang="en-GB"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Managing multiple contracts and supplier relationships; building and maintaining accountable partnerships, with other organizations; co-production of services with users and communities</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3544624908"/>
                  </a:ext>
                </a:extLst>
              </a:tr>
              <a:tr h="231063">
                <a:tc gridSpan="2">
                  <a:txBody>
                    <a:bodyPr/>
                    <a:lstStyle/>
                    <a:p>
                      <a:pPr algn="ctr" fontAlgn="ctr">
                        <a:lnSpc>
                          <a:spcPct val="107000"/>
                        </a:lnSpc>
                        <a:spcBef>
                          <a:spcPts val="0"/>
                        </a:spcBef>
                        <a:spcAft>
                          <a:spcPts val="800"/>
                        </a:spcAft>
                      </a:pPr>
                      <a:endParaRPr lang="en-GB" sz="1800" b="0" i="0" u="none" strike="noStrike">
                        <a:effectLst/>
                        <a:latin typeface="+mn-lt"/>
                      </a:endParaRPr>
                    </a:p>
                  </a:txBody>
                  <a:tcPr marL="2159" marR="2159" marT="2159" marB="2159" anchor="ctr"/>
                </a:tc>
                <a:tc hMerge="1">
                  <a:txBody>
                    <a:bodyPr/>
                    <a:lstStyle/>
                    <a:p>
                      <a:endParaRPr lang="en-GB"/>
                    </a:p>
                  </a:txBody>
                  <a:tcPr/>
                </a:tc>
                <a:extLst>
                  <a:ext uri="{0D108BD9-81ED-4DB2-BD59-A6C34878D82A}">
                    <a16:rowId xmlns:a16="http://schemas.microsoft.com/office/drawing/2014/main" val="839230744"/>
                  </a:ext>
                </a:extLst>
              </a:tr>
              <a:tr h="231063">
                <a:tc>
                  <a:txBody>
                    <a:bodyPr/>
                    <a:lstStyle/>
                    <a:p>
                      <a:pPr algn="l" fontAlgn="ctr">
                        <a:lnSpc>
                          <a:spcPct val="107000"/>
                        </a:lnSpc>
                        <a:spcBef>
                          <a:spcPts val="0"/>
                        </a:spcBef>
                        <a:spcAft>
                          <a:spcPts val="800"/>
                        </a:spcAft>
                      </a:pPr>
                      <a:r>
                        <a:rPr lang="en-US" sz="1800" b="0" u="none" strike="noStrike">
                          <a:effectLst/>
                        </a:rPr>
                        <a:t>Measurement of objective and subjective results</a:t>
                      </a:r>
                      <a:endParaRPr lang="en-US"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GB" sz="1800" b="0" u="none" strike="noStrike">
                          <a:effectLst/>
                        </a:rPr>
                        <a:t>Measurement of multidimensional performance</a:t>
                      </a:r>
                      <a:endParaRPr lang="en-GB" sz="1800" b="0" i="0" u="none" strike="noStrike">
                        <a:effectLst/>
                        <a:latin typeface="+mn-lt"/>
                      </a:endParaRPr>
                    </a:p>
                  </a:txBody>
                  <a:tcPr marL="2159" marR="2159" marT="2159" marB="2159" anchor="ctr"/>
                </a:tc>
                <a:extLst>
                  <a:ext uri="{0D108BD9-81ED-4DB2-BD59-A6C34878D82A}">
                    <a16:rowId xmlns:a16="http://schemas.microsoft.com/office/drawing/2014/main" val="3845298900"/>
                  </a:ext>
                </a:extLst>
              </a:tr>
              <a:tr h="231063">
                <a:tc gridSpan="2">
                  <a:txBody>
                    <a:bodyPr/>
                    <a:lstStyle/>
                    <a:p>
                      <a:pPr algn="ctr" fontAlgn="ctr">
                        <a:lnSpc>
                          <a:spcPct val="107000"/>
                        </a:lnSpc>
                        <a:spcBef>
                          <a:spcPts val="0"/>
                        </a:spcBef>
                        <a:spcAft>
                          <a:spcPts val="800"/>
                        </a:spcAft>
                      </a:pPr>
                      <a:endParaRPr lang="en-GB" sz="1800" b="0" i="0" u="none" strike="noStrike">
                        <a:effectLst/>
                        <a:latin typeface="+mn-lt"/>
                      </a:endParaRPr>
                    </a:p>
                  </a:txBody>
                  <a:tcPr marL="2159" marR="2159" marT="2159" marB="2159" anchor="ctr"/>
                </a:tc>
                <a:tc hMerge="1">
                  <a:txBody>
                    <a:bodyPr/>
                    <a:lstStyle/>
                    <a:p>
                      <a:endParaRPr lang="en-GB"/>
                    </a:p>
                  </a:txBody>
                  <a:tcPr/>
                </a:tc>
                <a:extLst>
                  <a:ext uri="{0D108BD9-81ED-4DB2-BD59-A6C34878D82A}">
                    <a16:rowId xmlns:a16="http://schemas.microsoft.com/office/drawing/2014/main" val="759216842"/>
                  </a:ext>
                </a:extLst>
              </a:tr>
              <a:tr h="684554">
                <a:tc>
                  <a:txBody>
                    <a:bodyPr/>
                    <a:lstStyle/>
                    <a:p>
                      <a:pPr algn="l" fontAlgn="ctr">
                        <a:lnSpc>
                          <a:spcPct val="107000"/>
                        </a:lnSpc>
                        <a:spcBef>
                          <a:spcPts val="0"/>
                        </a:spcBef>
                        <a:spcAft>
                          <a:spcPts val="800"/>
                        </a:spcAft>
                      </a:pPr>
                      <a:r>
                        <a:rPr lang="en-US" sz="1800" b="0" u="none" strike="noStrike" dirty="0">
                          <a:effectLst/>
                        </a:rPr>
                        <a:t>Reporting systems based on needs of public managers and government oversight bodies</a:t>
                      </a:r>
                      <a:endParaRPr lang="en-US" sz="1800" b="0" i="0" u="none" strike="noStrike" dirty="0">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Publishing of performance information based on the needs of stakeholders in the community (social, ethical and environmental reporting)</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2895447631"/>
                  </a:ext>
                </a:extLst>
              </a:tr>
              <a:tr h="684554">
                <a:tc>
                  <a:txBody>
                    <a:bodyPr/>
                    <a:lstStyle/>
                    <a:p>
                      <a:pPr algn="l" fontAlgn="ctr">
                        <a:lnSpc>
                          <a:spcPct val="107000"/>
                        </a:lnSpc>
                        <a:spcBef>
                          <a:spcPts val="0"/>
                        </a:spcBef>
                        <a:spcAft>
                          <a:spcPts val="800"/>
                        </a:spcAft>
                      </a:pPr>
                      <a:r>
                        <a:rPr lang="en-US" sz="1800" b="0" u="none" strike="noStrike" dirty="0">
                          <a:effectLst/>
                        </a:rPr>
                        <a:t>Benchmarking results, internal processes or organizational performance against other local authorities</a:t>
                      </a:r>
                      <a:endParaRPr lang="en-US" sz="1800" b="0" i="0" u="none" strike="noStrike" dirty="0">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a:effectLst/>
                        </a:rPr>
                        <a:t>Involving stakeholder groups in the definition of performance standards and comparison of performance against results achieved in other communities</a:t>
                      </a:r>
                      <a:endParaRPr lang="en-US" sz="1800" b="0" i="0" u="none" strike="noStrike">
                        <a:effectLst/>
                        <a:latin typeface="+mn-lt"/>
                      </a:endParaRPr>
                    </a:p>
                  </a:txBody>
                  <a:tcPr marL="2159" marR="2159" marT="2159" marB="2159" anchor="ctr"/>
                </a:tc>
                <a:extLst>
                  <a:ext uri="{0D108BD9-81ED-4DB2-BD59-A6C34878D82A}">
                    <a16:rowId xmlns:a16="http://schemas.microsoft.com/office/drawing/2014/main" val="3110913677"/>
                  </a:ext>
                </a:extLst>
              </a:tr>
              <a:tr h="457808">
                <a:tc>
                  <a:txBody>
                    <a:bodyPr/>
                    <a:lstStyle/>
                    <a:p>
                      <a:pPr algn="l" fontAlgn="ctr">
                        <a:lnSpc>
                          <a:spcPct val="107000"/>
                        </a:lnSpc>
                        <a:spcBef>
                          <a:spcPts val="0"/>
                        </a:spcBef>
                        <a:spcAft>
                          <a:spcPts val="800"/>
                        </a:spcAft>
                      </a:pPr>
                      <a:r>
                        <a:rPr lang="en-US" sz="1800" b="0" u="none" strike="noStrike">
                          <a:effectLst/>
                        </a:rPr>
                        <a:t>Use of performance information for control purposes</a:t>
                      </a:r>
                      <a:endParaRPr lang="en-US" sz="1800" b="0" i="0" u="none" strike="noStrike">
                        <a:effectLst/>
                        <a:latin typeface="+mn-lt"/>
                      </a:endParaRPr>
                    </a:p>
                  </a:txBody>
                  <a:tcPr marL="2159" marR="2159" marT="2159" marB="2159" anchor="ctr"/>
                </a:tc>
                <a:tc>
                  <a:txBody>
                    <a:bodyPr/>
                    <a:lstStyle/>
                    <a:p>
                      <a:pPr algn="l" fontAlgn="ctr">
                        <a:lnSpc>
                          <a:spcPct val="107000"/>
                        </a:lnSpc>
                        <a:spcBef>
                          <a:spcPts val="0"/>
                        </a:spcBef>
                        <a:spcAft>
                          <a:spcPts val="800"/>
                        </a:spcAft>
                      </a:pPr>
                      <a:r>
                        <a:rPr lang="en-US" sz="1800" b="0" u="none" strike="noStrike" dirty="0">
                          <a:effectLst/>
                        </a:rPr>
                        <a:t>Using performance data for innovation and learning at individual, organizational and network levels</a:t>
                      </a:r>
                      <a:endParaRPr lang="en-US" sz="1800" b="0" i="0" u="none" strike="noStrike" dirty="0">
                        <a:effectLst/>
                        <a:latin typeface="+mn-lt"/>
                      </a:endParaRPr>
                    </a:p>
                  </a:txBody>
                  <a:tcPr marL="2159" marR="2159" marT="2159" marB="2159" anchor="ctr"/>
                </a:tc>
                <a:extLst>
                  <a:ext uri="{0D108BD9-81ED-4DB2-BD59-A6C34878D82A}">
                    <a16:rowId xmlns:a16="http://schemas.microsoft.com/office/drawing/2014/main" val="2520743278"/>
                  </a:ext>
                </a:extLst>
              </a:tr>
            </a:tbl>
          </a:graphicData>
        </a:graphic>
      </p:graphicFrame>
      <p:sp>
        <p:nvSpPr>
          <p:cNvPr id="4" name="TextBox 3">
            <a:extLst>
              <a:ext uri="{FF2B5EF4-FFF2-40B4-BE49-F238E27FC236}">
                <a16:creationId xmlns:a16="http://schemas.microsoft.com/office/drawing/2014/main" id="{CCDA9A63-223D-4723-9209-3A652A8BB490}"/>
              </a:ext>
            </a:extLst>
          </p:cNvPr>
          <p:cNvSpPr txBox="1"/>
          <p:nvPr/>
        </p:nvSpPr>
        <p:spPr>
          <a:xfrm>
            <a:off x="9339309" y="6336009"/>
            <a:ext cx="2682536" cy="369332"/>
          </a:xfrm>
          <a:prstGeom prst="rect">
            <a:avLst/>
          </a:prstGeom>
          <a:noFill/>
        </p:spPr>
        <p:txBody>
          <a:bodyPr wrap="square" rtlCol="0">
            <a:spAutoFit/>
          </a:bodyPr>
          <a:lstStyle/>
          <a:p>
            <a:r>
              <a:rPr lang="en-GB" dirty="0"/>
              <a:t>Loeffler 2016: 212/3</a:t>
            </a:r>
          </a:p>
        </p:txBody>
      </p:sp>
      <p:sp>
        <p:nvSpPr>
          <p:cNvPr id="2" name="Slide Number Placeholder 1">
            <a:extLst>
              <a:ext uri="{FF2B5EF4-FFF2-40B4-BE49-F238E27FC236}">
                <a16:creationId xmlns:a16="http://schemas.microsoft.com/office/drawing/2014/main" id="{A0C2870F-4680-4DB7-AE74-F0AF95BC077A}"/>
              </a:ext>
            </a:extLst>
          </p:cNvPr>
          <p:cNvSpPr>
            <a:spLocks noGrp="1"/>
          </p:cNvSpPr>
          <p:nvPr>
            <p:ph type="sldNum" sz="quarter" idx="12"/>
          </p:nvPr>
        </p:nvSpPr>
        <p:spPr/>
        <p:txBody>
          <a:bodyPr/>
          <a:lstStyle/>
          <a:p>
            <a:fld id="{2633C1E9-BBC2-4CC6-BA8F-42C76672DF1C}" type="slidenum">
              <a:rPr lang="en-GB" smtClean="0"/>
              <a:t>45</a:t>
            </a:fld>
            <a:endParaRPr lang="en-GB"/>
          </a:p>
        </p:txBody>
      </p:sp>
    </p:spTree>
    <p:extLst>
      <p:ext uri="{BB962C8B-B14F-4D97-AF65-F5344CB8AC3E}">
        <p14:creationId xmlns:p14="http://schemas.microsoft.com/office/powerpoint/2010/main" val="1599768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30BD395-B96C-4827-BA0E-C1ECD469B263}"/>
              </a:ext>
            </a:extLst>
          </p:cNvPr>
          <p:cNvGraphicFramePr/>
          <p:nvPr>
            <p:extLst>
              <p:ext uri="{D42A27DB-BD31-4B8C-83A1-F6EECF244321}">
                <p14:modId xmlns:p14="http://schemas.microsoft.com/office/powerpoint/2010/main" val="1523969686"/>
              </p:ext>
            </p:extLst>
          </p:nvPr>
        </p:nvGraphicFramePr>
        <p:xfrm>
          <a:off x="900344" y="827896"/>
          <a:ext cx="10515600" cy="5363811"/>
        </p:xfrm>
        <a:graphic>
          <a:graphicData uri="http://schemas.openxmlformats.org/drawingml/2006/table">
            <a:tbl>
              <a:tblPr firstRow="1" firstCol="1" bandRow="1">
                <a:tableStyleId>{5940675A-B579-460E-94D1-54222C63F5DA}</a:tableStyleId>
              </a:tblPr>
              <a:tblGrid>
                <a:gridCol w="5257800">
                  <a:extLst>
                    <a:ext uri="{9D8B030D-6E8A-4147-A177-3AD203B41FA5}">
                      <a16:colId xmlns:a16="http://schemas.microsoft.com/office/drawing/2014/main" val="1592565512"/>
                    </a:ext>
                  </a:extLst>
                </a:gridCol>
                <a:gridCol w="5257800">
                  <a:extLst>
                    <a:ext uri="{9D8B030D-6E8A-4147-A177-3AD203B41FA5}">
                      <a16:colId xmlns:a16="http://schemas.microsoft.com/office/drawing/2014/main" val="2987492547"/>
                    </a:ext>
                  </a:extLst>
                </a:gridCol>
              </a:tblGrid>
              <a:tr h="274244">
                <a:tc>
                  <a:txBody>
                    <a:bodyPr/>
                    <a:lstStyle/>
                    <a:p>
                      <a:pPr algn="l" fontAlgn="ctr">
                        <a:lnSpc>
                          <a:spcPct val="107000"/>
                        </a:lnSpc>
                        <a:spcBef>
                          <a:spcPts val="0"/>
                        </a:spcBef>
                        <a:spcAft>
                          <a:spcPts val="800"/>
                        </a:spcAft>
                      </a:pPr>
                      <a:r>
                        <a:rPr lang="en-US" sz="2000" b="1" i="1" u="none" strike="noStrike">
                          <a:effectLst/>
                        </a:rPr>
                        <a:t>Improving the functioning of the local authority</a:t>
                      </a:r>
                      <a:endParaRPr lang="en-US" sz="2000" b="1" i="1" u="none" strike="noStrike">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r>
                        <a:rPr lang="en-GB" sz="2000" b="1" i="1" u="none" strike="noStrike" dirty="0">
                          <a:effectLst/>
                        </a:rPr>
                        <a:t>Developing good local governance</a:t>
                      </a:r>
                      <a:endParaRPr lang="en-GB" sz="2000" b="1" i="1"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3824501689"/>
                  </a:ext>
                </a:extLst>
              </a:tr>
              <a:tr h="274244">
                <a:tc gridSpan="2">
                  <a:txBody>
                    <a:bodyPr/>
                    <a:lstStyle/>
                    <a:p>
                      <a:pPr algn="ctr" fontAlgn="ctr">
                        <a:lnSpc>
                          <a:spcPct val="107000"/>
                        </a:lnSpc>
                        <a:spcBef>
                          <a:spcPts val="0"/>
                        </a:spcBef>
                        <a:spcAft>
                          <a:spcPts val="800"/>
                        </a:spcAft>
                      </a:pPr>
                      <a:endParaRPr lang="en-GB" sz="1800" b="0" i="0" u="none" strike="noStrike">
                        <a:effectLst/>
                        <a:latin typeface="Arial" panose="020B0604020202020204" pitchFamily="34" charset="0"/>
                      </a:endParaRPr>
                    </a:p>
                  </a:txBody>
                  <a:tcPr marL="2562" marR="2562" marT="2562" marB="2562" anchor="ctr"/>
                </a:tc>
                <a:tc hMerge="1">
                  <a:txBody>
                    <a:bodyPr/>
                    <a:lstStyle/>
                    <a:p>
                      <a:endParaRPr lang="en-GB"/>
                    </a:p>
                  </a:txBody>
                  <a:tcPr/>
                </a:tc>
                <a:extLst>
                  <a:ext uri="{0D108BD9-81ED-4DB2-BD59-A6C34878D82A}">
                    <a16:rowId xmlns:a16="http://schemas.microsoft.com/office/drawing/2014/main" val="232970168"/>
                  </a:ext>
                </a:extLst>
              </a:tr>
              <a:tr h="543364">
                <a:tc>
                  <a:txBody>
                    <a:bodyPr/>
                    <a:lstStyle/>
                    <a:p>
                      <a:pPr algn="l" fontAlgn="ctr">
                        <a:lnSpc>
                          <a:spcPct val="107000"/>
                        </a:lnSpc>
                        <a:spcBef>
                          <a:spcPts val="0"/>
                        </a:spcBef>
                        <a:spcAft>
                          <a:spcPts val="800"/>
                        </a:spcAft>
                      </a:pPr>
                      <a:r>
                        <a:rPr lang="en-US" sz="1800" b="0" u="none" strike="noStrike">
                          <a:effectLst/>
                        </a:rPr>
                        <a:t>Improving the internal efficiency of local authorities</a:t>
                      </a:r>
                      <a:endParaRPr lang="en-US" sz="1800" b="0" i="0" u="none" strike="noStrike">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endParaRPr lang="en-US" sz="1800" b="0" u="none" strike="noStrike" dirty="0">
                        <a:effectLst/>
                      </a:endParaRPr>
                    </a:p>
                    <a:p>
                      <a:pPr algn="l" fontAlgn="ctr">
                        <a:lnSpc>
                          <a:spcPct val="107000"/>
                        </a:lnSpc>
                        <a:spcBef>
                          <a:spcPts val="0"/>
                        </a:spcBef>
                        <a:spcAft>
                          <a:spcPts val="800"/>
                        </a:spcAft>
                      </a:pPr>
                      <a:r>
                        <a:rPr lang="en-US" sz="1800" b="0" u="none" strike="noStrike" dirty="0">
                          <a:effectLst/>
                        </a:rPr>
                        <a:t>Improving the external effectiveness of local authorities and improving local outcomes and the quality of life</a:t>
                      </a:r>
                    </a:p>
                    <a:p>
                      <a:pPr algn="l" fontAlgn="ctr">
                        <a:lnSpc>
                          <a:spcPct val="107000"/>
                        </a:lnSpc>
                        <a:spcBef>
                          <a:spcPts val="0"/>
                        </a:spcBef>
                        <a:spcAft>
                          <a:spcPts val="800"/>
                        </a:spcAft>
                      </a:pPr>
                      <a:endParaRPr lang="en-US" sz="1800" b="0" i="0"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3081447430"/>
                  </a:ext>
                </a:extLst>
              </a:tr>
              <a:tr h="916228">
                <a:tc>
                  <a:txBody>
                    <a:bodyPr/>
                    <a:lstStyle/>
                    <a:p>
                      <a:pPr algn="l" fontAlgn="ctr">
                        <a:lnSpc>
                          <a:spcPct val="107000"/>
                        </a:lnSpc>
                        <a:spcBef>
                          <a:spcPts val="0"/>
                        </a:spcBef>
                        <a:spcAft>
                          <a:spcPts val="800"/>
                        </a:spcAft>
                      </a:pPr>
                      <a:r>
                        <a:rPr lang="en-US" sz="1800" b="0" u="none" strike="noStrike" dirty="0">
                          <a:effectLst/>
                        </a:rPr>
                        <a:t>Increasing user satisfaction in relation to local services</a:t>
                      </a:r>
                      <a:endParaRPr lang="en-US" sz="1800" b="0" i="0" u="none" strike="noStrike" dirty="0">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endParaRPr lang="en-US" sz="1800" b="0" u="none" strike="noStrike" dirty="0">
                        <a:effectLst/>
                      </a:endParaRPr>
                    </a:p>
                    <a:p>
                      <a:pPr algn="l" fontAlgn="ctr">
                        <a:lnSpc>
                          <a:spcPct val="107000"/>
                        </a:lnSpc>
                        <a:spcBef>
                          <a:spcPts val="0"/>
                        </a:spcBef>
                        <a:spcAft>
                          <a:spcPts val="800"/>
                        </a:spcAft>
                      </a:pPr>
                      <a:r>
                        <a:rPr lang="en-US" sz="1800" b="0" u="none" strike="noStrike" dirty="0">
                          <a:effectLst/>
                        </a:rPr>
                        <a:t>Building citizen trust in local government through transparent processes and accountability and through democratic dialogue</a:t>
                      </a:r>
                    </a:p>
                    <a:p>
                      <a:pPr algn="l" fontAlgn="ctr">
                        <a:lnSpc>
                          <a:spcPct val="107000"/>
                        </a:lnSpc>
                        <a:spcBef>
                          <a:spcPts val="0"/>
                        </a:spcBef>
                        <a:spcAft>
                          <a:spcPts val="800"/>
                        </a:spcAft>
                      </a:pPr>
                      <a:endParaRPr lang="en-US" sz="1800" b="0" i="0"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2523414014"/>
                  </a:ext>
                </a:extLst>
              </a:tr>
              <a:tr h="543364">
                <a:tc>
                  <a:txBody>
                    <a:bodyPr/>
                    <a:lstStyle/>
                    <a:p>
                      <a:pPr algn="l" fontAlgn="ctr">
                        <a:lnSpc>
                          <a:spcPct val="107000"/>
                        </a:lnSpc>
                        <a:spcBef>
                          <a:spcPts val="0"/>
                        </a:spcBef>
                        <a:spcAft>
                          <a:spcPts val="800"/>
                        </a:spcAft>
                      </a:pPr>
                      <a:r>
                        <a:rPr lang="en-US" sz="1800" b="0" u="none" strike="noStrike" dirty="0">
                          <a:effectLst/>
                        </a:rPr>
                        <a:t>Serving the community by producing policies, services and knowledge (community leader)</a:t>
                      </a:r>
                      <a:endParaRPr lang="en-US" sz="1800" b="0" i="0" u="none" strike="noStrike" dirty="0">
                        <a:effectLst/>
                        <a:latin typeface="Arial" panose="020B0604020202020204" pitchFamily="34" charset="0"/>
                      </a:endParaRPr>
                    </a:p>
                  </a:txBody>
                  <a:tcPr marL="2562" marR="2562" marT="2562" marB="2562" anchor="ctr"/>
                </a:tc>
                <a:tc>
                  <a:txBody>
                    <a:bodyPr/>
                    <a:lstStyle/>
                    <a:p>
                      <a:pPr algn="l" fontAlgn="ctr">
                        <a:lnSpc>
                          <a:spcPct val="107000"/>
                        </a:lnSpc>
                        <a:spcBef>
                          <a:spcPts val="0"/>
                        </a:spcBef>
                        <a:spcAft>
                          <a:spcPts val="800"/>
                        </a:spcAft>
                      </a:pPr>
                      <a:endParaRPr lang="en-US" sz="1800" b="0" u="none" strike="noStrike" dirty="0">
                        <a:effectLst/>
                      </a:endParaRPr>
                    </a:p>
                    <a:p>
                      <a:pPr algn="l" fontAlgn="ctr">
                        <a:lnSpc>
                          <a:spcPct val="107000"/>
                        </a:lnSpc>
                        <a:spcBef>
                          <a:spcPts val="0"/>
                        </a:spcBef>
                        <a:spcAft>
                          <a:spcPts val="800"/>
                        </a:spcAft>
                      </a:pPr>
                      <a:r>
                        <a:rPr lang="en-US" sz="1800" b="0" u="none" strike="noStrike" dirty="0">
                          <a:effectLst/>
                        </a:rPr>
                        <a:t>Enabling the community to plan and manage its own affairs and co-produce its own services (community developer)</a:t>
                      </a:r>
                    </a:p>
                    <a:p>
                      <a:pPr algn="l" fontAlgn="ctr">
                        <a:lnSpc>
                          <a:spcPct val="107000"/>
                        </a:lnSpc>
                        <a:spcBef>
                          <a:spcPts val="0"/>
                        </a:spcBef>
                        <a:spcAft>
                          <a:spcPts val="800"/>
                        </a:spcAft>
                      </a:pPr>
                      <a:endParaRPr lang="en-US" sz="1800" b="0" i="0" u="none" strike="noStrike" dirty="0">
                        <a:effectLst/>
                        <a:latin typeface="Arial" panose="020B0604020202020204" pitchFamily="34" charset="0"/>
                      </a:endParaRPr>
                    </a:p>
                  </a:txBody>
                  <a:tcPr marL="2562" marR="2562" marT="2562" marB="2562" anchor="ctr"/>
                </a:tc>
                <a:extLst>
                  <a:ext uri="{0D108BD9-81ED-4DB2-BD59-A6C34878D82A}">
                    <a16:rowId xmlns:a16="http://schemas.microsoft.com/office/drawing/2014/main" val="3895542620"/>
                  </a:ext>
                </a:extLst>
              </a:tr>
            </a:tbl>
          </a:graphicData>
        </a:graphic>
      </p:graphicFrame>
      <p:sp>
        <p:nvSpPr>
          <p:cNvPr id="4" name="TextBox 3">
            <a:extLst>
              <a:ext uri="{FF2B5EF4-FFF2-40B4-BE49-F238E27FC236}">
                <a16:creationId xmlns:a16="http://schemas.microsoft.com/office/drawing/2014/main" id="{8AB6FEF4-8EEB-4729-A08C-90AA6AE3A357}"/>
              </a:ext>
            </a:extLst>
          </p:cNvPr>
          <p:cNvSpPr txBox="1"/>
          <p:nvPr/>
        </p:nvSpPr>
        <p:spPr>
          <a:xfrm>
            <a:off x="9206144" y="6294268"/>
            <a:ext cx="2682536" cy="369332"/>
          </a:xfrm>
          <a:prstGeom prst="rect">
            <a:avLst/>
          </a:prstGeom>
          <a:noFill/>
        </p:spPr>
        <p:txBody>
          <a:bodyPr wrap="square" rtlCol="0">
            <a:spAutoFit/>
          </a:bodyPr>
          <a:lstStyle/>
          <a:p>
            <a:r>
              <a:rPr lang="en-GB" dirty="0"/>
              <a:t>Loeffler 2016: 212/3</a:t>
            </a:r>
          </a:p>
        </p:txBody>
      </p:sp>
      <p:sp>
        <p:nvSpPr>
          <p:cNvPr id="2" name="Slide Number Placeholder 1">
            <a:extLst>
              <a:ext uri="{FF2B5EF4-FFF2-40B4-BE49-F238E27FC236}">
                <a16:creationId xmlns:a16="http://schemas.microsoft.com/office/drawing/2014/main" id="{94A9A6B8-8CE4-485A-862C-3B5D98785E78}"/>
              </a:ext>
            </a:extLst>
          </p:cNvPr>
          <p:cNvSpPr>
            <a:spLocks noGrp="1"/>
          </p:cNvSpPr>
          <p:nvPr>
            <p:ph type="sldNum" sz="quarter" idx="12"/>
          </p:nvPr>
        </p:nvSpPr>
        <p:spPr/>
        <p:txBody>
          <a:bodyPr/>
          <a:lstStyle/>
          <a:p>
            <a:fld id="{2633C1E9-BBC2-4CC6-BA8F-42C76672DF1C}" type="slidenum">
              <a:rPr lang="en-GB" smtClean="0"/>
              <a:t>46</a:t>
            </a:fld>
            <a:endParaRPr lang="en-GB"/>
          </a:p>
        </p:txBody>
      </p:sp>
    </p:spTree>
    <p:extLst>
      <p:ext uri="{BB962C8B-B14F-4D97-AF65-F5344CB8AC3E}">
        <p14:creationId xmlns:p14="http://schemas.microsoft.com/office/powerpoint/2010/main" val="1623132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TotalTime>
  <Words>2884</Words>
  <Application>Microsoft Macintosh PowerPoint</Application>
  <PresentationFormat>Widescreen</PresentationFormat>
  <Paragraphs>423</Paragraphs>
  <Slides>46</Slides>
  <Notes>1</Notes>
  <HiddenSlides>9</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46</vt:i4>
      </vt:variant>
    </vt:vector>
  </HeadingPairs>
  <TitlesOfParts>
    <vt:vector size="54" baseType="lpstr">
      <vt:lpstr>Arial</vt:lpstr>
      <vt:lpstr>Calibri</vt:lpstr>
      <vt:lpstr>Calibri Light</vt:lpstr>
      <vt:lpstr>Times New Roman</vt:lpstr>
      <vt:lpstr>Office Theme</vt:lpstr>
      <vt:lpstr>1_Office Theme</vt:lpstr>
      <vt:lpstr>2_Office Theme</vt:lpstr>
      <vt:lpstr>4_Office Theme</vt:lpstr>
      <vt:lpstr>Governance </vt:lpstr>
      <vt:lpstr>Aims</vt:lpstr>
      <vt:lpstr>Contents</vt:lpstr>
      <vt:lpstr>Governance?</vt:lpstr>
      <vt:lpstr>Platonic dialogues:  the Republic</vt:lpstr>
      <vt:lpstr>Platonic dialogues: Gorgias</vt:lpstr>
      <vt:lpstr>PowerPoint Presentation</vt:lpstr>
      <vt:lpstr>2018</vt:lpstr>
      <vt:lpstr>Governance?</vt:lpstr>
      <vt:lpstr>Governance?</vt:lpstr>
      <vt:lpstr>Governance?</vt:lpstr>
      <vt:lpstr>Governance – particular resonance?</vt:lpstr>
      <vt:lpstr>Common Elements of Public Governance</vt:lpstr>
      <vt:lpstr>Common Elements of Public Governance</vt:lpstr>
      <vt:lpstr>Not easy!</vt:lpstr>
      <vt:lpstr>Good Government does not bring about Good Governance</vt:lpstr>
      <vt:lpstr>Good Government does not bring about Good Governance</vt:lpstr>
      <vt:lpstr>Undervalued until …</vt:lpstr>
      <vt:lpstr>PowerPoint Presentation</vt:lpstr>
      <vt:lpstr>Underlying beliefs of a new approach</vt:lpstr>
      <vt:lpstr>Public Entrepreneurial Management</vt:lpstr>
      <vt:lpstr>Remember the third choice!</vt:lpstr>
      <vt:lpstr>Former London Council CEO Barry Quirk (2011) presents a clear challenge and experienced-based insight …   Re-Imagining Government; public leadership and management in challenging times</vt:lpstr>
      <vt:lpstr>Origins of Democracy</vt:lpstr>
      <vt:lpstr>Origins of Democracy</vt:lpstr>
      <vt:lpstr>Big Questions!</vt:lpstr>
      <vt:lpstr>Involvement with public issues</vt:lpstr>
      <vt:lpstr>Concern about corruption</vt:lpstr>
      <vt:lpstr>A General Lesson</vt:lpstr>
      <vt:lpstr>Changing Context of Leadership</vt:lpstr>
      <vt:lpstr>Essential Purposes</vt:lpstr>
      <vt:lpstr>European Label of Governance Excellence</vt:lpstr>
      <vt:lpstr>Policing and partnership</vt:lpstr>
      <vt:lpstr>The state as a collection of agencies</vt:lpstr>
      <vt:lpstr>Stakeholders</vt:lpstr>
      <vt:lpstr>Evolution in local government</vt:lpstr>
      <vt:lpstr>Summary</vt:lpstr>
      <vt:lpstr>References</vt:lpstr>
      <vt:lpstr>Appendices </vt:lpstr>
      <vt:lpstr>Rhodes’ Typology of Policy Networks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of Governance</dc:title>
  <dc:creator>Mike Durke</dc:creator>
  <cp:lastModifiedBy>steve t</cp:lastModifiedBy>
  <cp:revision>27</cp:revision>
  <dcterms:created xsi:type="dcterms:W3CDTF">2021-01-20T08:29:42Z</dcterms:created>
  <dcterms:modified xsi:type="dcterms:W3CDTF">2026-10-13T14:11:36Z</dcterms:modified>
</cp:coreProperties>
</file>