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62" r:id="rId3"/>
    <p:sldId id="291" r:id="rId4"/>
    <p:sldId id="297" r:id="rId5"/>
    <p:sldId id="292" r:id="rId6"/>
    <p:sldId id="288" r:id="rId7"/>
    <p:sldId id="290" r:id="rId8"/>
    <p:sldId id="298" r:id="rId9"/>
    <p:sldId id="289" r:id="rId10"/>
    <p:sldId id="279" r:id="rId11"/>
    <p:sldId id="277" r:id="rId12"/>
    <p:sldId id="285" r:id="rId13"/>
    <p:sldId id="293" r:id="rId14"/>
    <p:sldId id="294" r:id="rId15"/>
    <p:sldId id="295" r:id="rId16"/>
    <p:sldId id="296" r:id="rId17"/>
    <p:sldId id="283" r:id="rId18"/>
    <p:sldId id="282" r:id="rId19"/>
    <p:sldId id="300" r:id="rId20"/>
    <p:sldId id="299" r:id="rId21"/>
    <p:sldId id="301" r:id="rId22"/>
    <p:sldId id="302" r:id="rId23"/>
    <p:sldId id="281" r:id="rId24"/>
    <p:sldId id="257" r:id="rId25"/>
    <p:sldId id="258" r:id="rId26"/>
    <p:sldId id="259" r:id="rId27"/>
    <p:sldId id="286" r:id="rId28"/>
    <p:sldId id="287" r:id="rId29"/>
    <p:sldId id="284" r:id="rId30"/>
    <p:sldId id="313" r:id="rId31"/>
    <p:sldId id="303" r:id="rId32"/>
    <p:sldId id="304" r:id="rId33"/>
    <p:sldId id="305" r:id="rId34"/>
    <p:sldId id="306" r:id="rId35"/>
    <p:sldId id="307" r:id="rId36"/>
    <p:sldId id="308" r:id="rId37"/>
    <p:sldId id="309" r:id="rId38"/>
    <p:sldId id="310" r:id="rId39"/>
    <p:sldId id="311" r:id="rId40"/>
    <p:sldId id="312"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22" autoAdjust="0"/>
    <p:restoredTop sz="94655" autoAdjust="0"/>
  </p:normalViewPr>
  <p:slideViewPr>
    <p:cSldViewPr snapToGrid="0">
      <p:cViewPr varScale="1">
        <p:scale>
          <a:sx n="70" d="100"/>
          <a:sy n="70"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7FE782-F232-4A14-82B4-7360A5FB273C}" type="datetimeFigureOut">
              <a:rPr lang="en-GB" smtClean="0"/>
              <a:t>26/11/2018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E12015-F104-457C-88D8-201B0CFA3E39}" type="slidenum">
              <a:rPr lang="en-GB" smtClean="0"/>
              <a:t>‹#›</a:t>
            </a:fld>
            <a:endParaRPr lang="en-GB"/>
          </a:p>
        </p:txBody>
      </p:sp>
    </p:spTree>
    <p:extLst>
      <p:ext uri="{BB962C8B-B14F-4D97-AF65-F5344CB8AC3E}">
        <p14:creationId xmlns:p14="http://schemas.microsoft.com/office/powerpoint/2010/main" val="2180983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m.wikipedia.org/wiki/Software_prototyping"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https://en.wikipedia.org/wiki/Waterfall_model - Accessed on 22/11/2018.</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4</a:t>
            </a:fld>
            <a:endParaRPr lang="en-GB"/>
          </a:p>
        </p:txBody>
      </p:sp>
    </p:spTree>
    <p:extLst>
      <p:ext uri="{BB962C8B-B14F-4D97-AF65-F5344CB8AC3E}">
        <p14:creationId xmlns:p14="http://schemas.microsoft.com/office/powerpoint/2010/main" val="3993626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(i1)</a:t>
            </a:r>
            <a:r>
              <a:rPr lang="en-GB" baseline="0" dirty="0" smtClean="0"/>
              <a:t> https://upload.wikimedia.org/wikipedia/commons/1/19/SDLC_-_Software_Development_Life_Cycle.jpg</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7</a:t>
            </a:fld>
            <a:endParaRPr lang="en-GB"/>
          </a:p>
        </p:txBody>
      </p:sp>
    </p:spTree>
    <p:extLst>
      <p:ext uri="{BB962C8B-B14F-4D97-AF65-F5344CB8AC3E}">
        <p14:creationId xmlns:p14="http://schemas.microsoft.com/office/powerpoint/2010/main" val="1620569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(i1) https://tinyurl.com/y9xn4nwx</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8</a:t>
            </a:fld>
            <a:endParaRPr lang="en-GB"/>
          </a:p>
        </p:txBody>
      </p:sp>
    </p:spTree>
    <p:extLst>
      <p:ext uri="{BB962C8B-B14F-4D97-AF65-F5344CB8AC3E}">
        <p14:creationId xmlns:p14="http://schemas.microsoft.com/office/powerpoint/2010/main" val="10583537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https://www.slideshare.net/ahmadalbab87/software-development-model-waterfall-rad-agile</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12</a:t>
            </a:fld>
            <a:endParaRPr lang="en-GB"/>
          </a:p>
        </p:txBody>
      </p:sp>
    </p:spTree>
    <p:extLst>
      <p:ext uri="{BB962C8B-B14F-4D97-AF65-F5344CB8AC3E}">
        <p14:creationId xmlns:p14="http://schemas.microsoft.com/office/powerpoint/2010/main" val="3443265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a:t>
            </a:r>
            <a:r>
              <a:rPr lang="en-GB" u="sng" dirty="0" smtClean="0">
                <a:hlinkClick r:id="rId3"/>
              </a:rPr>
              <a:t>https://medium.freecodecamp.org/a-beginners-guide-to-rapid-prototyping-71e8722c17df?gi=dc29f21b3eb1</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14</a:t>
            </a:fld>
            <a:endParaRPr lang="en-GB"/>
          </a:p>
        </p:txBody>
      </p:sp>
    </p:spTree>
    <p:extLst>
      <p:ext uri="{BB962C8B-B14F-4D97-AF65-F5344CB8AC3E}">
        <p14:creationId xmlns:p14="http://schemas.microsoft.com/office/powerpoint/2010/main" val="2002802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(1) </a:t>
            </a:r>
            <a:r>
              <a:rPr lang="en-GB" u="sng" dirty="0" smtClean="0">
                <a:hlinkClick r:id="rId3"/>
              </a:rPr>
              <a:t>https://en.m.wikipedia.org/wiki/Software_prototyping</a:t>
            </a:r>
            <a:endParaRPr lang="en-GB" dirty="0" smtClean="0"/>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16</a:t>
            </a:fld>
            <a:endParaRPr lang="en-GB"/>
          </a:p>
        </p:txBody>
      </p:sp>
    </p:spTree>
    <p:extLst>
      <p:ext uri="{BB962C8B-B14F-4D97-AF65-F5344CB8AC3E}">
        <p14:creationId xmlns:p14="http://schemas.microsoft.com/office/powerpoint/2010/main" val="3119720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XP key features: </a:t>
            </a:r>
            <a:r>
              <a:rPr lang="en-GB" sz="800" dirty="0" smtClean="0"/>
              <a:t>Increment development, Pair programming, sufficiency.</a:t>
            </a:r>
          </a:p>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18</a:t>
            </a:fld>
            <a:endParaRPr lang="en-GB"/>
          </a:p>
        </p:txBody>
      </p:sp>
    </p:spTree>
    <p:extLst>
      <p:ext uri="{BB962C8B-B14F-4D97-AF65-F5344CB8AC3E}">
        <p14:creationId xmlns:p14="http://schemas.microsoft.com/office/powerpoint/2010/main" val="1319208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https://lucidchart.zendesk.com/hc/en-us/articles/360001139203-Gantt-Chart-Template-Kanban-board</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19</a:t>
            </a:fld>
            <a:endParaRPr lang="en-GB"/>
          </a:p>
        </p:txBody>
      </p:sp>
    </p:spTree>
    <p:extLst>
      <p:ext uri="{BB962C8B-B14F-4D97-AF65-F5344CB8AC3E}">
        <p14:creationId xmlns:p14="http://schemas.microsoft.com/office/powerpoint/2010/main" val="3430898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https://docs.microsoft.com/en-us/azure/devops/boards/boards/split-columns?view=vsts&amp;tabs=new-nav</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20</a:t>
            </a:fld>
            <a:endParaRPr lang="en-GB"/>
          </a:p>
        </p:txBody>
      </p:sp>
    </p:spTree>
    <p:extLst>
      <p:ext uri="{BB962C8B-B14F-4D97-AF65-F5344CB8AC3E}">
        <p14:creationId xmlns:p14="http://schemas.microsoft.com/office/powerpoint/2010/main" val="3441254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 https://www.scrum.org/resources/what-is-scrum</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21</a:t>
            </a:fld>
            <a:endParaRPr lang="en-GB"/>
          </a:p>
        </p:txBody>
      </p:sp>
    </p:spTree>
    <p:extLst>
      <p:ext uri="{BB962C8B-B14F-4D97-AF65-F5344CB8AC3E}">
        <p14:creationId xmlns:p14="http://schemas.microsoft.com/office/powerpoint/2010/main" val="470132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(i1)</a:t>
            </a:r>
            <a:r>
              <a:rPr lang="en-GB" baseline="0" dirty="0" smtClean="0"/>
              <a:t> </a:t>
            </a:r>
            <a:r>
              <a:rPr lang="en-GB" dirty="0" smtClean="0"/>
              <a:t>https://scrumorg-website-prod.s3.amazonaws.com/drupal/2018-05/ScrumValues-Tabloid.pdf</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22</a:t>
            </a:fld>
            <a:endParaRPr lang="en-GB"/>
          </a:p>
        </p:txBody>
      </p:sp>
    </p:spTree>
    <p:extLst>
      <p:ext uri="{BB962C8B-B14F-4D97-AF65-F5344CB8AC3E}">
        <p14:creationId xmlns:p14="http://schemas.microsoft.com/office/powerpoint/2010/main" val="21497024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https://en.wikipedia.org/wiki/Continual_improvement_process</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25</a:t>
            </a:fld>
            <a:endParaRPr lang="en-GB"/>
          </a:p>
        </p:txBody>
      </p:sp>
    </p:spTree>
    <p:extLst>
      <p:ext uri="{BB962C8B-B14F-4D97-AF65-F5344CB8AC3E}">
        <p14:creationId xmlns:p14="http://schemas.microsoft.com/office/powerpoint/2010/main" val="28239308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https://en.wikipedia.org/wiki/Continual_improvement_process</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26</a:t>
            </a:fld>
            <a:endParaRPr lang="en-GB"/>
          </a:p>
        </p:txBody>
      </p:sp>
    </p:spTree>
    <p:extLst>
      <p:ext uri="{BB962C8B-B14F-4D97-AF65-F5344CB8AC3E}">
        <p14:creationId xmlns:p14="http://schemas.microsoft.com/office/powerpoint/2010/main" val="3303929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https://en.wikipedia.org/wiki/Systems_management</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32</a:t>
            </a:fld>
            <a:endParaRPr lang="en-GB"/>
          </a:p>
        </p:txBody>
      </p:sp>
    </p:spTree>
    <p:extLst>
      <p:ext uri="{BB962C8B-B14F-4D97-AF65-F5344CB8AC3E}">
        <p14:creationId xmlns:p14="http://schemas.microsoft.com/office/powerpoint/2010/main" val="85843230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 E.g. Q. What is ISO/IEC 20000? Q. What are the nine sections of ISO/IEC 20000? Q. What is COBIT? and what are the main Components of COBIT?</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33</a:t>
            </a:fld>
            <a:endParaRPr lang="en-GB"/>
          </a:p>
        </p:txBody>
      </p:sp>
    </p:spTree>
    <p:extLst>
      <p:ext uri="{BB962C8B-B14F-4D97-AF65-F5344CB8AC3E}">
        <p14:creationId xmlns:p14="http://schemas.microsoft.com/office/powerpoint/2010/main" val="2459876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 https://www.bing.com/videos/search?q=youtube+itil&amp;view=detail&amp;mid=67FA13D376D8D2DB60E967FA13D376D8D2DB60E9&amp;FORM=VIRE</a:t>
            </a:r>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37</a:t>
            </a:fld>
            <a:endParaRPr lang="en-GB"/>
          </a:p>
        </p:txBody>
      </p:sp>
    </p:spTree>
    <p:extLst>
      <p:ext uri="{BB962C8B-B14F-4D97-AF65-F5344CB8AC3E}">
        <p14:creationId xmlns:p14="http://schemas.microsoft.com/office/powerpoint/2010/main" val="3175956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741917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169076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6F8EC22-0C16-441C-80C5-4E692BB9C8FF}"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791797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6F8EC22-0C16-441C-80C5-4E692BB9C8FF}"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134825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6F8EC22-0C16-441C-80C5-4E692BB9C8FF}" type="datetimeFigureOut">
              <a:rPr lang="en-GB" smtClean="0"/>
              <a:t>26/11/2018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169525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6F8EC22-0C16-441C-80C5-4E692BB9C8FF}" type="datetimeFigureOut">
              <a:rPr lang="en-GB" smtClean="0"/>
              <a:t>26/11/2018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755785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F8EC22-0C16-441C-80C5-4E692BB9C8FF}" type="datetimeFigureOut">
              <a:rPr lang="en-GB" smtClean="0"/>
              <a:t>26/11/2018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524064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F8EC22-0C16-441C-80C5-4E692BB9C8FF}"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3974114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F8EC22-0C16-441C-80C5-4E692BB9C8FF}" type="datetimeFigureOut">
              <a:rPr lang="en-GB" smtClean="0"/>
              <a:t>26/11/2018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118047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554008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6F8EC22-0C16-441C-80C5-4E692BB9C8FF}" type="datetimeFigureOut">
              <a:rPr lang="en-GB" smtClean="0"/>
              <a:t>26/11/2018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69D2C5-CD6B-4714-936B-3C8274C31BD1}" type="slidenum">
              <a:rPr lang="en-GB" smtClean="0"/>
              <a:t>‹#›</a:t>
            </a:fld>
            <a:endParaRPr lang="en-GB"/>
          </a:p>
        </p:txBody>
      </p:sp>
    </p:spTree>
    <p:extLst>
      <p:ext uri="{BB962C8B-B14F-4D97-AF65-F5344CB8AC3E}">
        <p14:creationId xmlns:p14="http://schemas.microsoft.com/office/powerpoint/2010/main" val="2541631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8EC22-0C16-441C-80C5-4E692BB9C8FF}" type="datetimeFigureOut">
              <a:rPr lang="en-GB" smtClean="0"/>
              <a:t>26/11/2018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69D2C5-CD6B-4714-936B-3C8274C31BD1}" type="slidenum">
              <a:rPr lang="en-GB" smtClean="0"/>
              <a:t>‹#›</a:t>
            </a:fld>
            <a:endParaRPr lang="en-GB"/>
          </a:p>
        </p:txBody>
      </p:sp>
    </p:spTree>
    <p:extLst>
      <p:ext uri="{BB962C8B-B14F-4D97-AF65-F5344CB8AC3E}">
        <p14:creationId xmlns:p14="http://schemas.microsoft.com/office/powerpoint/2010/main" val="1144612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i-QyW8D3ei0"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edium.freecodecamp.org/a-beginners-guide-to-rapid-prototyping-71e8722c17df?gi=dc29f21b3eb1"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scrum.org/resources/what-is-scrum"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en.wikipedia.org/wiki/Agile_software_development#The_Manifesto_for_Agile_Software_Development" TargetMode="External"/><Relationship Id="rId3" Type="http://schemas.openxmlformats.org/officeDocument/2006/relationships/hyperlink" Target="https://www.youtube.com/watch?time_continue=285&amp;v=Z9QbYZh1YXY" TargetMode="External"/><Relationship Id="rId7" Type="http://schemas.openxmlformats.org/officeDocument/2006/relationships/hyperlink" Target="https://en.wikipedia.org/wiki/Agile_software_development" TargetMode="External"/><Relationship Id="rId2" Type="http://schemas.openxmlformats.org/officeDocument/2006/relationships/hyperlink" Target="https://www.youtube.com/watch?v=sP7uPkf6rA8" TargetMode="External"/><Relationship Id="rId1" Type="http://schemas.openxmlformats.org/officeDocument/2006/relationships/slideLayout" Target="../slideLayouts/slideLayout2.xml"/><Relationship Id="rId6" Type="http://schemas.openxmlformats.org/officeDocument/2006/relationships/hyperlink" Target="https://en.wikipedia.org/wiki/Iterative_and_incremental_development" TargetMode="External"/><Relationship Id="rId11" Type="http://schemas.openxmlformats.org/officeDocument/2006/relationships/hyperlink" Target="https://stackoverflow.com/questions/2175735/can-one-person-adopt-agile-techniques" TargetMode="External"/><Relationship Id="rId5" Type="http://schemas.openxmlformats.org/officeDocument/2006/relationships/hyperlink" Target="https://www.youtube.com/watch?v=fawH2WTGlp4" TargetMode="External"/><Relationship Id="rId10" Type="http://schemas.openxmlformats.org/officeDocument/2006/relationships/hyperlink" Target="https://en.wikipedia.org/wiki/Software_prototyping" TargetMode="External"/><Relationship Id="rId4" Type="http://schemas.openxmlformats.org/officeDocument/2006/relationships/hyperlink" Target="https://www.youtube.com/watch?v=TxtWF0TEFZk" TargetMode="External"/><Relationship Id="rId9" Type="http://schemas.openxmlformats.org/officeDocument/2006/relationships/hyperlink" Target="https://en.wikipedia.org/wiki/Rapid_application_development"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image.slidesharecdn.com/info17-151218051745/95/5-stages-of-itil-1-638.jpg?cb=1450416467" TargetMode="External"/><Relationship Id="rId2" Type="http://schemas.openxmlformats.org/officeDocument/2006/relationships/hyperlink" Target="https://www.bing.com/videos/search?q=youtube+itil&amp;view=detail&amp;mid=67FA13D376D8D2DB60E967FA13D376D8D2DB60E9&amp;FORM=VIRE" TargetMode="External"/><Relationship Id="rId1" Type="http://schemas.openxmlformats.org/officeDocument/2006/relationships/slideLayout" Target="../slideLayouts/slideLayout2.xml"/><Relationship Id="rId6" Type="http://schemas.openxmlformats.org/officeDocument/2006/relationships/hyperlink" Target="http://www.foxit.com/wp-content/uploads/ITIL-wallchart.png" TargetMode="External"/><Relationship Id="rId5" Type="http://schemas.openxmlformats.org/officeDocument/2006/relationships/hyperlink" Target="https://www.interfacett.com/wp-content/uploads/2013/11/006-service-knowledge-management-system-skms-concepts-of-the-service-lifecycle-ITIL-foundation.png" TargetMode="External"/><Relationship Id="rId4" Type="http://schemas.openxmlformats.org/officeDocument/2006/relationships/hyperlink" Target="http://q.likesuccess.com/77/3820873-itil-service-management-processes.jpg"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www.computerweekly.com/tip/ITIL-to-take-the-pain-out-of-change-management" TargetMode="External"/><Relationship Id="rId2" Type="http://schemas.openxmlformats.org/officeDocument/2006/relationships/hyperlink" Target="http://www.isoiec20000certification.com/"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bing.com/videos/search?q=youtube+itil&amp;view=detail&amp;mid=67FA13D376D8D2DB60E967FA13D376D8D2DB60E9&amp;FORM=VIR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1.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bmc.com/blogs/itsm-frameworks-popular/" TargetMode="External"/><Relationship Id="rId2" Type="http://schemas.openxmlformats.org/officeDocument/2006/relationships/hyperlink" Target="https://www.bmc.com/blogs/itil-change-advisory-board-cab/" TargetMode="External"/><Relationship Id="rId1" Type="http://schemas.openxmlformats.org/officeDocument/2006/relationships/slideLayout" Target="../slideLayouts/slideLayout2.xml"/><Relationship Id="rId4" Type="http://schemas.openxmlformats.org/officeDocument/2006/relationships/hyperlink" Target="http://electric-cloud.com/wiki/display/releasemanagement/ITIL+Case+Stud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Dev </a:t>
            </a:r>
            <a:r>
              <a:rPr lang="en-GB" dirty="0" smtClean="0"/>
              <a:t>Methods </a:t>
            </a:r>
            <a:br>
              <a:rPr lang="en-GB" dirty="0" smtClean="0"/>
            </a:br>
            <a:r>
              <a:rPr lang="en-GB" dirty="0" smtClean="0"/>
              <a:t>&amp; Change Management</a:t>
            </a:r>
            <a:endParaRPr lang="en-GB" dirty="0"/>
          </a:p>
        </p:txBody>
      </p:sp>
      <p:sp>
        <p:nvSpPr>
          <p:cNvPr id="3" name="Subtitle 2"/>
          <p:cNvSpPr>
            <a:spLocks noGrp="1"/>
          </p:cNvSpPr>
          <p:nvPr>
            <p:ph type="subTitle" idx="1"/>
          </p:nvPr>
        </p:nvSpPr>
        <p:spPr/>
        <p:txBody>
          <a:bodyPr/>
          <a:lstStyle/>
          <a:p>
            <a:r>
              <a:rPr lang="en-GB" dirty="0" smtClean="0"/>
              <a:t>MPAC</a:t>
            </a:r>
            <a:endParaRPr lang="en-GB" dirty="0"/>
          </a:p>
        </p:txBody>
      </p:sp>
    </p:spTree>
    <p:extLst>
      <p:ext uri="{BB962C8B-B14F-4D97-AF65-F5344CB8AC3E}">
        <p14:creationId xmlns:p14="http://schemas.microsoft.com/office/powerpoint/2010/main" val="3542273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TOC</a:t>
            </a:r>
            <a:endParaRPr lang="en-GB" dirty="0"/>
          </a:p>
        </p:txBody>
      </p:sp>
      <p:sp>
        <p:nvSpPr>
          <p:cNvPr id="3" name="Content Placeholder 2"/>
          <p:cNvSpPr>
            <a:spLocks noGrp="1"/>
          </p:cNvSpPr>
          <p:nvPr>
            <p:ph idx="1"/>
          </p:nvPr>
        </p:nvSpPr>
        <p:spPr>
          <a:xfrm>
            <a:off x="838200" y="1690688"/>
            <a:ext cx="10515600" cy="4351338"/>
          </a:xfrm>
        </p:spPr>
        <p:txBody>
          <a:bodyPr>
            <a:normAutofit/>
          </a:bodyPr>
          <a:lstStyle/>
          <a:p>
            <a:pPr marL="514350" indent="-514350">
              <a:buFont typeface="+mj-lt"/>
              <a:buAutoNum type="arabicPeriod"/>
            </a:pPr>
            <a:r>
              <a:rPr lang="en-GB" dirty="0"/>
              <a:t>The Waterfall Model</a:t>
            </a:r>
          </a:p>
          <a:p>
            <a:pPr marL="514350" indent="-514350">
              <a:buFont typeface="+mj-lt"/>
              <a:buAutoNum type="arabicPeriod"/>
            </a:pPr>
            <a:r>
              <a:rPr lang="en-GB" dirty="0" smtClean="0"/>
              <a:t>Software </a:t>
            </a:r>
            <a:r>
              <a:rPr lang="en-GB" dirty="0" smtClean="0"/>
              <a:t>Development Lifecycle (SDLC)</a:t>
            </a:r>
          </a:p>
          <a:p>
            <a:pPr marL="514350" indent="-514350">
              <a:buFont typeface="+mj-lt"/>
              <a:buAutoNum type="arabicPeriod"/>
            </a:pPr>
            <a:r>
              <a:rPr lang="en-GB" dirty="0" smtClean="0"/>
              <a:t>IT </a:t>
            </a:r>
            <a:r>
              <a:rPr lang="en-GB" dirty="0" smtClean="0"/>
              <a:t>Dev Leadership and Management</a:t>
            </a:r>
          </a:p>
          <a:p>
            <a:pPr marL="514350" indent="-514350">
              <a:buFont typeface="+mj-lt"/>
              <a:buAutoNum type="arabicPeriod"/>
            </a:pPr>
            <a:r>
              <a:rPr lang="en-GB" dirty="0"/>
              <a:t>RAD &amp; Prototyping</a:t>
            </a:r>
            <a:endParaRPr lang="en-GB" dirty="0" smtClean="0"/>
          </a:p>
          <a:p>
            <a:pPr marL="514350" indent="-514350">
              <a:buFont typeface="+mj-lt"/>
              <a:buAutoNum type="arabicPeriod"/>
            </a:pPr>
            <a:r>
              <a:rPr lang="en-GB" dirty="0" smtClean="0"/>
              <a:t>Agile Development</a:t>
            </a:r>
          </a:p>
          <a:p>
            <a:pPr marL="514350" indent="-514350">
              <a:buFont typeface="+mj-lt"/>
              <a:buAutoNum type="arabicPeriod"/>
            </a:pPr>
            <a:r>
              <a:rPr lang="en-GB" dirty="0" smtClean="0"/>
              <a:t>Continuous improvement (CIP</a:t>
            </a:r>
            <a:r>
              <a:rPr lang="en-GB" dirty="0" smtClean="0"/>
              <a:t>)</a:t>
            </a:r>
          </a:p>
          <a:p>
            <a:pPr marL="0" indent="0">
              <a:buNone/>
            </a:pPr>
            <a:r>
              <a:rPr lang="en-GB" dirty="0" smtClean="0"/>
              <a:t>Further information:</a:t>
            </a:r>
            <a:endParaRPr lang="en-GB" dirty="0" smtClean="0"/>
          </a:p>
          <a:p>
            <a:pPr marL="971550" lvl="1" indent="-514350">
              <a:buFont typeface="+mj-lt"/>
              <a:buAutoNum type="arabicPeriod"/>
            </a:pPr>
            <a:r>
              <a:rPr lang="en-GB" dirty="0" smtClean="0"/>
              <a:t>Systems Management</a:t>
            </a:r>
          </a:p>
          <a:p>
            <a:pPr marL="971550" lvl="1" indent="-514350">
              <a:buFont typeface="+mj-lt"/>
              <a:buAutoNum type="arabicPeriod"/>
            </a:pPr>
            <a:r>
              <a:rPr lang="en-GB" dirty="0" smtClean="0"/>
              <a:t>IT </a:t>
            </a:r>
            <a:r>
              <a:rPr lang="en-GB" dirty="0"/>
              <a:t>Service </a:t>
            </a:r>
            <a:r>
              <a:rPr lang="en-GB" dirty="0" smtClean="0"/>
              <a:t>Management</a:t>
            </a:r>
          </a:p>
          <a:p>
            <a:pPr marL="514350" indent="-514350">
              <a:buFont typeface="+mj-lt"/>
              <a:buAutoNum type="arabicPeriod"/>
            </a:pPr>
            <a:endParaRPr lang="en-GB" dirty="0"/>
          </a:p>
        </p:txBody>
      </p:sp>
    </p:spTree>
    <p:extLst>
      <p:ext uri="{BB962C8B-B14F-4D97-AF65-F5344CB8AC3E}">
        <p14:creationId xmlns:p14="http://schemas.microsoft.com/office/powerpoint/2010/main" val="3235738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Waterfall Model</a:t>
            </a:r>
            <a:endParaRPr lang="en-GB" b="1" u="sng" dirty="0"/>
          </a:p>
        </p:txBody>
      </p:sp>
      <p:sp>
        <p:nvSpPr>
          <p:cNvPr id="3" name="Content Placeholder 2"/>
          <p:cNvSpPr>
            <a:spLocks noGrp="1"/>
          </p:cNvSpPr>
          <p:nvPr>
            <p:ph idx="1"/>
          </p:nvPr>
        </p:nvSpPr>
        <p:spPr/>
        <p:txBody>
          <a:bodyPr/>
          <a:lstStyle/>
          <a:p>
            <a:r>
              <a:rPr lang="en-GB" dirty="0" smtClean="0"/>
              <a:t>Q. What </a:t>
            </a:r>
            <a:r>
              <a:rPr lang="en-GB" dirty="0"/>
              <a:t>is the Waterfall software development model? </a:t>
            </a:r>
            <a:endParaRPr lang="en-GB" dirty="0" smtClean="0"/>
          </a:p>
          <a:p>
            <a:endParaRPr lang="en-GB" dirty="0"/>
          </a:p>
          <a:p>
            <a:r>
              <a:rPr lang="en-GB" dirty="0" smtClean="0"/>
              <a:t>Q. What are it’s key phases?</a:t>
            </a:r>
          </a:p>
          <a:p>
            <a:endParaRPr lang="en-GB" dirty="0" smtClean="0"/>
          </a:p>
          <a:p>
            <a:r>
              <a:rPr lang="en-GB" dirty="0" smtClean="0"/>
              <a:t>Q. Find </a:t>
            </a:r>
            <a:r>
              <a:rPr lang="en-GB" dirty="0"/>
              <a:t>an illustration of the model?</a:t>
            </a:r>
          </a:p>
        </p:txBody>
      </p:sp>
    </p:spTree>
    <p:extLst>
      <p:ext uri="{BB962C8B-B14F-4D97-AF65-F5344CB8AC3E}">
        <p14:creationId xmlns:p14="http://schemas.microsoft.com/office/powerpoint/2010/main" val="917406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7768" y="1353407"/>
            <a:ext cx="4514850" cy="43338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2" name="Title 1"/>
          <p:cNvSpPr>
            <a:spLocks noGrp="1"/>
          </p:cNvSpPr>
          <p:nvPr>
            <p:ph type="title"/>
          </p:nvPr>
        </p:nvSpPr>
        <p:spPr/>
        <p:txBody>
          <a:bodyPr/>
          <a:lstStyle/>
          <a:p>
            <a:r>
              <a:rPr lang="en-GB" dirty="0"/>
              <a:t>The Waterfall Model</a:t>
            </a:r>
          </a:p>
        </p:txBody>
      </p:sp>
      <p:sp>
        <p:nvSpPr>
          <p:cNvPr id="3" name="Content Placeholder 2"/>
          <p:cNvSpPr>
            <a:spLocks noGrp="1"/>
          </p:cNvSpPr>
          <p:nvPr>
            <p:ph idx="1"/>
          </p:nvPr>
        </p:nvSpPr>
        <p:spPr>
          <a:xfrm>
            <a:off x="630382" y="1606219"/>
            <a:ext cx="7931727" cy="4351338"/>
          </a:xfrm>
        </p:spPr>
        <p:txBody>
          <a:bodyPr>
            <a:normAutofit fontScale="77500" lnSpcReduction="20000"/>
          </a:bodyPr>
          <a:lstStyle/>
          <a:p>
            <a:pPr marL="0" indent="0">
              <a:buNone/>
            </a:pPr>
            <a:r>
              <a:rPr lang="en-GB" dirty="0" smtClean="0"/>
              <a:t>The original </a:t>
            </a:r>
            <a:r>
              <a:rPr lang="en-GB" dirty="0"/>
              <a:t>waterfall </a:t>
            </a:r>
            <a:r>
              <a:rPr lang="en-GB" dirty="0" smtClean="0"/>
              <a:t>model followed phases </a:t>
            </a:r>
            <a:r>
              <a:rPr lang="en-GB" dirty="0"/>
              <a:t>in order: </a:t>
            </a:r>
          </a:p>
          <a:p>
            <a:r>
              <a:rPr lang="en-GB" b="1" dirty="0"/>
              <a:t>System and software requirements: </a:t>
            </a:r>
            <a:r>
              <a:rPr lang="en-GB" dirty="0" smtClean="0"/>
              <a:t>capture product requirements in a document;</a:t>
            </a:r>
            <a:endParaRPr lang="en-GB" dirty="0"/>
          </a:p>
          <a:p>
            <a:pPr marL="914400" lvl="1" indent="-457200">
              <a:buFont typeface="+mj-lt"/>
              <a:buAutoNum type="arabicPeriod"/>
            </a:pPr>
            <a:r>
              <a:rPr lang="en-GB" b="1" dirty="0"/>
              <a:t>Analysis: </a:t>
            </a:r>
            <a:r>
              <a:rPr lang="en-GB" dirty="0" smtClean="0"/>
              <a:t>create requirements, models, </a:t>
            </a:r>
            <a:r>
              <a:rPr lang="en-GB" dirty="0"/>
              <a:t>and business </a:t>
            </a:r>
            <a:r>
              <a:rPr lang="en-GB" dirty="0" smtClean="0"/>
              <a:t>rules;</a:t>
            </a:r>
            <a:endParaRPr lang="en-GB" dirty="0"/>
          </a:p>
          <a:p>
            <a:pPr marL="914400" lvl="1" indent="-457200">
              <a:buFont typeface="+mj-lt"/>
              <a:buAutoNum type="arabicPeriod"/>
            </a:pPr>
            <a:r>
              <a:rPr lang="en-GB" b="1" dirty="0"/>
              <a:t>Design: </a:t>
            </a:r>
            <a:r>
              <a:rPr lang="en-GB" dirty="0" smtClean="0"/>
              <a:t>the architecture, schemas, flow charts, software patterns;</a:t>
            </a:r>
            <a:endParaRPr lang="en-GB" dirty="0"/>
          </a:p>
          <a:p>
            <a:pPr marL="914400" lvl="1" indent="-457200">
              <a:buFont typeface="+mj-lt"/>
              <a:buAutoNum type="arabicPeriod"/>
            </a:pPr>
            <a:r>
              <a:rPr lang="en-GB" b="1" dirty="0"/>
              <a:t>Coding: </a:t>
            </a:r>
            <a:r>
              <a:rPr lang="en-GB" dirty="0"/>
              <a:t>the </a:t>
            </a:r>
            <a:r>
              <a:rPr lang="en-GB" dirty="0" smtClean="0"/>
              <a:t>development and </a:t>
            </a:r>
            <a:r>
              <a:rPr lang="en-GB" dirty="0"/>
              <a:t>integration of </a:t>
            </a:r>
            <a:r>
              <a:rPr lang="en-GB" dirty="0" smtClean="0"/>
              <a:t>software;</a:t>
            </a:r>
            <a:endParaRPr lang="en-GB" dirty="0"/>
          </a:p>
          <a:p>
            <a:pPr marL="914400" lvl="1" indent="-457200">
              <a:buFont typeface="+mj-lt"/>
              <a:buAutoNum type="arabicPeriod"/>
            </a:pPr>
            <a:r>
              <a:rPr lang="en-GB" b="1" dirty="0"/>
              <a:t>Testing: </a:t>
            </a:r>
            <a:r>
              <a:rPr lang="en-GB" dirty="0"/>
              <a:t>the systematic </a:t>
            </a:r>
            <a:r>
              <a:rPr lang="en-GB" dirty="0" smtClean="0"/>
              <a:t>testing and debugging;</a:t>
            </a:r>
            <a:endParaRPr lang="en-GB" dirty="0"/>
          </a:p>
          <a:p>
            <a:pPr marL="914400" lvl="1" indent="-457200">
              <a:buFont typeface="+mj-lt"/>
              <a:buAutoNum type="arabicPeriod"/>
            </a:pPr>
            <a:r>
              <a:rPr lang="en-GB" b="1" dirty="0"/>
              <a:t>Operations: </a:t>
            </a:r>
            <a:r>
              <a:rPr lang="en-GB" dirty="0"/>
              <a:t>the installation, migration, support, and maintenance of complete </a:t>
            </a:r>
            <a:r>
              <a:rPr lang="en-GB" dirty="0" smtClean="0"/>
              <a:t>systems.</a:t>
            </a:r>
            <a:endParaRPr lang="en-GB" dirty="0"/>
          </a:p>
          <a:p>
            <a:r>
              <a:rPr lang="en-GB" dirty="0" smtClean="0"/>
              <a:t>The </a:t>
            </a:r>
            <a:r>
              <a:rPr lang="en-GB" dirty="0"/>
              <a:t>waterfall model maintains that one should move to a phase only when its preceding phase is </a:t>
            </a:r>
            <a:r>
              <a:rPr lang="en-GB" dirty="0" smtClean="0"/>
              <a:t>complete reviewed </a:t>
            </a:r>
            <a:r>
              <a:rPr lang="en-GB" dirty="0"/>
              <a:t>and verified. </a:t>
            </a:r>
          </a:p>
          <a:p>
            <a:r>
              <a:rPr lang="en-GB" dirty="0"/>
              <a:t>Various modified waterfall models </a:t>
            </a:r>
            <a:r>
              <a:rPr lang="en-GB" dirty="0" smtClean="0"/>
              <a:t>include variations </a:t>
            </a:r>
            <a:r>
              <a:rPr lang="en-GB" dirty="0"/>
              <a:t>on this </a:t>
            </a:r>
            <a:r>
              <a:rPr lang="en-GB" dirty="0" smtClean="0"/>
              <a:t>process. These </a:t>
            </a:r>
            <a:r>
              <a:rPr lang="en-GB" dirty="0"/>
              <a:t>variations </a:t>
            </a:r>
            <a:r>
              <a:rPr lang="en-GB" dirty="0" smtClean="0"/>
              <a:t>include </a:t>
            </a:r>
            <a:r>
              <a:rPr lang="en-GB" dirty="0"/>
              <a:t>returning to the previous cycle after flaws were found downstream, or returning all the way to the design phase if downstream phases </a:t>
            </a:r>
            <a:r>
              <a:rPr lang="en-GB" dirty="0" smtClean="0"/>
              <a:t>were deemed </a:t>
            </a:r>
            <a:r>
              <a:rPr lang="en-GB" dirty="0"/>
              <a:t>insufficient. </a:t>
            </a:r>
          </a:p>
          <a:p>
            <a:endParaRPr lang="en-GB" dirty="0"/>
          </a:p>
        </p:txBody>
      </p:sp>
      <p:sp>
        <p:nvSpPr>
          <p:cNvPr id="4" name="TextBox 3"/>
          <p:cNvSpPr txBox="1"/>
          <p:nvPr/>
        </p:nvSpPr>
        <p:spPr>
          <a:xfrm>
            <a:off x="7869382" y="5568503"/>
            <a:ext cx="692727" cy="253916"/>
          </a:xfrm>
          <a:prstGeom prst="rect">
            <a:avLst/>
          </a:prstGeom>
          <a:noFill/>
        </p:spPr>
        <p:txBody>
          <a:bodyPr wrap="square" rtlCol="0">
            <a:spAutoFit/>
          </a:bodyPr>
          <a:lstStyle/>
          <a:p>
            <a:r>
              <a:rPr lang="en-GB" sz="1050" dirty="0" smtClean="0"/>
              <a:t>Note (1)</a:t>
            </a:r>
            <a:endParaRPr lang="en-GB" sz="1050" dirty="0"/>
          </a:p>
        </p:txBody>
      </p:sp>
    </p:spTree>
    <p:extLst>
      <p:ext uri="{BB962C8B-B14F-4D97-AF65-F5344CB8AC3E}">
        <p14:creationId xmlns:p14="http://schemas.microsoft.com/office/powerpoint/2010/main" val="35745818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a:t>
            </a:r>
            <a:r>
              <a:rPr lang="en-GB" dirty="0" smtClean="0"/>
              <a:t>Model</a:t>
            </a:r>
            <a:endParaRPr lang="en-GB" dirty="0"/>
          </a:p>
        </p:txBody>
      </p:sp>
      <p:sp>
        <p:nvSpPr>
          <p:cNvPr id="3" name="Content Placeholder 2"/>
          <p:cNvSpPr>
            <a:spLocks noGrp="1"/>
          </p:cNvSpPr>
          <p:nvPr>
            <p:ph idx="1"/>
          </p:nvPr>
        </p:nvSpPr>
        <p:spPr/>
        <p:txBody>
          <a:bodyPr/>
          <a:lstStyle/>
          <a:p>
            <a:r>
              <a:rPr lang="en-GB" dirty="0"/>
              <a:t>The Waterfall model was </a:t>
            </a:r>
            <a:r>
              <a:rPr lang="en-GB" dirty="0" smtClean="0"/>
              <a:t>originally perceived as sequential </a:t>
            </a:r>
            <a:r>
              <a:rPr lang="en-GB" dirty="0"/>
              <a:t>not iterative so that when the (exhaustive) requirements were agreed they would not change (at least until the entire project was complete</a:t>
            </a:r>
            <a:r>
              <a:rPr lang="en-GB" dirty="0" smtClean="0"/>
              <a:t>) post deployment.</a:t>
            </a:r>
          </a:p>
          <a:p>
            <a:r>
              <a:rPr lang="en-GB" dirty="0" smtClean="0"/>
              <a:t>Extensive</a:t>
            </a:r>
            <a:r>
              <a:rPr lang="en-GB" dirty="0"/>
              <a:t> </a:t>
            </a:r>
            <a:r>
              <a:rPr lang="en-GB" dirty="0" smtClean="0"/>
              <a:t>documentation </a:t>
            </a:r>
            <a:r>
              <a:rPr lang="en-GB" dirty="0"/>
              <a:t>throughout all phases. </a:t>
            </a:r>
            <a:endParaRPr lang="en-GB" dirty="0" smtClean="0"/>
          </a:p>
          <a:p>
            <a:r>
              <a:rPr lang="en-GB" dirty="0" smtClean="0"/>
              <a:t>Popular in the 70s &amp; 80s until </a:t>
            </a:r>
            <a:r>
              <a:rPr lang="en-GB" dirty="0"/>
              <a:t>the 90s when RAD &amp; prototype emerged</a:t>
            </a:r>
            <a:r>
              <a:rPr lang="en-GB" dirty="0" smtClean="0"/>
              <a:t>.</a:t>
            </a:r>
          </a:p>
          <a:p>
            <a:r>
              <a:rPr lang="en-GB" dirty="0" smtClean="0"/>
              <a:t>Still used where emphasis is required on strict planning control and documentation.</a:t>
            </a:r>
            <a:endParaRPr lang="en-GB" dirty="0"/>
          </a:p>
        </p:txBody>
      </p:sp>
    </p:spTree>
    <p:extLst>
      <p:ext uri="{BB962C8B-B14F-4D97-AF65-F5344CB8AC3E}">
        <p14:creationId xmlns:p14="http://schemas.microsoft.com/office/powerpoint/2010/main" val="2791311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Software Development Lifecycle (SDLC</a:t>
            </a:r>
            <a:r>
              <a:rPr lang="en-GB" b="1" u="sng" dirty="0" smtClean="0"/>
              <a:t>)</a:t>
            </a:r>
            <a:endParaRPr lang="en-GB" b="1" u="sng" dirty="0"/>
          </a:p>
        </p:txBody>
      </p:sp>
      <p:sp>
        <p:nvSpPr>
          <p:cNvPr id="3" name="Content Placeholder 2"/>
          <p:cNvSpPr>
            <a:spLocks noGrp="1"/>
          </p:cNvSpPr>
          <p:nvPr>
            <p:ph idx="1"/>
          </p:nvPr>
        </p:nvSpPr>
        <p:spPr/>
        <p:txBody>
          <a:bodyPr/>
          <a:lstStyle/>
          <a:p>
            <a:pPr marL="0" indent="0">
              <a:buNone/>
            </a:pPr>
            <a:r>
              <a:rPr lang="en-GB" dirty="0"/>
              <a:t>Research document and cite:</a:t>
            </a:r>
          </a:p>
          <a:p>
            <a:r>
              <a:rPr lang="en-GB" dirty="0"/>
              <a:t>Q. What </a:t>
            </a:r>
            <a:r>
              <a:rPr lang="en-GB" dirty="0" smtClean="0"/>
              <a:t>is the Software </a:t>
            </a:r>
            <a:r>
              <a:rPr lang="en-GB" dirty="0"/>
              <a:t>Development Lifecycle (SDLC</a:t>
            </a:r>
            <a:r>
              <a:rPr lang="en-GB" dirty="0" smtClean="0"/>
              <a:t>)?</a:t>
            </a:r>
          </a:p>
          <a:p>
            <a:r>
              <a:rPr lang="en-GB" dirty="0" smtClean="0"/>
              <a:t>Q. What are the key stages?</a:t>
            </a:r>
          </a:p>
          <a:p>
            <a:pPr lvl="1"/>
            <a:r>
              <a:rPr lang="en-GB" dirty="0" smtClean="0"/>
              <a:t>+ find an image to illustrate the model.</a:t>
            </a:r>
            <a:endParaRPr lang="en-GB" dirty="0"/>
          </a:p>
          <a:p>
            <a:pPr marL="0" indent="0">
              <a:buNone/>
            </a:pPr>
            <a:r>
              <a:rPr lang="en-GB" dirty="0" smtClean="0"/>
              <a:t> </a:t>
            </a:r>
            <a:endParaRPr lang="en-GB" dirty="0"/>
          </a:p>
        </p:txBody>
      </p:sp>
    </p:spTree>
    <p:extLst>
      <p:ext uri="{BB962C8B-B14F-4D97-AF65-F5344CB8AC3E}">
        <p14:creationId xmlns:p14="http://schemas.microsoft.com/office/powerpoint/2010/main" val="4048959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46617" y="413616"/>
            <a:ext cx="6184761" cy="6218961"/>
          </a:xfrm>
          <a:prstGeom prst="rect">
            <a:avLst/>
          </a:prstGeom>
        </p:spPr>
      </p:pic>
      <p:sp>
        <p:nvSpPr>
          <p:cNvPr id="2" name="Title 1"/>
          <p:cNvSpPr>
            <a:spLocks noGrp="1"/>
          </p:cNvSpPr>
          <p:nvPr>
            <p:ph type="title"/>
          </p:nvPr>
        </p:nvSpPr>
        <p:spPr/>
        <p:txBody>
          <a:bodyPr/>
          <a:lstStyle/>
          <a:p>
            <a:r>
              <a:rPr lang="en-GB" dirty="0" smtClean="0"/>
              <a:t>SDLC or ADLC</a:t>
            </a:r>
            <a:endParaRPr lang="en-GB" dirty="0"/>
          </a:p>
        </p:txBody>
      </p:sp>
      <p:sp>
        <p:nvSpPr>
          <p:cNvPr id="3" name="Content Placeholder 2"/>
          <p:cNvSpPr>
            <a:spLocks noGrp="1"/>
          </p:cNvSpPr>
          <p:nvPr>
            <p:ph idx="1"/>
          </p:nvPr>
        </p:nvSpPr>
        <p:spPr>
          <a:xfrm>
            <a:off x="838199" y="1825625"/>
            <a:ext cx="5119255" cy="4351338"/>
          </a:xfrm>
        </p:spPr>
        <p:txBody>
          <a:bodyPr/>
          <a:lstStyle/>
          <a:p>
            <a:r>
              <a:rPr lang="en-GB" dirty="0"/>
              <a:t>The </a:t>
            </a:r>
            <a:r>
              <a:rPr lang="en-GB" b="1" dirty="0" smtClean="0"/>
              <a:t>Software</a:t>
            </a:r>
            <a:r>
              <a:rPr lang="en-GB" dirty="0" smtClean="0"/>
              <a:t> / Systems / Application </a:t>
            </a:r>
            <a:r>
              <a:rPr lang="en-GB" b="1" dirty="0" smtClean="0"/>
              <a:t>development </a:t>
            </a:r>
            <a:r>
              <a:rPr lang="en-GB" b="1" dirty="0"/>
              <a:t>life cycle </a:t>
            </a:r>
            <a:r>
              <a:rPr lang="en-GB" b="1" dirty="0" smtClean="0"/>
              <a:t>(A/SDLC)</a:t>
            </a:r>
            <a:r>
              <a:rPr lang="en-GB" dirty="0" smtClean="0"/>
              <a:t> </a:t>
            </a:r>
            <a:r>
              <a:rPr lang="en-GB" dirty="0"/>
              <a:t>is </a:t>
            </a:r>
            <a:r>
              <a:rPr lang="en-GB" dirty="0" smtClean="0"/>
              <a:t>used to </a:t>
            </a:r>
            <a:r>
              <a:rPr lang="en-GB" dirty="0"/>
              <a:t>describe </a:t>
            </a:r>
            <a:r>
              <a:rPr lang="en-GB" dirty="0" smtClean="0"/>
              <a:t>a </a:t>
            </a:r>
            <a:r>
              <a:rPr lang="en-GB" dirty="0"/>
              <a:t>process </a:t>
            </a:r>
            <a:r>
              <a:rPr lang="en-GB" dirty="0" smtClean="0"/>
              <a:t>for: </a:t>
            </a:r>
          </a:p>
          <a:p>
            <a:pPr lvl="1"/>
            <a:r>
              <a:rPr lang="en-GB" dirty="0" smtClean="0"/>
              <a:t>Planning, creating</a:t>
            </a:r>
            <a:r>
              <a:rPr lang="en-GB" dirty="0"/>
              <a:t>, testing, and deploying </a:t>
            </a:r>
            <a:r>
              <a:rPr lang="en-GB" dirty="0" smtClean="0"/>
              <a:t>a software application / Information system. </a:t>
            </a:r>
            <a:endParaRPr lang="en-GB" dirty="0"/>
          </a:p>
        </p:txBody>
      </p:sp>
      <p:sp>
        <p:nvSpPr>
          <p:cNvPr id="5" name="TextBox 4"/>
          <p:cNvSpPr txBox="1"/>
          <p:nvPr/>
        </p:nvSpPr>
        <p:spPr>
          <a:xfrm>
            <a:off x="10023763" y="6050005"/>
            <a:ext cx="692727" cy="253916"/>
          </a:xfrm>
          <a:prstGeom prst="rect">
            <a:avLst/>
          </a:prstGeom>
          <a:noFill/>
        </p:spPr>
        <p:txBody>
          <a:bodyPr wrap="square" rtlCol="0">
            <a:spAutoFit/>
          </a:bodyPr>
          <a:lstStyle/>
          <a:p>
            <a:r>
              <a:rPr lang="en-GB" sz="1050" dirty="0" smtClean="0"/>
              <a:t>Note (i1)</a:t>
            </a:r>
            <a:endParaRPr lang="en-GB" sz="1050" dirty="0"/>
          </a:p>
        </p:txBody>
      </p:sp>
    </p:spTree>
    <p:extLst>
      <p:ext uri="{BB962C8B-B14F-4D97-AF65-F5344CB8AC3E}">
        <p14:creationId xmlns:p14="http://schemas.microsoft.com/office/powerpoint/2010/main" val="2770057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02972" y="190499"/>
            <a:ext cx="6355773" cy="6355773"/>
          </a:xfrm>
          <a:prstGeom prst="rect">
            <a:avLst/>
          </a:prstGeom>
        </p:spPr>
      </p:pic>
      <p:sp>
        <p:nvSpPr>
          <p:cNvPr id="5" name="TextBox 4"/>
          <p:cNvSpPr txBox="1"/>
          <p:nvPr/>
        </p:nvSpPr>
        <p:spPr>
          <a:xfrm>
            <a:off x="7723909" y="6098496"/>
            <a:ext cx="692727" cy="253916"/>
          </a:xfrm>
          <a:prstGeom prst="rect">
            <a:avLst/>
          </a:prstGeom>
          <a:noFill/>
        </p:spPr>
        <p:txBody>
          <a:bodyPr wrap="square" rtlCol="0">
            <a:spAutoFit/>
          </a:bodyPr>
          <a:lstStyle/>
          <a:p>
            <a:r>
              <a:rPr lang="en-GB" sz="1050" dirty="0" smtClean="0"/>
              <a:t>Note (i1)</a:t>
            </a:r>
            <a:endParaRPr lang="en-GB" sz="1050" dirty="0"/>
          </a:p>
        </p:txBody>
      </p:sp>
    </p:spTree>
    <p:extLst>
      <p:ext uri="{BB962C8B-B14F-4D97-AF65-F5344CB8AC3E}">
        <p14:creationId xmlns:p14="http://schemas.microsoft.com/office/powerpoint/2010/main" val="3653760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32057"/>
          </a:xfrm>
        </p:spPr>
        <p:txBody>
          <a:bodyPr>
            <a:normAutofit/>
          </a:bodyPr>
          <a:lstStyle/>
          <a:p>
            <a:r>
              <a:rPr lang="en-GB" dirty="0" smtClean="0"/>
              <a:t>Video: Software </a:t>
            </a:r>
            <a:r>
              <a:rPr lang="en-GB" dirty="0"/>
              <a:t>Development Lifecycle (SDLC)</a:t>
            </a:r>
            <a:br>
              <a:rPr lang="en-GB" dirty="0"/>
            </a:br>
            <a:endParaRPr lang="en-GB" dirty="0"/>
          </a:p>
        </p:txBody>
      </p:sp>
      <p:pic>
        <p:nvPicPr>
          <p:cNvPr id="5" name="Picture 4">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53946" y="1407552"/>
            <a:ext cx="8884107" cy="4985006"/>
          </a:xfrm>
          <a:prstGeom prst="rect">
            <a:avLst/>
          </a:prstGeom>
        </p:spPr>
      </p:pic>
      <p:pic>
        <p:nvPicPr>
          <p:cNvPr id="6" name="Picture 5" descr="Cambiare la dimensione del puntatore del mouse in Ubuntu ...">
            <a:hlinkClick r:id="rId2"/>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426" y="3947040"/>
            <a:ext cx="2054065" cy="2225237"/>
          </a:xfrm>
          <a:prstGeom prst="rect">
            <a:avLst/>
          </a:prstGeom>
        </p:spPr>
      </p:pic>
    </p:spTree>
    <p:extLst>
      <p:ext uri="{BB962C8B-B14F-4D97-AF65-F5344CB8AC3E}">
        <p14:creationId xmlns:p14="http://schemas.microsoft.com/office/powerpoint/2010/main" val="161411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 Dev Leadership and Management</a:t>
            </a:r>
            <a:endParaRPr lang="en-GB" b="1" u="sng"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Generally New Software development &amp; IT Management methods value: e.g.</a:t>
            </a:r>
          </a:p>
          <a:p>
            <a:r>
              <a:rPr lang="en-GB" dirty="0" smtClean="0"/>
              <a:t>Flexibility Change &amp; Innovation</a:t>
            </a:r>
          </a:p>
          <a:p>
            <a:r>
              <a:rPr lang="en-GB" dirty="0" smtClean="0"/>
              <a:t>Continuous improvement</a:t>
            </a:r>
          </a:p>
          <a:p>
            <a:r>
              <a:rPr lang="en-GB" dirty="0" smtClean="0"/>
              <a:t>User / Customer focused and involvement</a:t>
            </a:r>
          </a:p>
          <a:p>
            <a:pPr lvl="1"/>
            <a:r>
              <a:rPr lang="en-GB" dirty="0" smtClean="0"/>
              <a:t>People over Processes.</a:t>
            </a:r>
          </a:p>
          <a:p>
            <a:r>
              <a:rPr lang="en-GB" dirty="0" smtClean="0"/>
              <a:t>Open holistic collaboration with all stakeholders (e.g. Business owner / client)</a:t>
            </a:r>
          </a:p>
          <a:p>
            <a:r>
              <a:rPr lang="en-GB" dirty="0" smtClean="0"/>
              <a:t>Empowerment: Bottom-up employee involvement</a:t>
            </a:r>
          </a:p>
          <a:p>
            <a:r>
              <a:rPr lang="en-GB" dirty="0" smtClean="0"/>
              <a:t>Business &amp; IT collaboration</a:t>
            </a:r>
          </a:p>
          <a:p>
            <a:r>
              <a:rPr lang="en-GB" dirty="0" smtClean="0"/>
              <a:t>Small milestones</a:t>
            </a:r>
          </a:p>
          <a:p>
            <a:r>
              <a:rPr lang="en-GB" dirty="0" smtClean="0"/>
              <a:t>Practical testing over planning and </a:t>
            </a:r>
            <a:r>
              <a:rPr lang="en-GB" dirty="0" err="1" smtClean="0"/>
              <a:t>doumentation</a:t>
            </a:r>
            <a:endParaRPr lang="en-GB" dirty="0" smtClean="0"/>
          </a:p>
          <a:p>
            <a:r>
              <a:rPr lang="en-GB" dirty="0" smtClean="0"/>
              <a:t>Sustainable balanced working.</a:t>
            </a:r>
          </a:p>
        </p:txBody>
      </p:sp>
    </p:spTree>
    <p:extLst>
      <p:ext uri="{BB962C8B-B14F-4D97-AF65-F5344CB8AC3E}">
        <p14:creationId xmlns:p14="http://schemas.microsoft.com/office/powerpoint/2010/main" val="3134175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Agile Development</a:t>
            </a:r>
            <a:endParaRPr lang="en-GB" b="1" u="sng" dirty="0"/>
          </a:p>
        </p:txBody>
      </p:sp>
      <p:sp>
        <p:nvSpPr>
          <p:cNvPr id="3" name="Content Placeholder 2"/>
          <p:cNvSpPr>
            <a:spLocks noGrp="1"/>
          </p:cNvSpPr>
          <p:nvPr>
            <p:ph idx="1"/>
          </p:nvPr>
        </p:nvSpPr>
        <p:spPr>
          <a:xfrm>
            <a:off x="838200" y="1690688"/>
            <a:ext cx="10515600" cy="4351338"/>
          </a:xfrm>
        </p:spPr>
        <p:txBody>
          <a:bodyPr>
            <a:normAutofit/>
          </a:bodyPr>
          <a:lstStyle/>
          <a:p>
            <a:r>
              <a:rPr lang="en-GB" dirty="0"/>
              <a:t>Up-to-date software development </a:t>
            </a:r>
            <a:r>
              <a:rPr lang="en-GB" dirty="0" smtClean="0"/>
              <a:t>methodologies </a:t>
            </a:r>
            <a:r>
              <a:rPr lang="en-GB" dirty="0"/>
              <a:t>focus more on people / </a:t>
            </a:r>
            <a:r>
              <a:rPr lang="en-GB" dirty="0" smtClean="0"/>
              <a:t>users, embracing change and flexibility than </a:t>
            </a:r>
            <a:r>
              <a:rPr lang="en-GB" dirty="0"/>
              <a:t>on strict planning methods and tools</a:t>
            </a:r>
            <a:r>
              <a:rPr lang="en-GB" dirty="0" smtClean="0"/>
              <a:t>.</a:t>
            </a:r>
          </a:p>
          <a:p>
            <a:r>
              <a:rPr lang="en-GB" dirty="0" smtClean="0"/>
              <a:t>Agile dev methods reflect the new values of focusing people and embracing change.</a:t>
            </a:r>
          </a:p>
        </p:txBody>
      </p:sp>
    </p:spTree>
    <p:extLst>
      <p:ext uri="{BB962C8B-B14F-4D97-AF65-F5344CB8AC3E}">
        <p14:creationId xmlns:p14="http://schemas.microsoft.com/office/powerpoint/2010/main" val="1304516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RAD &amp; Prototyping</a:t>
            </a:r>
            <a:endParaRPr lang="en-GB" b="1" u="sng" dirty="0"/>
          </a:p>
        </p:txBody>
      </p:sp>
      <p:sp>
        <p:nvSpPr>
          <p:cNvPr id="3" name="Content Placeholder 2"/>
          <p:cNvSpPr>
            <a:spLocks noGrp="1"/>
          </p:cNvSpPr>
          <p:nvPr>
            <p:ph idx="1"/>
          </p:nvPr>
        </p:nvSpPr>
        <p:spPr/>
        <p:txBody>
          <a:bodyPr/>
          <a:lstStyle/>
          <a:p>
            <a:r>
              <a:rPr lang="en-GB" dirty="0" smtClean="0"/>
              <a:t>Q. What is </a:t>
            </a:r>
            <a:r>
              <a:rPr lang="en-GB" b="1" dirty="0"/>
              <a:t>Rapid application </a:t>
            </a:r>
            <a:r>
              <a:rPr lang="en-GB" b="1" dirty="0" smtClean="0"/>
              <a:t>development (RAD)</a:t>
            </a:r>
            <a:r>
              <a:rPr lang="en-GB" dirty="0" smtClean="0"/>
              <a:t>?</a:t>
            </a:r>
          </a:p>
          <a:p>
            <a:r>
              <a:rPr lang="en-GB" dirty="0" smtClean="0"/>
              <a:t>Q. Find an image to </a:t>
            </a:r>
            <a:r>
              <a:rPr lang="en-GB" b="1" dirty="0" smtClean="0"/>
              <a:t>illustrate</a:t>
            </a:r>
            <a:r>
              <a:rPr lang="en-GB" dirty="0" smtClean="0"/>
              <a:t> </a:t>
            </a:r>
            <a:r>
              <a:rPr lang="en-GB" b="1" dirty="0" smtClean="0"/>
              <a:t>it</a:t>
            </a:r>
            <a:r>
              <a:rPr lang="en-GB" dirty="0" smtClean="0"/>
              <a:t>?</a:t>
            </a:r>
          </a:p>
          <a:p>
            <a:pPr lvl="1"/>
            <a:r>
              <a:rPr lang="en-GB" sz="1600" dirty="0" smtClean="0"/>
              <a:t>Predated Agile methods by 10 years. </a:t>
            </a:r>
          </a:p>
          <a:p>
            <a:pPr lvl="1"/>
            <a:r>
              <a:rPr lang="en-GB" sz="1600" dirty="0" smtClean="0"/>
              <a:t>Some believe this to be the first Agile approach.</a:t>
            </a:r>
          </a:p>
          <a:p>
            <a:pPr lvl="1"/>
            <a:r>
              <a:rPr lang="en-GB" sz="1600" dirty="0" smtClean="0"/>
              <a:t>It was a significant step away from SSADM (</a:t>
            </a:r>
            <a:r>
              <a:rPr lang="en-GB" sz="1600" dirty="0"/>
              <a:t>Structured systems analysis and design </a:t>
            </a:r>
            <a:r>
              <a:rPr lang="en-GB" sz="1600" dirty="0" smtClean="0"/>
              <a:t>method) Waterfall methods.</a:t>
            </a:r>
          </a:p>
          <a:p>
            <a:pPr lvl="1"/>
            <a:r>
              <a:rPr lang="en-GB" sz="1600" dirty="0" smtClean="0"/>
              <a:t>Very good however originally too much focus on Case tools planning and documentation.</a:t>
            </a:r>
          </a:p>
          <a:p>
            <a:pPr marL="457200" lvl="1" indent="0">
              <a:buNone/>
            </a:pPr>
            <a:endParaRPr lang="en-GB" sz="1600" dirty="0" smtClean="0"/>
          </a:p>
          <a:p>
            <a:r>
              <a:rPr lang="en-GB" dirty="0" smtClean="0"/>
              <a:t>Q. </a:t>
            </a:r>
            <a:r>
              <a:rPr lang="en-GB" dirty="0"/>
              <a:t>What </a:t>
            </a:r>
            <a:r>
              <a:rPr lang="en-GB" dirty="0" smtClean="0"/>
              <a:t>is </a:t>
            </a:r>
            <a:r>
              <a:rPr lang="en-GB" b="1" dirty="0" smtClean="0"/>
              <a:t>Software </a:t>
            </a:r>
            <a:r>
              <a:rPr lang="en-GB" b="1" dirty="0"/>
              <a:t>Prototyping</a:t>
            </a:r>
            <a:r>
              <a:rPr lang="en-GB" dirty="0" smtClean="0"/>
              <a:t>?</a:t>
            </a:r>
            <a:endParaRPr lang="en-GB" dirty="0"/>
          </a:p>
          <a:p>
            <a:r>
              <a:rPr lang="en-GB" dirty="0"/>
              <a:t>Q. Find an image to </a:t>
            </a:r>
            <a:r>
              <a:rPr lang="en-GB" b="1" dirty="0"/>
              <a:t>illustrate it</a:t>
            </a:r>
            <a:r>
              <a:rPr lang="en-GB" dirty="0"/>
              <a:t>?</a:t>
            </a:r>
          </a:p>
          <a:p>
            <a:endParaRPr lang="en-GB" sz="2000" dirty="0"/>
          </a:p>
        </p:txBody>
      </p:sp>
    </p:spTree>
    <p:extLst>
      <p:ext uri="{BB962C8B-B14F-4D97-AF65-F5344CB8AC3E}">
        <p14:creationId xmlns:p14="http://schemas.microsoft.com/office/powerpoint/2010/main" val="785826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RAD</a:t>
            </a:r>
            <a:endParaRPr lang="en-GB" dirty="0"/>
          </a:p>
        </p:txBody>
      </p:sp>
      <p:sp>
        <p:nvSpPr>
          <p:cNvPr id="3" name="Content Placeholder 2"/>
          <p:cNvSpPr>
            <a:spLocks noGrp="1"/>
          </p:cNvSpPr>
          <p:nvPr>
            <p:ph idx="1"/>
          </p:nvPr>
        </p:nvSpPr>
        <p:spPr/>
        <p:txBody>
          <a:bodyPr/>
          <a:lstStyle/>
          <a:p>
            <a:r>
              <a:rPr lang="en-GB" dirty="0"/>
              <a:t>RAD is </a:t>
            </a:r>
            <a:r>
              <a:rPr lang="en-GB" dirty="0" smtClean="0"/>
              <a:t>user-focused</a:t>
            </a:r>
            <a:r>
              <a:rPr lang="en-GB" dirty="0"/>
              <a:t>, iterative and </a:t>
            </a:r>
            <a:r>
              <a:rPr lang="en-GB" dirty="0" err="1" smtClean="0"/>
              <a:t>epmahsis</a:t>
            </a:r>
            <a:r>
              <a:rPr lang="en-GB" dirty="0" smtClean="0"/>
              <a:t> practical </a:t>
            </a:r>
            <a:r>
              <a:rPr lang="en-GB" dirty="0"/>
              <a:t>prototype over process however documentation was/is still extensive at the design phase e.g. </a:t>
            </a:r>
            <a:r>
              <a:rPr lang="en-GB" dirty="0" smtClean="0"/>
              <a:t>Vast array </a:t>
            </a:r>
            <a:r>
              <a:rPr lang="en-GB" dirty="0"/>
              <a:t>of UML </a:t>
            </a:r>
            <a:r>
              <a:rPr lang="en-GB" dirty="0" smtClean="0"/>
              <a:t>diagrams for design / systems analysis.</a:t>
            </a:r>
          </a:p>
          <a:p>
            <a:r>
              <a:rPr lang="en-GB" dirty="0"/>
              <a:t>P</a:t>
            </a:r>
            <a:r>
              <a:rPr lang="en-GB" dirty="0" smtClean="0"/>
              <a:t>opular today for creating managing and maintain large complex systems.</a:t>
            </a:r>
            <a:endParaRPr lang="en-GB" dirty="0"/>
          </a:p>
        </p:txBody>
      </p:sp>
    </p:spTree>
    <p:extLst>
      <p:ext uri="{BB962C8B-B14F-4D97-AF65-F5344CB8AC3E}">
        <p14:creationId xmlns:p14="http://schemas.microsoft.com/office/powerpoint/2010/main" val="1208617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Prototyping</a:t>
            </a:r>
          </a:p>
        </p:txBody>
      </p:sp>
      <p:sp>
        <p:nvSpPr>
          <p:cNvPr id="3" name="Content Placeholder 2"/>
          <p:cNvSpPr>
            <a:spLocks noGrp="1"/>
          </p:cNvSpPr>
          <p:nvPr>
            <p:ph idx="1"/>
          </p:nvPr>
        </p:nvSpPr>
        <p:spPr/>
        <p:txBody>
          <a:bodyPr>
            <a:normAutofit fontScale="92500" lnSpcReduction="20000"/>
          </a:bodyPr>
          <a:lstStyle/>
          <a:p>
            <a:r>
              <a:rPr lang="en-GB" dirty="0"/>
              <a:t>Prototypes come in many forms, from a rough sketch on paper to an interactive simulation that looks like the final </a:t>
            </a:r>
            <a:r>
              <a:rPr lang="en-GB" dirty="0" smtClean="0"/>
              <a:t>product.</a:t>
            </a:r>
          </a:p>
          <a:p>
            <a:endParaRPr lang="en-GB" dirty="0" smtClean="0"/>
          </a:p>
          <a:p>
            <a:r>
              <a:rPr lang="en-GB" dirty="0" smtClean="0"/>
              <a:t>The </a:t>
            </a:r>
            <a:r>
              <a:rPr lang="en-GB" dirty="0"/>
              <a:t>Rapid Prototyping </a:t>
            </a:r>
            <a:r>
              <a:rPr lang="en-GB" dirty="0" smtClean="0"/>
              <a:t>Process includes a </a:t>
            </a:r>
            <a:r>
              <a:rPr lang="en-GB" dirty="0"/>
              <a:t>three-step process, repeated as many times as </a:t>
            </a:r>
            <a:r>
              <a:rPr lang="en-GB" dirty="0" smtClean="0"/>
              <a:t>needed:</a:t>
            </a:r>
          </a:p>
          <a:p>
            <a:pPr marL="914400" lvl="1" indent="-457200">
              <a:buFont typeface="+mj-lt"/>
              <a:buAutoNum type="arabicPeriod"/>
            </a:pPr>
            <a:r>
              <a:rPr lang="en-GB" dirty="0" smtClean="0"/>
              <a:t>Prototype</a:t>
            </a:r>
            <a:r>
              <a:rPr lang="en-GB" dirty="0"/>
              <a:t>: Create a visual mock-up of your </a:t>
            </a:r>
            <a:r>
              <a:rPr lang="en-GB" dirty="0" smtClean="0"/>
              <a:t>solution.</a:t>
            </a:r>
          </a:p>
          <a:p>
            <a:pPr marL="914400" lvl="1" indent="-457200">
              <a:buFont typeface="+mj-lt"/>
              <a:buAutoNum type="arabicPeriod"/>
            </a:pPr>
            <a:r>
              <a:rPr lang="en-GB" dirty="0" smtClean="0"/>
              <a:t>Review</a:t>
            </a:r>
            <a:r>
              <a:rPr lang="en-GB" dirty="0"/>
              <a:t>: Share the prototype with users and evaluate if it meets their needs and </a:t>
            </a:r>
            <a:r>
              <a:rPr lang="en-GB" dirty="0" smtClean="0"/>
              <a:t>expectations.</a:t>
            </a:r>
          </a:p>
          <a:p>
            <a:pPr marL="914400" lvl="1" indent="-457200">
              <a:buFont typeface="+mj-lt"/>
              <a:buAutoNum type="arabicPeriod"/>
            </a:pPr>
            <a:r>
              <a:rPr lang="en-GB" dirty="0" smtClean="0"/>
              <a:t>Refine</a:t>
            </a:r>
            <a:r>
              <a:rPr lang="en-GB" dirty="0"/>
              <a:t>: Based on this feedback, identify areas that need to be improved or clarified</a:t>
            </a:r>
            <a:r>
              <a:rPr lang="en-GB" dirty="0" smtClean="0"/>
              <a:t>. (1)</a:t>
            </a:r>
          </a:p>
          <a:p>
            <a:pPr marL="914400" lvl="1" indent="-457200">
              <a:buFont typeface="+mj-lt"/>
              <a:buAutoNum type="arabicPeriod"/>
            </a:pPr>
            <a:endParaRPr lang="en-GB" dirty="0" smtClean="0"/>
          </a:p>
          <a:p>
            <a:r>
              <a:rPr lang="en-GB" dirty="0"/>
              <a:t>e-Handout: </a:t>
            </a:r>
            <a:r>
              <a:rPr lang="en-GB" dirty="0">
                <a:hlinkClick r:id="rId3"/>
              </a:rPr>
              <a:t>A Beginner's Guide to </a:t>
            </a:r>
            <a:r>
              <a:rPr lang="en-GB" dirty="0" smtClean="0">
                <a:hlinkClick r:id="rId3"/>
              </a:rPr>
              <a:t>Prototyping</a:t>
            </a:r>
            <a:r>
              <a:rPr lang="en-GB" dirty="0" smtClean="0"/>
              <a:t>.</a:t>
            </a:r>
            <a:r>
              <a:rPr lang="en-GB" dirty="0"/>
              <a:t/>
            </a:r>
            <a:br>
              <a:rPr lang="en-GB" dirty="0"/>
            </a:br>
            <a:endParaRPr lang="en-GB" dirty="0"/>
          </a:p>
        </p:txBody>
      </p:sp>
    </p:spTree>
    <p:extLst>
      <p:ext uri="{BB962C8B-B14F-4D97-AF65-F5344CB8AC3E}">
        <p14:creationId xmlns:p14="http://schemas.microsoft.com/office/powerpoint/2010/main" val="1050111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Software prototyping</a:t>
            </a:r>
          </a:p>
        </p:txBody>
      </p:sp>
      <p:sp>
        <p:nvSpPr>
          <p:cNvPr id="3" name="Content Placeholder 2"/>
          <p:cNvSpPr>
            <a:spLocks noGrp="1"/>
          </p:cNvSpPr>
          <p:nvPr>
            <p:ph idx="1"/>
          </p:nvPr>
        </p:nvSpPr>
        <p:spPr/>
        <p:txBody>
          <a:bodyPr>
            <a:normAutofit/>
          </a:bodyPr>
          <a:lstStyle/>
          <a:p>
            <a:r>
              <a:rPr lang="en-GB" dirty="0"/>
              <a:t>Software prototyping is the activity of creating prototypes of software </a:t>
            </a:r>
            <a:r>
              <a:rPr lang="en-GB" dirty="0" smtClean="0"/>
              <a:t>applications </a:t>
            </a:r>
            <a:r>
              <a:rPr lang="en-GB" dirty="0"/>
              <a:t>i.e</a:t>
            </a:r>
            <a:r>
              <a:rPr lang="en-GB" dirty="0" smtClean="0"/>
              <a:t>. </a:t>
            </a:r>
            <a:r>
              <a:rPr lang="en-GB" dirty="0"/>
              <a:t>incomplete versions of the software program being developed. </a:t>
            </a:r>
            <a:endParaRPr lang="en-GB" dirty="0" smtClean="0"/>
          </a:p>
          <a:p>
            <a:r>
              <a:rPr lang="en-GB" dirty="0" smtClean="0"/>
              <a:t>Prototyping </a:t>
            </a:r>
            <a:r>
              <a:rPr lang="en-GB" dirty="0"/>
              <a:t>has several benefits: </a:t>
            </a:r>
            <a:endParaRPr lang="en-GB" dirty="0" smtClean="0"/>
          </a:p>
          <a:p>
            <a:pPr lvl="1"/>
            <a:r>
              <a:rPr lang="en-GB" dirty="0"/>
              <a:t>T</a:t>
            </a:r>
            <a:r>
              <a:rPr lang="en-GB" dirty="0" smtClean="0"/>
              <a:t>he </a:t>
            </a:r>
            <a:r>
              <a:rPr lang="en-GB" dirty="0"/>
              <a:t>software designer and implementer can get valuable feedback from the users early in the project. </a:t>
            </a:r>
            <a:endParaRPr lang="en-GB" dirty="0" smtClean="0"/>
          </a:p>
          <a:p>
            <a:pPr lvl="1"/>
            <a:r>
              <a:rPr lang="en-GB" dirty="0" smtClean="0"/>
              <a:t>The </a:t>
            </a:r>
            <a:r>
              <a:rPr lang="en-GB" dirty="0"/>
              <a:t>purpose of a prototype is to allow users of the software to evaluate the product by actually trying it out, rather than having to interpret and evaluate the design based on descriptions. </a:t>
            </a:r>
            <a:br>
              <a:rPr lang="en-GB" dirty="0"/>
            </a:br>
            <a:r>
              <a:rPr lang="en-GB" dirty="0"/>
              <a:t/>
            </a:r>
            <a:br>
              <a:rPr lang="en-GB" dirty="0"/>
            </a:br>
            <a:endParaRPr lang="en-GB" dirty="0"/>
          </a:p>
        </p:txBody>
      </p:sp>
    </p:spTree>
    <p:extLst>
      <p:ext uri="{BB962C8B-B14F-4D97-AF65-F5344CB8AC3E}">
        <p14:creationId xmlns:p14="http://schemas.microsoft.com/office/powerpoint/2010/main" val="3079736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Software prototyping</a:t>
            </a:r>
          </a:p>
        </p:txBody>
      </p:sp>
      <p:sp>
        <p:nvSpPr>
          <p:cNvPr id="3" name="Content Placeholder 2"/>
          <p:cNvSpPr>
            <a:spLocks noGrp="1"/>
          </p:cNvSpPr>
          <p:nvPr>
            <p:ph idx="1"/>
          </p:nvPr>
        </p:nvSpPr>
        <p:spPr/>
        <p:txBody>
          <a:bodyPr>
            <a:normAutofit/>
          </a:bodyPr>
          <a:lstStyle/>
          <a:p>
            <a:r>
              <a:rPr lang="en-GB" dirty="0"/>
              <a:t>The process of prototyping involves the following </a:t>
            </a:r>
            <a:r>
              <a:rPr lang="en-GB" dirty="0" smtClean="0"/>
              <a:t>steps:</a:t>
            </a:r>
          </a:p>
          <a:p>
            <a:pPr marL="914400" lvl="1" indent="-457200">
              <a:buFont typeface="+mj-lt"/>
              <a:buAutoNum type="arabicPeriod"/>
            </a:pPr>
            <a:r>
              <a:rPr lang="en-GB" b="1" dirty="0" smtClean="0"/>
              <a:t>Identify </a:t>
            </a:r>
            <a:r>
              <a:rPr lang="en-GB" b="1" dirty="0"/>
              <a:t>basic requirements </a:t>
            </a:r>
            <a:r>
              <a:rPr lang="en-GB" dirty="0"/>
              <a:t>- Determine basic requirements including the input and output information desired. Details, such as </a:t>
            </a:r>
            <a:r>
              <a:rPr lang="en-GB" dirty="0" smtClean="0"/>
              <a:t>performance and security</a:t>
            </a:r>
            <a:r>
              <a:rPr lang="en-GB" dirty="0"/>
              <a:t>, can </a:t>
            </a:r>
            <a:r>
              <a:rPr lang="en-GB" dirty="0" smtClean="0"/>
              <a:t>initially and typically </a:t>
            </a:r>
            <a:r>
              <a:rPr lang="en-GB" dirty="0"/>
              <a:t>be ignored</a:t>
            </a:r>
            <a:r>
              <a:rPr lang="en-GB" dirty="0" smtClean="0"/>
              <a:t>.</a:t>
            </a:r>
          </a:p>
          <a:p>
            <a:pPr marL="914400" lvl="1" indent="-457200">
              <a:buFont typeface="+mj-lt"/>
              <a:buAutoNum type="arabicPeriod"/>
            </a:pPr>
            <a:r>
              <a:rPr lang="en-GB" b="1" dirty="0" smtClean="0"/>
              <a:t>Develop </a:t>
            </a:r>
            <a:r>
              <a:rPr lang="en-GB" b="1" dirty="0"/>
              <a:t>initial prototype </a:t>
            </a:r>
            <a:r>
              <a:rPr lang="en-GB" dirty="0"/>
              <a:t>- The initial prototype is developed that includes only user </a:t>
            </a:r>
            <a:r>
              <a:rPr lang="en-GB" dirty="0" smtClean="0"/>
              <a:t>interfaces.</a:t>
            </a:r>
          </a:p>
          <a:p>
            <a:pPr marL="914400" lvl="1" indent="-457200">
              <a:buFont typeface="+mj-lt"/>
              <a:buAutoNum type="arabicPeriod"/>
            </a:pPr>
            <a:r>
              <a:rPr lang="en-GB" b="1" dirty="0" smtClean="0"/>
              <a:t>Review</a:t>
            </a:r>
            <a:r>
              <a:rPr lang="en-GB" dirty="0" smtClean="0"/>
              <a:t> - </a:t>
            </a:r>
            <a:r>
              <a:rPr lang="en-GB" dirty="0"/>
              <a:t>The customers, including end-users, examine the prototype and </a:t>
            </a:r>
            <a:r>
              <a:rPr lang="en-GB" dirty="0" smtClean="0"/>
              <a:t>provide </a:t>
            </a:r>
            <a:r>
              <a:rPr lang="en-GB" dirty="0"/>
              <a:t>feedback on potential additions or changes</a:t>
            </a:r>
            <a:r>
              <a:rPr lang="en-GB" dirty="0" smtClean="0"/>
              <a:t>.</a:t>
            </a:r>
          </a:p>
          <a:p>
            <a:pPr marL="914400" lvl="1" indent="-457200">
              <a:buFont typeface="+mj-lt"/>
              <a:buAutoNum type="arabicPeriod"/>
            </a:pPr>
            <a:r>
              <a:rPr lang="en-GB" b="1" dirty="0" smtClean="0"/>
              <a:t>Revise </a:t>
            </a:r>
            <a:r>
              <a:rPr lang="en-GB" b="1" dirty="0"/>
              <a:t>and enhance the prototype </a:t>
            </a:r>
            <a:r>
              <a:rPr lang="en-GB" dirty="0"/>
              <a:t>- Using the feedback both the specifications and the prototype can be improved. Negotiation about what is within the scope of the contract/product may be necessary. If changes are introduced then a repeat of steps #3 and #4 may be needed. (1</a:t>
            </a:r>
            <a:r>
              <a:rPr lang="en-GB" dirty="0" smtClean="0"/>
              <a:t>)</a:t>
            </a:r>
            <a:endParaRPr lang="en-GB" dirty="0"/>
          </a:p>
        </p:txBody>
      </p:sp>
    </p:spTree>
    <p:extLst>
      <p:ext uri="{BB962C8B-B14F-4D97-AF65-F5344CB8AC3E}">
        <p14:creationId xmlns:p14="http://schemas.microsoft.com/office/powerpoint/2010/main" val="3632433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Agile Development</a:t>
            </a:r>
            <a:endParaRPr lang="en-GB" b="1" u="sng" dirty="0"/>
          </a:p>
        </p:txBody>
      </p:sp>
      <p:sp>
        <p:nvSpPr>
          <p:cNvPr id="3" name="Content Placeholder 2"/>
          <p:cNvSpPr>
            <a:spLocks noGrp="1"/>
          </p:cNvSpPr>
          <p:nvPr>
            <p:ph idx="1"/>
          </p:nvPr>
        </p:nvSpPr>
        <p:spPr>
          <a:xfrm>
            <a:off x="838200" y="1690688"/>
            <a:ext cx="10515600" cy="4351338"/>
          </a:xfrm>
        </p:spPr>
        <p:txBody>
          <a:bodyPr>
            <a:normAutofit/>
          </a:bodyPr>
          <a:lstStyle/>
          <a:p>
            <a:r>
              <a:rPr lang="en-GB" b="1" dirty="0" smtClean="0"/>
              <a:t>Q. What </a:t>
            </a:r>
            <a:r>
              <a:rPr lang="en-GB" b="1" dirty="0"/>
              <a:t>is Agile Software development? </a:t>
            </a:r>
            <a:endParaRPr lang="en-GB" b="1" dirty="0" smtClean="0"/>
          </a:p>
          <a:p>
            <a:pPr marL="0" indent="0">
              <a:buNone/>
            </a:pPr>
            <a:endParaRPr lang="en-GB" b="1" dirty="0" smtClean="0"/>
          </a:p>
          <a:p>
            <a:r>
              <a:rPr lang="en-GB" b="1" dirty="0" smtClean="0"/>
              <a:t>Q. </a:t>
            </a:r>
            <a:r>
              <a:rPr lang="en-GB" dirty="0" smtClean="0"/>
              <a:t>What are some of it’s </a:t>
            </a:r>
            <a:r>
              <a:rPr lang="en-GB" b="1" dirty="0" smtClean="0"/>
              <a:t>key features / principles</a:t>
            </a:r>
            <a:r>
              <a:rPr lang="en-GB" dirty="0" smtClean="0"/>
              <a:t>?</a:t>
            </a:r>
          </a:p>
          <a:p>
            <a:pPr marL="0" indent="0">
              <a:buNone/>
            </a:pPr>
            <a:endParaRPr lang="en-GB" dirty="0" smtClean="0"/>
          </a:p>
          <a:p>
            <a:r>
              <a:rPr lang="en-GB" dirty="0" smtClean="0"/>
              <a:t>Q. What are it’s </a:t>
            </a:r>
            <a:r>
              <a:rPr lang="en-GB" b="1" dirty="0" smtClean="0"/>
              <a:t>benefits</a:t>
            </a:r>
            <a:r>
              <a:rPr lang="en-GB" dirty="0" smtClean="0"/>
              <a:t> over traditional methods?</a:t>
            </a:r>
            <a:endParaRPr lang="en-GB" dirty="0"/>
          </a:p>
        </p:txBody>
      </p:sp>
    </p:spTree>
    <p:extLst>
      <p:ext uri="{BB962C8B-B14F-4D97-AF65-F5344CB8AC3E}">
        <p14:creationId xmlns:p14="http://schemas.microsoft.com/office/powerpoint/2010/main" val="33250754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345" y="351271"/>
            <a:ext cx="10515600" cy="1013402"/>
          </a:xfrm>
        </p:spPr>
        <p:txBody>
          <a:bodyPr/>
          <a:lstStyle/>
          <a:p>
            <a:r>
              <a:rPr lang="en-GB" b="1" u="sng" dirty="0" smtClean="0"/>
              <a:t>Popular Agile methods </a:t>
            </a:r>
            <a:endParaRPr lang="en-GB" b="1" u="sng" dirty="0"/>
          </a:p>
        </p:txBody>
      </p:sp>
      <p:sp>
        <p:nvSpPr>
          <p:cNvPr id="3" name="Content Placeholder 2"/>
          <p:cNvSpPr>
            <a:spLocks noGrp="1"/>
          </p:cNvSpPr>
          <p:nvPr>
            <p:ph idx="1"/>
          </p:nvPr>
        </p:nvSpPr>
        <p:spPr>
          <a:xfrm>
            <a:off x="595745" y="1461654"/>
            <a:ext cx="10972800" cy="5036127"/>
          </a:xfrm>
        </p:spPr>
        <p:txBody>
          <a:bodyPr>
            <a:normAutofit fontScale="92500" lnSpcReduction="20000"/>
          </a:bodyPr>
          <a:lstStyle/>
          <a:p>
            <a:r>
              <a:rPr lang="en-GB" dirty="0" smtClean="0"/>
              <a:t>Q. What is </a:t>
            </a:r>
            <a:r>
              <a:rPr lang="en-GB" b="1" dirty="0" smtClean="0"/>
              <a:t>SCRUM</a:t>
            </a:r>
            <a:r>
              <a:rPr lang="en-GB" dirty="0" smtClean="0"/>
              <a:t>? </a:t>
            </a:r>
            <a:r>
              <a:rPr lang="en-GB" dirty="0"/>
              <a:t>a</a:t>
            </a:r>
            <a:r>
              <a:rPr lang="en-GB" dirty="0" smtClean="0"/>
              <a:t>nd it’s key features?</a:t>
            </a:r>
          </a:p>
          <a:p>
            <a:r>
              <a:rPr lang="en-GB" dirty="0" smtClean="0"/>
              <a:t>Q. What is a </a:t>
            </a:r>
            <a:r>
              <a:rPr lang="en-GB" b="1" dirty="0" smtClean="0"/>
              <a:t>SCRUM Sprint</a:t>
            </a:r>
            <a:r>
              <a:rPr lang="en-GB" dirty="0" smtClean="0"/>
              <a:t>? + find an </a:t>
            </a:r>
            <a:r>
              <a:rPr lang="en-GB" b="1" dirty="0" smtClean="0"/>
              <a:t>illustration</a:t>
            </a:r>
            <a:r>
              <a:rPr lang="en-GB" dirty="0" smtClean="0"/>
              <a:t> overview?</a:t>
            </a:r>
          </a:p>
          <a:p>
            <a:pPr marL="0" indent="0">
              <a:buNone/>
            </a:pPr>
            <a:endParaRPr lang="en-GB" dirty="0" smtClean="0"/>
          </a:p>
          <a:p>
            <a:r>
              <a:rPr lang="en-GB" dirty="0" smtClean="0"/>
              <a:t>Q. What is </a:t>
            </a:r>
            <a:r>
              <a:rPr lang="en-GB" b="1" dirty="0" smtClean="0"/>
              <a:t>Kanban</a:t>
            </a:r>
            <a:r>
              <a:rPr lang="en-GB" dirty="0" smtClean="0"/>
              <a:t>?</a:t>
            </a:r>
          </a:p>
          <a:p>
            <a:r>
              <a:rPr lang="en-GB" dirty="0" smtClean="0"/>
              <a:t>Q. What is a Kanban board? + find an </a:t>
            </a:r>
            <a:r>
              <a:rPr lang="en-GB" b="1" dirty="0" smtClean="0"/>
              <a:t>illustration</a:t>
            </a:r>
            <a:r>
              <a:rPr lang="en-GB" dirty="0" smtClean="0"/>
              <a:t> overview?</a:t>
            </a:r>
          </a:p>
          <a:p>
            <a:endParaRPr lang="en-GB" dirty="0" smtClean="0"/>
          </a:p>
          <a:p>
            <a:r>
              <a:rPr lang="en-GB" dirty="0" smtClean="0"/>
              <a:t>Q. What is </a:t>
            </a:r>
            <a:r>
              <a:rPr lang="en-GB" b="1" dirty="0" smtClean="0"/>
              <a:t>XP Programming </a:t>
            </a:r>
            <a:r>
              <a:rPr lang="en-GB" dirty="0" smtClean="0"/>
              <a:t>and it’s key features?</a:t>
            </a:r>
          </a:p>
          <a:p>
            <a:r>
              <a:rPr lang="en-GB" sz="500" dirty="0" smtClean="0"/>
              <a:t> </a:t>
            </a:r>
            <a:r>
              <a:rPr lang="en-GB" dirty="0" smtClean="0"/>
              <a:t>Q. Find an </a:t>
            </a:r>
            <a:r>
              <a:rPr lang="en-GB" b="1" dirty="0" smtClean="0"/>
              <a:t>illustration</a:t>
            </a:r>
            <a:r>
              <a:rPr lang="en-GB" dirty="0" smtClean="0"/>
              <a:t> overview of XP?</a:t>
            </a:r>
          </a:p>
          <a:p>
            <a:pPr marL="0" indent="0">
              <a:buNone/>
            </a:pPr>
            <a:endParaRPr lang="en-GB" dirty="0"/>
          </a:p>
          <a:p>
            <a:r>
              <a:rPr lang="en-GB" dirty="0" smtClean="0"/>
              <a:t>Q. What is </a:t>
            </a:r>
            <a:r>
              <a:rPr lang="en-GB" b="1" dirty="0" err="1" smtClean="0"/>
              <a:t>Scrumban</a:t>
            </a:r>
            <a:r>
              <a:rPr lang="en-GB" dirty="0" smtClean="0"/>
              <a:t>?</a:t>
            </a:r>
          </a:p>
          <a:p>
            <a:pPr lvl="1"/>
            <a:r>
              <a:rPr lang="en-GB" dirty="0" smtClean="0"/>
              <a:t>Note: Many organisations use a combination and develop their own.</a:t>
            </a:r>
            <a:endParaRPr lang="en-GB" dirty="0"/>
          </a:p>
          <a:p>
            <a:pPr marL="0" indent="0">
              <a:buNone/>
            </a:pPr>
            <a:endParaRPr lang="en-GB" sz="2000" dirty="0"/>
          </a:p>
          <a:p>
            <a:pPr marL="0" indent="0">
              <a:buNone/>
            </a:pPr>
            <a:r>
              <a:rPr lang="en-GB" sz="2000" dirty="0" smtClean="0"/>
              <a:t>Others e.g. Feature driven development, Crystal Clear.</a:t>
            </a:r>
            <a:endParaRPr lang="en-GB" sz="2000" dirty="0"/>
          </a:p>
        </p:txBody>
      </p:sp>
    </p:spTree>
    <p:extLst>
      <p:ext uri="{BB962C8B-B14F-4D97-AF65-F5344CB8AC3E}">
        <p14:creationId xmlns:p14="http://schemas.microsoft.com/office/powerpoint/2010/main" val="1619325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board Template</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7967" y="1477671"/>
            <a:ext cx="9256354" cy="4492054"/>
          </a:xfrm>
          <a:prstGeom prst="rect">
            <a:avLst/>
          </a:prstGeom>
        </p:spPr>
      </p:pic>
    </p:spTree>
    <p:extLst>
      <p:ext uri="{BB962C8B-B14F-4D97-AF65-F5344CB8AC3E}">
        <p14:creationId xmlns:p14="http://schemas.microsoft.com/office/powerpoint/2010/main" val="24186605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Kanban board examples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9976" y="2873163"/>
            <a:ext cx="7927829" cy="3352272"/>
          </a:xfrm>
          <a:prstGeom prst="rect">
            <a:avLst/>
          </a:prstGeom>
        </p:spPr>
      </p:pic>
      <p:sp>
        <p:nvSpPr>
          <p:cNvPr id="5" name="TextBox 4"/>
          <p:cNvSpPr txBox="1"/>
          <p:nvPr/>
        </p:nvSpPr>
        <p:spPr>
          <a:xfrm>
            <a:off x="838200" y="1966586"/>
            <a:ext cx="10422699" cy="369332"/>
          </a:xfrm>
          <a:prstGeom prst="rect">
            <a:avLst/>
          </a:prstGeom>
          <a:noFill/>
        </p:spPr>
        <p:txBody>
          <a:bodyPr wrap="square" rtlCol="0">
            <a:spAutoFit/>
          </a:bodyPr>
          <a:lstStyle/>
          <a:p>
            <a:r>
              <a:rPr lang="en-GB" dirty="0" smtClean="0"/>
              <a:t>MS </a:t>
            </a:r>
            <a:r>
              <a:rPr lang="en-GB" dirty="0" err="1" smtClean="0"/>
              <a:t>Asure</a:t>
            </a:r>
            <a:r>
              <a:rPr lang="en-GB" dirty="0" smtClean="0"/>
              <a:t> Kanban board.</a:t>
            </a:r>
            <a:endParaRPr lang="en-GB" dirty="0"/>
          </a:p>
        </p:txBody>
      </p:sp>
    </p:spTree>
    <p:extLst>
      <p:ext uri="{BB962C8B-B14F-4D97-AF65-F5344CB8AC3E}">
        <p14:creationId xmlns:p14="http://schemas.microsoft.com/office/powerpoint/2010/main" val="3622265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28496" y="840097"/>
            <a:ext cx="9883938" cy="5311542"/>
          </a:xfrm>
          <a:prstGeom prst="rect">
            <a:avLst/>
          </a:prstGeom>
        </p:spPr>
      </p:pic>
      <p:sp>
        <p:nvSpPr>
          <p:cNvPr id="10" name="TextBox 9"/>
          <p:cNvSpPr txBox="1"/>
          <p:nvPr/>
        </p:nvSpPr>
        <p:spPr>
          <a:xfrm>
            <a:off x="365760" y="6244046"/>
            <a:ext cx="7197634" cy="369332"/>
          </a:xfrm>
          <a:prstGeom prst="rect">
            <a:avLst/>
          </a:prstGeom>
          <a:noFill/>
        </p:spPr>
        <p:txBody>
          <a:bodyPr wrap="square" rtlCol="0">
            <a:spAutoFit/>
          </a:bodyPr>
          <a:lstStyle/>
          <a:p>
            <a:r>
              <a:rPr lang="en-GB" dirty="0"/>
              <a:t>Further information: </a:t>
            </a:r>
            <a:r>
              <a:rPr lang="en-GB" dirty="0">
                <a:hlinkClick r:id="rId4"/>
              </a:rPr>
              <a:t>https://</a:t>
            </a:r>
            <a:r>
              <a:rPr lang="en-GB" dirty="0" smtClean="0">
                <a:hlinkClick r:id="rId4"/>
              </a:rPr>
              <a:t>www.scrum.org/resources/what-is-scrum</a:t>
            </a:r>
            <a:r>
              <a:rPr lang="en-GB" dirty="0" smtClean="0"/>
              <a:t> </a:t>
            </a:r>
            <a:endParaRPr lang="en-GB" dirty="0"/>
          </a:p>
        </p:txBody>
      </p:sp>
    </p:spTree>
    <p:extLst>
      <p:ext uri="{BB962C8B-B14F-4D97-AF65-F5344CB8AC3E}">
        <p14:creationId xmlns:p14="http://schemas.microsoft.com/office/powerpoint/2010/main" val="1989648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410" b="3101"/>
          <a:stretch/>
        </p:blipFill>
        <p:spPr>
          <a:xfrm>
            <a:off x="1119417" y="308249"/>
            <a:ext cx="9931760" cy="5909671"/>
          </a:xfrm>
          <a:prstGeom prst="rect">
            <a:avLst/>
          </a:prstGeom>
        </p:spPr>
      </p:pic>
      <p:sp>
        <p:nvSpPr>
          <p:cNvPr id="6" name="TextBox 5"/>
          <p:cNvSpPr txBox="1"/>
          <p:nvPr/>
        </p:nvSpPr>
        <p:spPr>
          <a:xfrm>
            <a:off x="9718766" y="6079420"/>
            <a:ext cx="809899" cy="276999"/>
          </a:xfrm>
          <a:prstGeom prst="rect">
            <a:avLst/>
          </a:prstGeom>
          <a:noFill/>
        </p:spPr>
        <p:txBody>
          <a:bodyPr wrap="square" rtlCol="0">
            <a:spAutoFit/>
          </a:bodyPr>
          <a:lstStyle/>
          <a:p>
            <a:r>
              <a:rPr lang="en-GB" sz="1200" dirty="0" smtClean="0"/>
              <a:t>(Note i1)</a:t>
            </a:r>
            <a:endParaRPr lang="en-GB" sz="1200" dirty="0"/>
          </a:p>
        </p:txBody>
      </p:sp>
    </p:spTree>
    <p:extLst>
      <p:ext uri="{BB962C8B-B14F-4D97-AF65-F5344CB8AC3E}">
        <p14:creationId xmlns:p14="http://schemas.microsoft.com/office/powerpoint/2010/main" val="41796519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Overview of Agile development</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smtClean="0"/>
              <a:t>Video:</a:t>
            </a:r>
            <a:endParaRPr lang="en-GB" dirty="0" smtClean="0">
              <a:hlinkClick r:id="rId2"/>
            </a:endParaRPr>
          </a:p>
          <a:p>
            <a:r>
              <a:rPr lang="en-GB" dirty="0" smtClean="0">
                <a:hlinkClick r:id="rId2"/>
              </a:rPr>
              <a:t>Agile in 90 seconds</a:t>
            </a:r>
            <a:endParaRPr lang="en-GB" dirty="0" smtClean="0"/>
          </a:p>
          <a:p>
            <a:r>
              <a:rPr lang="en-GB" dirty="0" smtClean="0">
                <a:hlinkClick r:id="rId3"/>
              </a:rPr>
              <a:t>What is Agile?</a:t>
            </a:r>
            <a:endParaRPr lang="en-GB" dirty="0" smtClean="0">
              <a:hlinkClick r:id="rId4"/>
            </a:endParaRPr>
          </a:p>
          <a:p>
            <a:r>
              <a:rPr lang="en-GB" dirty="0" smtClean="0">
                <a:hlinkClick r:id="rId4"/>
              </a:rPr>
              <a:t>What is Agile Software Development</a:t>
            </a:r>
            <a:endParaRPr lang="en-GB" dirty="0" smtClean="0"/>
          </a:p>
          <a:p>
            <a:r>
              <a:rPr lang="en-GB" dirty="0" smtClean="0">
                <a:hlinkClick r:id="rId5"/>
              </a:rPr>
              <a:t>Agile development 101</a:t>
            </a:r>
            <a:endParaRPr lang="en-GB" dirty="0" smtClean="0"/>
          </a:p>
          <a:p>
            <a:endParaRPr lang="en-GB" dirty="0"/>
          </a:p>
          <a:p>
            <a:pPr marL="0" indent="0">
              <a:buNone/>
            </a:pPr>
            <a:r>
              <a:rPr lang="en-GB" dirty="0" smtClean="0"/>
              <a:t>Supporting information - Key links:</a:t>
            </a:r>
          </a:p>
          <a:p>
            <a:r>
              <a:rPr lang="en-GB" dirty="0" smtClean="0">
                <a:hlinkClick r:id="rId6"/>
              </a:rPr>
              <a:t>Iterative and incremental development</a:t>
            </a:r>
            <a:endParaRPr lang="en-GB" dirty="0" smtClean="0"/>
          </a:p>
          <a:p>
            <a:r>
              <a:rPr lang="en-GB" dirty="0" smtClean="0">
                <a:hlinkClick r:id="rId7"/>
              </a:rPr>
              <a:t>Agile software development</a:t>
            </a:r>
            <a:endParaRPr lang="en-GB" dirty="0" smtClean="0"/>
          </a:p>
          <a:p>
            <a:pPr lvl="1"/>
            <a:r>
              <a:rPr lang="en-GB" dirty="0" smtClean="0">
                <a:hlinkClick r:id="rId8"/>
              </a:rPr>
              <a:t>The Manifesto for Agile Software Development</a:t>
            </a:r>
            <a:endParaRPr lang="en-GB" dirty="0" smtClean="0"/>
          </a:p>
          <a:p>
            <a:r>
              <a:rPr lang="en-GB" dirty="0" smtClean="0">
                <a:hlinkClick r:id="rId9"/>
              </a:rPr>
              <a:t>Rapid application development</a:t>
            </a:r>
            <a:endParaRPr lang="en-GB" dirty="0" smtClean="0"/>
          </a:p>
          <a:p>
            <a:r>
              <a:rPr lang="en-GB" dirty="0" smtClean="0">
                <a:hlinkClick r:id="rId10"/>
              </a:rPr>
              <a:t>Software prototyping</a:t>
            </a:r>
            <a:r>
              <a:rPr lang="en-GB" dirty="0" smtClean="0"/>
              <a:t> *****</a:t>
            </a:r>
          </a:p>
          <a:p>
            <a:r>
              <a:rPr lang="en-GB" dirty="0" smtClean="0">
                <a:hlinkClick r:id="rId11"/>
              </a:rPr>
              <a:t>Personal Extreme Programming (PXP)</a:t>
            </a:r>
            <a:endParaRPr lang="en-GB" dirty="0" smtClean="0"/>
          </a:p>
          <a:p>
            <a:endParaRPr lang="en-GB" dirty="0" smtClean="0"/>
          </a:p>
        </p:txBody>
      </p:sp>
    </p:spTree>
    <p:extLst>
      <p:ext uri="{BB962C8B-B14F-4D97-AF65-F5344CB8AC3E}">
        <p14:creationId xmlns:p14="http://schemas.microsoft.com/office/powerpoint/2010/main" val="221449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Continuous improvement  CI / CIP</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 a definition of:</a:t>
            </a:r>
          </a:p>
          <a:p>
            <a:r>
              <a:rPr lang="en-GB" dirty="0" smtClean="0"/>
              <a:t>Q</a:t>
            </a:r>
            <a:r>
              <a:rPr lang="en-GB" dirty="0"/>
              <a:t>. What is </a:t>
            </a:r>
            <a:r>
              <a:rPr lang="en-GB" b="1" dirty="0"/>
              <a:t>Continuous improvement (CI)</a:t>
            </a:r>
            <a:r>
              <a:rPr lang="en-GB" dirty="0"/>
              <a:t> </a:t>
            </a:r>
            <a:r>
              <a:rPr lang="en-GB" dirty="0" smtClean="0"/>
              <a:t>/ Continual improvement process?</a:t>
            </a:r>
            <a:endParaRPr lang="en-GB" dirty="0"/>
          </a:p>
        </p:txBody>
      </p:sp>
    </p:spTree>
    <p:extLst>
      <p:ext uri="{BB962C8B-B14F-4D97-AF65-F5344CB8AC3E}">
        <p14:creationId xmlns:p14="http://schemas.microsoft.com/office/powerpoint/2010/main" val="13268168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 / CIP</a:t>
            </a:r>
            <a:endParaRPr lang="en-GB" dirty="0"/>
          </a:p>
        </p:txBody>
      </p:sp>
      <p:sp>
        <p:nvSpPr>
          <p:cNvPr id="3" name="Content Placeholder 2"/>
          <p:cNvSpPr>
            <a:spLocks noGrp="1"/>
          </p:cNvSpPr>
          <p:nvPr>
            <p:ph idx="1"/>
          </p:nvPr>
        </p:nvSpPr>
        <p:spPr/>
        <p:txBody>
          <a:bodyPr/>
          <a:lstStyle/>
          <a:p>
            <a:r>
              <a:rPr lang="en-GB" dirty="0"/>
              <a:t>A continual improvement process, also often called a continuous improvement process (abbreviated as CIP or CI), is an ongoing effort to improve products, services, or processes. These efforts can seek "incremental" improvement over time or "breakthrough" improvement all at once</a:t>
            </a:r>
            <a:r>
              <a:rPr lang="en-GB" dirty="0" smtClean="0"/>
              <a:t>. (1)</a:t>
            </a:r>
            <a:endParaRPr lang="en-GB" dirty="0"/>
          </a:p>
        </p:txBody>
      </p:sp>
    </p:spTree>
    <p:extLst>
      <p:ext uri="{BB962C8B-B14F-4D97-AF65-F5344CB8AC3E}">
        <p14:creationId xmlns:p14="http://schemas.microsoft.com/office/powerpoint/2010/main" val="38520201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Kaizen</a:t>
            </a:r>
          </a:p>
        </p:txBody>
      </p:sp>
      <p:sp>
        <p:nvSpPr>
          <p:cNvPr id="3" name="Content Placeholder 2"/>
          <p:cNvSpPr>
            <a:spLocks noGrp="1"/>
          </p:cNvSpPr>
          <p:nvPr>
            <p:ph idx="1"/>
          </p:nvPr>
        </p:nvSpPr>
        <p:spPr>
          <a:xfrm>
            <a:off x="782782" y="1451553"/>
            <a:ext cx="11014364" cy="4713720"/>
          </a:xfrm>
        </p:spPr>
        <p:txBody>
          <a:bodyPr>
            <a:normAutofit fontScale="62500" lnSpcReduction="20000"/>
          </a:bodyPr>
          <a:lstStyle/>
          <a:p>
            <a:r>
              <a:rPr lang="en-GB" dirty="0"/>
              <a:t>Some successful implementations use the approach known as kaizen (the translation of kai (“change”) zen (“good”) is “improvement”). This method became famous from Imai's 1986 book </a:t>
            </a:r>
            <a:r>
              <a:rPr lang="en-GB" i="1" dirty="0"/>
              <a:t>Kaizen: The Key to Japan's Competitive Success</a:t>
            </a:r>
            <a:r>
              <a:rPr lang="en-GB" i="1" dirty="0" smtClean="0"/>
              <a:t>.</a:t>
            </a:r>
            <a:endParaRPr lang="en-GB" dirty="0"/>
          </a:p>
          <a:p>
            <a:r>
              <a:rPr lang="en-GB" dirty="0"/>
              <a:t>Feedback: The core principle of CIP is the (self) reflection of processes.</a:t>
            </a:r>
          </a:p>
          <a:p>
            <a:r>
              <a:rPr lang="en-GB" dirty="0"/>
              <a:t>Efficiency: The purpose of CIP is the identification, reduction, and elimination of suboptimal processes.</a:t>
            </a:r>
          </a:p>
          <a:p>
            <a:r>
              <a:rPr lang="en-GB" dirty="0"/>
              <a:t>Evolution: The emphasis of CIP is on incremental, continual steps rather than giant leaps.</a:t>
            </a:r>
          </a:p>
          <a:p>
            <a:r>
              <a:rPr lang="en-GB" dirty="0"/>
              <a:t>Key features of kaizen include: </a:t>
            </a:r>
          </a:p>
          <a:p>
            <a:r>
              <a:rPr lang="en-GB" dirty="0"/>
              <a:t>Improvements are based on many small changes rather than the radical changes that might arise from Research and Development</a:t>
            </a:r>
          </a:p>
          <a:p>
            <a:r>
              <a:rPr lang="en-GB" dirty="0"/>
              <a:t>As the ideas come from the workers themselves, they are less likely to be radically different, and therefore easier to implement</a:t>
            </a:r>
          </a:p>
          <a:p>
            <a:r>
              <a:rPr lang="en-GB" dirty="0"/>
              <a:t>Small improvements are less likely to require major capital investment than major process changes</a:t>
            </a:r>
          </a:p>
          <a:p>
            <a:r>
              <a:rPr lang="en-GB" dirty="0"/>
              <a:t>The ideas come from the talents of the existing workforce, as opposed to using research, consultants or equipment – any of which could be very expensive</a:t>
            </a:r>
          </a:p>
          <a:p>
            <a:r>
              <a:rPr lang="en-GB" dirty="0"/>
              <a:t>All employees should continually be seeking ways to improve their own performance</a:t>
            </a:r>
          </a:p>
          <a:p>
            <a:r>
              <a:rPr lang="en-GB" dirty="0"/>
              <a:t>It helps encourage workers to take ownership for their work, and can help reinforce team working, thereby improving worker motivation</a:t>
            </a:r>
            <a:r>
              <a:rPr lang="en-GB" dirty="0" smtClean="0"/>
              <a:t>. (N:1) </a:t>
            </a:r>
            <a:endParaRPr lang="en-GB" dirty="0"/>
          </a:p>
          <a:p>
            <a:endParaRPr lang="en-GB" dirty="0"/>
          </a:p>
        </p:txBody>
      </p:sp>
    </p:spTree>
    <p:extLst>
      <p:ext uri="{BB962C8B-B14F-4D97-AF65-F5344CB8AC3E}">
        <p14:creationId xmlns:p14="http://schemas.microsoft.com/office/powerpoint/2010/main" val="24719881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Software Development Life Cycle (SDLC)</a:t>
            </a:r>
          </a:p>
          <a:p>
            <a:pPr marL="514350" indent="-514350">
              <a:buFont typeface="+mj-lt"/>
              <a:buAutoNum type="arabicPeriod"/>
            </a:pPr>
            <a:r>
              <a:rPr lang="en-GB" dirty="0"/>
              <a:t>The Waterfall </a:t>
            </a:r>
            <a:r>
              <a:rPr lang="en-GB" dirty="0" smtClean="0"/>
              <a:t>Model</a:t>
            </a:r>
          </a:p>
          <a:p>
            <a:pPr marL="514350" indent="-514350">
              <a:buFont typeface="+mj-lt"/>
              <a:buAutoNum type="arabicPeriod"/>
            </a:pPr>
            <a:r>
              <a:rPr lang="en-GB" dirty="0" smtClean="0"/>
              <a:t>IT Dev Leadership and Management</a:t>
            </a:r>
          </a:p>
          <a:p>
            <a:pPr marL="514350" indent="-514350">
              <a:buFont typeface="+mj-lt"/>
              <a:buAutoNum type="arabicPeriod"/>
            </a:pPr>
            <a:r>
              <a:rPr lang="en-GB" dirty="0"/>
              <a:t>RAD &amp; Prototyping</a:t>
            </a:r>
            <a:endParaRPr lang="en-GB" dirty="0" smtClean="0"/>
          </a:p>
          <a:p>
            <a:pPr marL="514350" indent="-514350">
              <a:buFont typeface="+mj-lt"/>
              <a:buAutoNum type="arabicPeriod"/>
            </a:pPr>
            <a:r>
              <a:rPr lang="en-GB" dirty="0" smtClean="0"/>
              <a:t>Agile Development</a:t>
            </a:r>
          </a:p>
          <a:p>
            <a:pPr marL="514350" indent="-514350">
              <a:buFont typeface="+mj-lt"/>
              <a:buAutoNum type="arabicPeriod"/>
            </a:pPr>
            <a:r>
              <a:rPr lang="en-GB" dirty="0" smtClean="0"/>
              <a:t>Continuous improvement (CIP</a:t>
            </a:r>
            <a:r>
              <a:rPr lang="en-GB" dirty="0" smtClean="0"/>
              <a:t>)</a:t>
            </a:r>
          </a:p>
          <a:p>
            <a:pPr marL="0" indent="0">
              <a:buNone/>
            </a:pPr>
            <a:r>
              <a:rPr lang="en-GB" dirty="0" smtClean="0"/>
              <a:t>Further information:</a:t>
            </a:r>
            <a:endParaRPr lang="en-GB" dirty="0" smtClean="0"/>
          </a:p>
          <a:p>
            <a:pPr marL="971550" lvl="1" indent="-514350">
              <a:buFont typeface="+mj-lt"/>
              <a:buAutoNum type="arabicPeriod"/>
            </a:pPr>
            <a:r>
              <a:rPr lang="en-GB" dirty="0" smtClean="0"/>
              <a:t>Systems Management</a:t>
            </a:r>
          </a:p>
          <a:p>
            <a:pPr marL="971550" lvl="1" indent="-514350">
              <a:buFont typeface="+mj-lt"/>
              <a:buAutoNum type="arabicPeriod"/>
            </a:pPr>
            <a:r>
              <a:rPr lang="en-GB" dirty="0" smtClean="0"/>
              <a:t>IT </a:t>
            </a:r>
            <a:r>
              <a:rPr lang="en-GB" dirty="0"/>
              <a:t>Service </a:t>
            </a:r>
            <a:r>
              <a:rPr lang="en-GB" dirty="0" smtClean="0"/>
              <a:t>Management.</a:t>
            </a:r>
          </a:p>
          <a:p>
            <a:pPr marL="514350" indent="-514350">
              <a:buFont typeface="+mj-lt"/>
              <a:buAutoNum type="arabicPeriod"/>
            </a:pPr>
            <a:endParaRPr lang="en-GB" dirty="0"/>
          </a:p>
        </p:txBody>
      </p:sp>
    </p:spTree>
    <p:extLst>
      <p:ext uri="{BB962C8B-B14F-4D97-AF65-F5344CB8AC3E}">
        <p14:creationId xmlns:p14="http://schemas.microsoft.com/office/powerpoint/2010/main" val="11161646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Helpful OHA Q&amp;A</a:t>
            </a:r>
            <a:endParaRPr lang="en-GB" b="1" u="sng" dirty="0"/>
          </a:p>
        </p:txBody>
      </p:sp>
      <p:sp>
        <p:nvSpPr>
          <p:cNvPr id="3" name="Content Placeholder 2"/>
          <p:cNvSpPr>
            <a:spLocks noGrp="1"/>
          </p:cNvSpPr>
          <p:nvPr>
            <p:ph idx="1"/>
          </p:nvPr>
        </p:nvSpPr>
        <p:spPr/>
        <p:txBody>
          <a:bodyPr/>
          <a:lstStyle/>
          <a:p>
            <a:r>
              <a:rPr lang="en-GB" dirty="0" smtClean="0"/>
              <a:t>Any Questions?</a:t>
            </a:r>
            <a:endParaRPr lang="en-GB" dirty="0"/>
          </a:p>
        </p:txBody>
      </p:sp>
    </p:spTree>
    <p:extLst>
      <p:ext uri="{BB962C8B-B14F-4D97-AF65-F5344CB8AC3E}">
        <p14:creationId xmlns:p14="http://schemas.microsoft.com/office/powerpoint/2010/main" val="4032850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James Williams\AppData\Local\Microsoft\Windows\Temporary Internet Files\Content.IE5\73Z2SIFX\MC90011636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09653" y="2794948"/>
            <a:ext cx="1774825" cy="798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759849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Information</a:t>
            </a:r>
            <a:endParaRPr lang="en-GB" dirty="0"/>
          </a:p>
        </p:txBody>
      </p:sp>
      <p:sp>
        <p:nvSpPr>
          <p:cNvPr id="3" name="Content Placeholder 2"/>
          <p:cNvSpPr>
            <a:spLocks noGrp="1"/>
          </p:cNvSpPr>
          <p:nvPr>
            <p:ph idx="1"/>
          </p:nvPr>
        </p:nvSpPr>
        <p:spPr/>
        <p:txBody>
          <a:bodyPr/>
          <a:lstStyle/>
          <a:p>
            <a:r>
              <a:rPr lang="en-GB" dirty="0" smtClean="0"/>
              <a:t>Systems Management</a:t>
            </a:r>
          </a:p>
          <a:p>
            <a:r>
              <a:rPr lang="en-GB" dirty="0" smtClean="0"/>
              <a:t>IT Service Management.</a:t>
            </a:r>
            <a:endParaRPr lang="en-GB" dirty="0"/>
          </a:p>
        </p:txBody>
      </p:sp>
    </p:spTree>
    <p:extLst>
      <p:ext uri="{BB962C8B-B14F-4D97-AF65-F5344CB8AC3E}">
        <p14:creationId xmlns:p14="http://schemas.microsoft.com/office/powerpoint/2010/main" val="1520883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Systems </a:t>
            </a:r>
            <a:r>
              <a:rPr lang="en-GB" b="1" u="sng" dirty="0" smtClean="0"/>
              <a:t>Management</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a:t>
            </a:r>
          </a:p>
          <a:p>
            <a:r>
              <a:rPr lang="en-GB" dirty="0" smtClean="0"/>
              <a:t>Q</a:t>
            </a:r>
            <a:r>
              <a:rPr lang="en-GB" dirty="0"/>
              <a:t>. What is </a:t>
            </a:r>
            <a:r>
              <a:rPr lang="en-GB" b="1" dirty="0"/>
              <a:t>Systems Management</a:t>
            </a:r>
            <a:r>
              <a:rPr lang="en-GB" dirty="0" smtClean="0"/>
              <a:t>?</a:t>
            </a:r>
          </a:p>
          <a:p>
            <a:pPr marL="0" indent="0">
              <a:buNone/>
            </a:pPr>
            <a:endParaRPr lang="en-GB" dirty="0"/>
          </a:p>
          <a:p>
            <a:r>
              <a:rPr lang="en-GB" dirty="0"/>
              <a:t>Q. What are the </a:t>
            </a:r>
            <a:r>
              <a:rPr lang="en-GB" b="1" dirty="0"/>
              <a:t>main </a:t>
            </a:r>
            <a:r>
              <a:rPr lang="en-GB" b="1" dirty="0" smtClean="0"/>
              <a:t>considerations </a:t>
            </a:r>
            <a:r>
              <a:rPr lang="en-GB" dirty="0"/>
              <a:t>of Systems Management</a:t>
            </a:r>
            <a:r>
              <a:rPr lang="en-GB" dirty="0" smtClean="0"/>
              <a:t>?</a:t>
            </a:r>
          </a:p>
          <a:p>
            <a:pPr marL="0" indent="0">
              <a:buNone/>
            </a:pPr>
            <a:endParaRPr lang="en-GB" dirty="0"/>
          </a:p>
          <a:p>
            <a:r>
              <a:rPr lang="en-GB" dirty="0" smtClean="0"/>
              <a:t>Q. What is </a:t>
            </a:r>
            <a:r>
              <a:rPr lang="en-GB" b="1" dirty="0" smtClean="0"/>
              <a:t>Application Performance </a:t>
            </a:r>
            <a:r>
              <a:rPr lang="en-GB" b="1" dirty="0"/>
              <a:t>M</a:t>
            </a:r>
            <a:r>
              <a:rPr lang="en-GB" b="1" dirty="0" smtClean="0"/>
              <a:t>anagement </a:t>
            </a:r>
            <a:r>
              <a:rPr lang="en-GB" dirty="0" smtClean="0"/>
              <a:t>(APM)?</a:t>
            </a:r>
            <a:endParaRPr lang="en-GB" dirty="0"/>
          </a:p>
        </p:txBody>
      </p:sp>
    </p:spTree>
    <p:extLst>
      <p:ext uri="{BB962C8B-B14F-4D97-AF65-F5344CB8AC3E}">
        <p14:creationId xmlns:p14="http://schemas.microsoft.com/office/powerpoint/2010/main" val="36149692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Systems Management</a:t>
            </a:r>
            <a:endParaRPr lang="en-GB" dirty="0"/>
          </a:p>
        </p:txBody>
      </p:sp>
      <p:sp>
        <p:nvSpPr>
          <p:cNvPr id="3" name="Content Placeholder 2"/>
          <p:cNvSpPr>
            <a:spLocks noGrp="1"/>
          </p:cNvSpPr>
          <p:nvPr>
            <p:ph idx="1"/>
          </p:nvPr>
        </p:nvSpPr>
        <p:spPr/>
        <p:txBody>
          <a:bodyPr>
            <a:normAutofit fontScale="85000" lnSpcReduction="20000"/>
          </a:bodyPr>
          <a:lstStyle/>
          <a:p>
            <a:r>
              <a:rPr lang="en-GB" dirty="0"/>
              <a:t>Systems management refers to enterprise-wide administration of distributed systems including computer systems. Systems management is strongly influenced by network management initiatives in telecommunications</a:t>
            </a:r>
            <a:r>
              <a:rPr lang="en-GB" dirty="0" smtClean="0"/>
              <a:t>. </a:t>
            </a:r>
          </a:p>
          <a:p>
            <a:r>
              <a:rPr lang="en-GB" dirty="0" smtClean="0"/>
              <a:t>The </a:t>
            </a:r>
            <a:r>
              <a:rPr lang="en-GB" dirty="0"/>
              <a:t>application performance management (APM) technologies are now a subset of Systems management</a:t>
            </a:r>
            <a:r>
              <a:rPr lang="en-GB" dirty="0" smtClean="0"/>
              <a:t>. </a:t>
            </a:r>
            <a:r>
              <a:rPr lang="en-GB" dirty="0"/>
              <a:t>A</a:t>
            </a:r>
            <a:r>
              <a:rPr lang="en-GB" dirty="0" smtClean="0"/>
              <a:t>pplication </a:t>
            </a:r>
            <a:r>
              <a:rPr lang="en-GB" dirty="0"/>
              <a:t>performance management (APM) is the monitoring and management of performance and availability of software applications</a:t>
            </a:r>
            <a:r>
              <a:rPr lang="en-GB" dirty="0" smtClean="0"/>
              <a:t>.</a:t>
            </a:r>
          </a:p>
          <a:p>
            <a:pPr lvl="1"/>
            <a:r>
              <a:rPr lang="en-GB" dirty="0" smtClean="0"/>
              <a:t>APM is </a:t>
            </a:r>
            <a:r>
              <a:rPr lang="en-GB" dirty="0"/>
              <a:t>the monitoring and management of performance and availability of software applications. APM strives to detect and diagnose </a:t>
            </a:r>
            <a:r>
              <a:rPr lang="en-GB" dirty="0" smtClean="0"/>
              <a:t>application </a:t>
            </a:r>
            <a:r>
              <a:rPr lang="en-GB" dirty="0"/>
              <a:t>performance problems to maintain an expected level of service.</a:t>
            </a:r>
            <a:endParaRPr lang="en-GB" sz="800" dirty="0" smtClean="0"/>
          </a:p>
          <a:p>
            <a:r>
              <a:rPr lang="en-GB" dirty="0"/>
              <a:t>Systems management may involve one or more of the following tasks: </a:t>
            </a:r>
            <a:r>
              <a:rPr lang="en-GB" dirty="0" smtClean="0"/>
              <a:t>Hardware </a:t>
            </a:r>
            <a:r>
              <a:rPr lang="en-GB" dirty="0"/>
              <a:t>inventories</a:t>
            </a:r>
            <a:r>
              <a:rPr lang="en-GB" dirty="0" smtClean="0"/>
              <a:t>. Server </a:t>
            </a:r>
            <a:r>
              <a:rPr lang="en-GB" dirty="0"/>
              <a:t>availability monitoring and metrics</a:t>
            </a:r>
            <a:r>
              <a:rPr lang="en-GB" dirty="0" smtClean="0"/>
              <a:t>.  Software </a:t>
            </a:r>
            <a:r>
              <a:rPr lang="en-GB" dirty="0"/>
              <a:t>inventory and installation</a:t>
            </a:r>
            <a:r>
              <a:rPr lang="en-GB" dirty="0" smtClean="0"/>
              <a:t>. Anti-virus </a:t>
            </a:r>
            <a:r>
              <a:rPr lang="en-GB" dirty="0"/>
              <a:t>and anti-management</a:t>
            </a:r>
            <a:r>
              <a:rPr lang="en-GB" dirty="0" smtClean="0"/>
              <a:t>. User's </a:t>
            </a:r>
            <a:r>
              <a:rPr lang="en-GB" dirty="0"/>
              <a:t>activities monitoring</a:t>
            </a:r>
            <a:r>
              <a:rPr lang="en-GB" dirty="0" smtClean="0"/>
              <a:t>. Capacity </a:t>
            </a:r>
            <a:r>
              <a:rPr lang="en-GB" dirty="0"/>
              <a:t>monitoring</a:t>
            </a:r>
            <a:r>
              <a:rPr lang="en-GB" dirty="0" smtClean="0"/>
              <a:t>. Security </a:t>
            </a:r>
            <a:r>
              <a:rPr lang="en-GB" dirty="0"/>
              <a:t>management</a:t>
            </a:r>
            <a:r>
              <a:rPr lang="en-GB" dirty="0" smtClean="0"/>
              <a:t>. Storage </a:t>
            </a:r>
            <a:r>
              <a:rPr lang="en-GB" dirty="0"/>
              <a:t>management</a:t>
            </a:r>
            <a:r>
              <a:rPr lang="en-GB" dirty="0" smtClean="0"/>
              <a:t>.  Network </a:t>
            </a:r>
            <a:r>
              <a:rPr lang="en-GB" dirty="0"/>
              <a:t>capacity and utilization monitoring</a:t>
            </a:r>
            <a:r>
              <a:rPr lang="en-GB" dirty="0" smtClean="0"/>
              <a:t>. Anti-manipulation management. </a:t>
            </a:r>
            <a:r>
              <a:rPr lang="en-GB" sz="1000" dirty="0"/>
              <a:t>(1)</a:t>
            </a:r>
          </a:p>
          <a:p>
            <a:endParaRPr lang="en-GB" dirty="0"/>
          </a:p>
          <a:p>
            <a:endParaRPr lang="en-GB" sz="1200" dirty="0"/>
          </a:p>
          <a:p>
            <a:endParaRPr lang="en-GB" dirty="0"/>
          </a:p>
          <a:p>
            <a:endParaRPr lang="en-GB" dirty="0"/>
          </a:p>
        </p:txBody>
      </p:sp>
    </p:spTree>
    <p:extLst>
      <p:ext uri="{BB962C8B-B14F-4D97-AF65-F5344CB8AC3E}">
        <p14:creationId xmlns:p14="http://schemas.microsoft.com/office/powerpoint/2010/main" val="40986915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 Service Management</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a:t>
            </a:r>
          </a:p>
          <a:p>
            <a:r>
              <a:rPr lang="en-GB" dirty="0" smtClean="0"/>
              <a:t>Q. What are </a:t>
            </a:r>
            <a:r>
              <a:rPr lang="en-GB" b="1" dirty="0" smtClean="0"/>
              <a:t>IT Services</a:t>
            </a:r>
            <a:r>
              <a:rPr lang="en-GB" dirty="0" smtClean="0"/>
              <a:t>?</a:t>
            </a:r>
          </a:p>
          <a:p>
            <a:endParaRPr lang="en-GB" dirty="0" smtClean="0"/>
          </a:p>
          <a:p>
            <a:r>
              <a:rPr lang="en-GB" dirty="0" smtClean="0"/>
              <a:t>Q. </a:t>
            </a:r>
            <a:r>
              <a:rPr lang="en-GB" dirty="0"/>
              <a:t>What is </a:t>
            </a:r>
            <a:r>
              <a:rPr lang="en-GB" b="1" dirty="0"/>
              <a:t>ITSM - IT Service Management</a:t>
            </a:r>
            <a:r>
              <a:rPr lang="en-GB" dirty="0" smtClean="0"/>
              <a:t>?</a:t>
            </a:r>
          </a:p>
          <a:p>
            <a:endParaRPr lang="en-GB" dirty="0"/>
          </a:p>
          <a:p>
            <a:r>
              <a:rPr lang="en-GB" dirty="0"/>
              <a:t>Q. How does ITSM support </a:t>
            </a:r>
            <a:r>
              <a:rPr lang="en-GB" dirty="0" smtClean="0"/>
              <a:t>and </a:t>
            </a:r>
            <a:r>
              <a:rPr lang="en-GB" b="1" dirty="0"/>
              <a:t>benefit</a:t>
            </a:r>
            <a:r>
              <a:rPr lang="en-GB" dirty="0"/>
              <a:t> Organisations</a:t>
            </a:r>
            <a:r>
              <a:rPr lang="en-GB" dirty="0" smtClean="0"/>
              <a:t>?</a:t>
            </a:r>
          </a:p>
          <a:p>
            <a:endParaRPr lang="en-GB" dirty="0"/>
          </a:p>
          <a:p>
            <a:r>
              <a:rPr lang="en-GB" dirty="0"/>
              <a:t>Q. What are the most commonly used ITSM </a:t>
            </a:r>
            <a:r>
              <a:rPr lang="en-GB" b="1" dirty="0"/>
              <a:t>frameworks</a:t>
            </a:r>
            <a:r>
              <a:rPr lang="en-GB" dirty="0"/>
              <a:t>? *</a:t>
            </a:r>
          </a:p>
          <a:p>
            <a:endParaRPr lang="en-GB" dirty="0"/>
          </a:p>
        </p:txBody>
      </p:sp>
    </p:spTree>
    <p:extLst>
      <p:ext uri="{BB962C8B-B14F-4D97-AF65-F5344CB8AC3E}">
        <p14:creationId xmlns:p14="http://schemas.microsoft.com/office/powerpoint/2010/main" val="42082723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23563"/>
            <a:ext cx="10515600" cy="1325563"/>
          </a:xfrm>
        </p:spPr>
        <p:txBody>
          <a:bodyPr/>
          <a:lstStyle/>
          <a:p>
            <a:r>
              <a:rPr lang="en-GB" b="1" u="sng" dirty="0" smtClean="0"/>
              <a:t>Information Technology </a:t>
            </a:r>
            <a:r>
              <a:rPr lang="en-GB" b="1" u="sng" dirty="0"/>
              <a:t>Infrastructure </a:t>
            </a:r>
            <a:r>
              <a:rPr lang="en-GB" b="1" u="sng" dirty="0" smtClean="0"/>
              <a:t>Library</a:t>
            </a:r>
            <a:br>
              <a:rPr lang="en-GB" b="1" u="sng" dirty="0" smtClean="0"/>
            </a:br>
            <a:r>
              <a:rPr lang="en-GB" b="1" u="sng" dirty="0" smtClean="0"/>
              <a:t>- ITIL</a:t>
            </a:r>
            <a:endParaRPr lang="en-GB" b="1" u="sng" dirty="0"/>
          </a:p>
        </p:txBody>
      </p:sp>
      <p:sp>
        <p:nvSpPr>
          <p:cNvPr id="3" name="Content Placeholder 2"/>
          <p:cNvSpPr>
            <a:spLocks noGrp="1"/>
          </p:cNvSpPr>
          <p:nvPr>
            <p:ph idx="1"/>
          </p:nvPr>
        </p:nvSpPr>
        <p:spPr/>
        <p:txBody>
          <a:bodyPr>
            <a:normAutofit/>
          </a:bodyPr>
          <a:lstStyle/>
          <a:p>
            <a:pPr marL="0" indent="0">
              <a:buNone/>
            </a:pPr>
            <a:r>
              <a:rPr lang="en-GB" dirty="0" smtClean="0"/>
              <a:t>Research document and cite:</a:t>
            </a:r>
          </a:p>
          <a:p>
            <a:r>
              <a:rPr lang="en-GB" dirty="0" smtClean="0"/>
              <a:t>Q</a:t>
            </a:r>
            <a:r>
              <a:rPr lang="en-GB" dirty="0"/>
              <a:t>. What is </a:t>
            </a:r>
            <a:r>
              <a:rPr lang="en-GB" b="1" dirty="0"/>
              <a:t>ITIL</a:t>
            </a:r>
            <a:r>
              <a:rPr lang="en-GB" dirty="0"/>
              <a:t>? </a:t>
            </a:r>
          </a:p>
          <a:p>
            <a:endParaRPr lang="en-GB" dirty="0" smtClean="0"/>
          </a:p>
          <a:p>
            <a:r>
              <a:rPr lang="en-GB" dirty="0" smtClean="0"/>
              <a:t>Q</a:t>
            </a:r>
            <a:r>
              <a:rPr lang="en-GB" dirty="0"/>
              <a:t>. What are the </a:t>
            </a:r>
            <a:r>
              <a:rPr lang="en-GB" b="1" dirty="0"/>
              <a:t>benefits</a:t>
            </a:r>
            <a:r>
              <a:rPr lang="en-GB" dirty="0"/>
              <a:t> of ITIL</a:t>
            </a:r>
            <a:r>
              <a:rPr lang="en-GB" dirty="0" smtClean="0"/>
              <a:t>?</a:t>
            </a:r>
          </a:p>
          <a:p>
            <a:endParaRPr lang="en-GB" dirty="0"/>
          </a:p>
          <a:p>
            <a:r>
              <a:rPr lang="en-GB" dirty="0"/>
              <a:t>Q. What is the </a:t>
            </a:r>
            <a:r>
              <a:rPr lang="en-GB" b="1" dirty="0"/>
              <a:t>ITIL Life-cycle </a:t>
            </a:r>
            <a:r>
              <a:rPr lang="en-GB" dirty="0"/>
              <a:t>and what are the 5 key phases of ITIL</a:t>
            </a:r>
            <a:r>
              <a:rPr lang="en-GB" dirty="0" smtClean="0"/>
              <a:t>?</a:t>
            </a:r>
            <a:endParaRPr lang="en-GB" dirty="0"/>
          </a:p>
          <a:p>
            <a:r>
              <a:rPr lang="en-GB" dirty="0"/>
              <a:t>Q. Find an </a:t>
            </a:r>
            <a:r>
              <a:rPr lang="en-GB" b="1" dirty="0"/>
              <a:t>illustration</a:t>
            </a:r>
            <a:r>
              <a:rPr lang="en-GB" dirty="0"/>
              <a:t> of the ITIL Life-cycle?</a:t>
            </a:r>
          </a:p>
          <a:p>
            <a:r>
              <a:rPr lang="en-GB" dirty="0"/>
              <a:t>Q. Find a </a:t>
            </a:r>
            <a:r>
              <a:rPr lang="en-GB" b="1" dirty="0"/>
              <a:t>definition</a:t>
            </a:r>
            <a:r>
              <a:rPr lang="en-GB" dirty="0"/>
              <a:t> for each of the </a:t>
            </a:r>
            <a:r>
              <a:rPr lang="en-GB" b="1" dirty="0"/>
              <a:t>5 key areas </a:t>
            </a:r>
            <a:r>
              <a:rPr lang="en-GB" dirty="0"/>
              <a:t>/ phases of ITIL?</a:t>
            </a:r>
          </a:p>
          <a:p>
            <a:endParaRPr lang="en-GB" dirty="0"/>
          </a:p>
        </p:txBody>
      </p:sp>
    </p:spTree>
    <p:extLst>
      <p:ext uri="{BB962C8B-B14F-4D97-AF65-F5344CB8AC3E}">
        <p14:creationId xmlns:p14="http://schemas.microsoft.com/office/powerpoint/2010/main" val="7196708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ITIL Overview</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hlinkClick r:id="rId2"/>
              </a:rPr>
              <a:t>Video overview of ITIL</a:t>
            </a:r>
            <a:r>
              <a:rPr lang="en-GB" dirty="0" smtClean="0"/>
              <a:t>.</a:t>
            </a:r>
          </a:p>
          <a:p>
            <a:r>
              <a:rPr lang="en-GB" dirty="0" smtClean="0"/>
              <a:t>ITIL is a Management model for Service Management for mapping </a:t>
            </a:r>
            <a:r>
              <a:rPr lang="en-GB" dirty="0"/>
              <a:t>controlling and managing </a:t>
            </a:r>
            <a:r>
              <a:rPr lang="en-GB" dirty="0" smtClean="0"/>
              <a:t>IT operations.</a:t>
            </a:r>
          </a:p>
          <a:p>
            <a:r>
              <a:rPr lang="en-GB" dirty="0" smtClean="0"/>
              <a:t>The </a:t>
            </a:r>
            <a:r>
              <a:rPr lang="en-GB" dirty="0"/>
              <a:t>2011 edition consists of </a:t>
            </a:r>
            <a:r>
              <a:rPr lang="en-GB" b="1" dirty="0"/>
              <a:t>five core publications </a:t>
            </a:r>
            <a:r>
              <a:rPr lang="en-GB" dirty="0"/>
              <a:t>– </a:t>
            </a:r>
            <a:r>
              <a:rPr lang="en-GB" i="1" dirty="0"/>
              <a:t>Service Strategy</a:t>
            </a:r>
            <a:r>
              <a:rPr lang="en-GB" dirty="0"/>
              <a:t>, </a:t>
            </a:r>
            <a:r>
              <a:rPr lang="en-GB" i="1" dirty="0"/>
              <a:t>Service Design</a:t>
            </a:r>
            <a:r>
              <a:rPr lang="en-GB" dirty="0"/>
              <a:t>, </a:t>
            </a:r>
            <a:r>
              <a:rPr lang="en-GB" i="1" dirty="0"/>
              <a:t>Service Transition</a:t>
            </a:r>
            <a:r>
              <a:rPr lang="en-GB" dirty="0"/>
              <a:t>, </a:t>
            </a:r>
            <a:r>
              <a:rPr lang="en-GB" i="1" dirty="0"/>
              <a:t>Service Operation</a:t>
            </a:r>
            <a:r>
              <a:rPr lang="en-GB" dirty="0"/>
              <a:t>, and </a:t>
            </a:r>
            <a:r>
              <a:rPr lang="en-GB" i="1" dirty="0"/>
              <a:t>Continual Service Improvement</a:t>
            </a:r>
            <a:r>
              <a:rPr lang="en-GB" dirty="0"/>
              <a:t>. </a:t>
            </a:r>
            <a:endParaRPr lang="en-GB" dirty="0" smtClean="0">
              <a:hlinkClick r:id="rId3"/>
            </a:endParaRPr>
          </a:p>
          <a:p>
            <a:pPr marL="914400" lvl="1" indent="-457200">
              <a:buFont typeface="+mj-lt"/>
              <a:buAutoNum type="arabicPeriod"/>
            </a:pPr>
            <a:r>
              <a:rPr lang="en-GB" dirty="0" smtClean="0"/>
              <a:t>ITIL </a:t>
            </a:r>
            <a:r>
              <a:rPr lang="en-GB" dirty="0"/>
              <a:t>Service Strategy: </a:t>
            </a:r>
            <a:r>
              <a:rPr lang="en-GB" i="1" dirty="0"/>
              <a:t>understands organizational objectives and customer needs</a:t>
            </a:r>
            <a:r>
              <a:rPr lang="en-GB" i="1" dirty="0" smtClean="0"/>
              <a:t>.</a:t>
            </a:r>
            <a:endParaRPr lang="en-GB" dirty="0"/>
          </a:p>
          <a:p>
            <a:pPr marL="914400" lvl="1" indent="-457200">
              <a:buFont typeface="+mj-lt"/>
              <a:buAutoNum type="arabicPeriod"/>
            </a:pPr>
            <a:r>
              <a:rPr lang="en-GB" dirty="0"/>
              <a:t>ITIL Service Design: </a:t>
            </a:r>
            <a:r>
              <a:rPr lang="en-GB" i="1" dirty="0"/>
              <a:t>turns the service strategy into a plan for delivering the business objectives</a:t>
            </a:r>
            <a:r>
              <a:rPr lang="en-GB" i="1" dirty="0" smtClean="0"/>
              <a:t>.</a:t>
            </a:r>
            <a:endParaRPr lang="en-GB" dirty="0"/>
          </a:p>
          <a:p>
            <a:pPr marL="914400" lvl="1" indent="-457200">
              <a:buFont typeface="+mj-lt"/>
              <a:buAutoNum type="arabicPeriod"/>
            </a:pPr>
            <a:r>
              <a:rPr lang="en-GB" dirty="0"/>
              <a:t>ITIL Service Transition: </a:t>
            </a:r>
            <a:r>
              <a:rPr lang="en-GB" i="1" dirty="0"/>
              <a:t>develops and improves capabilities for introducing new services into supported environments</a:t>
            </a:r>
            <a:r>
              <a:rPr lang="en-GB" i="1" dirty="0" smtClean="0"/>
              <a:t>.</a:t>
            </a:r>
            <a:endParaRPr lang="en-GB" dirty="0"/>
          </a:p>
          <a:p>
            <a:pPr marL="914400" lvl="1" indent="-457200">
              <a:buFont typeface="+mj-lt"/>
              <a:buAutoNum type="arabicPeriod"/>
            </a:pPr>
            <a:r>
              <a:rPr lang="en-GB" dirty="0"/>
              <a:t>ITIL Service Operation: </a:t>
            </a:r>
            <a:r>
              <a:rPr lang="en-GB" i="1" dirty="0"/>
              <a:t>manages services in supported environments</a:t>
            </a:r>
            <a:r>
              <a:rPr lang="en-GB" i="1" dirty="0" smtClean="0"/>
              <a:t>.</a:t>
            </a:r>
            <a:endParaRPr lang="en-GB" dirty="0"/>
          </a:p>
          <a:p>
            <a:pPr marL="914400" lvl="1" indent="-457200">
              <a:buFont typeface="+mj-lt"/>
              <a:buAutoNum type="arabicPeriod"/>
            </a:pPr>
            <a:r>
              <a:rPr lang="en-GB" dirty="0"/>
              <a:t>ITIL Continual Service Improvement: </a:t>
            </a:r>
            <a:r>
              <a:rPr lang="en-GB" i="1" dirty="0"/>
              <a:t>achieves services incremental and large-scale improvements</a:t>
            </a:r>
            <a:r>
              <a:rPr lang="en-GB" i="1" dirty="0" smtClean="0"/>
              <a:t>.</a:t>
            </a:r>
            <a:endParaRPr lang="en-GB" dirty="0"/>
          </a:p>
          <a:p>
            <a:r>
              <a:rPr lang="en-GB" dirty="0" smtClean="0">
                <a:hlinkClick r:id="rId3"/>
              </a:rPr>
              <a:t>ITIL Life-cycle image</a:t>
            </a:r>
            <a:r>
              <a:rPr lang="en-GB" dirty="0"/>
              <a:t>.</a:t>
            </a:r>
          </a:p>
          <a:p>
            <a:r>
              <a:rPr lang="en-GB" dirty="0"/>
              <a:t>We have covered the High-level overview of ITIL today - for a more detailed overview e.g. </a:t>
            </a:r>
          </a:p>
          <a:p>
            <a:pPr lvl="1"/>
            <a:r>
              <a:rPr lang="en-GB" dirty="0">
                <a:hlinkClick r:id="rId4"/>
              </a:rPr>
              <a:t>ITIL Overview</a:t>
            </a:r>
            <a:endParaRPr lang="en-GB" dirty="0"/>
          </a:p>
          <a:p>
            <a:pPr lvl="1"/>
            <a:r>
              <a:rPr lang="en-GB" dirty="0">
                <a:hlinkClick r:id="rId5"/>
              </a:rPr>
              <a:t>ITIL Stage Overview.</a:t>
            </a:r>
            <a:endParaRPr lang="en-GB" dirty="0"/>
          </a:p>
          <a:p>
            <a:pPr lvl="1"/>
            <a:r>
              <a:rPr lang="en-GB" dirty="0">
                <a:hlinkClick r:id="rId6"/>
              </a:rPr>
              <a:t>ITIL Detailed Overview</a:t>
            </a:r>
            <a:endParaRPr lang="en-GB" dirty="0"/>
          </a:p>
          <a:p>
            <a:endParaRPr lang="en-GB" dirty="0"/>
          </a:p>
        </p:txBody>
      </p:sp>
    </p:spTree>
    <p:extLst>
      <p:ext uri="{BB962C8B-B14F-4D97-AF65-F5344CB8AC3E}">
        <p14:creationId xmlns:p14="http://schemas.microsoft.com/office/powerpoint/2010/main" val="17592712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ITIL Certification</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t>
            </a:r>
            <a:r>
              <a:rPr lang="en-GB" dirty="0"/>
              <a:t>ITIL is an aspiration for organisations to move towards. </a:t>
            </a:r>
            <a:endParaRPr lang="en-GB" dirty="0" smtClean="0"/>
          </a:p>
          <a:p>
            <a:r>
              <a:rPr lang="en-GB" dirty="0" smtClean="0"/>
              <a:t>It </a:t>
            </a:r>
            <a:r>
              <a:rPr lang="en-GB" dirty="0"/>
              <a:t>is not a compliance-based regulation, nor an enterprise certification. </a:t>
            </a:r>
            <a:endParaRPr lang="en-GB" dirty="0" smtClean="0"/>
          </a:p>
          <a:p>
            <a:r>
              <a:rPr lang="en-GB" dirty="0" smtClean="0"/>
              <a:t>There </a:t>
            </a:r>
            <a:r>
              <a:rPr lang="en-GB" dirty="0"/>
              <a:t>is no ITIL awarding body to visit your organisation, hand over a certificate, and warmly shake your CEO’s </a:t>
            </a:r>
            <a:r>
              <a:rPr lang="en-GB" dirty="0" smtClean="0"/>
              <a:t>hand.</a:t>
            </a:r>
            <a:r>
              <a:rPr lang="en-GB" dirty="0"/>
              <a:t> </a:t>
            </a:r>
            <a:endParaRPr lang="en-GB" dirty="0" smtClean="0"/>
          </a:p>
          <a:p>
            <a:r>
              <a:rPr lang="en-GB" dirty="0" smtClean="0"/>
              <a:t>Additionally</a:t>
            </a:r>
            <a:r>
              <a:rPr lang="en-GB" dirty="0"/>
              <a:t>, there is no ITIL secret police ready to break down your door in the middle of the night because you raised a change request without the necessary documentation attached. </a:t>
            </a:r>
            <a:endParaRPr lang="en-GB" dirty="0" smtClean="0"/>
          </a:p>
          <a:p>
            <a:r>
              <a:rPr lang="en-GB" dirty="0" smtClean="0"/>
              <a:t>That </a:t>
            </a:r>
            <a:r>
              <a:rPr lang="en-GB" dirty="0"/>
              <a:t>said, by implementing the ITIL principles, organisations can make considerable progress towards achieving some recognised enterprise certifications which have similar foundations to ITIL – such as </a:t>
            </a:r>
            <a:r>
              <a:rPr lang="en-GB" dirty="0">
                <a:hlinkClick r:id="rId2"/>
              </a:rPr>
              <a:t>ISO/IEC 20000</a:t>
            </a:r>
            <a:r>
              <a:rPr lang="en-GB" dirty="0"/>
              <a:t>. </a:t>
            </a:r>
            <a:endParaRPr lang="en-GB" dirty="0" smtClean="0"/>
          </a:p>
          <a:p>
            <a:r>
              <a:rPr lang="en-GB" dirty="0" smtClean="0"/>
              <a:t>The </a:t>
            </a:r>
            <a:r>
              <a:rPr lang="en-GB" dirty="0"/>
              <a:t>value of ITIL must be recognised at the very top of the organisation, and a firm resolution to embrace its principles into the company culture must run down from the highest echelons of management. </a:t>
            </a:r>
            <a:endParaRPr lang="en-GB" dirty="0" smtClean="0"/>
          </a:p>
          <a:p>
            <a:r>
              <a:rPr lang="en-GB" dirty="0" smtClean="0"/>
              <a:t>Only </a:t>
            </a:r>
            <a:r>
              <a:rPr lang="en-GB" dirty="0"/>
              <a:t>with this kind of corporate buy-in does ITIL stand any chance of being successfully implemented and adhered to. This may not be an easy thing, but the rewards are vast." (</a:t>
            </a:r>
            <a:r>
              <a:rPr lang="en-GB" dirty="0">
                <a:hlinkClick r:id="rId3"/>
              </a:rPr>
              <a:t>ref</a:t>
            </a:r>
            <a:r>
              <a:rPr lang="en-GB" dirty="0"/>
              <a:t> - Computer </a:t>
            </a:r>
            <a:r>
              <a:rPr lang="en-GB" dirty="0" smtClean="0"/>
              <a:t>Weekly)</a:t>
            </a:r>
          </a:p>
          <a:p>
            <a:r>
              <a:rPr lang="en-GB" dirty="0" smtClean="0"/>
              <a:t>Note</a:t>
            </a:r>
            <a:r>
              <a:rPr lang="en-GB" dirty="0"/>
              <a:t>: Personal Professional ITIL Certification at various levels is </a:t>
            </a:r>
            <a:r>
              <a:rPr lang="en-GB" dirty="0" smtClean="0"/>
              <a:t>available by Training bodies. </a:t>
            </a:r>
            <a:r>
              <a:rPr lang="en-GB" dirty="0"/>
              <a:t>Certification in ITIL is only available to individuals and relates to their knowledge of the five books.</a:t>
            </a:r>
          </a:p>
        </p:txBody>
      </p:sp>
    </p:spTree>
    <p:extLst>
      <p:ext uri="{BB962C8B-B14F-4D97-AF65-F5344CB8AC3E}">
        <p14:creationId xmlns:p14="http://schemas.microsoft.com/office/powerpoint/2010/main" val="364203528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34184"/>
          </a:xfrm>
        </p:spPr>
        <p:txBody>
          <a:bodyPr/>
          <a:lstStyle/>
          <a:p>
            <a:r>
              <a:rPr lang="en-GB" b="1" u="sng" dirty="0" smtClean="0"/>
              <a:t>Video Overview: ITIL Structure</a:t>
            </a:r>
            <a:endParaRPr lang="en-GB" b="1" u="sng" dirty="0"/>
          </a:p>
        </p:txBody>
      </p:sp>
      <p:pic>
        <p:nvPicPr>
          <p:cNvPr id="5" name="Picture 4">
            <a:hlinkClick r:id="rId3"/>
          </p:cNvPr>
          <p:cNvPicPr>
            <a:picLocks noChangeAspect="1"/>
          </p:cNvPicPr>
          <p:nvPr/>
        </p:nvPicPr>
        <p:blipFill rotWithShape="1">
          <a:blip r:embed="rId4">
            <a:extLst>
              <a:ext uri="{28A0092B-C50C-407E-A947-70E740481C1C}">
                <a14:useLocalDpi xmlns:a14="http://schemas.microsoft.com/office/drawing/2010/main" val="0"/>
              </a:ext>
            </a:extLst>
          </a:blip>
          <a:srcRect t="3383"/>
          <a:stretch/>
        </p:blipFill>
        <p:spPr>
          <a:xfrm>
            <a:off x="2646218" y="1267690"/>
            <a:ext cx="6407055" cy="5358701"/>
          </a:xfrm>
          <a:prstGeom prst="rect">
            <a:avLst/>
          </a:prstGeom>
        </p:spPr>
      </p:pic>
      <p:pic>
        <p:nvPicPr>
          <p:cNvPr id="6" name="Picture 5" descr="Cambiare la dimensione del puntatore del mouse in Ubuntu ...">
            <a:hlinkClick r:id="rId3"/>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426" y="3947040"/>
            <a:ext cx="2054065" cy="2225237"/>
          </a:xfrm>
          <a:prstGeom prst="rect">
            <a:avLst/>
          </a:prstGeom>
        </p:spPr>
      </p:pic>
      <p:sp>
        <p:nvSpPr>
          <p:cNvPr id="7" name="TextBox 6"/>
          <p:cNvSpPr txBox="1"/>
          <p:nvPr/>
        </p:nvSpPr>
        <p:spPr>
          <a:xfrm>
            <a:off x="7013062" y="6364781"/>
            <a:ext cx="471055" cy="261610"/>
          </a:xfrm>
          <a:prstGeom prst="rect">
            <a:avLst/>
          </a:prstGeom>
          <a:noFill/>
        </p:spPr>
        <p:txBody>
          <a:bodyPr wrap="square" rtlCol="0">
            <a:spAutoFit/>
          </a:bodyPr>
          <a:lstStyle/>
          <a:p>
            <a:r>
              <a:rPr lang="en-GB" sz="1050" dirty="0" smtClean="0"/>
              <a:t>(1)</a:t>
            </a:r>
            <a:endParaRPr lang="en-GB" sz="1050" dirty="0"/>
          </a:p>
        </p:txBody>
      </p:sp>
      <p:sp>
        <p:nvSpPr>
          <p:cNvPr id="8" name="TextBox 7"/>
          <p:cNvSpPr txBox="1"/>
          <p:nvPr/>
        </p:nvSpPr>
        <p:spPr>
          <a:xfrm>
            <a:off x="900545" y="1267690"/>
            <a:ext cx="2888673" cy="369332"/>
          </a:xfrm>
          <a:prstGeom prst="rect">
            <a:avLst/>
          </a:prstGeom>
          <a:noFill/>
        </p:spPr>
        <p:txBody>
          <a:bodyPr wrap="square" rtlCol="0">
            <a:spAutoFit/>
          </a:bodyPr>
          <a:lstStyle/>
          <a:p>
            <a:r>
              <a:rPr lang="en-GB" dirty="0" smtClean="0"/>
              <a:t>Play time: 6m15s – 10m40s.</a:t>
            </a:r>
            <a:endParaRPr lang="en-GB" dirty="0"/>
          </a:p>
        </p:txBody>
      </p:sp>
    </p:spTree>
    <p:extLst>
      <p:ext uri="{BB962C8B-B14F-4D97-AF65-F5344CB8AC3E}">
        <p14:creationId xmlns:p14="http://schemas.microsoft.com/office/powerpoint/2010/main" val="89512536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ITIL in practice</a:t>
            </a:r>
            <a:endParaRPr lang="en-GB" b="1" u="sng" dirty="0"/>
          </a:p>
        </p:txBody>
      </p:sp>
      <p:sp>
        <p:nvSpPr>
          <p:cNvPr id="3" name="Content Placeholder 2"/>
          <p:cNvSpPr>
            <a:spLocks noGrp="1"/>
          </p:cNvSpPr>
          <p:nvPr>
            <p:ph idx="1"/>
          </p:nvPr>
        </p:nvSpPr>
        <p:spPr/>
        <p:txBody>
          <a:bodyPr/>
          <a:lstStyle/>
          <a:p>
            <a:pPr marL="0" indent="0">
              <a:buNone/>
            </a:pPr>
            <a:r>
              <a:rPr lang="en-GB" dirty="0" smtClean="0"/>
              <a:t>Research document and cite:</a:t>
            </a:r>
          </a:p>
          <a:p>
            <a:r>
              <a:rPr lang="en-GB" dirty="0" smtClean="0"/>
              <a:t>Q</a:t>
            </a:r>
            <a:r>
              <a:rPr lang="en-GB" dirty="0"/>
              <a:t>. Find a </a:t>
            </a:r>
            <a:r>
              <a:rPr lang="en-GB" b="1" dirty="0"/>
              <a:t>Practical example </a:t>
            </a:r>
            <a:r>
              <a:rPr lang="en-GB" dirty="0"/>
              <a:t>of how ITIL is used</a:t>
            </a:r>
            <a:r>
              <a:rPr lang="en-GB" dirty="0" smtClean="0"/>
              <a:t>?</a:t>
            </a:r>
          </a:p>
          <a:p>
            <a:pPr marL="0" indent="0">
              <a:buNone/>
            </a:pPr>
            <a:endParaRPr lang="en-GB" dirty="0"/>
          </a:p>
          <a:p>
            <a:r>
              <a:rPr lang="en-GB" dirty="0"/>
              <a:t>Q. How does </a:t>
            </a:r>
            <a:r>
              <a:rPr lang="en-GB" b="1" dirty="0"/>
              <a:t>ITIL support IT Change Management </a:t>
            </a:r>
            <a:r>
              <a:rPr lang="en-GB" dirty="0"/>
              <a:t>in Organisations?</a:t>
            </a:r>
          </a:p>
          <a:p>
            <a:endParaRPr lang="en-GB" dirty="0"/>
          </a:p>
        </p:txBody>
      </p:sp>
    </p:spTree>
    <p:extLst>
      <p:ext uri="{BB962C8B-B14F-4D97-AF65-F5344CB8AC3E}">
        <p14:creationId xmlns:p14="http://schemas.microsoft.com/office/powerpoint/2010/main" val="2772705136"/>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ITIL &amp; CI / Change </a:t>
            </a:r>
            <a:r>
              <a:rPr lang="en-GB" b="1" u="sng" dirty="0"/>
              <a:t>&amp;</a:t>
            </a:r>
            <a:r>
              <a:rPr lang="en-GB" b="1" u="sng" dirty="0" smtClean="0"/>
              <a:t> Transition Management</a:t>
            </a:r>
            <a:endParaRPr lang="en-GB" b="1" u="sng" dirty="0"/>
          </a:p>
        </p:txBody>
      </p:sp>
      <p:sp>
        <p:nvSpPr>
          <p:cNvPr id="3" name="Content Placeholder 2"/>
          <p:cNvSpPr>
            <a:spLocks noGrp="1"/>
          </p:cNvSpPr>
          <p:nvPr>
            <p:ph idx="1"/>
          </p:nvPr>
        </p:nvSpPr>
        <p:spPr/>
        <p:txBody>
          <a:bodyPr/>
          <a:lstStyle/>
          <a:p>
            <a:pPr marL="0" indent="0">
              <a:buNone/>
            </a:pPr>
            <a:r>
              <a:rPr lang="en-GB" dirty="0" smtClean="0"/>
              <a:t>1by1: Research document and cite:</a:t>
            </a:r>
          </a:p>
          <a:p>
            <a:r>
              <a:rPr lang="en-GB" dirty="0" smtClean="0"/>
              <a:t>Q</a:t>
            </a:r>
            <a:r>
              <a:rPr lang="en-GB" dirty="0"/>
              <a:t>. What is </a:t>
            </a:r>
            <a:r>
              <a:rPr lang="en-GB" b="1" dirty="0"/>
              <a:t>SPOC</a:t>
            </a:r>
            <a:r>
              <a:rPr lang="en-GB" dirty="0"/>
              <a:t>?</a:t>
            </a:r>
          </a:p>
          <a:p>
            <a:r>
              <a:rPr lang="en-GB" dirty="0"/>
              <a:t>Q. What is the </a:t>
            </a:r>
            <a:r>
              <a:rPr lang="en-GB" b="1" dirty="0"/>
              <a:t>IT Service desk</a:t>
            </a:r>
            <a:r>
              <a:rPr lang="en-GB" dirty="0"/>
              <a:t>?</a:t>
            </a:r>
          </a:p>
          <a:p>
            <a:r>
              <a:rPr lang="en-GB" dirty="0"/>
              <a:t>Q. What is an </a:t>
            </a:r>
            <a:r>
              <a:rPr lang="en-GB" b="1" dirty="0"/>
              <a:t>IT Ticket System</a:t>
            </a:r>
            <a:r>
              <a:rPr lang="en-GB" dirty="0"/>
              <a:t>? </a:t>
            </a:r>
          </a:p>
          <a:p>
            <a:r>
              <a:rPr lang="en-GB" dirty="0"/>
              <a:t>Q. What is a </a:t>
            </a:r>
            <a:r>
              <a:rPr lang="en-GB" b="1" dirty="0"/>
              <a:t>Request For Change (RFC)? </a:t>
            </a:r>
            <a:r>
              <a:rPr lang="en-GB" dirty="0"/>
              <a:t>and a </a:t>
            </a:r>
            <a:r>
              <a:rPr lang="en-GB" b="1" dirty="0"/>
              <a:t>Change Schedule (CS)?</a:t>
            </a:r>
          </a:p>
          <a:p>
            <a:r>
              <a:rPr lang="en-GB" dirty="0"/>
              <a:t>Q. What is the </a:t>
            </a:r>
            <a:r>
              <a:rPr lang="en-GB" b="1" dirty="0"/>
              <a:t>Change Advisory Board (CAB)? </a:t>
            </a:r>
            <a:r>
              <a:rPr lang="en-GB" dirty="0"/>
              <a:t/>
            </a:r>
            <a:br>
              <a:rPr lang="en-GB" dirty="0"/>
            </a:br>
            <a:r>
              <a:rPr lang="en-GB" dirty="0"/>
              <a:t>&gt;&gt; Note: </a:t>
            </a:r>
            <a:r>
              <a:rPr lang="en-GB" dirty="0" smtClean="0"/>
              <a:t>The CAB team will </a:t>
            </a:r>
            <a:r>
              <a:rPr lang="en-GB" dirty="0"/>
              <a:t>also assess the Risk of implementation and Reversion if necessary.</a:t>
            </a:r>
          </a:p>
          <a:p>
            <a:endParaRPr lang="en-GB" dirty="0"/>
          </a:p>
        </p:txBody>
      </p:sp>
    </p:spTree>
    <p:extLst>
      <p:ext uri="{BB962C8B-B14F-4D97-AF65-F5344CB8AC3E}">
        <p14:creationId xmlns:p14="http://schemas.microsoft.com/office/powerpoint/2010/main" val="3380931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Supporting information</a:t>
            </a:r>
            <a:endParaRPr lang="en-GB" dirty="0"/>
          </a:p>
        </p:txBody>
      </p:sp>
      <p:sp>
        <p:nvSpPr>
          <p:cNvPr id="3" name="Content Placeholder 2"/>
          <p:cNvSpPr>
            <a:spLocks noGrp="1"/>
          </p:cNvSpPr>
          <p:nvPr>
            <p:ph idx="1"/>
          </p:nvPr>
        </p:nvSpPr>
        <p:spPr/>
        <p:txBody>
          <a:bodyPr/>
          <a:lstStyle/>
          <a:p>
            <a:r>
              <a:rPr lang="en-GB" dirty="0" smtClean="0"/>
              <a:t>CAB: </a:t>
            </a:r>
            <a:r>
              <a:rPr lang="en-GB" dirty="0" smtClean="0">
                <a:hlinkClick r:id="rId2"/>
              </a:rPr>
              <a:t>https://www.bmc.com/blogs/itil-change-advisory-board-cab/</a:t>
            </a:r>
            <a:r>
              <a:rPr lang="en-GB" dirty="0" smtClean="0"/>
              <a:t> </a:t>
            </a:r>
          </a:p>
          <a:p>
            <a:r>
              <a:rPr lang="en-GB" dirty="0" smtClean="0"/>
              <a:t>e-Handout</a:t>
            </a:r>
            <a:r>
              <a:rPr lang="en-GB" dirty="0"/>
              <a:t>: </a:t>
            </a:r>
            <a:r>
              <a:rPr lang="en-GB" dirty="0">
                <a:hlinkClick r:id="rId3"/>
              </a:rPr>
              <a:t>ITSM Frameworks: Which Are Most Popular</a:t>
            </a:r>
            <a:endParaRPr lang="en-GB" dirty="0"/>
          </a:p>
          <a:p>
            <a:r>
              <a:rPr lang="en-GB" dirty="0">
                <a:hlinkClick r:id="rId4"/>
              </a:rPr>
              <a:t>ITIL Case Studies</a:t>
            </a:r>
            <a:endParaRPr lang="en-GB" dirty="0"/>
          </a:p>
          <a:p>
            <a:endParaRPr lang="en-GB" dirty="0"/>
          </a:p>
        </p:txBody>
      </p:sp>
    </p:spTree>
    <p:extLst>
      <p:ext uri="{BB962C8B-B14F-4D97-AF65-F5344CB8AC3E}">
        <p14:creationId xmlns:p14="http://schemas.microsoft.com/office/powerpoint/2010/main" val="30918333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661</TotalTime>
  <Words>1858</Words>
  <Application>Microsoft Office PowerPoint</Application>
  <PresentationFormat>Widescreen</PresentationFormat>
  <Paragraphs>271</Paragraphs>
  <Slides>40</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Calibri Light</vt:lpstr>
      <vt:lpstr>Office Theme</vt:lpstr>
      <vt:lpstr>Dev Methods  &amp; Change Management</vt:lpstr>
      <vt:lpstr>TOC</vt:lpstr>
      <vt:lpstr>Waterfall Model</vt:lpstr>
      <vt:lpstr>The Waterfall Model</vt:lpstr>
      <vt:lpstr>The Waterfall Model</vt:lpstr>
      <vt:lpstr>Software Development Lifecycle (SDLC)</vt:lpstr>
      <vt:lpstr>SDLC or ADLC</vt:lpstr>
      <vt:lpstr>PowerPoint Presentation</vt:lpstr>
      <vt:lpstr>Video: Software Development Lifecycle (SDLC) </vt:lpstr>
      <vt:lpstr>IT Dev Leadership and Management</vt:lpstr>
      <vt:lpstr>Agile Development</vt:lpstr>
      <vt:lpstr>RAD &amp; Prototyping</vt:lpstr>
      <vt:lpstr>RAD</vt:lpstr>
      <vt:lpstr>Prototyping</vt:lpstr>
      <vt:lpstr>Software prototyping</vt:lpstr>
      <vt:lpstr>Software prototyping</vt:lpstr>
      <vt:lpstr>Agile Development</vt:lpstr>
      <vt:lpstr>Popular Agile methods </vt:lpstr>
      <vt:lpstr>Kanban board Template</vt:lpstr>
      <vt:lpstr>Kanban board examples</vt:lpstr>
      <vt:lpstr>PowerPoint Presentation</vt:lpstr>
      <vt:lpstr>PowerPoint Presentation</vt:lpstr>
      <vt:lpstr>Bg: Overview of Agile development</vt:lpstr>
      <vt:lpstr>Continuous improvement  CI / CIP</vt:lpstr>
      <vt:lpstr>CI / CIP</vt:lpstr>
      <vt:lpstr>Kaizen</vt:lpstr>
      <vt:lpstr>Conclusion</vt:lpstr>
      <vt:lpstr>Helpful OHA Q&amp;A</vt:lpstr>
      <vt:lpstr>PowerPoint Presentation</vt:lpstr>
      <vt:lpstr>Further Information</vt:lpstr>
      <vt:lpstr>Systems Management</vt:lpstr>
      <vt:lpstr>Systems Management</vt:lpstr>
      <vt:lpstr>IT Service Management</vt:lpstr>
      <vt:lpstr>Information Technology Infrastructure Library - ITIL</vt:lpstr>
      <vt:lpstr>ITIL Overview</vt:lpstr>
      <vt:lpstr>ITIL Certification</vt:lpstr>
      <vt:lpstr>Video Overview: ITIL Structure</vt:lpstr>
      <vt:lpstr>ITIL in practice</vt:lpstr>
      <vt:lpstr>ITIL &amp; CI / Change &amp; Transition Management</vt:lpstr>
      <vt:lpstr>Supporting information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 Development &amp; Change</dc:title>
  <dc:creator>James Williams</dc:creator>
  <cp:lastModifiedBy>james williams</cp:lastModifiedBy>
  <cp:revision>40</cp:revision>
  <dcterms:created xsi:type="dcterms:W3CDTF">2018-11-21T12:44:40Z</dcterms:created>
  <dcterms:modified xsi:type="dcterms:W3CDTF">2018-11-26T14:05:58Z</dcterms:modified>
</cp:coreProperties>
</file>