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463" r:id="rId4"/>
    <p:sldId id="464" r:id="rId5"/>
    <p:sldId id="465" r:id="rId6"/>
    <p:sldId id="466" r:id="rId7"/>
    <p:sldId id="467" r:id="rId8"/>
    <p:sldId id="468" r:id="rId9"/>
    <p:sldId id="469" r:id="rId10"/>
    <p:sldId id="472" r:id="rId11"/>
    <p:sldId id="270" r:id="rId12"/>
    <p:sldId id="470" r:id="rId13"/>
    <p:sldId id="471" r:id="rId14"/>
    <p:sldId id="473" r:id="rId15"/>
    <p:sldId id="474" r:id="rId16"/>
    <p:sldId id="475" r:id="rId17"/>
    <p:sldId id="340" r:id="rId18"/>
    <p:sldId id="476" r:id="rId19"/>
    <p:sldId id="47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418D5-5276-5553-2766-ED1C3BDE572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A85A25A-6BD0-50A9-AC21-92320B9D1A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6CFAE0B-314D-A4F5-111C-C354E8B586E5}"/>
              </a:ext>
            </a:extLst>
          </p:cNvPr>
          <p:cNvSpPr>
            <a:spLocks noGrp="1"/>
          </p:cNvSpPr>
          <p:nvPr>
            <p:ph type="dt" sz="half" idx="10"/>
          </p:nvPr>
        </p:nvSpPr>
        <p:spPr/>
        <p:txBody>
          <a:bodyPr/>
          <a:lstStyle/>
          <a:p>
            <a:fld id="{1B963290-5C62-4E2F-80DE-B37B1D1B5730}" type="datetimeFigureOut">
              <a:rPr lang="en-GB" smtClean="0"/>
              <a:t>10/03/2025</a:t>
            </a:fld>
            <a:endParaRPr lang="en-GB"/>
          </a:p>
        </p:txBody>
      </p:sp>
      <p:sp>
        <p:nvSpPr>
          <p:cNvPr id="5" name="Footer Placeholder 4">
            <a:extLst>
              <a:ext uri="{FF2B5EF4-FFF2-40B4-BE49-F238E27FC236}">
                <a16:creationId xmlns:a16="http://schemas.microsoft.com/office/drawing/2014/main" id="{ACBD30C9-499E-6455-13B1-3C7CCCDFBF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8008A2-F5CA-F20A-66E8-97798D11E342}"/>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220645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B5CA1-B893-28A0-A4EA-703C78135D2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99A1DB4-F898-D129-F337-D455AB22DB4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22FA05-D3B6-B28A-DA89-54F3ED16E2FA}"/>
              </a:ext>
            </a:extLst>
          </p:cNvPr>
          <p:cNvSpPr>
            <a:spLocks noGrp="1"/>
          </p:cNvSpPr>
          <p:nvPr>
            <p:ph type="dt" sz="half" idx="10"/>
          </p:nvPr>
        </p:nvSpPr>
        <p:spPr/>
        <p:txBody>
          <a:bodyPr/>
          <a:lstStyle/>
          <a:p>
            <a:fld id="{1B963290-5C62-4E2F-80DE-B37B1D1B5730}" type="datetimeFigureOut">
              <a:rPr lang="en-GB" smtClean="0"/>
              <a:t>10/03/2025</a:t>
            </a:fld>
            <a:endParaRPr lang="en-GB"/>
          </a:p>
        </p:txBody>
      </p:sp>
      <p:sp>
        <p:nvSpPr>
          <p:cNvPr id="5" name="Footer Placeholder 4">
            <a:extLst>
              <a:ext uri="{FF2B5EF4-FFF2-40B4-BE49-F238E27FC236}">
                <a16:creationId xmlns:a16="http://schemas.microsoft.com/office/drawing/2014/main" id="{44C07632-CF6B-E815-BE63-7E1FE47A49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A8CD91-1FD2-E617-E4CA-73F050B94C1D}"/>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79016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9597C-66D8-EC26-286C-8E78DE4E22B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199CF90-DEC8-1622-C4C7-9E1419F4426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2D1CE94-00FA-451B-063B-4E94588676AF}"/>
              </a:ext>
            </a:extLst>
          </p:cNvPr>
          <p:cNvSpPr>
            <a:spLocks noGrp="1"/>
          </p:cNvSpPr>
          <p:nvPr>
            <p:ph type="dt" sz="half" idx="10"/>
          </p:nvPr>
        </p:nvSpPr>
        <p:spPr/>
        <p:txBody>
          <a:bodyPr/>
          <a:lstStyle/>
          <a:p>
            <a:fld id="{1B963290-5C62-4E2F-80DE-B37B1D1B5730}" type="datetimeFigureOut">
              <a:rPr lang="en-GB" smtClean="0"/>
              <a:t>10/03/2025</a:t>
            </a:fld>
            <a:endParaRPr lang="en-GB"/>
          </a:p>
        </p:txBody>
      </p:sp>
      <p:sp>
        <p:nvSpPr>
          <p:cNvPr id="5" name="Footer Placeholder 4">
            <a:extLst>
              <a:ext uri="{FF2B5EF4-FFF2-40B4-BE49-F238E27FC236}">
                <a16:creationId xmlns:a16="http://schemas.microsoft.com/office/drawing/2014/main" id="{299D237F-96C5-535E-F276-ABE38E475C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17AE38-97B1-CCCC-0AA8-4CD8DB9CAF19}"/>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2650810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2228A-8EA8-291C-35A1-F99E59AC1A2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1C5A7F6-7235-876B-3B2F-8AE81B44576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376F630-0C6D-8FD4-63C8-AE64A10933F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4046A29-3540-C6AC-6DC1-CA115AB2EA88}"/>
              </a:ext>
            </a:extLst>
          </p:cNvPr>
          <p:cNvSpPr>
            <a:spLocks noGrp="1"/>
          </p:cNvSpPr>
          <p:nvPr>
            <p:ph type="dt" sz="half" idx="10"/>
          </p:nvPr>
        </p:nvSpPr>
        <p:spPr/>
        <p:txBody>
          <a:bodyPr/>
          <a:lstStyle/>
          <a:p>
            <a:fld id="{1B963290-5C62-4E2F-80DE-B37B1D1B5730}" type="datetimeFigureOut">
              <a:rPr lang="en-GB" smtClean="0"/>
              <a:t>10/03/2025</a:t>
            </a:fld>
            <a:endParaRPr lang="en-GB"/>
          </a:p>
        </p:txBody>
      </p:sp>
      <p:sp>
        <p:nvSpPr>
          <p:cNvPr id="6" name="Footer Placeholder 5">
            <a:extLst>
              <a:ext uri="{FF2B5EF4-FFF2-40B4-BE49-F238E27FC236}">
                <a16:creationId xmlns:a16="http://schemas.microsoft.com/office/drawing/2014/main" id="{187A34D7-D7BF-B4DF-51E6-BD132CDCF6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DA8467-D576-B2EC-2736-CAFC50347092}"/>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3049483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95C7E-8B53-0529-7DDA-024F252964E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C2730CD-3B04-09EA-6FA8-94973F8630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3DFE952-22ED-27BD-5E13-CC18ECCDA05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857A809-AB1F-DBAA-E625-92BB154CFB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874E5F0-AC6C-C463-69F3-7F216F16505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E5C33D3-B8B9-D048-8D04-090F831853C5}"/>
              </a:ext>
            </a:extLst>
          </p:cNvPr>
          <p:cNvSpPr>
            <a:spLocks noGrp="1"/>
          </p:cNvSpPr>
          <p:nvPr>
            <p:ph type="dt" sz="half" idx="10"/>
          </p:nvPr>
        </p:nvSpPr>
        <p:spPr/>
        <p:txBody>
          <a:bodyPr/>
          <a:lstStyle/>
          <a:p>
            <a:fld id="{1B963290-5C62-4E2F-80DE-B37B1D1B5730}" type="datetimeFigureOut">
              <a:rPr lang="en-GB" smtClean="0"/>
              <a:t>10/03/2025</a:t>
            </a:fld>
            <a:endParaRPr lang="en-GB"/>
          </a:p>
        </p:txBody>
      </p:sp>
      <p:sp>
        <p:nvSpPr>
          <p:cNvPr id="8" name="Footer Placeholder 7">
            <a:extLst>
              <a:ext uri="{FF2B5EF4-FFF2-40B4-BE49-F238E27FC236}">
                <a16:creationId xmlns:a16="http://schemas.microsoft.com/office/drawing/2014/main" id="{D30F9509-B260-5180-8E9E-3FD6EB6CC1F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89A3DA-C6E7-88AD-76DC-7B3E8294B6D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20072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BE7EE-953F-4268-2010-2F10C84FC36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424EDC8-595C-F364-DB26-580B2847CCD0}"/>
              </a:ext>
            </a:extLst>
          </p:cNvPr>
          <p:cNvSpPr>
            <a:spLocks noGrp="1"/>
          </p:cNvSpPr>
          <p:nvPr>
            <p:ph type="dt" sz="half" idx="10"/>
          </p:nvPr>
        </p:nvSpPr>
        <p:spPr/>
        <p:txBody>
          <a:bodyPr/>
          <a:lstStyle/>
          <a:p>
            <a:fld id="{1B963290-5C62-4E2F-80DE-B37B1D1B5730}" type="datetimeFigureOut">
              <a:rPr lang="en-GB" smtClean="0"/>
              <a:t>10/03/2025</a:t>
            </a:fld>
            <a:endParaRPr lang="en-GB"/>
          </a:p>
        </p:txBody>
      </p:sp>
      <p:sp>
        <p:nvSpPr>
          <p:cNvPr id="4" name="Footer Placeholder 3">
            <a:extLst>
              <a:ext uri="{FF2B5EF4-FFF2-40B4-BE49-F238E27FC236}">
                <a16:creationId xmlns:a16="http://schemas.microsoft.com/office/drawing/2014/main" id="{20615E8F-3E6C-DCBA-4DB6-36F74B7A21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A29123-77AF-1C4E-3C81-75C855DC44A8}"/>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3596262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13C617-C45B-1597-5C2C-DF70CFF4F89A}"/>
              </a:ext>
            </a:extLst>
          </p:cNvPr>
          <p:cNvSpPr>
            <a:spLocks noGrp="1"/>
          </p:cNvSpPr>
          <p:nvPr>
            <p:ph type="dt" sz="half" idx="10"/>
          </p:nvPr>
        </p:nvSpPr>
        <p:spPr/>
        <p:txBody>
          <a:bodyPr/>
          <a:lstStyle/>
          <a:p>
            <a:fld id="{1B963290-5C62-4E2F-80DE-B37B1D1B5730}" type="datetimeFigureOut">
              <a:rPr lang="en-GB" smtClean="0"/>
              <a:t>10/03/2025</a:t>
            </a:fld>
            <a:endParaRPr lang="en-GB"/>
          </a:p>
        </p:txBody>
      </p:sp>
      <p:sp>
        <p:nvSpPr>
          <p:cNvPr id="3" name="Footer Placeholder 2">
            <a:extLst>
              <a:ext uri="{FF2B5EF4-FFF2-40B4-BE49-F238E27FC236}">
                <a16:creationId xmlns:a16="http://schemas.microsoft.com/office/drawing/2014/main" id="{29AE43B3-54CF-EA55-B7C9-75B9510524D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C5D99D-263B-B23B-6769-A324C134BB27}"/>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276588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7BD01-F4A0-803D-B98B-FCC3B242EE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98E62D6-6392-CA6A-DF9C-04F44A9F14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CD9EC6D-45B9-AB04-67C7-074349A362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4CA19D-5469-0115-A642-A90BEBDBCB96}"/>
              </a:ext>
            </a:extLst>
          </p:cNvPr>
          <p:cNvSpPr>
            <a:spLocks noGrp="1"/>
          </p:cNvSpPr>
          <p:nvPr>
            <p:ph type="dt" sz="half" idx="10"/>
          </p:nvPr>
        </p:nvSpPr>
        <p:spPr/>
        <p:txBody>
          <a:bodyPr/>
          <a:lstStyle/>
          <a:p>
            <a:fld id="{1B963290-5C62-4E2F-80DE-B37B1D1B5730}" type="datetimeFigureOut">
              <a:rPr lang="en-GB" smtClean="0"/>
              <a:t>10/03/2025</a:t>
            </a:fld>
            <a:endParaRPr lang="en-GB"/>
          </a:p>
        </p:txBody>
      </p:sp>
      <p:sp>
        <p:nvSpPr>
          <p:cNvPr id="6" name="Footer Placeholder 5">
            <a:extLst>
              <a:ext uri="{FF2B5EF4-FFF2-40B4-BE49-F238E27FC236}">
                <a16:creationId xmlns:a16="http://schemas.microsoft.com/office/drawing/2014/main" id="{7A05D6D3-B4C0-A1F3-409F-0439314585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34FABC-0486-E7A5-7EB7-20DAC1F08E8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03021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6C0A6-DAEE-8152-EB4D-3EAFF53D3F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C02F526-BE82-F15B-0B35-01E41F75AA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F48DF9-9362-8CFA-B33E-5D67991116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9B2873C-95A1-28F9-CE3A-42F9414801F7}"/>
              </a:ext>
            </a:extLst>
          </p:cNvPr>
          <p:cNvSpPr>
            <a:spLocks noGrp="1"/>
          </p:cNvSpPr>
          <p:nvPr>
            <p:ph type="dt" sz="half" idx="10"/>
          </p:nvPr>
        </p:nvSpPr>
        <p:spPr/>
        <p:txBody>
          <a:bodyPr/>
          <a:lstStyle/>
          <a:p>
            <a:fld id="{1B963290-5C62-4E2F-80DE-B37B1D1B5730}" type="datetimeFigureOut">
              <a:rPr lang="en-GB" smtClean="0"/>
              <a:t>10/03/2025</a:t>
            </a:fld>
            <a:endParaRPr lang="en-GB"/>
          </a:p>
        </p:txBody>
      </p:sp>
      <p:sp>
        <p:nvSpPr>
          <p:cNvPr id="6" name="Footer Placeholder 5">
            <a:extLst>
              <a:ext uri="{FF2B5EF4-FFF2-40B4-BE49-F238E27FC236}">
                <a16:creationId xmlns:a16="http://schemas.microsoft.com/office/drawing/2014/main" id="{8F6524BA-A0C2-8DEA-87C9-6DF7C297B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2710B2-15C9-C0A2-F905-8608AC315C85}"/>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611383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FAA91-A62A-CB48-1677-BAB65959204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6C6092B-F536-3E45-03E6-CAACB70E2AC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AE5593-1C3A-D73E-0EF6-6A8AD87E76A0}"/>
              </a:ext>
            </a:extLst>
          </p:cNvPr>
          <p:cNvSpPr>
            <a:spLocks noGrp="1"/>
          </p:cNvSpPr>
          <p:nvPr>
            <p:ph type="dt" sz="half" idx="10"/>
          </p:nvPr>
        </p:nvSpPr>
        <p:spPr/>
        <p:txBody>
          <a:bodyPr/>
          <a:lstStyle/>
          <a:p>
            <a:fld id="{1B963290-5C62-4E2F-80DE-B37B1D1B5730}" type="datetimeFigureOut">
              <a:rPr lang="en-GB" smtClean="0"/>
              <a:t>10/03/2025</a:t>
            </a:fld>
            <a:endParaRPr lang="en-GB"/>
          </a:p>
        </p:txBody>
      </p:sp>
      <p:sp>
        <p:nvSpPr>
          <p:cNvPr id="5" name="Footer Placeholder 4">
            <a:extLst>
              <a:ext uri="{FF2B5EF4-FFF2-40B4-BE49-F238E27FC236}">
                <a16:creationId xmlns:a16="http://schemas.microsoft.com/office/drawing/2014/main" id="{753D3B55-E6AB-7FA2-6961-7777A3A6B5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BDD9E2-CBC6-AEAC-4616-10152A63B05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02613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11F3F3-E427-9E4F-3C5C-71C5A2EBF2C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CE9206E-CD42-9B8B-E983-9A23FEBA056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D90CC68-1BF4-753C-2A79-E97822CFB0BC}"/>
              </a:ext>
            </a:extLst>
          </p:cNvPr>
          <p:cNvSpPr>
            <a:spLocks noGrp="1"/>
          </p:cNvSpPr>
          <p:nvPr>
            <p:ph type="dt" sz="half" idx="10"/>
          </p:nvPr>
        </p:nvSpPr>
        <p:spPr/>
        <p:txBody>
          <a:bodyPr/>
          <a:lstStyle/>
          <a:p>
            <a:fld id="{1B963290-5C62-4E2F-80DE-B37B1D1B5730}" type="datetimeFigureOut">
              <a:rPr lang="en-GB" smtClean="0"/>
              <a:t>10/03/2025</a:t>
            </a:fld>
            <a:endParaRPr lang="en-GB"/>
          </a:p>
        </p:txBody>
      </p:sp>
      <p:sp>
        <p:nvSpPr>
          <p:cNvPr id="5" name="Footer Placeholder 4">
            <a:extLst>
              <a:ext uri="{FF2B5EF4-FFF2-40B4-BE49-F238E27FC236}">
                <a16:creationId xmlns:a16="http://schemas.microsoft.com/office/drawing/2014/main" id="{3706463C-6668-0588-6425-A7FB46ECD6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29DB9C-4B0C-AF21-D061-647343149C2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695264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FC9967-E889-ED0C-DEA3-CAB8AB2F35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FEA353F-C297-09F3-7294-A63BBE84DFE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75DC13-1034-3840-CA70-9CF9EE03BC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B963290-5C62-4E2F-80DE-B37B1D1B5730}" type="datetimeFigureOut">
              <a:rPr lang="en-GB" smtClean="0"/>
              <a:t>10/03/2025</a:t>
            </a:fld>
            <a:endParaRPr lang="en-GB"/>
          </a:p>
        </p:txBody>
      </p:sp>
      <p:sp>
        <p:nvSpPr>
          <p:cNvPr id="5" name="Footer Placeholder 4">
            <a:extLst>
              <a:ext uri="{FF2B5EF4-FFF2-40B4-BE49-F238E27FC236}">
                <a16:creationId xmlns:a16="http://schemas.microsoft.com/office/drawing/2014/main" id="{A47AE146-07C4-CE9D-7655-57C2A889A5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3F9B362-3C0F-B3DF-8829-7803916373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2B07AE5-7515-4911-A7D8-A453226CDB9A}" type="slidenum">
              <a:rPr lang="en-GB" smtClean="0"/>
              <a:t>‹#›</a:t>
            </a:fld>
            <a:endParaRPr lang="en-GB"/>
          </a:p>
        </p:txBody>
      </p:sp>
    </p:spTree>
    <p:extLst>
      <p:ext uri="{BB962C8B-B14F-4D97-AF65-F5344CB8AC3E}">
        <p14:creationId xmlns:p14="http://schemas.microsoft.com/office/powerpoint/2010/main" val="38912206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1E9CF-DB8A-544C-76F2-0B505EF53319}"/>
              </a:ext>
            </a:extLst>
          </p:cNvPr>
          <p:cNvSpPr>
            <a:spLocks noGrp="1"/>
          </p:cNvSpPr>
          <p:nvPr>
            <p:ph type="ctrTitle"/>
          </p:nvPr>
        </p:nvSpPr>
        <p:spPr/>
        <p:txBody>
          <a:bodyPr/>
          <a:lstStyle/>
          <a:p>
            <a:r>
              <a:rPr lang="en-GB" dirty="0"/>
              <a:t>Concepts of Peace: Movements, Ideas, Practice</a:t>
            </a:r>
          </a:p>
        </p:txBody>
      </p:sp>
      <p:sp>
        <p:nvSpPr>
          <p:cNvPr id="3" name="Subtitle 2">
            <a:extLst>
              <a:ext uri="{FF2B5EF4-FFF2-40B4-BE49-F238E27FC236}">
                <a16:creationId xmlns:a16="http://schemas.microsoft.com/office/drawing/2014/main" id="{8E758640-62F2-9F2E-3C62-B4BF2151B170}"/>
              </a:ext>
            </a:extLst>
          </p:cNvPr>
          <p:cNvSpPr>
            <a:spLocks noGrp="1"/>
          </p:cNvSpPr>
          <p:nvPr>
            <p:ph type="subTitle" idx="1"/>
          </p:nvPr>
        </p:nvSpPr>
        <p:spPr/>
        <p:txBody>
          <a:bodyPr/>
          <a:lstStyle/>
          <a:p>
            <a:r>
              <a:rPr lang="en-GB" sz="3600" dirty="0"/>
              <a:t>Lecture 5: Historical Perspectives on Peace </a:t>
            </a:r>
          </a:p>
          <a:p>
            <a:endParaRPr lang="en-GB" dirty="0"/>
          </a:p>
        </p:txBody>
      </p:sp>
    </p:spTree>
    <p:extLst>
      <p:ext uri="{BB962C8B-B14F-4D97-AF65-F5344CB8AC3E}">
        <p14:creationId xmlns:p14="http://schemas.microsoft.com/office/powerpoint/2010/main" val="2079070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E7615-C130-C129-E027-4709B7102E0C}"/>
              </a:ext>
            </a:extLst>
          </p:cNvPr>
          <p:cNvSpPr>
            <a:spLocks noGrp="1"/>
          </p:cNvSpPr>
          <p:nvPr>
            <p:ph type="title"/>
          </p:nvPr>
        </p:nvSpPr>
        <p:spPr/>
        <p:txBody>
          <a:bodyPr/>
          <a:lstStyle/>
          <a:p>
            <a:pPr algn="ctr"/>
            <a:r>
              <a:rPr lang="en-GB" dirty="0"/>
              <a:t>Historical Perspectives on Peace</a:t>
            </a:r>
          </a:p>
        </p:txBody>
      </p:sp>
      <p:sp>
        <p:nvSpPr>
          <p:cNvPr id="3" name="Content Placeholder 2">
            <a:extLst>
              <a:ext uri="{FF2B5EF4-FFF2-40B4-BE49-F238E27FC236}">
                <a16:creationId xmlns:a16="http://schemas.microsoft.com/office/drawing/2014/main" id="{3BE4D4DB-A8D2-361C-8B39-2F09BADAF509}"/>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Recorded religious, legal, and or philosophical theories of peace and war date back to the Code of Hammurabi, during the 18</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century BCE in ancient Babylon. It is the oldest deciphered writings of significant length in the world (1754 BCE), and features a code of law consisting of 282 laws, including punishments varying based on social status (slaves, free men, property owners). There are similar roots to be found in the Vedic tradition in India dating from 5500-2600 BCE and in other civilization. </a:t>
            </a:r>
          </a:p>
          <a:p>
            <a:r>
              <a:rPr lang="en-GB" sz="1800" dirty="0">
                <a:effectLst/>
                <a:latin typeface="Aptos" panose="020B0004020202020204" pitchFamily="34" charset="0"/>
                <a:ea typeface="Aptos" panose="020B0004020202020204" pitchFamily="34" charset="0"/>
                <a:cs typeface="Times New Roman" panose="02020603050405020304" pitchFamily="18" charset="0"/>
              </a:rPr>
              <a:t>In considering a philosophy of peace, the phenomenon of empire presents a paradox for peace theory. The establishment of an empire may be seen as establishing a form of peace. It is thus common to refer to Pax Romana, as the form of peace which was established by virtue of the Golden Age of the Roman Empire, during which there was relative peace throughout its 200 years of imperial rule.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Critics of imperialism, however, point to violence being moved to the periphery of the empire; there is the problem of inter-imperial rivalry; and there is also the problem that empires frequently engage in the violent suppression of minorities within the borders of the empire. </a:t>
            </a:r>
          </a:p>
          <a:p>
            <a:r>
              <a:rPr lang="en-GB" sz="1800" kern="100" dirty="0">
                <a:latin typeface="Aptos" panose="020B0004020202020204" pitchFamily="34" charset="0"/>
                <a:ea typeface="Aptos" panose="020B0004020202020204" pitchFamily="34" charset="0"/>
                <a:cs typeface="Times New Roman" panose="02020603050405020304" pitchFamily="18" charset="0"/>
              </a:rPr>
              <a:t>Pax Romana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included a Carthaginian peace in which the city of Carthage was razed to the ground and strewn with salt to make sure it would not re-emerge</a:t>
            </a:r>
          </a:p>
          <a:p>
            <a:endParaRPr lang="en-GB" dirty="0"/>
          </a:p>
        </p:txBody>
      </p:sp>
    </p:spTree>
    <p:extLst>
      <p:ext uri="{BB962C8B-B14F-4D97-AF65-F5344CB8AC3E}">
        <p14:creationId xmlns:p14="http://schemas.microsoft.com/office/powerpoint/2010/main" val="3937671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E03377-1015-DE36-1C8C-CC3B27CCEC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8436B6-6C83-E8C2-253C-BCAA7CEAF7F5}"/>
              </a:ext>
            </a:extLst>
          </p:cNvPr>
          <p:cNvSpPr>
            <a:spLocks noGrp="1"/>
          </p:cNvSpPr>
          <p:nvPr>
            <p:ph type="title"/>
          </p:nvPr>
        </p:nvSpPr>
        <p:spPr/>
        <p:txBody>
          <a:bodyPr/>
          <a:lstStyle/>
          <a:p>
            <a:pPr algn="ctr"/>
            <a:r>
              <a:rPr lang="en-GB" dirty="0"/>
              <a:t>Thucydides on Peace</a:t>
            </a:r>
          </a:p>
        </p:txBody>
      </p:sp>
      <p:sp>
        <p:nvSpPr>
          <p:cNvPr id="3" name="Content Placeholder 2">
            <a:extLst>
              <a:ext uri="{FF2B5EF4-FFF2-40B4-BE49-F238E27FC236}">
                <a16:creationId xmlns:a16="http://schemas.microsoft.com/office/drawing/2014/main" id="{D4D8C812-E6E5-5035-B169-956D4E598168}"/>
              </a:ext>
            </a:extLst>
          </p:cNvPr>
          <p:cNvSpPr>
            <a:spLocks noGrp="1"/>
          </p:cNvSpPr>
          <p:nvPr>
            <p:ph idx="1"/>
          </p:nvPr>
        </p:nvSpPr>
        <p:spPr/>
        <p:txBody>
          <a:bodyPr>
            <a:normAutofit fontScale="85000"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These early discourses were developed further by the Greeks and Romans in numerous treatises and legislative codes. For example, in his History of the Peloponnesian War, the great Greek historian Thucydides fashions a heart-rending dialogue between morally appealing magistrates of the small city-state of Melos (a Spartan colony without the means to define itself) and the politically tough-minded generals of Athens, who attacked this island in 416 BCE, ostensibly because of Melos’ association with Athens’ mortal rival, Sparta.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Thucydides constructs his dialogue to highlight the glaring gap between the Melian appeals to such quintessential ethical ideas as “justice and fairness,” and what the ancient Greek critic Dionysius calls the “depraved shrewdness” of the Athenian imperialists. From the standpoint of virtually all ethical, religious, and legal traditions, the Melians had “right” on their side, but the Athenians had something vastly more important in the political realm- might. Consequently, hoping to preserve their peace and independence, the Melians did not try to resist, relying, imprudently, on the Athenians’ presumed compassion and sense of “fair play.” The Athenians slaughtered all Melian males of military age, enslaved their women and children, and colonized Melos. High-minded theoretical appeals to justice and peaceful coexistence fell on deaf ears.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view that “might” (or the use or threatened use of deadly force on behalf of political aims) trumps right (ethical, legal and/or religious appeals to such moral ideals as justice and peace) underpins the most influential Western theory and practice of peace and war- realpolitik (political realism). Modest efforts to limit the “collateral damage” (civil casualties) of wars spawned by realpolitik are exemplified by the theory of “just war.” </a:t>
            </a:r>
          </a:p>
          <a:p>
            <a:endParaRPr lang="en-GB" dirty="0"/>
          </a:p>
        </p:txBody>
      </p:sp>
    </p:spTree>
    <p:extLst>
      <p:ext uri="{BB962C8B-B14F-4D97-AF65-F5344CB8AC3E}">
        <p14:creationId xmlns:p14="http://schemas.microsoft.com/office/powerpoint/2010/main" val="1526466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B71A97-DA89-9976-FECB-7E225E0D83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419838-9A8E-835A-C00F-2FA942934918}"/>
              </a:ext>
            </a:extLst>
          </p:cNvPr>
          <p:cNvSpPr>
            <a:spLocks noGrp="1"/>
          </p:cNvSpPr>
          <p:nvPr>
            <p:ph type="title"/>
          </p:nvPr>
        </p:nvSpPr>
        <p:spPr/>
        <p:txBody>
          <a:bodyPr/>
          <a:lstStyle/>
          <a:p>
            <a:pPr algn="ctr"/>
            <a:r>
              <a:rPr lang="en-GB" dirty="0"/>
              <a:t>Christianity and Humanism on Peace</a:t>
            </a:r>
          </a:p>
        </p:txBody>
      </p:sp>
      <p:sp>
        <p:nvSpPr>
          <p:cNvPr id="3" name="Content Placeholder 2">
            <a:extLst>
              <a:ext uri="{FF2B5EF4-FFF2-40B4-BE49-F238E27FC236}">
                <a16:creationId xmlns:a16="http://schemas.microsoft.com/office/drawing/2014/main" id="{2FE3E848-C806-8D6D-D8A1-00457B91BD83}"/>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belief that war is immoral is rooted in early Christianity, which at first prompted a pacifist refusal to take part in war. In due course Christian belief was adapted to political realities and the requirements of rulers, as St Augustine and later Catholic philosophers elaborated the doctrine of Just War.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addition to a specifically Christian rejection of war there is a humanist strand of thought, which stresses the brutalizing and corrupting nature of warfare, that can be traced back to classical Greece Humanism surfaced in the Renaissance and led thinkers like Erasmus to denounce the barbarities of war.</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Later, secular rationalism prompted theorists in early 18</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century Europe to propose forms of international organization to secure permanent peace. One of the best known treatises was by St Pierre, who published his essay on Perpetual Peace in 1712. Towards the end of the century both Rousseau and Kant produced their own critical reflections on this topic, raising questions about the relevance of the internal organization of states if the aim of international peace was to be realized. </a:t>
            </a:r>
            <a:endParaRPr lang="en-GB" dirty="0"/>
          </a:p>
        </p:txBody>
      </p:sp>
    </p:spTree>
    <p:extLst>
      <p:ext uri="{BB962C8B-B14F-4D97-AF65-F5344CB8AC3E}">
        <p14:creationId xmlns:p14="http://schemas.microsoft.com/office/powerpoint/2010/main" val="1637936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C017C0-337C-B3C5-ACD3-A5EE589C40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1CCC8D-75D6-677E-1CFC-C548A4F3B534}"/>
              </a:ext>
            </a:extLst>
          </p:cNvPr>
          <p:cNvSpPr>
            <a:spLocks noGrp="1"/>
          </p:cNvSpPr>
          <p:nvPr>
            <p:ph type="title"/>
          </p:nvPr>
        </p:nvSpPr>
        <p:spPr/>
        <p:txBody>
          <a:bodyPr/>
          <a:lstStyle/>
          <a:p>
            <a:pPr algn="ctr"/>
            <a:r>
              <a:rPr lang="en-GB" dirty="0"/>
              <a:t>Christianity </a:t>
            </a:r>
            <a:r>
              <a:rPr lang="en-GB"/>
              <a:t>and Humanism on </a:t>
            </a:r>
            <a:r>
              <a:rPr lang="en-GB" dirty="0"/>
              <a:t>Peace</a:t>
            </a:r>
          </a:p>
        </p:txBody>
      </p:sp>
      <p:sp>
        <p:nvSpPr>
          <p:cNvPr id="3" name="Content Placeholder 2">
            <a:extLst>
              <a:ext uri="{FF2B5EF4-FFF2-40B4-BE49-F238E27FC236}">
                <a16:creationId xmlns:a16="http://schemas.microsoft.com/office/drawing/2014/main" id="{5679D6CE-CD1F-4EF1-C11F-1FD751A2FCC6}"/>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700 years after the Peloponnesian war, during the waning days of the Roman Empire, the Christin philosopher theologian Augustine, to justify Christian participation in the defence of Rome against its “barbaric” enemies, proposed the distinction between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jus ad bellum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(Latin for “the justice of going to war”), and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jus in bello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(“justice during a war”).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doctrine of “just and unjust wars” was refined by philosophers and theologians from Aquinas and the Second Lateran Council in the thirteenth century, to the Second Vatican Council in 1966. The idea of “just war” has been cited for almost two millennia by decisionmakers and world leaders as a rationale for “going to war to preserve the peace.”</a:t>
            </a:r>
          </a:p>
        </p:txBody>
      </p:sp>
    </p:spTree>
    <p:extLst>
      <p:ext uri="{BB962C8B-B14F-4D97-AF65-F5344CB8AC3E}">
        <p14:creationId xmlns:p14="http://schemas.microsoft.com/office/powerpoint/2010/main" val="1022130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68AC2B-1E4C-AB4B-A5D9-F635778FD3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03FD82-65D7-19A0-A11D-5324298D532F}"/>
              </a:ext>
            </a:extLst>
          </p:cNvPr>
          <p:cNvSpPr>
            <a:spLocks noGrp="1"/>
          </p:cNvSpPr>
          <p:nvPr>
            <p:ph type="title"/>
          </p:nvPr>
        </p:nvSpPr>
        <p:spPr/>
        <p:txBody>
          <a:bodyPr/>
          <a:lstStyle/>
          <a:p>
            <a:pPr algn="ctr"/>
            <a:r>
              <a:rPr lang="en-GB" dirty="0"/>
              <a:t>Westphalian Peace</a:t>
            </a:r>
          </a:p>
        </p:txBody>
      </p:sp>
      <p:sp>
        <p:nvSpPr>
          <p:cNvPr id="3" name="Content Placeholder 2">
            <a:extLst>
              <a:ext uri="{FF2B5EF4-FFF2-40B4-BE49-F238E27FC236}">
                <a16:creationId xmlns:a16="http://schemas.microsoft.com/office/drawing/2014/main" id="{02045847-86C7-18DC-BF76-C4E3EB383D78}"/>
              </a:ext>
            </a:extLst>
          </p:cNvPr>
          <p:cNvSpPr>
            <a:spLocks noGrp="1"/>
          </p:cNvSpPr>
          <p:nvPr>
            <p:ph idx="1"/>
          </p:nvPr>
        </p:nvSpPr>
        <p:spPr/>
        <p:txBody>
          <a:bodyPr>
            <a:normAutofit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 was at the Peace of Westphalia in 1648 that Europe consolidated its long transition from the Middle Ages and feudalism to a world of sovereign states. According to historian J.R. Strayer, Britain and France looked a lot like sovereign states by around 1300. Their kings possessed supremacy within bounded territories. In 1555, a system of sovereign states gained important ground in the Peace of Augsburg, whose formula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cuius</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regio, eius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religio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allowed German princes to enforce their own faith within their territory. But Augsburg was unstable. Manifold contests over the settlement’s provisions resulted in constant wars, culminating finally in the Thirty Years War, which did not end until 1648, at the Peace of Westphalia.</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Territorial, secular, state sovereignty emerged as the guarantee and arbiter of territory and hence peace, envisaged as a balance of power between juxtaposed territorial units, which mounted a possible threat against others. This was the nature of what might be called Westphalian peace. War was the painful process through which the balance of power mechanism corrected itself. Peace was more or less what existed in between such corrections (according to Hobbes). Gradually, however, the view that war was part of the natural fabric of international life was displaced by the view that peace should be so.</a:t>
            </a:r>
          </a:p>
        </p:txBody>
      </p:sp>
    </p:spTree>
    <p:extLst>
      <p:ext uri="{BB962C8B-B14F-4D97-AF65-F5344CB8AC3E}">
        <p14:creationId xmlns:p14="http://schemas.microsoft.com/office/powerpoint/2010/main" val="264059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D5C455-FC28-44C2-B49B-280F8ABD60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E9828B-0DE8-FA09-1C47-6C36AB04237C}"/>
              </a:ext>
            </a:extLst>
          </p:cNvPr>
          <p:cNvSpPr>
            <a:spLocks noGrp="1"/>
          </p:cNvSpPr>
          <p:nvPr>
            <p:ph type="title"/>
          </p:nvPr>
        </p:nvSpPr>
        <p:spPr/>
        <p:txBody>
          <a:bodyPr/>
          <a:lstStyle/>
          <a:p>
            <a:pPr algn="ctr"/>
            <a:r>
              <a:rPr lang="en-GB" dirty="0"/>
              <a:t>Pax Britannica</a:t>
            </a:r>
          </a:p>
        </p:txBody>
      </p:sp>
      <p:sp>
        <p:nvSpPr>
          <p:cNvPr id="3" name="Content Placeholder 2">
            <a:extLst>
              <a:ext uri="{FF2B5EF4-FFF2-40B4-BE49-F238E27FC236}">
                <a16:creationId xmlns:a16="http://schemas.microsoft.com/office/drawing/2014/main" id="{C19667F3-FFDE-E99B-92CA-DC8D8816E079}"/>
              </a:ext>
            </a:extLst>
          </p:cNvPr>
          <p:cNvSpPr>
            <a:spLocks noGrp="1"/>
          </p:cNvSpPr>
          <p:nvPr>
            <p:ph idx="1"/>
          </p:nvPr>
        </p:nvSpPr>
        <p:spPr/>
        <p:txBody>
          <a:bodyPr>
            <a:normAutofit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British Empire’s exploration of new sea routes during the Elizabethan era led to a rapid realization of the potential for trade, and ultimately the financial and military benefits of territorial acquisition and control.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1570, John Dee wrote his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Brytannica</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Republicae</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Synopsis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which famously became the basis for imperial expansionism. It soon became acceptable to talk of imperial or colonial hegemony as a realist form of peace.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development of imperialism reflected the requirements of capitalist states in the developing international political economy. This later developed into what was known as “liberal imperialism in the late 19</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century in which the imperial power had a responsibility towards the development of subject people (who were implicitly seen as primitive and/or barbaric)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However its strong territorial nature meant that competition between imperial powers over territory meant that along with its serious ethical problems, imperialism was also very unstable, open to challenges from the colonized, and from competing imperial powers. </a:t>
            </a:r>
          </a:p>
        </p:txBody>
      </p:sp>
    </p:spTree>
    <p:extLst>
      <p:ext uri="{BB962C8B-B14F-4D97-AF65-F5344CB8AC3E}">
        <p14:creationId xmlns:p14="http://schemas.microsoft.com/office/powerpoint/2010/main" val="2783760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BC2A77-1FD8-FDF5-01F0-144245979E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012D36-A229-1CBA-9DD0-1652C76C2372}"/>
              </a:ext>
            </a:extLst>
          </p:cNvPr>
          <p:cNvSpPr>
            <a:spLocks noGrp="1"/>
          </p:cNvSpPr>
          <p:nvPr>
            <p:ph type="title"/>
          </p:nvPr>
        </p:nvSpPr>
        <p:spPr/>
        <p:txBody>
          <a:bodyPr/>
          <a:lstStyle/>
          <a:p>
            <a:pPr algn="ctr"/>
            <a:r>
              <a:rPr lang="en-GB" dirty="0"/>
              <a:t>The Napoleonic Wars</a:t>
            </a:r>
          </a:p>
        </p:txBody>
      </p:sp>
      <p:sp>
        <p:nvSpPr>
          <p:cNvPr id="3" name="Content Placeholder 2">
            <a:extLst>
              <a:ext uri="{FF2B5EF4-FFF2-40B4-BE49-F238E27FC236}">
                <a16:creationId xmlns:a16="http://schemas.microsoft.com/office/drawing/2014/main" id="{51070B2B-50A5-ED18-CC31-F2536DF592B6}"/>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conduct of the Napoleonic wars was indicative of realist order as inferred by Machiavelli and Hobbes, but the ensuing Congress of Vienna of 1815 was an attempt to develop a formal liberal international order.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Fixed meeting between representatives of the ‘great powers’ were to be instituted on a regular basis in what became to be known as a ‘conference system,’ underpinned by a reconstituted balance of power and mutual guarantees between its proponents.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version of peace rested upon the capacity to intervene, or refrain from intervening, in the affairs of other states as well as cooperation in order to continue the pre-war notion of peace, which the victors of the Napoleonic Wars had aspired to. </a:t>
            </a:r>
          </a:p>
        </p:txBody>
      </p:sp>
    </p:spTree>
    <p:extLst>
      <p:ext uri="{BB962C8B-B14F-4D97-AF65-F5344CB8AC3E}">
        <p14:creationId xmlns:p14="http://schemas.microsoft.com/office/powerpoint/2010/main" val="2172675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61042-C48B-D1B7-1BE6-674D3742D8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7606B1-295B-192D-BD90-B647DA2191EC}"/>
              </a:ext>
            </a:extLst>
          </p:cNvPr>
          <p:cNvSpPr>
            <a:spLocks noGrp="1"/>
          </p:cNvSpPr>
          <p:nvPr>
            <p:ph type="title"/>
          </p:nvPr>
        </p:nvSpPr>
        <p:spPr/>
        <p:txBody>
          <a:bodyPr/>
          <a:lstStyle/>
          <a:p>
            <a:pPr algn="ctr"/>
            <a:r>
              <a:rPr lang="en-GB" dirty="0"/>
              <a:t>Nationalism and Self-determination </a:t>
            </a:r>
          </a:p>
        </p:txBody>
      </p:sp>
      <p:sp>
        <p:nvSpPr>
          <p:cNvPr id="3" name="Content Placeholder 2">
            <a:extLst>
              <a:ext uri="{FF2B5EF4-FFF2-40B4-BE49-F238E27FC236}">
                <a16:creationId xmlns:a16="http://schemas.microsoft.com/office/drawing/2014/main" id="{10895DD2-5B24-AE43-1544-EBD7B24F1B76}"/>
              </a:ext>
            </a:extLst>
          </p:cNvPr>
          <p:cNvSpPr>
            <a:spLocks noGrp="1"/>
          </p:cNvSpPr>
          <p:nvPr>
            <p:ph idx="1"/>
          </p:nvPr>
        </p:nvSpPr>
        <p:spPr/>
        <p:txBody>
          <a:bodyPr>
            <a:normAutofit lnSpcReduction="10000"/>
          </a:bodyPr>
          <a:lstStyle/>
          <a:p>
            <a:pPr marL="0" marR="0">
              <a:lnSpc>
                <a:spcPct val="107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Yet, in a common counter-argument, the romanticism of political community described by Herder indicated the danger that nationalism posed towards such liberal-internationalism, especially in the expression of self-determination symbolized by the French and American Revolutions. </a:t>
            </a:r>
          </a:p>
          <a:p>
            <a:pPr marL="0" marR="0">
              <a:lnSpc>
                <a:spcPct val="107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Ironically, self-determination, originally a prescription for liberal freedoms and associated with the idealism of a common community, was to give rise to conflicting claims over territorial sovereignty- in other words interstate or ant-colonial conflict. </a:t>
            </a:r>
          </a:p>
          <a:p>
            <a:pPr marL="0">
              <a:lnSpc>
                <a:spcPct val="107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Self-determination aimed at constructing a just peace but instead, it underlined the impossibility of a type of justice built upon the redistribution of territory and sovereignty according to (</a:t>
            </a:r>
            <a:r>
              <a:rPr lang="en-GB" sz="1600" kern="100" dirty="0" err="1">
                <a:effectLst/>
                <a:latin typeface="Aptos" panose="020B0004020202020204" pitchFamily="34" charset="0"/>
                <a:ea typeface="Aptos" panose="020B0004020202020204" pitchFamily="34" charset="0"/>
                <a:cs typeface="Times New Roman" panose="02020603050405020304" pitchFamily="18" charset="0"/>
              </a:rPr>
              <a:t>ethno</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national identity. Yet, it rapidly became an antidote to imperialism and colonialism. This version of peace rested upon rampant self-determination, and nationalism, and was in fact no peace at all. Early attempts at self-determination, which appealed to such contradictory idealist and liberal sentiments, such as that of Greece from the Ottoman Empire, strove to create a “peaceful” nation-state through violence. By 1871, this was the order of the day in Europe, in combination with the frantic search for empire. Nationalists took control of this agenda, which for conservatives was to preserve their wealth and power, and for liberals, had become a civilizing mission. These two aims combined in a tumultuous period during the 19</a:t>
            </a:r>
            <a:r>
              <a:rPr lang="en-GB" sz="16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and 20</a:t>
            </a:r>
            <a:r>
              <a:rPr lang="en-GB" sz="16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centuries, during which nationalism, imperialism, and industrialization appeared to combine to offer a future, utopian peace in the minds of many- a new peace. </a:t>
            </a:r>
          </a:p>
        </p:txBody>
      </p:sp>
    </p:spTree>
    <p:extLst>
      <p:ext uri="{BB962C8B-B14F-4D97-AF65-F5344CB8AC3E}">
        <p14:creationId xmlns:p14="http://schemas.microsoft.com/office/powerpoint/2010/main" val="1296389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771C8A-98FF-11E5-5737-802D2D73AF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261986-6FEC-1025-CF2A-D198CFE50614}"/>
              </a:ext>
            </a:extLst>
          </p:cNvPr>
          <p:cNvSpPr>
            <a:spLocks noGrp="1"/>
          </p:cNvSpPr>
          <p:nvPr>
            <p:ph type="title"/>
          </p:nvPr>
        </p:nvSpPr>
        <p:spPr/>
        <p:txBody>
          <a:bodyPr/>
          <a:lstStyle/>
          <a:p>
            <a:pPr algn="ctr"/>
            <a:r>
              <a:rPr lang="en-GB" dirty="0"/>
              <a:t>20</a:t>
            </a:r>
            <a:r>
              <a:rPr lang="en-GB" baseline="30000" dirty="0"/>
              <a:t>th</a:t>
            </a:r>
            <a:r>
              <a:rPr lang="en-GB" dirty="0"/>
              <a:t> Century</a:t>
            </a:r>
            <a:endParaRPr lang="en-GB" sz="2800" dirty="0"/>
          </a:p>
        </p:txBody>
      </p:sp>
      <p:sp>
        <p:nvSpPr>
          <p:cNvPr id="3" name="Content Placeholder 2">
            <a:extLst>
              <a:ext uri="{FF2B5EF4-FFF2-40B4-BE49-F238E27FC236}">
                <a16:creationId xmlns:a16="http://schemas.microsoft.com/office/drawing/2014/main" id="{C2A4C873-B5F1-13F5-7463-696687FE8EC5}"/>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20</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century has been described by many historians as the most deadliest century in recorded human history. Even simply by the numbers of people who suffered violent death or many other terrors of warfare and social strife. The majority were casualties of the two world wars, but there were also many victims in the regional wars that followed, as well as border wars between smaller nations, ethnic, religious, and revolutionary conflict- terrorism, guerilla war, and genocide were common, and most were innocent civilians. The cold war was dominated by the superpower nations of the world developing weapons of mass destruction and threatening genocide upon each others’ populations.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Although the human race achieved much progress in economic, scientific, and political advances in the modern era, when it comes to managing conflicts, humanity has made little if any progress. One of the tasks of the new millennium is how to handle individual, social, and national or international strife in more constructive and peaceful ways, finding less destructive, less violent ways of dealing with conflict at every level, from family and the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neighborhood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all the way up to the community of nations and states.  </a:t>
            </a:r>
          </a:p>
          <a:p>
            <a:pPr marL="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dirty="0"/>
          </a:p>
        </p:txBody>
      </p:sp>
    </p:spTree>
    <p:extLst>
      <p:ext uri="{BB962C8B-B14F-4D97-AF65-F5344CB8AC3E}">
        <p14:creationId xmlns:p14="http://schemas.microsoft.com/office/powerpoint/2010/main" val="3321142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AF1BE2-21E3-FDBB-2586-A1080783F2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B1ED3C-5530-9BB7-2EA8-BFB275B50B71}"/>
              </a:ext>
            </a:extLst>
          </p:cNvPr>
          <p:cNvSpPr>
            <a:spLocks noGrp="1"/>
          </p:cNvSpPr>
          <p:nvPr>
            <p:ph type="title"/>
          </p:nvPr>
        </p:nvSpPr>
        <p:spPr/>
        <p:txBody>
          <a:bodyPr/>
          <a:lstStyle/>
          <a:p>
            <a:pPr algn="ctr"/>
            <a:r>
              <a:rPr lang="en-GB" dirty="0"/>
              <a:t>WWI</a:t>
            </a:r>
            <a:endParaRPr lang="en-GB" sz="2800" dirty="0"/>
          </a:p>
        </p:txBody>
      </p:sp>
      <p:sp>
        <p:nvSpPr>
          <p:cNvPr id="3" name="Content Placeholder 2">
            <a:extLst>
              <a:ext uri="{FF2B5EF4-FFF2-40B4-BE49-F238E27FC236}">
                <a16:creationId xmlns:a16="http://schemas.microsoft.com/office/drawing/2014/main" id="{D7E3160B-ECDA-D0D0-0A57-28421DD1A816}"/>
              </a:ext>
            </a:extLst>
          </p:cNvPr>
          <p:cNvSpPr>
            <a:spLocks noGrp="1"/>
          </p:cNvSpPr>
          <p:nvPr>
            <p:ph idx="1"/>
          </p:nvPr>
        </p:nvSpPr>
        <p:spPr/>
        <p:txBody>
          <a:bodyPr>
            <a:normAutofit fontScale="70000" lnSpcReduction="20000"/>
          </a:bodyPr>
          <a:lstStyle/>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Even during the early 20</a:t>
            </a:r>
            <a:r>
              <a:rPr lang="en-GB" sz="18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dirty="0">
                <a:effectLst/>
                <a:latin typeface="Aptos" panose="020B0004020202020204" pitchFamily="34" charset="0"/>
                <a:ea typeface="Aptos" panose="020B0004020202020204" pitchFamily="34" charset="0"/>
                <a:cs typeface="Times New Roman" panose="02020603050405020304" pitchFamily="18" charset="0"/>
              </a:rPr>
              <a:t> century, an idealist or liberal-internationalist world peace looked unlikely as nationalism, authoritarian, and fascist dictatorships began to emerge. Certainly, the dream of a world federation and disarmament which had been the focus of many early liberal internationalists, was by 1914 little more than an aspiration.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end of WWI saw a general liberal agreement that democracy could be extended and a new international order created, though many states were reluctant to see this extended as fully as US President Wilson’s Fourteen Points indicated. The new peace Was idealistic in its aspirations- especially for self-determination- though it very soon became clear that it was vague, untested, and lacked any guarantees, from the US in particular.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importance of US President Wilson’s Fourteen Points at Versailles in 1919 cannot be underestimated as idealist versions of peace made the transition into liberal versions of peace, however, this phase of thinking about IR offered a notion of peace that rested upon a neo-Kantian, liberal, reformist zeal. The important twist to the new vision of peace was that territorial adjustments should be via the principle of self-determination, which soon led to the territorial self-determination of former colonial units (regardless of the artificiality of their boundaries and the broad range of identity groups contained within them). Within this package lay the liberal rights and constraints of the new peace.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addition, Wilson believed that peace would be organized and enforced by a community of states. It would be a liberal peace in the image of the states that had imagined it, though he argued that this did not mean it was a victor’s peace or indeed that it was idealistic. In this wary, utopian thought on an ideal form of peace was overtaken by the liberal peace which would in theory and practice rested on a set of common pragmatic elements and institutions. It required a hegemon who would construct the peace in its image: rights for all of its actors would be delineated, provided, enforce, and patrolled, according to a set of core values based on just war thinking, self-determination and democracy, international law and an embryonic form of human rights, and the norms of cooperation and consent. Realists scoffed that even this liberal version was a utopian peace, but in practice, this is what the long 20th century gave rise to.</a:t>
            </a:r>
          </a:p>
          <a:p>
            <a:pPr>
              <a:lnSpc>
                <a:spcPct val="107000"/>
              </a:lnSpc>
              <a:spcAft>
                <a:spcPts val="800"/>
              </a:spcAft>
            </a:pPr>
            <a:endParaRPr lang="en-GB" dirty="0"/>
          </a:p>
        </p:txBody>
      </p:sp>
    </p:spTree>
    <p:extLst>
      <p:ext uri="{BB962C8B-B14F-4D97-AF65-F5344CB8AC3E}">
        <p14:creationId xmlns:p14="http://schemas.microsoft.com/office/powerpoint/2010/main" val="31986657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A646E6-1682-2906-4F34-D5D34DCF89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C87FE5-668C-252F-4E1E-FD882E70D5F3}"/>
              </a:ext>
            </a:extLst>
          </p:cNvPr>
          <p:cNvSpPr>
            <a:spLocks noGrp="1"/>
          </p:cNvSpPr>
          <p:nvPr>
            <p:ph type="title"/>
          </p:nvPr>
        </p:nvSpPr>
        <p:spPr/>
        <p:txBody>
          <a:bodyPr/>
          <a:lstStyle/>
          <a:p>
            <a:pPr algn="ctr"/>
            <a:r>
              <a:rPr lang="en-GB" dirty="0"/>
              <a:t>WWI</a:t>
            </a:r>
            <a:endParaRPr lang="en-GB" sz="2800" dirty="0"/>
          </a:p>
        </p:txBody>
      </p:sp>
      <p:sp>
        <p:nvSpPr>
          <p:cNvPr id="3" name="Content Placeholder 2">
            <a:extLst>
              <a:ext uri="{FF2B5EF4-FFF2-40B4-BE49-F238E27FC236}">
                <a16:creationId xmlns:a16="http://schemas.microsoft.com/office/drawing/2014/main" id="{C57E4345-A4ED-F22F-C01D-9BF318220DB4}"/>
              </a:ext>
            </a:extLst>
          </p:cNvPr>
          <p:cNvSpPr>
            <a:spLocks noGrp="1"/>
          </p:cNvSpPr>
          <p:nvPr>
            <p:ph idx="1"/>
          </p:nvPr>
        </p:nvSpPr>
        <p:spPr/>
        <p:txBody>
          <a:bodyPr>
            <a:normAutofit fontScale="925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type of peace did not preclude domination, structural violence, and hegemony. However, liberal democratic states, which provided rights for their inhabitants, and conducted “peaceful” international relations as a result for the reasons Kant famously outlined, would be the only choice for the structure of international relations. Once this had been accepted, all other reasonable rights would follow. Because this was a universal norm anyway, there were apparently no other voices to learn from. For the time being, self-determination and its problems would be the major architects of the new international system. This was based upon the core assumption of liberal thought- rationalist, a belief in progress, liberty, and the checks and balances on otherwise unchecked power. The notion of universal human rights, enshrined in the UN framework, made it clear that peace did not just belong to or result from states, but also to individuals. States now had responsibilities to individuals, who had rights and agency. </a:t>
            </a:r>
          </a:p>
          <a:p>
            <a:pPr>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ere was a growing tension between occupier and local inhabitants over whether this could be termed “peace” given the cultural and racial attitudes of superiority normally adopted by the colonizer, such as in “British India” and in the light of the political developments outlined earlier, imperialism and colonialism lost their legitimacy amongst both the states and peoples of the world in the 20</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century.</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dirty="0"/>
          </a:p>
        </p:txBody>
      </p:sp>
    </p:spTree>
    <p:extLst>
      <p:ext uri="{BB962C8B-B14F-4D97-AF65-F5344CB8AC3E}">
        <p14:creationId xmlns:p14="http://schemas.microsoft.com/office/powerpoint/2010/main" val="27955375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F9375C-8B9E-B279-9E61-564793E680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BA0CFA-EB84-E95F-6992-5F3ED60B34C6}"/>
              </a:ext>
            </a:extLst>
          </p:cNvPr>
          <p:cNvSpPr>
            <a:spLocks noGrp="1"/>
          </p:cNvSpPr>
          <p:nvPr>
            <p:ph type="title"/>
          </p:nvPr>
        </p:nvSpPr>
        <p:spPr/>
        <p:txBody>
          <a:bodyPr/>
          <a:lstStyle/>
          <a:p>
            <a:pPr algn="ctr"/>
            <a:r>
              <a:rPr lang="en-GB" dirty="0"/>
              <a:t>WWII</a:t>
            </a:r>
            <a:endParaRPr lang="en-GB" sz="2800" dirty="0"/>
          </a:p>
        </p:txBody>
      </p:sp>
      <p:sp>
        <p:nvSpPr>
          <p:cNvPr id="3" name="Content Placeholder 2">
            <a:extLst>
              <a:ext uri="{FF2B5EF4-FFF2-40B4-BE49-F238E27FC236}">
                <a16:creationId xmlns:a16="http://schemas.microsoft.com/office/drawing/2014/main" id="{99A15721-093D-FE3D-3C3A-D5B79C0DAB76}"/>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idealist challenge broke down catastrophically with Hitler’s invasion of Poland in 1939. As a result, for much of the remainder of the century, realism provided both a mode of analysis and a modus operandi. The resurgence of realism, and, of course, EH Carr and Hans Morgenthau’s famous studies</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The Twenty Years’ Crisis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Politics Among Nations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respectively, revived the view that idealist versions of peace were simply too progressive, indeed dangerously naïve, to be possible.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State interests were generally focused on self-interest in economic, military, and territorial terms, which defined international relations, and only alliances between states could induce a certain stability- through a balance of power- but this would be constantly undermined by competition between states. Idealist and even liberal views placed too much faith in the goodwill of other states. </a:t>
            </a:r>
          </a:p>
          <a:p>
            <a:pPr marL="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dirty="0"/>
          </a:p>
        </p:txBody>
      </p:sp>
    </p:spTree>
    <p:extLst>
      <p:ext uri="{BB962C8B-B14F-4D97-AF65-F5344CB8AC3E}">
        <p14:creationId xmlns:p14="http://schemas.microsoft.com/office/powerpoint/2010/main" val="4151772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E06F0-869B-494E-657D-6662FE3DF0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BA06BA-F3A4-E3FE-B8D7-D14A10B15D74}"/>
              </a:ext>
            </a:extLst>
          </p:cNvPr>
          <p:cNvSpPr>
            <a:spLocks noGrp="1"/>
          </p:cNvSpPr>
          <p:nvPr>
            <p:ph type="title"/>
          </p:nvPr>
        </p:nvSpPr>
        <p:spPr/>
        <p:txBody>
          <a:bodyPr/>
          <a:lstStyle/>
          <a:p>
            <a:pPr algn="ctr"/>
            <a:r>
              <a:rPr lang="en-GB" dirty="0"/>
              <a:t>Historical Perspectives on Peace</a:t>
            </a:r>
            <a:endParaRPr lang="en-GB" sz="2800" dirty="0"/>
          </a:p>
        </p:txBody>
      </p:sp>
      <p:sp>
        <p:nvSpPr>
          <p:cNvPr id="3" name="Content Placeholder 2">
            <a:extLst>
              <a:ext uri="{FF2B5EF4-FFF2-40B4-BE49-F238E27FC236}">
                <a16:creationId xmlns:a16="http://schemas.microsoft.com/office/drawing/2014/main" id="{6CC61685-370E-0FCC-212E-746624B52BA7}"/>
              </a:ext>
            </a:extLst>
          </p:cNvPr>
          <p:cNvSpPr>
            <a:spLocks noGrp="1"/>
          </p:cNvSpPr>
          <p:nvPr>
            <p:ph idx="1"/>
          </p:nvPr>
        </p:nvSpPr>
        <p:spPr/>
        <p:txBody>
          <a:bodyPr>
            <a:normAutofit fontScale="92500" lnSpcReduction="10000"/>
          </a:bodyPr>
          <a:lstStyle/>
          <a:p>
            <a:pPr marL="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his “Address to the Swedish Peace Congress in 1909,” the great Russian writer Leo Tolstoy poses to Christians and others troubled by war the simple truth, known as “the law of God: Thou shalt not kill.” Based on what Tolstoy regarded as the “binding nature of this truth, “man may not and should not in any circumstances or under any pretext kill his fellow man.” Tolstoy’s absolute (Christian) pacifism deemed war “evil” and implied the abolition of armies and the governments that wage war. In choosing love over murder, Christians, according to Tolstoy, must demand “a different social order,” and change “the cruel and irrational” (militarized) “life of our time.”</a:t>
            </a:r>
          </a:p>
          <a:p>
            <a:pPr marL="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Writing at the same time as Tolstoy, the American psychologist and pragmatist philosopher William James, in his essay “The Moral Equivalent of War,” noted the “militant enthusiasm” of humans to rally around the military flag, and he challenged the simplistic view that war was an inevitable result of human nature, even though “history is a bath of blood.” James, a pacifist, called for pacifists “to enter more deeply into the aesthetical and ethical point of view of their opponents,” the “militarists.” And he argued for “the moral equivalent of war,” “a substitute for war’s disciplinary function”- a non-military conscription for young people- because he claimed that war gives people an opportunity to express their spiritual inclinations toward self-sacrifice and personal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honor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to create peace it is necessary to express these sentiments in another, less bellicose way. </a:t>
            </a:r>
          </a:p>
          <a:p>
            <a:pPr marL="0" marR="0">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dirty="0"/>
          </a:p>
        </p:txBody>
      </p:sp>
    </p:spTree>
    <p:extLst>
      <p:ext uri="{BB962C8B-B14F-4D97-AF65-F5344CB8AC3E}">
        <p14:creationId xmlns:p14="http://schemas.microsoft.com/office/powerpoint/2010/main" val="5156805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EC5601-B816-EEEB-A020-D24C7BA07A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6B3A4C-BD51-0531-5E86-A223455F410C}"/>
              </a:ext>
            </a:extLst>
          </p:cNvPr>
          <p:cNvSpPr>
            <a:spLocks noGrp="1"/>
          </p:cNvSpPr>
          <p:nvPr>
            <p:ph type="title"/>
          </p:nvPr>
        </p:nvSpPr>
        <p:spPr/>
        <p:txBody>
          <a:bodyPr/>
          <a:lstStyle/>
          <a:p>
            <a:pPr algn="ctr"/>
            <a:r>
              <a:rPr lang="en-GB" dirty="0"/>
              <a:t>Historical Perspectives on Peace</a:t>
            </a:r>
            <a:endParaRPr lang="en-GB" sz="2800" dirty="0"/>
          </a:p>
        </p:txBody>
      </p:sp>
      <p:sp>
        <p:nvSpPr>
          <p:cNvPr id="3" name="Content Placeholder 2">
            <a:extLst>
              <a:ext uri="{FF2B5EF4-FFF2-40B4-BE49-F238E27FC236}">
                <a16:creationId xmlns:a16="http://schemas.microsoft.com/office/drawing/2014/main" id="{0FC38C6C-E974-3E28-E2A4-CD0924FEB646}"/>
              </a:ext>
            </a:extLst>
          </p:cNvPr>
          <p:cNvSpPr>
            <a:spLocks noGrp="1"/>
          </p:cNvSpPr>
          <p:nvPr>
            <p:ph idx="1"/>
          </p:nvPr>
        </p:nvSpPr>
        <p:spPr/>
        <p:txBody>
          <a:bodyPr>
            <a:normAutofit fontScale="92500" lnSpcReduction="20000"/>
          </a:bodyPr>
          <a:lstStyle/>
          <a:p>
            <a:pPr marL="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William James (1842-1910) was a noted American pragmatist philosopher, and his 1906 essay “The Moral Equivalent of War,” originally an oration, was produced a t a time when many who had experienced the destruction and loss of life of the American Civil War were still alive. James provides an interesting potential source for a pragmatist philosophy of peace. James argued that it is natural that humans should pursue war, as the exigencies of war provide a unique moral challenge and a unique motivating force for human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endeavor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By implication, there is little value in moralizing about war, and moralizing about the need for peace. Rather, what is needed is a challenge which will be seen as an equivalent or counterpoint to war—in other words, a moral equivalent of war. The approach of James is consistent with the notion of positive peace, in that peace is seen to be something which embodies, or should embody, cultural challenges. </a:t>
            </a:r>
          </a:p>
          <a:p>
            <a:pPr marL="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Following WWII and the development of nuclear weapons, a group of Nobel Prize winning scientists, led by Albert Einstein (Time Magazine’s “Man of the 20</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century”) and the distinguished English writer-philosopher Bertrand Russell, wrote a Manifesto to the 1956 Pugwash Conference on Science and World Affairs. They presented the “stark and dreadful and inescapable problem…Shall we put an end to the human race or shall mankind renounce war?” And they called for an agreement to renounce and abolish nuclear weapons as a first step” toward a general reduction or armaments. In addition, to further the continued existence of mankind, what has come to be known as “The Russell-Einstein Manifesto” calls for a “new way of thinking” and urges the world’s governments “to find peaceful means for the settlement of all matters of dispute between them. </a:t>
            </a:r>
          </a:p>
          <a:p>
            <a:pPr marL="0" marR="0">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dirty="0"/>
          </a:p>
        </p:txBody>
      </p:sp>
    </p:spTree>
    <p:extLst>
      <p:ext uri="{BB962C8B-B14F-4D97-AF65-F5344CB8AC3E}">
        <p14:creationId xmlns:p14="http://schemas.microsoft.com/office/powerpoint/2010/main" val="5810699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6BE1BC-CF43-5D89-9B9A-D49E7A9416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91BB30-E589-EEA1-40B3-14D99889F526}"/>
              </a:ext>
            </a:extLst>
          </p:cNvPr>
          <p:cNvSpPr>
            <a:spLocks noGrp="1"/>
          </p:cNvSpPr>
          <p:nvPr>
            <p:ph type="title"/>
          </p:nvPr>
        </p:nvSpPr>
        <p:spPr/>
        <p:txBody>
          <a:bodyPr/>
          <a:lstStyle/>
          <a:p>
            <a:pPr algn="ctr"/>
            <a:r>
              <a:rPr lang="en-GB" dirty="0"/>
              <a:t>The United Nations</a:t>
            </a:r>
            <a:endParaRPr lang="en-GB" sz="2800" dirty="0"/>
          </a:p>
        </p:txBody>
      </p:sp>
      <p:sp>
        <p:nvSpPr>
          <p:cNvPr id="3" name="Content Placeholder 2">
            <a:extLst>
              <a:ext uri="{FF2B5EF4-FFF2-40B4-BE49-F238E27FC236}">
                <a16:creationId xmlns:a16="http://schemas.microsoft.com/office/drawing/2014/main" id="{A910314C-3A24-2D65-740A-D3DE31CADF81}"/>
              </a:ext>
            </a:extLst>
          </p:cNvPr>
          <p:cNvSpPr>
            <a:spLocks noGrp="1"/>
          </p:cNvSpPr>
          <p:nvPr>
            <p:ph idx="1"/>
          </p:nvPr>
        </p:nvSpPr>
        <p:spPr/>
        <p:txBody>
          <a:bodyPr>
            <a:normAutofit fontScale="85000"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World War II lead to the creation of the United Nations, a new supra-national organization designed to promote international order and peace.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United Nations system, dependent upon collective security and international cooperation, a social peace entailing social justice, and the liberal peace, including upon democratization, free markets, human rights, and the rule of law, development, and perhaps most of all, the support both normative and material, of the United States and its allies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vision of a liberal order was established by Kant’s Perpetual Peace, resting upon the notion that human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is motivated by social learning rather than merely nature and that peace did not preclude defensive wars, which was repeated in the UN Charter.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By the founding of the UN, the liberal paradigm of top-down governance defining the limits of good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in a legitimate contract with citizens was now being widely adopted in IR theory. This could be seen in its key international elucidations, which included the UN Charter and the Universal Declaration of Human Rights, in the establishment of international organization and international financial institutions, and in the emerging Cold War bipolarity between the US and the USSR. The creation of security, political, and economic arrangements amongst the core Western industrial countries and their protégés was also significant in elucidating what appeared to be a zone of liberal peace. </a:t>
            </a:r>
          </a:p>
          <a:p>
            <a:pPr marL="0" marR="0">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dirty="0"/>
          </a:p>
        </p:txBody>
      </p:sp>
    </p:spTree>
    <p:extLst>
      <p:ext uri="{BB962C8B-B14F-4D97-AF65-F5344CB8AC3E}">
        <p14:creationId xmlns:p14="http://schemas.microsoft.com/office/powerpoint/2010/main" val="23762681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47FB9-91CD-A7DE-EBF7-5C6A2F2F649F}"/>
              </a:ext>
            </a:extLst>
          </p:cNvPr>
          <p:cNvSpPr>
            <a:spLocks noGrp="1"/>
          </p:cNvSpPr>
          <p:nvPr>
            <p:ph type="title"/>
          </p:nvPr>
        </p:nvSpPr>
        <p:spPr/>
        <p:txBody>
          <a:bodyPr/>
          <a:lstStyle/>
          <a:p>
            <a:pPr algn="ctr"/>
            <a:r>
              <a:rPr lang="en-GB" dirty="0"/>
              <a:t>The UN Declaration of Human Rights</a:t>
            </a:r>
          </a:p>
        </p:txBody>
      </p:sp>
      <p:sp>
        <p:nvSpPr>
          <p:cNvPr id="3" name="Content Placeholder 2">
            <a:extLst>
              <a:ext uri="{FF2B5EF4-FFF2-40B4-BE49-F238E27FC236}">
                <a16:creationId xmlns:a16="http://schemas.microsoft.com/office/drawing/2014/main" id="{684D9B68-FA98-0514-DDA9-10F05B02A0E7}"/>
              </a:ext>
            </a:extLst>
          </p:cNvPr>
          <p:cNvSpPr>
            <a:spLocks noGrp="1"/>
          </p:cNvSpPr>
          <p:nvPr>
            <p:ph idx="1"/>
          </p:nvPr>
        </p:nvSpPr>
        <p:spPr/>
        <p:txBody>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On December 10, 1948, the draft Universal Declaration on Human Rights was adopted by a vote of 48 to none, with 8 abstentions by the General Assembly.</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UDHR was a landmark achievement in world history. For the first time in the history of mankind, a document had come into being which defined the rights of all human beings, independently of their race, </a:t>
            </a:r>
            <a:r>
              <a:rPr lang="en-GB" sz="2000" kern="100" dirty="0" err="1">
                <a:effectLst/>
                <a:ea typeface="Aptos" panose="020B0004020202020204" pitchFamily="34" charset="0"/>
                <a:cs typeface="Times New Roman" panose="02020603050405020304" pitchFamily="18" charset="0"/>
              </a:rPr>
              <a:t>color</a:t>
            </a:r>
            <a:r>
              <a:rPr lang="en-GB" sz="2000" kern="100" dirty="0">
                <a:effectLst/>
                <a:ea typeface="Aptos" panose="020B0004020202020204" pitchFamily="34" charset="0"/>
                <a:cs typeface="Times New Roman" panose="02020603050405020304" pitchFamily="18" charset="0"/>
              </a:rPr>
              <a:t>, sex, language, or other condition.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It also represented the first international recognition that human rights are fundamental freedoms apply to every person, everywhere. </a:t>
            </a:r>
          </a:p>
          <a:p>
            <a:pPr marL="0" indent="0">
              <a:buNone/>
            </a:pPr>
            <a:endParaRPr lang="en-GB" dirty="0"/>
          </a:p>
        </p:txBody>
      </p:sp>
    </p:spTree>
    <p:extLst>
      <p:ext uri="{BB962C8B-B14F-4D97-AF65-F5344CB8AC3E}">
        <p14:creationId xmlns:p14="http://schemas.microsoft.com/office/powerpoint/2010/main" val="35534616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4E00DF-7BA7-FB23-7363-7F0A6EFB5E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9490E6-C12D-918D-910A-8E82BCDE694A}"/>
              </a:ext>
            </a:extLst>
          </p:cNvPr>
          <p:cNvSpPr>
            <a:spLocks noGrp="1"/>
          </p:cNvSpPr>
          <p:nvPr>
            <p:ph type="title"/>
          </p:nvPr>
        </p:nvSpPr>
        <p:spPr/>
        <p:txBody>
          <a:bodyPr/>
          <a:lstStyle/>
          <a:p>
            <a:pPr algn="ctr"/>
            <a:r>
              <a:rPr lang="en-GB" dirty="0"/>
              <a:t>Human Rights and the Right to Peace</a:t>
            </a:r>
            <a:endParaRPr lang="en-GB" sz="2800" dirty="0"/>
          </a:p>
        </p:txBody>
      </p:sp>
      <p:sp>
        <p:nvSpPr>
          <p:cNvPr id="3" name="Content Placeholder 2">
            <a:extLst>
              <a:ext uri="{FF2B5EF4-FFF2-40B4-BE49-F238E27FC236}">
                <a16:creationId xmlns:a16="http://schemas.microsoft.com/office/drawing/2014/main" id="{FAB2A446-6CC5-27B5-6641-596DDA51B31D}"/>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emergence of the modern human rights movement arose very much out of the chaos of global war and the emerging consensus that the recognition of human rights was the best way to establish and maintain peace.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right to peace may arguably be found in Article 3 of the Universal Declaration of Human Rights, which posits the right to life, sometimes called the supreme right. The right to peace arguably flows from the right to life. The right to peace has been further codified within the United Nations General Assembly resolution 33/73, the Declaration on the Preparation of Societies for Life in Peace, adopted on 15 December 1978; with the United Nations General Assembly resolution 39/11, the Declaration on the Preparation of Societies for Life in Peace, adopted on 12 November 1984; and most recently with the United Nations General Assembly resolution 71/189, the Declaration on the Right to Peace, adopted on 19 December 2016. </a:t>
            </a:r>
          </a:p>
          <a:p>
            <a:pPr marL="0" marR="0">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dirty="0"/>
          </a:p>
        </p:txBody>
      </p:sp>
    </p:spTree>
    <p:extLst>
      <p:ext uri="{BB962C8B-B14F-4D97-AF65-F5344CB8AC3E}">
        <p14:creationId xmlns:p14="http://schemas.microsoft.com/office/powerpoint/2010/main" val="21749700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92620B-23C5-60B5-13DA-42F66D8D03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AB8BD4-763A-78BB-46D7-20CF4DE02DE1}"/>
              </a:ext>
            </a:extLst>
          </p:cNvPr>
          <p:cNvSpPr>
            <a:spLocks noGrp="1"/>
          </p:cNvSpPr>
          <p:nvPr>
            <p:ph type="title"/>
          </p:nvPr>
        </p:nvSpPr>
        <p:spPr/>
        <p:txBody>
          <a:bodyPr/>
          <a:lstStyle/>
          <a:p>
            <a:pPr algn="ctr"/>
            <a:r>
              <a:rPr lang="en-GB" dirty="0"/>
              <a:t>Human Rights and the Right to Peace</a:t>
            </a:r>
            <a:endParaRPr lang="en-GB" sz="2800" dirty="0"/>
          </a:p>
        </p:txBody>
      </p:sp>
      <p:sp>
        <p:nvSpPr>
          <p:cNvPr id="3" name="Content Placeholder 2">
            <a:extLst>
              <a:ext uri="{FF2B5EF4-FFF2-40B4-BE49-F238E27FC236}">
                <a16:creationId xmlns:a16="http://schemas.microsoft.com/office/drawing/2014/main" id="{0521A33D-D19D-43FF-E1FD-54C2D07CF03E}"/>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importance of the human right to peace is perhaps best summed up by William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Peterfi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who has described peace as a corollary to all human rights, such that “without the human right to peace no other human right can be securely guaranteed to any individual in any country no matter the ideological system under which the individual may live.” (1979)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notion of the human right to peace also changes the nature of discourse about peace, from something to which individuals and groups might aspire, to something which individuals and groups can reasonably demand.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notion of the human right to peace also changes the nature of the responsibility of those in positions of power, forma vague aspiration that those in power need to provide for peace, to the expectation and duty that those in power will provide peace. </a:t>
            </a:r>
          </a:p>
          <a:p>
            <a:pPr marL="0" marR="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dirty="0"/>
          </a:p>
        </p:txBody>
      </p:sp>
    </p:spTree>
    <p:extLst>
      <p:ext uri="{BB962C8B-B14F-4D97-AF65-F5344CB8AC3E}">
        <p14:creationId xmlns:p14="http://schemas.microsoft.com/office/powerpoint/2010/main" val="5522407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897</TotalTime>
  <Words>4149</Words>
  <Application>Microsoft Office PowerPoint</Application>
  <PresentationFormat>Widescreen</PresentationFormat>
  <Paragraphs>75</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Aptos</vt:lpstr>
      <vt:lpstr>Aptos Display</vt:lpstr>
      <vt:lpstr>Arial</vt:lpstr>
      <vt:lpstr>Office Theme</vt:lpstr>
      <vt:lpstr>Concepts of Peace: Movements, Ideas, Practice</vt:lpstr>
      <vt:lpstr>Historical Perspectives on Peace</vt:lpstr>
      <vt:lpstr>Thucydides on Peace</vt:lpstr>
      <vt:lpstr>Christianity and Humanism on Peace</vt:lpstr>
      <vt:lpstr>Christianity and Humanism on Peace</vt:lpstr>
      <vt:lpstr>Westphalian Peace</vt:lpstr>
      <vt:lpstr>Pax Britannica</vt:lpstr>
      <vt:lpstr>The Napoleonic Wars</vt:lpstr>
      <vt:lpstr>Nationalism and Self-determination </vt:lpstr>
      <vt:lpstr>20th Century</vt:lpstr>
      <vt:lpstr>WWI</vt:lpstr>
      <vt:lpstr>WWI</vt:lpstr>
      <vt:lpstr>WWII</vt:lpstr>
      <vt:lpstr>Historical Perspectives on Peace</vt:lpstr>
      <vt:lpstr>Historical Perspectives on Peace</vt:lpstr>
      <vt:lpstr>The United Nations</vt:lpstr>
      <vt:lpstr>The UN Declaration of Human Rights</vt:lpstr>
      <vt:lpstr>Human Rights and the Right to Peace</vt:lpstr>
      <vt:lpstr>Human Rights and the Right to Peace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90</cp:revision>
  <dcterms:created xsi:type="dcterms:W3CDTF">2025-02-16T22:52:28Z</dcterms:created>
  <dcterms:modified xsi:type="dcterms:W3CDTF">2025-03-10T10:11:44Z</dcterms:modified>
</cp:coreProperties>
</file>