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529" r:id="rId3"/>
    <p:sldId id="530" r:id="rId4"/>
    <p:sldId id="258" r:id="rId5"/>
    <p:sldId id="520" r:id="rId6"/>
    <p:sldId id="521" r:id="rId7"/>
    <p:sldId id="531" r:id="rId8"/>
    <p:sldId id="532" r:id="rId9"/>
    <p:sldId id="534" r:id="rId10"/>
    <p:sldId id="533" r:id="rId11"/>
    <p:sldId id="523" r:id="rId12"/>
    <p:sldId id="528" r:id="rId13"/>
    <p:sldId id="524" r:id="rId14"/>
    <p:sldId id="527" r:id="rId15"/>
    <p:sldId id="526" r:id="rId16"/>
    <p:sldId id="525" r:id="rId17"/>
    <p:sldId id="536" r:id="rId18"/>
    <p:sldId id="535" r:id="rId19"/>
    <p:sldId id="53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75462"/>
  </p:normalViewPr>
  <p:slideViewPr>
    <p:cSldViewPr snapToGrid="0">
      <p:cViewPr varScale="1">
        <p:scale>
          <a:sx n="83" d="100"/>
          <a:sy n="83" d="100"/>
        </p:scale>
        <p:origin x="14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301A7E-F455-F047-888D-4FB6A68D081C}" type="datetimeFigureOut">
              <a:rPr lang="en-US" smtClean="0"/>
              <a:t>10/7/23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9AEDD-4AB0-2645-86F1-3E1B24217684}" type="slidenum">
              <a:rPr lang="en-US" smtClean="0"/>
              <a:t>‹#›</a:t>
            </a:fld>
            <a:endParaRPr lang="en-US"/>
          </a:p>
        </p:txBody>
      </p:sp>
    </p:spTree>
    <p:extLst>
      <p:ext uri="{BB962C8B-B14F-4D97-AF65-F5344CB8AC3E}">
        <p14:creationId xmlns:p14="http://schemas.microsoft.com/office/powerpoint/2010/main" val="703232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very rich and dynamic range of approaches to thinking about Praxis which begins with Aristotle and continues to be explored/applied through contemporary praxis now. </a:t>
            </a:r>
          </a:p>
          <a:p>
            <a:r>
              <a:rPr lang="en-US" dirty="0"/>
              <a:t>This includes</a:t>
            </a:r>
          </a:p>
        </p:txBody>
      </p:sp>
      <p:sp>
        <p:nvSpPr>
          <p:cNvPr id="4" name="Slide Number Placeholder 3"/>
          <p:cNvSpPr>
            <a:spLocks noGrp="1"/>
          </p:cNvSpPr>
          <p:nvPr>
            <p:ph type="sldNum" sz="quarter" idx="5"/>
          </p:nvPr>
        </p:nvSpPr>
        <p:spPr/>
        <p:txBody>
          <a:bodyPr/>
          <a:lstStyle/>
          <a:p>
            <a:fld id="{7609AEDD-4AB0-2645-86F1-3E1B24217684}" type="slidenum">
              <a:rPr lang="en-US" smtClean="0"/>
              <a:t>1</a:t>
            </a:fld>
            <a:endParaRPr lang="en-US"/>
          </a:p>
        </p:txBody>
      </p:sp>
    </p:spTree>
    <p:extLst>
      <p:ext uri="{BB962C8B-B14F-4D97-AF65-F5344CB8AC3E}">
        <p14:creationId xmlns:p14="http://schemas.microsoft.com/office/powerpoint/2010/main" val="765534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Helvetica" pitchFamily="2" charset="0"/>
              </a:rPr>
              <a:t>We commonly think of practice as a way of doing things, an action, application or performance that is contrasted to theory and abstract thinking. The counterpoising of theory to the practical is a legacy of Aristotle’s classification of disciplines as theoretical, productive or practical. However, Aristotle also introduced the idea of “praxis’, which is not merely mechanical making but a conceptually inspired ‘creative doing’. This the concept of praxis, which derives form the `Greek word for ‘action that shapes the world’ , seeks to  dissolve the distinction between theory and practice. </a:t>
            </a:r>
            <a:r>
              <a:rPr lang="en-GB" sz="1200" dirty="0">
                <a:latin typeface="Helvetica" pitchFamily="2" charset="0"/>
              </a:rPr>
              <a:t>(Barker; 165/66)</a:t>
            </a:r>
            <a:endParaRPr lang="en-US" dirty="0"/>
          </a:p>
        </p:txBody>
      </p:sp>
      <p:sp>
        <p:nvSpPr>
          <p:cNvPr id="4" name="Slide Number Placeholder 3"/>
          <p:cNvSpPr>
            <a:spLocks noGrp="1"/>
          </p:cNvSpPr>
          <p:nvPr>
            <p:ph type="sldNum" sz="quarter" idx="5"/>
          </p:nvPr>
        </p:nvSpPr>
        <p:spPr/>
        <p:txBody>
          <a:bodyPr/>
          <a:lstStyle/>
          <a:p>
            <a:fld id="{7609AEDD-4AB0-2645-86F1-3E1B24217684}" type="slidenum">
              <a:rPr lang="en-US" smtClean="0"/>
              <a:t>2</a:t>
            </a:fld>
            <a:endParaRPr lang="en-US"/>
          </a:p>
        </p:txBody>
      </p:sp>
    </p:spTree>
    <p:extLst>
      <p:ext uri="{BB962C8B-B14F-4D97-AF65-F5344CB8AC3E}">
        <p14:creationId xmlns:p14="http://schemas.microsoft.com/office/powerpoint/2010/main" val="2990110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Understanding comes from practical handling….it is only through handling that we come to understand the Being of our materials, tools and equipment</a:t>
            </a:r>
            <a:r>
              <a:rPr lang="en-US" sz="1200" kern="1200" dirty="0">
                <a:solidFill>
                  <a:schemeClr val="tx1"/>
                </a:solidFill>
                <a:effectLst/>
                <a:latin typeface="+mn-lt"/>
                <a:ea typeface="+mn-ea"/>
                <a:cs typeface="+mn-cs"/>
              </a:rPr>
              <a:t>, as theorist and practitioner Barbara Bolt posits in relation to the controversial German philosopher Martin Heidegger (1889–1976), (Bolt, in Heidegger: pp96). This objective way of thinking in relation to “</a:t>
            </a:r>
            <a:r>
              <a:rPr lang="en-US" sz="1200" kern="1200" dirty="0" err="1">
                <a:solidFill>
                  <a:schemeClr val="tx1"/>
                </a:solidFill>
                <a:effectLst/>
                <a:latin typeface="+mn-lt"/>
                <a:ea typeface="+mn-ea"/>
                <a:cs typeface="+mn-cs"/>
              </a:rPr>
              <a:t>praxical</a:t>
            </a:r>
            <a:r>
              <a:rPr lang="en-US" sz="1200" kern="1200" dirty="0">
                <a:solidFill>
                  <a:schemeClr val="tx1"/>
                </a:solidFill>
                <a:effectLst/>
                <a:latin typeface="+mn-lt"/>
                <a:ea typeface="+mn-ea"/>
                <a:cs typeface="+mn-cs"/>
              </a:rPr>
              <a:t> knowledge’ offers some further reflection for thinking about an interaction between practical and theoretical materials. Yet, further to this, it is Heidegger’s ideas that pertain to the technological, his challenging text, ‘</a:t>
            </a:r>
            <a:r>
              <a:rPr lang="en-US" sz="1200" i="1" kern="1200" dirty="0">
                <a:solidFill>
                  <a:schemeClr val="tx1"/>
                </a:solidFill>
                <a:effectLst/>
                <a:latin typeface="+mn-lt"/>
                <a:ea typeface="+mn-ea"/>
                <a:cs typeface="+mn-cs"/>
              </a:rPr>
              <a:t>the question concerning technology’</a:t>
            </a:r>
            <a:r>
              <a:rPr lang="en-US" sz="1200" kern="1200" dirty="0">
                <a:solidFill>
                  <a:schemeClr val="tx1"/>
                </a:solidFill>
                <a:effectLst/>
                <a:latin typeface="+mn-lt"/>
                <a:ea typeface="+mn-ea"/>
                <a:cs typeface="+mn-cs"/>
              </a:rPr>
              <a:t> which can contribute to how ‘work’ materializes</a:t>
            </a:r>
            <a:r>
              <a:rPr lang="en-US" sz="1200" kern="1200" baseline="0" dirty="0">
                <a:solidFill>
                  <a:schemeClr val="tx1"/>
                </a:solidFill>
                <a:effectLst/>
                <a:latin typeface="+mn-lt"/>
                <a:ea typeface="+mn-ea"/>
                <a:cs typeface="+mn-cs"/>
              </a:rPr>
              <a:t> across analogue, technological an digital platforms. </a:t>
            </a:r>
            <a:r>
              <a:rPr lang="en-US"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CC0BDFBB-6B66-F94B-8FA3-685BEAF325EE}" type="slidenum">
              <a:rPr lang="en-US" smtClean="0"/>
              <a:t>7</a:t>
            </a:fld>
            <a:endParaRPr lang="en-US"/>
          </a:p>
        </p:txBody>
      </p:sp>
    </p:spTree>
    <p:extLst>
      <p:ext uri="{BB962C8B-B14F-4D97-AF65-F5344CB8AC3E}">
        <p14:creationId xmlns:p14="http://schemas.microsoft.com/office/powerpoint/2010/main" val="1527873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pitchFamily="2" charset="0"/>
              </a:rPr>
              <a:t>The less we just stare at the thing called hammer, the more actively we use</a:t>
            </a:r>
          </a:p>
          <a:p>
            <a:r>
              <a:rPr lang="en-GB" dirty="0">
                <a:effectLst/>
                <a:latin typeface="Helvetica" pitchFamily="2" charset="0"/>
              </a:rPr>
              <a:t>it, the more original our relation to it becomes and the more undisguisedly it</a:t>
            </a:r>
          </a:p>
          <a:p>
            <a:r>
              <a:rPr lang="en-GB" dirty="0">
                <a:effectLst/>
                <a:latin typeface="Helvetica" pitchFamily="2" charset="0"/>
              </a:rPr>
              <a:t>is encountered as what it is, as a useful thing. The act of hammering itself</a:t>
            </a:r>
          </a:p>
          <a:p>
            <a:r>
              <a:rPr lang="en-GB" dirty="0">
                <a:effectLst/>
                <a:latin typeface="Helvetica" pitchFamily="2" charset="0"/>
              </a:rPr>
              <a:t>discovers the specific “handiness” of the hammer…. No matter how keenly we</a:t>
            </a:r>
          </a:p>
          <a:p>
            <a:r>
              <a:rPr lang="en-GB" dirty="0">
                <a:effectLst/>
                <a:latin typeface="Helvetica" pitchFamily="2" charset="0"/>
              </a:rPr>
              <a:t>just look at the “outward appearance” of things constituted in one way or</a:t>
            </a:r>
          </a:p>
          <a:p>
            <a:r>
              <a:rPr lang="en-GB" dirty="0">
                <a:effectLst/>
                <a:latin typeface="Helvetica" pitchFamily="2" charset="0"/>
              </a:rPr>
              <a:t>another, we cannot discover handiness. When we just look at things</a:t>
            </a:r>
          </a:p>
          <a:p>
            <a:r>
              <a:rPr lang="en-GB" dirty="0">
                <a:effectLst/>
                <a:latin typeface="Helvetica" pitchFamily="2" charset="0"/>
              </a:rPr>
              <a:t>“theoretically,” we lack an understanding of handiness. But association which</a:t>
            </a:r>
          </a:p>
          <a:p>
            <a:r>
              <a:rPr lang="en-GB" dirty="0">
                <a:effectLst/>
                <a:latin typeface="Helvetica" pitchFamily="2" charset="0"/>
              </a:rPr>
              <a:t>makes use of things is not blind, it has its own way of seeing which guides</a:t>
            </a:r>
          </a:p>
          <a:p>
            <a:r>
              <a:rPr lang="en-GB" dirty="0">
                <a:effectLst/>
                <a:latin typeface="Helvetica" pitchFamily="2" charset="0"/>
              </a:rPr>
              <a:t>our operations and gives them their specific </a:t>
            </a:r>
            <a:r>
              <a:rPr lang="en-GB" dirty="0" err="1">
                <a:effectLst/>
                <a:latin typeface="Helvetica" pitchFamily="2" charset="0"/>
              </a:rPr>
              <a:t>thingly</a:t>
            </a:r>
            <a:r>
              <a:rPr lang="en-GB" dirty="0">
                <a:effectLst/>
                <a:latin typeface="Helvetica" pitchFamily="2" charset="0"/>
              </a:rPr>
              <a:t> quality. (Heidegger</a:t>
            </a:r>
          </a:p>
          <a:p>
            <a:r>
              <a:rPr lang="en-GB" dirty="0">
                <a:effectLst/>
                <a:latin typeface="Helvetica" pitchFamily="2" charset="0"/>
              </a:rPr>
              <a:t>1996:65)…</a:t>
            </a:r>
            <a:r>
              <a:rPr lang="en-GB" dirty="0"/>
              <a:t>what is critical to Heidegger’s notion of understanding is</a:t>
            </a:r>
          </a:p>
          <a:p>
            <a:r>
              <a:rPr lang="en-GB" dirty="0"/>
              <a:t>that understanding emerges through the care of handling. In this way, handling as</a:t>
            </a:r>
          </a:p>
          <a:p>
            <a:r>
              <a:rPr lang="en-GB" dirty="0"/>
              <a:t>care comes to supplant the instrumentalist in-order-to that defines the contemporary</a:t>
            </a:r>
          </a:p>
          <a:p>
            <a:r>
              <a:rPr lang="en-GB" dirty="0"/>
              <a:t>engagement of humans with the world….. everyday is concerned with</a:t>
            </a:r>
          </a:p>
          <a:p>
            <a:r>
              <a:rPr lang="en-GB" dirty="0"/>
              <a:t>handling, whether it is with tools, emotions, ideas or other beings……. When we become habituated we forget the wonder of it all. Our handlings become a means to an end. The privileged place of art arises from art’s capacity to create an open space of possibility. And in creative practice, as I will show, it is through handling as care that tools, materials and processes become </a:t>
            </a:r>
            <a:r>
              <a:rPr lang="en-GB" dirty="0" err="1"/>
              <a:t>cocollaborators</a:t>
            </a:r>
            <a:endParaRPr lang="en-GB" dirty="0"/>
          </a:p>
          <a:p>
            <a:r>
              <a:rPr lang="en-GB" dirty="0"/>
              <a:t>in opening that space……Handling as care produces a crucial moment of understanding and</a:t>
            </a:r>
          </a:p>
          <a:p>
            <a:r>
              <a:rPr lang="en-GB" dirty="0"/>
              <a:t>that understanding reveals possibility in its very possibility. This, not the completed</a:t>
            </a:r>
          </a:p>
          <a:p>
            <a:r>
              <a:rPr lang="en-GB" dirty="0"/>
              <a:t>artwork, is the work of art. In all of this, Deleuze and </a:t>
            </a:r>
            <a:r>
              <a:rPr lang="en-GB" dirty="0" err="1"/>
              <a:t>Guattari</a:t>
            </a:r>
            <a:r>
              <a:rPr lang="en-GB" dirty="0"/>
              <a:t> note, ‘tools exist only</a:t>
            </a:r>
          </a:p>
          <a:p>
            <a:r>
              <a:rPr lang="en-GB" dirty="0"/>
              <a:t>in relation to the </a:t>
            </a:r>
            <a:r>
              <a:rPr lang="en-GB" dirty="0" err="1"/>
              <a:t>interminglings</a:t>
            </a:r>
            <a:r>
              <a:rPr lang="en-GB" dirty="0"/>
              <a:t> they make possible or that make them possible’</a:t>
            </a:r>
          </a:p>
          <a:p>
            <a:r>
              <a:rPr lang="en-GB" dirty="0"/>
              <a:t>(Deleuze and </a:t>
            </a:r>
            <a:r>
              <a:rPr lang="en-GB" dirty="0" err="1"/>
              <a:t>Guattari</a:t>
            </a:r>
            <a:r>
              <a:rPr lang="en-GB" dirty="0"/>
              <a:t> 1987:90). Thus rather than focussing on the artwork, the</a:t>
            </a:r>
          </a:p>
          <a:p>
            <a:r>
              <a:rPr lang="en-GB" dirty="0"/>
              <a:t>emphasis shifts to the precise state of </a:t>
            </a:r>
            <a:r>
              <a:rPr lang="en-GB" dirty="0" err="1"/>
              <a:t>interminglings</a:t>
            </a:r>
            <a:endParaRPr lang="en-GB" dirty="0"/>
          </a:p>
          <a:p>
            <a:endParaRPr lang="en-US" dirty="0"/>
          </a:p>
        </p:txBody>
      </p:sp>
      <p:sp>
        <p:nvSpPr>
          <p:cNvPr id="4" name="Slide Number Placeholder 3"/>
          <p:cNvSpPr>
            <a:spLocks noGrp="1"/>
          </p:cNvSpPr>
          <p:nvPr>
            <p:ph type="sldNum" sz="quarter" idx="5"/>
          </p:nvPr>
        </p:nvSpPr>
        <p:spPr/>
        <p:txBody>
          <a:bodyPr/>
          <a:lstStyle/>
          <a:p>
            <a:fld id="{7609AEDD-4AB0-2645-86F1-3E1B24217684}" type="slidenum">
              <a:rPr lang="en-US" smtClean="0"/>
              <a:t>9</a:t>
            </a:fld>
            <a:endParaRPr lang="en-US"/>
          </a:p>
        </p:txBody>
      </p:sp>
    </p:spTree>
    <p:extLst>
      <p:ext uri="{BB962C8B-B14F-4D97-AF65-F5344CB8AC3E}">
        <p14:creationId xmlns:p14="http://schemas.microsoft.com/office/powerpoint/2010/main" val="1388937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95667-3E34-04C8-5D21-894B561C3F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69EFE03-AA0E-EF46-624A-55C57697C3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F3E151B-BA93-1286-2E10-7A23CC5C274C}"/>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5" name="Footer Placeholder 4">
            <a:extLst>
              <a:ext uri="{FF2B5EF4-FFF2-40B4-BE49-F238E27FC236}">
                <a16:creationId xmlns:a16="http://schemas.microsoft.com/office/drawing/2014/main" id="{8DC5D365-87F8-06F8-201E-D11ECC7CF5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F25E7C-5076-EFE3-8D6B-D04D8C4E5EDC}"/>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3745430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FF32-6B5E-4FE4-5A15-9B032C3F64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D568CF1-64CE-25A9-EDBC-F5173AD54FF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E749A1-6CA2-BCB6-EE4C-742610CFE3F3}"/>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5" name="Footer Placeholder 4">
            <a:extLst>
              <a:ext uri="{FF2B5EF4-FFF2-40B4-BE49-F238E27FC236}">
                <a16:creationId xmlns:a16="http://schemas.microsoft.com/office/drawing/2014/main" id="{E7D877BC-E01E-6AC0-DD36-BC1F50C877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0D6CF9-5DEE-E151-110F-9B011364B50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012881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C68A1-32CD-97C3-B5D1-D4F364CC59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0EF1F85-6D1B-3025-147A-2D6B485DB4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FB212A-54BE-CFB4-30BD-4C03B508D795}"/>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5" name="Footer Placeholder 4">
            <a:extLst>
              <a:ext uri="{FF2B5EF4-FFF2-40B4-BE49-F238E27FC236}">
                <a16:creationId xmlns:a16="http://schemas.microsoft.com/office/drawing/2014/main" id="{A955D602-A0A7-7923-447F-3984F7E199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8FE2CA-5D23-5490-54B4-3E80230FDE61}"/>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97081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E647A-DCE3-9B49-91BE-2041996D1B5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5AE7A7-D2C2-1159-7807-26A53FD44A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1E57D21-0113-3B5E-2C54-57FDC06690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1491ED-3426-1449-4998-05AA194EC0D1}"/>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6" name="Footer Placeholder 5">
            <a:extLst>
              <a:ext uri="{FF2B5EF4-FFF2-40B4-BE49-F238E27FC236}">
                <a16:creationId xmlns:a16="http://schemas.microsoft.com/office/drawing/2014/main" id="{C275A459-4847-AB8F-032D-DDA166F24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34D1F8-F81A-C39B-DFDE-14026589714B}"/>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306163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2710C-24C5-151B-2289-3683A27D64A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7E22B1-119D-2D0C-2C30-FE76DF2295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AA8E3D-EDB5-55D2-9AEA-0846DD45179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F90476A-A4F1-854A-3749-F61223BCAF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BBBECBE-42F8-C900-F26B-C3F1F6EDF16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BADD28-0250-4360-FD8F-E40E6D1121E3}"/>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8" name="Footer Placeholder 7">
            <a:extLst>
              <a:ext uri="{FF2B5EF4-FFF2-40B4-BE49-F238E27FC236}">
                <a16:creationId xmlns:a16="http://schemas.microsoft.com/office/drawing/2014/main" id="{E4FE05E0-F439-28D1-4436-AC312F94DF5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6271FB-FDB9-15B7-1A56-8CC90133CEA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17084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2AD0D-73A9-934A-B068-43FDFEA482A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891EAAC-2FCC-7706-6149-0EA42B4B8747}"/>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4" name="Footer Placeholder 3">
            <a:extLst>
              <a:ext uri="{FF2B5EF4-FFF2-40B4-BE49-F238E27FC236}">
                <a16:creationId xmlns:a16="http://schemas.microsoft.com/office/drawing/2014/main" id="{909995F8-5D04-4A2E-C92C-4FBE73A735E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81B0D5-70FE-517F-E435-E95F4356DC2D}"/>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64955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A8932C-B7D8-F87A-BD64-98094E437C76}"/>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3" name="Footer Placeholder 2">
            <a:extLst>
              <a:ext uri="{FF2B5EF4-FFF2-40B4-BE49-F238E27FC236}">
                <a16:creationId xmlns:a16="http://schemas.microsoft.com/office/drawing/2014/main" id="{04266FA9-10F1-2D87-1C02-1E5E91F6C4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2C83E3-286D-36B4-CFCC-5C7D445A269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4227777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6EE0-5A4B-447A-9E3F-25FF7CC7A7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2936051-1317-1227-80E8-9EE168533B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4241841-0AA5-7EF4-1A74-AD3589DD5F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1ABFC9-129A-10EC-A671-A1A104E62DA4}"/>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6" name="Footer Placeholder 5">
            <a:extLst>
              <a:ext uri="{FF2B5EF4-FFF2-40B4-BE49-F238E27FC236}">
                <a16:creationId xmlns:a16="http://schemas.microsoft.com/office/drawing/2014/main" id="{45641E58-E482-3ECE-7791-B5A01E19E8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BAD0AF-1993-4A93-46DD-E3D1324B1EBF}"/>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19967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3BC55-F620-E20A-C621-C378567FC8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3AE0EC3-D712-2909-CD64-E830DDE737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ECE849-A821-4A84-7980-3162F6D260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6D561E-8436-753A-3E09-0E985E6D6036}"/>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6" name="Footer Placeholder 5">
            <a:extLst>
              <a:ext uri="{FF2B5EF4-FFF2-40B4-BE49-F238E27FC236}">
                <a16:creationId xmlns:a16="http://schemas.microsoft.com/office/drawing/2014/main" id="{7E10FB8A-E43E-C9D9-5086-66C0C10D42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69773F-BE38-B272-9CBA-A09B358230B2}"/>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144714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CA9CC-2E0B-25CA-F2C1-D0BA0CBC1C4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65777A-B3A0-C7F9-CCBE-4E10D8AADA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F9F6A-C10A-FCF0-CA31-018DCEC8C1F5}"/>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5" name="Footer Placeholder 4">
            <a:extLst>
              <a:ext uri="{FF2B5EF4-FFF2-40B4-BE49-F238E27FC236}">
                <a16:creationId xmlns:a16="http://schemas.microsoft.com/office/drawing/2014/main" id="{15AD1EB1-5899-FE6C-052B-B0FE5D27B8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458B8B-00D2-D63C-D742-F821D24FDE89}"/>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870394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31CD8A-6333-55AB-EE10-23240C9DA7F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D28216-9AB8-CB81-D8DA-32DB92EE8F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D3CB35-8BDA-5B08-5451-9BCB3714CAC0}"/>
              </a:ext>
            </a:extLst>
          </p:cNvPr>
          <p:cNvSpPr>
            <a:spLocks noGrp="1"/>
          </p:cNvSpPr>
          <p:nvPr>
            <p:ph type="dt" sz="half" idx="10"/>
          </p:nvPr>
        </p:nvSpPr>
        <p:spPr/>
        <p:txBody>
          <a:bodyPr/>
          <a:lstStyle/>
          <a:p>
            <a:fld id="{FC128364-3D4B-6049-A349-9ADC878120DA}" type="datetimeFigureOut">
              <a:rPr lang="en-US" smtClean="0"/>
              <a:t>10/7/23</a:t>
            </a:fld>
            <a:endParaRPr lang="en-US"/>
          </a:p>
        </p:txBody>
      </p:sp>
      <p:sp>
        <p:nvSpPr>
          <p:cNvPr id="5" name="Footer Placeholder 4">
            <a:extLst>
              <a:ext uri="{FF2B5EF4-FFF2-40B4-BE49-F238E27FC236}">
                <a16:creationId xmlns:a16="http://schemas.microsoft.com/office/drawing/2014/main" id="{F152E202-3005-7ED5-D50F-20EDEE1EE0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3ABB17-D291-0FD6-99EF-4BF3C3690678}"/>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181605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B475F-BE9D-860F-A7E9-6D4A1F23FC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A42316-02AD-904E-E8F5-D5A3FE4537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6E68DD-E50A-2EBF-D246-344849256D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128364-3D4B-6049-A349-9ADC878120DA}" type="datetimeFigureOut">
              <a:rPr lang="en-US" smtClean="0"/>
              <a:t>10/7/23</a:t>
            </a:fld>
            <a:endParaRPr lang="en-US"/>
          </a:p>
        </p:txBody>
      </p:sp>
      <p:sp>
        <p:nvSpPr>
          <p:cNvPr id="5" name="Footer Placeholder 4">
            <a:extLst>
              <a:ext uri="{FF2B5EF4-FFF2-40B4-BE49-F238E27FC236}">
                <a16:creationId xmlns:a16="http://schemas.microsoft.com/office/drawing/2014/main" id="{85D42FE4-E0FD-522F-BB12-8C51B59726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B85011-7B19-872B-3281-58AEFC8776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67BB32-1D9B-7D46-9800-46A674B15AB1}" type="slidenum">
              <a:rPr lang="en-US" smtClean="0"/>
              <a:t>‹#›</a:t>
            </a:fld>
            <a:endParaRPr lang="en-US"/>
          </a:p>
        </p:txBody>
      </p:sp>
    </p:spTree>
    <p:extLst>
      <p:ext uri="{BB962C8B-B14F-4D97-AF65-F5344CB8AC3E}">
        <p14:creationId xmlns:p14="http://schemas.microsoft.com/office/powerpoint/2010/main" val="23969410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sustainablefashion/"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image" Target="../media/image20.jpg"/></Relationships>
</file>

<file path=ppt/slides/_rels/slide1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5B4B6-9BB0-F506-CEEF-1A43F7A1066F}"/>
              </a:ext>
            </a:extLst>
          </p:cNvPr>
          <p:cNvSpPr>
            <a:spLocks noGrp="1"/>
          </p:cNvSpPr>
          <p:nvPr>
            <p:ph type="ctrTitle"/>
          </p:nvPr>
        </p:nvSpPr>
        <p:spPr/>
        <p:txBody>
          <a:bodyPr>
            <a:normAutofit/>
          </a:bodyPr>
          <a:lstStyle/>
          <a:p>
            <a:r>
              <a:rPr lang="en-US" dirty="0">
                <a:latin typeface="Helvetica" pitchFamily="2" charset="0"/>
              </a:rPr>
              <a:t>Explorative Praxis</a:t>
            </a:r>
            <a:br>
              <a:rPr lang="en-US" dirty="0">
                <a:latin typeface="Helvetica" pitchFamily="2" charset="0"/>
              </a:rPr>
            </a:br>
            <a:r>
              <a:rPr lang="en-US" dirty="0">
                <a:latin typeface="Helvetica" pitchFamily="2" charset="0"/>
              </a:rPr>
              <a:t>‘Traces of Making’ </a:t>
            </a:r>
            <a:br>
              <a:rPr lang="en-US" dirty="0">
                <a:latin typeface="Helvetica" pitchFamily="2" charset="0"/>
              </a:rPr>
            </a:br>
            <a:r>
              <a:rPr lang="en-US" sz="2200" dirty="0">
                <a:latin typeface="Helvetica" pitchFamily="2" charset="0"/>
              </a:rPr>
              <a:t>Part Time Provision</a:t>
            </a:r>
          </a:p>
        </p:txBody>
      </p:sp>
      <p:sp>
        <p:nvSpPr>
          <p:cNvPr id="3" name="Subtitle 2">
            <a:extLst>
              <a:ext uri="{FF2B5EF4-FFF2-40B4-BE49-F238E27FC236}">
                <a16:creationId xmlns:a16="http://schemas.microsoft.com/office/drawing/2014/main" id="{BD1E9AA7-215D-9083-7697-698BB159D777}"/>
              </a:ext>
            </a:extLst>
          </p:cNvPr>
          <p:cNvSpPr>
            <a:spLocks noGrp="1"/>
          </p:cNvSpPr>
          <p:nvPr>
            <p:ph type="subTitle" idx="1"/>
          </p:nvPr>
        </p:nvSpPr>
        <p:spPr/>
        <p:txBody>
          <a:bodyPr>
            <a:normAutofit/>
          </a:bodyPr>
          <a:lstStyle/>
          <a:p>
            <a:r>
              <a:rPr lang="en-US" sz="5400" dirty="0">
                <a:latin typeface="Helvetica" pitchFamily="2" charset="0"/>
              </a:rPr>
              <a:t>What is Praxis? </a:t>
            </a:r>
          </a:p>
        </p:txBody>
      </p:sp>
    </p:spTree>
    <p:extLst>
      <p:ext uri="{BB962C8B-B14F-4D97-AF65-F5344CB8AC3E}">
        <p14:creationId xmlns:p14="http://schemas.microsoft.com/office/powerpoint/2010/main" val="3348491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9761-15CB-8F30-C09B-27886C323147}"/>
              </a:ext>
            </a:extLst>
          </p:cNvPr>
          <p:cNvSpPr>
            <a:spLocks noGrp="1"/>
          </p:cNvSpPr>
          <p:nvPr>
            <p:ph type="title"/>
          </p:nvPr>
        </p:nvSpPr>
        <p:spPr>
          <a:xfrm>
            <a:off x="404735" y="350135"/>
            <a:ext cx="3627620" cy="1325563"/>
          </a:xfrm>
        </p:spPr>
        <p:txBody>
          <a:bodyPr/>
          <a:lstStyle/>
          <a:p>
            <a:r>
              <a:rPr lang="en-US" dirty="0">
                <a:latin typeface="Helvetica" pitchFamily="2" charset="0"/>
              </a:rPr>
              <a:t>Praxis</a:t>
            </a:r>
          </a:p>
        </p:txBody>
      </p:sp>
      <p:pic>
        <p:nvPicPr>
          <p:cNvPr id="1034" name="Picture 10" descr="Aristotle | Biography, Works, Quotes, Philosophy, Ethics, &amp; Facts |  Britannica">
            <a:extLst>
              <a:ext uri="{FF2B5EF4-FFF2-40B4-BE49-F238E27FC236}">
                <a16:creationId xmlns:a16="http://schemas.microsoft.com/office/drawing/2014/main" id="{3FFB43F4-5515-D352-6B2C-DE38EAD7C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5630" y="659567"/>
            <a:ext cx="4416989" cy="553886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2D4BAC8-DF37-5CB5-07C5-D60AD6DFB8FB}"/>
              </a:ext>
            </a:extLst>
          </p:cNvPr>
          <p:cNvSpPr txBox="1"/>
          <p:nvPr/>
        </p:nvSpPr>
        <p:spPr>
          <a:xfrm>
            <a:off x="404735" y="1675698"/>
            <a:ext cx="5876145" cy="4093428"/>
          </a:xfrm>
          <a:prstGeom prst="rect">
            <a:avLst/>
          </a:prstGeom>
          <a:noFill/>
        </p:spPr>
        <p:txBody>
          <a:bodyPr wrap="square" rtlCol="0">
            <a:spAutoFit/>
          </a:bodyPr>
          <a:lstStyle/>
          <a:p>
            <a:r>
              <a:rPr lang="en-US" sz="2000" dirty="0">
                <a:latin typeface="Helvetica" pitchFamily="2" charset="0"/>
              </a:rPr>
              <a:t>We commonly think of practice as a way of doing things, an action, application or performance that is contrasted to theory and abstract thinking. The counterpoising of theory to the practical is a legacy of Aristotle’s classification of disciplines as theoretical, productive or practical. However, Aristotle also introduced the idea of “praxis’, which is not merely mechanical making but a conceptually inspired ‘creative doing’. This the concept of praxis, which derives form the `Greek word for ‘action that shapes the world’ , seeks to  dissolve the distinction between theory and practice. </a:t>
            </a:r>
            <a:r>
              <a:rPr lang="en-GB" sz="2000" dirty="0">
                <a:latin typeface="Helvetica" pitchFamily="2" charset="0"/>
              </a:rPr>
              <a:t>(Barker; 165/66)</a:t>
            </a:r>
            <a:endParaRPr lang="en-US" sz="2000" dirty="0"/>
          </a:p>
        </p:txBody>
      </p:sp>
      <p:sp>
        <p:nvSpPr>
          <p:cNvPr id="4" name="TextBox 3">
            <a:extLst>
              <a:ext uri="{FF2B5EF4-FFF2-40B4-BE49-F238E27FC236}">
                <a16:creationId xmlns:a16="http://schemas.microsoft.com/office/drawing/2014/main" id="{ADBF57B4-6AC9-28BB-4714-3C8FC41468AC}"/>
              </a:ext>
            </a:extLst>
          </p:cNvPr>
          <p:cNvSpPr txBox="1"/>
          <p:nvPr/>
        </p:nvSpPr>
        <p:spPr>
          <a:xfrm>
            <a:off x="7545630" y="6340839"/>
            <a:ext cx="4134465" cy="369332"/>
          </a:xfrm>
          <a:prstGeom prst="rect">
            <a:avLst/>
          </a:prstGeom>
          <a:noFill/>
        </p:spPr>
        <p:txBody>
          <a:bodyPr wrap="none" rtlCol="0">
            <a:spAutoFit/>
          </a:bodyPr>
          <a:lstStyle/>
          <a:p>
            <a:r>
              <a:rPr lang="en-GB" b="0" i="0" dirty="0">
                <a:solidFill>
                  <a:srgbClr val="1A1A1A"/>
                </a:solidFill>
                <a:effectLst/>
                <a:latin typeface="Helvetica" pitchFamily="2" charset="0"/>
              </a:rPr>
              <a:t>Aristotle, 384 BCE - 322 B</a:t>
            </a:r>
            <a:r>
              <a:rPr lang="en-GB" dirty="0">
                <a:solidFill>
                  <a:srgbClr val="1A1A1A"/>
                </a:solidFill>
                <a:latin typeface="Helvetica" pitchFamily="2" charset="0"/>
              </a:rPr>
              <a:t>CE, Greece</a:t>
            </a:r>
            <a:endParaRPr lang="en-US" dirty="0">
              <a:latin typeface="Helvetica" pitchFamily="2" charset="0"/>
            </a:endParaRPr>
          </a:p>
        </p:txBody>
      </p:sp>
    </p:spTree>
    <p:extLst>
      <p:ext uri="{BB962C8B-B14F-4D97-AF65-F5344CB8AC3E}">
        <p14:creationId xmlns:p14="http://schemas.microsoft.com/office/powerpoint/2010/main" val="810227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8172B-BC66-76B0-A9B0-4102737F2E62}"/>
              </a:ext>
            </a:extLst>
          </p:cNvPr>
          <p:cNvSpPr>
            <a:spLocks noGrp="1"/>
          </p:cNvSpPr>
          <p:nvPr>
            <p:ph type="title"/>
          </p:nvPr>
        </p:nvSpPr>
        <p:spPr>
          <a:xfrm>
            <a:off x="284813" y="575013"/>
            <a:ext cx="11622374" cy="1325563"/>
          </a:xfrm>
        </p:spPr>
        <p:txBody>
          <a:bodyPr>
            <a:normAutofit/>
          </a:bodyPr>
          <a:lstStyle/>
          <a:p>
            <a:r>
              <a:rPr lang="en-GB" dirty="0">
                <a:latin typeface="Helvetica" pitchFamily="2" charset="0"/>
              </a:rPr>
              <a:t>Aristotle’s doctrine of the four causes</a:t>
            </a:r>
            <a:br>
              <a:rPr lang="en-GB" dirty="0"/>
            </a:br>
            <a:endParaRPr lang="en-US" dirty="0"/>
          </a:p>
        </p:txBody>
      </p:sp>
      <p:sp>
        <p:nvSpPr>
          <p:cNvPr id="3" name="Content Placeholder 2">
            <a:extLst>
              <a:ext uri="{FF2B5EF4-FFF2-40B4-BE49-F238E27FC236}">
                <a16:creationId xmlns:a16="http://schemas.microsoft.com/office/drawing/2014/main" id="{E0B36F50-A55E-868A-02E7-EC13583F5D50}"/>
              </a:ext>
            </a:extLst>
          </p:cNvPr>
          <p:cNvSpPr>
            <a:spLocks noGrp="1"/>
          </p:cNvSpPr>
          <p:nvPr>
            <p:ph idx="1"/>
          </p:nvPr>
        </p:nvSpPr>
        <p:spPr>
          <a:xfrm>
            <a:off x="284813" y="1900576"/>
            <a:ext cx="11622374" cy="4351338"/>
          </a:xfrm>
        </p:spPr>
        <p:txBody>
          <a:bodyPr>
            <a:normAutofit fontScale="77500" lnSpcReduction="20000"/>
          </a:bodyPr>
          <a:lstStyle/>
          <a:p>
            <a:pPr marL="0" indent="0">
              <a:buNone/>
            </a:pPr>
            <a:r>
              <a:rPr lang="en-GB" sz="3500" dirty="0">
                <a:latin typeface="Helvetica" pitchFamily="2" charset="0"/>
                <a:cs typeface="Arial" panose="020B0604020202020204" pitchFamily="34" charset="0"/>
              </a:rPr>
              <a:t>First Cause, causa </a:t>
            </a:r>
            <a:r>
              <a:rPr lang="en-GB" sz="3500" dirty="0" err="1">
                <a:latin typeface="Helvetica" pitchFamily="2" charset="0"/>
                <a:cs typeface="Arial" panose="020B0604020202020204" pitchFamily="34" charset="0"/>
              </a:rPr>
              <a:t>materialis</a:t>
            </a:r>
            <a:r>
              <a:rPr lang="en-GB" dirty="0">
                <a:latin typeface="Helvetica" pitchFamily="2" charset="0"/>
                <a:cs typeface="Arial" panose="020B0604020202020204" pitchFamily="34" charset="0"/>
              </a:rPr>
              <a:t>. </a:t>
            </a:r>
            <a:r>
              <a:rPr lang="en-GB" sz="3500" dirty="0">
                <a:latin typeface="Helvetica" pitchFamily="2" charset="0"/>
                <a:cs typeface="Arial" panose="020B0604020202020204" pitchFamily="34" charset="0"/>
              </a:rPr>
              <a:t>This is the matter or material out of which something is made,</a:t>
            </a:r>
            <a:r>
              <a:rPr lang="en-GB" dirty="0">
                <a:latin typeface="Helvetica" pitchFamily="2" charset="0"/>
                <a:cs typeface="Arial" panose="020B0604020202020204" pitchFamily="34" charset="0"/>
              </a:rPr>
              <a:t> </a:t>
            </a:r>
            <a:r>
              <a:rPr lang="en-GB" sz="2400" dirty="0">
                <a:latin typeface="Helvetica" pitchFamily="2" charset="0"/>
                <a:cs typeface="Arial" panose="020B0604020202020204" pitchFamily="34" charset="0"/>
              </a:rPr>
              <a:t>i.e. silver, wood, paper, clay, textile</a:t>
            </a:r>
          </a:p>
          <a:p>
            <a:pPr marL="0" indent="0">
              <a:buNone/>
            </a:pPr>
            <a:r>
              <a:rPr lang="en-GB" sz="3500" dirty="0">
                <a:latin typeface="Helvetica" pitchFamily="2" charset="0"/>
                <a:cs typeface="Arial" panose="020B0604020202020204" pitchFamily="34" charset="0"/>
              </a:rPr>
              <a:t>Second cause, causa </a:t>
            </a:r>
            <a:r>
              <a:rPr lang="en-GB" sz="3500" dirty="0" err="1">
                <a:latin typeface="Helvetica" pitchFamily="2" charset="0"/>
                <a:cs typeface="Arial" panose="020B0604020202020204" pitchFamily="34" charset="0"/>
              </a:rPr>
              <a:t>formalis</a:t>
            </a:r>
            <a:r>
              <a:rPr lang="en-GB" sz="3500" dirty="0">
                <a:latin typeface="Helvetica" pitchFamily="2" charset="0"/>
                <a:cs typeface="Arial" panose="020B0604020202020204" pitchFamily="34" charset="0"/>
              </a:rPr>
              <a:t> - relates to the form that the thing takes or the shape into which the material enters. </a:t>
            </a:r>
            <a:r>
              <a:rPr lang="en-GB" sz="2400" dirty="0">
                <a:latin typeface="Helvetica" pitchFamily="2" charset="0"/>
                <a:cs typeface="Arial" panose="020B0604020202020204" pitchFamily="34" charset="0"/>
              </a:rPr>
              <a:t>The forming of a chalice can be contrasted with the forming of a book, a wheel-thrown pot, or a digital print. Thus, for example, the centrifugal force of the pottery wheel will cause a thrown pot to take a particular form whilst the digital process will cause a digital print to take a very different form.</a:t>
            </a:r>
          </a:p>
          <a:p>
            <a:pPr marL="0" indent="0">
              <a:buNone/>
            </a:pPr>
            <a:r>
              <a:rPr lang="en-GB" sz="3500" dirty="0">
                <a:latin typeface="Helvetica" pitchFamily="2" charset="0"/>
                <a:cs typeface="Arial" panose="020B0604020202020204" pitchFamily="34" charset="0"/>
              </a:rPr>
              <a:t>Third cause, causa </a:t>
            </a:r>
            <a:r>
              <a:rPr lang="en-GB" sz="3500" dirty="0" err="1">
                <a:latin typeface="Helvetica" pitchFamily="2" charset="0"/>
                <a:cs typeface="Arial" panose="020B0604020202020204" pitchFamily="34" charset="0"/>
              </a:rPr>
              <a:t>finalis</a:t>
            </a:r>
            <a:r>
              <a:rPr lang="en-GB" sz="3500" dirty="0">
                <a:latin typeface="Helvetica" pitchFamily="2" charset="0"/>
                <a:cs typeface="Arial" panose="020B0604020202020204" pitchFamily="34" charset="0"/>
              </a:rPr>
              <a:t>. This is the end or the purpose for which the thing was made</a:t>
            </a:r>
            <a:r>
              <a:rPr lang="en-GB" dirty="0">
                <a:latin typeface="Helvetica" pitchFamily="2" charset="0"/>
                <a:cs typeface="Arial" panose="020B0604020202020204" pitchFamily="34" charset="0"/>
              </a:rPr>
              <a:t>. </a:t>
            </a:r>
            <a:r>
              <a:rPr lang="en-GB" sz="2600" dirty="0">
                <a:latin typeface="Helvetica" pitchFamily="2" charset="0"/>
                <a:cs typeface="Arial" panose="020B0604020202020204" pitchFamily="34" charset="0"/>
              </a:rPr>
              <a:t>This end determines the form of the thing and thus its relation to causa </a:t>
            </a:r>
            <a:r>
              <a:rPr lang="en-GB" sz="2600" dirty="0" err="1">
                <a:latin typeface="Helvetica" pitchFamily="2" charset="0"/>
                <a:cs typeface="Arial" panose="020B0604020202020204" pitchFamily="34" charset="0"/>
              </a:rPr>
              <a:t>formalis</a:t>
            </a:r>
            <a:r>
              <a:rPr lang="en-GB" sz="2600" dirty="0">
                <a:latin typeface="Helvetica" pitchFamily="2" charset="0"/>
                <a:cs typeface="Arial" panose="020B0604020202020204" pitchFamily="34" charset="0"/>
              </a:rPr>
              <a:t> becomes immediately obvious. </a:t>
            </a:r>
          </a:p>
          <a:p>
            <a:pPr marL="0" indent="0">
              <a:buNone/>
            </a:pPr>
            <a:r>
              <a:rPr lang="en-GB" sz="3800" dirty="0">
                <a:latin typeface="Helvetica" pitchFamily="2" charset="0"/>
              </a:rPr>
              <a:t>Fourth cause, causa </a:t>
            </a:r>
            <a:r>
              <a:rPr lang="en-GB" sz="3800" dirty="0" err="1">
                <a:latin typeface="Helvetica" pitchFamily="2" charset="0"/>
              </a:rPr>
              <a:t>efficiens</a:t>
            </a:r>
            <a:r>
              <a:rPr lang="en-GB" sz="3800" dirty="0">
                <a:latin typeface="Helvetica" pitchFamily="2" charset="0"/>
              </a:rPr>
              <a:t>. The causa </a:t>
            </a:r>
            <a:r>
              <a:rPr lang="en-GB" sz="3800" dirty="0" err="1">
                <a:latin typeface="Helvetica" pitchFamily="2" charset="0"/>
              </a:rPr>
              <a:t>efficiens</a:t>
            </a:r>
            <a:r>
              <a:rPr lang="en-GB" sz="3800" dirty="0">
                <a:latin typeface="Helvetica" pitchFamily="2" charset="0"/>
              </a:rPr>
              <a:t> is that which brings about the finished object.</a:t>
            </a:r>
            <a:r>
              <a:rPr lang="en-GB" dirty="0">
                <a:latin typeface="Helvetica" pitchFamily="2" charset="0"/>
              </a:rPr>
              <a:t> In the conception of the four causes, it is the silversmith, or the woodworker, or origami makers, or ceramicist, or fashion designer who brings about this effect (Heidegger 1977:6).(found in Bolt, B (date) </a:t>
            </a:r>
            <a:r>
              <a:rPr lang="en-GB" dirty="0" err="1">
                <a:latin typeface="Helvetica" pitchFamily="2" charset="0"/>
              </a:rPr>
              <a:t>Heidagger</a:t>
            </a:r>
            <a:r>
              <a:rPr lang="en-GB" dirty="0">
                <a:latin typeface="Helvetica" pitchFamily="2" charset="0"/>
              </a:rPr>
              <a:t>, </a:t>
            </a:r>
            <a:r>
              <a:rPr lang="en-GB" dirty="0" err="1">
                <a:latin typeface="Helvetica" pitchFamily="2" charset="0"/>
              </a:rPr>
              <a:t>Handlailty</a:t>
            </a:r>
            <a:r>
              <a:rPr lang="en-GB" dirty="0">
                <a:latin typeface="Helvetica" pitchFamily="2" charset="0"/>
              </a:rPr>
              <a:t> and </a:t>
            </a:r>
            <a:r>
              <a:rPr lang="en-GB" dirty="0" err="1">
                <a:latin typeface="Helvetica" pitchFamily="2" charset="0"/>
              </a:rPr>
              <a:t>praxical</a:t>
            </a:r>
            <a:r>
              <a:rPr lang="en-GB" dirty="0">
                <a:latin typeface="Helvetica" pitchFamily="2" charset="0"/>
              </a:rPr>
              <a:t> knowledge)</a:t>
            </a:r>
          </a:p>
          <a:p>
            <a:pPr marL="0" indent="0">
              <a:buNone/>
            </a:pPr>
            <a:endParaRPr lang="en-GB" dirty="0"/>
          </a:p>
          <a:p>
            <a:endParaRPr lang="en-GB" dirty="0"/>
          </a:p>
          <a:p>
            <a:endParaRPr lang="en-US" dirty="0"/>
          </a:p>
        </p:txBody>
      </p:sp>
    </p:spTree>
    <p:extLst>
      <p:ext uri="{BB962C8B-B14F-4D97-AF65-F5344CB8AC3E}">
        <p14:creationId xmlns:p14="http://schemas.microsoft.com/office/powerpoint/2010/main" val="769783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B97610-1B76-0640-192F-86D7D2176B68}"/>
              </a:ext>
            </a:extLst>
          </p:cNvPr>
          <p:cNvPicPr>
            <a:picLocks noChangeAspect="1"/>
          </p:cNvPicPr>
          <p:nvPr/>
        </p:nvPicPr>
        <p:blipFill>
          <a:blip r:embed="rId2"/>
          <a:stretch>
            <a:fillRect/>
          </a:stretch>
        </p:blipFill>
        <p:spPr>
          <a:xfrm>
            <a:off x="6962421" y="945592"/>
            <a:ext cx="5060107" cy="4722767"/>
          </a:xfrm>
          <a:prstGeom prst="rect">
            <a:avLst/>
          </a:prstGeom>
        </p:spPr>
      </p:pic>
      <p:sp>
        <p:nvSpPr>
          <p:cNvPr id="9" name="TextBox 8">
            <a:extLst>
              <a:ext uri="{FF2B5EF4-FFF2-40B4-BE49-F238E27FC236}">
                <a16:creationId xmlns:a16="http://schemas.microsoft.com/office/drawing/2014/main" id="{123BBE1D-7811-EDCE-D1CE-1926EAE8DBBB}"/>
              </a:ext>
            </a:extLst>
          </p:cNvPr>
          <p:cNvSpPr txBox="1"/>
          <p:nvPr/>
        </p:nvSpPr>
        <p:spPr>
          <a:xfrm>
            <a:off x="338283" y="1028343"/>
            <a:ext cx="6175059" cy="4062651"/>
          </a:xfrm>
          <a:prstGeom prst="rect">
            <a:avLst/>
          </a:prstGeom>
          <a:noFill/>
        </p:spPr>
        <p:txBody>
          <a:bodyPr wrap="square">
            <a:spAutoFit/>
          </a:bodyPr>
          <a:lstStyle/>
          <a:p>
            <a:br>
              <a:rPr lang="en-GB" sz="1800" dirty="0">
                <a:latin typeface="Helvetica" pitchFamily="2" charset="0"/>
              </a:rPr>
            </a:br>
            <a:r>
              <a:rPr lang="en-GB" sz="2400" dirty="0">
                <a:latin typeface="Helvetica" pitchFamily="2" charset="0"/>
              </a:rPr>
              <a:t>Praxis, in its simplest construal, means theory plus action. It indicates life practice formed from both reflection and action. The self, striving to transform the world creatively according to an emerging vision based on its own values, actualizes itself as it actualizes its vision. Because individuals' actions always affect other people, praxis is inherently political. </a:t>
            </a:r>
            <a:r>
              <a:rPr lang="en-GB" sz="1600" dirty="0">
                <a:latin typeface="Helvetica" pitchFamily="2" charset="0"/>
              </a:rPr>
              <a:t>(http://</a:t>
            </a:r>
            <a:r>
              <a:rPr lang="en-GB" sz="1600" dirty="0" err="1">
                <a:latin typeface="Helvetica" pitchFamily="2" charset="0"/>
              </a:rPr>
              <a:t>www.markfoster.net</a:t>
            </a:r>
            <a:r>
              <a:rPr lang="en-GB" sz="1600" dirty="0">
                <a:latin typeface="Helvetica" pitchFamily="2" charset="0"/>
              </a:rPr>
              <a:t>/</a:t>
            </a:r>
            <a:r>
              <a:rPr lang="en-GB" sz="1600" dirty="0" err="1">
                <a:latin typeface="Helvetica" pitchFamily="2" charset="0"/>
              </a:rPr>
              <a:t>struc</a:t>
            </a:r>
            <a:r>
              <a:rPr lang="en-GB" sz="1600" dirty="0">
                <a:latin typeface="Helvetica" pitchFamily="2" charset="0"/>
              </a:rPr>
              <a:t>/</a:t>
            </a:r>
            <a:r>
              <a:rPr lang="en-GB" sz="1600" dirty="0" err="1">
                <a:latin typeface="Helvetica" pitchFamily="2" charset="0"/>
              </a:rPr>
              <a:t>praxis.html</a:t>
            </a:r>
            <a:r>
              <a:rPr lang="en-GB" sz="1600" dirty="0">
                <a:latin typeface="Helvetica" pitchFamily="2" charset="0"/>
              </a:rPr>
              <a:t>)</a:t>
            </a:r>
          </a:p>
        </p:txBody>
      </p:sp>
    </p:spTree>
    <p:extLst>
      <p:ext uri="{BB962C8B-B14F-4D97-AF65-F5344CB8AC3E}">
        <p14:creationId xmlns:p14="http://schemas.microsoft.com/office/powerpoint/2010/main" val="1160365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3D7E7-6C34-66A3-11E6-363E63B46744}"/>
              </a:ext>
            </a:extLst>
          </p:cNvPr>
          <p:cNvSpPr>
            <a:spLocks noGrp="1"/>
          </p:cNvSpPr>
          <p:nvPr>
            <p:ph type="title"/>
          </p:nvPr>
        </p:nvSpPr>
        <p:spPr>
          <a:xfrm>
            <a:off x="100853" y="27500"/>
            <a:ext cx="12425082" cy="1325563"/>
          </a:xfrm>
        </p:spPr>
        <p:txBody>
          <a:bodyPr>
            <a:normAutofit/>
          </a:bodyPr>
          <a:lstStyle/>
          <a:p>
            <a:r>
              <a:rPr lang="en-US" sz="3600" dirty="0">
                <a:latin typeface="Helvetica" pitchFamily="2" charset="0"/>
              </a:rPr>
              <a:t>A deconstruction of binaries - theory &amp; practice</a:t>
            </a:r>
          </a:p>
        </p:txBody>
      </p:sp>
      <p:sp>
        <p:nvSpPr>
          <p:cNvPr id="3" name="Content Placeholder 2">
            <a:extLst>
              <a:ext uri="{FF2B5EF4-FFF2-40B4-BE49-F238E27FC236}">
                <a16:creationId xmlns:a16="http://schemas.microsoft.com/office/drawing/2014/main" id="{CD6E57C7-394B-8531-9057-C6F3D17175D7}"/>
              </a:ext>
            </a:extLst>
          </p:cNvPr>
          <p:cNvSpPr>
            <a:spLocks noGrp="1"/>
          </p:cNvSpPr>
          <p:nvPr>
            <p:ph idx="1"/>
          </p:nvPr>
        </p:nvSpPr>
        <p:spPr>
          <a:xfrm>
            <a:off x="100853" y="1288113"/>
            <a:ext cx="11990294" cy="5204762"/>
          </a:xfrm>
        </p:spPr>
        <p:txBody>
          <a:bodyPr>
            <a:normAutofit/>
          </a:bodyPr>
          <a:lstStyle/>
          <a:p>
            <a:pPr marL="0" indent="0">
              <a:buNone/>
            </a:pPr>
            <a:r>
              <a:rPr lang="en-US" dirty="0"/>
              <a:t>The concept of praxis involves a deconstruction of the binary pair of theory and practice involving recognition that each belongs to and in the other. </a:t>
            </a:r>
          </a:p>
          <a:p>
            <a:pPr marL="0" indent="0">
              <a:buNone/>
            </a:pPr>
            <a:endParaRPr lang="en-US" dirty="0"/>
          </a:p>
          <a:p>
            <a:pPr marL="0" indent="0">
              <a:buNone/>
            </a:pPr>
            <a:r>
              <a:rPr lang="en-US" dirty="0"/>
              <a:t>For example, theory is not an unproblematic reflection or discovery of objective truth about an independent object world but a culturally situated practice. </a:t>
            </a:r>
          </a:p>
          <a:p>
            <a:pPr marL="0" indent="0">
              <a:buNone/>
            </a:pPr>
            <a:endParaRPr lang="en-US" dirty="0"/>
          </a:p>
          <a:p>
            <a:pPr marL="0" indent="0">
              <a:buNone/>
            </a:pPr>
            <a:r>
              <a:rPr lang="en-US" dirty="0"/>
              <a:t>Equally, the meaning of a practice does not adhere within the action itself and no amount of empirical data about practice can produce a meaningful story outside of the the structures of language and theory. </a:t>
            </a:r>
            <a:r>
              <a:rPr lang="en-US" b="1" dirty="0"/>
              <a:t>This overcoming of the divide between theory and practice is the meaning of praxis that has most concerned modern users of the concept. </a:t>
            </a:r>
            <a:r>
              <a:rPr lang="en-US" dirty="0"/>
              <a:t>(Barker: 166) </a:t>
            </a:r>
          </a:p>
        </p:txBody>
      </p:sp>
    </p:spTree>
    <p:extLst>
      <p:ext uri="{BB962C8B-B14F-4D97-AF65-F5344CB8AC3E}">
        <p14:creationId xmlns:p14="http://schemas.microsoft.com/office/powerpoint/2010/main" val="2739070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93B00-A4EB-8077-8481-B8D7937EB7C8}"/>
              </a:ext>
            </a:extLst>
          </p:cNvPr>
          <p:cNvSpPr>
            <a:spLocks noGrp="1"/>
          </p:cNvSpPr>
          <p:nvPr>
            <p:ph type="title"/>
          </p:nvPr>
        </p:nvSpPr>
        <p:spPr>
          <a:xfrm>
            <a:off x="283564" y="245204"/>
            <a:ext cx="10515600" cy="1325563"/>
          </a:xfrm>
        </p:spPr>
        <p:txBody>
          <a:bodyPr/>
          <a:lstStyle/>
          <a:p>
            <a:r>
              <a:rPr lang="en-US" dirty="0">
                <a:latin typeface="Helvetica" pitchFamily="2" charset="0"/>
              </a:rPr>
              <a:t>Performativity in Praxis </a:t>
            </a:r>
          </a:p>
        </p:txBody>
      </p:sp>
      <p:sp>
        <p:nvSpPr>
          <p:cNvPr id="3" name="Content Placeholder 2">
            <a:extLst>
              <a:ext uri="{FF2B5EF4-FFF2-40B4-BE49-F238E27FC236}">
                <a16:creationId xmlns:a16="http://schemas.microsoft.com/office/drawing/2014/main" id="{006BD18A-22B6-F142-C862-7018AADD4C2A}"/>
              </a:ext>
            </a:extLst>
          </p:cNvPr>
          <p:cNvSpPr>
            <a:spLocks noGrp="1"/>
          </p:cNvSpPr>
          <p:nvPr>
            <p:ph idx="1"/>
          </p:nvPr>
        </p:nvSpPr>
        <p:spPr>
          <a:xfrm>
            <a:off x="283563" y="1825625"/>
            <a:ext cx="11663597" cy="4351338"/>
          </a:xfrm>
        </p:spPr>
        <p:txBody>
          <a:bodyPr>
            <a:normAutofit/>
          </a:bodyPr>
          <a:lstStyle/>
          <a:p>
            <a:pPr marL="0" indent="0">
              <a:buNone/>
            </a:pPr>
            <a:r>
              <a:rPr lang="en-US" sz="2000" dirty="0">
                <a:latin typeface="Helvetica" pitchFamily="2" charset="0"/>
              </a:rPr>
              <a:t>As well as dissolving the distinction between ‘theory’ and ‘practice’, the notion of praxis can also be understood as overcoming the binary divide between ‘thought’ and ‘action’, as well as between ‘agency’ and determination’. </a:t>
            </a:r>
          </a:p>
          <a:p>
            <a:pPr marL="0" indent="0">
              <a:buNone/>
            </a:pPr>
            <a:endParaRPr lang="en-US" sz="2000" dirty="0">
              <a:latin typeface="Helvetica" pitchFamily="2" charset="0"/>
            </a:endParaRPr>
          </a:p>
          <a:p>
            <a:pPr marL="0" indent="0">
              <a:buNone/>
            </a:pPr>
            <a:r>
              <a:rPr lang="en-US" sz="2000" dirty="0">
                <a:latin typeface="Helvetica" pitchFamily="2" charset="0"/>
              </a:rPr>
              <a:t>The concept of praxis helps us to grasp the actor as simultaneously culturally situated, that is, determine, and as a choice making actor. Theoretical knowledge and practice can never be separated so that culture can be understood as the embodies praxis of performances. For example, the creative, expressive and symbolic work of youth cultures is constituted by a situated creative doing- the praxis of performativity. Thus, according to </a:t>
            </a:r>
            <a:r>
              <a:rPr lang="en-US" sz="2000" dirty="0" err="1">
                <a:latin typeface="Helvetica" pitchFamily="2" charset="0"/>
              </a:rPr>
              <a:t>Hebdige</a:t>
            </a:r>
            <a:r>
              <a:rPr lang="en-US" sz="2000" dirty="0">
                <a:latin typeface="Helvetica" pitchFamily="2" charset="0"/>
              </a:rPr>
              <a:t>, British Punk was a ‘revolting style’ that was not simply responding to the crisis of British decline manifested in joblessness, poverty and changing moral standards but performed and dramatized it in an angry, dislocated, but self – aware and ironic mode of signification. (Barker: 166)</a:t>
            </a:r>
          </a:p>
        </p:txBody>
      </p:sp>
    </p:spTree>
    <p:extLst>
      <p:ext uri="{BB962C8B-B14F-4D97-AF65-F5344CB8AC3E}">
        <p14:creationId xmlns:p14="http://schemas.microsoft.com/office/powerpoint/2010/main" val="1712666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454" y="1768132"/>
            <a:ext cx="7171764" cy="5016758"/>
          </a:xfrm>
          <a:prstGeom prst="rect">
            <a:avLst/>
          </a:prstGeom>
        </p:spPr>
        <p:txBody>
          <a:bodyPr wrap="square">
            <a:spAutoFit/>
          </a:bodyPr>
          <a:lstStyle/>
          <a:p>
            <a:r>
              <a:rPr lang="en-US" sz="3200" dirty="0">
                <a:latin typeface="Helvetica" pitchFamily="2" charset="0"/>
              </a:rPr>
              <a:t>‘Understanding comes from practical handling….it is only through handling that we come to understand the Being of our materials, tools and equipment’. </a:t>
            </a:r>
          </a:p>
          <a:p>
            <a:r>
              <a:rPr lang="en-US" sz="2400" dirty="0">
                <a:latin typeface="Helvetica" pitchFamily="2" charset="0"/>
              </a:rPr>
              <a:t>(Bolt, Heidegger, </a:t>
            </a:r>
            <a:r>
              <a:rPr lang="en-US" sz="2400" i="1" dirty="0">
                <a:latin typeface="Helvetica" pitchFamily="2" charset="0"/>
                <a:cs typeface="Times New Roman"/>
              </a:rPr>
              <a:t> </a:t>
            </a:r>
            <a:r>
              <a:rPr lang="en-US" sz="2400" dirty="0">
                <a:latin typeface="Helvetica" pitchFamily="2" charset="0"/>
                <a:cs typeface="Times New Roman"/>
              </a:rPr>
              <a:t>(2007:31).</a:t>
            </a:r>
          </a:p>
          <a:p>
            <a:endParaRPr lang="en-US" sz="2400" dirty="0">
              <a:latin typeface="Helvetica" pitchFamily="2" charset="0"/>
              <a:cs typeface="Times New Roman"/>
            </a:endParaRPr>
          </a:p>
          <a:p>
            <a:r>
              <a:rPr lang="en-US" sz="2400" dirty="0">
                <a:latin typeface="Helvetica" pitchFamily="2" charset="0"/>
                <a:cs typeface="Times New Roman"/>
              </a:rPr>
              <a:t>The Magic is in the Handling, Barbara Bolt</a:t>
            </a:r>
          </a:p>
          <a:p>
            <a:r>
              <a:rPr lang="en-GB" sz="2400" dirty="0">
                <a:solidFill>
                  <a:srgbClr val="000000"/>
                </a:solidFill>
                <a:latin typeface="Helvetica" pitchFamily="2" charset="0"/>
                <a:ea typeface="ＭＳ 明朝" charset="-128"/>
                <a:cs typeface="Arial" charset="0"/>
              </a:rPr>
              <a:t>Barrett, E and Bolt, B., (</a:t>
            </a:r>
            <a:r>
              <a:rPr lang="en-GB" sz="2400" dirty="0" err="1">
                <a:solidFill>
                  <a:srgbClr val="000000"/>
                </a:solidFill>
                <a:latin typeface="Helvetica" pitchFamily="2" charset="0"/>
                <a:ea typeface="ＭＳ 明朝" charset="-128"/>
                <a:cs typeface="Arial" charset="0"/>
              </a:rPr>
              <a:t>ed</a:t>
            </a:r>
            <a:r>
              <a:rPr lang="en-GB" sz="2400" dirty="0">
                <a:solidFill>
                  <a:srgbClr val="000000"/>
                </a:solidFill>
                <a:latin typeface="Helvetica" pitchFamily="2" charset="0"/>
                <a:ea typeface="ＭＳ 明朝" charset="-128"/>
                <a:cs typeface="Arial" charset="0"/>
              </a:rPr>
              <a:t>), (2007) </a:t>
            </a:r>
            <a:r>
              <a:rPr lang="en-GB" sz="2400" i="1" dirty="0">
                <a:solidFill>
                  <a:srgbClr val="000000"/>
                </a:solidFill>
                <a:latin typeface="Helvetica" pitchFamily="2" charset="0"/>
                <a:ea typeface="ＭＳ 明朝" charset="-128"/>
                <a:cs typeface="Arial" charset="0"/>
              </a:rPr>
              <a:t>Practice as Research Approaches to Creative Arts Enquiry. </a:t>
            </a:r>
            <a:r>
              <a:rPr lang="en-GB" sz="2400" dirty="0">
                <a:solidFill>
                  <a:srgbClr val="000000"/>
                </a:solidFill>
                <a:latin typeface="Helvetica" pitchFamily="2" charset="0"/>
                <a:ea typeface="ＭＳ 明朝" charset="-128"/>
                <a:cs typeface="Arial" charset="0"/>
              </a:rPr>
              <a:t>New York and London: I.B Taurus &amp; Co. </a:t>
            </a:r>
            <a:endParaRPr lang="en-US" sz="3600" dirty="0">
              <a:latin typeface="Helvetica" pitchFamily="2" charset="0"/>
              <a:ea typeface="ＭＳ 明朝" charset="-128"/>
              <a:cs typeface="Times New Roman" charset="0"/>
            </a:endParaRPr>
          </a:p>
          <a:p>
            <a:endParaRPr lang="en-US" sz="2400" dirty="0">
              <a:latin typeface="+mj-lt"/>
              <a:cs typeface="Calibri" panose="020F0502020204030204"/>
            </a:endParaRPr>
          </a:p>
          <a:p>
            <a:endParaRPr lang="en-US" sz="2400" i="1" dirty="0">
              <a:latin typeface="+mj-lt"/>
              <a:cs typeface="Times New Roman"/>
            </a:endParaRPr>
          </a:p>
        </p:txBody>
      </p:sp>
      <p:sp>
        <p:nvSpPr>
          <p:cNvPr id="5" name="TextBox 4"/>
          <p:cNvSpPr txBox="1"/>
          <p:nvPr/>
        </p:nvSpPr>
        <p:spPr>
          <a:xfrm>
            <a:off x="2402541" y="4016188"/>
            <a:ext cx="184731" cy="369332"/>
          </a:xfrm>
          <a:prstGeom prst="rect">
            <a:avLst/>
          </a:prstGeom>
          <a:noFill/>
        </p:spPr>
        <p:txBody>
          <a:bodyPr wrap="none" rtlCol="0">
            <a:spAutoFit/>
          </a:bodyPr>
          <a:lstStyle/>
          <a:p>
            <a:endParaRPr lang="en-US" dirty="0"/>
          </a:p>
        </p:txBody>
      </p:sp>
      <p:pic>
        <p:nvPicPr>
          <p:cNvPr id="6" name="Picture 5"/>
          <p:cNvPicPr>
            <a:picLocks noChangeAspect="1"/>
          </p:cNvPicPr>
          <p:nvPr/>
        </p:nvPicPr>
        <p:blipFill>
          <a:blip r:embed="rId3"/>
          <a:stretch>
            <a:fillRect/>
          </a:stretch>
        </p:blipFill>
        <p:spPr>
          <a:xfrm>
            <a:off x="7602071" y="0"/>
            <a:ext cx="4589929" cy="6884893"/>
          </a:xfrm>
          <a:prstGeom prst="rect">
            <a:avLst/>
          </a:prstGeom>
        </p:spPr>
      </p:pic>
      <p:sp>
        <p:nvSpPr>
          <p:cNvPr id="7" name="Title 1">
            <a:extLst>
              <a:ext uri="{FF2B5EF4-FFF2-40B4-BE49-F238E27FC236}">
                <a16:creationId xmlns:a16="http://schemas.microsoft.com/office/drawing/2014/main" id="{F9F65E2B-CB71-381A-CB02-3C782137F028}"/>
              </a:ext>
            </a:extLst>
          </p:cNvPr>
          <p:cNvSpPr>
            <a:spLocks noGrp="1"/>
          </p:cNvSpPr>
          <p:nvPr>
            <p:ph type="title"/>
          </p:nvPr>
        </p:nvSpPr>
        <p:spPr>
          <a:xfrm>
            <a:off x="205454" y="246196"/>
            <a:ext cx="10515600" cy="1325563"/>
          </a:xfrm>
        </p:spPr>
        <p:txBody>
          <a:bodyPr/>
          <a:lstStyle/>
          <a:p>
            <a:r>
              <a:rPr lang="en-US" dirty="0" err="1">
                <a:latin typeface="Helvetica" pitchFamily="2" charset="0"/>
              </a:rPr>
              <a:t>Praxical</a:t>
            </a:r>
            <a:r>
              <a:rPr lang="en-US" dirty="0">
                <a:latin typeface="Helvetica" pitchFamily="2" charset="0"/>
              </a:rPr>
              <a:t> Knowledge  </a:t>
            </a:r>
          </a:p>
        </p:txBody>
      </p:sp>
    </p:spTree>
    <p:extLst>
      <p:ext uri="{BB962C8B-B14F-4D97-AF65-F5344CB8AC3E}">
        <p14:creationId xmlns:p14="http://schemas.microsoft.com/office/powerpoint/2010/main" val="3536866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5FD1D-1BDA-1D3C-7A17-A31A97FB8AC0}"/>
              </a:ext>
            </a:extLst>
          </p:cNvPr>
          <p:cNvSpPr>
            <a:spLocks noGrp="1"/>
          </p:cNvSpPr>
          <p:nvPr>
            <p:ph type="title"/>
          </p:nvPr>
        </p:nvSpPr>
        <p:spPr>
          <a:xfrm>
            <a:off x="0" y="-56271"/>
            <a:ext cx="11926350" cy="1325563"/>
          </a:xfrm>
        </p:spPr>
        <p:txBody>
          <a:bodyPr>
            <a:normAutofit fontScale="90000"/>
          </a:bodyPr>
          <a:lstStyle/>
          <a:p>
            <a:br>
              <a:rPr lang="en-GB" dirty="0"/>
            </a:br>
            <a:r>
              <a:rPr lang="en-GB" dirty="0">
                <a:latin typeface="Helvetica" pitchFamily="2" charset="0"/>
              </a:rPr>
              <a:t>Heidegger, </a:t>
            </a:r>
            <a:r>
              <a:rPr lang="en-GB" dirty="0" err="1">
                <a:latin typeface="Helvetica" pitchFamily="2" charset="0"/>
              </a:rPr>
              <a:t>Handability</a:t>
            </a:r>
            <a:r>
              <a:rPr lang="en-GB" dirty="0">
                <a:latin typeface="Helvetica" pitchFamily="2" charset="0"/>
              </a:rPr>
              <a:t> and </a:t>
            </a:r>
            <a:r>
              <a:rPr lang="en-GB" dirty="0" err="1">
                <a:latin typeface="Helvetica" pitchFamily="2" charset="0"/>
              </a:rPr>
              <a:t>Praxical</a:t>
            </a:r>
            <a:r>
              <a:rPr lang="en-GB" dirty="0">
                <a:latin typeface="Helvetica" pitchFamily="2" charset="0"/>
              </a:rPr>
              <a:t> Knowledge, </a:t>
            </a:r>
            <a:r>
              <a:rPr lang="en-GB" sz="2200" dirty="0">
                <a:latin typeface="Helvetica" pitchFamily="2" charset="0"/>
              </a:rPr>
              <a:t>Barbara Bolt School of Creative Arts University of Melbourne</a:t>
            </a:r>
            <a:br>
              <a:rPr lang="en-GB" dirty="0"/>
            </a:br>
            <a:r>
              <a:rPr lang="en-GB" sz="4000" b="0" i="0" dirty="0">
                <a:solidFill>
                  <a:srgbClr val="212529"/>
                </a:solidFill>
                <a:effectLst/>
                <a:latin typeface="open sans" panose="020B0606030504020204" pitchFamily="34" charset="0"/>
              </a:rPr>
              <a:t>Dasein as Being-in-the-World</a:t>
            </a:r>
            <a:endParaRPr lang="en-US" sz="4000" dirty="0"/>
          </a:p>
        </p:txBody>
      </p:sp>
      <p:sp>
        <p:nvSpPr>
          <p:cNvPr id="5" name="TextBox 4">
            <a:extLst>
              <a:ext uri="{FF2B5EF4-FFF2-40B4-BE49-F238E27FC236}">
                <a16:creationId xmlns:a16="http://schemas.microsoft.com/office/drawing/2014/main" id="{00CA186F-76C0-B8D1-FF0C-08A391DDE94B}"/>
              </a:ext>
            </a:extLst>
          </p:cNvPr>
          <p:cNvSpPr txBox="1"/>
          <p:nvPr/>
        </p:nvSpPr>
        <p:spPr>
          <a:xfrm>
            <a:off x="-61631" y="4669278"/>
            <a:ext cx="12115400" cy="2123658"/>
          </a:xfrm>
          <a:prstGeom prst="rect">
            <a:avLst/>
          </a:prstGeom>
          <a:noFill/>
        </p:spPr>
        <p:txBody>
          <a:bodyPr wrap="square">
            <a:spAutoFit/>
          </a:bodyPr>
          <a:lstStyle/>
          <a:p>
            <a:r>
              <a:rPr lang="en-GB" b="1" dirty="0" err="1">
                <a:effectLst/>
                <a:latin typeface="Helvetica" pitchFamily="2" charset="0"/>
              </a:rPr>
              <a:t>Heideggar’s</a:t>
            </a:r>
            <a:r>
              <a:rPr lang="en-GB" b="1" dirty="0">
                <a:effectLst/>
                <a:latin typeface="Helvetica" pitchFamily="2" charset="0"/>
              </a:rPr>
              <a:t> three room cabin in the Black Forest Mountains, </a:t>
            </a:r>
            <a:r>
              <a:rPr lang="en-GB" b="1" dirty="0">
                <a:latin typeface="Helvetica" pitchFamily="2" charset="0"/>
              </a:rPr>
              <a:t>sou</a:t>
            </a:r>
            <a:r>
              <a:rPr lang="en-GB" b="1" dirty="0">
                <a:effectLst/>
                <a:latin typeface="Helvetica" pitchFamily="2" charset="0"/>
              </a:rPr>
              <a:t>th Germany, 1922</a:t>
            </a:r>
          </a:p>
          <a:p>
            <a:endParaRPr lang="en-GB" b="1" dirty="0">
              <a:effectLst/>
              <a:latin typeface="Helvetica" pitchFamily="2" charset="0"/>
            </a:endParaRPr>
          </a:p>
          <a:p>
            <a:r>
              <a:rPr lang="en-GB" sz="1600" dirty="0">
                <a:effectLst/>
                <a:latin typeface="Helvetica" pitchFamily="2" charset="0"/>
              </a:rPr>
              <a:t>The focus on artworks, rather than practice, has produced a gap in our understanding of the work of art as process. Working with Martin Heidegger’s notion of “</a:t>
            </a:r>
            <a:r>
              <a:rPr lang="en-GB" sz="1600" dirty="0" err="1">
                <a:effectLst/>
                <a:latin typeface="Helvetica" pitchFamily="2" charset="0"/>
              </a:rPr>
              <a:t>handlability</a:t>
            </a:r>
            <a:r>
              <a:rPr lang="en-GB" sz="1600" dirty="0">
                <a:effectLst/>
                <a:latin typeface="Helvetica" pitchFamily="2" charset="0"/>
              </a:rPr>
              <a:t>”, I propose that in creative arts practice, “research” commences in practice – in our dealings with the tools and materials of production, rather than a self-conscious attempt at theorisation. By focusing on enunciative practices, that is, the systems of fabrication rather than systems of signification, I argue that there is a possibility of opening up the field of an “art of practice” from the bottom up, rather than from the top down. According to such thinking, such logic of practice follows on from practice rather than prescribing it.</a:t>
            </a:r>
          </a:p>
        </p:txBody>
      </p:sp>
      <p:pic>
        <p:nvPicPr>
          <p:cNvPr id="3" name="Picture 2">
            <a:extLst>
              <a:ext uri="{FF2B5EF4-FFF2-40B4-BE49-F238E27FC236}">
                <a16:creationId xmlns:a16="http://schemas.microsoft.com/office/drawing/2014/main" id="{DC250FD8-B6CE-3D21-BEE2-C8159F00E6E6}"/>
              </a:ext>
            </a:extLst>
          </p:cNvPr>
          <p:cNvPicPr>
            <a:picLocks noChangeAspect="1"/>
          </p:cNvPicPr>
          <p:nvPr/>
        </p:nvPicPr>
        <p:blipFill>
          <a:blip r:embed="rId2"/>
          <a:stretch>
            <a:fillRect/>
          </a:stretch>
        </p:blipFill>
        <p:spPr>
          <a:xfrm>
            <a:off x="7334395" y="1581166"/>
            <a:ext cx="4719374" cy="3088112"/>
          </a:xfrm>
          <a:prstGeom prst="rect">
            <a:avLst/>
          </a:prstGeom>
        </p:spPr>
      </p:pic>
      <p:pic>
        <p:nvPicPr>
          <p:cNvPr id="4" name="Picture 3">
            <a:extLst>
              <a:ext uri="{FF2B5EF4-FFF2-40B4-BE49-F238E27FC236}">
                <a16:creationId xmlns:a16="http://schemas.microsoft.com/office/drawing/2014/main" id="{EFAD8B67-5B73-B9CE-0B5A-70C4978E5554}"/>
              </a:ext>
            </a:extLst>
          </p:cNvPr>
          <p:cNvPicPr>
            <a:picLocks noChangeAspect="1"/>
          </p:cNvPicPr>
          <p:nvPr/>
        </p:nvPicPr>
        <p:blipFill>
          <a:blip r:embed="rId3"/>
          <a:stretch>
            <a:fillRect/>
          </a:stretch>
        </p:blipFill>
        <p:spPr>
          <a:xfrm>
            <a:off x="0" y="1581166"/>
            <a:ext cx="4287185" cy="3088112"/>
          </a:xfrm>
          <a:prstGeom prst="rect">
            <a:avLst/>
          </a:prstGeom>
        </p:spPr>
      </p:pic>
      <p:pic>
        <p:nvPicPr>
          <p:cNvPr id="2052" name="Picture 4" descr="Schapiro contra Heidegger: The controversy over a painting by Van Gogh |  The Charnel-House">
            <a:extLst>
              <a:ext uri="{FF2B5EF4-FFF2-40B4-BE49-F238E27FC236}">
                <a16:creationId xmlns:a16="http://schemas.microsoft.com/office/drawing/2014/main" id="{F13C6746-C3A2-42B3-94AA-24BD610EEE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7185" y="1581166"/>
            <a:ext cx="3108841" cy="3088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294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B607C-C1BA-95C4-0BDA-C44AA8918CD4}"/>
              </a:ext>
            </a:extLst>
          </p:cNvPr>
          <p:cNvSpPr>
            <a:spLocks noGrp="1"/>
          </p:cNvSpPr>
          <p:nvPr>
            <p:ph type="title"/>
          </p:nvPr>
        </p:nvSpPr>
        <p:spPr/>
        <p:txBody>
          <a:bodyPr>
            <a:normAutofit/>
          </a:bodyPr>
          <a:lstStyle/>
          <a:p>
            <a:r>
              <a:rPr lang="en-GB" dirty="0"/>
              <a:t>The Question Concerning Technology (1954)</a:t>
            </a:r>
            <a:br>
              <a:rPr lang="en-GB" dirty="0"/>
            </a:br>
            <a:endParaRPr lang="en-US" dirty="0"/>
          </a:p>
        </p:txBody>
      </p:sp>
      <p:sp>
        <p:nvSpPr>
          <p:cNvPr id="4" name="TextBox 3">
            <a:extLst>
              <a:ext uri="{FF2B5EF4-FFF2-40B4-BE49-F238E27FC236}">
                <a16:creationId xmlns:a16="http://schemas.microsoft.com/office/drawing/2014/main" id="{2443CB23-D833-89CF-3548-9482A03CC9B4}"/>
              </a:ext>
            </a:extLst>
          </p:cNvPr>
          <p:cNvSpPr txBox="1"/>
          <p:nvPr/>
        </p:nvSpPr>
        <p:spPr>
          <a:xfrm>
            <a:off x="1028700" y="1872081"/>
            <a:ext cx="10134600" cy="4739759"/>
          </a:xfrm>
          <a:prstGeom prst="rect">
            <a:avLst/>
          </a:prstGeom>
          <a:noFill/>
        </p:spPr>
        <p:txBody>
          <a:bodyPr wrap="square">
            <a:spAutoFit/>
          </a:bodyPr>
          <a:lstStyle/>
          <a:p>
            <a:r>
              <a:rPr lang="en-GB" sz="2200" dirty="0"/>
              <a:t>When Heidegger talks of understanding, he is not referring to understanding as a cognitive faculty that is imposed on existence. Understanding is the care that comes from handling, of being thrown into the world and dealing with things.</a:t>
            </a:r>
            <a:endParaRPr lang="en-GB" sz="2200" dirty="0">
              <a:latin typeface="Helvetica" pitchFamily="2" charset="0"/>
            </a:endParaRPr>
          </a:p>
          <a:p>
            <a:endParaRPr lang="en-GB" sz="2000" dirty="0">
              <a:latin typeface="Helvetica" pitchFamily="2" charset="0"/>
            </a:endParaRPr>
          </a:p>
          <a:p>
            <a:r>
              <a:rPr lang="en-GB" sz="2000" dirty="0">
                <a:latin typeface="Helvetica" pitchFamily="2" charset="0"/>
              </a:rPr>
              <a:t>In his essay ‘The Question Concerning Technology’ (1954), Heidegger makes another and, in my opinion, more </a:t>
            </a:r>
            <a:r>
              <a:rPr lang="en-GB" sz="2000" b="1" dirty="0">
                <a:latin typeface="Helvetica" pitchFamily="2" charset="0"/>
              </a:rPr>
              <a:t>radical move which enables us to recast the relations between artist, materials and tools altogether.</a:t>
            </a:r>
            <a:r>
              <a:rPr lang="en-GB" sz="2000" dirty="0">
                <a:latin typeface="Helvetica" pitchFamily="2" charset="0"/>
              </a:rPr>
              <a:t> In this essay he questions the contemporary instrumentalist understanding of the human-tool relationship—using tools and materials as a means to an end—and in a challenge to this relationship of mastery, posits one of co-responsibility and indebtedness. In a reversal of the causal chain of means and ends, artist, objects, materials and processes are posited as co-responsible for the emergence of art.</a:t>
            </a:r>
            <a:r>
              <a:rPr lang="en-GB" sz="2000" b="1" dirty="0">
                <a:latin typeface="Helvetica" pitchFamily="2" charset="0"/>
              </a:rPr>
              <a:t> </a:t>
            </a:r>
            <a:r>
              <a:rPr lang="en-GB" sz="2000" dirty="0">
                <a:latin typeface="Helvetica" pitchFamily="2" charset="0"/>
              </a:rPr>
              <a:t>In this reversal Heidegger recasts our everyday understanding of causality. </a:t>
            </a:r>
            <a:r>
              <a:rPr lang="en-GB" sz="1800" b="1" dirty="0">
                <a:latin typeface="Helvetica" pitchFamily="2" charset="0"/>
              </a:rPr>
              <a:t>Tools are no longer conceived of as a means to an end, but rather are co-responsible (along with other elements) for bringing forth something into appearance</a:t>
            </a:r>
            <a:r>
              <a:rPr lang="en-GB" dirty="0">
                <a:latin typeface="Helvetica" pitchFamily="2" charset="0"/>
              </a:rPr>
              <a:t>(Bolt, (Heidegger, </a:t>
            </a:r>
            <a:r>
              <a:rPr lang="en-GB" dirty="0" err="1">
                <a:latin typeface="Helvetica" pitchFamily="2" charset="0"/>
              </a:rPr>
              <a:t>handlability</a:t>
            </a:r>
            <a:r>
              <a:rPr lang="en-GB" dirty="0">
                <a:latin typeface="Helvetica" pitchFamily="2" charset="0"/>
              </a:rPr>
              <a:t> and </a:t>
            </a:r>
            <a:r>
              <a:rPr lang="en-GB" dirty="0" err="1">
                <a:latin typeface="Helvetica" pitchFamily="2" charset="0"/>
              </a:rPr>
              <a:t>praxical</a:t>
            </a:r>
            <a:r>
              <a:rPr lang="en-GB" dirty="0">
                <a:latin typeface="Helvetica" pitchFamily="2" charset="0"/>
              </a:rPr>
              <a:t> knowledge).</a:t>
            </a:r>
          </a:p>
        </p:txBody>
      </p:sp>
    </p:spTree>
    <p:extLst>
      <p:ext uri="{BB962C8B-B14F-4D97-AF65-F5344CB8AC3E}">
        <p14:creationId xmlns:p14="http://schemas.microsoft.com/office/powerpoint/2010/main" val="1234274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EC98-86B3-B7AC-3FE0-C67E46CDE863}"/>
              </a:ext>
            </a:extLst>
          </p:cNvPr>
          <p:cNvSpPr>
            <a:spLocks noGrp="1"/>
          </p:cNvSpPr>
          <p:nvPr>
            <p:ph type="title"/>
          </p:nvPr>
        </p:nvSpPr>
        <p:spPr/>
        <p:txBody>
          <a:bodyPr/>
          <a:lstStyle/>
          <a:p>
            <a:r>
              <a:rPr lang="en-US" dirty="0"/>
              <a:t>Habitus, Tacit Knowledge and Embodiment </a:t>
            </a:r>
          </a:p>
        </p:txBody>
      </p:sp>
      <p:sp>
        <p:nvSpPr>
          <p:cNvPr id="3" name="Content Placeholder 2">
            <a:extLst>
              <a:ext uri="{FF2B5EF4-FFF2-40B4-BE49-F238E27FC236}">
                <a16:creationId xmlns:a16="http://schemas.microsoft.com/office/drawing/2014/main" id="{F58AF0AA-42C3-2DA6-0405-B6D383C26B6F}"/>
              </a:ext>
            </a:extLst>
          </p:cNvPr>
          <p:cNvSpPr>
            <a:spLocks noGrp="1"/>
          </p:cNvSpPr>
          <p:nvPr>
            <p:ph idx="1"/>
          </p:nvPr>
        </p:nvSpPr>
        <p:spPr>
          <a:xfrm>
            <a:off x="838200" y="2141537"/>
            <a:ext cx="10515600" cy="4351338"/>
          </a:xfrm>
        </p:spPr>
        <p:txBody>
          <a:bodyPr/>
          <a:lstStyle/>
          <a:p>
            <a:r>
              <a:rPr lang="en-GB" dirty="0"/>
              <a:t>Pierre Bourdieu: Key Concepts, (2008) edited by Michael James </a:t>
            </a:r>
            <a:r>
              <a:rPr lang="en-GB" dirty="0" err="1"/>
              <a:t>Grenfel</a:t>
            </a:r>
            <a:r>
              <a:rPr lang="en-GB" dirty="0"/>
              <a:t> Habitus, pp48-64</a:t>
            </a:r>
            <a:endParaRPr lang="en-US" dirty="0"/>
          </a:p>
          <a:p>
            <a:r>
              <a:rPr lang="en-US" dirty="0" err="1"/>
              <a:t>Micheal</a:t>
            </a:r>
            <a:r>
              <a:rPr lang="en-US" dirty="0"/>
              <a:t> Polanyi (revised edition, 2009),The Tacit Dimension, </a:t>
            </a:r>
          </a:p>
          <a:p>
            <a:r>
              <a:rPr lang="en-US" dirty="0"/>
              <a:t>Tim Ingold, (2019) </a:t>
            </a:r>
            <a:r>
              <a:rPr lang="en-GB" dirty="0"/>
              <a:t>Of Work and Words, Craft as a Way of Telling, </a:t>
            </a:r>
            <a:r>
              <a:rPr lang="en-GB" sz="2000" dirty="0"/>
              <a:t>source:</a:t>
            </a:r>
            <a:r>
              <a:rPr lang="en-US" sz="2000" dirty="0"/>
              <a:t>Habit Against embodiment, Paper, Making as Paradox,  Baltic Arts Centre, Gateshead, 2019, AHRC event</a:t>
            </a:r>
          </a:p>
        </p:txBody>
      </p:sp>
    </p:spTree>
    <p:extLst>
      <p:ext uri="{BB962C8B-B14F-4D97-AF65-F5344CB8AC3E}">
        <p14:creationId xmlns:p14="http://schemas.microsoft.com/office/powerpoint/2010/main" val="1505663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5B471-7DBA-FA92-FB29-946BD22418CB}"/>
              </a:ext>
            </a:extLst>
          </p:cNvPr>
          <p:cNvSpPr>
            <a:spLocks noGrp="1"/>
          </p:cNvSpPr>
          <p:nvPr>
            <p:ph type="title"/>
          </p:nvPr>
        </p:nvSpPr>
        <p:spPr>
          <a:xfrm>
            <a:off x="260616" y="485060"/>
            <a:ext cx="11560287" cy="1325563"/>
          </a:xfrm>
        </p:spPr>
        <p:txBody>
          <a:bodyPr>
            <a:normAutofit fontScale="90000"/>
          </a:bodyPr>
          <a:lstStyle/>
          <a:p>
            <a:br>
              <a:rPr lang="en-US" dirty="0"/>
            </a:br>
            <a:r>
              <a:rPr lang="en-US" dirty="0"/>
              <a:t>Knowledge Skills Sharing opportunities. </a:t>
            </a:r>
            <a:r>
              <a:rPr lang="en-US" dirty="0" err="1"/>
              <a:t>i.e</a:t>
            </a:r>
            <a:r>
              <a:rPr lang="en-US" dirty="0"/>
              <a:t> </a:t>
            </a:r>
            <a:br>
              <a:rPr lang="en-US" dirty="0"/>
            </a:br>
            <a:r>
              <a:rPr lang="en-US" dirty="0" err="1">
                <a:hlinkClick r:id="rId2">
                  <a:extLst>
                    <a:ext uri="{A12FA001-AC4F-418D-AE19-62706E023703}">
                      <ahyp:hlinkClr xmlns:ahyp="http://schemas.microsoft.com/office/drawing/2018/hyperlinkcolor" val="tx"/>
                    </a:ext>
                  </a:extLst>
                </a:hlinkClick>
              </a:rPr>
              <a:t>www.sustainablefashion</a:t>
            </a:r>
            <a:r>
              <a:rPr lang="en-US" dirty="0" err="1"/>
              <a:t>week.com</a:t>
            </a:r>
            <a:br>
              <a:rPr lang="en-US" dirty="0"/>
            </a:br>
            <a:br>
              <a:rPr lang="en-US" dirty="0"/>
            </a:br>
            <a:endParaRPr lang="en-US" dirty="0"/>
          </a:p>
        </p:txBody>
      </p:sp>
      <p:sp>
        <p:nvSpPr>
          <p:cNvPr id="13" name="TextBox 12">
            <a:extLst>
              <a:ext uri="{FF2B5EF4-FFF2-40B4-BE49-F238E27FC236}">
                <a16:creationId xmlns:a16="http://schemas.microsoft.com/office/drawing/2014/main" id="{D8135D8C-C03D-53AF-6613-B97AEF30C92B}"/>
              </a:ext>
            </a:extLst>
          </p:cNvPr>
          <p:cNvSpPr txBox="1"/>
          <p:nvPr/>
        </p:nvSpPr>
        <p:spPr>
          <a:xfrm>
            <a:off x="9197270" y="4611231"/>
            <a:ext cx="2994730" cy="2246769"/>
          </a:xfrm>
          <a:prstGeom prst="rect">
            <a:avLst/>
          </a:prstGeom>
          <a:noFill/>
        </p:spPr>
        <p:txBody>
          <a:bodyPr wrap="none" rtlCol="0">
            <a:spAutoFit/>
          </a:bodyPr>
          <a:lstStyle/>
          <a:p>
            <a:pPr algn="r"/>
            <a:r>
              <a:rPr lang="en-GB" sz="2000" u="sng" dirty="0"/>
              <a:t>Knowledge Sharing </a:t>
            </a:r>
            <a:endParaRPr lang="en-GB" sz="2000" u="sng" dirty="0">
              <a:effectLst/>
            </a:endParaRPr>
          </a:p>
          <a:p>
            <a:pPr algn="r"/>
            <a:r>
              <a:rPr lang="en-GB" sz="2000" dirty="0">
                <a:solidFill>
                  <a:srgbClr val="182F45"/>
                </a:solidFill>
                <a:effectLst/>
              </a:rPr>
              <a:t>Panel discussions</a:t>
            </a:r>
          </a:p>
          <a:p>
            <a:pPr algn="r"/>
            <a:r>
              <a:rPr lang="en-GB" sz="2000" dirty="0">
                <a:solidFill>
                  <a:srgbClr val="182F45"/>
                </a:solidFill>
                <a:effectLst/>
              </a:rPr>
              <a:t>Meet the Maker events</a:t>
            </a:r>
          </a:p>
          <a:p>
            <a:pPr algn="r"/>
            <a:r>
              <a:rPr lang="en-GB" sz="2000" dirty="0">
                <a:solidFill>
                  <a:srgbClr val="182F45"/>
                </a:solidFill>
                <a:effectLst/>
              </a:rPr>
              <a:t>Film screenings</a:t>
            </a:r>
          </a:p>
          <a:p>
            <a:pPr algn="r"/>
            <a:r>
              <a:rPr lang="en-GB" sz="2000" dirty="0">
                <a:solidFill>
                  <a:srgbClr val="182F45"/>
                </a:solidFill>
                <a:effectLst/>
              </a:rPr>
              <a:t>Talks from industry experts</a:t>
            </a:r>
          </a:p>
          <a:p>
            <a:pPr algn="r"/>
            <a:r>
              <a:rPr lang="en-GB" sz="2000" dirty="0">
                <a:solidFill>
                  <a:srgbClr val="182F45"/>
                </a:solidFill>
                <a:effectLst/>
              </a:rPr>
              <a:t>Book clubs</a:t>
            </a:r>
          </a:p>
          <a:p>
            <a:pPr algn="r"/>
            <a:r>
              <a:rPr lang="en-GB" sz="2000" dirty="0">
                <a:solidFill>
                  <a:srgbClr val="182F45"/>
                </a:solidFill>
                <a:effectLst/>
              </a:rPr>
              <a:t>Exhibitions</a:t>
            </a:r>
          </a:p>
        </p:txBody>
      </p:sp>
      <p:pic>
        <p:nvPicPr>
          <p:cNvPr id="16" name="Picture 15">
            <a:extLst>
              <a:ext uri="{FF2B5EF4-FFF2-40B4-BE49-F238E27FC236}">
                <a16:creationId xmlns:a16="http://schemas.microsoft.com/office/drawing/2014/main" id="{4C07F603-BBDB-1088-033D-CE0BE098CD95}"/>
              </a:ext>
            </a:extLst>
          </p:cNvPr>
          <p:cNvPicPr>
            <a:picLocks noChangeAspect="1"/>
          </p:cNvPicPr>
          <p:nvPr/>
        </p:nvPicPr>
        <p:blipFill>
          <a:blip r:embed="rId3">
            <a:alphaModFix amt="65000"/>
          </a:blip>
          <a:stretch>
            <a:fillRect/>
          </a:stretch>
        </p:blipFill>
        <p:spPr>
          <a:xfrm>
            <a:off x="5417878" y="1756637"/>
            <a:ext cx="5067489" cy="3977978"/>
          </a:xfrm>
          <a:prstGeom prst="rect">
            <a:avLst/>
          </a:prstGeom>
        </p:spPr>
      </p:pic>
      <p:pic>
        <p:nvPicPr>
          <p:cNvPr id="17" name="Picture 16">
            <a:extLst>
              <a:ext uri="{FF2B5EF4-FFF2-40B4-BE49-F238E27FC236}">
                <a16:creationId xmlns:a16="http://schemas.microsoft.com/office/drawing/2014/main" id="{FE862682-F777-45B9-5A1E-2BDC8CBEFE39}"/>
              </a:ext>
            </a:extLst>
          </p:cNvPr>
          <p:cNvPicPr>
            <a:picLocks noChangeAspect="1"/>
          </p:cNvPicPr>
          <p:nvPr/>
        </p:nvPicPr>
        <p:blipFill>
          <a:blip r:embed="rId4">
            <a:alphaModFix amt="76000"/>
          </a:blip>
          <a:stretch>
            <a:fillRect/>
          </a:stretch>
        </p:blipFill>
        <p:spPr>
          <a:xfrm>
            <a:off x="2714327" y="1750672"/>
            <a:ext cx="2703551" cy="3977977"/>
          </a:xfrm>
          <a:prstGeom prst="rect">
            <a:avLst/>
          </a:prstGeom>
        </p:spPr>
      </p:pic>
      <p:sp>
        <p:nvSpPr>
          <p:cNvPr id="18" name="TextBox 17">
            <a:extLst>
              <a:ext uri="{FF2B5EF4-FFF2-40B4-BE49-F238E27FC236}">
                <a16:creationId xmlns:a16="http://schemas.microsoft.com/office/drawing/2014/main" id="{670A3479-58AC-717C-D898-2DA0E44B94CB}"/>
              </a:ext>
            </a:extLst>
          </p:cNvPr>
          <p:cNvSpPr txBox="1"/>
          <p:nvPr/>
        </p:nvSpPr>
        <p:spPr>
          <a:xfrm>
            <a:off x="-47288" y="3995678"/>
            <a:ext cx="2929072" cy="2862322"/>
          </a:xfrm>
          <a:prstGeom prst="rect">
            <a:avLst/>
          </a:prstGeom>
          <a:noFill/>
        </p:spPr>
        <p:txBody>
          <a:bodyPr wrap="square">
            <a:spAutoFit/>
          </a:bodyPr>
          <a:lstStyle/>
          <a:p>
            <a:r>
              <a:rPr lang="en-GB" sz="2000" u="sng" dirty="0">
                <a:effectLst/>
              </a:rPr>
              <a:t>Skills Sharing </a:t>
            </a:r>
          </a:p>
          <a:p>
            <a:r>
              <a:rPr lang="en-GB" sz="2000" dirty="0">
                <a:solidFill>
                  <a:srgbClr val="182F45"/>
                </a:solidFill>
                <a:effectLst/>
              </a:rPr>
              <a:t>Make &amp; mend workshops</a:t>
            </a:r>
          </a:p>
          <a:p>
            <a:r>
              <a:rPr lang="en-GB" sz="2000" dirty="0">
                <a:solidFill>
                  <a:srgbClr val="182F45"/>
                </a:solidFill>
                <a:effectLst/>
              </a:rPr>
              <a:t>Upcycling/</a:t>
            </a:r>
          </a:p>
          <a:p>
            <a:r>
              <a:rPr lang="en-GB" sz="2000" dirty="0">
                <a:solidFill>
                  <a:srgbClr val="182F45"/>
                </a:solidFill>
                <a:effectLst/>
              </a:rPr>
              <a:t>repurposing textiles </a:t>
            </a:r>
          </a:p>
          <a:p>
            <a:r>
              <a:rPr lang="en-GB" sz="2000" dirty="0">
                <a:solidFill>
                  <a:srgbClr val="182F45"/>
                </a:solidFill>
                <a:effectLst/>
              </a:rPr>
              <a:t>Visible mending techniques</a:t>
            </a:r>
          </a:p>
          <a:p>
            <a:r>
              <a:rPr lang="en-GB" sz="2000" dirty="0">
                <a:solidFill>
                  <a:srgbClr val="182F45"/>
                </a:solidFill>
                <a:effectLst/>
              </a:rPr>
              <a:t>Pattern cutting</a:t>
            </a:r>
          </a:p>
          <a:p>
            <a:r>
              <a:rPr lang="en-GB" sz="2000" dirty="0">
                <a:solidFill>
                  <a:srgbClr val="182F45"/>
                </a:solidFill>
                <a:effectLst/>
              </a:rPr>
              <a:t>Sewing machine basics</a:t>
            </a:r>
          </a:p>
          <a:p>
            <a:r>
              <a:rPr lang="en-GB" sz="2000" dirty="0">
                <a:solidFill>
                  <a:srgbClr val="182F45"/>
                </a:solidFill>
                <a:effectLst/>
              </a:rPr>
              <a:t>Clothing alterations</a:t>
            </a:r>
          </a:p>
        </p:txBody>
      </p:sp>
    </p:spTree>
    <p:extLst>
      <p:ext uri="{BB962C8B-B14F-4D97-AF65-F5344CB8AC3E}">
        <p14:creationId xmlns:p14="http://schemas.microsoft.com/office/powerpoint/2010/main" val="2368315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itting in front of a screen&#10;&#10;Description automatically generated">
            <a:extLst>
              <a:ext uri="{FF2B5EF4-FFF2-40B4-BE49-F238E27FC236}">
                <a16:creationId xmlns:a16="http://schemas.microsoft.com/office/drawing/2014/main" id="{A6552DC3-93EA-0F0E-12B7-C5B9F9A8EAD1}"/>
              </a:ext>
            </a:extLst>
          </p:cNvPr>
          <p:cNvPicPr>
            <a:picLocks noChangeAspect="1"/>
          </p:cNvPicPr>
          <p:nvPr/>
        </p:nvPicPr>
        <p:blipFill>
          <a:blip r:embed="rId2"/>
          <a:stretch>
            <a:fillRect/>
          </a:stretch>
        </p:blipFill>
        <p:spPr>
          <a:xfrm>
            <a:off x="2968485" y="98474"/>
            <a:ext cx="6255029" cy="6253090"/>
          </a:xfrm>
          <a:prstGeom prst="rect">
            <a:avLst/>
          </a:prstGeom>
        </p:spPr>
      </p:pic>
    </p:spTree>
    <p:extLst>
      <p:ext uri="{BB962C8B-B14F-4D97-AF65-F5344CB8AC3E}">
        <p14:creationId xmlns:p14="http://schemas.microsoft.com/office/powerpoint/2010/main" val="3622123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BE537-6AC0-AE09-BD70-DA8330CF1AC2}"/>
              </a:ext>
            </a:extLst>
          </p:cNvPr>
          <p:cNvSpPr>
            <a:spLocks noGrp="1"/>
          </p:cNvSpPr>
          <p:nvPr>
            <p:ph type="title"/>
          </p:nvPr>
        </p:nvSpPr>
        <p:spPr>
          <a:xfrm>
            <a:off x="688298" y="254213"/>
            <a:ext cx="10515600" cy="1325563"/>
          </a:xfrm>
        </p:spPr>
        <p:txBody>
          <a:bodyPr/>
          <a:lstStyle/>
          <a:p>
            <a:r>
              <a:rPr lang="en-US" dirty="0"/>
              <a:t>What are you ‘in conversation’ with</a:t>
            </a:r>
          </a:p>
        </p:txBody>
      </p:sp>
      <p:sp>
        <p:nvSpPr>
          <p:cNvPr id="4" name="TextBox 3">
            <a:extLst>
              <a:ext uri="{FF2B5EF4-FFF2-40B4-BE49-F238E27FC236}">
                <a16:creationId xmlns:a16="http://schemas.microsoft.com/office/drawing/2014/main" id="{D45A23E5-81CF-8AAE-09EB-7C5AE03EB5AC}"/>
              </a:ext>
            </a:extLst>
          </p:cNvPr>
          <p:cNvSpPr txBox="1"/>
          <p:nvPr/>
        </p:nvSpPr>
        <p:spPr>
          <a:xfrm>
            <a:off x="1646529" y="1159636"/>
            <a:ext cx="10290638" cy="461665"/>
          </a:xfrm>
          <a:prstGeom prst="rect">
            <a:avLst/>
          </a:prstGeom>
          <a:noFill/>
        </p:spPr>
        <p:txBody>
          <a:bodyPr wrap="none" rtlCol="0">
            <a:spAutoFit/>
          </a:bodyPr>
          <a:lstStyle/>
          <a:p>
            <a:r>
              <a:rPr lang="en-US" sz="2400" dirty="0" err="1"/>
              <a:t>Ie</a:t>
            </a:r>
            <a:r>
              <a:rPr lang="en-US" sz="2400" dirty="0"/>
              <a:t>. Other material, other processes, other themes, other interests, other ‘agents’ </a:t>
            </a:r>
          </a:p>
        </p:txBody>
      </p:sp>
      <p:pic>
        <p:nvPicPr>
          <p:cNvPr id="7" name="Picture 6" descr="A group of people sitting in a room watching a presentation&#10;&#10;Description automatically generated">
            <a:extLst>
              <a:ext uri="{FF2B5EF4-FFF2-40B4-BE49-F238E27FC236}">
                <a16:creationId xmlns:a16="http://schemas.microsoft.com/office/drawing/2014/main" id="{3C72192D-F23F-BD8E-57BF-D985794A696E}"/>
              </a:ext>
            </a:extLst>
          </p:cNvPr>
          <p:cNvPicPr>
            <a:picLocks noChangeAspect="1"/>
          </p:cNvPicPr>
          <p:nvPr/>
        </p:nvPicPr>
        <p:blipFill>
          <a:blip r:embed="rId2"/>
          <a:stretch>
            <a:fillRect/>
          </a:stretch>
        </p:blipFill>
        <p:spPr>
          <a:xfrm>
            <a:off x="4173086" y="2484090"/>
            <a:ext cx="3845827" cy="3845827"/>
          </a:xfrm>
          <a:prstGeom prst="rect">
            <a:avLst/>
          </a:prstGeom>
        </p:spPr>
      </p:pic>
      <p:pic>
        <p:nvPicPr>
          <p:cNvPr id="9" name="Picture 8" descr="A group of people sitting in a room sewing&#10;&#10;Description automatically generated">
            <a:extLst>
              <a:ext uri="{FF2B5EF4-FFF2-40B4-BE49-F238E27FC236}">
                <a16:creationId xmlns:a16="http://schemas.microsoft.com/office/drawing/2014/main" id="{50685D3C-A78A-0235-4DB0-E49DD9831055}"/>
              </a:ext>
            </a:extLst>
          </p:cNvPr>
          <p:cNvPicPr>
            <a:picLocks noChangeAspect="1"/>
          </p:cNvPicPr>
          <p:nvPr/>
        </p:nvPicPr>
        <p:blipFill>
          <a:blip r:embed="rId3"/>
          <a:stretch>
            <a:fillRect/>
          </a:stretch>
        </p:blipFill>
        <p:spPr>
          <a:xfrm>
            <a:off x="8213267" y="2485198"/>
            <a:ext cx="3845827" cy="3844719"/>
          </a:xfrm>
          <a:prstGeom prst="rect">
            <a:avLst/>
          </a:prstGeom>
        </p:spPr>
      </p:pic>
      <p:pic>
        <p:nvPicPr>
          <p:cNvPr id="11" name="Picture 10" descr="A group of people watching a screen&#10;&#10;Description automatically generated">
            <a:extLst>
              <a:ext uri="{FF2B5EF4-FFF2-40B4-BE49-F238E27FC236}">
                <a16:creationId xmlns:a16="http://schemas.microsoft.com/office/drawing/2014/main" id="{81ED5237-0313-2D3A-6ECD-31E3B79755ED}"/>
              </a:ext>
            </a:extLst>
          </p:cNvPr>
          <p:cNvPicPr>
            <a:picLocks noChangeAspect="1"/>
          </p:cNvPicPr>
          <p:nvPr/>
        </p:nvPicPr>
        <p:blipFill>
          <a:blip r:embed="rId4"/>
          <a:stretch>
            <a:fillRect/>
          </a:stretch>
        </p:blipFill>
        <p:spPr>
          <a:xfrm>
            <a:off x="132905" y="2484089"/>
            <a:ext cx="3845827" cy="3846935"/>
          </a:xfrm>
          <a:prstGeom prst="rect">
            <a:avLst/>
          </a:prstGeom>
        </p:spPr>
      </p:pic>
    </p:spTree>
    <p:extLst>
      <p:ext uri="{BB962C8B-B14F-4D97-AF65-F5344CB8AC3E}">
        <p14:creationId xmlns:p14="http://schemas.microsoft.com/office/powerpoint/2010/main" val="3364371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group of people sitting in a room&#10;&#10;Description automatically generated">
            <a:extLst>
              <a:ext uri="{FF2B5EF4-FFF2-40B4-BE49-F238E27FC236}">
                <a16:creationId xmlns:a16="http://schemas.microsoft.com/office/drawing/2014/main" id="{DAD69F91-9193-F161-10AB-BC298307BDC8}"/>
              </a:ext>
            </a:extLst>
          </p:cNvPr>
          <p:cNvPicPr>
            <a:picLocks noChangeAspect="1"/>
          </p:cNvPicPr>
          <p:nvPr/>
        </p:nvPicPr>
        <p:blipFill>
          <a:blip r:embed="rId2"/>
          <a:stretch>
            <a:fillRect/>
          </a:stretch>
        </p:blipFill>
        <p:spPr>
          <a:xfrm>
            <a:off x="400279" y="1014271"/>
            <a:ext cx="6431858" cy="4829457"/>
          </a:xfrm>
          <a:prstGeom prst="rect">
            <a:avLst/>
          </a:prstGeom>
        </p:spPr>
      </p:pic>
      <p:pic>
        <p:nvPicPr>
          <p:cNvPr id="15" name="Picture 14" descr="A group of people sitting in a room&#10;&#10;Description automatically generated">
            <a:extLst>
              <a:ext uri="{FF2B5EF4-FFF2-40B4-BE49-F238E27FC236}">
                <a16:creationId xmlns:a16="http://schemas.microsoft.com/office/drawing/2014/main" id="{10F395C8-18F9-8EDC-3A39-7FF3D7191B08}"/>
              </a:ext>
            </a:extLst>
          </p:cNvPr>
          <p:cNvPicPr>
            <a:picLocks noChangeAspect="1"/>
          </p:cNvPicPr>
          <p:nvPr/>
        </p:nvPicPr>
        <p:blipFill>
          <a:blip r:embed="rId3"/>
          <a:stretch>
            <a:fillRect/>
          </a:stretch>
        </p:blipFill>
        <p:spPr>
          <a:xfrm>
            <a:off x="6963655" y="1014271"/>
            <a:ext cx="4828066" cy="4829457"/>
          </a:xfrm>
          <a:prstGeom prst="rect">
            <a:avLst/>
          </a:prstGeom>
        </p:spPr>
      </p:pic>
    </p:spTree>
    <p:extLst>
      <p:ext uri="{BB962C8B-B14F-4D97-AF65-F5344CB8AC3E}">
        <p14:creationId xmlns:p14="http://schemas.microsoft.com/office/powerpoint/2010/main" val="1279980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F08A6-1125-F9F3-7DAB-B676662CAA73}"/>
              </a:ext>
            </a:extLst>
          </p:cNvPr>
          <p:cNvSpPr>
            <a:spLocks noGrp="1"/>
          </p:cNvSpPr>
          <p:nvPr>
            <p:ph type="title"/>
          </p:nvPr>
        </p:nvSpPr>
        <p:spPr>
          <a:xfrm>
            <a:off x="94683" y="69070"/>
            <a:ext cx="10515600" cy="1325563"/>
          </a:xfrm>
        </p:spPr>
        <p:txBody>
          <a:bodyPr/>
          <a:lstStyle/>
          <a:p>
            <a:r>
              <a:rPr lang="en-US" dirty="0"/>
              <a:t>Inter/intra-relationships, and entanglements</a:t>
            </a:r>
          </a:p>
        </p:txBody>
      </p:sp>
      <p:pic>
        <p:nvPicPr>
          <p:cNvPr id="4" name="Picture 3" descr="A group of people sitting in chairs looking at a screen&#10;&#10;Description automatically generated">
            <a:extLst>
              <a:ext uri="{FF2B5EF4-FFF2-40B4-BE49-F238E27FC236}">
                <a16:creationId xmlns:a16="http://schemas.microsoft.com/office/drawing/2014/main" id="{CDE72B1E-C894-D369-0331-BE558D09BEE8}"/>
              </a:ext>
            </a:extLst>
          </p:cNvPr>
          <p:cNvPicPr>
            <a:picLocks noChangeAspect="1"/>
          </p:cNvPicPr>
          <p:nvPr/>
        </p:nvPicPr>
        <p:blipFill>
          <a:blip r:embed="rId2"/>
          <a:stretch>
            <a:fillRect/>
          </a:stretch>
        </p:blipFill>
        <p:spPr>
          <a:xfrm>
            <a:off x="148835" y="1652260"/>
            <a:ext cx="3928676" cy="3929807"/>
          </a:xfrm>
          <a:prstGeom prst="rect">
            <a:avLst/>
          </a:prstGeom>
        </p:spPr>
      </p:pic>
      <p:pic>
        <p:nvPicPr>
          <p:cNvPr id="5" name="Picture 4" descr="A group of people sitting in chairs&#10;&#10;Description automatically generated">
            <a:extLst>
              <a:ext uri="{FF2B5EF4-FFF2-40B4-BE49-F238E27FC236}">
                <a16:creationId xmlns:a16="http://schemas.microsoft.com/office/drawing/2014/main" id="{C5FC8343-00CC-2E3F-61D1-3E2E9EE1BD26}"/>
              </a:ext>
            </a:extLst>
          </p:cNvPr>
          <p:cNvPicPr>
            <a:picLocks noChangeAspect="1"/>
          </p:cNvPicPr>
          <p:nvPr/>
        </p:nvPicPr>
        <p:blipFill>
          <a:blip r:embed="rId3"/>
          <a:stretch>
            <a:fillRect/>
          </a:stretch>
        </p:blipFill>
        <p:spPr>
          <a:xfrm>
            <a:off x="8168643" y="1652260"/>
            <a:ext cx="3928676" cy="3929808"/>
          </a:xfrm>
          <a:prstGeom prst="rect">
            <a:avLst/>
          </a:prstGeom>
        </p:spPr>
      </p:pic>
      <p:pic>
        <p:nvPicPr>
          <p:cNvPr id="6" name="Picture 5" descr="A group of people sitting in chairs in a room&#10;&#10;Description automatically generated">
            <a:extLst>
              <a:ext uri="{FF2B5EF4-FFF2-40B4-BE49-F238E27FC236}">
                <a16:creationId xmlns:a16="http://schemas.microsoft.com/office/drawing/2014/main" id="{5C06DE97-C2F1-2BAE-91C0-B961CEE03489}"/>
              </a:ext>
            </a:extLst>
          </p:cNvPr>
          <p:cNvPicPr>
            <a:picLocks noChangeAspect="1"/>
          </p:cNvPicPr>
          <p:nvPr/>
        </p:nvPicPr>
        <p:blipFill>
          <a:blip r:embed="rId4"/>
          <a:stretch>
            <a:fillRect/>
          </a:stretch>
        </p:blipFill>
        <p:spPr>
          <a:xfrm>
            <a:off x="4131663" y="1652260"/>
            <a:ext cx="3928675" cy="3929806"/>
          </a:xfrm>
          <a:prstGeom prst="rect">
            <a:avLst/>
          </a:prstGeom>
        </p:spPr>
      </p:pic>
    </p:spTree>
    <p:extLst>
      <p:ext uri="{BB962C8B-B14F-4D97-AF65-F5344CB8AC3E}">
        <p14:creationId xmlns:p14="http://schemas.microsoft.com/office/powerpoint/2010/main" val="819712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indow with glass and wood&#10;&#10;Description automatically generated">
            <a:extLst>
              <a:ext uri="{FF2B5EF4-FFF2-40B4-BE49-F238E27FC236}">
                <a16:creationId xmlns:a16="http://schemas.microsoft.com/office/drawing/2014/main" id="{6724E9AB-1CE8-F502-5D9D-559FD0F1D529}"/>
              </a:ext>
            </a:extLst>
          </p:cNvPr>
          <p:cNvPicPr>
            <a:picLocks noChangeAspect="1"/>
          </p:cNvPicPr>
          <p:nvPr/>
        </p:nvPicPr>
        <p:blipFill>
          <a:blip r:embed="rId2"/>
          <a:stretch>
            <a:fillRect/>
          </a:stretch>
        </p:blipFill>
        <p:spPr>
          <a:xfrm>
            <a:off x="8273418" y="2053651"/>
            <a:ext cx="3843851" cy="3844967"/>
          </a:xfrm>
          <a:prstGeom prst="rect">
            <a:avLst/>
          </a:prstGeom>
        </p:spPr>
      </p:pic>
      <p:pic>
        <p:nvPicPr>
          <p:cNvPr id="7" name="Picture 6" descr="A glass doors with a wood paneled surface&#10;&#10;Description automatically generated with medium confidence">
            <a:extLst>
              <a:ext uri="{FF2B5EF4-FFF2-40B4-BE49-F238E27FC236}">
                <a16:creationId xmlns:a16="http://schemas.microsoft.com/office/drawing/2014/main" id="{515643D5-62A3-ED64-5022-2041E9C92B91}"/>
              </a:ext>
            </a:extLst>
          </p:cNvPr>
          <p:cNvPicPr>
            <a:picLocks noChangeAspect="1"/>
          </p:cNvPicPr>
          <p:nvPr/>
        </p:nvPicPr>
        <p:blipFill>
          <a:blip r:embed="rId3"/>
          <a:stretch>
            <a:fillRect/>
          </a:stretch>
        </p:blipFill>
        <p:spPr>
          <a:xfrm>
            <a:off x="4174070" y="2053650"/>
            <a:ext cx="3843860" cy="3844967"/>
          </a:xfrm>
          <a:prstGeom prst="rect">
            <a:avLst/>
          </a:prstGeom>
        </p:spPr>
      </p:pic>
      <p:pic>
        <p:nvPicPr>
          <p:cNvPr id="3" name="Picture 2" descr="A person looking through a window&#10;&#10;Description automatically generated">
            <a:extLst>
              <a:ext uri="{FF2B5EF4-FFF2-40B4-BE49-F238E27FC236}">
                <a16:creationId xmlns:a16="http://schemas.microsoft.com/office/drawing/2014/main" id="{CDD64191-2B7E-4889-33FA-64025DA95B75}"/>
              </a:ext>
            </a:extLst>
          </p:cNvPr>
          <p:cNvPicPr>
            <a:picLocks noChangeAspect="1"/>
          </p:cNvPicPr>
          <p:nvPr/>
        </p:nvPicPr>
        <p:blipFill>
          <a:blip r:embed="rId4"/>
          <a:stretch>
            <a:fillRect/>
          </a:stretch>
        </p:blipFill>
        <p:spPr>
          <a:xfrm>
            <a:off x="74731" y="2053651"/>
            <a:ext cx="3843861" cy="3844968"/>
          </a:xfrm>
          <a:prstGeom prst="rect">
            <a:avLst/>
          </a:prstGeom>
        </p:spPr>
      </p:pic>
    </p:spTree>
    <p:extLst>
      <p:ext uri="{BB962C8B-B14F-4D97-AF65-F5344CB8AC3E}">
        <p14:creationId xmlns:p14="http://schemas.microsoft.com/office/powerpoint/2010/main" val="2824532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B5F2E-2B5E-6FC1-5342-64B6FC0F6258}"/>
              </a:ext>
            </a:extLst>
          </p:cNvPr>
          <p:cNvSpPr>
            <a:spLocks noGrp="1"/>
          </p:cNvSpPr>
          <p:nvPr>
            <p:ph type="title"/>
          </p:nvPr>
        </p:nvSpPr>
        <p:spPr>
          <a:xfrm>
            <a:off x="570914" y="670251"/>
            <a:ext cx="10515600" cy="1325563"/>
          </a:xfrm>
        </p:spPr>
        <p:txBody>
          <a:bodyPr>
            <a:normAutofit fontScale="90000"/>
          </a:bodyPr>
          <a:lstStyle/>
          <a:p>
            <a:r>
              <a:rPr lang="en-US" dirty="0"/>
              <a:t>Reading around and Focused Reading. </a:t>
            </a:r>
            <a:br>
              <a:rPr lang="en-US" dirty="0"/>
            </a:br>
            <a:br>
              <a:rPr lang="en-GB" sz="1800" b="1" dirty="0">
                <a:effectLst/>
                <a:latin typeface="Times New Roman" panose="02020603050405020304" pitchFamily="18" charset="0"/>
                <a:ea typeface="Times New Roman" panose="02020603050405020304" pitchFamily="18" charset="0"/>
              </a:rPr>
            </a:br>
            <a:endParaRPr lang="en-US" dirty="0"/>
          </a:p>
        </p:txBody>
      </p:sp>
      <p:sp>
        <p:nvSpPr>
          <p:cNvPr id="5" name="TextBox 4">
            <a:extLst>
              <a:ext uri="{FF2B5EF4-FFF2-40B4-BE49-F238E27FC236}">
                <a16:creationId xmlns:a16="http://schemas.microsoft.com/office/drawing/2014/main" id="{2F7B4BE0-059D-6168-A3C8-6670C0F2B87C}"/>
              </a:ext>
            </a:extLst>
          </p:cNvPr>
          <p:cNvSpPr txBox="1"/>
          <p:nvPr/>
        </p:nvSpPr>
        <p:spPr>
          <a:xfrm>
            <a:off x="669388" y="1510119"/>
            <a:ext cx="6739922" cy="2308324"/>
          </a:xfrm>
          <a:prstGeom prst="rect">
            <a:avLst/>
          </a:prstGeom>
          <a:noFill/>
        </p:spPr>
        <p:txBody>
          <a:bodyPr wrap="none" rtlCol="0">
            <a:spAutoFit/>
          </a:bodyPr>
          <a:lstStyle/>
          <a:p>
            <a:r>
              <a:rPr lang="en-US" dirty="0"/>
              <a:t>Lawson, A (2021) The Entangled Activist, </a:t>
            </a:r>
            <a:r>
              <a:rPr lang="en-US" dirty="0" err="1"/>
              <a:t>Perspectiva</a:t>
            </a:r>
            <a:r>
              <a:rPr lang="en-US" dirty="0"/>
              <a:t>.</a:t>
            </a:r>
          </a:p>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Miller, J (2008) The Creative Feminine and her discontents, Routledge.</a:t>
            </a:r>
          </a:p>
          <a:p>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McCarthy, T  (2011), Remainder, Vintage, Penguin.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a:p>
            <a:endParaRPr lang="en-US" dirty="0"/>
          </a:p>
          <a:p>
            <a:endParaRPr lang="en-US" dirty="0"/>
          </a:p>
          <a:p>
            <a:endParaRPr lang="en-US" dirty="0"/>
          </a:p>
        </p:txBody>
      </p:sp>
      <p:sp>
        <p:nvSpPr>
          <p:cNvPr id="6" name="TextBox 5">
            <a:extLst>
              <a:ext uri="{FF2B5EF4-FFF2-40B4-BE49-F238E27FC236}">
                <a16:creationId xmlns:a16="http://schemas.microsoft.com/office/drawing/2014/main" id="{169B92F7-AEF2-2BBC-3C3F-B975B5AF5E7C}"/>
              </a:ext>
            </a:extLst>
          </p:cNvPr>
          <p:cNvSpPr txBox="1"/>
          <p:nvPr/>
        </p:nvSpPr>
        <p:spPr>
          <a:xfrm>
            <a:off x="7409311" y="3844802"/>
            <a:ext cx="4384900" cy="2031325"/>
          </a:xfrm>
          <a:prstGeom prst="rect">
            <a:avLst/>
          </a:prstGeom>
          <a:noFill/>
        </p:spPr>
        <p:txBody>
          <a:bodyPr wrap="square" rtlCol="0">
            <a:spAutoFit/>
          </a:bodyPr>
          <a:lstStyle/>
          <a:p>
            <a:r>
              <a:rPr lang="en-GB" sz="1800" b="0" dirty="0">
                <a:solidFill>
                  <a:srgbClr val="222222"/>
                </a:solidFill>
                <a:effectLst/>
                <a:latin typeface="Calibri" panose="020F0502020204030204" pitchFamily="34" charset="0"/>
                <a:ea typeface="Times New Roman" panose="02020603050405020304" pitchFamily="18" charset="0"/>
              </a:rPr>
              <a:t>A life lived creatively comes in many forms, from the day-to-day pleasures taken in the rhythms and changes of inner and outer worlds to the artistically creative person who needs to create and make things as both journey of discovery and a reason for living. (Miller, 2008:3)</a:t>
            </a:r>
            <a:endParaRPr lang="en-US" dirty="0"/>
          </a:p>
        </p:txBody>
      </p:sp>
      <p:pic>
        <p:nvPicPr>
          <p:cNvPr id="7" name="Picture 6" descr="A picture containing x-ray film, screenshot, black and white, monochrome&#10;&#10;Description automatically generated">
            <a:extLst>
              <a:ext uri="{FF2B5EF4-FFF2-40B4-BE49-F238E27FC236}">
                <a16:creationId xmlns:a16="http://schemas.microsoft.com/office/drawing/2014/main" id="{07895F0E-4EFE-8B64-DE3D-C4AB32719CEF}"/>
              </a:ext>
            </a:extLst>
          </p:cNvPr>
          <p:cNvPicPr>
            <a:picLocks noChangeAspect="1"/>
          </p:cNvPicPr>
          <p:nvPr/>
        </p:nvPicPr>
        <p:blipFill>
          <a:blip r:embed="rId2"/>
          <a:stretch>
            <a:fillRect/>
          </a:stretch>
        </p:blipFill>
        <p:spPr>
          <a:xfrm flipH="1">
            <a:off x="669388" y="3429000"/>
            <a:ext cx="3447492" cy="2585931"/>
          </a:xfrm>
          <a:prstGeom prst="rect">
            <a:avLst/>
          </a:prstGeom>
        </p:spPr>
      </p:pic>
      <p:pic>
        <p:nvPicPr>
          <p:cNvPr id="8" name="Picture 7" descr="A group of cards on a table&#10;&#10;Description automatically generated">
            <a:extLst>
              <a:ext uri="{FF2B5EF4-FFF2-40B4-BE49-F238E27FC236}">
                <a16:creationId xmlns:a16="http://schemas.microsoft.com/office/drawing/2014/main" id="{935241F2-7981-62A8-A796-EAB8D829820C}"/>
              </a:ext>
            </a:extLst>
          </p:cNvPr>
          <p:cNvPicPr>
            <a:picLocks noChangeAspect="1"/>
          </p:cNvPicPr>
          <p:nvPr/>
        </p:nvPicPr>
        <p:blipFill>
          <a:blip r:embed="rId3">
            <a:alphaModFix amt="95000"/>
          </a:blip>
          <a:stretch>
            <a:fillRect/>
          </a:stretch>
        </p:blipFill>
        <p:spPr>
          <a:xfrm>
            <a:off x="3751813" y="2890833"/>
            <a:ext cx="3155424" cy="2366855"/>
          </a:xfrm>
          <a:prstGeom prst="rect">
            <a:avLst/>
          </a:prstGeom>
        </p:spPr>
      </p:pic>
      <p:sp>
        <p:nvSpPr>
          <p:cNvPr id="10" name="TextBox 9">
            <a:extLst>
              <a:ext uri="{FF2B5EF4-FFF2-40B4-BE49-F238E27FC236}">
                <a16:creationId xmlns:a16="http://schemas.microsoft.com/office/drawing/2014/main" id="{A47313E6-71EA-6A2D-6395-2612681E91D5}"/>
              </a:ext>
            </a:extLst>
          </p:cNvPr>
          <p:cNvSpPr txBox="1"/>
          <p:nvPr/>
        </p:nvSpPr>
        <p:spPr>
          <a:xfrm>
            <a:off x="4116880" y="5347881"/>
            <a:ext cx="2915285" cy="369332"/>
          </a:xfrm>
          <a:prstGeom prst="rect">
            <a:avLst/>
          </a:prstGeom>
          <a:noFill/>
        </p:spPr>
        <p:txBody>
          <a:bodyPr wrap="none" rtlCol="0">
            <a:spAutoFit/>
          </a:bodyPr>
          <a:lstStyle/>
          <a:p>
            <a:r>
              <a:rPr lang="en-US" dirty="0"/>
              <a:t>SCAR – AFK experimentation </a:t>
            </a:r>
          </a:p>
        </p:txBody>
      </p:sp>
    </p:spTree>
    <p:extLst>
      <p:ext uri="{BB962C8B-B14F-4D97-AF65-F5344CB8AC3E}">
        <p14:creationId xmlns:p14="http://schemas.microsoft.com/office/powerpoint/2010/main" val="3446677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313EB-085B-9977-8C2C-8AEEDB0D8CE0}"/>
              </a:ext>
            </a:extLst>
          </p:cNvPr>
          <p:cNvSpPr>
            <a:spLocks noGrp="1"/>
          </p:cNvSpPr>
          <p:nvPr>
            <p:ph type="title"/>
          </p:nvPr>
        </p:nvSpPr>
        <p:spPr>
          <a:xfrm>
            <a:off x="88047" y="106793"/>
            <a:ext cx="10515600" cy="1325563"/>
          </a:xfrm>
        </p:spPr>
        <p:txBody>
          <a:bodyPr/>
          <a:lstStyle/>
          <a:p>
            <a:r>
              <a:rPr lang="en-US" dirty="0">
                <a:latin typeface="Helvetica" pitchFamily="2" charset="0"/>
              </a:rPr>
              <a:t>Key Texts </a:t>
            </a:r>
          </a:p>
        </p:txBody>
      </p:sp>
      <p:sp>
        <p:nvSpPr>
          <p:cNvPr id="7" name="TextBox 6">
            <a:extLst>
              <a:ext uri="{FF2B5EF4-FFF2-40B4-BE49-F238E27FC236}">
                <a16:creationId xmlns:a16="http://schemas.microsoft.com/office/drawing/2014/main" id="{DB451266-6704-3A6F-C50E-D818B0474DE7}"/>
              </a:ext>
            </a:extLst>
          </p:cNvPr>
          <p:cNvSpPr txBox="1"/>
          <p:nvPr/>
        </p:nvSpPr>
        <p:spPr>
          <a:xfrm>
            <a:off x="88047" y="1010112"/>
            <a:ext cx="7733589" cy="5078313"/>
          </a:xfrm>
          <a:prstGeom prst="rect">
            <a:avLst/>
          </a:prstGeom>
          <a:noFill/>
        </p:spPr>
        <p:txBody>
          <a:bodyPr wrap="square">
            <a:spAutoFit/>
          </a:bodyPr>
          <a:lstStyle/>
          <a:p>
            <a:pPr marL="0" indent="0">
              <a:buNone/>
            </a:pPr>
            <a:r>
              <a:rPr lang="en-US" dirty="0">
                <a:latin typeface="Helvetica" pitchFamily="2" charset="0"/>
                <a:cs typeface="Times New Roman"/>
              </a:rPr>
              <a:t>The Magic is in the Handling, Barbara Bolt in </a:t>
            </a:r>
            <a:r>
              <a:rPr lang="en-GB" dirty="0">
                <a:latin typeface="Helvetica" pitchFamily="2" charset="0"/>
                <a:ea typeface="ＭＳ 明朝" charset="-128"/>
                <a:cs typeface="Arial" charset="0"/>
              </a:rPr>
              <a:t>Barrett, E and Bolt, B., (ed), (2007) Practice as Research Approaches to Creative Arts Enquiry. New York and London: I.B Taurus &amp; Co. </a:t>
            </a:r>
            <a:endParaRPr lang="en-GB" dirty="0">
              <a:latin typeface="Helvetica" pitchFamily="2" charset="0"/>
            </a:endParaRPr>
          </a:p>
          <a:p>
            <a:pPr marL="0" indent="0">
              <a:buNone/>
            </a:pPr>
            <a:r>
              <a:rPr lang="en-US" dirty="0">
                <a:latin typeface="Helvetica" pitchFamily="2" charset="0"/>
              </a:rPr>
              <a:t>Bolt, B. (2011): Heidegger Reframed, Palgrave Macmillan.</a:t>
            </a:r>
            <a:endParaRPr lang="en-GB" dirty="0">
              <a:latin typeface="Helvetica" pitchFamily="2" charset="0"/>
            </a:endParaRPr>
          </a:p>
          <a:p>
            <a:pPr marL="0" indent="0">
              <a:buNone/>
            </a:pPr>
            <a:r>
              <a:rPr lang="en-GB" dirty="0">
                <a:latin typeface="Helvetica" pitchFamily="2" charset="0"/>
              </a:rPr>
              <a:t>Arts based Research, (2008) Susan Finley (pp.71-81) </a:t>
            </a:r>
            <a:r>
              <a:rPr lang="en-GB" i="1" dirty="0">
                <a:latin typeface="Helvetica" pitchFamily="2" charset="0"/>
              </a:rPr>
              <a:t>In </a:t>
            </a:r>
            <a:r>
              <a:rPr lang="en-GB" dirty="0">
                <a:latin typeface="Helvetica" pitchFamily="2" charset="0"/>
              </a:rPr>
              <a:t>Handbook of the Arts in Qualitative Research: perspectives,</a:t>
            </a:r>
            <a:br>
              <a:rPr lang="en-GB" dirty="0">
                <a:latin typeface="Helvetica" pitchFamily="2" charset="0"/>
              </a:rPr>
            </a:br>
            <a:r>
              <a:rPr lang="en-GB" dirty="0">
                <a:latin typeface="Helvetica" pitchFamily="2" charset="0"/>
              </a:rPr>
              <a:t>methodologies </a:t>
            </a:r>
          </a:p>
          <a:p>
            <a:pPr marL="0" indent="0">
              <a:buNone/>
            </a:pPr>
            <a:r>
              <a:rPr lang="en-GB" dirty="0">
                <a:latin typeface="Helvetica" pitchFamily="2" charset="0"/>
              </a:rPr>
              <a:t>SAGE Handbook of Research </a:t>
            </a:r>
          </a:p>
          <a:p>
            <a:pPr marL="0" indent="0">
              <a:buNone/>
            </a:pPr>
            <a:r>
              <a:rPr lang="en-GB" dirty="0">
                <a:latin typeface="Helvetica" pitchFamily="2" charset="0"/>
              </a:rPr>
              <a:t>SAGE Handbook of Feminist Research: Theory and Praxis</a:t>
            </a:r>
          </a:p>
          <a:p>
            <a:pPr marL="0" indent="0">
              <a:buNone/>
            </a:pPr>
            <a:r>
              <a:rPr lang="en-GB" dirty="0">
                <a:latin typeface="Helvetica" pitchFamily="2" charset="0"/>
              </a:rPr>
              <a:t>Bourdieu, P. The Logic of Practice, trans. R. Nice, Cambridge: Polity Press, 1990.</a:t>
            </a:r>
          </a:p>
          <a:p>
            <a:pPr marL="0" indent="0">
              <a:buNone/>
            </a:pPr>
            <a:r>
              <a:rPr lang="en-GB" dirty="0">
                <a:latin typeface="Helvetica" pitchFamily="2" charset="0"/>
              </a:rPr>
              <a:t>Deleuze, G. and </a:t>
            </a:r>
            <a:r>
              <a:rPr lang="en-GB" dirty="0" err="1">
                <a:latin typeface="Helvetica" pitchFamily="2" charset="0"/>
              </a:rPr>
              <a:t>Guattari</a:t>
            </a:r>
            <a:r>
              <a:rPr lang="en-GB" dirty="0">
                <a:latin typeface="Helvetica" pitchFamily="2" charset="0"/>
              </a:rPr>
              <a:t>, F. (1987) A Thousand Plateaus: Capitalism and</a:t>
            </a:r>
          </a:p>
          <a:p>
            <a:pPr marL="0" indent="0">
              <a:buNone/>
            </a:pPr>
            <a:r>
              <a:rPr lang="en-GB" dirty="0">
                <a:latin typeface="Helvetica" pitchFamily="2" charset="0"/>
              </a:rPr>
              <a:t>Schizophrenia, trans. B. </a:t>
            </a:r>
            <a:r>
              <a:rPr lang="en-GB" dirty="0" err="1">
                <a:latin typeface="Helvetica" pitchFamily="2" charset="0"/>
              </a:rPr>
              <a:t>Massumi</a:t>
            </a:r>
            <a:r>
              <a:rPr lang="en-GB" dirty="0">
                <a:latin typeface="Helvetica" pitchFamily="2" charset="0"/>
              </a:rPr>
              <a:t>, Minneapolis: The University of Minnesota Press,</a:t>
            </a:r>
          </a:p>
          <a:p>
            <a:pPr marL="0" indent="0">
              <a:buNone/>
            </a:pPr>
            <a:r>
              <a:rPr lang="en-GB" dirty="0">
                <a:latin typeface="Helvetica" pitchFamily="2" charset="0"/>
              </a:rPr>
              <a:t>1987.</a:t>
            </a:r>
          </a:p>
          <a:p>
            <a:pPr marL="0" indent="0">
              <a:buNone/>
            </a:pPr>
            <a:r>
              <a:rPr lang="en-GB" dirty="0">
                <a:latin typeface="Helvetica" pitchFamily="2" charset="0"/>
              </a:rPr>
              <a:t>Heidegger, M. The Question Concerning Technology and Other Essays, trans. W.</a:t>
            </a:r>
          </a:p>
          <a:p>
            <a:pPr marL="0" indent="0">
              <a:buNone/>
            </a:pPr>
            <a:r>
              <a:rPr lang="en-GB" dirty="0" err="1">
                <a:latin typeface="Helvetica" pitchFamily="2" charset="0"/>
              </a:rPr>
              <a:t>Lovitt</a:t>
            </a:r>
            <a:r>
              <a:rPr lang="en-GB" dirty="0">
                <a:latin typeface="Helvetica" pitchFamily="2" charset="0"/>
              </a:rPr>
              <a:t>, New York: Garland, 1977</a:t>
            </a:r>
            <a:endParaRPr lang="en-US" dirty="0"/>
          </a:p>
        </p:txBody>
      </p:sp>
      <p:pic>
        <p:nvPicPr>
          <p:cNvPr id="8" name="Picture 7">
            <a:extLst>
              <a:ext uri="{FF2B5EF4-FFF2-40B4-BE49-F238E27FC236}">
                <a16:creationId xmlns:a16="http://schemas.microsoft.com/office/drawing/2014/main" id="{244E5D52-FCFA-4980-7010-ACB959ABE2B7}"/>
              </a:ext>
            </a:extLst>
          </p:cNvPr>
          <p:cNvPicPr>
            <a:picLocks noChangeAspect="1"/>
          </p:cNvPicPr>
          <p:nvPr/>
        </p:nvPicPr>
        <p:blipFill>
          <a:blip r:embed="rId2"/>
          <a:stretch>
            <a:fillRect/>
          </a:stretch>
        </p:blipFill>
        <p:spPr>
          <a:xfrm>
            <a:off x="7942383" y="1086021"/>
            <a:ext cx="3993130" cy="5241947"/>
          </a:xfrm>
          <a:prstGeom prst="rect">
            <a:avLst/>
          </a:prstGeom>
        </p:spPr>
      </p:pic>
    </p:spTree>
    <p:extLst>
      <p:ext uri="{BB962C8B-B14F-4D97-AF65-F5344CB8AC3E}">
        <p14:creationId xmlns:p14="http://schemas.microsoft.com/office/powerpoint/2010/main" val="144742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4AF58-13E3-909C-A881-D15F771B7748}"/>
              </a:ext>
            </a:extLst>
          </p:cNvPr>
          <p:cNvSpPr>
            <a:spLocks noGrp="1"/>
          </p:cNvSpPr>
          <p:nvPr>
            <p:ph type="title"/>
          </p:nvPr>
        </p:nvSpPr>
        <p:spPr>
          <a:xfrm>
            <a:off x="838200" y="2103437"/>
            <a:ext cx="10515600" cy="1325563"/>
          </a:xfrm>
        </p:spPr>
        <p:txBody>
          <a:bodyPr/>
          <a:lstStyle/>
          <a:p>
            <a:pPr algn="ctr"/>
            <a:r>
              <a:rPr lang="en-US" dirty="0"/>
              <a:t>End </a:t>
            </a:r>
          </a:p>
        </p:txBody>
      </p:sp>
    </p:spTree>
    <p:extLst>
      <p:ext uri="{BB962C8B-B14F-4D97-AF65-F5344CB8AC3E}">
        <p14:creationId xmlns:p14="http://schemas.microsoft.com/office/powerpoint/2010/main" val="2166700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2650</TotalTime>
  <Words>2283</Words>
  <Application>Microsoft Macintosh PowerPoint</Application>
  <PresentationFormat>Widescreen</PresentationFormat>
  <Paragraphs>109</Paragraphs>
  <Slides>19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Helvetica</vt:lpstr>
      <vt:lpstr>open sans</vt:lpstr>
      <vt:lpstr>Times New Roman</vt:lpstr>
      <vt:lpstr>Office Theme</vt:lpstr>
      <vt:lpstr>Explorative Praxis ‘Traces of Making’  Part Time Provision</vt:lpstr>
      <vt:lpstr>Praxis</vt:lpstr>
      <vt:lpstr>Aristotle’s doctrine of the four causes </vt:lpstr>
      <vt:lpstr>PowerPoint Presentation</vt:lpstr>
      <vt:lpstr>A deconstruction of binaries - theory &amp; practice</vt:lpstr>
      <vt:lpstr>Performativity in Praxis </vt:lpstr>
      <vt:lpstr>Praxical Knowledge  </vt:lpstr>
      <vt:lpstr> Heidegger, Handability and Praxical Knowledge, Barbara Bolt School of Creative Arts University of Melbourne Dasein as Being-in-the-World</vt:lpstr>
      <vt:lpstr>The Question Concerning Technology (1954) </vt:lpstr>
      <vt:lpstr>Habitus, Tacit Knowledge and Embodiment </vt:lpstr>
      <vt:lpstr> Knowledge Skills Sharing opportunities. i.e  www.sustainablefashionweek.com  </vt:lpstr>
      <vt:lpstr>PowerPoint Presentation</vt:lpstr>
      <vt:lpstr>What are you ‘in conversation’ with</vt:lpstr>
      <vt:lpstr>PowerPoint Presentation</vt:lpstr>
      <vt:lpstr>Inter/intra-relationships, and entanglements</vt:lpstr>
      <vt:lpstr>PowerPoint Presentation</vt:lpstr>
      <vt:lpstr>Reading around and Focused Reading.   </vt:lpstr>
      <vt:lpstr>Key Texts </vt:lpstr>
      <vt:lpstr>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Shellie Holden</dc:creator>
  <cp:lastModifiedBy>Shellie Holden</cp:lastModifiedBy>
  <cp:revision>19</cp:revision>
  <dcterms:created xsi:type="dcterms:W3CDTF">2022-09-12T11:38:34Z</dcterms:created>
  <dcterms:modified xsi:type="dcterms:W3CDTF">2023-10-07T16:29:56Z</dcterms:modified>
</cp:coreProperties>
</file>