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29"/>
  </p:notesMasterIdLst>
  <p:sldIdLst>
    <p:sldId id="256" r:id="rId2"/>
    <p:sldId id="257" r:id="rId3"/>
    <p:sldId id="262" r:id="rId4"/>
    <p:sldId id="265" r:id="rId5"/>
    <p:sldId id="264" r:id="rId6"/>
    <p:sldId id="274" r:id="rId7"/>
    <p:sldId id="266" r:id="rId8"/>
    <p:sldId id="267" r:id="rId9"/>
    <p:sldId id="275" r:id="rId10"/>
    <p:sldId id="276" r:id="rId11"/>
    <p:sldId id="268" r:id="rId12"/>
    <p:sldId id="269" r:id="rId13"/>
    <p:sldId id="277" r:id="rId14"/>
    <p:sldId id="278" r:id="rId15"/>
    <p:sldId id="279" r:id="rId16"/>
    <p:sldId id="280" r:id="rId17"/>
    <p:sldId id="281" r:id="rId18"/>
    <p:sldId id="283" r:id="rId19"/>
    <p:sldId id="282" r:id="rId20"/>
    <p:sldId id="284" r:id="rId21"/>
    <p:sldId id="285" r:id="rId22"/>
    <p:sldId id="286" r:id="rId23"/>
    <p:sldId id="287" r:id="rId24"/>
    <p:sldId id="288" r:id="rId25"/>
    <p:sldId id="289" r:id="rId26"/>
    <p:sldId id="290" r:id="rId27"/>
    <p:sldId id="291" r:id="rId2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C57977E-91BF-7AB8-D5E8-EC3FD4247B5A}" v="1442" dt="2024-05-23T05:15:52.409"/>
    <p1510:client id="{88BC1ED1-CA5A-9087-CD02-6793A92AE9E0}" v="941" dt="2024-05-21T23:04:20.849"/>
    <p1510:client id="{94D23918-06A0-975D-0A0F-FCB043274811}" v="67" dt="2024-05-21T21:06:27.014"/>
    <p1510:client id="{D127DF5C-8179-84F9-3475-5A2A1C61F60D}" v="1386" dt="2024-05-21T20:49:07.154"/>
    <p1510:client id="{F8969538-C43E-8631-DB29-F211AD4699C3}" v="59" dt="2024-05-22T00:03:42.62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2" d="100"/>
          <a:sy n="82" d="100"/>
        </p:scale>
        <p:origin x="490"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68C25A8-9C36-41CE-B553-A0E901304669}" type="datetimeFigureOut">
              <a:t>5/23/2024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0058EAA-2908-4E04-AB00-787D8A303557}" type="slidenum">
              <a:t>‹#›</a:t>
            </a:fld>
            <a:endParaRPr lang="en-US"/>
          </a:p>
        </p:txBody>
      </p:sp>
    </p:spTree>
    <p:extLst>
      <p:ext uri="{BB962C8B-B14F-4D97-AF65-F5344CB8AC3E}">
        <p14:creationId xmlns:p14="http://schemas.microsoft.com/office/powerpoint/2010/main" val="19515197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dirty="0"/>
              <a:t>Hello everyone, and welcome to my presentation on Education for Sustainable Development and Global Citizenship (ESDGC). My name is Kayleigh Cowdery, and I am a youth worker, currently studying for a youth work degree at the University of Wales, Trinity Saint David. Today, we will explore the rationale behind a lesson plan, developed to empower young people towards a sustainable future as global citizens. </a:t>
            </a:r>
          </a:p>
          <a:p>
            <a:endParaRPr lang="en-US" dirty="0">
              <a:ea typeface="Calibri"/>
              <a:cs typeface="Calibri"/>
            </a:endParaRPr>
          </a:p>
        </p:txBody>
      </p:sp>
      <p:sp>
        <p:nvSpPr>
          <p:cNvPr id="4" name="Slide Number Placeholder 3"/>
          <p:cNvSpPr>
            <a:spLocks noGrp="1"/>
          </p:cNvSpPr>
          <p:nvPr>
            <p:ph type="sldNum" sz="quarter" idx="5"/>
          </p:nvPr>
        </p:nvSpPr>
        <p:spPr/>
        <p:txBody>
          <a:bodyPr/>
          <a:lstStyle/>
          <a:p>
            <a:fld id="{80058EAA-2908-4E04-AB00-787D8A303557}" type="slidenum">
              <a:t>1</a:t>
            </a:fld>
            <a:endParaRPr lang="en-US"/>
          </a:p>
        </p:txBody>
      </p:sp>
    </p:spTree>
    <p:extLst>
      <p:ext uri="{BB962C8B-B14F-4D97-AF65-F5344CB8AC3E}">
        <p14:creationId xmlns:p14="http://schemas.microsoft.com/office/powerpoint/2010/main" val="113129827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dirty="0"/>
              <a:t>The aim of this presentation is to provide a comprehensive understanding of ESDGC, highlighting its key themes and concepts in youth work, </a:t>
            </a:r>
            <a:r>
              <a:rPr lang="en-US" dirty="0" err="1"/>
              <a:t>emphasising</a:t>
            </a:r>
            <a:r>
              <a:rPr lang="en-US" dirty="0"/>
              <a:t> their interrelated nature and importance in addressing global challenges. I will introduce a lesson plan on the Peace Mala initiative and showcase its role in fostering peace, tolerance, and global understanding among young people. Additionally, I will discuss a lesson plan and facilitate a 10-minute interactive activity on Peace Mala. Finally, I will evaluate a related activity, demonstrating its alignment with the principles of ESDGC and youth work. I hope you find this presentation informative and engaging.</a:t>
            </a:r>
          </a:p>
          <a:p>
            <a:endParaRPr lang="en-US" dirty="0">
              <a:ea typeface="Calibri"/>
              <a:cs typeface="Calibri"/>
            </a:endParaRPr>
          </a:p>
        </p:txBody>
      </p:sp>
      <p:sp>
        <p:nvSpPr>
          <p:cNvPr id="4" name="Slide Number Placeholder 3"/>
          <p:cNvSpPr>
            <a:spLocks noGrp="1"/>
          </p:cNvSpPr>
          <p:nvPr>
            <p:ph type="sldNum" sz="quarter" idx="5"/>
          </p:nvPr>
        </p:nvSpPr>
        <p:spPr/>
        <p:txBody>
          <a:bodyPr/>
          <a:lstStyle/>
          <a:p>
            <a:fld id="{80058EAA-2908-4E04-AB00-787D8A303557}" type="slidenum">
              <a:rPr lang="en-US"/>
              <a:t>2</a:t>
            </a:fld>
            <a:endParaRPr lang="en-US"/>
          </a:p>
        </p:txBody>
      </p:sp>
    </p:spTree>
    <p:extLst>
      <p:ext uri="{BB962C8B-B14F-4D97-AF65-F5344CB8AC3E}">
        <p14:creationId xmlns:p14="http://schemas.microsoft.com/office/powerpoint/2010/main" val="8195791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dirty="0"/>
              <a:t>Young people today are facing a world transformed by new technology and globalization (CWVYS, 2014). According to the World Economic Forum (2024) the top global issues include misinformation and disinformation, extreme weather events, and societal polarization. There are also issues for young people to navigate, such as poverty, unemployment, and terrorism, problems often unfamiliar to those from previous generations (CWVYS, 2014). </a:t>
            </a:r>
          </a:p>
          <a:p>
            <a:pPr algn="just"/>
            <a:r>
              <a:rPr lang="en-US" dirty="0"/>
              <a:t>Our interconnected lifestyles mean that local actions have global impacts and as global citizens, we have rights and responsibilities to our </a:t>
            </a:r>
            <a:r>
              <a:rPr lang="en-US" dirty="0" err="1"/>
              <a:t>neighbours</a:t>
            </a:r>
            <a:r>
              <a:rPr lang="en-US" dirty="0"/>
              <a:t> and the planet (CWVYS, 2014). </a:t>
            </a:r>
            <a:endParaRPr lang="en-US" dirty="0">
              <a:ea typeface="Calibri"/>
              <a:cs typeface="Calibri"/>
            </a:endParaRPr>
          </a:p>
          <a:p>
            <a:pPr algn="just"/>
            <a:r>
              <a:rPr lang="en-US" dirty="0"/>
              <a:t>It is essential that we as youth workers </a:t>
            </a:r>
            <a:r>
              <a:rPr lang="en-US" dirty="0" err="1"/>
              <a:t>recognise</a:t>
            </a:r>
            <a:r>
              <a:rPr lang="en-US" dirty="0"/>
              <a:t> the importance of ESDGC in equipping young people with the knowledge and skills they need to play their part as local, national, and global citizens (Youth Work in Wales Group, 2022). Adopting ESDGC in everything we do as youth workers will contribute to a more just, and sustainable world (CWVYS, 2014). </a:t>
            </a:r>
            <a:endParaRPr lang="en-US" dirty="0">
              <a:ea typeface="Calibri"/>
              <a:cs typeface="Calibri"/>
            </a:endParaRPr>
          </a:p>
          <a:p>
            <a:pPr>
              <a:lnSpc>
                <a:spcPct val="120000"/>
              </a:lnSpc>
              <a:spcBef>
                <a:spcPts val="1000"/>
              </a:spcBef>
            </a:pPr>
            <a:endParaRPr lang="en-US" dirty="0">
              <a:ea typeface="Calibri"/>
              <a:cs typeface="Calibri"/>
            </a:endParaRPr>
          </a:p>
        </p:txBody>
      </p:sp>
      <p:sp>
        <p:nvSpPr>
          <p:cNvPr id="4" name="Slide Number Placeholder 3"/>
          <p:cNvSpPr>
            <a:spLocks noGrp="1"/>
          </p:cNvSpPr>
          <p:nvPr>
            <p:ph type="sldNum" sz="quarter" idx="5"/>
          </p:nvPr>
        </p:nvSpPr>
        <p:spPr/>
        <p:txBody>
          <a:bodyPr/>
          <a:lstStyle/>
          <a:p>
            <a:fld id="{80058EAA-2908-4E04-AB00-787D8A303557}" type="slidenum">
              <a:t>3</a:t>
            </a:fld>
            <a:endParaRPr lang="en-US"/>
          </a:p>
        </p:txBody>
      </p:sp>
    </p:spTree>
    <p:extLst>
      <p:ext uri="{BB962C8B-B14F-4D97-AF65-F5344CB8AC3E}">
        <p14:creationId xmlns:p14="http://schemas.microsoft.com/office/powerpoint/2010/main" val="16788562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dirty="0"/>
              <a:t>Peace Mala is an award-winning educational </a:t>
            </a:r>
            <a:r>
              <a:rPr lang="en-US" dirty="0" err="1"/>
              <a:t>programme</a:t>
            </a:r>
            <a:r>
              <a:rPr lang="en-US" dirty="0"/>
              <a:t>, introduced by a Welsh school teacher in 2001, in response to the fear and confusion following the events of September 11 (Peace Mala, no date). Concerned about a rise in bullying towards minority and Asian students at her school, the teacher created Peace Mala to help combat racism, religious intolerance, ignorance, and the lack of respect among young people in her school, and the wider community (Peace Mala, no date).</a:t>
            </a:r>
            <a:endParaRPr lang="en-US" dirty="0">
              <a:ea typeface="Calibri"/>
              <a:cs typeface="Calibri"/>
            </a:endParaRPr>
          </a:p>
          <a:p>
            <a:pPr algn="just"/>
            <a:endParaRPr lang="en-US" dirty="0"/>
          </a:p>
          <a:p>
            <a:pPr algn="just"/>
            <a:r>
              <a:rPr lang="en-US" dirty="0"/>
              <a:t>An introductory feature of the </a:t>
            </a:r>
            <a:r>
              <a:rPr lang="en-US" dirty="0" err="1"/>
              <a:t>programme</a:t>
            </a:r>
            <a:r>
              <a:rPr lang="en-US" dirty="0"/>
              <a:t> involves the creation of a symbolic bracelet with messages promoting the golden rule; ‘treat others as you wish to be treated’ (Peace Mala, no date). This simple, but effective educational tool aims to address prejudice, confront bullying, support human rights, and celebrate diversity (Peace Mala, no date). The bracelet represents fourteen spiritual traditions and their version of the golden rule (Peace Mala, no date). Later, in this presentation, we will be making these bracelets together. </a:t>
            </a:r>
          </a:p>
          <a:p>
            <a:endParaRPr lang="en-US" dirty="0">
              <a:ea typeface="Calibri"/>
              <a:cs typeface="Calibri"/>
            </a:endParaRPr>
          </a:p>
        </p:txBody>
      </p:sp>
      <p:sp>
        <p:nvSpPr>
          <p:cNvPr id="4" name="Slide Number Placeholder 3"/>
          <p:cNvSpPr>
            <a:spLocks noGrp="1"/>
          </p:cNvSpPr>
          <p:nvPr>
            <p:ph type="sldNum" sz="quarter" idx="5"/>
          </p:nvPr>
        </p:nvSpPr>
        <p:spPr/>
        <p:txBody>
          <a:bodyPr/>
          <a:lstStyle/>
          <a:p>
            <a:fld id="{80058EAA-2908-4E04-AB00-787D8A303557}" type="slidenum">
              <a:rPr lang="en-US"/>
              <a:t>4</a:t>
            </a:fld>
            <a:endParaRPr lang="en-US"/>
          </a:p>
        </p:txBody>
      </p:sp>
    </p:spTree>
    <p:extLst>
      <p:ext uri="{BB962C8B-B14F-4D97-AF65-F5344CB8AC3E}">
        <p14:creationId xmlns:p14="http://schemas.microsoft.com/office/powerpoint/2010/main" val="9212219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dirty="0"/>
              <a:t>Today’s activity is deeply rooted in the ESDGC theme of identity and culture, but it is important to note its connection to other themes such as choices and decisions, or how culture and identity can influence health, and well-being. Moreover, this theme also could extend to the exploration of ESG concepts such as interdependence, citizenship, stewardship, needs and rights, and diversity, among others. </a:t>
            </a:r>
            <a:endParaRPr lang="en-US"/>
          </a:p>
          <a:p>
            <a:pPr algn="just"/>
            <a:endParaRPr lang="en-US" dirty="0">
              <a:ea typeface="Calibri"/>
              <a:cs typeface="Calibri"/>
            </a:endParaRPr>
          </a:p>
          <a:p>
            <a:pPr algn="just"/>
            <a:r>
              <a:rPr lang="en-US" dirty="0">
                <a:ea typeface="Calibri"/>
                <a:cs typeface="Calibri"/>
              </a:rPr>
              <a:t>These themes and concepts are integral aspects of youth work, and form the foundation that supports young people's holistic development (CLD Standards Council Scotland, 2019). As youth workers, we have a commitment to promoting inclusion, equity, and diversity, as well as young people's interests, health and well-being (CLD Standards Council Scotland, 2019, p. 6). </a:t>
            </a:r>
            <a:r>
              <a:rPr lang="en-US" dirty="0"/>
              <a:t>These</a:t>
            </a:r>
            <a:r>
              <a:rPr lang="en-US" dirty="0">
                <a:ea typeface="Calibri"/>
                <a:cs typeface="Calibri"/>
              </a:rPr>
              <a:t> themes and concepts link closely to Articles 2, 12, 24, and 30 of the UN Convention on the Rights of the Child (UNICEF, no date). </a:t>
            </a:r>
          </a:p>
          <a:p>
            <a:pPr algn="just"/>
            <a:endParaRPr lang="en-US" dirty="0">
              <a:ea typeface="Calibri"/>
              <a:cs typeface="Calibri"/>
            </a:endParaRPr>
          </a:p>
          <a:p>
            <a:endParaRPr lang="en-US" dirty="0">
              <a:ea typeface="Calibri"/>
              <a:cs typeface="Calibri"/>
            </a:endParaRPr>
          </a:p>
        </p:txBody>
      </p:sp>
      <p:sp>
        <p:nvSpPr>
          <p:cNvPr id="4" name="Slide Number Placeholder 3"/>
          <p:cNvSpPr>
            <a:spLocks noGrp="1"/>
          </p:cNvSpPr>
          <p:nvPr>
            <p:ph type="sldNum" sz="quarter" idx="5"/>
          </p:nvPr>
        </p:nvSpPr>
        <p:spPr/>
        <p:txBody>
          <a:bodyPr/>
          <a:lstStyle/>
          <a:p>
            <a:fld id="{80058EAA-2908-4E04-AB00-787D8A303557}" type="slidenum">
              <a:rPr lang="en-US"/>
              <a:t>5</a:t>
            </a:fld>
            <a:endParaRPr lang="en-US"/>
          </a:p>
        </p:txBody>
      </p:sp>
    </p:spTree>
    <p:extLst>
      <p:ext uri="{BB962C8B-B14F-4D97-AF65-F5344CB8AC3E}">
        <p14:creationId xmlns:p14="http://schemas.microsoft.com/office/powerpoint/2010/main" val="49437963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dirty="0"/>
              <a:t>My activity relates directly to the ESD pillars of social inclusion and its fourth dimension, cultural sustainability (Council of Europe, 2018). However, it is important to highlight that my activity could also have an indirect influence on both economic growth and environmental protection. For instance, more inclusive communities could lead to economic growth in society. </a:t>
            </a:r>
            <a:endParaRPr lang="en-US"/>
          </a:p>
          <a:p>
            <a:endParaRPr lang="en-US" dirty="0">
              <a:ea typeface="Calibri"/>
              <a:cs typeface="Calibri"/>
            </a:endParaRPr>
          </a:p>
        </p:txBody>
      </p:sp>
      <p:sp>
        <p:nvSpPr>
          <p:cNvPr id="4" name="Slide Number Placeholder 3"/>
          <p:cNvSpPr>
            <a:spLocks noGrp="1"/>
          </p:cNvSpPr>
          <p:nvPr>
            <p:ph type="sldNum" sz="quarter" idx="5"/>
          </p:nvPr>
        </p:nvSpPr>
        <p:spPr/>
        <p:txBody>
          <a:bodyPr/>
          <a:lstStyle/>
          <a:p>
            <a:fld id="{80058EAA-2908-4E04-AB00-787D8A303557}" type="slidenum">
              <a:rPr lang="en-US"/>
              <a:t>6</a:t>
            </a:fld>
            <a:endParaRPr lang="en-US"/>
          </a:p>
        </p:txBody>
      </p:sp>
    </p:spTree>
    <p:extLst>
      <p:ext uri="{BB962C8B-B14F-4D97-AF65-F5344CB8AC3E}">
        <p14:creationId xmlns:p14="http://schemas.microsoft.com/office/powerpoint/2010/main" val="10651195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dirty="0"/>
              <a:t>The activity aligns with several goals outlined in the Well-being of Future Generations (Wales) Act (Welsh Government 2015). Firstly, A Globally responsible Wales, as this activity fosters global citizenship and sustainable practices (Welsh Government 2015). Secondly, a More Equal Wales, encouraging inclusivity and respect for diversity and a Wales of Cohesive Communities, promoting social cohesion through shared activities and mutual understanding (Welsh Government 2015).</a:t>
            </a:r>
          </a:p>
          <a:p>
            <a:pPr algn="just"/>
            <a:endParaRPr lang="en-US" dirty="0">
              <a:ea typeface="Calibri"/>
              <a:cs typeface="Calibri"/>
            </a:endParaRPr>
          </a:p>
          <a:p>
            <a:pPr>
              <a:lnSpc>
                <a:spcPct val="120000"/>
              </a:lnSpc>
              <a:spcBef>
                <a:spcPts val="1000"/>
              </a:spcBef>
            </a:pPr>
            <a:endParaRPr lang="en-US" dirty="0">
              <a:ea typeface="Calibri"/>
              <a:cs typeface="Calibri"/>
            </a:endParaRPr>
          </a:p>
        </p:txBody>
      </p:sp>
      <p:sp>
        <p:nvSpPr>
          <p:cNvPr id="4" name="Slide Number Placeholder 3"/>
          <p:cNvSpPr>
            <a:spLocks noGrp="1"/>
          </p:cNvSpPr>
          <p:nvPr>
            <p:ph type="sldNum" sz="quarter" idx="5"/>
          </p:nvPr>
        </p:nvSpPr>
        <p:spPr/>
        <p:txBody>
          <a:bodyPr/>
          <a:lstStyle/>
          <a:p>
            <a:fld id="{80058EAA-2908-4E04-AB00-787D8A303557}" type="slidenum">
              <a:rPr lang="en-US"/>
              <a:t>7</a:t>
            </a:fld>
            <a:endParaRPr lang="en-US"/>
          </a:p>
        </p:txBody>
      </p:sp>
    </p:spTree>
    <p:extLst>
      <p:ext uri="{BB962C8B-B14F-4D97-AF65-F5344CB8AC3E}">
        <p14:creationId xmlns:p14="http://schemas.microsoft.com/office/powerpoint/2010/main" val="35233317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dirty="0"/>
              <a:t>The activity aligns with several goals outlined in the Well-being of Future Generations (Wales) Act (Welsh Government 2015). Firstly, A Globally responsible Wales, as this activity fosters global citizenship and sustainable practices (Welsh Government 2015). Secondly, a More Equal Wales because it encourages inclusivity and respect for diversity (Welsh Government 2015). Thirdly, A Wales of Cohesive Communities because it promotes social cohesion through shared activities and mutual understanding (Welsh Government 2015).</a:t>
            </a:r>
          </a:p>
          <a:p>
            <a:pPr>
              <a:lnSpc>
                <a:spcPct val="120000"/>
              </a:lnSpc>
              <a:spcBef>
                <a:spcPts val="1000"/>
              </a:spcBef>
            </a:pPr>
            <a:endParaRPr lang="en-US" dirty="0">
              <a:ea typeface="Calibri" panose="020F0502020204030204"/>
              <a:cs typeface="Calibri" panose="020F0502020204030204"/>
            </a:endParaRPr>
          </a:p>
        </p:txBody>
      </p:sp>
      <p:sp>
        <p:nvSpPr>
          <p:cNvPr id="4" name="Slide Number Placeholder 3"/>
          <p:cNvSpPr>
            <a:spLocks noGrp="1"/>
          </p:cNvSpPr>
          <p:nvPr>
            <p:ph type="sldNum" sz="quarter" idx="5"/>
          </p:nvPr>
        </p:nvSpPr>
        <p:spPr/>
        <p:txBody>
          <a:bodyPr/>
          <a:lstStyle/>
          <a:p>
            <a:fld id="{80058EAA-2908-4E04-AB00-787D8A303557}" type="slidenum">
              <a:rPr lang="en-US"/>
              <a:t>8</a:t>
            </a:fld>
            <a:endParaRPr lang="en-US"/>
          </a:p>
        </p:txBody>
      </p:sp>
    </p:spTree>
    <p:extLst>
      <p:ext uri="{BB962C8B-B14F-4D97-AF65-F5344CB8AC3E}">
        <p14:creationId xmlns:p14="http://schemas.microsoft.com/office/powerpoint/2010/main" val="365988479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dirty="0"/>
              <a:t>As a youth worker it is crucial to consider how we facilitate young people’s shift towards transformative education, moving away from traditional transmissive methods (Council of Europe, 2018). For this activity, I aim to facilitate the development of young people’s critical thinking skills, active participation, and exploration of values and cultural perspectives (Council of Europe, 2018). This approach aligns with the five pillars of youth work which include, inclusivity, empowerment, participation, education, and self-expression (Youth Work in Wales Review Group, 2022). </a:t>
            </a:r>
          </a:p>
          <a:p>
            <a:endParaRPr lang="en-US" dirty="0">
              <a:ea typeface="Calibri"/>
              <a:cs typeface="Calibri"/>
            </a:endParaRPr>
          </a:p>
        </p:txBody>
      </p:sp>
      <p:sp>
        <p:nvSpPr>
          <p:cNvPr id="4" name="Slide Number Placeholder 3"/>
          <p:cNvSpPr>
            <a:spLocks noGrp="1"/>
          </p:cNvSpPr>
          <p:nvPr>
            <p:ph type="sldNum" sz="quarter" idx="5"/>
          </p:nvPr>
        </p:nvSpPr>
        <p:spPr/>
        <p:txBody>
          <a:bodyPr/>
          <a:lstStyle/>
          <a:p>
            <a:fld id="{80058EAA-2908-4E04-AB00-787D8A303557}" type="slidenum">
              <a:rPr lang="en-US"/>
              <a:t>9</a:t>
            </a:fld>
            <a:endParaRPr lang="en-US"/>
          </a:p>
        </p:txBody>
      </p:sp>
    </p:spTree>
    <p:extLst>
      <p:ext uri="{BB962C8B-B14F-4D97-AF65-F5344CB8AC3E}">
        <p14:creationId xmlns:p14="http://schemas.microsoft.com/office/powerpoint/2010/main" val="420716643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a:t>To enhance this transformative approach, I will facilitate experiential learning to inspire young people’s ongoing engagement and motivation to address any issues that they feel are important beyond the workshop (Council of Europe, 2018). This aligns with the participative nature of youth work, which encourages young people to become partners in, and take responsibility for the opportunities and decision-making structures that affect their own and other people’s lives and environments (Youth Work in Wales Review Group, 2022).</a:t>
            </a:r>
          </a:p>
          <a:p>
            <a:endParaRPr lang="en-US" dirty="0">
              <a:ea typeface="Calibri"/>
              <a:cs typeface="Calibri"/>
            </a:endParaRPr>
          </a:p>
        </p:txBody>
      </p:sp>
      <p:sp>
        <p:nvSpPr>
          <p:cNvPr id="4" name="Slide Number Placeholder 3"/>
          <p:cNvSpPr>
            <a:spLocks noGrp="1"/>
          </p:cNvSpPr>
          <p:nvPr>
            <p:ph type="sldNum" sz="quarter" idx="5"/>
          </p:nvPr>
        </p:nvSpPr>
        <p:spPr/>
        <p:txBody>
          <a:bodyPr/>
          <a:lstStyle/>
          <a:p>
            <a:fld id="{80058EAA-2908-4E04-AB00-787D8A303557}" type="slidenum">
              <a:rPr lang="en-US"/>
              <a:t>10</a:t>
            </a:fld>
            <a:endParaRPr lang="en-US"/>
          </a:p>
        </p:txBody>
      </p:sp>
    </p:spTree>
    <p:extLst>
      <p:ext uri="{BB962C8B-B14F-4D97-AF65-F5344CB8AC3E}">
        <p14:creationId xmlns:p14="http://schemas.microsoft.com/office/powerpoint/2010/main" val="413921427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a:t>I have created a lesson plan for the Peace Mala activity by utlising the NAOMIE needs assessment framework. The needs of the lesson plan are: </a:t>
            </a:r>
          </a:p>
          <a:p>
            <a:pPr>
              <a:buFont typeface="Arial"/>
              <a:buChar char="•"/>
            </a:pPr>
            <a:r>
              <a:rPr lang="en-US"/>
              <a:t>To identify young people’s cultural backgrounds, religious knowledge, and interests, and determine their level of understanding of interfaith dialogue and global issues. </a:t>
            </a:r>
          </a:p>
          <a:p>
            <a:pPr marL="285750" indent="-285750">
              <a:lnSpc>
                <a:spcPct val="120000"/>
              </a:lnSpc>
              <a:spcBef>
                <a:spcPts val="1000"/>
              </a:spcBef>
              <a:buFont typeface="Arial"/>
              <a:buChar char="•"/>
            </a:pPr>
            <a:endParaRPr lang="en-US" dirty="0">
              <a:ea typeface="Calibri"/>
              <a:cs typeface="Calibri"/>
            </a:endParaRPr>
          </a:p>
        </p:txBody>
      </p:sp>
      <p:sp>
        <p:nvSpPr>
          <p:cNvPr id="4" name="Slide Number Placeholder 3"/>
          <p:cNvSpPr>
            <a:spLocks noGrp="1"/>
          </p:cNvSpPr>
          <p:nvPr>
            <p:ph type="sldNum" sz="quarter" idx="5"/>
          </p:nvPr>
        </p:nvSpPr>
        <p:spPr/>
        <p:txBody>
          <a:bodyPr/>
          <a:lstStyle/>
          <a:p>
            <a:fld id="{80058EAA-2908-4E04-AB00-787D8A303557}" type="slidenum">
              <a:rPr lang="en-US"/>
              <a:t>11</a:t>
            </a:fld>
            <a:endParaRPr lang="en-US"/>
          </a:p>
        </p:txBody>
      </p:sp>
    </p:spTree>
    <p:extLst>
      <p:ext uri="{BB962C8B-B14F-4D97-AF65-F5344CB8AC3E}">
        <p14:creationId xmlns:p14="http://schemas.microsoft.com/office/powerpoint/2010/main" val="129632886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aims of the lesson plan are to promote interfaith knowledge, understanding, and dialogue among young people.</a:t>
            </a:r>
          </a:p>
          <a:p>
            <a:endParaRPr lang="en-US" dirty="0">
              <a:ea typeface="Calibri"/>
              <a:cs typeface="Calibri"/>
            </a:endParaRPr>
          </a:p>
        </p:txBody>
      </p:sp>
      <p:sp>
        <p:nvSpPr>
          <p:cNvPr id="4" name="Slide Number Placeholder 3"/>
          <p:cNvSpPr>
            <a:spLocks noGrp="1"/>
          </p:cNvSpPr>
          <p:nvPr>
            <p:ph type="sldNum" sz="quarter" idx="5"/>
          </p:nvPr>
        </p:nvSpPr>
        <p:spPr/>
        <p:txBody>
          <a:bodyPr/>
          <a:lstStyle/>
          <a:p>
            <a:fld id="{80058EAA-2908-4E04-AB00-787D8A303557}" type="slidenum">
              <a:rPr lang="en-US"/>
              <a:t>12</a:t>
            </a:fld>
            <a:endParaRPr lang="en-US"/>
          </a:p>
        </p:txBody>
      </p:sp>
    </p:spTree>
    <p:extLst>
      <p:ext uri="{BB962C8B-B14F-4D97-AF65-F5344CB8AC3E}">
        <p14:creationId xmlns:p14="http://schemas.microsoft.com/office/powerpoint/2010/main" val="5263705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ea typeface="Calibri"/>
                <a:cs typeface="Calibri"/>
              </a:rPr>
              <a:t>The objectives of the lesson plan are to: </a:t>
            </a:r>
          </a:p>
          <a:p>
            <a:pPr marL="171450" indent="-171450">
              <a:lnSpc>
                <a:spcPct val="120000"/>
              </a:lnSpc>
              <a:spcBef>
                <a:spcPts val="1000"/>
              </a:spcBef>
              <a:buFont typeface="Arial"/>
              <a:buChar char="•"/>
            </a:pPr>
            <a:r>
              <a:rPr lang="en-US" dirty="0"/>
              <a:t>To educate young people about various faiths.</a:t>
            </a:r>
            <a:endParaRPr lang="en-US" dirty="0">
              <a:ea typeface="Calibri"/>
              <a:cs typeface="Calibri"/>
            </a:endParaRPr>
          </a:p>
          <a:p>
            <a:pPr marL="171450" indent="-171450">
              <a:lnSpc>
                <a:spcPct val="120000"/>
              </a:lnSpc>
              <a:spcBef>
                <a:spcPts val="1000"/>
              </a:spcBef>
              <a:buFont typeface="Arial"/>
              <a:buChar char="•"/>
            </a:pPr>
            <a:r>
              <a:rPr lang="en-US" dirty="0"/>
              <a:t>To foster respect and appreciation for cultural diversity.</a:t>
            </a:r>
            <a:endParaRPr lang="en-US" dirty="0">
              <a:ea typeface="Calibri"/>
              <a:cs typeface="Calibri"/>
            </a:endParaRPr>
          </a:p>
          <a:p>
            <a:pPr marL="171450" indent="-171450">
              <a:lnSpc>
                <a:spcPct val="120000"/>
              </a:lnSpc>
              <a:spcBef>
                <a:spcPts val="1000"/>
              </a:spcBef>
              <a:buFont typeface="Arial"/>
              <a:buChar char="•"/>
            </a:pPr>
            <a:r>
              <a:rPr lang="en-US" dirty="0"/>
              <a:t>To encourage teamwork and dialogue among young people from different backgrounds.</a:t>
            </a:r>
          </a:p>
          <a:p>
            <a:endParaRPr lang="en-US" dirty="0">
              <a:ea typeface="Calibri"/>
              <a:cs typeface="Calibri"/>
            </a:endParaRPr>
          </a:p>
        </p:txBody>
      </p:sp>
      <p:sp>
        <p:nvSpPr>
          <p:cNvPr id="4" name="Slide Number Placeholder 3"/>
          <p:cNvSpPr>
            <a:spLocks noGrp="1"/>
          </p:cNvSpPr>
          <p:nvPr>
            <p:ph type="sldNum" sz="quarter" idx="5"/>
          </p:nvPr>
        </p:nvSpPr>
        <p:spPr/>
        <p:txBody>
          <a:bodyPr/>
          <a:lstStyle/>
          <a:p>
            <a:fld id="{80058EAA-2908-4E04-AB00-787D8A303557}" type="slidenum">
              <a:rPr lang="en-US"/>
              <a:t>13</a:t>
            </a:fld>
            <a:endParaRPr lang="en-US"/>
          </a:p>
        </p:txBody>
      </p:sp>
    </p:spTree>
    <p:extLst>
      <p:ext uri="{BB962C8B-B14F-4D97-AF65-F5344CB8AC3E}">
        <p14:creationId xmlns:p14="http://schemas.microsoft.com/office/powerpoint/2010/main" val="258238830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buFont typeface="Arial"/>
              <a:buChar char="•"/>
            </a:pPr>
            <a:r>
              <a:rPr lang="en-US"/>
              <a:t>Deliver a bracelet-making workshop which incorporates different coloured beads that represent different faiths. </a:t>
            </a:r>
          </a:p>
          <a:p>
            <a:pPr marL="285750" indent="-285750">
              <a:buFont typeface="Arial"/>
              <a:buChar char="•"/>
            </a:pPr>
            <a:r>
              <a:rPr lang="en-US"/>
              <a:t>Provide a leaflet explaining the significance of each bead, and its relevance to each faith.</a:t>
            </a:r>
          </a:p>
          <a:p>
            <a:pPr marL="285750" indent="-285750">
              <a:buFont typeface="Arial"/>
              <a:buChar char="•"/>
            </a:pPr>
            <a:r>
              <a:rPr lang="en-US" dirty="0"/>
              <a:t>Facilitate discussions that encourage participation and collaboration among young people. </a:t>
            </a:r>
            <a:endParaRPr lang="en-US" dirty="0">
              <a:ea typeface="Calibri"/>
              <a:cs typeface="Calibri"/>
            </a:endParaRPr>
          </a:p>
          <a:p>
            <a:endParaRPr lang="en-US" dirty="0">
              <a:ea typeface="Calibri"/>
              <a:cs typeface="Calibri"/>
            </a:endParaRPr>
          </a:p>
        </p:txBody>
      </p:sp>
      <p:sp>
        <p:nvSpPr>
          <p:cNvPr id="4" name="Slide Number Placeholder 3"/>
          <p:cNvSpPr>
            <a:spLocks noGrp="1"/>
          </p:cNvSpPr>
          <p:nvPr>
            <p:ph type="sldNum" sz="quarter" idx="5"/>
          </p:nvPr>
        </p:nvSpPr>
        <p:spPr/>
        <p:txBody>
          <a:bodyPr/>
          <a:lstStyle/>
          <a:p>
            <a:fld id="{80058EAA-2908-4E04-AB00-787D8A303557}" type="slidenum">
              <a:rPr lang="en-US"/>
              <a:t>14</a:t>
            </a:fld>
            <a:endParaRPr lang="en-US"/>
          </a:p>
        </p:txBody>
      </p:sp>
    </p:spTree>
    <p:extLst>
      <p:ext uri="{BB962C8B-B14F-4D97-AF65-F5344CB8AC3E}">
        <p14:creationId xmlns:p14="http://schemas.microsoft.com/office/powerpoint/2010/main" val="264144611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lnSpc>
                <a:spcPct val="110000"/>
              </a:lnSpc>
              <a:spcBef>
                <a:spcPts val="1000"/>
              </a:spcBef>
              <a:buFont typeface="Arial"/>
              <a:buChar char="•"/>
            </a:pPr>
            <a:r>
              <a:rPr lang="en-US" dirty="0"/>
              <a:t>Assess the impact of the activity on young people’s knowledge and attitudes towards interfaith dialogue and global citizenship.</a:t>
            </a:r>
          </a:p>
          <a:p>
            <a:pPr marL="285750" indent="-285750">
              <a:lnSpc>
                <a:spcPct val="110000"/>
              </a:lnSpc>
              <a:spcBef>
                <a:spcPts val="1000"/>
              </a:spcBef>
              <a:buFont typeface="Arial"/>
              <a:buChar char="•"/>
            </a:pPr>
            <a:r>
              <a:rPr lang="en-US" dirty="0"/>
              <a:t>Gather feedback from young people to identify strengths and areas for improvement. </a:t>
            </a:r>
            <a:endParaRPr lang="en-US" dirty="0">
              <a:ea typeface="Calibri"/>
              <a:cs typeface="Calibri"/>
            </a:endParaRPr>
          </a:p>
          <a:p>
            <a:pPr marL="285750" indent="-285750">
              <a:lnSpc>
                <a:spcPct val="110000"/>
              </a:lnSpc>
              <a:spcBef>
                <a:spcPts val="1000"/>
              </a:spcBef>
              <a:buFont typeface="Arial"/>
              <a:buChar char="•"/>
            </a:pPr>
            <a:r>
              <a:rPr lang="en-US" dirty="0"/>
              <a:t>Reflect on the overall effectiveness of the activity in meeting its aims and objectives. </a:t>
            </a:r>
            <a:endParaRPr lang="en-US" dirty="0">
              <a:ea typeface="Calibri"/>
              <a:cs typeface="Calibri"/>
            </a:endParaRPr>
          </a:p>
        </p:txBody>
      </p:sp>
      <p:sp>
        <p:nvSpPr>
          <p:cNvPr id="4" name="Slide Number Placeholder 3"/>
          <p:cNvSpPr>
            <a:spLocks noGrp="1"/>
          </p:cNvSpPr>
          <p:nvPr>
            <p:ph type="sldNum" sz="quarter" idx="5"/>
          </p:nvPr>
        </p:nvSpPr>
        <p:spPr/>
        <p:txBody>
          <a:bodyPr/>
          <a:lstStyle/>
          <a:p>
            <a:fld id="{80058EAA-2908-4E04-AB00-787D8A303557}" type="slidenum">
              <a:rPr lang="en-US"/>
              <a:t>15</a:t>
            </a:fld>
            <a:endParaRPr lang="en-US"/>
          </a:p>
        </p:txBody>
      </p:sp>
    </p:spTree>
    <p:extLst>
      <p:ext uri="{BB962C8B-B14F-4D97-AF65-F5344CB8AC3E}">
        <p14:creationId xmlns:p14="http://schemas.microsoft.com/office/powerpoint/2010/main" val="207067523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dirty="0"/>
              <a:t>I will now evaluate a session I observed at Swansea Community Farm, where a local school visited and participated in activities. They explored the wormery, learning about the importance of worms for our planet and how worms help recycle food waste. Additionally, the pupils explored their senses in the herb garden and planted potatoes in the allotments. </a:t>
            </a:r>
          </a:p>
          <a:p>
            <a:endParaRPr lang="en-US" dirty="0">
              <a:ea typeface="Calibri"/>
              <a:cs typeface="Calibri"/>
            </a:endParaRPr>
          </a:p>
        </p:txBody>
      </p:sp>
      <p:sp>
        <p:nvSpPr>
          <p:cNvPr id="4" name="Slide Number Placeholder 3"/>
          <p:cNvSpPr>
            <a:spLocks noGrp="1"/>
          </p:cNvSpPr>
          <p:nvPr>
            <p:ph type="sldNum" sz="quarter" idx="5"/>
          </p:nvPr>
        </p:nvSpPr>
        <p:spPr/>
        <p:txBody>
          <a:bodyPr/>
          <a:lstStyle/>
          <a:p>
            <a:fld id="{80058EAA-2908-4E04-AB00-787D8A303557}" type="slidenum">
              <a:rPr lang="en-US"/>
              <a:t>17</a:t>
            </a:fld>
            <a:endParaRPr lang="en-US"/>
          </a:p>
        </p:txBody>
      </p:sp>
    </p:spTree>
    <p:extLst>
      <p:ext uri="{BB962C8B-B14F-4D97-AF65-F5344CB8AC3E}">
        <p14:creationId xmlns:p14="http://schemas.microsoft.com/office/powerpoint/2010/main" val="68373896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a:t>The rationale behind the activity was clear and focused on educating young people about sustainable agriculture, and the importance of local food production. These activities aligned with the ESDGC themes of choices and decisions, health and well-being, the natural environment, wealth and poverty, climate change, and consumption of waste (CWYVYS, no date). These activities also align with the five ways to wellbeing which include being more active, connected, taking notice of nature, continuous learning, and giving to others (Swansea Community Farm, no date).</a:t>
            </a:r>
          </a:p>
          <a:p>
            <a:endParaRPr lang="en-US" dirty="0">
              <a:ea typeface="Calibri"/>
              <a:cs typeface="Calibri"/>
            </a:endParaRPr>
          </a:p>
        </p:txBody>
      </p:sp>
      <p:sp>
        <p:nvSpPr>
          <p:cNvPr id="4" name="Slide Number Placeholder 3"/>
          <p:cNvSpPr>
            <a:spLocks noGrp="1"/>
          </p:cNvSpPr>
          <p:nvPr>
            <p:ph type="sldNum" sz="quarter" idx="5"/>
          </p:nvPr>
        </p:nvSpPr>
        <p:spPr/>
        <p:txBody>
          <a:bodyPr/>
          <a:lstStyle/>
          <a:p>
            <a:fld id="{80058EAA-2908-4E04-AB00-787D8A303557}" type="slidenum">
              <a:rPr lang="en-US"/>
              <a:t>18</a:t>
            </a:fld>
            <a:endParaRPr lang="en-US"/>
          </a:p>
        </p:txBody>
      </p:sp>
    </p:spTree>
    <p:extLst>
      <p:ext uri="{BB962C8B-B14F-4D97-AF65-F5344CB8AC3E}">
        <p14:creationId xmlns:p14="http://schemas.microsoft.com/office/powerpoint/2010/main" val="285002936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dirty="0"/>
              <a:t>The activity was age-appropriate and combined interactive learning with important lessons on sustainability. The activity aligned well with the five pillars of youth work (Youth Work in Wales Review Group, 2022) and was physical, collaborative, and interactive, keeping the young people engaged throughout. </a:t>
            </a:r>
          </a:p>
          <a:p>
            <a:endParaRPr lang="en-US" dirty="0">
              <a:ea typeface="Calibri"/>
              <a:cs typeface="Calibri"/>
            </a:endParaRPr>
          </a:p>
        </p:txBody>
      </p:sp>
      <p:sp>
        <p:nvSpPr>
          <p:cNvPr id="4" name="Slide Number Placeholder 3"/>
          <p:cNvSpPr>
            <a:spLocks noGrp="1"/>
          </p:cNvSpPr>
          <p:nvPr>
            <p:ph type="sldNum" sz="quarter" idx="5"/>
          </p:nvPr>
        </p:nvSpPr>
        <p:spPr/>
        <p:txBody>
          <a:bodyPr/>
          <a:lstStyle/>
          <a:p>
            <a:fld id="{80058EAA-2908-4E04-AB00-787D8A303557}" type="slidenum">
              <a:rPr lang="en-US"/>
              <a:t>19</a:t>
            </a:fld>
            <a:endParaRPr lang="en-US"/>
          </a:p>
        </p:txBody>
      </p:sp>
    </p:spTree>
    <p:extLst>
      <p:ext uri="{BB962C8B-B14F-4D97-AF65-F5344CB8AC3E}">
        <p14:creationId xmlns:p14="http://schemas.microsoft.com/office/powerpoint/2010/main" val="153346545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dirty="0"/>
              <a:t>The young people engaged well with the activity and appeared enthusiastic when exploring the wormery and planting potatoes. The interactive nature of the tasks, along with clear instructions, and the visible results of their work, helped to maintain high levels of interest and participation. </a:t>
            </a:r>
            <a:endParaRPr lang="en-US"/>
          </a:p>
          <a:p>
            <a:endParaRPr lang="en-US" dirty="0">
              <a:ea typeface="Calibri"/>
              <a:cs typeface="Calibri"/>
            </a:endParaRPr>
          </a:p>
        </p:txBody>
      </p:sp>
      <p:sp>
        <p:nvSpPr>
          <p:cNvPr id="4" name="Slide Number Placeholder 3"/>
          <p:cNvSpPr>
            <a:spLocks noGrp="1"/>
          </p:cNvSpPr>
          <p:nvPr>
            <p:ph type="sldNum" sz="quarter" idx="5"/>
          </p:nvPr>
        </p:nvSpPr>
        <p:spPr/>
        <p:txBody>
          <a:bodyPr/>
          <a:lstStyle/>
          <a:p>
            <a:fld id="{80058EAA-2908-4E04-AB00-787D8A303557}" type="slidenum">
              <a:rPr lang="en-US"/>
              <a:t>20</a:t>
            </a:fld>
            <a:endParaRPr lang="en-US"/>
          </a:p>
        </p:txBody>
      </p:sp>
    </p:spTree>
    <p:extLst>
      <p:ext uri="{BB962C8B-B14F-4D97-AF65-F5344CB8AC3E}">
        <p14:creationId xmlns:p14="http://schemas.microsoft.com/office/powerpoint/2010/main" val="40510571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dirty="0"/>
              <a:t>The youth worker could have incorporated more structured reflection time immediately after the activity to discuss what was learned and how it applies to broader sustainability issues. This could have made the activity more impactful. </a:t>
            </a:r>
          </a:p>
          <a:p>
            <a:endParaRPr lang="en-US" dirty="0">
              <a:ea typeface="Calibri"/>
              <a:cs typeface="Calibri"/>
            </a:endParaRPr>
          </a:p>
        </p:txBody>
      </p:sp>
      <p:sp>
        <p:nvSpPr>
          <p:cNvPr id="4" name="Slide Number Placeholder 3"/>
          <p:cNvSpPr>
            <a:spLocks noGrp="1"/>
          </p:cNvSpPr>
          <p:nvPr>
            <p:ph type="sldNum" sz="quarter" idx="5"/>
          </p:nvPr>
        </p:nvSpPr>
        <p:spPr/>
        <p:txBody>
          <a:bodyPr/>
          <a:lstStyle/>
          <a:p>
            <a:fld id="{80058EAA-2908-4E04-AB00-787D8A303557}" type="slidenum">
              <a:rPr lang="en-US"/>
              <a:t>21</a:t>
            </a:fld>
            <a:endParaRPr lang="en-US"/>
          </a:p>
        </p:txBody>
      </p:sp>
    </p:spTree>
    <p:extLst>
      <p:ext uri="{BB962C8B-B14F-4D97-AF65-F5344CB8AC3E}">
        <p14:creationId xmlns:p14="http://schemas.microsoft.com/office/powerpoint/2010/main" val="86716456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a:t>Going forward, I will definitely use this activity again as it effectively combines practical skills with important educational outcomes. It aligned with youth work and ESD principles, and the young people enjoyed and felt accomplished. </a:t>
            </a:r>
          </a:p>
          <a:p>
            <a:endParaRPr lang="en-US" dirty="0">
              <a:ea typeface="Calibri"/>
              <a:cs typeface="Calibri"/>
            </a:endParaRPr>
          </a:p>
        </p:txBody>
      </p:sp>
      <p:sp>
        <p:nvSpPr>
          <p:cNvPr id="4" name="Slide Number Placeholder 3"/>
          <p:cNvSpPr>
            <a:spLocks noGrp="1"/>
          </p:cNvSpPr>
          <p:nvPr>
            <p:ph type="sldNum" sz="quarter" idx="5"/>
          </p:nvPr>
        </p:nvSpPr>
        <p:spPr/>
        <p:txBody>
          <a:bodyPr/>
          <a:lstStyle/>
          <a:p>
            <a:fld id="{80058EAA-2908-4E04-AB00-787D8A303557}" type="slidenum">
              <a:rPr lang="en-US"/>
              <a:t>22</a:t>
            </a:fld>
            <a:endParaRPr lang="en-US"/>
          </a:p>
        </p:txBody>
      </p:sp>
    </p:spTree>
    <p:extLst>
      <p:ext uri="{BB962C8B-B14F-4D97-AF65-F5344CB8AC3E}">
        <p14:creationId xmlns:p14="http://schemas.microsoft.com/office/powerpoint/2010/main" val="31964987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a:t>To conclude this presentation has provided an understanding of ESDGC, highlighting its crucial role within youth work. Unfortunately, ESDGC is not yet underpinned within the National Occupational Standards of Youth Work (CLD Standards Council Scotland, 2019), however, youth workers can adopt ESDGC into their daily practice to empower young people to make meaningful contributions to a better and more sustainable world. </a:t>
            </a:r>
          </a:p>
          <a:p>
            <a:endParaRPr lang="en-US" dirty="0">
              <a:ea typeface="Calibri"/>
              <a:cs typeface="Calibri"/>
            </a:endParaRPr>
          </a:p>
        </p:txBody>
      </p:sp>
      <p:sp>
        <p:nvSpPr>
          <p:cNvPr id="4" name="Slide Number Placeholder 3"/>
          <p:cNvSpPr>
            <a:spLocks noGrp="1"/>
          </p:cNvSpPr>
          <p:nvPr>
            <p:ph type="sldNum" sz="quarter" idx="5"/>
          </p:nvPr>
        </p:nvSpPr>
        <p:spPr/>
        <p:txBody>
          <a:bodyPr/>
          <a:lstStyle/>
          <a:p>
            <a:fld id="{80058EAA-2908-4E04-AB00-787D8A303557}" type="slidenum">
              <a:rPr lang="en-US"/>
              <a:t>23</a:t>
            </a:fld>
            <a:endParaRPr lang="en-US"/>
          </a:p>
        </p:txBody>
      </p:sp>
    </p:spTree>
    <p:extLst>
      <p:ext uri="{BB962C8B-B14F-4D97-AF65-F5344CB8AC3E}">
        <p14:creationId xmlns:p14="http://schemas.microsoft.com/office/powerpoint/2010/main" val="109740005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ea typeface="Calibri"/>
                <a:cs typeface="Calibri"/>
              </a:rPr>
              <a:t>Thank you for listening and engaging in todays activity. Does anyone have any questions? </a:t>
            </a:r>
          </a:p>
        </p:txBody>
      </p:sp>
      <p:sp>
        <p:nvSpPr>
          <p:cNvPr id="4" name="Slide Number Placeholder 3"/>
          <p:cNvSpPr>
            <a:spLocks noGrp="1"/>
          </p:cNvSpPr>
          <p:nvPr>
            <p:ph type="sldNum" sz="quarter" idx="5"/>
          </p:nvPr>
        </p:nvSpPr>
        <p:spPr/>
        <p:txBody>
          <a:bodyPr/>
          <a:lstStyle/>
          <a:p>
            <a:fld id="{80058EAA-2908-4E04-AB00-787D8A303557}" type="slidenum">
              <a:rPr lang="en-US"/>
              <a:t>24</a:t>
            </a:fld>
            <a:endParaRPr lang="en-US"/>
          </a:p>
        </p:txBody>
      </p:sp>
    </p:spTree>
    <p:extLst>
      <p:ext uri="{BB962C8B-B14F-4D97-AF65-F5344CB8AC3E}">
        <p14:creationId xmlns:p14="http://schemas.microsoft.com/office/powerpoint/2010/main" val="117021604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2301923" y="1122363"/>
            <a:ext cx="7588155" cy="2621154"/>
          </a:xfrm>
        </p:spPr>
        <p:txBody>
          <a:bodyPr anchor="b">
            <a:normAutofit/>
          </a:bodyPr>
          <a:lstStyle>
            <a:lvl1pPr algn="ctr">
              <a:defRPr sz="40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2301923" y="3843708"/>
            <a:ext cx="7588155" cy="1414091"/>
          </a:xfrm>
        </p:spPr>
        <p:txBody>
          <a:bodyPr>
            <a:normAutofit/>
          </a:bodyPr>
          <a:lstStyle>
            <a:lvl1pPr marL="0" indent="0" algn="ctr">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p>
            <a:fld id="{77CA0979-F579-4E9B-A675-1F5ABBFF00DB}" type="datetime1">
              <a:rPr lang="en-US" smtClean="0"/>
              <a:t>5/23/2024</a:t>
            </a:fld>
            <a:endParaRPr lang="en-US"/>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13470502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73E7156E-175E-4DBA-9D21-B772C320F342}" type="datetime1">
              <a:rPr lang="en-US" smtClean="0"/>
              <a:t>5/23/2024</a:t>
            </a:fld>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6978128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1D06AF-EF87-8489-2C82-DEB90B7EFE0C}"/>
              </a:ext>
            </a:extLst>
          </p:cNvPr>
          <p:cNvSpPr>
            <a:spLocks noGrp="1"/>
          </p:cNvSpPr>
          <p:nvPr>
            <p:ph type="title"/>
          </p:nvPr>
        </p:nvSpPr>
        <p:spPr>
          <a:xfrm>
            <a:off x="603381" y="553616"/>
            <a:ext cx="8273140" cy="4008859"/>
          </a:xfrm>
        </p:spPr>
        <p:txBody>
          <a:bodyPr anchor="t">
            <a:normAutofit/>
          </a:bodyPr>
          <a:lstStyle>
            <a:lvl1pPr>
              <a:defRPr sz="5400" cap="all" baseline="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308E5678-CA38-1318-9EA2-5E0A4F9A59BA}"/>
              </a:ext>
            </a:extLst>
          </p:cNvPr>
          <p:cNvSpPr>
            <a:spLocks noGrp="1"/>
          </p:cNvSpPr>
          <p:nvPr>
            <p:ph type="body" idx="1"/>
          </p:nvPr>
        </p:nvSpPr>
        <p:spPr>
          <a:xfrm>
            <a:off x="603380" y="4589463"/>
            <a:ext cx="8273140" cy="1384617"/>
          </a:xfrm>
        </p:spPr>
        <p:txBody>
          <a:bodyPr anchor="b">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4E99186-7E5A-60AF-DE69-5C7DA71611AB}"/>
              </a:ext>
            </a:extLst>
          </p:cNvPr>
          <p:cNvSpPr>
            <a:spLocks noGrp="1"/>
          </p:cNvSpPr>
          <p:nvPr>
            <p:ph type="dt" sz="half" idx="10"/>
          </p:nvPr>
        </p:nvSpPr>
        <p:spPr/>
        <p:txBody>
          <a:bodyPr/>
          <a:lstStyle/>
          <a:p>
            <a:fld id="{04895F6E-3D02-4292-95D1-C62B3126321B}" type="datetime1">
              <a:rPr lang="en-US" smtClean="0"/>
              <a:t>5/23/2024</a:t>
            </a:fld>
            <a:endParaRPr lang="en-US"/>
          </a:p>
        </p:txBody>
      </p:sp>
      <p:sp>
        <p:nvSpPr>
          <p:cNvPr id="5" name="Footer Placeholder 4">
            <a:extLst>
              <a:ext uri="{FF2B5EF4-FFF2-40B4-BE49-F238E27FC236}">
                <a16:creationId xmlns:a16="http://schemas.microsoft.com/office/drawing/2014/main" id="{82FA13D1-1FBA-E820-323B-77B41F1A665D}"/>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FB39BE85-85F6-4636-C651-D87CC969A49E}"/>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9236134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8" y="548640"/>
            <a:ext cx="10741152" cy="1132258"/>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72E861E-DFBA-B4AA-9356-CDE3D3F57C04}"/>
              </a:ext>
            </a:extLst>
          </p:cNvPr>
          <p:cNvSpPr>
            <a:spLocks noGrp="1"/>
          </p:cNvSpPr>
          <p:nvPr>
            <p:ph sz="half" idx="1"/>
          </p:nvPr>
        </p:nvSpPr>
        <p:spPr>
          <a:xfrm>
            <a:off x="612648"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451D7538-EC5A-3EE7-176F-A58920C5079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EDCB5ACB-D10C-44A8-9570-124370F4CB38}" type="datetime1">
              <a:rPr lang="en-US" smtClean="0"/>
              <a:t>5/23/2024</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8279354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FEE969-634D-6E32-D227-18E9282C6F9E}"/>
              </a:ext>
            </a:extLst>
          </p:cNvPr>
          <p:cNvSpPr>
            <a:spLocks noGrp="1"/>
          </p:cNvSpPr>
          <p:nvPr>
            <p:ph type="title"/>
          </p:nvPr>
        </p:nvSpPr>
        <p:spPr>
          <a:xfrm>
            <a:off x="609600" y="547396"/>
            <a:ext cx="10745788" cy="1143292"/>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61CD26D4-290A-F0ED-7D62-41EDA6FEC2B9}"/>
              </a:ext>
            </a:extLst>
          </p:cNvPr>
          <p:cNvSpPr>
            <a:spLocks noGrp="1"/>
          </p:cNvSpPr>
          <p:nvPr>
            <p:ph type="body" idx="1"/>
          </p:nvPr>
        </p:nvSpPr>
        <p:spPr>
          <a:xfrm>
            <a:off x="609600" y="1685735"/>
            <a:ext cx="5157787" cy="559834"/>
          </a:xfrm>
        </p:spPr>
        <p:txBody>
          <a:bodyPr anchor="b">
            <a:normAutofit/>
          </a:bodyPr>
          <a:lstStyle>
            <a:lvl1pPr marL="0" indent="0">
              <a:lnSpc>
                <a:spcPct val="90000"/>
              </a:lnSpc>
              <a:buNone/>
              <a:defRPr sz="20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4DA52B0-7419-A946-4523-6D34BCAD26D1}"/>
              </a:ext>
            </a:extLst>
          </p:cNvPr>
          <p:cNvSpPr>
            <a:spLocks noGrp="1"/>
          </p:cNvSpPr>
          <p:nvPr>
            <p:ph sz="half" idx="2"/>
          </p:nvPr>
        </p:nvSpPr>
        <p:spPr>
          <a:xfrm>
            <a:off x="609600" y="2386894"/>
            <a:ext cx="5157787" cy="37650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06536620-C4F3-EEC3-DBF1-05196B1CBB55}"/>
              </a:ext>
            </a:extLst>
          </p:cNvPr>
          <p:cNvSpPr>
            <a:spLocks noGrp="1"/>
          </p:cNvSpPr>
          <p:nvPr>
            <p:ph type="body" sz="quarter" idx="3"/>
          </p:nvPr>
        </p:nvSpPr>
        <p:spPr>
          <a:xfrm>
            <a:off x="6172200" y="1685735"/>
            <a:ext cx="5183188" cy="559834"/>
          </a:xfrm>
        </p:spPr>
        <p:txBody>
          <a:bodyPr anchor="b">
            <a:normAutofit/>
          </a:bodyPr>
          <a:lstStyle>
            <a:lvl1pPr marL="0" indent="0">
              <a:lnSpc>
                <a:spcPct val="90000"/>
              </a:lnSpc>
              <a:buNone/>
              <a:defRPr sz="20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3BAE980-E611-98B5-04E9-DE4584B0E33F}"/>
              </a:ext>
            </a:extLst>
          </p:cNvPr>
          <p:cNvSpPr>
            <a:spLocks noGrp="1"/>
          </p:cNvSpPr>
          <p:nvPr>
            <p:ph sz="quarter" idx="4"/>
          </p:nvPr>
        </p:nvSpPr>
        <p:spPr>
          <a:xfrm>
            <a:off x="6172199" y="2386894"/>
            <a:ext cx="5183189" cy="37650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E3B3581-658A-8487-F9CB-E79F2BFF27E4}"/>
              </a:ext>
            </a:extLst>
          </p:cNvPr>
          <p:cNvSpPr>
            <a:spLocks noGrp="1"/>
          </p:cNvSpPr>
          <p:nvPr>
            <p:ph type="dt" sz="half" idx="10"/>
          </p:nvPr>
        </p:nvSpPr>
        <p:spPr/>
        <p:txBody>
          <a:bodyPr/>
          <a:lstStyle/>
          <a:p>
            <a:fld id="{AB8D84F4-0E7A-4BDE-98C6-AE68FB974645}" type="datetime1">
              <a:rPr lang="en-US" smtClean="0"/>
              <a:t>5/23/2024</a:t>
            </a:fld>
            <a:endParaRPr lang="en-US"/>
          </a:p>
        </p:txBody>
      </p:sp>
      <p:sp>
        <p:nvSpPr>
          <p:cNvPr id="8" name="Footer Placeholder 7">
            <a:extLst>
              <a:ext uri="{FF2B5EF4-FFF2-40B4-BE49-F238E27FC236}">
                <a16:creationId xmlns:a16="http://schemas.microsoft.com/office/drawing/2014/main" id="{949D76D8-9033-26CF-BF4C-AECCC685C17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E02A06B8-CC1D-542F-D8EB-7625046B91D2}"/>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48976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6A9F42-7FF7-F803-C075-BC4968D35E3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E89E8268-7232-2944-F1BD-399F9419B563}"/>
              </a:ext>
            </a:extLst>
          </p:cNvPr>
          <p:cNvSpPr>
            <a:spLocks noGrp="1"/>
          </p:cNvSpPr>
          <p:nvPr>
            <p:ph type="dt" sz="half" idx="10"/>
          </p:nvPr>
        </p:nvSpPr>
        <p:spPr/>
        <p:txBody>
          <a:bodyPr/>
          <a:lstStyle/>
          <a:p>
            <a:fld id="{CBEFF1D8-9801-4C4B-92F3-66C9A863BD74}" type="datetime1">
              <a:rPr lang="en-US" smtClean="0"/>
              <a:t>5/23/2024</a:t>
            </a:fld>
            <a:endParaRPr lang="en-US"/>
          </a:p>
        </p:txBody>
      </p:sp>
      <p:sp>
        <p:nvSpPr>
          <p:cNvPr id="4" name="Footer Placeholder 3">
            <a:extLst>
              <a:ext uri="{FF2B5EF4-FFF2-40B4-BE49-F238E27FC236}">
                <a16:creationId xmlns:a16="http://schemas.microsoft.com/office/drawing/2014/main" id="{6B968DDD-323F-89A1-84E3-DDBA626D9386}"/>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98FBDC76-671D-1671-DCE2-D5658BD40E29}"/>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14470005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9BC4D82-0182-501C-9231-46767680476E}"/>
              </a:ext>
            </a:extLst>
          </p:cNvPr>
          <p:cNvSpPr>
            <a:spLocks noGrp="1"/>
          </p:cNvSpPr>
          <p:nvPr>
            <p:ph type="dt" sz="half" idx="10"/>
          </p:nvPr>
        </p:nvSpPr>
        <p:spPr/>
        <p:txBody>
          <a:bodyPr/>
          <a:lstStyle/>
          <a:p>
            <a:fld id="{961FE8FD-B23E-4E1A-83EF-0847EBEA0105}" type="datetime1">
              <a:rPr lang="en-US" smtClean="0"/>
              <a:t>5/23/2024</a:t>
            </a:fld>
            <a:endParaRPr lang="en-US"/>
          </a:p>
        </p:txBody>
      </p:sp>
      <p:sp>
        <p:nvSpPr>
          <p:cNvPr id="3" name="Footer Placeholder 2">
            <a:extLst>
              <a:ext uri="{FF2B5EF4-FFF2-40B4-BE49-F238E27FC236}">
                <a16:creationId xmlns:a16="http://schemas.microsoft.com/office/drawing/2014/main" id="{10EAA6C9-A7F3-19F1-D17C-A1D83FAF553F}"/>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34EBB816-1B94-116F-92D4-6043AE9E0C6B}"/>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6320844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50C37F-77BE-E128-4248-D001C39E79C6}"/>
              </a:ext>
            </a:extLst>
          </p:cNvPr>
          <p:cNvSpPr>
            <a:spLocks noGrp="1"/>
          </p:cNvSpPr>
          <p:nvPr>
            <p:ph type="title"/>
          </p:nvPr>
        </p:nvSpPr>
        <p:spPr>
          <a:xfrm>
            <a:off x="597160" y="553616"/>
            <a:ext cx="3595634" cy="1757505"/>
          </a:xfrm>
        </p:spPr>
        <p:txBody>
          <a:bodyPr anchor="t">
            <a:normAutofit/>
          </a:bodyPr>
          <a:lstStyle>
            <a:lvl1pPr>
              <a:defRPr sz="28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2F3B20A8-A604-C977-02C0-083BA8663484}"/>
              </a:ext>
            </a:extLst>
          </p:cNvPr>
          <p:cNvSpPr>
            <a:spLocks noGrp="1"/>
          </p:cNvSpPr>
          <p:nvPr>
            <p:ph idx="1"/>
          </p:nvPr>
        </p:nvSpPr>
        <p:spPr>
          <a:xfrm>
            <a:off x="5134708" y="553616"/>
            <a:ext cx="6279741" cy="5486400"/>
          </a:xfrm>
        </p:spPr>
        <p:txBody>
          <a:bodyPr>
            <a:normAutofit/>
          </a:bodyPr>
          <a:lstStyle>
            <a:lvl1pPr>
              <a:defRPr sz="2800"/>
            </a:lvl1pPr>
            <a:lvl2pPr>
              <a:defRPr sz="24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EC0EEBFB-2026-6A35-33ED-F008376B67A0}"/>
              </a:ext>
            </a:extLst>
          </p:cNvPr>
          <p:cNvSpPr>
            <a:spLocks noGrp="1"/>
          </p:cNvSpPr>
          <p:nvPr>
            <p:ph type="body" sz="half" idx="2"/>
          </p:nvPr>
        </p:nvSpPr>
        <p:spPr>
          <a:xfrm>
            <a:off x="597160" y="2311121"/>
            <a:ext cx="3595634" cy="3728895"/>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3F05638-7A56-469A-825A-1DFA600254C8}"/>
              </a:ext>
            </a:extLst>
          </p:cNvPr>
          <p:cNvSpPr>
            <a:spLocks noGrp="1"/>
          </p:cNvSpPr>
          <p:nvPr>
            <p:ph type="dt" sz="half" idx="10"/>
          </p:nvPr>
        </p:nvSpPr>
        <p:spPr/>
        <p:txBody>
          <a:bodyPr/>
          <a:lstStyle/>
          <a:p>
            <a:fld id="{8DDF891E-A7C2-465C-AD39-8EDCB0F58E3C}" type="datetime1">
              <a:rPr lang="en-US" smtClean="0"/>
              <a:t>5/23/2024</a:t>
            </a:fld>
            <a:endParaRPr lang="en-US"/>
          </a:p>
        </p:txBody>
      </p:sp>
      <p:sp>
        <p:nvSpPr>
          <p:cNvPr id="6" name="Footer Placeholder 5">
            <a:extLst>
              <a:ext uri="{FF2B5EF4-FFF2-40B4-BE49-F238E27FC236}">
                <a16:creationId xmlns:a16="http://schemas.microsoft.com/office/drawing/2014/main" id="{9C85A215-184B-2105-0279-ED02F644583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32C7CA46-892B-253A-3A28-7414E17B837B}"/>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4375245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B06A09-98CF-FAC2-3708-AECC4360C651}"/>
              </a:ext>
            </a:extLst>
          </p:cNvPr>
          <p:cNvSpPr>
            <a:spLocks noGrp="1"/>
          </p:cNvSpPr>
          <p:nvPr>
            <p:ph type="title"/>
          </p:nvPr>
        </p:nvSpPr>
        <p:spPr>
          <a:xfrm>
            <a:off x="594360" y="557784"/>
            <a:ext cx="3595634" cy="2212313"/>
          </a:xfrm>
        </p:spPr>
        <p:txBody>
          <a:bodyPr anchor="t">
            <a:normAutofit/>
          </a:bodyPr>
          <a:lstStyle>
            <a:lvl1pPr>
              <a:defRPr sz="28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9571C769-CEC8-962A-01E6-15B0E056791E}"/>
              </a:ext>
            </a:extLst>
          </p:cNvPr>
          <p:cNvSpPr>
            <a:spLocks noGrp="1"/>
          </p:cNvSpPr>
          <p:nvPr>
            <p:ph type="pic" idx="1"/>
          </p:nvPr>
        </p:nvSpPr>
        <p:spPr>
          <a:xfrm>
            <a:off x="5063319" y="657103"/>
            <a:ext cx="6483687" cy="5555904"/>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F32C4A61-EF2A-C5A5-B150-4448600B3937}"/>
              </a:ext>
            </a:extLst>
          </p:cNvPr>
          <p:cNvSpPr>
            <a:spLocks noGrp="1"/>
          </p:cNvSpPr>
          <p:nvPr>
            <p:ph type="body" sz="half" idx="2"/>
          </p:nvPr>
        </p:nvSpPr>
        <p:spPr>
          <a:xfrm>
            <a:off x="609601" y="2826137"/>
            <a:ext cx="3585586" cy="3434638"/>
          </a:xfrm>
        </p:spPr>
        <p:txBody>
          <a:bodyPr anchor="b"/>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20B235E-39C7-4C78-20EF-DB48ECD9CB90}"/>
              </a:ext>
            </a:extLst>
          </p:cNvPr>
          <p:cNvSpPr>
            <a:spLocks noGrp="1"/>
          </p:cNvSpPr>
          <p:nvPr>
            <p:ph type="dt" sz="half" idx="10"/>
          </p:nvPr>
        </p:nvSpPr>
        <p:spPr/>
        <p:txBody>
          <a:bodyPr/>
          <a:lstStyle/>
          <a:p>
            <a:fld id="{F39F93E5-AFB6-485C-8E3C-32F92A07875F}" type="datetime1">
              <a:rPr lang="en-US" smtClean="0"/>
              <a:t>5/23/2024</a:t>
            </a:fld>
            <a:endParaRPr lang="en-US"/>
          </a:p>
        </p:txBody>
      </p:sp>
      <p:sp>
        <p:nvSpPr>
          <p:cNvPr id="6" name="Footer Placeholder 5">
            <a:extLst>
              <a:ext uri="{FF2B5EF4-FFF2-40B4-BE49-F238E27FC236}">
                <a16:creationId xmlns:a16="http://schemas.microsoft.com/office/drawing/2014/main" id="{7FDC75DA-9A78-9AB9-7171-95A08CC51C56}"/>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5EFE1A03-DCCB-53C7-DBFE-2AD55C90591B}"/>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42067320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4E956D-CB73-C986-F100-46487310D11E}"/>
              </a:ext>
            </a:extLst>
          </p:cNvPr>
          <p:cNvSpPr>
            <a:spLocks noGrp="1"/>
          </p:cNvSpPr>
          <p:nvPr>
            <p:ph type="title"/>
          </p:nvPr>
        </p:nvSpPr>
        <p:spPr>
          <a:xfrm>
            <a:off x="612648" y="548640"/>
            <a:ext cx="10515600" cy="1132258"/>
          </a:xfr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FE423E6A-A07C-BF0D-EA30-9A8A854E48F1}"/>
              </a:ext>
            </a:extLst>
          </p:cNvPr>
          <p:cNvSpPr>
            <a:spLocks noGrp="1"/>
          </p:cNvSpPr>
          <p:nvPr>
            <p:ph type="body" orient="vert" idx="1"/>
          </p:nvPr>
        </p:nvSpPr>
        <p:spPr>
          <a:xfrm>
            <a:off x="612648" y="1680898"/>
            <a:ext cx="10515600" cy="449606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EDC9908-8F95-8DFC-72CC-158552B56735}"/>
              </a:ext>
            </a:extLst>
          </p:cNvPr>
          <p:cNvSpPr>
            <a:spLocks noGrp="1"/>
          </p:cNvSpPr>
          <p:nvPr>
            <p:ph type="dt" sz="half" idx="10"/>
          </p:nvPr>
        </p:nvSpPr>
        <p:spPr/>
        <p:txBody>
          <a:bodyPr/>
          <a:lstStyle/>
          <a:p>
            <a:fld id="{F7E76D0F-5A12-4D0A-80B0-1A6122B61E7B}" type="datetime1">
              <a:rPr lang="en-US" smtClean="0"/>
              <a:t>5/23/2024</a:t>
            </a:fld>
            <a:endParaRPr lang="en-US"/>
          </a:p>
        </p:txBody>
      </p:sp>
      <p:sp>
        <p:nvSpPr>
          <p:cNvPr id="5" name="Footer Placeholder 4">
            <a:extLst>
              <a:ext uri="{FF2B5EF4-FFF2-40B4-BE49-F238E27FC236}">
                <a16:creationId xmlns:a16="http://schemas.microsoft.com/office/drawing/2014/main" id="{2C26C9BE-9060-50CB-2BB7-07307FF89A7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84A835B-97D3-BC22-F0B8-4986D4636271}"/>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994532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85B0252-346C-F6F4-3642-19F571550D45}"/>
              </a:ext>
            </a:extLst>
          </p:cNvPr>
          <p:cNvSpPr>
            <a:spLocks noGrp="1"/>
          </p:cNvSpPr>
          <p:nvPr>
            <p:ph type="title" orient="vert"/>
          </p:nvPr>
        </p:nvSpPr>
        <p:spPr>
          <a:xfrm>
            <a:off x="9634888" y="578497"/>
            <a:ext cx="2047037" cy="5598466"/>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F798DA36-7351-9D6A-518B-678AB8A507D3}"/>
              </a:ext>
            </a:extLst>
          </p:cNvPr>
          <p:cNvSpPr>
            <a:spLocks noGrp="1"/>
          </p:cNvSpPr>
          <p:nvPr>
            <p:ph type="body" orient="vert" idx="1"/>
          </p:nvPr>
        </p:nvSpPr>
        <p:spPr>
          <a:xfrm>
            <a:off x="838200" y="578497"/>
            <a:ext cx="8796688" cy="559846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8846BDFF-D746-836C-04B8-CA89AD5D1466}"/>
              </a:ext>
            </a:extLst>
          </p:cNvPr>
          <p:cNvSpPr>
            <a:spLocks noGrp="1"/>
          </p:cNvSpPr>
          <p:nvPr>
            <p:ph type="dt" sz="half" idx="10"/>
          </p:nvPr>
        </p:nvSpPr>
        <p:spPr/>
        <p:txBody>
          <a:bodyPr/>
          <a:lstStyle/>
          <a:p>
            <a:fld id="{8B9E8C84-89CA-44AB-B0BE-5C91BAF75478}" type="datetime1">
              <a:rPr lang="en-US" smtClean="0"/>
              <a:t>5/23/2024</a:t>
            </a:fld>
            <a:endParaRPr lang="en-US"/>
          </a:p>
        </p:txBody>
      </p:sp>
      <p:sp>
        <p:nvSpPr>
          <p:cNvPr id="5" name="Footer Placeholder 4">
            <a:extLst>
              <a:ext uri="{FF2B5EF4-FFF2-40B4-BE49-F238E27FC236}">
                <a16:creationId xmlns:a16="http://schemas.microsoft.com/office/drawing/2014/main" id="{919AA929-A9E6-FF9C-0C59-177F892D6A69}"/>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9316D893-7E81-90DC-4139-7687B39C3AC8}"/>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15178013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5BFB69-9245-EC58-F1DE-FEB625BD336A}"/>
              </a:ext>
            </a:extLst>
          </p:cNvPr>
          <p:cNvSpPr>
            <a:spLocks noGrp="1"/>
          </p:cNvSpPr>
          <p:nvPr>
            <p:ph type="title"/>
          </p:nvPr>
        </p:nvSpPr>
        <p:spPr>
          <a:xfrm>
            <a:off x="612648" y="548640"/>
            <a:ext cx="10653578" cy="1132258"/>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5516AFD5-5144-C460-0CA4-644BC4A93C02}"/>
              </a:ext>
            </a:extLst>
          </p:cNvPr>
          <p:cNvSpPr>
            <a:spLocks noGrp="1"/>
          </p:cNvSpPr>
          <p:nvPr>
            <p:ph type="body" idx="1"/>
          </p:nvPr>
        </p:nvSpPr>
        <p:spPr>
          <a:xfrm>
            <a:off x="612647" y="1715532"/>
            <a:ext cx="10653579" cy="459382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3995753E-AF8A-7E04-8A1A-205B755A0215}"/>
              </a:ext>
            </a:extLst>
          </p:cNvPr>
          <p:cNvSpPr>
            <a:spLocks noGrp="1"/>
          </p:cNvSpPr>
          <p:nvPr>
            <p:ph type="dt" sz="half" idx="2"/>
          </p:nvPr>
        </p:nvSpPr>
        <p:spPr>
          <a:xfrm>
            <a:off x="137160" y="6453002"/>
            <a:ext cx="3494314" cy="365125"/>
          </a:xfrm>
          <a:prstGeom prst="rect">
            <a:avLst/>
          </a:prstGeom>
        </p:spPr>
        <p:txBody>
          <a:bodyPr vert="horz" lIns="91440" tIns="45720" rIns="91440" bIns="45720" rtlCol="0" anchor="ctr"/>
          <a:lstStyle>
            <a:lvl1pPr algn="l">
              <a:defRPr sz="900">
                <a:solidFill>
                  <a:schemeClr val="tx1"/>
                </a:solidFill>
              </a:defRPr>
            </a:lvl1pPr>
          </a:lstStyle>
          <a:p>
            <a:fld id="{3A332BE1-279E-4118-9FE3-7952B079A510}" type="datetime1">
              <a:rPr lang="en-US" smtClean="0"/>
              <a:t>5/23/2024</a:t>
            </a:fld>
            <a:endParaRPr lang="en-US"/>
          </a:p>
        </p:txBody>
      </p:sp>
      <p:sp>
        <p:nvSpPr>
          <p:cNvPr id="5" name="Footer Placeholder 4">
            <a:extLst>
              <a:ext uri="{FF2B5EF4-FFF2-40B4-BE49-F238E27FC236}">
                <a16:creationId xmlns:a16="http://schemas.microsoft.com/office/drawing/2014/main" id="{D4E1B7C8-DA74-800B-EE14-A39E9DB32DE4}"/>
              </a:ext>
            </a:extLst>
          </p:cNvPr>
          <p:cNvSpPr>
            <a:spLocks noGrp="1"/>
          </p:cNvSpPr>
          <p:nvPr>
            <p:ph type="ftr" sz="quarter" idx="3"/>
          </p:nvPr>
        </p:nvSpPr>
        <p:spPr>
          <a:xfrm>
            <a:off x="8876521" y="6453002"/>
            <a:ext cx="2805405" cy="365125"/>
          </a:xfrm>
          <a:prstGeom prst="rect">
            <a:avLst/>
          </a:prstGeom>
        </p:spPr>
        <p:txBody>
          <a:bodyPr vert="horz" lIns="91440" tIns="45720" rIns="91440" bIns="45720" rtlCol="0" anchor="ctr"/>
          <a:lstStyle>
            <a:lvl1pPr algn="r">
              <a:defRPr sz="900">
                <a:solidFill>
                  <a:schemeClr val="tx1"/>
                </a:solidFill>
              </a:defRPr>
            </a:lvl1pPr>
          </a:lstStyle>
          <a:p>
            <a:endParaRPr lang="en-US" dirty="0"/>
          </a:p>
        </p:txBody>
      </p:sp>
      <p:sp>
        <p:nvSpPr>
          <p:cNvPr id="6" name="Slide Number Placeholder 5">
            <a:extLst>
              <a:ext uri="{FF2B5EF4-FFF2-40B4-BE49-F238E27FC236}">
                <a16:creationId xmlns:a16="http://schemas.microsoft.com/office/drawing/2014/main" id="{7AC1647D-0DF0-CA1B-F723-EF7B8F508DB7}"/>
              </a:ext>
            </a:extLst>
          </p:cNvPr>
          <p:cNvSpPr>
            <a:spLocks noGrp="1"/>
          </p:cNvSpPr>
          <p:nvPr>
            <p:ph type="sldNum" sz="quarter" idx="4"/>
          </p:nvPr>
        </p:nvSpPr>
        <p:spPr>
          <a:xfrm>
            <a:off x="11632162" y="6453002"/>
            <a:ext cx="429207" cy="365125"/>
          </a:xfrm>
          <a:prstGeom prst="rect">
            <a:avLst/>
          </a:prstGeom>
        </p:spPr>
        <p:txBody>
          <a:bodyPr vert="horz" lIns="91440" tIns="45720" rIns="91440" bIns="45720" rtlCol="0" anchor="ctr"/>
          <a:lstStyle>
            <a:lvl1pPr algn="r">
              <a:defRPr sz="900">
                <a:solidFill>
                  <a:schemeClr val="tx1"/>
                </a:solidFill>
              </a:defRPr>
            </a:lvl1pPr>
          </a:lstStyle>
          <a:p>
            <a:fld id="{CC057153-B650-4DEB-B370-79DDCFDCE934}" type="slidenum">
              <a:rPr lang="en-US" smtClean="0"/>
              <a:t>‹#›</a:t>
            </a:fld>
            <a:endParaRPr lang="en-US"/>
          </a:p>
        </p:txBody>
      </p:sp>
    </p:spTree>
    <p:extLst>
      <p:ext uri="{BB962C8B-B14F-4D97-AF65-F5344CB8AC3E}">
        <p14:creationId xmlns:p14="http://schemas.microsoft.com/office/powerpoint/2010/main" val="1856797034"/>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hdr="0"/>
  <p:txStyles>
    <p:titleStyle>
      <a:lvl1pPr algn="l" defTabSz="914400" rtl="0" eaLnBrk="1" latinLnBrk="0" hangingPunct="1">
        <a:lnSpc>
          <a:spcPct val="90000"/>
        </a:lnSpc>
        <a:spcBef>
          <a:spcPct val="0"/>
        </a:spcBef>
        <a:buNone/>
        <a:defRPr sz="3600" b="1" kern="120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hyperlink" Target="http://www.news.uct.ac.za/article/-2020-10-13-global-citizenship-experiencing-the-world-outside-my-bubble"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hyperlink" Target="http://blogs.henrico.k12.va.us/21/2013/02/18/diversity-awareness-website_5226/"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hyperlink" Target="http://www.xaverianmissionaries.org/interfaith-dialogue/"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9" name="Rectangle 48">
            <a:extLst>
              <a:ext uri="{FF2B5EF4-FFF2-40B4-BE49-F238E27FC236}">
                <a16:creationId xmlns:a16="http://schemas.microsoft.com/office/drawing/2014/main" id="{87B4472A-332B-71E5-8009-33841E7C3F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466942" y="2325373"/>
            <a:ext cx="3707730" cy="2184246"/>
          </a:xfrm>
        </p:spPr>
        <p:txBody>
          <a:bodyPr vert="horz" lIns="91440" tIns="45720" rIns="91440" bIns="45720" rtlCol="0" anchor="b">
            <a:noAutofit/>
          </a:bodyPr>
          <a:lstStyle/>
          <a:p>
            <a:pPr algn="l"/>
            <a:r>
              <a:rPr lang="en-US" sz="3600" dirty="0"/>
              <a:t>Education for Sustainable Development &amp;</a:t>
            </a:r>
            <a:br>
              <a:rPr lang="en-US" sz="3600" dirty="0"/>
            </a:br>
            <a:r>
              <a:rPr lang="en-US" sz="3600" dirty="0"/>
              <a:t>Global Youth Work:</a:t>
            </a:r>
            <a:br>
              <a:rPr lang="en-US" sz="3600" dirty="0"/>
            </a:br>
            <a:r>
              <a:rPr lang="en-US" sz="3600" dirty="0"/>
              <a:t>A Lesson Plan</a:t>
            </a:r>
          </a:p>
        </p:txBody>
      </p:sp>
      <p:sp>
        <p:nvSpPr>
          <p:cNvPr id="3" name="Subtitle 2"/>
          <p:cNvSpPr>
            <a:spLocks noGrp="1"/>
          </p:cNvSpPr>
          <p:nvPr>
            <p:ph type="subTitle" idx="1"/>
          </p:nvPr>
        </p:nvSpPr>
        <p:spPr>
          <a:xfrm>
            <a:off x="452565" y="4693676"/>
            <a:ext cx="4038409" cy="1184584"/>
          </a:xfrm>
        </p:spPr>
        <p:txBody>
          <a:bodyPr vert="horz" lIns="91440" tIns="45720" rIns="91440" bIns="45720" rtlCol="0" anchor="t">
            <a:noAutofit/>
          </a:bodyPr>
          <a:lstStyle/>
          <a:p>
            <a:pPr algn="l"/>
            <a:r>
              <a:rPr lang="en-US" sz="2800" dirty="0"/>
              <a:t>By Kayleigh Cowdery</a:t>
            </a:r>
          </a:p>
          <a:p>
            <a:pPr algn="l"/>
            <a:r>
              <a:rPr lang="en-US" sz="2800" dirty="0"/>
              <a:t>2218436</a:t>
            </a:r>
          </a:p>
        </p:txBody>
      </p:sp>
      <p:pic>
        <p:nvPicPr>
          <p:cNvPr id="6" name="Picture 5" descr="A group of people holding a globe&#10;&#10;Description automatically generated">
            <a:extLst>
              <a:ext uri="{FF2B5EF4-FFF2-40B4-BE49-F238E27FC236}">
                <a16:creationId xmlns:a16="http://schemas.microsoft.com/office/drawing/2014/main" id="{A0641748-7C7A-9641-7AF6-7202E8ABF2AF}"/>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4344099" y="958789"/>
            <a:ext cx="7390808" cy="4933364"/>
          </a:xfrm>
          <a:prstGeom prst="rect">
            <a:avLst/>
          </a:prstGeom>
        </p:spPr>
      </p:pic>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5E8D3B17-7638-DFD3-18E4-8A6D611749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Hands holding each other's wrists and interlinked to form a circle">
            <a:extLst>
              <a:ext uri="{FF2B5EF4-FFF2-40B4-BE49-F238E27FC236}">
                <a16:creationId xmlns:a16="http://schemas.microsoft.com/office/drawing/2014/main" id="{3DA689E4-919D-CCD4-A819-EA3C8B247D99}"/>
              </a:ext>
            </a:extLst>
          </p:cNvPr>
          <p:cNvPicPr>
            <a:picLocks noChangeAspect="1"/>
          </p:cNvPicPr>
          <p:nvPr/>
        </p:nvPicPr>
        <p:blipFill rotWithShape="1">
          <a:blip r:embed="rId3"/>
          <a:srcRect l="25443" r="26834" b="-3"/>
          <a:stretch/>
        </p:blipFill>
        <p:spPr>
          <a:xfrm>
            <a:off x="20" y="10"/>
            <a:ext cx="4895931" cy="6843613"/>
          </a:xfrm>
          <a:prstGeom prst="rect">
            <a:avLst/>
          </a:prstGeom>
        </p:spPr>
      </p:pic>
      <p:sp>
        <p:nvSpPr>
          <p:cNvPr id="2" name="Title 1">
            <a:extLst>
              <a:ext uri="{FF2B5EF4-FFF2-40B4-BE49-F238E27FC236}">
                <a16:creationId xmlns:a16="http://schemas.microsoft.com/office/drawing/2014/main" id="{81EF6DBB-99D3-969E-10D1-DF79DC334498}"/>
              </a:ext>
            </a:extLst>
          </p:cNvPr>
          <p:cNvSpPr>
            <a:spLocks noGrp="1"/>
          </p:cNvSpPr>
          <p:nvPr>
            <p:ph type="title"/>
          </p:nvPr>
        </p:nvSpPr>
        <p:spPr>
          <a:xfrm>
            <a:off x="5108461" y="-302269"/>
            <a:ext cx="5916168" cy="1527048"/>
          </a:xfrm>
        </p:spPr>
        <p:txBody>
          <a:bodyPr anchor="b">
            <a:normAutofit/>
          </a:bodyPr>
          <a:lstStyle/>
          <a:p>
            <a:r>
              <a:rPr lang="en-US" sz="4400" dirty="0"/>
              <a:t>Aims of Presentation</a:t>
            </a:r>
          </a:p>
        </p:txBody>
      </p:sp>
      <p:sp>
        <p:nvSpPr>
          <p:cNvPr id="3" name="Content Placeholder 2">
            <a:extLst>
              <a:ext uri="{FF2B5EF4-FFF2-40B4-BE49-F238E27FC236}">
                <a16:creationId xmlns:a16="http://schemas.microsoft.com/office/drawing/2014/main" id="{BA1CD71A-0EC4-2F9F-ADCC-F98F2697C366}"/>
              </a:ext>
            </a:extLst>
          </p:cNvPr>
          <p:cNvSpPr>
            <a:spLocks noGrp="1"/>
          </p:cNvSpPr>
          <p:nvPr>
            <p:ph idx="1"/>
          </p:nvPr>
        </p:nvSpPr>
        <p:spPr>
          <a:xfrm>
            <a:off x="5108463" y="1409153"/>
            <a:ext cx="7066356" cy="5043981"/>
          </a:xfrm>
        </p:spPr>
        <p:txBody>
          <a:bodyPr vert="horz" lIns="91440" tIns="45720" rIns="91440" bIns="45720" rtlCol="0" anchor="t">
            <a:noAutofit/>
          </a:bodyPr>
          <a:lstStyle/>
          <a:p>
            <a:r>
              <a:rPr lang="en-US" sz="2800" dirty="0"/>
              <a:t>Provide a clear understanding of ESDGC and its significance in youth work. </a:t>
            </a:r>
            <a:endParaRPr lang="en-US" sz="2800"/>
          </a:p>
          <a:p>
            <a:r>
              <a:rPr lang="en-US" sz="2800" dirty="0"/>
              <a:t>Introduce Peace Mala. </a:t>
            </a:r>
          </a:p>
          <a:p>
            <a:r>
              <a:rPr lang="en-US" sz="2800" dirty="0"/>
              <a:t>Provide a Lesson plan. </a:t>
            </a:r>
            <a:endParaRPr lang="en-US" sz="2800"/>
          </a:p>
          <a:p>
            <a:r>
              <a:rPr lang="en-US" sz="2800" dirty="0"/>
              <a:t>Bracelet-making activity</a:t>
            </a:r>
          </a:p>
          <a:p>
            <a:r>
              <a:rPr lang="en-US" sz="2800" dirty="0"/>
              <a:t>Evaluation of a related activity. </a:t>
            </a:r>
          </a:p>
          <a:p>
            <a:endParaRPr lang="en-US" sz="2400" dirty="0"/>
          </a:p>
        </p:txBody>
      </p:sp>
      <p:sp>
        <p:nvSpPr>
          <p:cNvPr id="4" name="Date Placeholder 3">
            <a:extLst>
              <a:ext uri="{FF2B5EF4-FFF2-40B4-BE49-F238E27FC236}">
                <a16:creationId xmlns:a16="http://schemas.microsoft.com/office/drawing/2014/main" id="{0A65C8EF-AF87-43E6-3982-2AA054C3CFF9}"/>
              </a:ext>
            </a:extLst>
          </p:cNvPr>
          <p:cNvSpPr>
            <a:spLocks noGrp="1"/>
          </p:cNvSpPr>
          <p:nvPr>
            <p:ph type="dt" sz="half" idx="10"/>
          </p:nvPr>
        </p:nvSpPr>
        <p:spPr>
          <a:xfrm>
            <a:off x="137160" y="6453002"/>
            <a:ext cx="3494314" cy="365125"/>
          </a:xfrm>
        </p:spPr>
        <p:txBody>
          <a:bodyPr>
            <a:normAutofit/>
          </a:bodyPr>
          <a:lstStyle/>
          <a:p>
            <a:pPr>
              <a:spcAft>
                <a:spcPts val="600"/>
              </a:spcAft>
            </a:pPr>
            <a:fld id="{73E7156E-175E-4DBA-9D21-B772C320F342}" type="datetime1">
              <a:rPr lang="en-US">
                <a:solidFill>
                  <a:srgbClr val="FFFFFF"/>
                </a:solidFill>
              </a:rPr>
              <a:pPr>
                <a:spcAft>
                  <a:spcPts val="600"/>
                </a:spcAft>
              </a:pPr>
              <a:t>5/23/2024</a:t>
            </a:fld>
            <a:endParaRPr lang="en-US">
              <a:solidFill>
                <a:srgbClr val="FFFFFF"/>
              </a:solidFill>
            </a:endParaRPr>
          </a:p>
        </p:txBody>
      </p:sp>
      <p:sp>
        <p:nvSpPr>
          <p:cNvPr id="6" name="Slide Number Placeholder 5">
            <a:extLst>
              <a:ext uri="{FF2B5EF4-FFF2-40B4-BE49-F238E27FC236}">
                <a16:creationId xmlns:a16="http://schemas.microsoft.com/office/drawing/2014/main" id="{FC962186-859E-C6D5-1992-43FA15BC685A}"/>
              </a:ext>
            </a:extLst>
          </p:cNvPr>
          <p:cNvSpPr>
            <a:spLocks noGrp="1"/>
          </p:cNvSpPr>
          <p:nvPr>
            <p:ph type="sldNum" sz="quarter" idx="12"/>
          </p:nvPr>
        </p:nvSpPr>
        <p:spPr>
          <a:xfrm>
            <a:off x="11632162" y="6453002"/>
            <a:ext cx="429207" cy="365125"/>
          </a:xfrm>
        </p:spPr>
        <p:txBody>
          <a:bodyPr>
            <a:normAutofit/>
          </a:bodyPr>
          <a:lstStyle/>
          <a:p>
            <a:pPr>
              <a:spcAft>
                <a:spcPts val="600"/>
              </a:spcAft>
            </a:pPr>
            <a:fld id="{CC057153-B650-4DEB-B370-79DDCFDCE934}" type="slidenum">
              <a:rPr lang="en-US" smtClean="0"/>
              <a:pPr>
                <a:spcAft>
                  <a:spcPts val="600"/>
                </a:spcAft>
              </a:pPr>
              <a:t>2</a:t>
            </a:fld>
            <a:endParaRPr lang="en-US"/>
          </a:p>
        </p:txBody>
      </p:sp>
    </p:spTree>
    <p:extLst>
      <p:ext uri="{BB962C8B-B14F-4D97-AF65-F5344CB8AC3E}">
        <p14:creationId xmlns:p14="http://schemas.microsoft.com/office/powerpoint/2010/main" val="221753750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92CC1E4F-F1F0-B945-BE50-C72A7103E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Earth Hour, Save Earth, Protect Nature, Ecosystem, Ecology, Planet ...">
            <a:extLst>
              <a:ext uri="{FF2B5EF4-FFF2-40B4-BE49-F238E27FC236}">
                <a16:creationId xmlns:a16="http://schemas.microsoft.com/office/drawing/2014/main" id="{03900BB2-72F2-0BB4-637B-D274049F4BF8}"/>
              </a:ext>
            </a:extLst>
          </p:cNvPr>
          <p:cNvPicPr>
            <a:picLocks noChangeAspect="1"/>
          </p:cNvPicPr>
          <p:nvPr/>
        </p:nvPicPr>
        <p:blipFill rotWithShape="1">
          <a:blip r:embed="rId3"/>
          <a:srcRect l="15033" r="23167"/>
          <a:stretch/>
        </p:blipFill>
        <p:spPr>
          <a:xfrm>
            <a:off x="1" y="10"/>
            <a:ext cx="6373368" cy="6857990"/>
          </a:xfrm>
          <a:prstGeom prst="rect">
            <a:avLst/>
          </a:prstGeom>
        </p:spPr>
      </p:pic>
      <p:sp>
        <p:nvSpPr>
          <p:cNvPr id="2" name="Title 1">
            <a:extLst>
              <a:ext uri="{FF2B5EF4-FFF2-40B4-BE49-F238E27FC236}">
                <a16:creationId xmlns:a16="http://schemas.microsoft.com/office/drawing/2014/main" id="{96D135B2-37C0-8CD2-44B6-D452CCB3AB80}"/>
              </a:ext>
            </a:extLst>
          </p:cNvPr>
          <p:cNvSpPr>
            <a:spLocks noGrp="1"/>
          </p:cNvSpPr>
          <p:nvPr>
            <p:ph type="title"/>
          </p:nvPr>
        </p:nvSpPr>
        <p:spPr>
          <a:xfrm>
            <a:off x="7123015" y="603504"/>
            <a:ext cx="4361689" cy="1527048"/>
          </a:xfrm>
        </p:spPr>
        <p:txBody>
          <a:bodyPr anchor="b">
            <a:normAutofit/>
          </a:bodyPr>
          <a:lstStyle/>
          <a:p>
            <a:r>
              <a:rPr lang="en-US" sz="4400" dirty="0"/>
              <a:t>Rationale</a:t>
            </a:r>
          </a:p>
        </p:txBody>
      </p:sp>
      <p:sp>
        <p:nvSpPr>
          <p:cNvPr id="3" name="Content Placeholder 2">
            <a:extLst>
              <a:ext uri="{FF2B5EF4-FFF2-40B4-BE49-F238E27FC236}">
                <a16:creationId xmlns:a16="http://schemas.microsoft.com/office/drawing/2014/main" id="{1F026FF3-47BA-5212-3342-72925A6469F8}"/>
              </a:ext>
            </a:extLst>
          </p:cNvPr>
          <p:cNvSpPr>
            <a:spLocks noGrp="1"/>
          </p:cNvSpPr>
          <p:nvPr>
            <p:ph idx="1"/>
          </p:nvPr>
        </p:nvSpPr>
        <p:spPr>
          <a:xfrm>
            <a:off x="7123017" y="2212848"/>
            <a:ext cx="4361688" cy="4096512"/>
          </a:xfrm>
        </p:spPr>
        <p:txBody>
          <a:bodyPr vert="horz" lIns="91440" tIns="45720" rIns="91440" bIns="45720" rtlCol="0" anchor="t">
            <a:normAutofit/>
          </a:bodyPr>
          <a:lstStyle/>
          <a:p>
            <a:r>
              <a:rPr lang="en-US" sz="2800" dirty="0"/>
              <a:t>A changing world</a:t>
            </a:r>
          </a:p>
          <a:p>
            <a:r>
              <a:rPr lang="en-US" sz="2800" dirty="0"/>
              <a:t>Global interdependence</a:t>
            </a:r>
          </a:p>
          <a:p>
            <a:r>
              <a:rPr lang="en-US" sz="2800" dirty="0"/>
              <a:t>Role of youth work</a:t>
            </a:r>
          </a:p>
          <a:p>
            <a:r>
              <a:rPr lang="en-US" sz="2800" dirty="0"/>
              <a:t>Importance of ESDGC</a:t>
            </a:r>
          </a:p>
          <a:p>
            <a:r>
              <a:rPr lang="en-US" sz="2800" dirty="0"/>
              <a:t>Call to action</a:t>
            </a:r>
          </a:p>
        </p:txBody>
      </p:sp>
      <p:sp>
        <p:nvSpPr>
          <p:cNvPr id="4" name="Date Placeholder 3">
            <a:extLst>
              <a:ext uri="{FF2B5EF4-FFF2-40B4-BE49-F238E27FC236}">
                <a16:creationId xmlns:a16="http://schemas.microsoft.com/office/drawing/2014/main" id="{E1BDC341-219F-8227-269F-82656C915403}"/>
              </a:ext>
            </a:extLst>
          </p:cNvPr>
          <p:cNvSpPr>
            <a:spLocks noGrp="1"/>
          </p:cNvSpPr>
          <p:nvPr>
            <p:ph type="dt" sz="half" idx="10"/>
          </p:nvPr>
        </p:nvSpPr>
        <p:spPr>
          <a:xfrm>
            <a:off x="137160" y="6453002"/>
            <a:ext cx="3494314" cy="365125"/>
          </a:xfrm>
        </p:spPr>
        <p:txBody>
          <a:bodyPr>
            <a:normAutofit/>
          </a:bodyPr>
          <a:lstStyle/>
          <a:p>
            <a:pPr>
              <a:spcAft>
                <a:spcPts val="600"/>
              </a:spcAft>
            </a:pPr>
            <a:fld id="{73E7156E-175E-4DBA-9D21-B772C320F342}" type="datetime1">
              <a:rPr lang="en-US">
                <a:solidFill>
                  <a:srgbClr val="FFFFFF"/>
                </a:solidFill>
              </a:rPr>
              <a:pPr>
                <a:spcAft>
                  <a:spcPts val="600"/>
                </a:spcAft>
              </a:pPr>
              <a:t>5/23/2024</a:t>
            </a:fld>
            <a:endParaRPr lang="en-US">
              <a:solidFill>
                <a:srgbClr val="FFFFFF"/>
              </a:solidFill>
            </a:endParaRPr>
          </a:p>
        </p:txBody>
      </p:sp>
      <p:sp>
        <p:nvSpPr>
          <p:cNvPr id="6" name="Slide Number Placeholder 5">
            <a:extLst>
              <a:ext uri="{FF2B5EF4-FFF2-40B4-BE49-F238E27FC236}">
                <a16:creationId xmlns:a16="http://schemas.microsoft.com/office/drawing/2014/main" id="{30695427-7A81-0B40-73B6-740383EA2EDE}"/>
              </a:ext>
            </a:extLst>
          </p:cNvPr>
          <p:cNvSpPr>
            <a:spLocks noGrp="1"/>
          </p:cNvSpPr>
          <p:nvPr>
            <p:ph type="sldNum" sz="quarter" idx="12"/>
          </p:nvPr>
        </p:nvSpPr>
        <p:spPr>
          <a:xfrm>
            <a:off x="11632162" y="6453002"/>
            <a:ext cx="429207" cy="365125"/>
          </a:xfrm>
        </p:spPr>
        <p:txBody>
          <a:bodyPr>
            <a:normAutofit/>
          </a:bodyPr>
          <a:lstStyle/>
          <a:p>
            <a:pPr>
              <a:spcAft>
                <a:spcPts val="600"/>
              </a:spcAft>
            </a:pPr>
            <a:fld id="{CC057153-B650-4DEB-B370-79DDCFDCE934}" type="slidenum">
              <a:rPr lang="en-US" smtClean="0"/>
              <a:pPr>
                <a:spcAft>
                  <a:spcPts val="600"/>
                </a:spcAft>
              </a:pPr>
              <a:t>3</a:t>
            </a:fld>
            <a:endParaRPr lang="en-US"/>
          </a:p>
        </p:txBody>
      </p:sp>
    </p:spTree>
    <p:extLst>
      <p:ext uri="{BB962C8B-B14F-4D97-AF65-F5344CB8AC3E}">
        <p14:creationId xmlns:p14="http://schemas.microsoft.com/office/powerpoint/2010/main" val="40767257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CBB0869A-0BE5-B3E9-F73D-2F3691E4D9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2F96392-1439-94CC-894D-03989D977437}"/>
              </a:ext>
            </a:extLst>
          </p:cNvPr>
          <p:cNvSpPr>
            <a:spLocks noGrp="1"/>
          </p:cNvSpPr>
          <p:nvPr>
            <p:ph type="title"/>
          </p:nvPr>
        </p:nvSpPr>
        <p:spPr>
          <a:xfrm>
            <a:off x="612648" y="106738"/>
            <a:ext cx="4621553" cy="1360728"/>
          </a:xfrm>
        </p:spPr>
        <p:txBody>
          <a:bodyPr anchor="b">
            <a:normAutofit/>
          </a:bodyPr>
          <a:lstStyle/>
          <a:p>
            <a:r>
              <a:rPr lang="en-US" sz="4400" dirty="0"/>
              <a:t>Peace Mala </a:t>
            </a:r>
            <a:endParaRPr lang="en-US" sz="4400"/>
          </a:p>
        </p:txBody>
      </p:sp>
      <p:sp>
        <p:nvSpPr>
          <p:cNvPr id="3" name="Content Placeholder 2">
            <a:extLst>
              <a:ext uri="{FF2B5EF4-FFF2-40B4-BE49-F238E27FC236}">
                <a16:creationId xmlns:a16="http://schemas.microsoft.com/office/drawing/2014/main" id="{10833DD9-37AD-630F-99FC-50C58E41449A}"/>
              </a:ext>
            </a:extLst>
          </p:cNvPr>
          <p:cNvSpPr>
            <a:spLocks noGrp="1"/>
          </p:cNvSpPr>
          <p:nvPr>
            <p:ph idx="1"/>
          </p:nvPr>
        </p:nvSpPr>
        <p:spPr>
          <a:xfrm>
            <a:off x="612648" y="1587597"/>
            <a:ext cx="5067029" cy="3159018"/>
          </a:xfrm>
        </p:spPr>
        <p:txBody>
          <a:bodyPr vert="horz" lIns="91440" tIns="45720" rIns="91440" bIns="45720" rtlCol="0" anchor="t">
            <a:noAutofit/>
          </a:bodyPr>
          <a:lstStyle/>
          <a:p>
            <a:pPr>
              <a:lnSpc>
                <a:spcPct val="110000"/>
              </a:lnSpc>
            </a:pPr>
            <a:r>
              <a:rPr lang="en-US" sz="2400" dirty="0"/>
              <a:t>Award-winning initiative.</a:t>
            </a:r>
          </a:p>
          <a:p>
            <a:pPr>
              <a:lnSpc>
                <a:spcPct val="110000"/>
              </a:lnSpc>
            </a:pPr>
            <a:r>
              <a:rPr lang="en-US" sz="2400" dirty="0"/>
              <a:t>Introduced in response to the events of 9/11. </a:t>
            </a:r>
          </a:p>
          <a:p>
            <a:pPr>
              <a:lnSpc>
                <a:spcPct val="110000"/>
              </a:lnSpc>
            </a:pPr>
            <a:r>
              <a:rPr lang="en-US" sz="2400" dirty="0"/>
              <a:t>Creation of symbolic bracelets.</a:t>
            </a:r>
          </a:p>
          <a:p>
            <a:pPr>
              <a:lnSpc>
                <a:spcPct val="110000"/>
              </a:lnSpc>
            </a:pPr>
            <a:r>
              <a:rPr lang="en-US" sz="2400" dirty="0"/>
              <a:t>Golden Rule 'Treat others as you wish to be Treated'. </a:t>
            </a:r>
          </a:p>
          <a:p>
            <a:pPr>
              <a:lnSpc>
                <a:spcPct val="110000"/>
              </a:lnSpc>
            </a:pPr>
            <a:r>
              <a:rPr lang="en-US" sz="2400" dirty="0"/>
              <a:t>Represents 14 spiritual traditions. </a:t>
            </a:r>
          </a:p>
          <a:p>
            <a:pPr>
              <a:lnSpc>
                <a:spcPct val="110000"/>
              </a:lnSpc>
            </a:pPr>
            <a:r>
              <a:rPr lang="en-US" sz="2400" dirty="0"/>
              <a:t>Engaging in this activity. </a:t>
            </a:r>
          </a:p>
        </p:txBody>
      </p:sp>
      <p:sp>
        <p:nvSpPr>
          <p:cNvPr id="4" name="Date Placeholder 3">
            <a:extLst>
              <a:ext uri="{FF2B5EF4-FFF2-40B4-BE49-F238E27FC236}">
                <a16:creationId xmlns:a16="http://schemas.microsoft.com/office/drawing/2014/main" id="{DB733BB7-1D09-2224-CF31-ED29437E060C}"/>
              </a:ext>
            </a:extLst>
          </p:cNvPr>
          <p:cNvSpPr>
            <a:spLocks noGrp="1"/>
          </p:cNvSpPr>
          <p:nvPr>
            <p:ph type="dt" sz="half" idx="10"/>
          </p:nvPr>
        </p:nvSpPr>
        <p:spPr>
          <a:xfrm>
            <a:off x="137160" y="6453002"/>
            <a:ext cx="3494314" cy="365125"/>
          </a:xfrm>
        </p:spPr>
        <p:txBody>
          <a:bodyPr>
            <a:normAutofit/>
          </a:bodyPr>
          <a:lstStyle/>
          <a:p>
            <a:pPr>
              <a:spcAft>
                <a:spcPts val="600"/>
              </a:spcAft>
            </a:pPr>
            <a:fld id="{73E7156E-175E-4DBA-9D21-B772C320F342}" type="datetime1">
              <a:rPr lang="en-US" smtClean="0"/>
              <a:pPr>
                <a:spcAft>
                  <a:spcPts val="600"/>
                </a:spcAft>
              </a:pPr>
              <a:t>5/23/2024</a:t>
            </a:fld>
            <a:endParaRPr lang="en-US"/>
          </a:p>
        </p:txBody>
      </p:sp>
      <p:sp>
        <p:nvSpPr>
          <p:cNvPr id="6" name="Slide Number Placeholder 5">
            <a:extLst>
              <a:ext uri="{FF2B5EF4-FFF2-40B4-BE49-F238E27FC236}">
                <a16:creationId xmlns:a16="http://schemas.microsoft.com/office/drawing/2014/main" id="{ABBA66F7-5E1C-DDD0-FE36-28099FC2DC33}"/>
              </a:ext>
            </a:extLst>
          </p:cNvPr>
          <p:cNvSpPr>
            <a:spLocks noGrp="1"/>
          </p:cNvSpPr>
          <p:nvPr>
            <p:ph type="sldNum" sz="quarter" idx="12"/>
          </p:nvPr>
        </p:nvSpPr>
        <p:spPr>
          <a:xfrm>
            <a:off x="11632162" y="6453002"/>
            <a:ext cx="429207" cy="365125"/>
          </a:xfrm>
        </p:spPr>
        <p:txBody>
          <a:bodyPr>
            <a:normAutofit/>
          </a:bodyPr>
          <a:lstStyle/>
          <a:p>
            <a:pPr>
              <a:spcAft>
                <a:spcPts val="600"/>
              </a:spcAft>
            </a:pPr>
            <a:fld id="{CC057153-B650-4DEB-B370-79DDCFDCE934}" type="slidenum">
              <a:rPr lang="en-US"/>
              <a:pPr>
                <a:spcAft>
                  <a:spcPts val="600"/>
                </a:spcAft>
              </a:pPr>
              <a:t>4</a:t>
            </a:fld>
            <a:endParaRPr lang="en-US"/>
          </a:p>
        </p:txBody>
      </p:sp>
      <p:pic>
        <p:nvPicPr>
          <p:cNvPr id="8" name="Picture 7" descr="Peace And Love Card Free Stock Photo - Public Domain Pictures">
            <a:extLst>
              <a:ext uri="{FF2B5EF4-FFF2-40B4-BE49-F238E27FC236}">
                <a16:creationId xmlns:a16="http://schemas.microsoft.com/office/drawing/2014/main" id="{F0D1B0CD-58E5-6401-114C-12106A1925BB}"/>
              </a:ext>
            </a:extLst>
          </p:cNvPr>
          <p:cNvPicPr>
            <a:picLocks noChangeAspect="1"/>
          </p:cNvPicPr>
          <p:nvPr/>
        </p:nvPicPr>
        <p:blipFill>
          <a:blip r:embed="rId3"/>
          <a:stretch>
            <a:fillRect/>
          </a:stretch>
        </p:blipFill>
        <p:spPr>
          <a:xfrm>
            <a:off x="5691261" y="1225238"/>
            <a:ext cx="5837780" cy="4407523"/>
          </a:xfrm>
          <a:prstGeom prst="rect">
            <a:avLst/>
          </a:prstGeom>
        </p:spPr>
      </p:pic>
    </p:spTree>
    <p:extLst>
      <p:ext uri="{BB962C8B-B14F-4D97-AF65-F5344CB8AC3E}">
        <p14:creationId xmlns:p14="http://schemas.microsoft.com/office/powerpoint/2010/main" val="26719782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2AFC67-0973-EC0D-F14E-710D701B20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Drawings on colourful paper">
            <a:extLst>
              <a:ext uri="{FF2B5EF4-FFF2-40B4-BE49-F238E27FC236}">
                <a16:creationId xmlns:a16="http://schemas.microsoft.com/office/drawing/2014/main" id="{69F79A0C-D4BB-75C6-B368-DC9055C0817C}"/>
              </a:ext>
            </a:extLst>
          </p:cNvPr>
          <p:cNvPicPr>
            <a:picLocks noChangeAspect="1"/>
          </p:cNvPicPr>
          <p:nvPr/>
        </p:nvPicPr>
        <p:blipFill rotWithShape="1">
          <a:blip r:embed="rId3"/>
          <a:srcRect l="856" r="26840" b="-3"/>
          <a:stretch/>
        </p:blipFill>
        <p:spPr>
          <a:xfrm>
            <a:off x="5795903" y="10"/>
            <a:ext cx="6396097" cy="6834544"/>
          </a:xfrm>
          <a:prstGeom prst="rect">
            <a:avLst/>
          </a:prstGeom>
        </p:spPr>
      </p:pic>
      <p:sp>
        <p:nvSpPr>
          <p:cNvPr id="2" name="Title 1">
            <a:extLst>
              <a:ext uri="{FF2B5EF4-FFF2-40B4-BE49-F238E27FC236}">
                <a16:creationId xmlns:a16="http://schemas.microsoft.com/office/drawing/2014/main" id="{7F38C41B-E4DB-6332-7AA5-23703A8BE94F}"/>
              </a:ext>
            </a:extLst>
          </p:cNvPr>
          <p:cNvSpPr>
            <a:spLocks noGrp="1"/>
          </p:cNvSpPr>
          <p:nvPr>
            <p:ph type="title"/>
          </p:nvPr>
        </p:nvSpPr>
        <p:spPr>
          <a:xfrm>
            <a:off x="585927" y="603504"/>
            <a:ext cx="4707581" cy="1413135"/>
          </a:xfrm>
        </p:spPr>
        <p:txBody>
          <a:bodyPr anchor="b">
            <a:noAutofit/>
          </a:bodyPr>
          <a:lstStyle/>
          <a:p>
            <a:r>
              <a:rPr lang="en-US" sz="4400" dirty="0"/>
              <a:t>ESDGC Themes and Concepts</a:t>
            </a:r>
          </a:p>
        </p:txBody>
      </p:sp>
      <p:sp>
        <p:nvSpPr>
          <p:cNvPr id="3" name="Content Placeholder 2">
            <a:extLst>
              <a:ext uri="{FF2B5EF4-FFF2-40B4-BE49-F238E27FC236}">
                <a16:creationId xmlns:a16="http://schemas.microsoft.com/office/drawing/2014/main" id="{72665F7A-857B-959D-F32C-599A09C2D1BC}"/>
              </a:ext>
            </a:extLst>
          </p:cNvPr>
          <p:cNvSpPr>
            <a:spLocks noGrp="1"/>
          </p:cNvSpPr>
          <p:nvPr>
            <p:ph idx="1"/>
          </p:nvPr>
        </p:nvSpPr>
        <p:spPr>
          <a:xfrm>
            <a:off x="581059" y="2186748"/>
            <a:ext cx="5017249" cy="4220406"/>
          </a:xfrm>
        </p:spPr>
        <p:txBody>
          <a:bodyPr vert="horz" lIns="91440" tIns="45720" rIns="91440" bIns="45720" rtlCol="0" anchor="t">
            <a:noAutofit/>
          </a:bodyPr>
          <a:lstStyle/>
          <a:p>
            <a:r>
              <a:rPr lang="en-US" sz="2800" dirty="0">
                <a:latin typeface="Neue Haas Grotesk Text Pro"/>
                <a:ea typeface="Calibri"/>
                <a:cs typeface="Calibri"/>
              </a:rPr>
              <a:t>Identity and Culture.</a:t>
            </a:r>
          </a:p>
          <a:p>
            <a:r>
              <a:rPr lang="en-US" sz="2800" i="1" dirty="0">
                <a:latin typeface="Neue Haas Grotesk Text Pro"/>
                <a:ea typeface="Calibri"/>
                <a:cs typeface="Calibri"/>
              </a:rPr>
              <a:t>Interdependence, citizenship and stewardship, needs and rights, and diversity.</a:t>
            </a:r>
          </a:p>
          <a:p>
            <a:r>
              <a:rPr lang="en-US" sz="2800" dirty="0">
                <a:latin typeface="Neue Haas Grotesk Text Pro"/>
                <a:ea typeface="Calibri"/>
                <a:cs typeface="Calibri"/>
              </a:rPr>
              <a:t>Links to youth work and Articles 2, 12, 24, and 30 of the UNCRC. </a:t>
            </a:r>
          </a:p>
          <a:p>
            <a:pPr marL="0" indent="0">
              <a:buNone/>
            </a:pPr>
            <a:endParaRPr lang="en-US" sz="1800">
              <a:latin typeface="Neue Haas Grotesk Text Pro"/>
              <a:ea typeface="Calibri"/>
              <a:cs typeface="Calibri"/>
            </a:endParaRPr>
          </a:p>
        </p:txBody>
      </p:sp>
      <p:sp>
        <p:nvSpPr>
          <p:cNvPr id="4" name="Date Placeholder 3">
            <a:extLst>
              <a:ext uri="{FF2B5EF4-FFF2-40B4-BE49-F238E27FC236}">
                <a16:creationId xmlns:a16="http://schemas.microsoft.com/office/drawing/2014/main" id="{B92FD8BB-C8BE-CFAF-2CFA-47D1DDC0D928}"/>
              </a:ext>
            </a:extLst>
          </p:cNvPr>
          <p:cNvSpPr>
            <a:spLocks noGrp="1"/>
          </p:cNvSpPr>
          <p:nvPr>
            <p:ph type="dt" sz="half" idx="10"/>
          </p:nvPr>
        </p:nvSpPr>
        <p:spPr>
          <a:xfrm>
            <a:off x="137160" y="6453002"/>
            <a:ext cx="3494314" cy="365125"/>
          </a:xfrm>
        </p:spPr>
        <p:txBody>
          <a:bodyPr>
            <a:normAutofit/>
          </a:bodyPr>
          <a:lstStyle/>
          <a:p>
            <a:pPr>
              <a:spcAft>
                <a:spcPts val="600"/>
              </a:spcAft>
            </a:pPr>
            <a:fld id="{73E7156E-175E-4DBA-9D21-B772C320F342}" type="datetime1">
              <a:rPr lang="en-US" smtClean="0"/>
              <a:pPr>
                <a:spcAft>
                  <a:spcPts val="600"/>
                </a:spcAft>
              </a:pPr>
              <a:t>5/23/2024</a:t>
            </a:fld>
            <a:endParaRPr lang="en-US"/>
          </a:p>
        </p:txBody>
      </p:sp>
      <p:sp>
        <p:nvSpPr>
          <p:cNvPr id="6" name="Slide Number Placeholder 5">
            <a:extLst>
              <a:ext uri="{FF2B5EF4-FFF2-40B4-BE49-F238E27FC236}">
                <a16:creationId xmlns:a16="http://schemas.microsoft.com/office/drawing/2014/main" id="{10B32F1A-5391-BEB4-F165-B48853859FBE}"/>
              </a:ext>
            </a:extLst>
          </p:cNvPr>
          <p:cNvSpPr>
            <a:spLocks noGrp="1"/>
          </p:cNvSpPr>
          <p:nvPr>
            <p:ph type="sldNum" sz="quarter" idx="12"/>
          </p:nvPr>
        </p:nvSpPr>
        <p:spPr>
          <a:xfrm>
            <a:off x="11632162" y="6453002"/>
            <a:ext cx="429207" cy="365125"/>
          </a:xfrm>
        </p:spPr>
        <p:txBody>
          <a:bodyPr>
            <a:normAutofit/>
          </a:bodyPr>
          <a:lstStyle/>
          <a:p>
            <a:pPr>
              <a:spcAft>
                <a:spcPts val="600"/>
              </a:spcAft>
            </a:pPr>
            <a:fld id="{CC057153-B650-4DEB-B370-79DDCFDCE934}" type="slidenum">
              <a:rPr lang="en-US">
                <a:solidFill>
                  <a:srgbClr val="FFFFFF"/>
                </a:solidFill>
              </a:rPr>
              <a:pPr>
                <a:spcAft>
                  <a:spcPts val="600"/>
                </a:spcAft>
              </a:pPr>
              <a:t>5</a:t>
            </a:fld>
            <a:endParaRPr lang="en-US">
              <a:solidFill>
                <a:srgbClr val="FFFFFF"/>
              </a:solidFill>
            </a:endParaRPr>
          </a:p>
        </p:txBody>
      </p:sp>
    </p:spTree>
    <p:extLst>
      <p:ext uri="{BB962C8B-B14F-4D97-AF65-F5344CB8AC3E}">
        <p14:creationId xmlns:p14="http://schemas.microsoft.com/office/powerpoint/2010/main" val="15282815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3E828A-0637-0323-F424-43D246E054A4}"/>
              </a:ext>
            </a:extLst>
          </p:cNvPr>
          <p:cNvSpPr>
            <a:spLocks noGrp="1"/>
          </p:cNvSpPr>
          <p:nvPr>
            <p:ph type="title"/>
          </p:nvPr>
        </p:nvSpPr>
        <p:spPr>
          <a:xfrm>
            <a:off x="612648" y="864942"/>
            <a:ext cx="10653578" cy="1132258"/>
          </a:xfrm>
        </p:spPr>
        <p:txBody>
          <a:bodyPr>
            <a:normAutofit/>
          </a:bodyPr>
          <a:lstStyle/>
          <a:p>
            <a:r>
              <a:rPr lang="en-US" sz="4400"/>
              <a:t>Pillars of ESD</a:t>
            </a:r>
          </a:p>
        </p:txBody>
      </p:sp>
      <p:sp>
        <p:nvSpPr>
          <p:cNvPr id="3" name="Content Placeholder 2">
            <a:extLst>
              <a:ext uri="{FF2B5EF4-FFF2-40B4-BE49-F238E27FC236}">
                <a16:creationId xmlns:a16="http://schemas.microsoft.com/office/drawing/2014/main" id="{D0197DB1-16C9-233E-AAC6-7375CD0E7FAC}"/>
              </a:ext>
            </a:extLst>
          </p:cNvPr>
          <p:cNvSpPr>
            <a:spLocks noGrp="1"/>
          </p:cNvSpPr>
          <p:nvPr>
            <p:ph idx="1"/>
          </p:nvPr>
        </p:nvSpPr>
        <p:spPr>
          <a:xfrm>
            <a:off x="612647" y="2003080"/>
            <a:ext cx="4787617" cy="4622582"/>
          </a:xfrm>
        </p:spPr>
        <p:txBody>
          <a:bodyPr vert="horz" lIns="91440" tIns="45720" rIns="91440" bIns="45720" rtlCol="0" anchor="t">
            <a:normAutofit/>
          </a:bodyPr>
          <a:lstStyle/>
          <a:p>
            <a:r>
              <a:rPr lang="en-US" sz="2800" dirty="0">
                <a:ea typeface="+mn-lt"/>
                <a:cs typeface="+mn-lt"/>
              </a:rPr>
              <a:t>Cultural Sustainability: relates to cultural identity, diversity, heritage, and  spirituality (Council of Europe, 2018).</a:t>
            </a:r>
          </a:p>
        </p:txBody>
      </p:sp>
      <p:sp>
        <p:nvSpPr>
          <p:cNvPr id="4" name="Date Placeholder 3">
            <a:extLst>
              <a:ext uri="{FF2B5EF4-FFF2-40B4-BE49-F238E27FC236}">
                <a16:creationId xmlns:a16="http://schemas.microsoft.com/office/drawing/2014/main" id="{1D6FE277-0D10-503E-6E31-B274EB179781}"/>
              </a:ext>
            </a:extLst>
          </p:cNvPr>
          <p:cNvSpPr>
            <a:spLocks noGrp="1"/>
          </p:cNvSpPr>
          <p:nvPr>
            <p:ph type="dt" sz="half" idx="10"/>
          </p:nvPr>
        </p:nvSpPr>
        <p:spPr/>
        <p:txBody>
          <a:bodyPr/>
          <a:lstStyle/>
          <a:p>
            <a:fld id="{73E7156E-175E-4DBA-9D21-B772C320F342}" type="datetime1">
              <a:rPr lang="en-US" smtClean="0"/>
              <a:t>5/23/2024</a:t>
            </a:fld>
            <a:endParaRPr lang="en-US"/>
          </a:p>
        </p:txBody>
      </p:sp>
      <p:sp>
        <p:nvSpPr>
          <p:cNvPr id="6" name="Slide Number Placeholder 5">
            <a:extLst>
              <a:ext uri="{FF2B5EF4-FFF2-40B4-BE49-F238E27FC236}">
                <a16:creationId xmlns:a16="http://schemas.microsoft.com/office/drawing/2014/main" id="{2F2D3957-AA40-D280-F7E2-98B0F43036AA}"/>
              </a:ext>
            </a:extLst>
          </p:cNvPr>
          <p:cNvSpPr>
            <a:spLocks noGrp="1"/>
          </p:cNvSpPr>
          <p:nvPr>
            <p:ph type="sldNum" sz="quarter" idx="12"/>
          </p:nvPr>
        </p:nvSpPr>
        <p:spPr/>
        <p:txBody>
          <a:bodyPr/>
          <a:lstStyle/>
          <a:p>
            <a:fld id="{CC057153-B650-4DEB-B370-79DDCFDCE934}" type="slidenum">
              <a:rPr lang="en-US" smtClean="0"/>
              <a:t>6</a:t>
            </a:fld>
            <a:endParaRPr lang="en-US"/>
          </a:p>
        </p:txBody>
      </p:sp>
      <p:pic>
        <p:nvPicPr>
          <p:cNvPr id="8" name="Picture 7" descr="Social sustainability Vectors &amp; Illustrations for Free Download | Freepik">
            <a:extLst>
              <a:ext uri="{FF2B5EF4-FFF2-40B4-BE49-F238E27FC236}">
                <a16:creationId xmlns:a16="http://schemas.microsoft.com/office/drawing/2014/main" id="{69ED64B1-B1B6-9550-E572-F4295F32A569}"/>
              </a:ext>
            </a:extLst>
          </p:cNvPr>
          <p:cNvPicPr>
            <a:picLocks noChangeAspect="1"/>
          </p:cNvPicPr>
          <p:nvPr/>
        </p:nvPicPr>
        <p:blipFill>
          <a:blip r:embed="rId3"/>
          <a:stretch>
            <a:fillRect/>
          </a:stretch>
        </p:blipFill>
        <p:spPr>
          <a:xfrm>
            <a:off x="5568462" y="1214069"/>
            <a:ext cx="5896707" cy="3890600"/>
          </a:xfrm>
          <a:prstGeom prst="rect">
            <a:avLst/>
          </a:prstGeom>
        </p:spPr>
      </p:pic>
    </p:spTree>
    <p:extLst>
      <p:ext uri="{BB962C8B-B14F-4D97-AF65-F5344CB8AC3E}">
        <p14:creationId xmlns:p14="http://schemas.microsoft.com/office/powerpoint/2010/main" val="21544805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BB0869A-0BE5-B3E9-F73D-2F3691E4D9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486B738-1CDD-2AB3-A779-812C58E40575}"/>
              </a:ext>
            </a:extLst>
          </p:cNvPr>
          <p:cNvSpPr>
            <a:spLocks noGrp="1"/>
          </p:cNvSpPr>
          <p:nvPr>
            <p:ph type="title"/>
          </p:nvPr>
        </p:nvSpPr>
        <p:spPr>
          <a:xfrm>
            <a:off x="612648" y="554206"/>
            <a:ext cx="5944269" cy="1446992"/>
          </a:xfrm>
        </p:spPr>
        <p:txBody>
          <a:bodyPr anchor="b">
            <a:normAutofit/>
          </a:bodyPr>
          <a:lstStyle/>
          <a:p>
            <a:r>
              <a:rPr lang="en-US" sz="4900" dirty="0"/>
              <a:t>UN Global  Goals</a:t>
            </a:r>
            <a:r>
              <a:rPr lang="en-US" sz="3300" dirty="0"/>
              <a:t> </a:t>
            </a:r>
          </a:p>
        </p:txBody>
      </p:sp>
      <p:sp>
        <p:nvSpPr>
          <p:cNvPr id="3" name="Content Placeholder 2">
            <a:extLst>
              <a:ext uri="{FF2B5EF4-FFF2-40B4-BE49-F238E27FC236}">
                <a16:creationId xmlns:a16="http://schemas.microsoft.com/office/drawing/2014/main" id="{DFA8599A-6D05-5265-804F-87762625695C}"/>
              </a:ext>
            </a:extLst>
          </p:cNvPr>
          <p:cNvSpPr>
            <a:spLocks noGrp="1"/>
          </p:cNvSpPr>
          <p:nvPr>
            <p:ph idx="1"/>
          </p:nvPr>
        </p:nvSpPr>
        <p:spPr>
          <a:xfrm>
            <a:off x="612648" y="2584058"/>
            <a:ext cx="4621553" cy="3159018"/>
          </a:xfrm>
        </p:spPr>
        <p:txBody>
          <a:bodyPr vert="horz" lIns="91440" tIns="45720" rIns="91440" bIns="45720" rtlCol="0" anchor="t">
            <a:normAutofit/>
          </a:bodyPr>
          <a:lstStyle/>
          <a:p>
            <a:r>
              <a:rPr lang="en-US" sz="2800" dirty="0"/>
              <a:t>Goal 4: Quality Education</a:t>
            </a:r>
          </a:p>
          <a:p>
            <a:r>
              <a:rPr lang="en-US" sz="2800" dirty="0"/>
              <a:t>Goal 16: Peace, Justice, and Strong Institutions</a:t>
            </a:r>
          </a:p>
        </p:txBody>
      </p:sp>
      <p:sp>
        <p:nvSpPr>
          <p:cNvPr id="4" name="Date Placeholder 3">
            <a:extLst>
              <a:ext uri="{FF2B5EF4-FFF2-40B4-BE49-F238E27FC236}">
                <a16:creationId xmlns:a16="http://schemas.microsoft.com/office/drawing/2014/main" id="{9D85CEAC-990C-1CB4-1B85-D312E3445AC7}"/>
              </a:ext>
            </a:extLst>
          </p:cNvPr>
          <p:cNvSpPr>
            <a:spLocks noGrp="1"/>
          </p:cNvSpPr>
          <p:nvPr>
            <p:ph type="dt" sz="half" idx="10"/>
          </p:nvPr>
        </p:nvSpPr>
        <p:spPr>
          <a:xfrm>
            <a:off x="137160" y="6453002"/>
            <a:ext cx="3494314" cy="365125"/>
          </a:xfrm>
        </p:spPr>
        <p:txBody>
          <a:bodyPr>
            <a:normAutofit/>
          </a:bodyPr>
          <a:lstStyle/>
          <a:p>
            <a:pPr>
              <a:spcAft>
                <a:spcPts val="600"/>
              </a:spcAft>
            </a:pPr>
            <a:fld id="{73E7156E-175E-4DBA-9D21-B772C320F342}" type="datetime1">
              <a:rPr lang="en-US" smtClean="0"/>
              <a:pPr>
                <a:spcAft>
                  <a:spcPts val="600"/>
                </a:spcAft>
              </a:pPr>
              <a:t>5/23/2024</a:t>
            </a:fld>
            <a:endParaRPr lang="en-US"/>
          </a:p>
        </p:txBody>
      </p:sp>
      <p:sp>
        <p:nvSpPr>
          <p:cNvPr id="6" name="Slide Number Placeholder 5">
            <a:extLst>
              <a:ext uri="{FF2B5EF4-FFF2-40B4-BE49-F238E27FC236}">
                <a16:creationId xmlns:a16="http://schemas.microsoft.com/office/drawing/2014/main" id="{958F24C2-941A-B637-A260-9312EE8226C9}"/>
              </a:ext>
            </a:extLst>
          </p:cNvPr>
          <p:cNvSpPr>
            <a:spLocks noGrp="1"/>
          </p:cNvSpPr>
          <p:nvPr>
            <p:ph type="sldNum" sz="quarter" idx="12"/>
          </p:nvPr>
        </p:nvSpPr>
        <p:spPr>
          <a:xfrm>
            <a:off x="11632162" y="6453002"/>
            <a:ext cx="429207" cy="365125"/>
          </a:xfrm>
        </p:spPr>
        <p:txBody>
          <a:bodyPr>
            <a:normAutofit/>
          </a:bodyPr>
          <a:lstStyle/>
          <a:p>
            <a:pPr>
              <a:spcAft>
                <a:spcPts val="600"/>
              </a:spcAft>
            </a:pPr>
            <a:fld id="{CC057153-B650-4DEB-B370-79DDCFDCE934}" type="slidenum">
              <a:rPr lang="en-US" smtClean="0"/>
              <a:pPr>
                <a:spcAft>
                  <a:spcPts val="600"/>
                </a:spcAft>
              </a:pPr>
              <a:t>7</a:t>
            </a:fld>
            <a:endParaRPr lang="en-US"/>
          </a:p>
        </p:txBody>
      </p:sp>
      <p:pic>
        <p:nvPicPr>
          <p:cNvPr id="7" name="Picture 6" descr="A chart of goals for sustainable development&#10;&#10;Description automatically generated">
            <a:extLst>
              <a:ext uri="{FF2B5EF4-FFF2-40B4-BE49-F238E27FC236}">
                <a16:creationId xmlns:a16="http://schemas.microsoft.com/office/drawing/2014/main" id="{D82DC2B2-5E98-8540-A9B0-2227C4D14B5B}"/>
              </a:ext>
            </a:extLst>
          </p:cNvPr>
          <p:cNvPicPr>
            <a:picLocks noChangeAspect="1"/>
          </p:cNvPicPr>
          <p:nvPr/>
        </p:nvPicPr>
        <p:blipFill>
          <a:blip r:embed="rId3"/>
          <a:stretch>
            <a:fillRect/>
          </a:stretch>
        </p:blipFill>
        <p:spPr>
          <a:xfrm>
            <a:off x="5748769" y="1539235"/>
            <a:ext cx="6096573" cy="4455264"/>
          </a:xfrm>
          <a:prstGeom prst="rect">
            <a:avLst/>
          </a:prstGeom>
        </p:spPr>
      </p:pic>
    </p:spTree>
    <p:extLst>
      <p:ext uri="{BB962C8B-B14F-4D97-AF65-F5344CB8AC3E}">
        <p14:creationId xmlns:p14="http://schemas.microsoft.com/office/powerpoint/2010/main" val="120438371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BB0869A-0BE5-B3E9-F73D-2F3691E4D9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D0BE3AA-81DB-A9B8-0FEF-37B6F697E7C2}"/>
              </a:ext>
            </a:extLst>
          </p:cNvPr>
          <p:cNvSpPr>
            <a:spLocks noGrp="1"/>
          </p:cNvSpPr>
          <p:nvPr>
            <p:ph type="title"/>
          </p:nvPr>
        </p:nvSpPr>
        <p:spPr>
          <a:xfrm>
            <a:off x="612648" y="1114923"/>
            <a:ext cx="6030534" cy="1446992"/>
          </a:xfrm>
        </p:spPr>
        <p:txBody>
          <a:bodyPr anchor="b">
            <a:noAutofit/>
          </a:bodyPr>
          <a:lstStyle/>
          <a:p>
            <a:r>
              <a:rPr lang="en-US" sz="4400" dirty="0"/>
              <a:t>Well-being of Future Generations (Wales) Act (2015)</a:t>
            </a:r>
          </a:p>
        </p:txBody>
      </p:sp>
      <p:sp>
        <p:nvSpPr>
          <p:cNvPr id="3" name="Content Placeholder 2">
            <a:extLst>
              <a:ext uri="{FF2B5EF4-FFF2-40B4-BE49-F238E27FC236}">
                <a16:creationId xmlns:a16="http://schemas.microsoft.com/office/drawing/2014/main" id="{525DC734-2300-0F54-3517-4D71D7545835}"/>
              </a:ext>
            </a:extLst>
          </p:cNvPr>
          <p:cNvSpPr>
            <a:spLocks noGrp="1"/>
          </p:cNvSpPr>
          <p:nvPr>
            <p:ph idx="1"/>
          </p:nvPr>
        </p:nvSpPr>
        <p:spPr>
          <a:xfrm>
            <a:off x="612648" y="2900360"/>
            <a:ext cx="4621553" cy="3159018"/>
          </a:xfrm>
        </p:spPr>
        <p:txBody>
          <a:bodyPr vert="horz" lIns="91440" tIns="45720" rIns="91440" bIns="45720" rtlCol="0" anchor="t">
            <a:normAutofit/>
          </a:bodyPr>
          <a:lstStyle/>
          <a:p>
            <a:r>
              <a:rPr lang="en-US" sz="2800" dirty="0"/>
              <a:t>A Globally Responsible Wales</a:t>
            </a:r>
          </a:p>
          <a:p>
            <a:r>
              <a:rPr lang="en-US" sz="2800" dirty="0"/>
              <a:t>A More Equal Wales</a:t>
            </a:r>
          </a:p>
          <a:p>
            <a:r>
              <a:rPr lang="en-US" sz="2800" dirty="0"/>
              <a:t>A Wales of Cohesive Communities</a:t>
            </a:r>
          </a:p>
        </p:txBody>
      </p:sp>
      <p:sp>
        <p:nvSpPr>
          <p:cNvPr id="4" name="Date Placeholder 3">
            <a:extLst>
              <a:ext uri="{FF2B5EF4-FFF2-40B4-BE49-F238E27FC236}">
                <a16:creationId xmlns:a16="http://schemas.microsoft.com/office/drawing/2014/main" id="{173A5D66-67F3-CCFE-AE4C-589F999EB817}"/>
              </a:ext>
            </a:extLst>
          </p:cNvPr>
          <p:cNvSpPr>
            <a:spLocks noGrp="1"/>
          </p:cNvSpPr>
          <p:nvPr>
            <p:ph type="dt" sz="half" idx="10"/>
          </p:nvPr>
        </p:nvSpPr>
        <p:spPr>
          <a:xfrm>
            <a:off x="137160" y="6453002"/>
            <a:ext cx="3494314" cy="365125"/>
          </a:xfrm>
        </p:spPr>
        <p:txBody>
          <a:bodyPr>
            <a:normAutofit/>
          </a:bodyPr>
          <a:lstStyle/>
          <a:p>
            <a:pPr>
              <a:spcAft>
                <a:spcPts val="600"/>
              </a:spcAft>
            </a:pPr>
            <a:fld id="{73E7156E-175E-4DBA-9D21-B772C320F342}" type="datetime1">
              <a:rPr lang="en-US" smtClean="0"/>
              <a:pPr>
                <a:spcAft>
                  <a:spcPts val="600"/>
                </a:spcAft>
              </a:pPr>
              <a:t>5/23/2024</a:t>
            </a:fld>
            <a:endParaRPr lang="en-US"/>
          </a:p>
        </p:txBody>
      </p:sp>
      <p:sp>
        <p:nvSpPr>
          <p:cNvPr id="6" name="Slide Number Placeholder 5">
            <a:extLst>
              <a:ext uri="{FF2B5EF4-FFF2-40B4-BE49-F238E27FC236}">
                <a16:creationId xmlns:a16="http://schemas.microsoft.com/office/drawing/2014/main" id="{7DE2BA77-BAB8-5AC7-E37D-2F487A48D6D6}"/>
              </a:ext>
            </a:extLst>
          </p:cNvPr>
          <p:cNvSpPr>
            <a:spLocks noGrp="1"/>
          </p:cNvSpPr>
          <p:nvPr>
            <p:ph type="sldNum" sz="quarter" idx="12"/>
          </p:nvPr>
        </p:nvSpPr>
        <p:spPr>
          <a:xfrm>
            <a:off x="11632162" y="6453002"/>
            <a:ext cx="429207" cy="365125"/>
          </a:xfrm>
        </p:spPr>
        <p:txBody>
          <a:bodyPr>
            <a:normAutofit/>
          </a:bodyPr>
          <a:lstStyle/>
          <a:p>
            <a:pPr>
              <a:spcAft>
                <a:spcPts val="600"/>
              </a:spcAft>
            </a:pPr>
            <a:fld id="{CC057153-B650-4DEB-B370-79DDCFDCE934}" type="slidenum">
              <a:rPr lang="en-US" smtClean="0"/>
              <a:pPr>
                <a:spcAft>
                  <a:spcPts val="600"/>
                </a:spcAft>
              </a:pPr>
              <a:t>8</a:t>
            </a:fld>
            <a:endParaRPr lang="en-US"/>
          </a:p>
        </p:txBody>
      </p:sp>
      <p:pic>
        <p:nvPicPr>
          <p:cNvPr id="7" name="Picture 6" descr="A circular puzzle with different colors of the same color&#10;&#10;Description automatically generated">
            <a:extLst>
              <a:ext uri="{FF2B5EF4-FFF2-40B4-BE49-F238E27FC236}">
                <a16:creationId xmlns:a16="http://schemas.microsoft.com/office/drawing/2014/main" id="{D3DE21C5-F28A-7BE2-A7A1-13120E88B69D}"/>
              </a:ext>
            </a:extLst>
          </p:cNvPr>
          <p:cNvPicPr>
            <a:picLocks noChangeAspect="1"/>
          </p:cNvPicPr>
          <p:nvPr/>
        </p:nvPicPr>
        <p:blipFill>
          <a:blip r:embed="rId3"/>
          <a:stretch>
            <a:fillRect/>
          </a:stretch>
        </p:blipFill>
        <p:spPr>
          <a:xfrm>
            <a:off x="6284446" y="1114923"/>
            <a:ext cx="4651410" cy="4628153"/>
          </a:xfrm>
          <a:prstGeom prst="rect">
            <a:avLst/>
          </a:prstGeom>
        </p:spPr>
      </p:pic>
    </p:spTree>
    <p:extLst>
      <p:ext uri="{BB962C8B-B14F-4D97-AF65-F5344CB8AC3E}">
        <p14:creationId xmlns:p14="http://schemas.microsoft.com/office/powerpoint/2010/main" val="386308523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C20CE451-818C-E63D-258B-234B6C543D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We Can Do It Poster Free Stock Photo - Public Domain Pictures">
            <a:extLst>
              <a:ext uri="{FF2B5EF4-FFF2-40B4-BE49-F238E27FC236}">
                <a16:creationId xmlns:a16="http://schemas.microsoft.com/office/drawing/2014/main" id="{6D9C1A26-8894-3D95-E2BA-28BE7B7101B1}"/>
              </a:ext>
            </a:extLst>
          </p:cNvPr>
          <p:cNvPicPr>
            <a:picLocks noChangeAspect="1"/>
          </p:cNvPicPr>
          <p:nvPr/>
        </p:nvPicPr>
        <p:blipFill rotWithShape="1">
          <a:blip r:embed="rId3"/>
          <a:srcRect r="7067" b="1"/>
          <a:stretch/>
        </p:blipFill>
        <p:spPr>
          <a:xfrm>
            <a:off x="6322724" y="1852245"/>
            <a:ext cx="4392168" cy="3458307"/>
          </a:xfrm>
          <a:prstGeom prst="rect">
            <a:avLst/>
          </a:prstGeom>
        </p:spPr>
      </p:pic>
      <p:sp>
        <p:nvSpPr>
          <p:cNvPr id="2" name="Title 1">
            <a:extLst>
              <a:ext uri="{FF2B5EF4-FFF2-40B4-BE49-F238E27FC236}">
                <a16:creationId xmlns:a16="http://schemas.microsoft.com/office/drawing/2014/main" id="{C462AB16-E479-FDBA-3DCC-8112CE3C7BF3}"/>
              </a:ext>
            </a:extLst>
          </p:cNvPr>
          <p:cNvSpPr>
            <a:spLocks noGrp="1"/>
          </p:cNvSpPr>
          <p:nvPr>
            <p:ph type="title"/>
          </p:nvPr>
        </p:nvSpPr>
        <p:spPr>
          <a:xfrm>
            <a:off x="614680" y="603504"/>
            <a:ext cx="4361688" cy="1527048"/>
          </a:xfrm>
        </p:spPr>
        <p:txBody>
          <a:bodyPr anchor="b">
            <a:normAutofit/>
          </a:bodyPr>
          <a:lstStyle/>
          <a:p>
            <a:r>
              <a:rPr lang="en-US" sz="4400" dirty="0"/>
              <a:t>Role of a Youth Worker</a:t>
            </a:r>
          </a:p>
        </p:txBody>
      </p:sp>
      <p:sp>
        <p:nvSpPr>
          <p:cNvPr id="3" name="Content Placeholder 2">
            <a:extLst>
              <a:ext uri="{FF2B5EF4-FFF2-40B4-BE49-F238E27FC236}">
                <a16:creationId xmlns:a16="http://schemas.microsoft.com/office/drawing/2014/main" id="{66132F7F-9679-0E21-D4B1-6B114E605AB1}"/>
              </a:ext>
            </a:extLst>
          </p:cNvPr>
          <p:cNvSpPr>
            <a:spLocks noGrp="1"/>
          </p:cNvSpPr>
          <p:nvPr>
            <p:ph idx="1"/>
          </p:nvPr>
        </p:nvSpPr>
        <p:spPr>
          <a:xfrm>
            <a:off x="614679" y="2212848"/>
            <a:ext cx="4361688" cy="4096512"/>
          </a:xfrm>
        </p:spPr>
        <p:txBody>
          <a:bodyPr vert="horz" lIns="91440" tIns="45720" rIns="91440" bIns="45720" rtlCol="0" anchor="t">
            <a:noAutofit/>
          </a:bodyPr>
          <a:lstStyle/>
          <a:p>
            <a:r>
              <a:rPr lang="en-US" sz="2400" dirty="0"/>
              <a:t>Transformational Education</a:t>
            </a:r>
          </a:p>
          <a:p>
            <a:r>
              <a:rPr lang="en-US" sz="2400" dirty="0"/>
              <a:t>Critical thinking skills</a:t>
            </a:r>
          </a:p>
          <a:p>
            <a:r>
              <a:rPr lang="en-US" sz="2400" dirty="0"/>
              <a:t>Active Participation</a:t>
            </a:r>
          </a:p>
          <a:p>
            <a:r>
              <a:rPr lang="en-US" sz="2400" dirty="0"/>
              <a:t>Exploration of values and cultural perspectives</a:t>
            </a:r>
          </a:p>
          <a:p>
            <a:r>
              <a:rPr lang="en-US" sz="2400" dirty="0"/>
              <a:t>Five Pillars</a:t>
            </a:r>
          </a:p>
          <a:p>
            <a:endParaRPr lang="en-US" sz="1800"/>
          </a:p>
        </p:txBody>
      </p:sp>
      <p:sp>
        <p:nvSpPr>
          <p:cNvPr id="4" name="Date Placeholder 3">
            <a:extLst>
              <a:ext uri="{FF2B5EF4-FFF2-40B4-BE49-F238E27FC236}">
                <a16:creationId xmlns:a16="http://schemas.microsoft.com/office/drawing/2014/main" id="{B4537ABD-8ECB-1AD4-B080-33EE8764765B}"/>
              </a:ext>
            </a:extLst>
          </p:cNvPr>
          <p:cNvSpPr>
            <a:spLocks noGrp="1"/>
          </p:cNvSpPr>
          <p:nvPr>
            <p:ph type="dt" sz="half" idx="10"/>
          </p:nvPr>
        </p:nvSpPr>
        <p:spPr>
          <a:xfrm>
            <a:off x="137160" y="6453002"/>
            <a:ext cx="3494314" cy="365125"/>
          </a:xfrm>
        </p:spPr>
        <p:txBody>
          <a:bodyPr>
            <a:normAutofit/>
          </a:bodyPr>
          <a:lstStyle/>
          <a:p>
            <a:pPr>
              <a:spcAft>
                <a:spcPts val="600"/>
              </a:spcAft>
            </a:pPr>
            <a:fld id="{73E7156E-175E-4DBA-9D21-B772C320F342}" type="datetime1">
              <a:rPr lang="en-US" smtClean="0"/>
              <a:pPr>
                <a:spcAft>
                  <a:spcPts val="600"/>
                </a:spcAft>
              </a:pPr>
              <a:t>5/23/2024</a:t>
            </a:fld>
            <a:endParaRPr lang="en-US"/>
          </a:p>
        </p:txBody>
      </p:sp>
      <p:sp>
        <p:nvSpPr>
          <p:cNvPr id="6" name="Slide Number Placeholder 5">
            <a:extLst>
              <a:ext uri="{FF2B5EF4-FFF2-40B4-BE49-F238E27FC236}">
                <a16:creationId xmlns:a16="http://schemas.microsoft.com/office/drawing/2014/main" id="{EEC19096-D5B9-CC0B-DAE9-45C184AD84F7}"/>
              </a:ext>
            </a:extLst>
          </p:cNvPr>
          <p:cNvSpPr>
            <a:spLocks noGrp="1"/>
          </p:cNvSpPr>
          <p:nvPr>
            <p:ph type="sldNum" sz="quarter" idx="12"/>
          </p:nvPr>
        </p:nvSpPr>
        <p:spPr>
          <a:xfrm>
            <a:off x="11632162" y="6453002"/>
            <a:ext cx="429207" cy="365125"/>
          </a:xfrm>
        </p:spPr>
        <p:txBody>
          <a:bodyPr>
            <a:normAutofit/>
          </a:bodyPr>
          <a:lstStyle/>
          <a:p>
            <a:pPr>
              <a:spcAft>
                <a:spcPts val="600"/>
              </a:spcAft>
            </a:pPr>
            <a:fld id="{CC057153-B650-4DEB-B370-79DDCFDCE934}" type="slidenum">
              <a:rPr lang="en-US">
                <a:solidFill>
                  <a:srgbClr val="FFFFFF"/>
                </a:solidFill>
              </a:rPr>
              <a:pPr>
                <a:spcAft>
                  <a:spcPts val="600"/>
                </a:spcAft>
              </a:pPr>
              <a:t>9</a:t>
            </a:fld>
            <a:endParaRPr lang="en-US">
              <a:solidFill>
                <a:srgbClr val="FFFFFF"/>
              </a:solidFill>
            </a:endParaRPr>
          </a:p>
        </p:txBody>
      </p:sp>
    </p:spTree>
    <p:extLst>
      <p:ext uri="{BB962C8B-B14F-4D97-AF65-F5344CB8AC3E}">
        <p14:creationId xmlns:p14="http://schemas.microsoft.com/office/powerpoint/2010/main" val="83269224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92CC1E4F-F1F0-B945-BE50-C72A7103E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descr="Plant growing in a concrete crack">
            <a:extLst>
              <a:ext uri="{FF2B5EF4-FFF2-40B4-BE49-F238E27FC236}">
                <a16:creationId xmlns:a16="http://schemas.microsoft.com/office/drawing/2014/main" id="{C356A426-4E50-DDB8-C70D-2E90A28D0E8E}"/>
              </a:ext>
            </a:extLst>
          </p:cNvPr>
          <p:cNvPicPr>
            <a:picLocks noChangeAspect="1"/>
          </p:cNvPicPr>
          <p:nvPr/>
        </p:nvPicPr>
        <p:blipFill rotWithShape="1">
          <a:blip r:embed="rId3"/>
          <a:srcRect l="9931" r="28126" b="-3"/>
          <a:stretch/>
        </p:blipFill>
        <p:spPr>
          <a:xfrm>
            <a:off x="1" y="10"/>
            <a:ext cx="6373368" cy="6857990"/>
          </a:xfrm>
          <a:prstGeom prst="rect">
            <a:avLst/>
          </a:prstGeom>
        </p:spPr>
      </p:pic>
      <p:sp>
        <p:nvSpPr>
          <p:cNvPr id="2" name="Title 1">
            <a:extLst>
              <a:ext uri="{FF2B5EF4-FFF2-40B4-BE49-F238E27FC236}">
                <a16:creationId xmlns:a16="http://schemas.microsoft.com/office/drawing/2014/main" id="{D20A44B2-5D34-04C1-38DE-26AAE25537E4}"/>
              </a:ext>
            </a:extLst>
          </p:cNvPr>
          <p:cNvSpPr>
            <a:spLocks noGrp="1"/>
          </p:cNvSpPr>
          <p:nvPr>
            <p:ph type="title"/>
          </p:nvPr>
        </p:nvSpPr>
        <p:spPr>
          <a:xfrm>
            <a:off x="7123015" y="603504"/>
            <a:ext cx="4361689" cy="1527048"/>
          </a:xfrm>
        </p:spPr>
        <p:txBody>
          <a:bodyPr anchor="b">
            <a:normAutofit/>
          </a:bodyPr>
          <a:lstStyle/>
          <a:p>
            <a:r>
              <a:rPr lang="en-US" sz="4400" dirty="0"/>
              <a:t>Experiential Learning</a:t>
            </a:r>
          </a:p>
        </p:txBody>
      </p:sp>
      <p:sp>
        <p:nvSpPr>
          <p:cNvPr id="3" name="Content Placeholder 2">
            <a:extLst>
              <a:ext uri="{FF2B5EF4-FFF2-40B4-BE49-F238E27FC236}">
                <a16:creationId xmlns:a16="http://schemas.microsoft.com/office/drawing/2014/main" id="{1F5F46F5-EF70-EE1F-CD44-A5F670C556F1}"/>
              </a:ext>
            </a:extLst>
          </p:cNvPr>
          <p:cNvSpPr>
            <a:spLocks noGrp="1"/>
          </p:cNvSpPr>
          <p:nvPr>
            <p:ph idx="1"/>
          </p:nvPr>
        </p:nvSpPr>
        <p:spPr>
          <a:xfrm>
            <a:off x="7123017" y="2212848"/>
            <a:ext cx="4361688" cy="4096512"/>
          </a:xfrm>
        </p:spPr>
        <p:txBody>
          <a:bodyPr vert="horz" lIns="91440" tIns="45720" rIns="91440" bIns="45720" rtlCol="0" anchor="t">
            <a:normAutofit/>
          </a:bodyPr>
          <a:lstStyle/>
          <a:p>
            <a:r>
              <a:rPr lang="en-US" sz="2400" dirty="0"/>
              <a:t>Enhance transformative approach.</a:t>
            </a:r>
          </a:p>
          <a:p>
            <a:r>
              <a:rPr lang="en-US" sz="2400" dirty="0"/>
              <a:t>Inspire ongoing engagement and motivation.</a:t>
            </a:r>
          </a:p>
          <a:p>
            <a:r>
              <a:rPr lang="en-US" sz="2400" dirty="0"/>
              <a:t>Aligns with participative nature of youth work.</a:t>
            </a:r>
          </a:p>
          <a:p>
            <a:endParaRPr lang="en-US" sz="1800"/>
          </a:p>
        </p:txBody>
      </p:sp>
      <p:sp>
        <p:nvSpPr>
          <p:cNvPr id="4" name="Date Placeholder 3">
            <a:extLst>
              <a:ext uri="{FF2B5EF4-FFF2-40B4-BE49-F238E27FC236}">
                <a16:creationId xmlns:a16="http://schemas.microsoft.com/office/drawing/2014/main" id="{908462EC-94CB-60DE-C64B-1ACF0F2F5665}"/>
              </a:ext>
            </a:extLst>
          </p:cNvPr>
          <p:cNvSpPr>
            <a:spLocks noGrp="1"/>
          </p:cNvSpPr>
          <p:nvPr>
            <p:ph type="dt" sz="half" idx="10"/>
          </p:nvPr>
        </p:nvSpPr>
        <p:spPr>
          <a:xfrm>
            <a:off x="137160" y="6453002"/>
            <a:ext cx="3494314" cy="365125"/>
          </a:xfrm>
        </p:spPr>
        <p:txBody>
          <a:bodyPr>
            <a:normAutofit/>
          </a:bodyPr>
          <a:lstStyle/>
          <a:p>
            <a:pPr>
              <a:spcAft>
                <a:spcPts val="600"/>
              </a:spcAft>
            </a:pPr>
            <a:fld id="{73E7156E-175E-4DBA-9D21-B772C320F342}" type="datetime1">
              <a:rPr lang="en-US">
                <a:solidFill>
                  <a:srgbClr val="FFFFFF"/>
                </a:solidFill>
              </a:rPr>
              <a:pPr>
                <a:spcAft>
                  <a:spcPts val="600"/>
                </a:spcAft>
              </a:pPr>
              <a:t>5/23/2024</a:t>
            </a:fld>
            <a:endParaRPr lang="en-US">
              <a:solidFill>
                <a:srgbClr val="FFFFFF"/>
              </a:solidFill>
            </a:endParaRPr>
          </a:p>
        </p:txBody>
      </p:sp>
      <p:sp>
        <p:nvSpPr>
          <p:cNvPr id="6" name="Slide Number Placeholder 5">
            <a:extLst>
              <a:ext uri="{FF2B5EF4-FFF2-40B4-BE49-F238E27FC236}">
                <a16:creationId xmlns:a16="http://schemas.microsoft.com/office/drawing/2014/main" id="{599969DC-CC61-E18B-E2F3-75B02B455103}"/>
              </a:ext>
            </a:extLst>
          </p:cNvPr>
          <p:cNvSpPr>
            <a:spLocks noGrp="1"/>
          </p:cNvSpPr>
          <p:nvPr>
            <p:ph type="sldNum" sz="quarter" idx="12"/>
          </p:nvPr>
        </p:nvSpPr>
        <p:spPr>
          <a:xfrm>
            <a:off x="11632162" y="6453002"/>
            <a:ext cx="429207" cy="365125"/>
          </a:xfrm>
        </p:spPr>
        <p:txBody>
          <a:bodyPr>
            <a:normAutofit/>
          </a:bodyPr>
          <a:lstStyle/>
          <a:p>
            <a:pPr>
              <a:spcAft>
                <a:spcPts val="600"/>
              </a:spcAft>
            </a:pPr>
            <a:fld id="{CC057153-B650-4DEB-B370-79DDCFDCE934}" type="slidenum">
              <a:rPr lang="en-US" smtClean="0"/>
              <a:pPr>
                <a:spcAft>
                  <a:spcPts val="600"/>
                </a:spcAft>
              </a:pPr>
              <a:t>10</a:t>
            </a:fld>
            <a:endParaRPr lang="en-US"/>
          </a:p>
        </p:txBody>
      </p:sp>
    </p:spTree>
    <p:extLst>
      <p:ext uri="{BB962C8B-B14F-4D97-AF65-F5344CB8AC3E}">
        <p14:creationId xmlns:p14="http://schemas.microsoft.com/office/powerpoint/2010/main" val="244431430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298698-1970-5700-857C-00A424A52FAD}"/>
              </a:ext>
            </a:extLst>
          </p:cNvPr>
          <p:cNvSpPr>
            <a:spLocks noGrp="1"/>
          </p:cNvSpPr>
          <p:nvPr>
            <p:ph type="title"/>
          </p:nvPr>
        </p:nvSpPr>
        <p:spPr/>
        <p:txBody>
          <a:bodyPr>
            <a:normAutofit/>
          </a:bodyPr>
          <a:lstStyle/>
          <a:p>
            <a:r>
              <a:rPr lang="en-US" sz="4400" dirty="0">
                <a:cs typeface="Times New Roman"/>
              </a:rPr>
              <a:t>Lesson Plan: NAOMIE Planning Model</a:t>
            </a:r>
          </a:p>
        </p:txBody>
      </p:sp>
      <p:sp>
        <p:nvSpPr>
          <p:cNvPr id="3" name="Content Placeholder 2">
            <a:extLst>
              <a:ext uri="{FF2B5EF4-FFF2-40B4-BE49-F238E27FC236}">
                <a16:creationId xmlns:a16="http://schemas.microsoft.com/office/drawing/2014/main" id="{B9E4BCB6-DF88-C662-5D96-B990FEBCB389}"/>
              </a:ext>
            </a:extLst>
          </p:cNvPr>
          <p:cNvSpPr>
            <a:spLocks noGrp="1"/>
          </p:cNvSpPr>
          <p:nvPr>
            <p:ph idx="1"/>
          </p:nvPr>
        </p:nvSpPr>
        <p:spPr>
          <a:xfrm>
            <a:off x="612647" y="1686778"/>
            <a:ext cx="4859504" cy="4622582"/>
          </a:xfrm>
        </p:spPr>
        <p:txBody>
          <a:bodyPr vert="horz" lIns="91440" tIns="45720" rIns="91440" bIns="45720" rtlCol="0" anchor="t">
            <a:normAutofit/>
          </a:bodyPr>
          <a:lstStyle/>
          <a:p>
            <a:r>
              <a:rPr lang="en-US" sz="2800" dirty="0"/>
              <a:t>Needs: </a:t>
            </a:r>
            <a:endParaRPr lang="en-US" sz="2800"/>
          </a:p>
          <a:p>
            <a:pPr>
              <a:lnSpc>
                <a:spcPct val="100000"/>
              </a:lnSpc>
              <a:spcBef>
                <a:spcPts val="0"/>
              </a:spcBef>
              <a:buFont typeface="Arial,Sans-Serif" panose="020B0604020202020204" pitchFamily="34" charset="0"/>
            </a:pPr>
            <a:r>
              <a:rPr lang="en-US" sz="2800" dirty="0">
                <a:latin typeface="Neue Haas Grotesk Text Pro"/>
                <a:ea typeface="Calibri"/>
                <a:cs typeface="Calibri"/>
              </a:rPr>
              <a:t>To identify young people’s cultural backgrounds, religious knowledge, and interests, and determine their level of understanding of interfaith dialogue and global issues. </a:t>
            </a:r>
            <a:endParaRPr lang="en-US" sz="2800">
              <a:solidFill>
                <a:srgbClr val="444444"/>
              </a:solidFill>
              <a:latin typeface="Neue Haas Grotesk Text Pro"/>
              <a:ea typeface="Calibri"/>
              <a:cs typeface="Calibri"/>
            </a:endParaRPr>
          </a:p>
          <a:p>
            <a:endParaRPr lang="en-US" sz="2800" dirty="0"/>
          </a:p>
        </p:txBody>
      </p:sp>
      <p:sp>
        <p:nvSpPr>
          <p:cNvPr id="4" name="Date Placeholder 3">
            <a:extLst>
              <a:ext uri="{FF2B5EF4-FFF2-40B4-BE49-F238E27FC236}">
                <a16:creationId xmlns:a16="http://schemas.microsoft.com/office/drawing/2014/main" id="{0C02CC4C-A4F6-9847-3DD1-AD1B1A38885B}"/>
              </a:ext>
            </a:extLst>
          </p:cNvPr>
          <p:cNvSpPr>
            <a:spLocks noGrp="1"/>
          </p:cNvSpPr>
          <p:nvPr>
            <p:ph type="dt" sz="half" idx="10"/>
          </p:nvPr>
        </p:nvSpPr>
        <p:spPr/>
        <p:txBody>
          <a:bodyPr/>
          <a:lstStyle/>
          <a:p>
            <a:fld id="{73E7156E-175E-4DBA-9D21-B772C320F342}" type="datetime1">
              <a:rPr lang="en-US" smtClean="0"/>
              <a:t>5/23/2024</a:t>
            </a:fld>
            <a:endParaRPr lang="en-US"/>
          </a:p>
        </p:txBody>
      </p:sp>
      <p:sp>
        <p:nvSpPr>
          <p:cNvPr id="6" name="Slide Number Placeholder 5">
            <a:extLst>
              <a:ext uri="{FF2B5EF4-FFF2-40B4-BE49-F238E27FC236}">
                <a16:creationId xmlns:a16="http://schemas.microsoft.com/office/drawing/2014/main" id="{B9AD7F18-BECF-9087-EC49-FE9F6F5C00C2}"/>
              </a:ext>
            </a:extLst>
          </p:cNvPr>
          <p:cNvSpPr>
            <a:spLocks noGrp="1"/>
          </p:cNvSpPr>
          <p:nvPr>
            <p:ph type="sldNum" sz="quarter" idx="12"/>
          </p:nvPr>
        </p:nvSpPr>
        <p:spPr/>
        <p:txBody>
          <a:bodyPr/>
          <a:lstStyle/>
          <a:p>
            <a:fld id="{CC057153-B650-4DEB-B370-79DDCFDCE934}" type="slidenum">
              <a:rPr lang="en-US" smtClean="0"/>
              <a:t>11</a:t>
            </a:fld>
            <a:endParaRPr lang="en-US"/>
          </a:p>
        </p:txBody>
      </p:sp>
      <p:pic>
        <p:nvPicPr>
          <p:cNvPr id="7" name="Picture 6" descr="A colorful plate with people around the earth&#10;&#10;Description automatically generated">
            <a:extLst>
              <a:ext uri="{FF2B5EF4-FFF2-40B4-BE49-F238E27FC236}">
                <a16:creationId xmlns:a16="http://schemas.microsoft.com/office/drawing/2014/main" id="{27E7DF27-8416-31E8-BB90-C5B1177EC79A}"/>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6116515" y="1550376"/>
            <a:ext cx="4390293" cy="4378570"/>
          </a:xfrm>
          <a:prstGeom prst="rect">
            <a:avLst/>
          </a:prstGeom>
        </p:spPr>
      </p:pic>
    </p:spTree>
    <p:extLst>
      <p:ext uri="{BB962C8B-B14F-4D97-AF65-F5344CB8AC3E}">
        <p14:creationId xmlns:p14="http://schemas.microsoft.com/office/powerpoint/2010/main" val="37177332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37B65277-82C6-6D08-6DCA-4A7DCC3B71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2078F6A-7E6E-0E51-2B1B-7D25DB84FF41}"/>
              </a:ext>
            </a:extLst>
          </p:cNvPr>
          <p:cNvSpPr>
            <a:spLocks noGrp="1"/>
          </p:cNvSpPr>
          <p:nvPr>
            <p:ph type="title"/>
          </p:nvPr>
        </p:nvSpPr>
        <p:spPr>
          <a:xfrm>
            <a:off x="612648" y="603504"/>
            <a:ext cx="5862396" cy="1527048"/>
          </a:xfrm>
        </p:spPr>
        <p:txBody>
          <a:bodyPr anchor="b">
            <a:normAutofit/>
          </a:bodyPr>
          <a:lstStyle/>
          <a:p>
            <a:r>
              <a:rPr lang="en-US" sz="4400" dirty="0"/>
              <a:t>Aims of Lesson Plan</a:t>
            </a:r>
          </a:p>
        </p:txBody>
      </p:sp>
      <p:sp>
        <p:nvSpPr>
          <p:cNvPr id="3" name="Content Placeholder 2">
            <a:extLst>
              <a:ext uri="{FF2B5EF4-FFF2-40B4-BE49-F238E27FC236}">
                <a16:creationId xmlns:a16="http://schemas.microsoft.com/office/drawing/2014/main" id="{BC282C99-4545-F988-DDC8-190AC0046CB2}"/>
              </a:ext>
            </a:extLst>
          </p:cNvPr>
          <p:cNvSpPr>
            <a:spLocks noGrp="1"/>
          </p:cNvSpPr>
          <p:nvPr>
            <p:ph idx="1"/>
          </p:nvPr>
        </p:nvSpPr>
        <p:spPr>
          <a:xfrm>
            <a:off x="612648" y="2212848"/>
            <a:ext cx="5862396" cy="4096512"/>
          </a:xfrm>
        </p:spPr>
        <p:txBody>
          <a:bodyPr vert="horz" lIns="91440" tIns="45720" rIns="91440" bIns="45720" rtlCol="0" anchor="t">
            <a:normAutofit/>
          </a:bodyPr>
          <a:lstStyle/>
          <a:p>
            <a:r>
              <a:rPr lang="en-US" sz="2800" dirty="0">
                <a:latin typeface="Neue Haas Grotesk Text Pro"/>
                <a:cs typeface="Times New Roman"/>
              </a:rPr>
              <a:t>To promote interfaith knowledge, understanding, and dialogue among young people.</a:t>
            </a:r>
            <a:endParaRPr lang="en-US" sz="2800">
              <a:latin typeface="Neue Haas Grotesk Text Pro"/>
            </a:endParaRPr>
          </a:p>
          <a:p>
            <a:endParaRPr lang="en-US" sz="1800"/>
          </a:p>
          <a:p>
            <a:pPr marL="0" indent="0">
              <a:buNone/>
            </a:pPr>
            <a:endParaRPr lang="en-US" sz="1800"/>
          </a:p>
        </p:txBody>
      </p:sp>
      <p:sp>
        <p:nvSpPr>
          <p:cNvPr id="4" name="Date Placeholder 3">
            <a:extLst>
              <a:ext uri="{FF2B5EF4-FFF2-40B4-BE49-F238E27FC236}">
                <a16:creationId xmlns:a16="http://schemas.microsoft.com/office/drawing/2014/main" id="{F3066CE0-9047-29A4-0358-4DE44D11ED66}"/>
              </a:ext>
            </a:extLst>
          </p:cNvPr>
          <p:cNvSpPr>
            <a:spLocks noGrp="1"/>
          </p:cNvSpPr>
          <p:nvPr>
            <p:ph type="dt" sz="half" idx="10"/>
          </p:nvPr>
        </p:nvSpPr>
        <p:spPr>
          <a:xfrm>
            <a:off x="137160" y="6453002"/>
            <a:ext cx="3494314" cy="365125"/>
          </a:xfrm>
        </p:spPr>
        <p:txBody>
          <a:bodyPr>
            <a:normAutofit/>
          </a:bodyPr>
          <a:lstStyle/>
          <a:p>
            <a:pPr>
              <a:spcAft>
                <a:spcPts val="600"/>
              </a:spcAft>
            </a:pPr>
            <a:fld id="{73E7156E-175E-4DBA-9D21-B772C320F342}" type="datetime1">
              <a:rPr lang="en-US" smtClean="0"/>
              <a:pPr>
                <a:spcAft>
                  <a:spcPts val="600"/>
                </a:spcAft>
              </a:pPr>
              <a:t>5/23/2024</a:t>
            </a:fld>
            <a:endParaRPr lang="en-US"/>
          </a:p>
        </p:txBody>
      </p:sp>
      <p:sp>
        <p:nvSpPr>
          <p:cNvPr id="6" name="Slide Number Placeholder 5">
            <a:extLst>
              <a:ext uri="{FF2B5EF4-FFF2-40B4-BE49-F238E27FC236}">
                <a16:creationId xmlns:a16="http://schemas.microsoft.com/office/drawing/2014/main" id="{1B27C217-2347-6F5F-F86F-4E441F2819CB}"/>
              </a:ext>
            </a:extLst>
          </p:cNvPr>
          <p:cNvSpPr>
            <a:spLocks noGrp="1"/>
          </p:cNvSpPr>
          <p:nvPr>
            <p:ph type="sldNum" sz="quarter" idx="12"/>
          </p:nvPr>
        </p:nvSpPr>
        <p:spPr>
          <a:xfrm>
            <a:off x="11632162" y="6453002"/>
            <a:ext cx="429207" cy="365125"/>
          </a:xfrm>
        </p:spPr>
        <p:txBody>
          <a:bodyPr>
            <a:normAutofit/>
          </a:bodyPr>
          <a:lstStyle/>
          <a:p>
            <a:pPr>
              <a:spcAft>
                <a:spcPts val="600"/>
              </a:spcAft>
            </a:pPr>
            <a:fld id="{CC057153-B650-4DEB-B370-79DDCFDCE934}" type="slidenum">
              <a:rPr lang="en-US" smtClean="0"/>
              <a:pPr>
                <a:spcAft>
                  <a:spcPts val="600"/>
                </a:spcAft>
              </a:pPr>
              <a:t>12</a:t>
            </a:fld>
            <a:endParaRPr lang="en-US"/>
          </a:p>
        </p:txBody>
      </p:sp>
      <p:pic>
        <p:nvPicPr>
          <p:cNvPr id="7" name="Picture 6" descr="A tree with different symbols&#10;&#10;Description automatically generated">
            <a:extLst>
              <a:ext uri="{FF2B5EF4-FFF2-40B4-BE49-F238E27FC236}">
                <a16:creationId xmlns:a16="http://schemas.microsoft.com/office/drawing/2014/main" id="{2AAFE496-53BE-C8CF-6820-DE479D5516E5}"/>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7091395" y="1084752"/>
            <a:ext cx="4681506" cy="4716882"/>
          </a:xfrm>
          <a:prstGeom prst="rect">
            <a:avLst/>
          </a:prstGeom>
        </p:spPr>
      </p:pic>
    </p:spTree>
    <p:extLst>
      <p:ext uri="{BB962C8B-B14F-4D97-AF65-F5344CB8AC3E}">
        <p14:creationId xmlns:p14="http://schemas.microsoft.com/office/powerpoint/2010/main" val="226305338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1B8A16-BC6C-2EFB-6F34-B232C61C6CAF}"/>
              </a:ext>
            </a:extLst>
          </p:cNvPr>
          <p:cNvSpPr>
            <a:spLocks noGrp="1"/>
          </p:cNvSpPr>
          <p:nvPr>
            <p:ph type="title"/>
          </p:nvPr>
        </p:nvSpPr>
        <p:spPr/>
        <p:txBody>
          <a:bodyPr>
            <a:normAutofit/>
          </a:bodyPr>
          <a:lstStyle/>
          <a:p>
            <a:r>
              <a:rPr lang="en-US" sz="4400" dirty="0"/>
              <a:t>Objectives of Lesson Plan</a:t>
            </a:r>
          </a:p>
        </p:txBody>
      </p:sp>
      <p:sp>
        <p:nvSpPr>
          <p:cNvPr id="3" name="Content Placeholder 2">
            <a:extLst>
              <a:ext uri="{FF2B5EF4-FFF2-40B4-BE49-F238E27FC236}">
                <a16:creationId xmlns:a16="http://schemas.microsoft.com/office/drawing/2014/main" id="{A26BF776-195D-02E5-114A-05562157A53B}"/>
              </a:ext>
            </a:extLst>
          </p:cNvPr>
          <p:cNvSpPr>
            <a:spLocks noGrp="1"/>
          </p:cNvSpPr>
          <p:nvPr>
            <p:ph idx="1"/>
          </p:nvPr>
        </p:nvSpPr>
        <p:spPr>
          <a:xfrm>
            <a:off x="612647" y="1710224"/>
            <a:ext cx="5473087" cy="4599136"/>
          </a:xfrm>
        </p:spPr>
        <p:txBody>
          <a:bodyPr vert="horz" lIns="91440" tIns="45720" rIns="91440" bIns="45720" rtlCol="0" anchor="t">
            <a:normAutofit/>
          </a:bodyPr>
          <a:lstStyle/>
          <a:p>
            <a:r>
              <a:rPr lang="en-US" sz="2800" dirty="0">
                <a:latin typeface="Neue Haas Grotesk Text Pro"/>
                <a:cs typeface="Times New Roman"/>
              </a:rPr>
              <a:t>To educate young people about various faiths.</a:t>
            </a:r>
            <a:endParaRPr lang="en-US" sz="2800" dirty="0">
              <a:latin typeface="Neue Haas Grotesk Text Pro"/>
            </a:endParaRPr>
          </a:p>
          <a:p>
            <a:r>
              <a:rPr lang="en-US" sz="2800" dirty="0">
                <a:latin typeface="Neue Haas Grotesk Text Pro"/>
                <a:cs typeface="Times New Roman"/>
              </a:rPr>
              <a:t>To foster respect and appreciation for cultural diversity.</a:t>
            </a:r>
            <a:endParaRPr lang="en-US" sz="2800" dirty="0">
              <a:latin typeface="Neue Haas Grotesk Text Pro"/>
            </a:endParaRPr>
          </a:p>
          <a:p>
            <a:r>
              <a:rPr lang="en-US" sz="2800" dirty="0">
                <a:latin typeface="Neue Haas Grotesk Text Pro"/>
                <a:cs typeface="Times New Roman"/>
              </a:rPr>
              <a:t>To encourage teamwork and dialogue among young people from different backgrounds.</a:t>
            </a:r>
            <a:endParaRPr lang="en-US" sz="2800" dirty="0">
              <a:latin typeface="Neue Haas Grotesk Text Pro"/>
            </a:endParaRPr>
          </a:p>
          <a:p>
            <a:endParaRPr lang="en-US" dirty="0"/>
          </a:p>
        </p:txBody>
      </p:sp>
      <p:sp>
        <p:nvSpPr>
          <p:cNvPr id="4" name="Date Placeholder 3">
            <a:extLst>
              <a:ext uri="{FF2B5EF4-FFF2-40B4-BE49-F238E27FC236}">
                <a16:creationId xmlns:a16="http://schemas.microsoft.com/office/drawing/2014/main" id="{9E2E7915-F932-C9CC-A600-34B1FE4977B5}"/>
              </a:ext>
            </a:extLst>
          </p:cNvPr>
          <p:cNvSpPr>
            <a:spLocks noGrp="1"/>
          </p:cNvSpPr>
          <p:nvPr>
            <p:ph type="dt" sz="half" idx="10"/>
          </p:nvPr>
        </p:nvSpPr>
        <p:spPr/>
        <p:txBody>
          <a:bodyPr/>
          <a:lstStyle/>
          <a:p>
            <a:fld id="{73E7156E-175E-4DBA-9D21-B772C320F342}" type="datetime1">
              <a:rPr lang="en-US" smtClean="0"/>
              <a:t>5/23/2024</a:t>
            </a:fld>
            <a:endParaRPr lang="en-US"/>
          </a:p>
        </p:txBody>
      </p:sp>
      <p:sp>
        <p:nvSpPr>
          <p:cNvPr id="6" name="Slide Number Placeholder 5">
            <a:extLst>
              <a:ext uri="{FF2B5EF4-FFF2-40B4-BE49-F238E27FC236}">
                <a16:creationId xmlns:a16="http://schemas.microsoft.com/office/drawing/2014/main" id="{043BF621-7093-9230-1114-07A9DCF6D4BE}"/>
              </a:ext>
            </a:extLst>
          </p:cNvPr>
          <p:cNvSpPr>
            <a:spLocks noGrp="1"/>
          </p:cNvSpPr>
          <p:nvPr>
            <p:ph type="sldNum" sz="quarter" idx="12"/>
          </p:nvPr>
        </p:nvSpPr>
        <p:spPr/>
        <p:txBody>
          <a:bodyPr/>
          <a:lstStyle/>
          <a:p>
            <a:fld id="{CC057153-B650-4DEB-B370-79DDCFDCE934}" type="slidenum">
              <a:rPr lang="en-US" smtClean="0"/>
              <a:t>13</a:t>
            </a:fld>
            <a:endParaRPr lang="en-US"/>
          </a:p>
        </p:txBody>
      </p:sp>
      <p:pic>
        <p:nvPicPr>
          <p:cNvPr id="10" name="Picture 9" descr="Top 10 Cultural Awareness &amp; Diversity Topics in the Workplace (2018) |  Envato Tuts+">
            <a:extLst>
              <a:ext uri="{FF2B5EF4-FFF2-40B4-BE49-F238E27FC236}">
                <a16:creationId xmlns:a16="http://schemas.microsoft.com/office/drawing/2014/main" id="{584769DE-0EAA-5689-CF3B-AE8EFB209550}"/>
              </a:ext>
            </a:extLst>
          </p:cNvPr>
          <p:cNvPicPr>
            <a:picLocks noChangeAspect="1"/>
          </p:cNvPicPr>
          <p:nvPr/>
        </p:nvPicPr>
        <p:blipFill>
          <a:blip r:embed="rId3"/>
          <a:stretch>
            <a:fillRect/>
          </a:stretch>
        </p:blipFill>
        <p:spPr>
          <a:xfrm>
            <a:off x="6078414" y="1849785"/>
            <a:ext cx="5603631" cy="3744585"/>
          </a:xfrm>
          <a:prstGeom prst="rect">
            <a:avLst/>
          </a:prstGeom>
        </p:spPr>
      </p:pic>
    </p:spTree>
    <p:extLst>
      <p:ext uri="{BB962C8B-B14F-4D97-AF65-F5344CB8AC3E}">
        <p14:creationId xmlns:p14="http://schemas.microsoft.com/office/powerpoint/2010/main" val="166613900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4D4468-786C-DC01-1CD8-745E6B4506FB}"/>
              </a:ext>
            </a:extLst>
          </p:cNvPr>
          <p:cNvSpPr>
            <a:spLocks noGrp="1"/>
          </p:cNvSpPr>
          <p:nvPr>
            <p:ph type="title"/>
          </p:nvPr>
        </p:nvSpPr>
        <p:spPr/>
        <p:txBody>
          <a:bodyPr>
            <a:normAutofit/>
          </a:bodyPr>
          <a:lstStyle/>
          <a:p>
            <a:r>
              <a:rPr lang="en-US" sz="4400" dirty="0"/>
              <a:t>Implementation</a:t>
            </a:r>
          </a:p>
        </p:txBody>
      </p:sp>
      <p:sp>
        <p:nvSpPr>
          <p:cNvPr id="3" name="Content Placeholder 2">
            <a:extLst>
              <a:ext uri="{FF2B5EF4-FFF2-40B4-BE49-F238E27FC236}">
                <a16:creationId xmlns:a16="http://schemas.microsoft.com/office/drawing/2014/main" id="{39D7125A-CD6C-58D8-C634-75AFE42B3716}"/>
              </a:ext>
            </a:extLst>
          </p:cNvPr>
          <p:cNvSpPr>
            <a:spLocks noGrp="1"/>
          </p:cNvSpPr>
          <p:nvPr>
            <p:ph idx="1"/>
          </p:nvPr>
        </p:nvSpPr>
        <p:spPr>
          <a:xfrm>
            <a:off x="612647" y="1680363"/>
            <a:ext cx="7957272" cy="4628997"/>
          </a:xfrm>
        </p:spPr>
        <p:txBody>
          <a:bodyPr vert="horz" lIns="91440" tIns="45720" rIns="91440" bIns="45720" rtlCol="0" anchor="t">
            <a:normAutofit/>
          </a:bodyPr>
          <a:lstStyle/>
          <a:p>
            <a:r>
              <a:rPr lang="en-US" sz="2800" dirty="0">
                <a:latin typeface="Neue Haas Grotesk Text Pro"/>
                <a:cs typeface="Times New Roman"/>
              </a:rPr>
              <a:t>Deliver a bracelet-making workshop which incorporates different </a:t>
            </a:r>
            <a:r>
              <a:rPr lang="en-US" sz="2800" dirty="0" err="1">
                <a:latin typeface="Neue Haas Grotesk Text Pro"/>
                <a:cs typeface="Times New Roman"/>
              </a:rPr>
              <a:t>coloured</a:t>
            </a:r>
            <a:r>
              <a:rPr lang="en-US" sz="2800" dirty="0">
                <a:latin typeface="Neue Haas Grotesk Text Pro"/>
                <a:cs typeface="Times New Roman"/>
              </a:rPr>
              <a:t> beads that represent different faiths. </a:t>
            </a:r>
            <a:endParaRPr lang="en-US" sz="2800" dirty="0"/>
          </a:p>
          <a:p>
            <a:r>
              <a:rPr lang="en-US" sz="2800" dirty="0">
                <a:latin typeface="Neue Haas Grotesk Text Pro"/>
                <a:cs typeface="Times New Roman"/>
              </a:rPr>
              <a:t>Provide a leaflet explaining the significance of each bead, and its relevance to each faith.</a:t>
            </a:r>
            <a:endParaRPr lang="en-US" sz="2800">
              <a:latin typeface="Neue Haas Grotesk Text Pro"/>
            </a:endParaRPr>
          </a:p>
          <a:p>
            <a:r>
              <a:rPr lang="en-US" sz="2800" dirty="0">
                <a:latin typeface="Neue Haas Grotesk Text Pro"/>
                <a:cs typeface="Times New Roman"/>
              </a:rPr>
              <a:t>Facilitate discussions that encourage participation and collaboration among young people. </a:t>
            </a:r>
            <a:endParaRPr lang="en-US" sz="2800" dirty="0"/>
          </a:p>
          <a:p>
            <a:endParaRPr lang="en-US" dirty="0"/>
          </a:p>
        </p:txBody>
      </p:sp>
      <p:sp>
        <p:nvSpPr>
          <p:cNvPr id="4" name="Date Placeholder 3">
            <a:extLst>
              <a:ext uri="{FF2B5EF4-FFF2-40B4-BE49-F238E27FC236}">
                <a16:creationId xmlns:a16="http://schemas.microsoft.com/office/drawing/2014/main" id="{E48487C9-7E63-8BB4-A4F5-6B527D075E79}"/>
              </a:ext>
            </a:extLst>
          </p:cNvPr>
          <p:cNvSpPr>
            <a:spLocks noGrp="1"/>
          </p:cNvSpPr>
          <p:nvPr>
            <p:ph type="dt" sz="half" idx="10"/>
          </p:nvPr>
        </p:nvSpPr>
        <p:spPr/>
        <p:txBody>
          <a:bodyPr/>
          <a:lstStyle/>
          <a:p>
            <a:fld id="{73E7156E-175E-4DBA-9D21-B772C320F342}" type="datetime1">
              <a:rPr lang="en-US" smtClean="0"/>
              <a:t>5/23/2024</a:t>
            </a:fld>
            <a:endParaRPr lang="en-US"/>
          </a:p>
        </p:txBody>
      </p:sp>
      <p:sp>
        <p:nvSpPr>
          <p:cNvPr id="6" name="Slide Number Placeholder 5">
            <a:extLst>
              <a:ext uri="{FF2B5EF4-FFF2-40B4-BE49-F238E27FC236}">
                <a16:creationId xmlns:a16="http://schemas.microsoft.com/office/drawing/2014/main" id="{9C81C909-7A86-797B-BAEA-4032623A08A8}"/>
              </a:ext>
            </a:extLst>
          </p:cNvPr>
          <p:cNvSpPr>
            <a:spLocks noGrp="1"/>
          </p:cNvSpPr>
          <p:nvPr>
            <p:ph type="sldNum" sz="quarter" idx="12"/>
          </p:nvPr>
        </p:nvSpPr>
        <p:spPr/>
        <p:txBody>
          <a:bodyPr/>
          <a:lstStyle/>
          <a:p>
            <a:fld id="{CC057153-B650-4DEB-B370-79DDCFDCE934}" type="slidenum">
              <a:rPr lang="en-US" smtClean="0"/>
              <a:t>14</a:t>
            </a:fld>
            <a:endParaRPr lang="en-US"/>
          </a:p>
        </p:txBody>
      </p:sp>
      <p:pic>
        <p:nvPicPr>
          <p:cNvPr id="7" name="Picture 6" descr="Peace Mala - Creative education that empowers and embraces all, uniting the  world in peace">
            <a:extLst>
              <a:ext uri="{FF2B5EF4-FFF2-40B4-BE49-F238E27FC236}">
                <a16:creationId xmlns:a16="http://schemas.microsoft.com/office/drawing/2014/main" id="{4C324B5A-A6BF-CB62-C99A-216ECF0901E4}"/>
              </a:ext>
            </a:extLst>
          </p:cNvPr>
          <p:cNvPicPr>
            <a:picLocks noChangeAspect="1"/>
          </p:cNvPicPr>
          <p:nvPr/>
        </p:nvPicPr>
        <p:blipFill>
          <a:blip r:embed="rId3"/>
          <a:stretch>
            <a:fillRect/>
          </a:stretch>
        </p:blipFill>
        <p:spPr>
          <a:xfrm>
            <a:off x="8569569" y="2084745"/>
            <a:ext cx="3059723" cy="2688511"/>
          </a:xfrm>
          <a:prstGeom prst="rect">
            <a:avLst/>
          </a:prstGeom>
        </p:spPr>
      </p:pic>
    </p:spTree>
    <p:extLst>
      <p:ext uri="{BB962C8B-B14F-4D97-AF65-F5344CB8AC3E}">
        <p14:creationId xmlns:p14="http://schemas.microsoft.com/office/powerpoint/2010/main" val="138824885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CBB0869A-0BE5-B3E9-F73D-2F3691E4D9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803F2CB-7722-4247-8198-8E02DBB5217F}"/>
              </a:ext>
            </a:extLst>
          </p:cNvPr>
          <p:cNvSpPr>
            <a:spLocks noGrp="1"/>
          </p:cNvSpPr>
          <p:nvPr>
            <p:ph type="title"/>
          </p:nvPr>
        </p:nvSpPr>
        <p:spPr>
          <a:xfrm>
            <a:off x="413356" y="552215"/>
            <a:ext cx="6380014" cy="1360728"/>
          </a:xfrm>
        </p:spPr>
        <p:txBody>
          <a:bodyPr anchor="b">
            <a:normAutofit/>
          </a:bodyPr>
          <a:lstStyle/>
          <a:p>
            <a:r>
              <a:rPr lang="en-US" sz="4400" dirty="0"/>
              <a:t>Evaluation of Activity</a:t>
            </a:r>
          </a:p>
        </p:txBody>
      </p:sp>
      <p:sp>
        <p:nvSpPr>
          <p:cNvPr id="3" name="Content Placeholder 2">
            <a:extLst>
              <a:ext uri="{FF2B5EF4-FFF2-40B4-BE49-F238E27FC236}">
                <a16:creationId xmlns:a16="http://schemas.microsoft.com/office/drawing/2014/main" id="{EF55EF49-2F17-B794-19CA-058061E340C6}"/>
              </a:ext>
            </a:extLst>
          </p:cNvPr>
          <p:cNvSpPr>
            <a:spLocks noGrp="1"/>
          </p:cNvSpPr>
          <p:nvPr>
            <p:ph idx="1"/>
          </p:nvPr>
        </p:nvSpPr>
        <p:spPr>
          <a:xfrm>
            <a:off x="413356" y="2126858"/>
            <a:ext cx="5465613" cy="4319602"/>
          </a:xfrm>
        </p:spPr>
        <p:txBody>
          <a:bodyPr vert="horz" lIns="91440" tIns="45720" rIns="91440" bIns="45720" rtlCol="0" anchor="t">
            <a:noAutofit/>
          </a:bodyPr>
          <a:lstStyle/>
          <a:p>
            <a:pPr>
              <a:lnSpc>
                <a:spcPct val="110000"/>
              </a:lnSpc>
            </a:pPr>
            <a:r>
              <a:rPr lang="en-US" sz="2400" dirty="0">
                <a:latin typeface="Neue Haas Grotesk Text Pro"/>
                <a:cs typeface="Times New Roman"/>
              </a:rPr>
              <a:t>Assess the impact of the activity on young people’s knowledge and attitudes towards interfaith dialogue and global citizenship.</a:t>
            </a:r>
            <a:endParaRPr lang="en-US" sz="2400">
              <a:latin typeface="Neue Haas Grotesk Text Pro"/>
            </a:endParaRPr>
          </a:p>
          <a:p>
            <a:pPr>
              <a:lnSpc>
                <a:spcPct val="110000"/>
              </a:lnSpc>
            </a:pPr>
            <a:r>
              <a:rPr lang="en-US" sz="2400" dirty="0">
                <a:latin typeface="Neue Haas Grotesk Text Pro"/>
                <a:cs typeface="Times New Roman"/>
              </a:rPr>
              <a:t>Gather feedback from young people to identify strengths and areas for improvement. </a:t>
            </a:r>
            <a:endParaRPr lang="en-US" sz="2400"/>
          </a:p>
          <a:p>
            <a:pPr>
              <a:lnSpc>
                <a:spcPct val="110000"/>
              </a:lnSpc>
            </a:pPr>
            <a:r>
              <a:rPr lang="en-US" sz="2400" dirty="0">
                <a:latin typeface="Neue Haas Grotesk Text Pro"/>
                <a:cs typeface="Times New Roman"/>
              </a:rPr>
              <a:t>Reflect on the overall effectiveness of the activity in meeting its aims and objectives. </a:t>
            </a:r>
            <a:endParaRPr lang="en-US" sz="2400" dirty="0"/>
          </a:p>
          <a:p>
            <a:pPr>
              <a:lnSpc>
                <a:spcPct val="110000"/>
              </a:lnSpc>
            </a:pPr>
            <a:endParaRPr lang="en-US" sz="1500"/>
          </a:p>
        </p:txBody>
      </p:sp>
      <p:sp>
        <p:nvSpPr>
          <p:cNvPr id="4" name="Date Placeholder 3">
            <a:extLst>
              <a:ext uri="{FF2B5EF4-FFF2-40B4-BE49-F238E27FC236}">
                <a16:creationId xmlns:a16="http://schemas.microsoft.com/office/drawing/2014/main" id="{1B898364-C96E-A086-A293-BA5017DFDF6F}"/>
              </a:ext>
            </a:extLst>
          </p:cNvPr>
          <p:cNvSpPr>
            <a:spLocks noGrp="1"/>
          </p:cNvSpPr>
          <p:nvPr>
            <p:ph type="dt" sz="half" idx="10"/>
          </p:nvPr>
        </p:nvSpPr>
        <p:spPr>
          <a:xfrm>
            <a:off x="137160" y="6453002"/>
            <a:ext cx="3494314" cy="365125"/>
          </a:xfrm>
        </p:spPr>
        <p:txBody>
          <a:bodyPr>
            <a:normAutofit/>
          </a:bodyPr>
          <a:lstStyle/>
          <a:p>
            <a:pPr>
              <a:spcAft>
                <a:spcPts val="600"/>
              </a:spcAft>
            </a:pPr>
            <a:fld id="{73E7156E-175E-4DBA-9D21-B772C320F342}" type="datetime1">
              <a:rPr lang="en-US" smtClean="0"/>
              <a:pPr>
                <a:spcAft>
                  <a:spcPts val="600"/>
                </a:spcAft>
              </a:pPr>
              <a:t>5/23/2024</a:t>
            </a:fld>
            <a:endParaRPr lang="en-US"/>
          </a:p>
        </p:txBody>
      </p:sp>
      <p:sp>
        <p:nvSpPr>
          <p:cNvPr id="6" name="Slide Number Placeholder 5">
            <a:extLst>
              <a:ext uri="{FF2B5EF4-FFF2-40B4-BE49-F238E27FC236}">
                <a16:creationId xmlns:a16="http://schemas.microsoft.com/office/drawing/2014/main" id="{581C77A3-F8C6-6E33-0CCE-8F75E64730A8}"/>
              </a:ext>
            </a:extLst>
          </p:cNvPr>
          <p:cNvSpPr>
            <a:spLocks noGrp="1"/>
          </p:cNvSpPr>
          <p:nvPr>
            <p:ph type="sldNum" sz="quarter" idx="12"/>
          </p:nvPr>
        </p:nvSpPr>
        <p:spPr>
          <a:xfrm>
            <a:off x="11632162" y="6453002"/>
            <a:ext cx="429207" cy="365125"/>
          </a:xfrm>
        </p:spPr>
        <p:txBody>
          <a:bodyPr>
            <a:normAutofit/>
          </a:bodyPr>
          <a:lstStyle/>
          <a:p>
            <a:pPr>
              <a:spcAft>
                <a:spcPts val="600"/>
              </a:spcAft>
            </a:pPr>
            <a:fld id="{CC057153-B650-4DEB-B370-79DDCFDCE934}" type="slidenum">
              <a:rPr lang="en-US" smtClean="0"/>
              <a:pPr>
                <a:spcAft>
                  <a:spcPts val="600"/>
                </a:spcAft>
              </a:pPr>
              <a:t>15</a:t>
            </a:fld>
            <a:endParaRPr lang="en-US"/>
          </a:p>
        </p:txBody>
      </p:sp>
      <p:pic>
        <p:nvPicPr>
          <p:cNvPr id="7" name="Picture 6" descr="Customer Feedback&quot; Images – Browse 315,863 Stock Photos, Vectors, and Video  | Adobe Stock">
            <a:extLst>
              <a:ext uri="{FF2B5EF4-FFF2-40B4-BE49-F238E27FC236}">
                <a16:creationId xmlns:a16="http://schemas.microsoft.com/office/drawing/2014/main" id="{ED8059B3-94D6-8F63-B093-C4FF11F89697}"/>
              </a:ext>
            </a:extLst>
          </p:cNvPr>
          <p:cNvPicPr>
            <a:picLocks noChangeAspect="1"/>
          </p:cNvPicPr>
          <p:nvPr/>
        </p:nvPicPr>
        <p:blipFill>
          <a:blip r:embed="rId3"/>
          <a:stretch>
            <a:fillRect/>
          </a:stretch>
        </p:blipFill>
        <p:spPr>
          <a:xfrm>
            <a:off x="5878831" y="2130093"/>
            <a:ext cx="5990180" cy="2597812"/>
          </a:xfrm>
          <a:prstGeom prst="rect">
            <a:avLst/>
          </a:prstGeom>
        </p:spPr>
      </p:pic>
    </p:spTree>
    <p:extLst>
      <p:ext uri="{BB962C8B-B14F-4D97-AF65-F5344CB8AC3E}">
        <p14:creationId xmlns:p14="http://schemas.microsoft.com/office/powerpoint/2010/main" val="324447605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6DA9942F-A18C-9E9D-BF08-9291C54E1C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Content Placeholder 6" descr="let's Do this in splash's background Stock Illustration | Adobe Stock">
            <a:extLst>
              <a:ext uri="{FF2B5EF4-FFF2-40B4-BE49-F238E27FC236}">
                <a16:creationId xmlns:a16="http://schemas.microsoft.com/office/drawing/2014/main" id="{81E2899E-EAA5-4D6F-AF6E-C8DBF4645FB5}"/>
              </a:ext>
            </a:extLst>
          </p:cNvPr>
          <p:cNvPicPr>
            <a:picLocks noGrp="1" noChangeAspect="1"/>
          </p:cNvPicPr>
          <p:nvPr>
            <p:ph idx="1"/>
          </p:nvPr>
        </p:nvPicPr>
        <p:blipFill>
          <a:blip r:embed="rId2"/>
          <a:stretch>
            <a:fillRect/>
          </a:stretch>
        </p:blipFill>
        <p:spPr>
          <a:xfrm>
            <a:off x="2223655" y="1924999"/>
            <a:ext cx="8694258" cy="3233658"/>
          </a:xfrm>
          <a:prstGeom prst="rect">
            <a:avLst/>
          </a:prstGeom>
        </p:spPr>
      </p:pic>
      <p:sp>
        <p:nvSpPr>
          <p:cNvPr id="2" name="Title 1">
            <a:extLst>
              <a:ext uri="{FF2B5EF4-FFF2-40B4-BE49-F238E27FC236}">
                <a16:creationId xmlns:a16="http://schemas.microsoft.com/office/drawing/2014/main" id="{8DE77C3F-234F-99AF-FD04-952601305D9F}"/>
              </a:ext>
            </a:extLst>
          </p:cNvPr>
          <p:cNvSpPr>
            <a:spLocks noGrp="1"/>
          </p:cNvSpPr>
          <p:nvPr>
            <p:ph type="title"/>
          </p:nvPr>
        </p:nvSpPr>
        <p:spPr>
          <a:xfrm>
            <a:off x="2809809" y="353681"/>
            <a:ext cx="6572382" cy="974310"/>
          </a:xfrm>
        </p:spPr>
        <p:txBody>
          <a:bodyPr vert="horz" lIns="91440" tIns="45720" rIns="91440" bIns="45720" rtlCol="0" anchor="b">
            <a:normAutofit/>
          </a:bodyPr>
          <a:lstStyle/>
          <a:p>
            <a:pPr algn="ctr"/>
            <a:r>
              <a:rPr lang="en-US" sz="4000"/>
              <a:t>Activity</a:t>
            </a:r>
          </a:p>
        </p:txBody>
      </p:sp>
      <p:sp>
        <p:nvSpPr>
          <p:cNvPr id="4" name="Date Placeholder 3">
            <a:extLst>
              <a:ext uri="{FF2B5EF4-FFF2-40B4-BE49-F238E27FC236}">
                <a16:creationId xmlns:a16="http://schemas.microsoft.com/office/drawing/2014/main" id="{DE6CEA55-4817-C479-34A8-F69A54AAF27C}"/>
              </a:ext>
            </a:extLst>
          </p:cNvPr>
          <p:cNvSpPr>
            <a:spLocks noGrp="1"/>
          </p:cNvSpPr>
          <p:nvPr>
            <p:ph type="dt" sz="half" idx="10"/>
          </p:nvPr>
        </p:nvSpPr>
        <p:spPr>
          <a:xfrm>
            <a:off x="137160" y="6453002"/>
            <a:ext cx="3494314" cy="365125"/>
          </a:xfrm>
        </p:spPr>
        <p:txBody>
          <a:bodyPr vert="horz" lIns="91440" tIns="45720" rIns="91440" bIns="45720" rtlCol="0" anchor="ctr">
            <a:normAutofit/>
          </a:bodyPr>
          <a:lstStyle/>
          <a:p>
            <a:pPr>
              <a:spcAft>
                <a:spcPts val="600"/>
              </a:spcAft>
            </a:pPr>
            <a:fld id="{73E7156E-175E-4DBA-9D21-B772C320F342}" type="datetime1">
              <a:rPr lang="en-US" smtClean="0"/>
              <a:pPr>
                <a:spcAft>
                  <a:spcPts val="600"/>
                </a:spcAft>
              </a:pPr>
              <a:t>5/23/2024</a:t>
            </a:fld>
            <a:endParaRPr lang="en-US"/>
          </a:p>
        </p:txBody>
      </p:sp>
    </p:spTree>
    <p:extLst>
      <p:ext uri="{BB962C8B-B14F-4D97-AF65-F5344CB8AC3E}">
        <p14:creationId xmlns:p14="http://schemas.microsoft.com/office/powerpoint/2010/main" val="36617991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50B77E-054C-1EED-C7C7-EAC1740B8A35}"/>
              </a:ext>
            </a:extLst>
          </p:cNvPr>
          <p:cNvSpPr>
            <a:spLocks noGrp="1"/>
          </p:cNvSpPr>
          <p:nvPr>
            <p:ph type="title"/>
          </p:nvPr>
        </p:nvSpPr>
        <p:spPr/>
        <p:txBody>
          <a:bodyPr/>
          <a:lstStyle/>
          <a:p>
            <a:r>
              <a:rPr lang="en-US" dirty="0"/>
              <a:t>Evaluation of an Activity</a:t>
            </a:r>
          </a:p>
        </p:txBody>
      </p:sp>
      <p:sp>
        <p:nvSpPr>
          <p:cNvPr id="3" name="Content Placeholder 2">
            <a:extLst>
              <a:ext uri="{FF2B5EF4-FFF2-40B4-BE49-F238E27FC236}">
                <a16:creationId xmlns:a16="http://schemas.microsoft.com/office/drawing/2014/main" id="{AFFFA7C1-1971-1B24-9AEE-55BE7803E080}"/>
              </a:ext>
            </a:extLst>
          </p:cNvPr>
          <p:cNvSpPr>
            <a:spLocks noGrp="1"/>
          </p:cNvSpPr>
          <p:nvPr>
            <p:ph idx="1"/>
          </p:nvPr>
        </p:nvSpPr>
        <p:spPr/>
        <p:txBody>
          <a:bodyPr vert="horz" lIns="91440" tIns="45720" rIns="91440" bIns="45720" rtlCol="0" anchor="t">
            <a:normAutofit/>
          </a:bodyPr>
          <a:lstStyle/>
          <a:p>
            <a:r>
              <a:rPr lang="en-US" dirty="0"/>
              <a:t>Activities at Swansea Community Farm.</a:t>
            </a:r>
          </a:p>
          <a:p>
            <a:r>
              <a:rPr lang="en-US" dirty="0"/>
              <a:t>Exploration of the wormery, herb garden, and planting potatoes in the allotments. </a:t>
            </a:r>
          </a:p>
        </p:txBody>
      </p:sp>
      <p:sp>
        <p:nvSpPr>
          <p:cNvPr id="4" name="Date Placeholder 3">
            <a:extLst>
              <a:ext uri="{FF2B5EF4-FFF2-40B4-BE49-F238E27FC236}">
                <a16:creationId xmlns:a16="http://schemas.microsoft.com/office/drawing/2014/main" id="{FEE3E772-0EBA-DF30-ACB4-DD3D12815DBB}"/>
              </a:ext>
            </a:extLst>
          </p:cNvPr>
          <p:cNvSpPr>
            <a:spLocks noGrp="1"/>
          </p:cNvSpPr>
          <p:nvPr>
            <p:ph type="dt" sz="half" idx="10"/>
          </p:nvPr>
        </p:nvSpPr>
        <p:spPr/>
        <p:txBody>
          <a:bodyPr/>
          <a:lstStyle/>
          <a:p>
            <a:fld id="{73E7156E-175E-4DBA-9D21-B772C320F342}" type="datetime1">
              <a:rPr lang="en-US" smtClean="0"/>
              <a:t>5/23/2024</a:t>
            </a:fld>
            <a:endParaRPr lang="en-US"/>
          </a:p>
        </p:txBody>
      </p:sp>
      <p:sp>
        <p:nvSpPr>
          <p:cNvPr id="6" name="Slide Number Placeholder 5">
            <a:extLst>
              <a:ext uri="{FF2B5EF4-FFF2-40B4-BE49-F238E27FC236}">
                <a16:creationId xmlns:a16="http://schemas.microsoft.com/office/drawing/2014/main" id="{FA3E588A-2AAA-98B1-08CC-5F770BD59FA6}"/>
              </a:ext>
            </a:extLst>
          </p:cNvPr>
          <p:cNvSpPr>
            <a:spLocks noGrp="1"/>
          </p:cNvSpPr>
          <p:nvPr>
            <p:ph type="sldNum" sz="quarter" idx="12"/>
          </p:nvPr>
        </p:nvSpPr>
        <p:spPr/>
        <p:txBody>
          <a:bodyPr/>
          <a:lstStyle/>
          <a:p>
            <a:fld id="{CC057153-B650-4DEB-B370-79DDCFDCE934}" type="slidenum">
              <a:rPr lang="en-US" smtClean="0"/>
              <a:t>17</a:t>
            </a:fld>
            <a:endParaRPr lang="en-US"/>
          </a:p>
        </p:txBody>
      </p:sp>
      <p:pic>
        <p:nvPicPr>
          <p:cNvPr id="7" name="Picture 6" descr="Watch Worms (2013) Full Movie Free Online - Plex">
            <a:extLst>
              <a:ext uri="{FF2B5EF4-FFF2-40B4-BE49-F238E27FC236}">
                <a16:creationId xmlns:a16="http://schemas.microsoft.com/office/drawing/2014/main" id="{9E000FCE-6C69-A68C-7274-E0B52EBD31D4}"/>
              </a:ext>
            </a:extLst>
          </p:cNvPr>
          <p:cNvPicPr>
            <a:picLocks noChangeAspect="1"/>
          </p:cNvPicPr>
          <p:nvPr/>
        </p:nvPicPr>
        <p:blipFill>
          <a:blip r:embed="rId3"/>
          <a:stretch>
            <a:fillRect/>
          </a:stretch>
        </p:blipFill>
        <p:spPr>
          <a:xfrm>
            <a:off x="2649416" y="2833321"/>
            <a:ext cx="6224953" cy="3489080"/>
          </a:xfrm>
          <a:prstGeom prst="rect">
            <a:avLst/>
          </a:prstGeom>
        </p:spPr>
      </p:pic>
    </p:spTree>
    <p:extLst>
      <p:ext uri="{BB962C8B-B14F-4D97-AF65-F5344CB8AC3E}">
        <p14:creationId xmlns:p14="http://schemas.microsoft.com/office/powerpoint/2010/main" val="140290997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BB0869A-0BE5-B3E9-F73D-2F3691E4D9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9E9874F-55C6-BA18-70C7-A9861EC45DB8}"/>
              </a:ext>
            </a:extLst>
          </p:cNvPr>
          <p:cNvSpPr>
            <a:spLocks noGrp="1"/>
          </p:cNvSpPr>
          <p:nvPr>
            <p:ph type="title"/>
          </p:nvPr>
        </p:nvSpPr>
        <p:spPr>
          <a:xfrm>
            <a:off x="612648" y="622554"/>
            <a:ext cx="6508968" cy="1360728"/>
          </a:xfrm>
        </p:spPr>
        <p:txBody>
          <a:bodyPr anchor="b">
            <a:normAutofit/>
          </a:bodyPr>
          <a:lstStyle/>
          <a:p>
            <a:r>
              <a:rPr lang="en-US" sz="4400" dirty="0"/>
              <a:t>Lesson Plan Rationale</a:t>
            </a:r>
          </a:p>
        </p:txBody>
      </p:sp>
      <p:sp>
        <p:nvSpPr>
          <p:cNvPr id="3" name="Content Placeholder 2">
            <a:extLst>
              <a:ext uri="{FF2B5EF4-FFF2-40B4-BE49-F238E27FC236}">
                <a16:creationId xmlns:a16="http://schemas.microsoft.com/office/drawing/2014/main" id="{0AE708E0-4162-12F0-EC08-06317BFD9C2C}"/>
              </a:ext>
            </a:extLst>
          </p:cNvPr>
          <p:cNvSpPr>
            <a:spLocks noGrp="1"/>
          </p:cNvSpPr>
          <p:nvPr>
            <p:ph idx="1"/>
          </p:nvPr>
        </p:nvSpPr>
        <p:spPr>
          <a:xfrm>
            <a:off x="612648" y="2314427"/>
            <a:ext cx="5102199" cy="3159018"/>
          </a:xfrm>
        </p:spPr>
        <p:txBody>
          <a:bodyPr vert="horz" lIns="91440" tIns="45720" rIns="91440" bIns="45720" rtlCol="0" anchor="t">
            <a:noAutofit/>
          </a:bodyPr>
          <a:lstStyle/>
          <a:p>
            <a:r>
              <a:rPr lang="en-US" sz="2800" dirty="0"/>
              <a:t>Sustainable agriculture and local food production. </a:t>
            </a:r>
          </a:p>
          <a:p>
            <a:r>
              <a:rPr lang="en-US" sz="2800" dirty="0"/>
              <a:t>Aligned with ESDGC themes</a:t>
            </a:r>
          </a:p>
          <a:p>
            <a:r>
              <a:rPr lang="en-US" sz="2800" dirty="0"/>
              <a:t>Five ways to well-being</a:t>
            </a:r>
          </a:p>
        </p:txBody>
      </p:sp>
      <p:sp>
        <p:nvSpPr>
          <p:cNvPr id="4" name="Date Placeholder 3">
            <a:extLst>
              <a:ext uri="{FF2B5EF4-FFF2-40B4-BE49-F238E27FC236}">
                <a16:creationId xmlns:a16="http://schemas.microsoft.com/office/drawing/2014/main" id="{9EB80AAD-BDE9-D1C0-5702-29B448F4F03D}"/>
              </a:ext>
            </a:extLst>
          </p:cNvPr>
          <p:cNvSpPr>
            <a:spLocks noGrp="1"/>
          </p:cNvSpPr>
          <p:nvPr>
            <p:ph type="dt" sz="half" idx="10"/>
          </p:nvPr>
        </p:nvSpPr>
        <p:spPr>
          <a:xfrm>
            <a:off x="137160" y="6453002"/>
            <a:ext cx="3494314" cy="365125"/>
          </a:xfrm>
        </p:spPr>
        <p:txBody>
          <a:bodyPr>
            <a:normAutofit/>
          </a:bodyPr>
          <a:lstStyle/>
          <a:p>
            <a:pPr>
              <a:spcAft>
                <a:spcPts val="600"/>
              </a:spcAft>
            </a:pPr>
            <a:fld id="{73E7156E-175E-4DBA-9D21-B772C320F342}" type="datetime1">
              <a:rPr lang="en-US" smtClean="0"/>
              <a:pPr>
                <a:spcAft>
                  <a:spcPts val="600"/>
                </a:spcAft>
              </a:pPr>
              <a:t>5/23/2024</a:t>
            </a:fld>
            <a:endParaRPr lang="en-US"/>
          </a:p>
        </p:txBody>
      </p:sp>
      <p:sp>
        <p:nvSpPr>
          <p:cNvPr id="6" name="Slide Number Placeholder 5">
            <a:extLst>
              <a:ext uri="{FF2B5EF4-FFF2-40B4-BE49-F238E27FC236}">
                <a16:creationId xmlns:a16="http://schemas.microsoft.com/office/drawing/2014/main" id="{F2AED1F7-5F51-D2D8-49B3-795A4D8D0AC5}"/>
              </a:ext>
            </a:extLst>
          </p:cNvPr>
          <p:cNvSpPr>
            <a:spLocks noGrp="1"/>
          </p:cNvSpPr>
          <p:nvPr>
            <p:ph type="sldNum" sz="quarter" idx="12"/>
          </p:nvPr>
        </p:nvSpPr>
        <p:spPr>
          <a:xfrm>
            <a:off x="11632162" y="6453002"/>
            <a:ext cx="429207" cy="365125"/>
          </a:xfrm>
        </p:spPr>
        <p:txBody>
          <a:bodyPr>
            <a:normAutofit/>
          </a:bodyPr>
          <a:lstStyle/>
          <a:p>
            <a:pPr>
              <a:spcAft>
                <a:spcPts val="600"/>
              </a:spcAft>
            </a:pPr>
            <a:fld id="{CC057153-B650-4DEB-B370-79DDCFDCE934}" type="slidenum">
              <a:rPr lang="en-US" smtClean="0"/>
              <a:pPr>
                <a:spcAft>
                  <a:spcPts val="600"/>
                </a:spcAft>
              </a:pPr>
              <a:t>18</a:t>
            </a:fld>
            <a:endParaRPr lang="en-US"/>
          </a:p>
        </p:txBody>
      </p:sp>
      <p:pic>
        <p:nvPicPr>
          <p:cNvPr id="7" name="Picture 6" descr="ExpressYourself - The Five Ways to Wellbeing – Signals">
            <a:extLst>
              <a:ext uri="{FF2B5EF4-FFF2-40B4-BE49-F238E27FC236}">
                <a16:creationId xmlns:a16="http://schemas.microsoft.com/office/drawing/2014/main" id="{AC86B77C-9F7D-BC1B-FE9F-297B326CBADF}"/>
              </a:ext>
            </a:extLst>
          </p:cNvPr>
          <p:cNvPicPr>
            <a:picLocks noChangeAspect="1"/>
          </p:cNvPicPr>
          <p:nvPr/>
        </p:nvPicPr>
        <p:blipFill>
          <a:blip r:embed="rId3"/>
          <a:stretch>
            <a:fillRect/>
          </a:stretch>
        </p:blipFill>
        <p:spPr>
          <a:xfrm>
            <a:off x="5714707" y="1509462"/>
            <a:ext cx="5837780" cy="4378336"/>
          </a:xfrm>
          <a:prstGeom prst="rect">
            <a:avLst/>
          </a:prstGeom>
        </p:spPr>
      </p:pic>
    </p:spTree>
    <p:extLst>
      <p:ext uri="{BB962C8B-B14F-4D97-AF65-F5344CB8AC3E}">
        <p14:creationId xmlns:p14="http://schemas.microsoft.com/office/powerpoint/2010/main" val="100497302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BA2AFC67-0973-EC0D-F14E-710D701B20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Down to Earth: Want to get kids into gardening? Plant potatoes">
            <a:extLst>
              <a:ext uri="{FF2B5EF4-FFF2-40B4-BE49-F238E27FC236}">
                <a16:creationId xmlns:a16="http://schemas.microsoft.com/office/drawing/2014/main" id="{1D6AE84F-AA96-8F8C-D001-73C699D0AE0A}"/>
              </a:ext>
            </a:extLst>
          </p:cNvPr>
          <p:cNvPicPr>
            <a:picLocks noChangeAspect="1"/>
          </p:cNvPicPr>
          <p:nvPr/>
        </p:nvPicPr>
        <p:blipFill rotWithShape="1">
          <a:blip r:embed="rId3"/>
          <a:srcRect l="4473" r="22848" b="2"/>
          <a:stretch/>
        </p:blipFill>
        <p:spPr>
          <a:xfrm>
            <a:off x="4752550" y="10"/>
            <a:ext cx="7439450" cy="6857990"/>
          </a:xfrm>
          <a:prstGeom prst="rect">
            <a:avLst/>
          </a:prstGeom>
        </p:spPr>
      </p:pic>
      <p:sp>
        <p:nvSpPr>
          <p:cNvPr id="2" name="Title 1">
            <a:extLst>
              <a:ext uri="{FF2B5EF4-FFF2-40B4-BE49-F238E27FC236}">
                <a16:creationId xmlns:a16="http://schemas.microsoft.com/office/drawing/2014/main" id="{1B928E31-F47F-86EC-8948-0F134F2810A6}"/>
              </a:ext>
            </a:extLst>
          </p:cNvPr>
          <p:cNvSpPr>
            <a:spLocks noGrp="1"/>
          </p:cNvSpPr>
          <p:nvPr>
            <p:ph type="title"/>
          </p:nvPr>
        </p:nvSpPr>
        <p:spPr>
          <a:xfrm>
            <a:off x="614681" y="603504"/>
            <a:ext cx="3951996" cy="1585663"/>
          </a:xfrm>
        </p:spPr>
        <p:txBody>
          <a:bodyPr anchor="b">
            <a:normAutofit/>
          </a:bodyPr>
          <a:lstStyle/>
          <a:p>
            <a:r>
              <a:rPr lang="en-US" sz="4400" dirty="0"/>
              <a:t>Activity Suitability</a:t>
            </a:r>
          </a:p>
        </p:txBody>
      </p:sp>
      <p:sp>
        <p:nvSpPr>
          <p:cNvPr id="3" name="Content Placeholder 2">
            <a:extLst>
              <a:ext uri="{FF2B5EF4-FFF2-40B4-BE49-F238E27FC236}">
                <a16:creationId xmlns:a16="http://schemas.microsoft.com/office/drawing/2014/main" id="{AE42ADA1-40B1-2949-5D1F-47ED6D157873}"/>
              </a:ext>
            </a:extLst>
          </p:cNvPr>
          <p:cNvSpPr>
            <a:spLocks noGrp="1"/>
          </p:cNvSpPr>
          <p:nvPr>
            <p:ph idx="1"/>
          </p:nvPr>
        </p:nvSpPr>
        <p:spPr>
          <a:xfrm>
            <a:off x="614680" y="2212848"/>
            <a:ext cx="3553413" cy="4122420"/>
          </a:xfrm>
        </p:spPr>
        <p:txBody>
          <a:bodyPr vert="horz" lIns="91440" tIns="45720" rIns="91440" bIns="45720" rtlCol="0" anchor="t">
            <a:normAutofit/>
          </a:bodyPr>
          <a:lstStyle/>
          <a:p>
            <a:r>
              <a:rPr lang="en-US" sz="2800" dirty="0"/>
              <a:t>Age-appropriate</a:t>
            </a:r>
          </a:p>
          <a:p>
            <a:r>
              <a:rPr lang="en-US" sz="2800" dirty="0"/>
              <a:t>Interactive</a:t>
            </a:r>
          </a:p>
          <a:p>
            <a:r>
              <a:rPr lang="en-US" sz="2800" dirty="0"/>
              <a:t>Sustainability</a:t>
            </a:r>
          </a:p>
          <a:p>
            <a:r>
              <a:rPr lang="en-US" sz="2800" dirty="0"/>
              <a:t>Five Pillars of Youth Work</a:t>
            </a:r>
          </a:p>
        </p:txBody>
      </p:sp>
      <p:sp>
        <p:nvSpPr>
          <p:cNvPr id="4" name="Date Placeholder 3">
            <a:extLst>
              <a:ext uri="{FF2B5EF4-FFF2-40B4-BE49-F238E27FC236}">
                <a16:creationId xmlns:a16="http://schemas.microsoft.com/office/drawing/2014/main" id="{B9048EFF-EF95-19F3-9A76-6791648C91CE}"/>
              </a:ext>
            </a:extLst>
          </p:cNvPr>
          <p:cNvSpPr>
            <a:spLocks noGrp="1"/>
          </p:cNvSpPr>
          <p:nvPr>
            <p:ph type="dt" sz="half" idx="10"/>
          </p:nvPr>
        </p:nvSpPr>
        <p:spPr>
          <a:xfrm>
            <a:off x="137160" y="6453002"/>
            <a:ext cx="3494314" cy="365125"/>
          </a:xfrm>
        </p:spPr>
        <p:txBody>
          <a:bodyPr>
            <a:normAutofit/>
          </a:bodyPr>
          <a:lstStyle/>
          <a:p>
            <a:pPr>
              <a:spcAft>
                <a:spcPts val="600"/>
              </a:spcAft>
            </a:pPr>
            <a:fld id="{73E7156E-175E-4DBA-9D21-B772C320F342}" type="datetime1">
              <a:rPr lang="en-US" smtClean="0"/>
              <a:pPr>
                <a:spcAft>
                  <a:spcPts val="600"/>
                </a:spcAft>
              </a:pPr>
              <a:t>5/23/2024</a:t>
            </a:fld>
            <a:endParaRPr lang="en-US"/>
          </a:p>
        </p:txBody>
      </p:sp>
      <p:sp>
        <p:nvSpPr>
          <p:cNvPr id="6" name="Slide Number Placeholder 5">
            <a:extLst>
              <a:ext uri="{FF2B5EF4-FFF2-40B4-BE49-F238E27FC236}">
                <a16:creationId xmlns:a16="http://schemas.microsoft.com/office/drawing/2014/main" id="{2E9273A2-864D-6AFA-060A-AB189C3056A6}"/>
              </a:ext>
            </a:extLst>
          </p:cNvPr>
          <p:cNvSpPr>
            <a:spLocks noGrp="1"/>
          </p:cNvSpPr>
          <p:nvPr>
            <p:ph type="sldNum" sz="quarter" idx="12"/>
          </p:nvPr>
        </p:nvSpPr>
        <p:spPr>
          <a:xfrm>
            <a:off x="11632162" y="6453002"/>
            <a:ext cx="429207" cy="365125"/>
          </a:xfrm>
        </p:spPr>
        <p:txBody>
          <a:bodyPr>
            <a:normAutofit/>
          </a:bodyPr>
          <a:lstStyle/>
          <a:p>
            <a:pPr>
              <a:spcAft>
                <a:spcPts val="600"/>
              </a:spcAft>
            </a:pPr>
            <a:fld id="{CC057153-B650-4DEB-B370-79DDCFDCE934}" type="slidenum">
              <a:rPr lang="en-US">
                <a:solidFill>
                  <a:srgbClr val="FFFFFF"/>
                </a:solidFill>
              </a:rPr>
              <a:pPr>
                <a:spcAft>
                  <a:spcPts val="600"/>
                </a:spcAft>
              </a:pPr>
              <a:t>19</a:t>
            </a:fld>
            <a:endParaRPr lang="en-US">
              <a:solidFill>
                <a:srgbClr val="FFFFFF"/>
              </a:solidFill>
            </a:endParaRPr>
          </a:p>
        </p:txBody>
      </p:sp>
    </p:spTree>
    <p:extLst>
      <p:ext uri="{BB962C8B-B14F-4D97-AF65-F5344CB8AC3E}">
        <p14:creationId xmlns:p14="http://schemas.microsoft.com/office/powerpoint/2010/main" val="396862035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6C903F-FF6B-FAB0-72C7-EBAECFF51804}"/>
              </a:ext>
            </a:extLst>
          </p:cNvPr>
          <p:cNvSpPr>
            <a:spLocks noGrp="1"/>
          </p:cNvSpPr>
          <p:nvPr>
            <p:ph type="title"/>
          </p:nvPr>
        </p:nvSpPr>
        <p:spPr/>
        <p:txBody>
          <a:bodyPr>
            <a:normAutofit/>
          </a:bodyPr>
          <a:lstStyle/>
          <a:p>
            <a:r>
              <a:rPr lang="en-US" sz="4400" dirty="0"/>
              <a:t>Engagement</a:t>
            </a:r>
          </a:p>
        </p:txBody>
      </p:sp>
      <p:sp>
        <p:nvSpPr>
          <p:cNvPr id="3" name="Content Placeholder 2">
            <a:extLst>
              <a:ext uri="{FF2B5EF4-FFF2-40B4-BE49-F238E27FC236}">
                <a16:creationId xmlns:a16="http://schemas.microsoft.com/office/drawing/2014/main" id="{8680DF5A-2003-0AB0-0549-6DE30514F98A}"/>
              </a:ext>
            </a:extLst>
          </p:cNvPr>
          <p:cNvSpPr>
            <a:spLocks noGrp="1"/>
          </p:cNvSpPr>
          <p:nvPr>
            <p:ph idx="1"/>
          </p:nvPr>
        </p:nvSpPr>
        <p:spPr>
          <a:xfrm>
            <a:off x="612647" y="1686778"/>
            <a:ext cx="5305202" cy="4622582"/>
          </a:xfrm>
        </p:spPr>
        <p:txBody>
          <a:bodyPr vert="horz" lIns="91440" tIns="45720" rIns="91440" bIns="45720" rtlCol="0" anchor="t">
            <a:normAutofit/>
          </a:bodyPr>
          <a:lstStyle/>
          <a:p>
            <a:r>
              <a:rPr lang="en-US" sz="2800" dirty="0"/>
              <a:t>Engaged well</a:t>
            </a:r>
          </a:p>
          <a:p>
            <a:r>
              <a:rPr lang="en-US" sz="2800"/>
              <a:t>Enthusiastic</a:t>
            </a:r>
            <a:endParaRPr lang="en-US" sz="2800" dirty="0"/>
          </a:p>
          <a:p>
            <a:r>
              <a:rPr lang="en-US" sz="2800" dirty="0"/>
              <a:t>Interactive</a:t>
            </a:r>
          </a:p>
          <a:p>
            <a:r>
              <a:rPr lang="en-US" sz="2800" dirty="0"/>
              <a:t>Clear instructions</a:t>
            </a:r>
          </a:p>
          <a:p>
            <a:r>
              <a:rPr lang="en-US" sz="2800" dirty="0"/>
              <a:t>Maintained high levels of interest and participation</a:t>
            </a:r>
          </a:p>
        </p:txBody>
      </p:sp>
      <p:sp>
        <p:nvSpPr>
          <p:cNvPr id="4" name="Date Placeholder 3">
            <a:extLst>
              <a:ext uri="{FF2B5EF4-FFF2-40B4-BE49-F238E27FC236}">
                <a16:creationId xmlns:a16="http://schemas.microsoft.com/office/drawing/2014/main" id="{BAEEA8C6-375C-BCE9-B27C-52C75DEF94F7}"/>
              </a:ext>
            </a:extLst>
          </p:cNvPr>
          <p:cNvSpPr>
            <a:spLocks noGrp="1"/>
          </p:cNvSpPr>
          <p:nvPr>
            <p:ph type="dt" sz="half" idx="10"/>
          </p:nvPr>
        </p:nvSpPr>
        <p:spPr/>
        <p:txBody>
          <a:bodyPr/>
          <a:lstStyle/>
          <a:p>
            <a:fld id="{73E7156E-175E-4DBA-9D21-B772C320F342}" type="datetime1">
              <a:rPr lang="en-US" smtClean="0"/>
              <a:t>5/23/2024</a:t>
            </a:fld>
            <a:endParaRPr lang="en-US"/>
          </a:p>
        </p:txBody>
      </p:sp>
      <p:sp>
        <p:nvSpPr>
          <p:cNvPr id="6" name="Slide Number Placeholder 5">
            <a:extLst>
              <a:ext uri="{FF2B5EF4-FFF2-40B4-BE49-F238E27FC236}">
                <a16:creationId xmlns:a16="http://schemas.microsoft.com/office/drawing/2014/main" id="{71106BB7-B5C3-7B40-92A3-2DB15EEBEE05}"/>
              </a:ext>
            </a:extLst>
          </p:cNvPr>
          <p:cNvSpPr>
            <a:spLocks noGrp="1"/>
          </p:cNvSpPr>
          <p:nvPr>
            <p:ph type="sldNum" sz="quarter" idx="12"/>
          </p:nvPr>
        </p:nvSpPr>
        <p:spPr/>
        <p:txBody>
          <a:bodyPr/>
          <a:lstStyle/>
          <a:p>
            <a:fld id="{CC057153-B650-4DEB-B370-79DDCFDCE934}" type="slidenum">
              <a:rPr lang="en-US" smtClean="0"/>
              <a:t>20</a:t>
            </a:fld>
            <a:endParaRPr lang="en-US"/>
          </a:p>
        </p:txBody>
      </p:sp>
      <p:pic>
        <p:nvPicPr>
          <p:cNvPr id="7" name="Picture 6" descr="Cartoon Worms Images – Browse 28,030 Stock Photos, Vectors, and Video |  Adobe Stock">
            <a:extLst>
              <a:ext uri="{FF2B5EF4-FFF2-40B4-BE49-F238E27FC236}">
                <a16:creationId xmlns:a16="http://schemas.microsoft.com/office/drawing/2014/main" id="{ED116442-2459-9526-CD97-25C9F877E7EA}"/>
              </a:ext>
            </a:extLst>
          </p:cNvPr>
          <p:cNvPicPr>
            <a:picLocks noChangeAspect="1"/>
          </p:cNvPicPr>
          <p:nvPr/>
        </p:nvPicPr>
        <p:blipFill>
          <a:blip r:embed="rId3"/>
          <a:stretch>
            <a:fillRect/>
          </a:stretch>
        </p:blipFill>
        <p:spPr>
          <a:xfrm>
            <a:off x="5364949" y="1110176"/>
            <a:ext cx="5916870" cy="4473526"/>
          </a:xfrm>
          <a:prstGeom prst="rect">
            <a:avLst/>
          </a:prstGeom>
        </p:spPr>
      </p:pic>
    </p:spTree>
    <p:extLst>
      <p:ext uri="{BB962C8B-B14F-4D97-AF65-F5344CB8AC3E}">
        <p14:creationId xmlns:p14="http://schemas.microsoft.com/office/powerpoint/2010/main" val="1560531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7A642772-2521-3FAB-B405-4D94682373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0A614B4-55C0-49D1-77F5-5EEA8077CF91}"/>
              </a:ext>
            </a:extLst>
          </p:cNvPr>
          <p:cNvSpPr>
            <a:spLocks noGrp="1"/>
          </p:cNvSpPr>
          <p:nvPr>
            <p:ph type="title"/>
          </p:nvPr>
        </p:nvSpPr>
        <p:spPr>
          <a:xfrm>
            <a:off x="8032900" y="1548606"/>
            <a:ext cx="3918657" cy="2241755"/>
          </a:xfrm>
        </p:spPr>
        <p:txBody>
          <a:bodyPr vert="horz" lIns="91440" tIns="45720" rIns="91440" bIns="45720" rtlCol="0" anchor="b">
            <a:normAutofit/>
          </a:bodyPr>
          <a:lstStyle/>
          <a:p>
            <a:r>
              <a:rPr lang="en-US" sz="4400" dirty="0"/>
              <a:t>Areas for Improvement</a:t>
            </a:r>
          </a:p>
        </p:txBody>
      </p:sp>
      <p:sp>
        <p:nvSpPr>
          <p:cNvPr id="3" name="Content Placeholder 2">
            <a:extLst>
              <a:ext uri="{FF2B5EF4-FFF2-40B4-BE49-F238E27FC236}">
                <a16:creationId xmlns:a16="http://schemas.microsoft.com/office/drawing/2014/main" id="{C31C03D5-977E-AEEB-3FDD-42CAD9123D33}"/>
              </a:ext>
            </a:extLst>
          </p:cNvPr>
          <p:cNvSpPr>
            <a:spLocks noGrp="1"/>
          </p:cNvSpPr>
          <p:nvPr>
            <p:ph idx="1"/>
          </p:nvPr>
        </p:nvSpPr>
        <p:spPr>
          <a:xfrm>
            <a:off x="8032900" y="3916909"/>
            <a:ext cx="3613857" cy="1184584"/>
          </a:xfrm>
        </p:spPr>
        <p:txBody>
          <a:bodyPr vert="horz" lIns="91440" tIns="45720" rIns="91440" bIns="45720" rtlCol="0" anchor="t">
            <a:normAutofit/>
          </a:bodyPr>
          <a:lstStyle/>
          <a:p>
            <a:pPr marL="0" indent="0">
              <a:buNone/>
            </a:pPr>
            <a:r>
              <a:rPr lang="en-US" sz="2800" dirty="0"/>
              <a:t>Structured Reflection time</a:t>
            </a:r>
          </a:p>
        </p:txBody>
      </p:sp>
      <p:sp>
        <p:nvSpPr>
          <p:cNvPr id="4" name="Date Placeholder 3">
            <a:extLst>
              <a:ext uri="{FF2B5EF4-FFF2-40B4-BE49-F238E27FC236}">
                <a16:creationId xmlns:a16="http://schemas.microsoft.com/office/drawing/2014/main" id="{C978863F-E753-7ECE-E9F8-F5E53B2B8D55}"/>
              </a:ext>
            </a:extLst>
          </p:cNvPr>
          <p:cNvSpPr>
            <a:spLocks noGrp="1"/>
          </p:cNvSpPr>
          <p:nvPr>
            <p:ph type="dt" sz="half" idx="10"/>
          </p:nvPr>
        </p:nvSpPr>
        <p:spPr>
          <a:xfrm>
            <a:off x="137160" y="6453002"/>
            <a:ext cx="3494314" cy="365125"/>
          </a:xfrm>
        </p:spPr>
        <p:txBody>
          <a:bodyPr vert="horz" lIns="91440" tIns="45720" rIns="91440" bIns="45720" rtlCol="0" anchor="ctr">
            <a:normAutofit/>
          </a:bodyPr>
          <a:lstStyle/>
          <a:p>
            <a:pPr>
              <a:spcAft>
                <a:spcPts val="600"/>
              </a:spcAft>
            </a:pPr>
            <a:fld id="{73E7156E-175E-4DBA-9D21-B772C320F342}" type="datetime1">
              <a:rPr lang="en-US" smtClean="0"/>
              <a:pPr>
                <a:spcAft>
                  <a:spcPts val="600"/>
                </a:spcAft>
              </a:pPr>
              <a:t>5/23/2024</a:t>
            </a:fld>
            <a:endParaRPr lang="en-US"/>
          </a:p>
        </p:txBody>
      </p:sp>
      <p:sp>
        <p:nvSpPr>
          <p:cNvPr id="6" name="Slide Number Placeholder 5">
            <a:extLst>
              <a:ext uri="{FF2B5EF4-FFF2-40B4-BE49-F238E27FC236}">
                <a16:creationId xmlns:a16="http://schemas.microsoft.com/office/drawing/2014/main" id="{BDD4C1B4-CCAA-02EF-6CD1-767F2E9BF2A5}"/>
              </a:ext>
            </a:extLst>
          </p:cNvPr>
          <p:cNvSpPr>
            <a:spLocks noGrp="1"/>
          </p:cNvSpPr>
          <p:nvPr>
            <p:ph type="sldNum" sz="quarter" idx="12"/>
          </p:nvPr>
        </p:nvSpPr>
        <p:spPr>
          <a:xfrm>
            <a:off x="11632162" y="6453002"/>
            <a:ext cx="429207" cy="365125"/>
          </a:xfrm>
        </p:spPr>
        <p:txBody>
          <a:bodyPr vert="horz" lIns="91440" tIns="45720" rIns="91440" bIns="45720" rtlCol="0" anchor="ctr">
            <a:normAutofit/>
          </a:bodyPr>
          <a:lstStyle/>
          <a:p>
            <a:pPr>
              <a:spcAft>
                <a:spcPts val="600"/>
              </a:spcAft>
            </a:pPr>
            <a:fld id="{CC057153-B650-4DEB-B370-79DDCFDCE934}" type="slidenum">
              <a:rPr lang="en-US" smtClean="0"/>
              <a:pPr>
                <a:spcAft>
                  <a:spcPts val="600"/>
                </a:spcAft>
              </a:pPr>
              <a:t>21</a:t>
            </a:fld>
            <a:endParaRPr lang="en-US"/>
          </a:p>
        </p:txBody>
      </p:sp>
      <p:pic>
        <p:nvPicPr>
          <p:cNvPr id="7" name="Picture 6" descr="808,800+ Reflection Stock Illustrations, Royalty-Free Vector Graphics &amp;  Clip Art - iStock | Mirror reflection, Water reflection, Mirror">
            <a:extLst>
              <a:ext uri="{FF2B5EF4-FFF2-40B4-BE49-F238E27FC236}">
                <a16:creationId xmlns:a16="http://schemas.microsoft.com/office/drawing/2014/main" id="{A926B130-8157-84E4-3C06-5CE1D014F46A}"/>
              </a:ext>
            </a:extLst>
          </p:cNvPr>
          <p:cNvPicPr>
            <a:picLocks noChangeAspect="1"/>
          </p:cNvPicPr>
          <p:nvPr/>
        </p:nvPicPr>
        <p:blipFill>
          <a:blip r:embed="rId3"/>
          <a:stretch>
            <a:fillRect/>
          </a:stretch>
        </p:blipFill>
        <p:spPr>
          <a:xfrm>
            <a:off x="510073" y="676016"/>
            <a:ext cx="7365843" cy="5505967"/>
          </a:xfrm>
          <a:prstGeom prst="rect">
            <a:avLst/>
          </a:prstGeom>
        </p:spPr>
      </p:pic>
    </p:spTree>
    <p:extLst>
      <p:ext uri="{BB962C8B-B14F-4D97-AF65-F5344CB8AC3E}">
        <p14:creationId xmlns:p14="http://schemas.microsoft.com/office/powerpoint/2010/main" val="278257892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2961259D-605E-E200-FF9F-7C8C71D7C8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Happy handsome young man giving well done ok sign with winking eye and  positive feedback approval standing with hand in pocket looking confident  smiling expression 7925287 Vector Art at Vecteezy">
            <a:extLst>
              <a:ext uri="{FF2B5EF4-FFF2-40B4-BE49-F238E27FC236}">
                <a16:creationId xmlns:a16="http://schemas.microsoft.com/office/drawing/2014/main" id="{E1845636-638C-8FE3-453E-7025C6E4C466}"/>
              </a:ext>
            </a:extLst>
          </p:cNvPr>
          <p:cNvPicPr>
            <a:picLocks noChangeAspect="1"/>
          </p:cNvPicPr>
          <p:nvPr/>
        </p:nvPicPr>
        <p:blipFill rotWithShape="1">
          <a:blip r:embed="rId3"/>
          <a:srcRect l="19167" r="10167"/>
          <a:stretch/>
        </p:blipFill>
        <p:spPr>
          <a:xfrm>
            <a:off x="7345680" y="10"/>
            <a:ext cx="4846320" cy="6857990"/>
          </a:xfrm>
          <a:prstGeom prst="rect">
            <a:avLst/>
          </a:prstGeom>
        </p:spPr>
      </p:pic>
      <p:sp>
        <p:nvSpPr>
          <p:cNvPr id="2" name="Title 1">
            <a:extLst>
              <a:ext uri="{FF2B5EF4-FFF2-40B4-BE49-F238E27FC236}">
                <a16:creationId xmlns:a16="http://schemas.microsoft.com/office/drawing/2014/main" id="{8C2DB3E2-723D-75FA-8EA4-B30E03FAEF93}"/>
              </a:ext>
            </a:extLst>
          </p:cNvPr>
          <p:cNvSpPr>
            <a:spLocks noGrp="1"/>
          </p:cNvSpPr>
          <p:nvPr>
            <p:ph type="title"/>
          </p:nvPr>
        </p:nvSpPr>
        <p:spPr>
          <a:xfrm>
            <a:off x="612648" y="600075"/>
            <a:ext cx="6035040" cy="1529932"/>
          </a:xfrm>
        </p:spPr>
        <p:txBody>
          <a:bodyPr anchor="b">
            <a:normAutofit/>
          </a:bodyPr>
          <a:lstStyle/>
          <a:p>
            <a:r>
              <a:rPr lang="en-US" sz="4400" dirty="0"/>
              <a:t>Future Use</a:t>
            </a:r>
          </a:p>
        </p:txBody>
      </p:sp>
      <p:sp>
        <p:nvSpPr>
          <p:cNvPr id="3" name="Content Placeholder 2">
            <a:extLst>
              <a:ext uri="{FF2B5EF4-FFF2-40B4-BE49-F238E27FC236}">
                <a16:creationId xmlns:a16="http://schemas.microsoft.com/office/drawing/2014/main" id="{AD1AB391-D869-F6D1-25CA-F925497FEFBE}"/>
              </a:ext>
            </a:extLst>
          </p:cNvPr>
          <p:cNvSpPr>
            <a:spLocks noGrp="1"/>
          </p:cNvSpPr>
          <p:nvPr>
            <p:ph idx="1"/>
          </p:nvPr>
        </p:nvSpPr>
        <p:spPr>
          <a:xfrm>
            <a:off x="612648" y="2212848"/>
            <a:ext cx="6035040" cy="4096512"/>
          </a:xfrm>
        </p:spPr>
        <p:txBody>
          <a:bodyPr vert="horz" lIns="91440" tIns="45720" rIns="91440" bIns="45720" rtlCol="0" anchor="t">
            <a:normAutofit/>
          </a:bodyPr>
          <a:lstStyle/>
          <a:p>
            <a:r>
              <a:rPr lang="en-US" sz="2800" dirty="0"/>
              <a:t>Practical</a:t>
            </a:r>
          </a:p>
          <a:p>
            <a:r>
              <a:rPr lang="en-US" sz="2800" dirty="0"/>
              <a:t>Important educational outcomes</a:t>
            </a:r>
          </a:p>
          <a:p>
            <a:r>
              <a:rPr lang="en-US" sz="2800" dirty="0"/>
              <a:t>Aligned with ESD Principles</a:t>
            </a:r>
          </a:p>
          <a:p>
            <a:r>
              <a:rPr lang="en-US" sz="2800" dirty="0"/>
              <a:t>Young people enjoyed and felt accomplished</a:t>
            </a:r>
          </a:p>
        </p:txBody>
      </p:sp>
      <p:sp>
        <p:nvSpPr>
          <p:cNvPr id="4" name="Date Placeholder 3">
            <a:extLst>
              <a:ext uri="{FF2B5EF4-FFF2-40B4-BE49-F238E27FC236}">
                <a16:creationId xmlns:a16="http://schemas.microsoft.com/office/drawing/2014/main" id="{D15999B2-DB0C-334F-92AA-E070FFCB142D}"/>
              </a:ext>
            </a:extLst>
          </p:cNvPr>
          <p:cNvSpPr>
            <a:spLocks noGrp="1"/>
          </p:cNvSpPr>
          <p:nvPr>
            <p:ph type="dt" sz="half" idx="10"/>
          </p:nvPr>
        </p:nvSpPr>
        <p:spPr>
          <a:xfrm>
            <a:off x="137160" y="6453002"/>
            <a:ext cx="3494314" cy="365125"/>
          </a:xfrm>
        </p:spPr>
        <p:txBody>
          <a:bodyPr>
            <a:normAutofit/>
          </a:bodyPr>
          <a:lstStyle/>
          <a:p>
            <a:pPr>
              <a:spcAft>
                <a:spcPts val="600"/>
              </a:spcAft>
            </a:pPr>
            <a:fld id="{73E7156E-175E-4DBA-9D21-B772C320F342}" type="datetime1">
              <a:rPr lang="en-US" smtClean="0"/>
              <a:pPr>
                <a:spcAft>
                  <a:spcPts val="600"/>
                </a:spcAft>
              </a:pPr>
              <a:t>5/23/2024</a:t>
            </a:fld>
            <a:endParaRPr lang="en-US"/>
          </a:p>
        </p:txBody>
      </p:sp>
      <p:sp>
        <p:nvSpPr>
          <p:cNvPr id="6" name="Slide Number Placeholder 5">
            <a:extLst>
              <a:ext uri="{FF2B5EF4-FFF2-40B4-BE49-F238E27FC236}">
                <a16:creationId xmlns:a16="http://schemas.microsoft.com/office/drawing/2014/main" id="{DA911EAB-CDB9-18CE-4C55-913CA4B1D63A}"/>
              </a:ext>
            </a:extLst>
          </p:cNvPr>
          <p:cNvSpPr>
            <a:spLocks noGrp="1"/>
          </p:cNvSpPr>
          <p:nvPr>
            <p:ph type="sldNum" sz="quarter" idx="12"/>
          </p:nvPr>
        </p:nvSpPr>
        <p:spPr>
          <a:xfrm>
            <a:off x="11632162" y="6453002"/>
            <a:ext cx="429207" cy="365125"/>
          </a:xfrm>
        </p:spPr>
        <p:txBody>
          <a:bodyPr>
            <a:normAutofit/>
          </a:bodyPr>
          <a:lstStyle/>
          <a:p>
            <a:pPr>
              <a:spcAft>
                <a:spcPts val="600"/>
              </a:spcAft>
            </a:pPr>
            <a:fld id="{CC057153-B650-4DEB-B370-79DDCFDCE934}" type="slidenum">
              <a:rPr lang="en-US">
                <a:solidFill>
                  <a:srgbClr val="FFFFFF"/>
                </a:solidFill>
              </a:rPr>
              <a:pPr>
                <a:spcAft>
                  <a:spcPts val="600"/>
                </a:spcAft>
              </a:pPr>
              <a:t>22</a:t>
            </a:fld>
            <a:endParaRPr lang="en-US">
              <a:solidFill>
                <a:srgbClr val="FFFFFF"/>
              </a:solidFill>
            </a:endParaRPr>
          </a:p>
        </p:txBody>
      </p:sp>
    </p:spTree>
    <p:extLst>
      <p:ext uri="{BB962C8B-B14F-4D97-AF65-F5344CB8AC3E}">
        <p14:creationId xmlns:p14="http://schemas.microsoft.com/office/powerpoint/2010/main" val="183573390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C20CE451-818C-E63D-258B-234B6C543D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Youth empowerment must for a sustainable tomorrow | Op-eds – Gulf News">
            <a:extLst>
              <a:ext uri="{FF2B5EF4-FFF2-40B4-BE49-F238E27FC236}">
                <a16:creationId xmlns:a16="http://schemas.microsoft.com/office/drawing/2014/main" id="{909BE625-4473-FAE9-E128-88F99A8CB9FA}"/>
              </a:ext>
            </a:extLst>
          </p:cNvPr>
          <p:cNvPicPr>
            <a:picLocks noChangeAspect="1"/>
          </p:cNvPicPr>
          <p:nvPr/>
        </p:nvPicPr>
        <p:blipFill rotWithShape="1">
          <a:blip r:embed="rId3"/>
          <a:srcRect l="13113" r="17187"/>
          <a:stretch/>
        </p:blipFill>
        <p:spPr>
          <a:xfrm>
            <a:off x="5818632" y="-1"/>
            <a:ext cx="6373368" cy="6857999"/>
          </a:xfrm>
          <a:prstGeom prst="rect">
            <a:avLst/>
          </a:prstGeom>
        </p:spPr>
      </p:pic>
      <p:sp>
        <p:nvSpPr>
          <p:cNvPr id="2" name="Title 1">
            <a:extLst>
              <a:ext uri="{FF2B5EF4-FFF2-40B4-BE49-F238E27FC236}">
                <a16:creationId xmlns:a16="http://schemas.microsoft.com/office/drawing/2014/main" id="{26D2600A-0A1C-A73C-5431-480B4DD4DAA9}"/>
              </a:ext>
            </a:extLst>
          </p:cNvPr>
          <p:cNvSpPr>
            <a:spLocks noGrp="1"/>
          </p:cNvSpPr>
          <p:nvPr>
            <p:ph type="title"/>
          </p:nvPr>
        </p:nvSpPr>
        <p:spPr>
          <a:xfrm>
            <a:off x="614680" y="603504"/>
            <a:ext cx="4361688" cy="1527048"/>
          </a:xfrm>
        </p:spPr>
        <p:txBody>
          <a:bodyPr anchor="b">
            <a:normAutofit/>
          </a:bodyPr>
          <a:lstStyle/>
          <a:p>
            <a:r>
              <a:rPr lang="en-US" sz="4400" dirty="0"/>
              <a:t>Conclusion</a:t>
            </a:r>
          </a:p>
        </p:txBody>
      </p:sp>
      <p:sp>
        <p:nvSpPr>
          <p:cNvPr id="3" name="Content Placeholder 2">
            <a:extLst>
              <a:ext uri="{FF2B5EF4-FFF2-40B4-BE49-F238E27FC236}">
                <a16:creationId xmlns:a16="http://schemas.microsoft.com/office/drawing/2014/main" id="{34AF29C4-F671-ABB7-6582-295A1C5D032A}"/>
              </a:ext>
            </a:extLst>
          </p:cNvPr>
          <p:cNvSpPr>
            <a:spLocks noGrp="1"/>
          </p:cNvSpPr>
          <p:nvPr>
            <p:ph idx="1"/>
          </p:nvPr>
        </p:nvSpPr>
        <p:spPr>
          <a:xfrm>
            <a:off x="614679" y="2212848"/>
            <a:ext cx="4361688" cy="4096512"/>
          </a:xfrm>
        </p:spPr>
        <p:txBody>
          <a:bodyPr vert="horz" lIns="91440" tIns="45720" rIns="91440" bIns="45720" rtlCol="0" anchor="t">
            <a:noAutofit/>
          </a:bodyPr>
          <a:lstStyle/>
          <a:p>
            <a:r>
              <a:rPr lang="en-US" dirty="0"/>
              <a:t>Provided an understanding of ESDGC.</a:t>
            </a:r>
          </a:p>
          <a:p>
            <a:r>
              <a:rPr lang="en-US" dirty="0"/>
              <a:t>Crucial role within youth work.</a:t>
            </a:r>
          </a:p>
          <a:p>
            <a:r>
              <a:rPr lang="en-US" dirty="0"/>
              <a:t>Should be underpinned in youth work standards.</a:t>
            </a:r>
          </a:p>
          <a:p>
            <a:r>
              <a:rPr lang="en-US" dirty="0"/>
              <a:t>Youth Workers should adopt ESDGC in daily practice.</a:t>
            </a:r>
          </a:p>
          <a:p>
            <a:r>
              <a:rPr lang="en-US" dirty="0"/>
              <a:t>Empower young people to contribute to a sustainable world.</a:t>
            </a:r>
          </a:p>
        </p:txBody>
      </p:sp>
      <p:sp>
        <p:nvSpPr>
          <p:cNvPr id="4" name="Date Placeholder 3">
            <a:extLst>
              <a:ext uri="{FF2B5EF4-FFF2-40B4-BE49-F238E27FC236}">
                <a16:creationId xmlns:a16="http://schemas.microsoft.com/office/drawing/2014/main" id="{41874ED2-D934-9A90-63A9-0E622EB137AC}"/>
              </a:ext>
            </a:extLst>
          </p:cNvPr>
          <p:cNvSpPr>
            <a:spLocks noGrp="1"/>
          </p:cNvSpPr>
          <p:nvPr>
            <p:ph type="dt" sz="half" idx="10"/>
          </p:nvPr>
        </p:nvSpPr>
        <p:spPr>
          <a:xfrm>
            <a:off x="137160" y="6453002"/>
            <a:ext cx="3494314" cy="365125"/>
          </a:xfrm>
        </p:spPr>
        <p:txBody>
          <a:bodyPr>
            <a:normAutofit/>
          </a:bodyPr>
          <a:lstStyle/>
          <a:p>
            <a:pPr>
              <a:spcAft>
                <a:spcPts val="600"/>
              </a:spcAft>
            </a:pPr>
            <a:fld id="{73E7156E-175E-4DBA-9D21-B772C320F342}" type="datetime1">
              <a:rPr lang="en-US" smtClean="0"/>
              <a:pPr>
                <a:spcAft>
                  <a:spcPts val="600"/>
                </a:spcAft>
              </a:pPr>
              <a:t>5/23/2024</a:t>
            </a:fld>
            <a:endParaRPr lang="en-US"/>
          </a:p>
        </p:txBody>
      </p:sp>
      <p:sp>
        <p:nvSpPr>
          <p:cNvPr id="6" name="Slide Number Placeholder 5">
            <a:extLst>
              <a:ext uri="{FF2B5EF4-FFF2-40B4-BE49-F238E27FC236}">
                <a16:creationId xmlns:a16="http://schemas.microsoft.com/office/drawing/2014/main" id="{D6E2F386-5E19-0A1A-AB45-5291B388EF4E}"/>
              </a:ext>
            </a:extLst>
          </p:cNvPr>
          <p:cNvSpPr>
            <a:spLocks noGrp="1"/>
          </p:cNvSpPr>
          <p:nvPr>
            <p:ph type="sldNum" sz="quarter" idx="12"/>
          </p:nvPr>
        </p:nvSpPr>
        <p:spPr>
          <a:xfrm>
            <a:off x="11632162" y="6453002"/>
            <a:ext cx="429207" cy="365125"/>
          </a:xfrm>
        </p:spPr>
        <p:txBody>
          <a:bodyPr>
            <a:normAutofit/>
          </a:bodyPr>
          <a:lstStyle/>
          <a:p>
            <a:pPr>
              <a:spcAft>
                <a:spcPts val="600"/>
              </a:spcAft>
            </a:pPr>
            <a:fld id="{CC057153-B650-4DEB-B370-79DDCFDCE934}" type="slidenum">
              <a:rPr lang="en-US">
                <a:solidFill>
                  <a:srgbClr val="FFFFFF"/>
                </a:solidFill>
              </a:rPr>
              <a:pPr>
                <a:spcAft>
                  <a:spcPts val="600"/>
                </a:spcAft>
              </a:pPr>
              <a:t>23</a:t>
            </a:fld>
            <a:endParaRPr lang="en-US">
              <a:solidFill>
                <a:srgbClr val="FFFFFF"/>
              </a:solidFill>
            </a:endParaRPr>
          </a:p>
        </p:txBody>
      </p:sp>
    </p:spTree>
    <p:extLst>
      <p:ext uri="{BB962C8B-B14F-4D97-AF65-F5344CB8AC3E}">
        <p14:creationId xmlns:p14="http://schemas.microsoft.com/office/powerpoint/2010/main" val="370048174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6E448DB1-4196-18A6-15DA-C72635C1B11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Neue Haas Grotesk Text Pro"/>
              <a:ea typeface="+mn-ea"/>
              <a:cs typeface="+mn-cs"/>
            </a:endParaRPr>
          </a:p>
        </p:txBody>
      </p:sp>
      <p:pic>
        <p:nvPicPr>
          <p:cNvPr id="16" name="Picture 15" descr="Different coloured question marks">
            <a:extLst>
              <a:ext uri="{FF2B5EF4-FFF2-40B4-BE49-F238E27FC236}">
                <a16:creationId xmlns:a16="http://schemas.microsoft.com/office/drawing/2014/main" id="{81732F95-D361-11BC-1F8E-BB545370A9D9}"/>
              </a:ext>
            </a:extLst>
          </p:cNvPr>
          <p:cNvPicPr>
            <a:picLocks noChangeAspect="1"/>
          </p:cNvPicPr>
          <p:nvPr/>
        </p:nvPicPr>
        <p:blipFill rotWithShape="1">
          <a:blip r:embed="rId3"/>
          <a:srcRect l="9092" r="-7" b="9085"/>
          <a:stretch/>
        </p:blipFill>
        <p:spPr>
          <a:xfrm>
            <a:off x="20" y="10"/>
            <a:ext cx="12191980" cy="6857990"/>
          </a:xfrm>
          <a:prstGeom prst="rect">
            <a:avLst/>
          </a:prstGeom>
        </p:spPr>
      </p:pic>
      <p:sp>
        <p:nvSpPr>
          <p:cNvPr id="14" name="Rectangle 13">
            <a:extLst>
              <a:ext uri="{FF2B5EF4-FFF2-40B4-BE49-F238E27FC236}">
                <a16:creationId xmlns:a16="http://schemas.microsoft.com/office/drawing/2014/main" id="{B7D064F0-6D2A-219C-C000-14ABD99ECE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88306" y="0"/>
            <a:ext cx="4903694" cy="6858001"/>
          </a:xfrm>
          <a:prstGeom prst="rect">
            <a:avLst/>
          </a:prstGeom>
          <a:solidFill>
            <a:schemeClr val="bg1">
              <a:alpha val="2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3E19D5E-9A4B-FA4B-F68E-5359B6B86921}"/>
              </a:ext>
            </a:extLst>
          </p:cNvPr>
          <p:cNvSpPr>
            <a:spLocks noGrp="1"/>
          </p:cNvSpPr>
          <p:nvPr>
            <p:ph type="title"/>
          </p:nvPr>
        </p:nvSpPr>
        <p:spPr>
          <a:xfrm>
            <a:off x="7620001" y="822960"/>
            <a:ext cx="4286054" cy="3474720"/>
          </a:xfrm>
        </p:spPr>
        <p:txBody>
          <a:bodyPr vert="horz" lIns="91440" tIns="45720" rIns="91440" bIns="45720" rtlCol="0" anchor="b">
            <a:normAutofit/>
          </a:bodyPr>
          <a:lstStyle/>
          <a:p>
            <a:r>
              <a:rPr lang="en-US" sz="5200"/>
              <a:t>Thank you for listening</a:t>
            </a:r>
          </a:p>
        </p:txBody>
      </p:sp>
      <p:sp>
        <p:nvSpPr>
          <p:cNvPr id="4" name="Date Placeholder 3">
            <a:extLst>
              <a:ext uri="{FF2B5EF4-FFF2-40B4-BE49-F238E27FC236}">
                <a16:creationId xmlns:a16="http://schemas.microsoft.com/office/drawing/2014/main" id="{CC4FE14D-4AE7-872E-ECD0-77B2F82A03DE}"/>
              </a:ext>
            </a:extLst>
          </p:cNvPr>
          <p:cNvSpPr>
            <a:spLocks noGrp="1"/>
          </p:cNvSpPr>
          <p:nvPr>
            <p:ph type="dt" sz="half" idx="10"/>
          </p:nvPr>
        </p:nvSpPr>
        <p:spPr>
          <a:xfrm>
            <a:off x="137160" y="6453002"/>
            <a:ext cx="3494314" cy="365125"/>
          </a:xfrm>
        </p:spPr>
        <p:txBody>
          <a:bodyPr vert="horz" lIns="91440" tIns="45720" rIns="91440" bIns="45720" rtlCol="0" anchor="ctr">
            <a:normAutofit/>
          </a:bodyPr>
          <a:lstStyle/>
          <a:p>
            <a:pPr>
              <a:spcAft>
                <a:spcPts val="600"/>
              </a:spcAft>
            </a:pPr>
            <a:fld id="{73E7156E-175E-4DBA-9D21-B772C320F342}" type="datetime1">
              <a:rPr lang="en-US" sz="1200">
                <a:solidFill>
                  <a:srgbClr val="FFFFFF"/>
                </a:solidFill>
              </a:rPr>
              <a:pPr>
                <a:spcAft>
                  <a:spcPts val="600"/>
                </a:spcAft>
              </a:pPr>
              <a:t>5/23/2024</a:t>
            </a:fld>
            <a:endParaRPr lang="en-US" sz="1200">
              <a:solidFill>
                <a:srgbClr val="FFFFFF"/>
              </a:solidFill>
            </a:endParaRPr>
          </a:p>
        </p:txBody>
      </p:sp>
      <p:sp>
        <p:nvSpPr>
          <p:cNvPr id="6" name="Slide Number Placeholder 5">
            <a:extLst>
              <a:ext uri="{FF2B5EF4-FFF2-40B4-BE49-F238E27FC236}">
                <a16:creationId xmlns:a16="http://schemas.microsoft.com/office/drawing/2014/main" id="{1771BAC1-14B6-F30D-03C7-3B0CD67C9DDD}"/>
              </a:ext>
            </a:extLst>
          </p:cNvPr>
          <p:cNvSpPr>
            <a:spLocks noGrp="1"/>
          </p:cNvSpPr>
          <p:nvPr>
            <p:ph type="sldNum" sz="quarter" idx="12"/>
          </p:nvPr>
        </p:nvSpPr>
        <p:spPr>
          <a:xfrm>
            <a:off x="11475720" y="6453002"/>
            <a:ext cx="585216" cy="365125"/>
          </a:xfrm>
        </p:spPr>
        <p:txBody>
          <a:bodyPr vert="horz" lIns="91440" tIns="45720" rIns="91440" bIns="45720" rtlCol="0" anchor="ctr">
            <a:normAutofit/>
          </a:bodyPr>
          <a:lstStyle/>
          <a:p>
            <a:pPr>
              <a:spcAft>
                <a:spcPts val="600"/>
              </a:spcAft>
            </a:pPr>
            <a:fld id="{CC057153-B650-4DEB-B370-79DDCFDCE934}" type="slidenum">
              <a:rPr lang="en-US" sz="1200">
                <a:solidFill>
                  <a:prstClr val="white"/>
                </a:solidFill>
              </a:rPr>
              <a:pPr>
                <a:spcAft>
                  <a:spcPts val="600"/>
                </a:spcAft>
              </a:pPr>
              <a:t>24</a:t>
            </a:fld>
            <a:endParaRPr lang="en-US" sz="1200">
              <a:solidFill>
                <a:prstClr val="white"/>
              </a:solidFill>
            </a:endParaRPr>
          </a:p>
        </p:txBody>
      </p:sp>
    </p:spTree>
    <p:extLst>
      <p:ext uri="{BB962C8B-B14F-4D97-AF65-F5344CB8AC3E}">
        <p14:creationId xmlns:p14="http://schemas.microsoft.com/office/powerpoint/2010/main" val="2146977385"/>
      </p:ext>
    </p:extLst>
  </p:cSld>
  <p:clrMapOvr>
    <a:overrideClrMapping bg1="dk1" tx1="lt1" bg2="dk2" tx2="lt2" accent1="accent1" accent2="accent2" accent3="accent3" accent4="accent4" accent5="accent5" accent6="accent6" hlink="hlink" folHlink="folHlink"/>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B6B66D-5F22-39BB-EEBA-E5056D3F9339}"/>
              </a:ext>
            </a:extLst>
          </p:cNvPr>
          <p:cNvSpPr>
            <a:spLocks noGrp="1"/>
          </p:cNvSpPr>
          <p:nvPr>
            <p:ph type="title"/>
          </p:nvPr>
        </p:nvSpPr>
        <p:spPr>
          <a:xfrm>
            <a:off x="612648" y="548640"/>
            <a:ext cx="10653578" cy="645678"/>
          </a:xfrm>
        </p:spPr>
        <p:txBody>
          <a:bodyPr/>
          <a:lstStyle/>
          <a:p>
            <a:r>
              <a:rPr lang="en-US" dirty="0"/>
              <a:t>References</a:t>
            </a:r>
            <a:endParaRPr lang="en-GB" dirty="0"/>
          </a:p>
        </p:txBody>
      </p:sp>
      <p:sp>
        <p:nvSpPr>
          <p:cNvPr id="3" name="Content Placeholder 2">
            <a:extLst>
              <a:ext uri="{FF2B5EF4-FFF2-40B4-BE49-F238E27FC236}">
                <a16:creationId xmlns:a16="http://schemas.microsoft.com/office/drawing/2014/main" id="{EC4992DA-9587-0C9A-76DC-094F28A8391B}"/>
              </a:ext>
            </a:extLst>
          </p:cNvPr>
          <p:cNvSpPr>
            <a:spLocks noGrp="1"/>
          </p:cNvSpPr>
          <p:nvPr>
            <p:ph idx="1"/>
          </p:nvPr>
        </p:nvSpPr>
        <p:spPr>
          <a:xfrm>
            <a:off x="612647" y="1119673"/>
            <a:ext cx="10653579" cy="5189687"/>
          </a:xfrm>
        </p:spPr>
        <p:txBody>
          <a:bodyPr/>
          <a:lstStyle/>
          <a:p>
            <a:pPr marL="0" indent="0" algn="just">
              <a:lnSpc>
                <a:spcPct val="200000"/>
              </a:lnSpc>
              <a:spcAft>
                <a:spcPts val="800"/>
              </a:spcAft>
              <a:buNone/>
            </a:pPr>
            <a:r>
              <a:rPr lang="en-GB" sz="1800" kern="100" dirty="0">
                <a:effectLst/>
                <a:latin typeface="Times New Roman" panose="02020603050405020304" pitchFamily="18" charset="0"/>
                <a:ea typeface="Aptos" panose="020B0004020202020204" pitchFamily="34" charset="0"/>
                <a:cs typeface="Times New Roman" panose="02020603050405020304" pitchFamily="18" charset="0"/>
              </a:rPr>
              <a:t>CLD Standards Council Scotland (2019) </a:t>
            </a:r>
            <a:r>
              <a:rPr lang="en-GB" sz="1800" i="1" kern="100" dirty="0">
                <a:effectLst/>
                <a:latin typeface="Times New Roman" panose="02020603050405020304" pitchFamily="18" charset="0"/>
                <a:ea typeface="Aptos" panose="020B0004020202020204" pitchFamily="34" charset="0"/>
                <a:cs typeface="Times New Roman" panose="02020603050405020304" pitchFamily="18" charset="0"/>
              </a:rPr>
              <a:t>Youth Work National Occupational Standards.</a:t>
            </a:r>
            <a:r>
              <a:rPr lang="en-GB" sz="1800" kern="100" dirty="0">
                <a:effectLst/>
                <a:latin typeface="Times New Roman" panose="02020603050405020304" pitchFamily="18" charset="0"/>
                <a:ea typeface="Aptos" panose="020B0004020202020204" pitchFamily="34" charset="0"/>
                <a:cs typeface="Times New Roman" panose="02020603050405020304" pitchFamily="18" charset="0"/>
              </a:rPr>
              <a:t> Glasgow: CLD Standards Council Scotland.</a:t>
            </a:r>
            <a:endParaRPr lang="en-GB" sz="1800" kern="100" dirty="0">
              <a:latin typeface="Aptos" panose="020B0004020202020204" pitchFamily="34" charset="0"/>
              <a:ea typeface="Aptos" panose="020B0004020202020204" pitchFamily="34" charset="0"/>
              <a:cs typeface="Times New Roman" panose="02020603050405020304" pitchFamily="18" charset="0"/>
            </a:endParaRPr>
          </a:p>
          <a:p>
            <a:pPr marL="0" indent="0" algn="just">
              <a:lnSpc>
                <a:spcPct val="200000"/>
              </a:lnSpc>
              <a:spcAft>
                <a:spcPts val="800"/>
              </a:spcAft>
              <a:buNone/>
            </a:pPr>
            <a:r>
              <a:rPr lang="en-US" sz="1800" kern="100" dirty="0">
                <a:effectLst/>
                <a:latin typeface="Times New Roman" panose="02020603050405020304" pitchFamily="18" charset="0"/>
                <a:ea typeface="Aptos" panose="020B0004020202020204" pitchFamily="34" charset="0"/>
                <a:cs typeface="Times New Roman" panose="02020603050405020304" pitchFamily="18" charset="0"/>
              </a:rPr>
              <a:t>(CWVYS, 2014) Working Together for the Good of Each Other The Education for Sustainable Development and Global Citizenship. Available at: </a:t>
            </a:r>
            <a:r>
              <a:rPr lang="en-GB" sz="1800" kern="100" dirty="0">
                <a:solidFill>
                  <a:srgbClr val="000000"/>
                </a:solidFill>
                <a:effectLst/>
                <a:highlight>
                  <a:srgbClr val="FFFFFF"/>
                </a:highlight>
                <a:latin typeface="Times New Roman" panose="02020603050405020304" pitchFamily="18" charset="0"/>
                <a:ea typeface="Aptos" panose="020B0004020202020204" pitchFamily="34" charset="0"/>
                <a:cs typeface="Times New Roman" panose="02020603050405020304" pitchFamily="18" charset="0"/>
              </a:rPr>
              <a:t>https://www.cwvys.org.uk/wp-content/uploads/2014/06/HB-Sustinable-Development-Global-Citizenship.pdf</a:t>
            </a:r>
            <a:r>
              <a:rPr lang="en-GB" sz="1800" kern="100" dirty="0">
                <a:effectLst/>
                <a:latin typeface="Times New Roman" panose="02020603050405020304" pitchFamily="18" charset="0"/>
                <a:ea typeface="Aptos" panose="020B0004020202020204" pitchFamily="34" charset="0"/>
                <a:cs typeface="Times New Roman" panose="02020603050405020304" pitchFamily="18" charset="0"/>
              </a:rPr>
              <a:t> (Accessed: 23 May 2024).</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marL="0" indent="0" algn="just">
              <a:lnSpc>
                <a:spcPct val="200000"/>
              </a:lnSpc>
              <a:spcAft>
                <a:spcPts val="800"/>
              </a:spcAft>
              <a:buNone/>
            </a:pPr>
            <a:r>
              <a:rPr lang="en-GB" sz="1800" kern="100" dirty="0">
                <a:effectLst/>
                <a:latin typeface="Times New Roman" panose="02020603050405020304" pitchFamily="18" charset="0"/>
                <a:ea typeface="Aptos" panose="020B0004020202020204" pitchFamily="34" charset="0"/>
                <a:cs typeface="Times New Roman" panose="02020603050405020304" pitchFamily="18" charset="0"/>
              </a:rPr>
              <a:t>Peace Mala (no date) </a:t>
            </a:r>
            <a:r>
              <a:rPr lang="en-GB" sz="1800" i="1" kern="100" dirty="0">
                <a:effectLst/>
                <a:latin typeface="Times New Roman" panose="02020603050405020304" pitchFamily="18" charset="0"/>
                <a:ea typeface="Aptos" panose="020B0004020202020204" pitchFamily="34" charset="0"/>
                <a:cs typeface="Times New Roman" panose="02020603050405020304" pitchFamily="18" charset="0"/>
              </a:rPr>
              <a:t>History, Concept, and Design.</a:t>
            </a:r>
            <a:r>
              <a:rPr lang="en-GB" sz="1800" kern="100" dirty="0">
                <a:effectLst/>
                <a:latin typeface="Times New Roman" panose="02020603050405020304" pitchFamily="18" charset="0"/>
                <a:ea typeface="Aptos" panose="020B0004020202020204" pitchFamily="34" charset="0"/>
                <a:cs typeface="Times New Roman" panose="02020603050405020304" pitchFamily="18" charset="0"/>
              </a:rPr>
              <a:t> Available at https://www.peacemala.org.uk/history.php (Accessed: 23 May 2024).</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dirty="0"/>
          </a:p>
        </p:txBody>
      </p:sp>
      <p:sp>
        <p:nvSpPr>
          <p:cNvPr id="4" name="Date Placeholder 3">
            <a:extLst>
              <a:ext uri="{FF2B5EF4-FFF2-40B4-BE49-F238E27FC236}">
                <a16:creationId xmlns:a16="http://schemas.microsoft.com/office/drawing/2014/main" id="{FC73B0EC-AF4A-B45C-4C24-7DFB4FFA0E34}"/>
              </a:ext>
            </a:extLst>
          </p:cNvPr>
          <p:cNvSpPr>
            <a:spLocks noGrp="1"/>
          </p:cNvSpPr>
          <p:nvPr>
            <p:ph type="dt" sz="half" idx="10"/>
          </p:nvPr>
        </p:nvSpPr>
        <p:spPr/>
        <p:txBody>
          <a:bodyPr/>
          <a:lstStyle/>
          <a:p>
            <a:fld id="{73E7156E-175E-4DBA-9D21-B772C320F342}" type="datetime1">
              <a:rPr lang="en-US" smtClean="0"/>
              <a:t>5/23/2024</a:t>
            </a:fld>
            <a:endParaRPr lang="en-US"/>
          </a:p>
        </p:txBody>
      </p:sp>
      <p:sp>
        <p:nvSpPr>
          <p:cNvPr id="5" name="Footer Placeholder 4">
            <a:extLst>
              <a:ext uri="{FF2B5EF4-FFF2-40B4-BE49-F238E27FC236}">
                <a16:creationId xmlns:a16="http://schemas.microsoft.com/office/drawing/2014/main" id="{41D536FD-76A0-2403-EF17-024634A73B0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21C7CB3-293C-0E34-0217-419F01BD291B}"/>
              </a:ext>
            </a:extLst>
          </p:cNvPr>
          <p:cNvSpPr>
            <a:spLocks noGrp="1"/>
          </p:cNvSpPr>
          <p:nvPr>
            <p:ph type="sldNum" sz="quarter" idx="12"/>
          </p:nvPr>
        </p:nvSpPr>
        <p:spPr/>
        <p:txBody>
          <a:bodyPr/>
          <a:lstStyle/>
          <a:p>
            <a:fld id="{CC057153-B650-4DEB-B370-79DDCFDCE934}" type="slidenum">
              <a:rPr lang="en-US" smtClean="0"/>
              <a:t>25</a:t>
            </a:fld>
            <a:endParaRPr lang="en-US"/>
          </a:p>
        </p:txBody>
      </p:sp>
    </p:spTree>
    <p:extLst>
      <p:ext uri="{BB962C8B-B14F-4D97-AF65-F5344CB8AC3E}">
        <p14:creationId xmlns:p14="http://schemas.microsoft.com/office/powerpoint/2010/main" val="71018397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63496B1-2607-0AB1-1171-4ADC96B14F6A}"/>
              </a:ext>
            </a:extLst>
          </p:cNvPr>
          <p:cNvSpPr>
            <a:spLocks noGrp="1"/>
          </p:cNvSpPr>
          <p:nvPr>
            <p:ph idx="1"/>
          </p:nvPr>
        </p:nvSpPr>
        <p:spPr>
          <a:xfrm>
            <a:off x="612647" y="513184"/>
            <a:ext cx="10653579" cy="5796176"/>
          </a:xfrm>
        </p:spPr>
        <p:txBody>
          <a:bodyPr>
            <a:normAutofit lnSpcReduction="10000"/>
          </a:bodyPr>
          <a:lstStyle/>
          <a:p>
            <a:pPr marL="0" indent="0" algn="just">
              <a:lnSpc>
                <a:spcPct val="200000"/>
              </a:lnSpc>
              <a:spcAft>
                <a:spcPts val="800"/>
              </a:spcAft>
              <a:buNone/>
            </a:pPr>
            <a:r>
              <a:rPr lang="en-US" sz="1800" kern="100" dirty="0">
                <a:effectLst/>
                <a:latin typeface="Times New Roman" panose="02020603050405020304" pitchFamily="18" charset="0"/>
                <a:ea typeface="Aptos" panose="020B0004020202020204" pitchFamily="34" charset="0"/>
                <a:cs typeface="Times New Roman" panose="02020603050405020304" pitchFamily="18" charset="0"/>
              </a:rPr>
              <a:t>Swansea Community Farm (no date) About Us. Available at: </a:t>
            </a:r>
            <a:r>
              <a:rPr lang="en-GB" sz="1800" kern="100" dirty="0">
                <a:effectLst/>
                <a:latin typeface="Times New Roman" panose="02020603050405020304" pitchFamily="18" charset="0"/>
                <a:ea typeface="Aptos" panose="020B0004020202020204" pitchFamily="34" charset="0"/>
                <a:cs typeface="Times New Roman" panose="02020603050405020304" pitchFamily="18" charset="0"/>
              </a:rPr>
              <a:t>https://www.swanseacommunityfarm.org.uk/about-us (Accessed: 23 May 2024).</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marL="0" indent="0" algn="just">
              <a:lnSpc>
                <a:spcPct val="200000"/>
              </a:lnSpc>
              <a:spcAft>
                <a:spcPts val="800"/>
              </a:spcAft>
              <a:buNone/>
            </a:pPr>
            <a:r>
              <a:rPr lang="en-GB" sz="1800" kern="100" dirty="0">
                <a:effectLst/>
                <a:latin typeface="Times New Roman" panose="02020603050405020304" pitchFamily="18" charset="0"/>
                <a:ea typeface="Aptos" panose="020B0004020202020204" pitchFamily="34" charset="0"/>
                <a:cs typeface="Times New Roman" panose="02020603050405020304" pitchFamily="18" charset="0"/>
              </a:rPr>
              <a:t>The Council of Europe (2018) T-Kit 4 intercultural learning. Available at: https://pjp-eu.coe.int/documents/42128013/47262514/PREMS+042218+T-kit4+WEB.pdf/37396481-d543-88c6-dccc-d81719537b32?t=1522062157000 (Accessed: 23 May 2024).</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marL="0" indent="0" algn="just">
              <a:lnSpc>
                <a:spcPct val="200000"/>
              </a:lnSpc>
              <a:spcAft>
                <a:spcPts val="800"/>
              </a:spcAft>
              <a:buNone/>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UNICEF (no dat</a:t>
            </a:r>
            <a:r>
              <a:rPr lang="en-GB" sz="1800" i="1" kern="100" dirty="0">
                <a:effectLst/>
                <a:latin typeface="Aptos" panose="020B0004020202020204" pitchFamily="34" charset="0"/>
                <a:ea typeface="Aptos" panose="020B0004020202020204" pitchFamily="34" charset="0"/>
                <a:cs typeface="Times New Roman" panose="02020603050405020304" pitchFamily="18" charset="0"/>
              </a:rPr>
              <a:t>e) A Summary of the UN Convention on the Rights of the Child</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 Available at: https://www.unicef.org.uk/wp-content/uploads/2019/10/UNCRC_summary-1_1.pdf (Accessed: 23 May 2024).</a:t>
            </a:r>
          </a:p>
          <a:p>
            <a:pPr marL="0" indent="0" algn="just">
              <a:lnSpc>
                <a:spcPct val="200000"/>
              </a:lnSpc>
              <a:spcAft>
                <a:spcPts val="800"/>
              </a:spcAft>
              <a:buNone/>
            </a:pPr>
            <a:r>
              <a:rPr lang="en-GB" sz="1800" kern="100" dirty="0">
                <a:effectLst/>
                <a:latin typeface="Times New Roman" panose="02020603050405020304" pitchFamily="18" charset="0"/>
                <a:ea typeface="Aptos" panose="020B0004020202020204" pitchFamily="34" charset="0"/>
                <a:cs typeface="Times New Roman" panose="02020603050405020304" pitchFamily="18" charset="0"/>
              </a:rPr>
              <a:t>United Nations (no date) The 17 Goals. Available at: https://sdgs.un.org/goals (Accessed: 23 May 2024). </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marL="0" indent="0">
              <a:buNone/>
            </a:pPr>
            <a:endParaRPr lang="en-GB" dirty="0"/>
          </a:p>
        </p:txBody>
      </p:sp>
      <p:sp>
        <p:nvSpPr>
          <p:cNvPr id="4" name="Date Placeholder 3">
            <a:extLst>
              <a:ext uri="{FF2B5EF4-FFF2-40B4-BE49-F238E27FC236}">
                <a16:creationId xmlns:a16="http://schemas.microsoft.com/office/drawing/2014/main" id="{D99C9AD0-D2FC-6C34-E770-DA76B70CCDAC}"/>
              </a:ext>
            </a:extLst>
          </p:cNvPr>
          <p:cNvSpPr>
            <a:spLocks noGrp="1"/>
          </p:cNvSpPr>
          <p:nvPr>
            <p:ph type="dt" sz="half" idx="10"/>
          </p:nvPr>
        </p:nvSpPr>
        <p:spPr/>
        <p:txBody>
          <a:bodyPr/>
          <a:lstStyle/>
          <a:p>
            <a:fld id="{73E7156E-175E-4DBA-9D21-B772C320F342}" type="datetime1">
              <a:rPr lang="en-US" smtClean="0"/>
              <a:t>5/23/2024</a:t>
            </a:fld>
            <a:endParaRPr lang="en-US"/>
          </a:p>
        </p:txBody>
      </p:sp>
      <p:sp>
        <p:nvSpPr>
          <p:cNvPr id="5" name="Footer Placeholder 4">
            <a:extLst>
              <a:ext uri="{FF2B5EF4-FFF2-40B4-BE49-F238E27FC236}">
                <a16:creationId xmlns:a16="http://schemas.microsoft.com/office/drawing/2014/main" id="{98B9D34D-92A2-E496-3AF8-0E9584526CB8}"/>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08555398-D0CE-009E-9E6A-9C901E41AF1F}"/>
              </a:ext>
            </a:extLst>
          </p:cNvPr>
          <p:cNvSpPr>
            <a:spLocks noGrp="1"/>
          </p:cNvSpPr>
          <p:nvPr>
            <p:ph type="sldNum" sz="quarter" idx="12"/>
          </p:nvPr>
        </p:nvSpPr>
        <p:spPr/>
        <p:txBody>
          <a:bodyPr/>
          <a:lstStyle/>
          <a:p>
            <a:fld id="{CC057153-B650-4DEB-B370-79DDCFDCE934}" type="slidenum">
              <a:rPr lang="en-US" smtClean="0"/>
              <a:t>26</a:t>
            </a:fld>
            <a:endParaRPr lang="en-US"/>
          </a:p>
        </p:txBody>
      </p:sp>
    </p:spTree>
    <p:extLst>
      <p:ext uri="{BB962C8B-B14F-4D97-AF65-F5344CB8AC3E}">
        <p14:creationId xmlns:p14="http://schemas.microsoft.com/office/powerpoint/2010/main" val="130043803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9D90D21-C63C-3A2C-E702-700665879D22}"/>
              </a:ext>
            </a:extLst>
          </p:cNvPr>
          <p:cNvSpPr>
            <a:spLocks noGrp="1"/>
          </p:cNvSpPr>
          <p:nvPr>
            <p:ph idx="1"/>
          </p:nvPr>
        </p:nvSpPr>
        <p:spPr>
          <a:xfrm>
            <a:off x="612647" y="447869"/>
            <a:ext cx="10653579" cy="5861491"/>
          </a:xfrm>
        </p:spPr>
        <p:txBody>
          <a:bodyPr>
            <a:normAutofit fontScale="92500"/>
          </a:bodyPr>
          <a:lstStyle/>
          <a:p>
            <a:pPr marL="0" indent="0" algn="just">
              <a:lnSpc>
                <a:spcPct val="200000"/>
              </a:lnSpc>
              <a:spcAft>
                <a:spcPts val="800"/>
              </a:spcAft>
              <a:buNone/>
            </a:pPr>
            <a:r>
              <a:rPr lang="en-GB" sz="1800" kern="100" dirty="0">
                <a:effectLst/>
                <a:latin typeface="Times New Roman" panose="02020603050405020304" pitchFamily="18" charset="0"/>
                <a:ea typeface="Aptos" panose="020B0004020202020204" pitchFamily="34" charset="0"/>
                <a:cs typeface="Times New Roman" panose="02020603050405020304" pitchFamily="18" charset="0"/>
              </a:rPr>
              <a:t>Welsh Government (2012) Education for Sustainable Development and Global Citizenship. Available at: https://www.gov.wales/sites/default/files/publications/2018-02/education-for-sustainable-development-and-global-citizenship-a-common-understanding-for-the-adult-and-community-learning-sector.pdf (Accessed: 23 May 2024).</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marL="0" indent="0" algn="just">
              <a:lnSpc>
                <a:spcPct val="200000"/>
              </a:lnSpc>
              <a:spcAft>
                <a:spcPts val="800"/>
              </a:spcAft>
              <a:buNone/>
            </a:pPr>
            <a:r>
              <a:rPr lang="en-GB" sz="1800" kern="100" dirty="0">
                <a:effectLst/>
                <a:latin typeface="Times New Roman" panose="02020603050405020304" pitchFamily="18" charset="0"/>
                <a:ea typeface="Aptos" panose="020B0004020202020204" pitchFamily="34" charset="0"/>
                <a:cs typeface="Times New Roman" panose="02020603050405020304" pitchFamily="18" charset="0"/>
              </a:rPr>
              <a:t>Welsh Government (2015) Well-being of Future Generations (Wales) Act 2015: the essentials. Available at: https://www.gov.wales/well-being-future-generations-act-essentials-html (Accessed: 23 May 2024).</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marL="0" indent="0" algn="just">
              <a:lnSpc>
                <a:spcPct val="200000"/>
              </a:lnSpc>
              <a:spcAft>
                <a:spcPts val="800"/>
              </a:spcAft>
              <a:buNone/>
            </a:pPr>
            <a:r>
              <a:rPr lang="en-GB" sz="1800" kern="100" dirty="0">
                <a:effectLst/>
                <a:latin typeface="Times New Roman" panose="02020603050405020304" pitchFamily="18" charset="0"/>
                <a:ea typeface="Aptos" panose="020B0004020202020204" pitchFamily="34" charset="0"/>
                <a:cs typeface="Times New Roman" panose="02020603050405020304" pitchFamily="18" charset="0"/>
              </a:rPr>
              <a:t>World Economic Forum (2024) The Global Risks Report 2024 19</a:t>
            </a:r>
            <a:r>
              <a:rPr lang="en-GB" sz="1800" kern="100" baseline="30000" dirty="0">
                <a:effectLst/>
                <a:latin typeface="Times New Roman" panose="02020603050405020304" pitchFamily="18" charset="0"/>
                <a:ea typeface="Aptos" panose="020B0004020202020204" pitchFamily="34" charset="0"/>
                <a:cs typeface="Times New Roman" panose="02020603050405020304" pitchFamily="18" charset="0"/>
              </a:rPr>
              <a:t>th</a:t>
            </a:r>
            <a:r>
              <a:rPr lang="en-GB" sz="1800" kern="100" dirty="0">
                <a:effectLst/>
                <a:latin typeface="Times New Roman" panose="02020603050405020304" pitchFamily="18" charset="0"/>
                <a:ea typeface="Aptos" panose="020B0004020202020204" pitchFamily="34" charset="0"/>
                <a:cs typeface="Times New Roman" panose="02020603050405020304" pitchFamily="18" charset="0"/>
              </a:rPr>
              <a:t> Edition. Available at: https://www3.weforum.org/docs/WEF_The_Global_Risks_Report_2024.pdf (Accessed: 23 May 2024). </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marL="0" indent="0" algn="just">
              <a:lnSpc>
                <a:spcPct val="200000"/>
              </a:lnSpc>
              <a:spcAft>
                <a:spcPts val="800"/>
              </a:spcAft>
              <a:buNone/>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Youth Work in Wales Review Group (2022) </a:t>
            </a:r>
            <a:r>
              <a:rPr lang="en-GB" sz="1800" i="1" kern="100" dirty="0">
                <a:effectLst/>
                <a:latin typeface="Aptos" panose="020B0004020202020204" pitchFamily="34" charset="0"/>
                <a:ea typeface="Aptos" panose="020B0004020202020204" pitchFamily="34" charset="0"/>
                <a:cs typeface="Times New Roman" panose="02020603050405020304" pitchFamily="18" charset="0"/>
              </a:rPr>
              <a:t>Youth Work in Wales: Principles and Purposes</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 Available at: https://www.cwvys.org.uk/youth-work-in-wales-principles-and-purposes-2/ (Accessed: 23 May 2024).</a:t>
            </a:r>
          </a:p>
          <a:p>
            <a:endParaRPr lang="en-GB" dirty="0"/>
          </a:p>
        </p:txBody>
      </p:sp>
      <p:sp>
        <p:nvSpPr>
          <p:cNvPr id="4" name="Date Placeholder 3">
            <a:extLst>
              <a:ext uri="{FF2B5EF4-FFF2-40B4-BE49-F238E27FC236}">
                <a16:creationId xmlns:a16="http://schemas.microsoft.com/office/drawing/2014/main" id="{7AA06D66-6844-E6B0-1CB6-5ADEE2F7A072}"/>
              </a:ext>
            </a:extLst>
          </p:cNvPr>
          <p:cNvSpPr>
            <a:spLocks noGrp="1"/>
          </p:cNvSpPr>
          <p:nvPr>
            <p:ph type="dt" sz="half" idx="10"/>
          </p:nvPr>
        </p:nvSpPr>
        <p:spPr/>
        <p:txBody>
          <a:bodyPr/>
          <a:lstStyle/>
          <a:p>
            <a:fld id="{73E7156E-175E-4DBA-9D21-B772C320F342}" type="datetime1">
              <a:rPr lang="en-US" smtClean="0"/>
              <a:t>5/23/2024</a:t>
            </a:fld>
            <a:endParaRPr lang="en-US"/>
          </a:p>
        </p:txBody>
      </p:sp>
      <p:sp>
        <p:nvSpPr>
          <p:cNvPr id="5" name="Footer Placeholder 4">
            <a:extLst>
              <a:ext uri="{FF2B5EF4-FFF2-40B4-BE49-F238E27FC236}">
                <a16:creationId xmlns:a16="http://schemas.microsoft.com/office/drawing/2014/main" id="{2CF35B33-B208-1C8B-9387-2BBCA67B4E09}"/>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99EA5D13-D6E5-7B86-58D8-62993559900F}"/>
              </a:ext>
            </a:extLst>
          </p:cNvPr>
          <p:cNvSpPr>
            <a:spLocks noGrp="1"/>
          </p:cNvSpPr>
          <p:nvPr>
            <p:ph type="sldNum" sz="quarter" idx="12"/>
          </p:nvPr>
        </p:nvSpPr>
        <p:spPr/>
        <p:txBody>
          <a:bodyPr/>
          <a:lstStyle/>
          <a:p>
            <a:fld id="{CC057153-B650-4DEB-B370-79DDCFDCE934}" type="slidenum">
              <a:rPr lang="en-US" smtClean="0"/>
              <a:t>27</a:t>
            </a:fld>
            <a:endParaRPr lang="en-US"/>
          </a:p>
        </p:txBody>
      </p:sp>
    </p:spTree>
    <p:extLst>
      <p:ext uri="{BB962C8B-B14F-4D97-AF65-F5344CB8AC3E}">
        <p14:creationId xmlns:p14="http://schemas.microsoft.com/office/powerpoint/2010/main" val="89860469"/>
      </p:ext>
    </p:extLst>
  </p:cSld>
  <p:clrMapOvr>
    <a:masterClrMapping/>
  </p:clrMapOvr>
</p:sld>
</file>

<file path=ppt/theme/theme1.xml><?xml version="1.0" encoding="utf-8"?>
<a:theme xmlns:a="http://schemas.openxmlformats.org/drawingml/2006/main" name="VanillaVTI">
  <a:themeElements>
    <a:clrScheme name="Vanilla">
      <a:dk1>
        <a:sysClr val="windowText" lastClr="000000"/>
      </a:dk1>
      <a:lt1>
        <a:sysClr val="window" lastClr="FFFFFF"/>
      </a:lt1>
      <a:dk2>
        <a:srgbClr val="2C3932"/>
      </a:dk2>
      <a:lt2>
        <a:srgbClr val="FDF6EA"/>
      </a:lt2>
      <a:accent1>
        <a:srgbClr val="169C9A"/>
      </a:accent1>
      <a:accent2>
        <a:srgbClr val="FA9A42"/>
      </a:accent2>
      <a:accent3>
        <a:srgbClr val="E15C3D"/>
      </a:accent3>
      <a:accent4>
        <a:srgbClr val="E78A67"/>
      </a:accent4>
      <a:accent5>
        <a:srgbClr val="A74B40"/>
      </a:accent5>
      <a:accent6>
        <a:srgbClr val="3D9072"/>
      </a:accent6>
      <a:hlink>
        <a:srgbClr val="169C9A"/>
      </a:hlink>
      <a:folHlink>
        <a:srgbClr val="E15C3D"/>
      </a:folHlink>
    </a:clrScheme>
    <a:fontScheme name="Neue Haas">
      <a:majorFont>
        <a:latin typeface="Neue Haas Grotesk Text Pro"/>
        <a:ea typeface=""/>
        <a:cs typeface=""/>
      </a:majorFont>
      <a:minorFont>
        <a:latin typeface="Neue Haas Grotesk Tex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nillaVTI" id="{54D376C6-1C9B-4C6B-8F3C-483BB307BB05}" vid="{7690D8A9-C071-45EF-BA7A-F7FA9779B11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11</TotalTime>
  <Words>2830</Words>
  <Application>Microsoft Office PowerPoint</Application>
  <PresentationFormat>Widescreen</PresentationFormat>
  <Paragraphs>218</Paragraphs>
  <Slides>27</Slides>
  <Notes>23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27</vt:i4>
      </vt:variant>
    </vt:vector>
  </HeadingPairs>
  <TitlesOfParts>
    <vt:vector size="34" baseType="lpstr">
      <vt:lpstr>Aptos</vt:lpstr>
      <vt:lpstr>Arial</vt:lpstr>
      <vt:lpstr>Arial,Sans-Serif</vt:lpstr>
      <vt:lpstr>Calibri</vt:lpstr>
      <vt:lpstr>Neue Haas Grotesk Text Pro</vt:lpstr>
      <vt:lpstr>Times New Roman</vt:lpstr>
      <vt:lpstr>VanillaVTI</vt:lpstr>
      <vt:lpstr>Education for Sustainable Development &amp; Global Youth Work: A Lesson Plan</vt:lpstr>
      <vt:lpstr>Aims of Presentation</vt:lpstr>
      <vt:lpstr>Rationale</vt:lpstr>
      <vt:lpstr>Peace Mala </vt:lpstr>
      <vt:lpstr>ESDGC Themes and Concepts</vt:lpstr>
      <vt:lpstr>Pillars of ESD</vt:lpstr>
      <vt:lpstr>UN Global  Goals </vt:lpstr>
      <vt:lpstr>Well-being of Future Generations (Wales) Act (2015)</vt:lpstr>
      <vt:lpstr>Role of a Youth Worker</vt:lpstr>
      <vt:lpstr>Experiential Learning</vt:lpstr>
      <vt:lpstr>Lesson Plan: NAOMIE Planning Model</vt:lpstr>
      <vt:lpstr>Aims of Lesson Plan</vt:lpstr>
      <vt:lpstr>Objectives of Lesson Plan</vt:lpstr>
      <vt:lpstr>Implementation</vt:lpstr>
      <vt:lpstr>Evaluation of Activity</vt:lpstr>
      <vt:lpstr>Activity</vt:lpstr>
      <vt:lpstr>Evaluation of an Activity</vt:lpstr>
      <vt:lpstr>Lesson Plan Rationale</vt:lpstr>
      <vt:lpstr>Activity Suitability</vt:lpstr>
      <vt:lpstr>Engagement</vt:lpstr>
      <vt:lpstr>Areas for Improvement</vt:lpstr>
      <vt:lpstr>Future Use</vt:lpstr>
      <vt:lpstr>Conclusion</vt:lpstr>
      <vt:lpstr>Thank you for listening</vt:lpstr>
      <vt:lpstr>References</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kayleighcowdery@outlook.com</cp:lastModifiedBy>
  <cp:revision>1699</cp:revision>
  <dcterms:created xsi:type="dcterms:W3CDTF">2024-05-21T19:55:04Z</dcterms:created>
  <dcterms:modified xsi:type="dcterms:W3CDTF">2024-05-23T08:32:21Z</dcterms:modified>
</cp:coreProperties>
</file>