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76" r:id="rId6"/>
    <p:sldId id="283" r:id="rId7"/>
    <p:sldId id="326" r:id="rId8"/>
    <p:sldId id="327" r:id="rId9"/>
    <p:sldId id="328" r:id="rId10"/>
    <p:sldId id="329" r:id="rId11"/>
    <p:sldId id="330" r:id="rId12"/>
    <p:sldId id="331" r:id="rId13"/>
    <p:sldId id="332" r:id="rId14"/>
    <p:sldId id="333" r:id="rId15"/>
    <p:sldId id="334" r:id="rId16"/>
    <p:sldId id="291" r:id="rId17"/>
    <p:sldId id="32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C83E25-E2AF-4985-98A0-24BD9FBC0025}" v="652" dt="2021-02-14T19:56:45.1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400" autoAdjust="0"/>
  </p:normalViewPr>
  <p:slideViewPr>
    <p:cSldViewPr>
      <p:cViewPr varScale="1">
        <p:scale>
          <a:sx n="88" d="100"/>
          <a:sy n="88" d="100"/>
        </p:scale>
        <p:origin x="227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zora Hurd" userId="ba4173c6921c9c25" providerId="LiveId" clId="{E5C83E25-E2AF-4985-98A0-24BD9FBC0025}"/>
    <pc:docChg chg="undo custSel addSld delSld modSld">
      <pc:chgData name="Azora Hurd" userId="ba4173c6921c9c25" providerId="LiveId" clId="{E5C83E25-E2AF-4985-98A0-24BD9FBC0025}" dt="2021-02-14T21:40:46.961" v="4172" actId="20577"/>
      <pc:docMkLst>
        <pc:docMk/>
      </pc:docMkLst>
      <pc:sldChg chg="modSp mod">
        <pc:chgData name="Azora Hurd" userId="ba4173c6921c9c25" providerId="LiveId" clId="{E5C83E25-E2AF-4985-98A0-24BD9FBC0025}" dt="2021-02-14T19:51:58.559" v="40" actId="27636"/>
        <pc:sldMkLst>
          <pc:docMk/>
          <pc:sldMk cId="3408955283" sldId="256"/>
        </pc:sldMkLst>
        <pc:spChg chg="mod">
          <ac:chgData name="Azora Hurd" userId="ba4173c6921c9c25" providerId="LiveId" clId="{E5C83E25-E2AF-4985-98A0-24BD9FBC0025}" dt="2021-02-14T19:51:58.559" v="40" actId="27636"/>
          <ac:spMkLst>
            <pc:docMk/>
            <pc:sldMk cId="3408955283" sldId="256"/>
            <ac:spMk id="2" creationId="{00000000-0000-0000-0000-000000000000}"/>
          </ac:spMkLst>
        </pc:spChg>
      </pc:sldChg>
      <pc:sldChg chg="modSp modAnim">
        <pc:chgData name="Azora Hurd" userId="ba4173c6921c9c25" providerId="LiveId" clId="{E5C83E25-E2AF-4985-98A0-24BD9FBC0025}" dt="2021-02-14T19:53:37.955" v="387" actId="20577"/>
        <pc:sldMkLst>
          <pc:docMk/>
          <pc:sldMk cId="1150337488" sldId="276"/>
        </pc:sldMkLst>
        <pc:spChg chg="mod">
          <ac:chgData name="Azora Hurd" userId="ba4173c6921c9c25" providerId="LiveId" clId="{E5C83E25-E2AF-4985-98A0-24BD9FBC0025}" dt="2021-02-14T19:53:37.955" v="387" actId="20577"/>
          <ac:spMkLst>
            <pc:docMk/>
            <pc:sldMk cId="1150337488" sldId="276"/>
            <ac:spMk id="3" creationId="{6233C08C-50F9-48FD-B7E3-FB4756F4B2AD}"/>
          </ac:spMkLst>
        </pc:spChg>
      </pc:sldChg>
      <pc:sldChg chg="modSp mod modAnim">
        <pc:chgData name="Azora Hurd" userId="ba4173c6921c9c25" providerId="LiveId" clId="{E5C83E25-E2AF-4985-98A0-24BD9FBC0025}" dt="2021-02-14T21:26:56.790" v="4006" actId="20577"/>
        <pc:sldMkLst>
          <pc:docMk/>
          <pc:sldMk cId="673045607" sldId="283"/>
        </pc:sldMkLst>
        <pc:spChg chg="mod">
          <ac:chgData name="Azora Hurd" userId="ba4173c6921c9c25" providerId="LiveId" clId="{E5C83E25-E2AF-4985-98A0-24BD9FBC0025}" dt="2021-02-14T21:26:56.790" v="4006" actId="20577"/>
          <ac:spMkLst>
            <pc:docMk/>
            <pc:sldMk cId="673045607" sldId="283"/>
            <ac:spMk id="3" creationId="{16E94382-DACE-4E00-9EDA-0779A57F51D8}"/>
          </ac:spMkLst>
        </pc:spChg>
      </pc:sldChg>
      <pc:sldChg chg="modSp add del mod">
        <pc:chgData name="Azora Hurd" userId="ba4173c6921c9c25" providerId="LiveId" clId="{E5C83E25-E2AF-4985-98A0-24BD9FBC0025}" dt="2021-02-14T21:39:02.757" v="4170" actId="255"/>
        <pc:sldMkLst>
          <pc:docMk/>
          <pc:sldMk cId="3155882856" sldId="291"/>
        </pc:sldMkLst>
        <pc:spChg chg="mod">
          <ac:chgData name="Azora Hurd" userId="ba4173c6921c9c25" providerId="LiveId" clId="{E5C83E25-E2AF-4985-98A0-24BD9FBC0025}" dt="2021-02-14T21:39:02.757" v="4170" actId="255"/>
          <ac:spMkLst>
            <pc:docMk/>
            <pc:sldMk cId="3155882856" sldId="291"/>
            <ac:spMk id="3" creationId="{E8B85099-8DAC-4D3D-B6B9-5D49079273E7}"/>
          </ac:spMkLst>
        </pc:spChg>
      </pc:sldChg>
      <pc:sldChg chg="del">
        <pc:chgData name="Azora Hurd" userId="ba4173c6921c9c25" providerId="LiveId" clId="{E5C83E25-E2AF-4985-98A0-24BD9FBC0025}" dt="2021-02-14T19:57:30.536" v="716" actId="47"/>
        <pc:sldMkLst>
          <pc:docMk/>
          <pc:sldMk cId="1804246574" sldId="294"/>
        </pc:sldMkLst>
      </pc:sldChg>
      <pc:sldChg chg="del">
        <pc:chgData name="Azora Hurd" userId="ba4173c6921c9c25" providerId="LiveId" clId="{E5C83E25-E2AF-4985-98A0-24BD9FBC0025}" dt="2021-02-14T19:57:32.680" v="717" actId="47"/>
        <pc:sldMkLst>
          <pc:docMk/>
          <pc:sldMk cId="737261435" sldId="295"/>
        </pc:sldMkLst>
      </pc:sldChg>
      <pc:sldChg chg="del">
        <pc:chgData name="Azora Hurd" userId="ba4173c6921c9c25" providerId="LiveId" clId="{E5C83E25-E2AF-4985-98A0-24BD9FBC0025}" dt="2021-02-14T19:57:24.791" v="712" actId="47"/>
        <pc:sldMkLst>
          <pc:docMk/>
          <pc:sldMk cId="1749288826" sldId="296"/>
        </pc:sldMkLst>
      </pc:sldChg>
      <pc:sldChg chg="del">
        <pc:chgData name="Azora Hurd" userId="ba4173c6921c9c25" providerId="LiveId" clId="{E5C83E25-E2AF-4985-98A0-24BD9FBC0025}" dt="2021-02-14T19:57:25.529" v="713" actId="47"/>
        <pc:sldMkLst>
          <pc:docMk/>
          <pc:sldMk cId="1221114549" sldId="300"/>
        </pc:sldMkLst>
      </pc:sldChg>
      <pc:sldChg chg="del">
        <pc:chgData name="Azora Hurd" userId="ba4173c6921c9c25" providerId="LiveId" clId="{E5C83E25-E2AF-4985-98A0-24BD9FBC0025}" dt="2021-02-14T19:57:10.220" v="702" actId="47"/>
        <pc:sldMkLst>
          <pc:docMk/>
          <pc:sldMk cId="543254616" sldId="302"/>
        </pc:sldMkLst>
      </pc:sldChg>
      <pc:sldChg chg="del">
        <pc:chgData name="Azora Hurd" userId="ba4173c6921c9c25" providerId="LiveId" clId="{E5C83E25-E2AF-4985-98A0-24BD9FBC0025}" dt="2021-02-14T19:57:14.152" v="703" actId="47"/>
        <pc:sldMkLst>
          <pc:docMk/>
          <pc:sldMk cId="1251039050" sldId="303"/>
        </pc:sldMkLst>
      </pc:sldChg>
      <pc:sldChg chg="del">
        <pc:chgData name="Azora Hurd" userId="ba4173c6921c9c25" providerId="LiveId" clId="{E5C83E25-E2AF-4985-98A0-24BD9FBC0025}" dt="2021-02-14T19:57:17.492" v="704" actId="47"/>
        <pc:sldMkLst>
          <pc:docMk/>
          <pc:sldMk cId="316273863" sldId="304"/>
        </pc:sldMkLst>
      </pc:sldChg>
      <pc:sldChg chg="del">
        <pc:chgData name="Azora Hurd" userId="ba4173c6921c9c25" providerId="LiveId" clId="{E5C83E25-E2AF-4985-98A0-24BD9FBC0025}" dt="2021-02-14T19:57:19.651" v="706" actId="47"/>
        <pc:sldMkLst>
          <pc:docMk/>
          <pc:sldMk cId="485627681" sldId="305"/>
        </pc:sldMkLst>
      </pc:sldChg>
      <pc:sldChg chg="del">
        <pc:chgData name="Azora Hurd" userId="ba4173c6921c9c25" providerId="LiveId" clId="{E5C83E25-E2AF-4985-98A0-24BD9FBC0025}" dt="2021-02-14T19:57:21.106" v="708" actId="47"/>
        <pc:sldMkLst>
          <pc:docMk/>
          <pc:sldMk cId="2351201485" sldId="306"/>
        </pc:sldMkLst>
      </pc:sldChg>
      <pc:sldChg chg="del">
        <pc:chgData name="Azora Hurd" userId="ba4173c6921c9c25" providerId="LiveId" clId="{E5C83E25-E2AF-4985-98A0-24BD9FBC0025}" dt="2021-02-14T19:57:22.562" v="709" actId="47"/>
        <pc:sldMkLst>
          <pc:docMk/>
          <pc:sldMk cId="10505800" sldId="307"/>
        </pc:sldMkLst>
      </pc:sldChg>
      <pc:sldChg chg="del">
        <pc:chgData name="Azora Hurd" userId="ba4173c6921c9c25" providerId="LiveId" clId="{E5C83E25-E2AF-4985-98A0-24BD9FBC0025}" dt="2021-02-14T19:57:35.388" v="720" actId="47"/>
        <pc:sldMkLst>
          <pc:docMk/>
          <pc:sldMk cId="3058042735" sldId="322"/>
        </pc:sldMkLst>
      </pc:sldChg>
      <pc:sldChg chg="del">
        <pc:chgData name="Azora Hurd" userId="ba4173c6921c9c25" providerId="LiveId" clId="{E5C83E25-E2AF-4985-98A0-24BD9FBC0025}" dt="2021-02-14T19:57:23.230" v="710" actId="47"/>
        <pc:sldMkLst>
          <pc:docMk/>
          <pc:sldMk cId="1843326243" sldId="323"/>
        </pc:sldMkLst>
      </pc:sldChg>
      <pc:sldChg chg="del">
        <pc:chgData name="Azora Hurd" userId="ba4173c6921c9c25" providerId="LiveId" clId="{E5C83E25-E2AF-4985-98A0-24BD9FBC0025}" dt="2021-02-14T19:57:18.754" v="705" actId="47"/>
        <pc:sldMkLst>
          <pc:docMk/>
          <pc:sldMk cId="3200031837" sldId="324"/>
        </pc:sldMkLst>
      </pc:sldChg>
      <pc:sldChg chg="modSp mod">
        <pc:chgData name="Azora Hurd" userId="ba4173c6921c9c25" providerId="LiveId" clId="{E5C83E25-E2AF-4985-98A0-24BD9FBC0025}" dt="2021-02-14T21:39:59.452" v="4171" actId="113"/>
        <pc:sldMkLst>
          <pc:docMk/>
          <pc:sldMk cId="3675994387" sldId="325"/>
        </pc:sldMkLst>
        <pc:spChg chg="mod">
          <ac:chgData name="Azora Hurd" userId="ba4173c6921c9c25" providerId="LiveId" clId="{E5C83E25-E2AF-4985-98A0-24BD9FBC0025}" dt="2021-02-14T21:39:59.452" v="4171" actId="113"/>
          <ac:spMkLst>
            <pc:docMk/>
            <pc:sldMk cId="3675994387" sldId="325"/>
            <ac:spMk id="2" creationId="{E3E45F37-1CC5-4656-9AAA-D935585A5CD7}"/>
          </ac:spMkLst>
        </pc:spChg>
      </pc:sldChg>
      <pc:sldChg chg="addSp delSp modSp new mod">
        <pc:chgData name="Azora Hurd" userId="ba4173c6921c9c25" providerId="LiveId" clId="{E5C83E25-E2AF-4985-98A0-24BD9FBC0025}" dt="2021-02-14T20:24:32.350" v="1031" actId="113"/>
        <pc:sldMkLst>
          <pc:docMk/>
          <pc:sldMk cId="1923850653" sldId="326"/>
        </pc:sldMkLst>
        <pc:spChg chg="mod">
          <ac:chgData name="Azora Hurd" userId="ba4173c6921c9c25" providerId="LiveId" clId="{E5C83E25-E2AF-4985-98A0-24BD9FBC0025}" dt="2021-02-14T20:24:32.350" v="1031" actId="113"/>
          <ac:spMkLst>
            <pc:docMk/>
            <pc:sldMk cId="1923850653" sldId="326"/>
            <ac:spMk id="2" creationId="{9147D1D2-1DF1-4312-AA26-9EE68F320A64}"/>
          </ac:spMkLst>
        </pc:spChg>
        <pc:spChg chg="mod">
          <ac:chgData name="Azora Hurd" userId="ba4173c6921c9c25" providerId="LiveId" clId="{E5C83E25-E2AF-4985-98A0-24BD9FBC0025}" dt="2021-02-14T20:10:04.724" v="919" actId="20577"/>
          <ac:spMkLst>
            <pc:docMk/>
            <pc:sldMk cId="1923850653" sldId="326"/>
            <ac:spMk id="3" creationId="{1DFBFC86-8CE4-4C5C-B8FD-889BCB322DF0}"/>
          </ac:spMkLst>
        </pc:spChg>
        <pc:graphicFrameChg chg="add mod modGraphic">
          <ac:chgData name="Azora Hurd" userId="ba4173c6921c9c25" providerId="LiveId" clId="{E5C83E25-E2AF-4985-98A0-24BD9FBC0025}" dt="2021-02-14T20:10:16.325" v="923" actId="14100"/>
          <ac:graphicFrameMkLst>
            <pc:docMk/>
            <pc:sldMk cId="1923850653" sldId="326"/>
            <ac:graphicFrameMk id="4" creationId="{D63F0C63-F079-46FA-A09E-B45F3E624928}"/>
          </ac:graphicFrameMkLst>
        </pc:graphicFrameChg>
        <pc:graphicFrameChg chg="add del mod">
          <ac:chgData name="Azora Hurd" userId="ba4173c6921c9c25" providerId="LiveId" clId="{E5C83E25-E2AF-4985-98A0-24BD9FBC0025}" dt="2021-02-14T20:06:55.763" v="889"/>
          <ac:graphicFrameMkLst>
            <pc:docMk/>
            <pc:sldMk cId="1923850653" sldId="326"/>
            <ac:graphicFrameMk id="5" creationId="{187911BB-48F4-4552-BA07-1C107F138B62}"/>
          </ac:graphicFrameMkLst>
        </pc:graphicFrameChg>
      </pc:sldChg>
      <pc:sldChg chg="del">
        <pc:chgData name="Azora Hurd" userId="ba4173c6921c9c25" providerId="LiveId" clId="{E5C83E25-E2AF-4985-98A0-24BD9FBC0025}" dt="2021-02-14T19:57:20.441" v="707" actId="47"/>
        <pc:sldMkLst>
          <pc:docMk/>
          <pc:sldMk cId="2108271335" sldId="327"/>
        </pc:sldMkLst>
      </pc:sldChg>
      <pc:sldChg chg="addSp delSp modSp new mod">
        <pc:chgData name="Azora Hurd" userId="ba4173c6921c9c25" providerId="LiveId" clId="{E5C83E25-E2AF-4985-98A0-24BD9FBC0025}" dt="2021-02-14T20:20:20.520" v="1028" actId="14100"/>
        <pc:sldMkLst>
          <pc:docMk/>
          <pc:sldMk cId="3279369253" sldId="327"/>
        </pc:sldMkLst>
        <pc:spChg chg="del mod">
          <ac:chgData name="Azora Hurd" userId="ba4173c6921c9c25" providerId="LiveId" clId="{E5C83E25-E2AF-4985-98A0-24BD9FBC0025}" dt="2021-02-14T20:10:24.073" v="924" actId="478"/>
          <ac:spMkLst>
            <pc:docMk/>
            <pc:sldMk cId="3279369253" sldId="327"/>
            <ac:spMk id="2" creationId="{5208A2CA-BE60-4870-91F8-EA01549C5912}"/>
          </ac:spMkLst>
        </pc:spChg>
        <pc:spChg chg="del mod">
          <ac:chgData name="Azora Hurd" userId="ba4173c6921c9c25" providerId="LiveId" clId="{E5C83E25-E2AF-4985-98A0-24BD9FBC0025}" dt="2021-02-14T20:07:12.595" v="890"/>
          <ac:spMkLst>
            <pc:docMk/>
            <pc:sldMk cId="3279369253" sldId="327"/>
            <ac:spMk id="3" creationId="{3D4CF442-62A6-48CE-A1B4-8974ECBB112C}"/>
          </ac:spMkLst>
        </pc:spChg>
        <pc:graphicFrameChg chg="add mod modGraphic">
          <ac:chgData name="Azora Hurd" userId="ba4173c6921c9c25" providerId="LiveId" clId="{E5C83E25-E2AF-4985-98A0-24BD9FBC0025}" dt="2021-02-14T20:20:20.520" v="1028" actId="14100"/>
          <ac:graphicFrameMkLst>
            <pc:docMk/>
            <pc:sldMk cId="3279369253" sldId="327"/>
            <ac:graphicFrameMk id="4" creationId="{F2B1A9E7-E4CE-42FD-A272-6B35857DB6DB}"/>
          </ac:graphicFrameMkLst>
        </pc:graphicFrameChg>
      </pc:sldChg>
      <pc:sldChg chg="addSp delSp modSp new mod">
        <pc:chgData name="Azora Hurd" userId="ba4173c6921c9c25" providerId="LiveId" clId="{E5C83E25-E2AF-4985-98A0-24BD9FBC0025}" dt="2021-02-14T20:21:01.706" v="1030" actId="113"/>
        <pc:sldMkLst>
          <pc:docMk/>
          <pc:sldMk cId="2041363545" sldId="328"/>
        </pc:sldMkLst>
        <pc:spChg chg="del">
          <ac:chgData name="Azora Hurd" userId="ba4173c6921c9c25" providerId="LiveId" clId="{E5C83E25-E2AF-4985-98A0-24BD9FBC0025}" dt="2021-02-14T20:11:08.664" v="928" actId="478"/>
          <ac:spMkLst>
            <pc:docMk/>
            <pc:sldMk cId="2041363545" sldId="328"/>
            <ac:spMk id="2" creationId="{0D6A0A62-91E2-42B2-91D8-FB87F6EE259C}"/>
          </ac:spMkLst>
        </pc:spChg>
        <pc:spChg chg="del mod">
          <ac:chgData name="Azora Hurd" userId="ba4173c6921c9c25" providerId="LiveId" clId="{E5C83E25-E2AF-4985-98A0-24BD9FBC0025}" dt="2021-02-14T20:11:15.253" v="930"/>
          <ac:spMkLst>
            <pc:docMk/>
            <pc:sldMk cId="2041363545" sldId="328"/>
            <ac:spMk id="3" creationId="{DEDA55C3-C85E-4ECB-978A-DCBCFC173664}"/>
          </ac:spMkLst>
        </pc:spChg>
        <pc:graphicFrameChg chg="add mod modGraphic">
          <ac:chgData name="Azora Hurd" userId="ba4173c6921c9c25" providerId="LiveId" clId="{E5C83E25-E2AF-4985-98A0-24BD9FBC0025}" dt="2021-02-14T20:21:01.706" v="1030" actId="113"/>
          <ac:graphicFrameMkLst>
            <pc:docMk/>
            <pc:sldMk cId="2041363545" sldId="328"/>
            <ac:graphicFrameMk id="4" creationId="{A3D8A654-B132-4757-81A3-0A70961F4457}"/>
          </ac:graphicFrameMkLst>
        </pc:graphicFrameChg>
      </pc:sldChg>
      <pc:sldChg chg="del">
        <pc:chgData name="Azora Hurd" userId="ba4173c6921c9c25" providerId="LiveId" clId="{E5C83E25-E2AF-4985-98A0-24BD9FBC0025}" dt="2021-02-14T19:57:23.847" v="711" actId="47"/>
        <pc:sldMkLst>
          <pc:docMk/>
          <pc:sldMk cId="2626820317" sldId="328"/>
        </pc:sldMkLst>
      </pc:sldChg>
      <pc:sldChg chg="addSp delSp modSp new mod">
        <pc:chgData name="Azora Hurd" userId="ba4173c6921c9c25" providerId="LiveId" clId="{E5C83E25-E2AF-4985-98A0-24BD9FBC0025}" dt="2021-02-14T20:17:20.091" v="1005" actId="14100"/>
        <pc:sldMkLst>
          <pc:docMk/>
          <pc:sldMk cId="1263921034" sldId="329"/>
        </pc:sldMkLst>
        <pc:spChg chg="del">
          <ac:chgData name="Azora Hurd" userId="ba4173c6921c9c25" providerId="LiveId" clId="{E5C83E25-E2AF-4985-98A0-24BD9FBC0025}" dt="2021-02-14T20:14:24.702" v="972" actId="478"/>
          <ac:spMkLst>
            <pc:docMk/>
            <pc:sldMk cId="1263921034" sldId="329"/>
            <ac:spMk id="2" creationId="{9C2BD308-C3BF-49F4-B151-959C0F6097C1}"/>
          </ac:spMkLst>
        </pc:spChg>
        <pc:spChg chg="del mod">
          <ac:chgData name="Azora Hurd" userId="ba4173c6921c9c25" providerId="LiveId" clId="{E5C83E25-E2AF-4985-98A0-24BD9FBC0025}" dt="2021-02-14T20:14:56.561" v="974"/>
          <ac:spMkLst>
            <pc:docMk/>
            <pc:sldMk cId="1263921034" sldId="329"/>
            <ac:spMk id="3" creationId="{9AAD7DD6-9E95-4633-BF47-7C48F413A2F3}"/>
          </ac:spMkLst>
        </pc:spChg>
        <pc:graphicFrameChg chg="add mod modGraphic">
          <ac:chgData name="Azora Hurd" userId="ba4173c6921c9c25" providerId="LiveId" clId="{E5C83E25-E2AF-4985-98A0-24BD9FBC0025}" dt="2021-02-14T20:17:20.091" v="1005" actId="14100"/>
          <ac:graphicFrameMkLst>
            <pc:docMk/>
            <pc:sldMk cId="1263921034" sldId="329"/>
            <ac:graphicFrameMk id="4" creationId="{B3489B0E-4C94-4078-B0E3-CFF029D12782}"/>
          </ac:graphicFrameMkLst>
        </pc:graphicFrameChg>
      </pc:sldChg>
      <pc:sldChg chg="del">
        <pc:chgData name="Azora Hurd" userId="ba4173c6921c9c25" providerId="LiveId" clId="{E5C83E25-E2AF-4985-98A0-24BD9FBC0025}" dt="2021-02-14T19:57:33.593" v="718" actId="47"/>
        <pc:sldMkLst>
          <pc:docMk/>
          <pc:sldMk cId="3556647385" sldId="329"/>
        </pc:sldMkLst>
      </pc:sldChg>
      <pc:sldChg chg="del">
        <pc:chgData name="Azora Hurd" userId="ba4173c6921c9c25" providerId="LiveId" clId="{E5C83E25-E2AF-4985-98A0-24BD9FBC0025}" dt="2021-02-14T19:57:34.720" v="719" actId="47"/>
        <pc:sldMkLst>
          <pc:docMk/>
          <pc:sldMk cId="721810109" sldId="330"/>
        </pc:sldMkLst>
      </pc:sldChg>
      <pc:sldChg chg="addSp delSp modSp new mod">
        <pc:chgData name="Azora Hurd" userId="ba4173c6921c9c25" providerId="LiveId" clId="{E5C83E25-E2AF-4985-98A0-24BD9FBC0025}" dt="2021-02-14T20:20:05.691" v="1025" actId="20577"/>
        <pc:sldMkLst>
          <pc:docMk/>
          <pc:sldMk cId="3709447149" sldId="330"/>
        </pc:sldMkLst>
        <pc:spChg chg="del">
          <ac:chgData name="Azora Hurd" userId="ba4173c6921c9c25" providerId="LiveId" clId="{E5C83E25-E2AF-4985-98A0-24BD9FBC0025}" dt="2021-02-14T20:17:50.636" v="1010" actId="478"/>
          <ac:spMkLst>
            <pc:docMk/>
            <pc:sldMk cId="3709447149" sldId="330"/>
            <ac:spMk id="2" creationId="{0A125632-6A99-4130-A95A-83C34DE4DE23}"/>
          </ac:spMkLst>
        </pc:spChg>
        <pc:spChg chg="del mod">
          <ac:chgData name="Azora Hurd" userId="ba4173c6921c9c25" providerId="LiveId" clId="{E5C83E25-E2AF-4985-98A0-24BD9FBC0025}" dt="2021-02-14T20:18:45.075" v="1015"/>
          <ac:spMkLst>
            <pc:docMk/>
            <pc:sldMk cId="3709447149" sldId="330"/>
            <ac:spMk id="3" creationId="{BD7A05E4-0B35-463F-804F-A047F11AB30A}"/>
          </ac:spMkLst>
        </pc:spChg>
        <pc:graphicFrameChg chg="add mod modGraphic">
          <ac:chgData name="Azora Hurd" userId="ba4173c6921c9c25" providerId="LiveId" clId="{E5C83E25-E2AF-4985-98A0-24BD9FBC0025}" dt="2021-02-14T20:20:05.691" v="1025" actId="20577"/>
          <ac:graphicFrameMkLst>
            <pc:docMk/>
            <pc:sldMk cId="3709447149" sldId="330"/>
            <ac:graphicFrameMk id="4" creationId="{48A0E55B-BA32-476D-8E15-CB68A8A1750F}"/>
          </ac:graphicFrameMkLst>
        </pc:graphicFrameChg>
      </pc:sldChg>
      <pc:sldChg chg="modSp new mod">
        <pc:chgData name="Azora Hurd" userId="ba4173c6921c9c25" providerId="LiveId" clId="{E5C83E25-E2AF-4985-98A0-24BD9FBC0025}" dt="2021-02-14T20:50:01.653" v="1684" actId="20577"/>
        <pc:sldMkLst>
          <pc:docMk/>
          <pc:sldMk cId="2540586372" sldId="331"/>
        </pc:sldMkLst>
        <pc:spChg chg="mod">
          <ac:chgData name="Azora Hurd" userId="ba4173c6921c9c25" providerId="LiveId" clId="{E5C83E25-E2AF-4985-98A0-24BD9FBC0025}" dt="2021-02-14T20:50:01.653" v="1684" actId="20577"/>
          <ac:spMkLst>
            <pc:docMk/>
            <pc:sldMk cId="2540586372" sldId="331"/>
            <ac:spMk id="2" creationId="{887E16D7-FE3D-4986-894B-BE30D345234A}"/>
          </ac:spMkLst>
        </pc:spChg>
        <pc:spChg chg="mod">
          <ac:chgData name="Azora Hurd" userId="ba4173c6921c9c25" providerId="LiveId" clId="{E5C83E25-E2AF-4985-98A0-24BD9FBC0025}" dt="2021-02-14T20:41:34.722" v="1566" actId="20577"/>
          <ac:spMkLst>
            <pc:docMk/>
            <pc:sldMk cId="2540586372" sldId="331"/>
            <ac:spMk id="3" creationId="{2CC1725C-606F-4DC9-B057-714971850398}"/>
          </ac:spMkLst>
        </pc:spChg>
      </pc:sldChg>
      <pc:sldChg chg="del">
        <pc:chgData name="Azora Hurd" userId="ba4173c6921c9c25" providerId="LiveId" clId="{E5C83E25-E2AF-4985-98A0-24BD9FBC0025}" dt="2021-02-14T19:57:36.400" v="721" actId="47"/>
        <pc:sldMkLst>
          <pc:docMk/>
          <pc:sldMk cId="2916526411" sldId="331"/>
        </pc:sldMkLst>
      </pc:sldChg>
      <pc:sldChg chg="del">
        <pc:chgData name="Azora Hurd" userId="ba4173c6921c9c25" providerId="LiveId" clId="{E5C83E25-E2AF-4985-98A0-24BD9FBC0025}" dt="2021-02-14T19:57:26.612" v="714" actId="47"/>
        <pc:sldMkLst>
          <pc:docMk/>
          <pc:sldMk cId="450146366" sldId="332"/>
        </pc:sldMkLst>
      </pc:sldChg>
      <pc:sldChg chg="addSp delSp modSp new mod modClrScheme chgLayout">
        <pc:chgData name="Azora Hurd" userId="ba4173c6921c9c25" providerId="LiveId" clId="{E5C83E25-E2AF-4985-98A0-24BD9FBC0025}" dt="2021-02-14T20:51:08.281" v="1686" actId="22"/>
        <pc:sldMkLst>
          <pc:docMk/>
          <pc:sldMk cId="2215404870" sldId="332"/>
        </pc:sldMkLst>
        <pc:spChg chg="mod">
          <ac:chgData name="Azora Hurd" userId="ba4173c6921c9c25" providerId="LiveId" clId="{E5C83E25-E2AF-4985-98A0-24BD9FBC0025}" dt="2021-02-14T20:46:34.143" v="1672" actId="26606"/>
          <ac:spMkLst>
            <pc:docMk/>
            <pc:sldMk cId="2215404870" sldId="332"/>
            <ac:spMk id="2" creationId="{A3A5EF2E-FB42-45E9-AA2B-F09A12B3D7CC}"/>
          </ac:spMkLst>
        </pc:spChg>
        <pc:spChg chg="mod ord">
          <ac:chgData name="Azora Hurd" userId="ba4173c6921c9c25" providerId="LiveId" clId="{E5C83E25-E2AF-4985-98A0-24BD9FBC0025}" dt="2021-02-14T20:48:31.734" v="1682" actId="14100"/>
          <ac:spMkLst>
            <pc:docMk/>
            <pc:sldMk cId="2215404870" sldId="332"/>
            <ac:spMk id="3" creationId="{F74019DB-E4C6-46EE-B5B8-A9AE54167C4B}"/>
          </ac:spMkLst>
        </pc:spChg>
        <pc:spChg chg="add del">
          <ac:chgData name="Azora Hurd" userId="ba4173c6921c9c25" providerId="LiveId" clId="{E5C83E25-E2AF-4985-98A0-24BD9FBC0025}" dt="2021-02-14T20:51:08.281" v="1686" actId="22"/>
          <ac:spMkLst>
            <pc:docMk/>
            <pc:sldMk cId="2215404870" sldId="332"/>
            <ac:spMk id="6" creationId="{68435973-D004-4697-B870-4464D2722095}"/>
          </ac:spMkLst>
        </pc:spChg>
        <pc:picChg chg="add mod">
          <ac:chgData name="Azora Hurd" userId="ba4173c6921c9c25" providerId="LiveId" clId="{E5C83E25-E2AF-4985-98A0-24BD9FBC0025}" dt="2021-02-14T20:47:08.318" v="1681" actId="26606"/>
          <ac:picMkLst>
            <pc:docMk/>
            <pc:sldMk cId="2215404870" sldId="332"/>
            <ac:picMk id="4" creationId="{2F87429C-C4A4-4681-8C63-4B60225B9E0B}"/>
          </ac:picMkLst>
        </pc:picChg>
      </pc:sldChg>
      <pc:sldChg chg="del">
        <pc:chgData name="Azora Hurd" userId="ba4173c6921c9c25" providerId="LiveId" clId="{E5C83E25-E2AF-4985-98A0-24BD9FBC0025}" dt="2021-02-14T19:57:27.734" v="715" actId="47"/>
        <pc:sldMkLst>
          <pc:docMk/>
          <pc:sldMk cId="725095879" sldId="333"/>
        </pc:sldMkLst>
      </pc:sldChg>
      <pc:sldChg chg="delSp modSp new mod modNotesTx">
        <pc:chgData name="Azora Hurd" userId="ba4173c6921c9c25" providerId="LiveId" clId="{E5C83E25-E2AF-4985-98A0-24BD9FBC0025}" dt="2021-02-14T21:40:46.961" v="4172" actId="20577"/>
        <pc:sldMkLst>
          <pc:docMk/>
          <pc:sldMk cId="3881962897" sldId="333"/>
        </pc:sldMkLst>
        <pc:spChg chg="mod">
          <ac:chgData name="Azora Hurd" userId="ba4173c6921c9c25" providerId="LiveId" clId="{E5C83E25-E2AF-4985-98A0-24BD9FBC0025}" dt="2021-02-14T21:40:46.961" v="4172" actId="20577"/>
          <ac:spMkLst>
            <pc:docMk/>
            <pc:sldMk cId="3881962897" sldId="333"/>
            <ac:spMk id="2" creationId="{90A15F6D-707D-4FA6-AF8D-1E6D658524FF}"/>
          </ac:spMkLst>
        </pc:spChg>
        <pc:spChg chg="mod">
          <ac:chgData name="Azora Hurd" userId="ba4173c6921c9c25" providerId="LiveId" clId="{E5C83E25-E2AF-4985-98A0-24BD9FBC0025}" dt="2021-02-14T21:25:27.973" v="3987" actId="20577"/>
          <ac:spMkLst>
            <pc:docMk/>
            <pc:sldMk cId="3881962897" sldId="333"/>
            <ac:spMk id="3" creationId="{4E075F62-9CA9-4A91-BC66-9F8346EECDDF}"/>
          </ac:spMkLst>
        </pc:spChg>
        <pc:spChg chg="del mod">
          <ac:chgData name="Azora Hurd" userId="ba4173c6921c9c25" providerId="LiveId" clId="{E5C83E25-E2AF-4985-98A0-24BD9FBC0025}" dt="2021-02-14T20:52:56.997" v="1831" actId="478"/>
          <ac:spMkLst>
            <pc:docMk/>
            <pc:sldMk cId="3881962897" sldId="333"/>
            <ac:spMk id="4" creationId="{18858178-6328-4161-ABFC-192F7C78536D}"/>
          </ac:spMkLst>
        </pc:spChg>
      </pc:sldChg>
      <pc:sldChg chg="addSp modSp new mod modNotesTx">
        <pc:chgData name="Azora Hurd" userId="ba4173c6921c9c25" providerId="LiveId" clId="{E5C83E25-E2AF-4985-98A0-24BD9FBC0025}" dt="2021-02-14T21:37:29.197" v="4156" actId="14100"/>
        <pc:sldMkLst>
          <pc:docMk/>
          <pc:sldMk cId="4239728601" sldId="334"/>
        </pc:sldMkLst>
        <pc:spChg chg="mod">
          <ac:chgData name="Azora Hurd" userId="ba4173c6921c9c25" providerId="LiveId" clId="{E5C83E25-E2AF-4985-98A0-24BD9FBC0025}" dt="2021-02-14T21:32:38.957" v="4129" actId="1076"/>
          <ac:spMkLst>
            <pc:docMk/>
            <pc:sldMk cId="4239728601" sldId="334"/>
            <ac:spMk id="2" creationId="{D250B8C3-1DCE-4B5A-A001-41CF049F3F23}"/>
          </ac:spMkLst>
        </pc:spChg>
        <pc:spChg chg="mod">
          <ac:chgData name="Azora Hurd" userId="ba4173c6921c9c25" providerId="LiveId" clId="{E5C83E25-E2AF-4985-98A0-24BD9FBC0025}" dt="2021-02-14T21:36:30.326" v="4145" actId="255"/>
          <ac:spMkLst>
            <pc:docMk/>
            <pc:sldMk cId="4239728601" sldId="334"/>
            <ac:spMk id="3" creationId="{1F0D3708-D6E4-4EB1-B5E7-40421DBA40C0}"/>
          </ac:spMkLst>
        </pc:spChg>
        <pc:spChg chg="mod">
          <ac:chgData name="Azora Hurd" userId="ba4173c6921c9c25" providerId="LiveId" clId="{E5C83E25-E2AF-4985-98A0-24BD9FBC0025}" dt="2021-02-14T21:37:19.527" v="4154" actId="255"/>
          <ac:spMkLst>
            <pc:docMk/>
            <pc:sldMk cId="4239728601" sldId="334"/>
            <ac:spMk id="4" creationId="{6B622D36-7F7A-4896-8D16-A6FCF827CA99}"/>
          </ac:spMkLst>
        </pc:spChg>
        <pc:picChg chg="add mod">
          <ac:chgData name="Azora Hurd" userId="ba4173c6921c9c25" providerId="LiveId" clId="{E5C83E25-E2AF-4985-98A0-24BD9FBC0025}" dt="2021-02-14T21:36:55.297" v="4151" actId="14100"/>
          <ac:picMkLst>
            <pc:docMk/>
            <pc:sldMk cId="4239728601" sldId="334"/>
            <ac:picMk id="5" creationId="{063F83D5-F789-429B-9919-A38E376179C5}"/>
          </ac:picMkLst>
        </pc:picChg>
        <pc:picChg chg="add mod">
          <ac:chgData name="Azora Hurd" userId="ba4173c6921c9c25" providerId="LiveId" clId="{E5C83E25-E2AF-4985-98A0-24BD9FBC0025}" dt="2021-02-14T21:37:02.490" v="4152" actId="14100"/>
          <ac:picMkLst>
            <pc:docMk/>
            <pc:sldMk cId="4239728601" sldId="334"/>
            <ac:picMk id="6" creationId="{623E9CD6-3AC4-43EF-999C-3A0D99616867}"/>
          </ac:picMkLst>
        </pc:picChg>
        <pc:picChg chg="add mod">
          <ac:chgData name="Azora Hurd" userId="ba4173c6921c9c25" providerId="LiveId" clId="{E5C83E25-E2AF-4985-98A0-24BD9FBC0025}" dt="2021-02-14T21:37:29.197" v="4156" actId="14100"/>
          <ac:picMkLst>
            <pc:docMk/>
            <pc:sldMk cId="4239728601" sldId="334"/>
            <ac:picMk id="7" creationId="{3D1DEAC2-F3A7-4E8A-AFA5-AE14434554F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2/14/2021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uowtsd.sharepoint.com/student-experience/SiteAssets/Pages/Survey-Season/UKES%20Survey%20Video.mp4" TargetMode="External"/><Relationship Id="rId2" Type="http://schemas.openxmlformats.org/officeDocument/2006/relationships/slide" Target="../slides/slide12.xml"/><Relationship Id="rId1" Type="http://schemas.openxmlformats.org/officeDocument/2006/relationships/notesMaster" Target="../notesMasters/notesMaster1.xml"/><Relationship Id="rId5" Type="http://schemas.openxmlformats.org/officeDocument/2006/relationships/hyperlink" Target="https://eur01.safelinks.protection.outlook.com/?url=https%3A%2F%2Fapp.powerbi.com%2Fgroups%2Fme%2Fdashboards%2F4873b6a4-3550-489f-8b3d-b5836517cc43%3Fctid%3D4e0f11f9-046e-4505-9cb8-db2152311e21&amp;data=04%7C01%7C%7C2c059934724346c47dbe08d8cf801c58%7C4e0f11f9046e45059cb8db2152311e21%7C0%7C0%7C637487497463997149%7CUnknown%7CTWFpbGZsb3d8eyJWIjoiMC4wLjAwMDAiLCJQIjoiV2luMzIiLCJBTiI6Ik1haWwiLCJXVCI6Mn0%3D%7C1000&amp;sdata=BnGHWqvL%2FXhCKbH7aTWefD2xJSBl%2Fo9bHr0ONXpVF3o%3D&amp;reserved=0" TargetMode="External"/><Relationship Id="rId4" Type="http://schemas.openxmlformats.org/officeDocument/2006/relationships/hyperlink" Target="https://uowtsd.sharepoint.com/student-experience/SiteAssets/Pages/Survey-Season/NSS%20Survey%20Video_2.mp4"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2678209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Tuckman’s Model –Summary </a:t>
            </a:r>
            <a:r>
              <a:rPr lang="en-GB" sz="1200" b="1"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cs typeface="Arial" panose="020B0604020202020204" pitchFamily="34" charset="0"/>
              </a:rPr>
              <a:t>Forming, storming, norming, performing, adjourning</a:t>
            </a:r>
            <a:r>
              <a:rPr lang="en-GB" sz="12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cs typeface="Arial" panose="020B0604020202020204" pitchFamily="34" charset="0"/>
              </a:rPr>
              <a:t>. </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Wheelan’s (2016) Model of Team Development </a:t>
            </a:r>
          </a:p>
          <a:p>
            <a:endParaRPr lang="en-GB" sz="12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t>Stage 1 – Dependency and inclusion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t>Stage 2 – Counter-dependency and  Fighting</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t>Stage 3 – Trust and Structure</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t>Stage 4 – Work</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b="1" kern="1200" dirty="0"/>
              <a:t>Belbin’s Team Roles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t>Thinking-oriented Roles – plant, monitor evaluator, specialist skills.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t>Action-oriented Roles – Shaper, implementor, completer finisher.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t>People-oriented Roles – Coordinator, team worker, resource investigator.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b="1" kern="1200" dirty="0"/>
              <a:t>Decision Making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t>Nominal group technique – the structure of meetings e.g. committee, consensus decisions,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t>Delphi Technique – systemic forecasting methods, used in healthcare, it used to gather opinions from the wider team of experts.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t>Brainstorming – a technique to stimulate creative ideas and provide solutions to a problem with the team is handling.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t>Dialectic decision method – a way of overcoming a problem in the group decision making where the  group quickly agree to one alternative proposal.  They may overlook a more promising solutions, but it enables the team to discuss and record the options discussed.  It can look at the pros and cons.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kern="1200" dirty="0"/>
          </a:p>
          <a:p>
            <a:r>
              <a:rPr lang="en-GB" dirty="0"/>
              <a:t>Groupthink – this affects the quality of the decisions made by the team, social pressures might be an influencing factor which can affect a balance considerations. </a:t>
            </a:r>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446464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dirty="0">
                <a:solidFill>
                  <a:srgbClr val="323130"/>
                </a:solidFill>
                <a:effectLst/>
                <a:latin typeface="Calibri" panose="020F0502020204030204" pitchFamily="34" charset="0"/>
              </a:rPr>
              <a:t>survey links to everybody?</a:t>
            </a:r>
          </a:p>
          <a:p>
            <a:pPr algn="l"/>
            <a:r>
              <a:rPr lang="en-GB" sz="1800" b="0" i="0" dirty="0">
                <a:solidFill>
                  <a:srgbClr val="323130"/>
                </a:solidFill>
                <a:effectLst/>
                <a:latin typeface="Calibri" panose="020F0502020204030204" pitchFamily="34" charset="0"/>
              </a:rPr>
              <a:t> </a:t>
            </a:r>
          </a:p>
          <a:p>
            <a:pPr algn="l"/>
            <a:r>
              <a:rPr lang="en-GB" sz="1800" b="0" i="0" dirty="0">
                <a:solidFill>
                  <a:srgbClr val="323130"/>
                </a:solidFill>
                <a:effectLst/>
                <a:latin typeface="Calibri" panose="020F0502020204030204" pitchFamily="34" charset="0"/>
                <a:hlinkClick r:id="rId3"/>
              </a:rPr>
              <a:t>UKES student video</a:t>
            </a:r>
            <a:endParaRPr lang="en-GB" sz="1800" b="0" i="0" dirty="0">
              <a:solidFill>
                <a:srgbClr val="323130"/>
              </a:solidFill>
              <a:effectLst/>
              <a:latin typeface="Calibri" panose="020F0502020204030204" pitchFamily="34" charset="0"/>
            </a:endParaRPr>
          </a:p>
          <a:p>
            <a:pPr algn="l"/>
            <a:r>
              <a:rPr lang="en-GB" sz="1800" b="0" i="0" dirty="0">
                <a:solidFill>
                  <a:srgbClr val="323130"/>
                </a:solidFill>
                <a:effectLst/>
                <a:latin typeface="Calibri" panose="020F0502020204030204" pitchFamily="34" charset="0"/>
              </a:rPr>
              <a:t> </a:t>
            </a:r>
          </a:p>
          <a:p>
            <a:pPr algn="l"/>
            <a:r>
              <a:rPr lang="en-GB" sz="1800" b="0" i="0" dirty="0">
                <a:solidFill>
                  <a:srgbClr val="323130"/>
                </a:solidFill>
                <a:effectLst/>
                <a:latin typeface="Calibri" panose="020F0502020204030204" pitchFamily="34" charset="0"/>
                <a:hlinkClick r:id="rId4"/>
              </a:rPr>
              <a:t>NSS student video</a:t>
            </a:r>
            <a:endParaRPr lang="en-GB" sz="1800" b="0" i="0" dirty="0">
              <a:solidFill>
                <a:srgbClr val="323130"/>
              </a:solidFill>
              <a:effectLst/>
              <a:latin typeface="Calibri" panose="020F0502020204030204" pitchFamily="34" charset="0"/>
            </a:endParaRPr>
          </a:p>
          <a:p>
            <a:pPr algn="l"/>
            <a:r>
              <a:rPr lang="en-GB" sz="1800" b="0" i="0" dirty="0">
                <a:solidFill>
                  <a:srgbClr val="323130"/>
                </a:solidFill>
                <a:effectLst/>
                <a:latin typeface="Calibri" panose="020F0502020204030204" pitchFamily="34" charset="0"/>
              </a:rPr>
              <a:t> </a:t>
            </a:r>
          </a:p>
          <a:p>
            <a:pPr algn="l"/>
            <a:r>
              <a:rPr lang="en-GB" sz="1800" b="0" i="0" dirty="0">
                <a:solidFill>
                  <a:srgbClr val="323130"/>
                </a:solidFill>
                <a:effectLst/>
                <a:latin typeface="Calibri" panose="020F0502020204030204" pitchFamily="34" charset="0"/>
                <a:hlinkClick r:id="rId5"/>
              </a:rPr>
              <a:t>Survey response rate monitoring link</a:t>
            </a:r>
            <a:r>
              <a:rPr lang="en-GB" sz="1800" b="0" i="0" dirty="0">
                <a:solidFill>
                  <a:srgbClr val="323130"/>
                </a:solidFill>
                <a:effectLst/>
                <a:latin typeface="Calibri" panose="020F0502020204030204" pitchFamily="34" charset="0"/>
              </a:rPr>
              <a:t> - staff will need to request access to the page through this link.</a:t>
            </a:r>
          </a:p>
          <a:p>
            <a:pPr algn="l"/>
            <a:r>
              <a:rPr lang="en-GB" sz="1800" b="0" i="0" dirty="0">
                <a:solidFill>
                  <a:srgbClr val="323130"/>
                </a:solidFill>
                <a:effectLst/>
                <a:latin typeface="Calibri" panose="020F0502020204030204" pitchFamily="34" charset="0"/>
              </a:rPr>
              <a:t> </a:t>
            </a:r>
          </a:p>
          <a:p>
            <a:pPr algn="l"/>
            <a:r>
              <a:rPr lang="en-GB" sz="1800" b="0" i="0" dirty="0">
                <a:solidFill>
                  <a:srgbClr val="323130"/>
                </a:solidFill>
                <a:effectLst/>
                <a:latin typeface="Calibri" panose="020F0502020204030204" pitchFamily="34" charset="0"/>
              </a:rPr>
              <a:t>I also received a couple of questions regarding Module Evaluation. If staff can email me if they need to gain access to the Module Evaluation reports and I will add them to the Teams folder.</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7918373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a.hurd@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s://uowtsd.sharepoint.com/student-experience/SiteAssets/Pages/Survey-Season/UKES%20Survey%20Video.mp4" TargetMode="External"/><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hyperlink" Target="https://eur01.safelinks.protection.outlook.com/?url=https%3A%2F%2Fapp.powerbi.com%2Fgroups%2Fme%2Fdashboards%2F4873b6a4-3550-489f-8b3d-b5836517cc43%3Fctid%3D4e0f11f9-046e-4505-9cb8-db2152311e21&amp;data=04%7C01%7C%7C2c059934724346c47dbe08d8cf801c58%7C4e0f11f9046e45059cb8db2152311e21%7C0%7C0%7C637487497463997149%7CUnknown%7CTWFpbGZsb3d8eyJWIjoiMC4wLjAwMDAiLCJQIjoiV2luMzIiLCJBTiI6Ik1haWwiLCJXVCI6Mn0%3D%7C1000&amp;sdata=BnGHWqvL%2FXhCKbH7aTWefD2xJSBl%2Fo9bHr0ONXpVF3o%3D&amp;reserved=0" TargetMode="External"/><Relationship Id="rId4" Type="http://schemas.openxmlformats.org/officeDocument/2006/relationships/hyperlink" Target="https://uowtsd.sharepoint.com/student-experience/SiteAssets/Pages/Survey-Season/NSS%20Survey%20Video_2.mp4"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tayu95atBP0" TargetMode="External"/><Relationship Id="rId2" Type="http://schemas.openxmlformats.org/officeDocument/2006/relationships/hyperlink" Target="https://www.youtube.com/watch?v=jwHfmlbJX5Q" TargetMode="External"/><Relationship Id="rId1" Type="http://schemas.openxmlformats.org/officeDocument/2006/relationships/slideLayout" Target="../slideLayouts/slideLayout2.xml"/><Relationship Id="rId4" Type="http://schemas.openxmlformats.org/officeDocument/2006/relationships/hyperlink" Target="https://en.wikipedia.org/wiki/Cabinet_Office_Briefing_Roo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Certificate of Higher Education in Skills for the Workplace</a:t>
            </a:r>
            <a:br>
              <a:rPr lang="en-GB" altLang="en-US" sz="2400" dirty="0"/>
            </a:br>
            <a:r>
              <a:rPr lang="en-GB" dirty="0"/>
              <a:t> </a:t>
            </a:r>
            <a:r>
              <a:rPr lang="en-GB" sz="3100" b="1" dirty="0">
                <a:solidFill>
                  <a:schemeClr val="accent2">
                    <a:lumMod val="20000"/>
                    <a:lumOff val="80000"/>
                  </a:schemeClr>
                </a:solidFill>
              </a:rPr>
              <a:t>Effective Team Working &amp; Communications</a:t>
            </a:r>
            <a:r>
              <a:rPr lang="en-GB" sz="4000" b="1" dirty="0">
                <a:solidFill>
                  <a:schemeClr val="accent2">
                    <a:lumMod val="20000"/>
                    <a:lumOff val="80000"/>
                  </a:schemeClr>
                </a:solidFill>
              </a:rPr>
              <a:t/>
            </a:r>
            <a:br>
              <a:rPr lang="en-GB" sz="4000" b="1" dirty="0">
                <a:solidFill>
                  <a:schemeClr val="accent2">
                    <a:lumMod val="20000"/>
                    <a:lumOff val="80000"/>
                  </a:schemeClr>
                </a:solidFill>
              </a:rPr>
            </a:br>
            <a:r>
              <a:rPr lang="en-GB" sz="3100" b="1" dirty="0">
                <a:solidFill>
                  <a:schemeClr val="accent2">
                    <a:lumMod val="20000"/>
                    <a:lumOff val="80000"/>
                  </a:schemeClr>
                </a:solidFill>
              </a:rPr>
              <a:t>(BMSW 4002)</a:t>
            </a:r>
            <a:r>
              <a:rPr lang="en-GB" sz="3200" b="1" dirty="0">
                <a:solidFill>
                  <a:schemeClr val="accent2">
                    <a:lumMod val="20000"/>
                    <a:lumOff val="80000"/>
                  </a:schemeClr>
                </a:solidFill>
              </a:rPr>
              <a:t/>
            </a:r>
            <a:br>
              <a:rPr lang="en-GB" sz="3200" b="1" dirty="0">
                <a:solidFill>
                  <a:schemeClr val="accent2">
                    <a:lumMod val="20000"/>
                    <a:lumOff val="80000"/>
                  </a:schemeClr>
                </a:solidFill>
              </a:rPr>
            </a:br>
            <a:r>
              <a:rPr lang="en-GB" sz="3200" b="1" dirty="0">
                <a:solidFill>
                  <a:schemeClr val="accent2">
                    <a:lumMod val="20000"/>
                    <a:lumOff val="80000"/>
                  </a:schemeClr>
                </a:solidFill>
              </a:rPr>
              <a:t/>
            </a:r>
            <a:br>
              <a:rPr lang="en-GB" sz="3200" b="1" dirty="0">
                <a:solidFill>
                  <a:schemeClr val="accent2">
                    <a:lumMod val="20000"/>
                    <a:lumOff val="80000"/>
                  </a:schemeClr>
                </a:solidFill>
              </a:rPr>
            </a:br>
            <a:r>
              <a:rPr lang="en-GB" b="1" dirty="0">
                <a:solidFill>
                  <a:schemeClr val="accent2">
                    <a:lumMod val="20000"/>
                    <a:lumOff val="80000"/>
                  </a:schemeClr>
                </a:solidFill>
              </a:rPr>
              <a:t>Week 5 </a:t>
            </a:r>
            <a:br>
              <a:rPr lang="en-GB" b="1" dirty="0">
                <a:solidFill>
                  <a:schemeClr val="accent2">
                    <a:lumMod val="20000"/>
                    <a:lumOff val="80000"/>
                  </a:schemeClr>
                </a:solidFill>
              </a:rPr>
            </a:br>
            <a:r>
              <a:rPr lang="en-GB" b="1" dirty="0">
                <a:solidFill>
                  <a:schemeClr val="accent2">
                    <a:lumMod val="20000"/>
                    <a:lumOff val="80000"/>
                  </a:schemeClr>
                </a:solidFill>
              </a:rPr>
              <a:t>Workshop Week </a:t>
            </a:r>
            <a:br>
              <a:rPr lang="en-GB" b="1" dirty="0">
                <a:solidFill>
                  <a:schemeClr val="accent2">
                    <a:lumMod val="20000"/>
                    <a:lumOff val="80000"/>
                  </a:schemeClr>
                </a:solidFill>
              </a:rPr>
            </a:br>
            <a:r>
              <a:rPr lang="en-GB" sz="3100" b="1" dirty="0">
                <a:solidFill>
                  <a:schemeClr val="accent2">
                    <a:lumMod val="20000"/>
                    <a:lumOff val="80000"/>
                  </a:schemeClr>
                </a:solidFill>
              </a:rPr>
              <a:t>Dr Azora Hurd </a:t>
            </a:r>
            <a:r>
              <a:rPr lang="en-GB" sz="3100" b="1" dirty="0">
                <a:solidFill>
                  <a:schemeClr val="accent2">
                    <a:lumMod val="20000"/>
                    <a:lumOff val="80000"/>
                  </a:schemeClr>
                </a:solidFill>
                <a:hlinkClick r:id="rId2"/>
              </a:rPr>
              <a:t>a.hurd@uwtsd.ac.uk</a:t>
            </a:r>
            <a:r>
              <a:rPr lang="en-GB" sz="3100" b="1" dirty="0">
                <a:solidFill>
                  <a:schemeClr val="accent2">
                    <a:lumMod val="20000"/>
                    <a:lumOff val="80000"/>
                  </a:schemeClr>
                </a:solidFill>
              </a:rPr>
              <a:t> </a:t>
            </a:r>
            <a:endParaRPr lang="en-GB" altLang="en-US" sz="31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a:xfrm>
            <a:off x="107504" y="1600201"/>
            <a:ext cx="8856984" cy="3917032"/>
          </a:xfrm>
        </p:spPr>
        <p:txBody>
          <a:bodyPr>
            <a:normAutofit/>
          </a:bodyPr>
          <a:lstStyle/>
          <a:p>
            <a:r>
              <a:rPr lang="en-GB" dirty="0"/>
              <a:t>Defined groups and teams.</a:t>
            </a:r>
          </a:p>
          <a:p>
            <a:r>
              <a:rPr lang="en-GB" dirty="0"/>
              <a:t>Discussed the stages of team development.</a:t>
            </a:r>
          </a:p>
          <a:p>
            <a:r>
              <a:rPr lang="en-GB" dirty="0"/>
              <a:t>Discussed the various roles which exist in effective teams. </a:t>
            </a:r>
          </a:p>
          <a:p>
            <a:r>
              <a:rPr lang="en-GB" dirty="0"/>
              <a:t>How to develop effective teams.</a:t>
            </a:r>
          </a:p>
          <a:p>
            <a:r>
              <a:rPr lang="en-GB" dirty="0"/>
              <a:t>How teams make decisions and groupthink.  </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So far…</a:t>
            </a:r>
          </a:p>
        </p:txBody>
      </p:sp>
    </p:spTree>
    <p:extLst>
      <p:ext uri="{BB962C8B-B14F-4D97-AF65-F5344CB8AC3E}">
        <p14:creationId xmlns:p14="http://schemas.microsoft.com/office/powerpoint/2010/main" val="115033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274638"/>
            <a:ext cx="8229600" cy="778098"/>
          </a:xfrm>
        </p:spPr>
        <p:txBody>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323528" y="1124744"/>
            <a:ext cx="8496944" cy="4392489"/>
          </a:xfrm>
        </p:spPr>
        <p:txBody>
          <a:bodyPr>
            <a:normAutofit fontScale="92500" lnSpcReduction="10000"/>
          </a:bodyPr>
          <a:lstStyle/>
          <a:p>
            <a:pPr marL="0" indent="0">
              <a:buNone/>
            </a:pPr>
            <a:r>
              <a:rPr lang="en-GB" dirty="0"/>
              <a:t>Run a workshop which will include the following items:-</a:t>
            </a:r>
          </a:p>
          <a:p>
            <a:r>
              <a:rPr lang="en-GB" dirty="0"/>
              <a:t>The assessment task for the first assignment. </a:t>
            </a:r>
          </a:p>
          <a:p>
            <a:r>
              <a:rPr lang="en-GB" dirty="0"/>
              <a:t>Submission and conduct.</a:t>
            </a:r>
          </a:p>
          <a:p>
            <a:r>
              <a:rPr lang="en-GB" dirty="0"/>
              <a:t>Referencing requirements. </a:t>
            </a:r>
          </a:p>
          <a:p>
            <a:r>
              <a:rPr lang="en-GB" dirty="0"/>
              <a:t>Have an overview of the material we have covered so far in the teaching sessions and look at any outstanding items. </a:t>
            </a:r>
          </a:p>
          <a:p>
            <a:r>
              <a:rPr lang="en-GB" dirty="0"/>
              <a:t>NSS and Student feedback.</a:t>
            </a:r>
          </a:p>
          <a:p>
            <a:endParaRPr lang="en-GB" dirty="0"/>
          </a:p>
          <a:p>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7D1D2-1DF1-4312-AA26-9EE68F320A64}"/>
              </a:ext>
            </a:extLst>
          </p:cNvPr>
          <p:cNvSpPr>
            <a:spLocks noGrp="1"/>
          </p:cNvSpPr>
          <p:nvPr>
            <p:ph type="title"/>
          </p:nvPr>
        </p:nvSpPr>
        <p:spPr>
          <a:xfrm>
            <a:off x="474004" y="116632"/>
            <a:ext cx="8229600" cy="490066"/>
          </a:xfrm>
        </p:spPr>
        <p:txBody>
          <a:bodyPr>
            <a:normAutofit fontScale="90000"/>
          </a:bodyPr>
          <a:lstStyle/>
          <a:p>
            <a:r>
              <a:rPr lang="en-GB" b="1" dirty="0"/>
              <a:t>Assignment Specification </a:t>
            </a:r>
          </a:p>
        </p:txBody>
      </p:sp>
      <p:sp>
        <p:nvSpPr>
          <p:cNvPr id="3" name="Content Placeholder 2">
            <a:extLst>
              <a:ext uri="{FF2B5EF4-FFF2-40B4-BE49-F238E27FC236}">
                <a16:creationId xmlns:a16="http://schemas.microsoft.com/office/drawing/2014/main" id="{1DFBFC86-8CE4-4C5C-B8FD-889BCB322DF0}"/>
              </a:ext>
            </a:extLst>
          </p:cNvPr>
          <p:cNvSpPr>
            <a:spLocks noGrp="1"/>
          </p:cNvSpPr>
          <p:nvPr>
            <p:ph idx="1"/>
          </p:nvPr>
        </p:nvSpPr>
        <p:spPr>
          <a:xfrm>
            <a:off x="457200" y="764704"/>
            <a:ext cx="8229600" cy="4752529"/>
          </a:xfrm>
        </p:spPr>
        <p:txBody>
          <a:bodyPr/>
          <a:lstStyle/>
          <a:p>
            <a:pPr marL="0" indent="0">
              <a:lnSpc>
                <a:spcPct val="107000"/>
              </a:lnSpc>
              <a:spcAft>
                <a:spcPts val="800"/>
              </a:spcAft>
              <a:buNone/>
            </a:pPr>
            <a:r>
              <a:rPr lang="en-GB" sz="1800" b="1" u="sng" dirty="0">
                <a:solidFill>
                  <a:srgbClr val="000000"/>
                </a:solidFill>
                <a:effectLst/>
                <a:uFill>
                  <a:solidFill>
                    <a:srgbClr val="000000"/>
                  </a:solidFill>
                </a:uFill>
                <a:latin typeface="Arial" panose="020B0604020202020204" pitchFamily="34" charset="0"/>
                <a:ea typeface="Arial" panose="020B0604020202020204" pitchFamily="34" charset="0"/>
              </a:rPr>
              <a:t>Guidance for BMSW_4002 Report</a:t>
            </a:r>
            <a:endParaRPr lang="en-GB" sz="1800" dirty="0">
              <a:solidFill>
                <a:srgbClr val="FF0000"/>
              </a:solidFill>
              <a:effectLst/>
              <a:latin typeface="Arial" panose="020B0604020202020204" pitchFamily="34" charset="0"/>
              <a:ea typeface="Arial" panose="020B0604020202020204" pitchFamily="34" charset="0"/>
            </a:endParaRPr>
          </a:p>
          <a:p>
            <a:pPr>
              <a:lnSpc>
                <a:spcPct val="107000"/>
              </a:lnSpc>
              <a:spcAft>
                <a:spcPts val="795"/>
              </a:spcAft>
            </a:pPr>
            <a:r>
              <a:rPr lang="en-GB" sz="1800" b="1" dirty="0">
                <a:solidFill>
                  <a:srgbClr val="FF0000"/>
                </a:solidFill>
                <a:effectLst/>
                <a:latin typeface="Arial" panose="020B0604020202020204" pitchFamily="34" charset="0"/>
                <a:ea typeface="Arial" panose="020B0604020202020204" pitchFamily="34" charset="0"/>
              </a:rPr>
              <a:t>Before reading this guidance, you should consult a copy of the full assignment brief for Component1 which is available on Moodle – Effective Team working &amp; communication - Assignment Specification.  </a:t>
            </a:r>
            <a:endParaRPr lang="en-GB" b="1" dirty="0">
              <a:solidFill>
                <a:srgbClr val="FF0000"/>
              </a:solidFill>
            </a:endParaRPr>
          </a:p>
        </p:txBody>
      </p:sp>
      <p:graphicFrame>
        <p:nvGraphicFramePr>
          <p:cNvPr id="4" name="Table 3">
            <a:extLst>
              <a:ext uri="{FF2B5EF4-FFF2-40B4-BE49-F238E27FC236}">
                <a16:creationId xmlns:a16="http://schemas.microsoft.com/office/drawing/2014/main" id="{D63F0C63-F079-46FA-A09E-B45F3E624928}"/>
              </a:ext>
            </a:extLst>
          </p:cNvPr>
          <p:cNvGraphicFramePr>
            <a:graphicFrameLocks noGrp="1"/>
          </p:cNvGraphicFramePr>
          <p:nvPr>
            <p:extLst>
              <p:ext uri="{D42A27DB-BD31-4B8C-83A1-F6EECF244321}">
                <p14:modId xmlns:p14="http://schemas.microsoft.com/office/powerpoint/2010/main" val="590522984"/>
              </p:ext>
            </p:extLst>
          </p:nvPr>
        </p:nvGraphicFramePr>
        <p:xfrm>
          <a:off x="683568" y="2276872"/>
          <a:ext cx="8003232" cy="2952328"/>
        </p:xfrm>
        <a:graphic>
          <a:graphicData uri="http://schemas.openxmlformats.org/drawingml/2006/table">
            <a:tbl>
              <a:tblPr firstRow="1" firstCol="1" bandRow="1">
                <a:tableStyleId>{5C22544A-7EE6-4342-B048-85BDC9FD1C3A}</a:tableStyleId>
              </a:tblPr>
              <a:tblGrid>
                <a:gridCol w="4270995">
                  <a:extLst>
                    <a:ext uri="{9D8B030D-6E8A-4147-A177-3AD203B41FA5}">
                      <a16:colId xmlns:a16="http://schemas.microsoft.com/office/drawing/2014/main" val="333857719"/>
                    </a:ext>
                  </a:extLst>
                </a:gridCol>
                <a:gridCol w="3732237">
                  <a:extLst>
                    <a:ext uri="{9D8B030D-6E8A-4147-A177-3AD203B41FA5}">
                      <a16:colId xmlns:a16="http://schemas.microsoft.com/office/drawing/2014/main" val="2396025715"/>
                    </a:ext>
                  </a:extLst>
                </a:gridCol>
              </a:tblGrid>
              <a:tr h="290227">
                <a:tc>
                  <a:txBody>
                    <a:bodyPr/>
                    <a:lstStyle/>
                    <a:p>
                      <a:pPr algn="ctr">
                        <a:lnSpc>
                          <a:spcPct val="107000"/>
                        </a:lnSpc>
                        <a:spcAft>
                          <a:spcPts val="795"/>
                        </a:spcAft>
                      </a:pPr>
                      <a:r>
                        <a:rPr lang="en-GB" sz="1600" dirty="0">
                          <a:effectLst/>
                        </a:rPr>
                        <a:t>Sections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7945" marR="22225" marT="6985" marB="0"/>
                </a:tc>
                <a:tc>
                  <a:txBody>
                    <a:bodyPr/>
                    <a:lstStyle/>
                    <a:p>
                      <a:pPr marL="1270" algn="ctr">
                        <a:lnSpc>
                          <a:spcPct val="107000"/>
                        </a:lnSpc>
                        <a:spcAft>
                          <a:spcPts val="795"/>
                        </a:spcAft>
                      </a:pPr>
                      <a:r>
                        <a:rPr lang="en-GB" sz="1600" dirty="0">
                          <a:effectLst/>
                        </a:rPr>
                        <a:t>Word count guidance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7945" marR="22225" marT="6985" marB="0"/>
                </a:tc>
                <a:extLst>
                  <a:ext uri="{0D108BD9-81ED-4DB2-BD59-A6C34878D82A}">
                    <a16:rowId xmlns:a16="http://schemas.microsoft.com/office/drawing/2014/main" val="4151174602"/>
                  </a:ext>
                </a:extLst>
              </a:tr>
              <a:tr h="2662101">
                <a:tc>
                  <a:txBody>
                    <a:bodyPr/>
                    <a:lstStyle/>
                    <a:p>
                      <a:pPr>
                        <a:lnSpc>
                          <a:spcPct val="107000"/>
                        </a:lnSpc>
                        <a:spcAft>
                          <a:spcPts val="795"/>
                        </a:spcAft>
                      </a:pPr>
                      <a:r>
                        <a:rPr lang="en-GB" sz="1600" dirty="0">
                          <a:effectLst/>
                        </a:rPr>
                        <a:t>Title Page </a:t>
                      </a:r>
                    </a:p>
                    <a:p>
                      <a:pPr>
                        <a:lnSpc>
                          <a:spcPct val="107000"/>
                        </a:lnSpc>
                        <a:spcAft>
                          <a:spcPts val="795"/>
                        </a:spcAft>
                      </a:pPr>
                      <a:r>
                        <a:rPr lang="en-GB" sz="1600" dirty="0">
                          <a:effectLst/>
                        </a:rPr>
                        <a:t> </a:t>
                      </a:r>
                    </a:p>
                    <a:p>
                      <a:pPr>
                        <a:lnSpc>
                          <a:spcPct val="99000"/>
                        </a:lnSpc>
                        <a:spcAft>
                          <a:spcPts val="795"/>
                        </a:spcAft>
                      </a:pPr>
                      <a:r>
                        <a:rPr lang="en-GB" sz="1600" dirty="0">
                          <a:effectLst/>
                        </a:rPr>
                        <a:t>All of your submissions must include a title page that clearly states your name, your student number, the module code and title, your lecturer’s name, and your assignment title.  </a:t>
                      </a:r>
                    </a:p>
                    <a:p>
                      <a:pPr>
                        <a:lnSpc>
                          <a:spcPct val="107000"/>
                        </a:lnSpc>
                        <a:spcAft>
                          <a:spcPts val="795"/>
                        </a:spcAft>
                      </a:pPr>
                      <a:r>
                        <a:rPr lang="en-GB" sz="1600" dirty="0">
                          <a:effectLst/>
                        </a:rPr>
                        <a:t>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7945" marR="22225" marT="6985" marB="0"/>
                </a:tc>
                <a:tc>
                  <a:txBody>
                    <a:bodyPr/>
                    <a:lstStyle/>
                    <a:p>
                      <a:pPr marL="1270">
                        <a:lnSpc>
                          <a:spcPct val="107000"/>
                        </a:lnSpc>
                        <a:spcAft>
                          <a:spcPts val="795"/>
                        </a:spcAft>
                      </a:pPr>
                      <a:r>
                        <a:rPr lang="en-GB" sz="1600" b="1" dirty="0">
                          <a:effectLst/>
                        </a:rPr>
                        <a:t>The words in this section do not count towards your word limit.  </a:t>
                      </a:r>
                      <a:endParaRPr lang="en-GB" sz="16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7945" marR="22225" marT="6985" marB="0"/>
                </a:tc>
                <a:extLst>
                  <a:ext uri="{0D108BD9-81ED-4DB2-BD59-A6C34878D82A}">
                    <a16:rowId xmlns:a16="http://schemas.microsoft.com/office/drawing/2014/main" val="2297654868"/>
                  </a:ext>
                </a:extLst>
              </a:tr>
            </a:tbl>
          </a:graphicData>
        </a:graphic>
      </p:graphicFrame>
    </p:spTree>
    <p:extLst>
      <p:ext uri="{BB962C8B-B14F-4D97-AF65-F5344CB8AC3E}">
        <p14:creationId xmlns:p14="http://schemas.microsoft.com/office/powerpoint/2010/main" val="1923850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F2B1A9E7-E4CE-42FD-A272-6B35857DB6DB}"/>
              </a:ext>
            </a:extLst>
          </p:cNvPr>
          <p:cNvGraphicFramePr>
            <a:graphicFrameLocks noGrp="1"/>
          </p:cNvGraphicFramePr>
          <p:nvPr>
            <p:ph idx="1"/>
            <p:extLst>
              <p:ext uri="{D42A27DB-BD31-4B8C-83A1-F6EECF244321}">
                <p14:modId xmlns:p14="http://schemas.microsoft.com/office/powerpoint/2010/main" val="2290481761"/>
              </p:ext>
            </p:extLst>
          </p:nvPr>
        </p:nvGraphicFramePr>
        <p:xfrm>
          <a:off x="323528" y="260648"/>
          <a:ext cx="8568952" cy="4968553"/>
        </p:xfrm>
        <a:graphic>
          <a:graphicData uri="http://schemas.openxmlformats.org/drawingml/2006/table">
            <a:tbl>
              <a:tblPr firstRow="1" firstCol="1" bandRow="1">
                <a:tableStyleId>{5C22544A-7EE6-4342-B048-85BDC9FD1C3A}</a:tableStyleId>
              </a:tblPr>
              <a:tblGrid>
                <a:gridCol w="4572895">
                  <a:extLst>
                    <a:ext uri="{9D8B030D-6E8A-4147-A177-3AD203B41FA5}">
                      <a16:colId xmlns:a16="http://schemas.microsoft.com/office/drawing/2014/main" val="2041647370"/>
                    </a:ext>
                  </a:extLst>
                </a:gridCol>
                <a:gridCol w="3996057">
                  <a:extLst>
                    <a:ext uri="{9D8B030D-6E8A-4147-A177-3AD203B41FA5}">
                      <a16:colId xmlns:a16="http://schemas.microsoft.com/office/drawing/2014/main" val="3300309632"/>
                    </a:ext>
                  </a:extLst>
                </a:gridCol>
              </a:tblGrid>
              <a:tr h="2129084">
                <a:tc>
                  <a:txBody>
                    <a:bodyPr/>
                    <a:lstStyle/>
                    <a:p>
                      <a:pPr>
                        <a:lnSpc>
                          <a:spcPct val="107000"/>
                        </a:lnSpc>
                        <a:spcAft>
                          <a:spcPts val="795"/>
                        </a:spcAft>
                      </a:pPr>
                      <a:r>
                        <a:rPr lang="en-GB" sz="1600" dirty="0">
                          <a:effectLst/>
                        </a:rPr>
                        <a:t>Summary  </a:t>
                      </a:r>
                    </a:p>
                    <a:p>
                      <a:pPr>
                        <a:lnSpc>
                          <a:spcPct val="107000"/>
                        </a:lnSpc>
                        <a:spcAft>
                          <a:spcPts val="795"/>
                        </a:spcAft>
                      </a:pPr>
                      <a:r>
                        <a:rPr lang="en-GB" sz="1600" dirty="0">
                          <a:effectLst/>
                        </a:rPr>
                        <a:t>This is a paragraph which summarises the contents of your report.  </a:t>
                      </a:r>
                    </a:p>
                    <a:p>
                      <a:pPr>
                        <a:lnSpc>
                          <a:spcPct val="107000"/>
                        </a:lnSpc>
                        <a:spcAft>
                          <a:spcPts val="795"/>
                        </a:spcAft>
                      </a:pPr>
                      <a:r>
                        <a:rPr lang="en-GB" sz="1600" dirty="0">
                          <a:effectLst/>
                        </a:rPr>
                        <a:t>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7945" marR="22225" marT="6985" marB="0"/>
                </a:tc>
                <a:tc>
                  <a:txBody>
                    <a:bodyPr/>
                    <a:lstStyle/>
                    <a:p>
                      <a:pPr marL="1270">
                        <a:lnSpc>
                          <a:spcPct val="107000"/>
                        </a:lnSpc>
                        <a:spcAft>
                          <a:spcPts val="795"/>
                        </a:spcAft>
                      </a:pPr>
                      <a:r>
                        <a:rPr lang="en-GB" sz="1600" dirty="0">
                          <a:effectLst/>
                        </a:rPr>
                        <a:t>The words in this section do not count towards your word limit.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7945" marR="22225" marT="6985" marB="0"/>
                </a:tc>
                <a:extLst>
                  <a:ext uri="{0D108BD9-81ED-4DB2-BD59-A6C34878D82A}">
                    <a16:rowId xmlns:a16="http://schemas.microsoft.com/office/drawing/2014/main" val="2569952438"/>
                  </a:ext>
                </a:extLst>
              </a:tr>
              <a:tr h="2839469">
                <a:tc>
                  <a:txBody>
                    <a:bodyPr/>
                    <a:lstStyle/>
                    <a:p>
                      <a:pPr>
                        <a:lnSpc>
                          <a:spcPct val="107000"/>
                        </a:lnSpc>
                        <a:spcAft>
                          <a:spcPts val="795"/>
                        </a:spcAft>
                      </a:pPr>
                      <a:r>
                        <a:rPr lang="en-GB" sz="1600" b="1" dirty="0">
                          <a:effectLst/>
                        </a:rPr>
                        <a:t>Contents page </a:t>
                      </a:r>
                    </a:p>
                    <a:p>
                      <a:pPr>
                        <a:lnSpc>
                          <a:spcPct val="99000"/>
                        </a:lnSpc>
                        <a:spcAft>
                          <a:spcPts val="795"/>
                        </a:spcAft>
                      </a:pPr>
                      <a:r>
                        <a:rPr lang="en-GB" sz="1600" b="1" dirty="0">
                          <a:effectLst/>
                        </a:rPr>
                        <a:t>You should include a well organised list of the contents of your document with corresponding page numbers to support your reader.  </a:t>
                      </a:r>
                    </a:p>
                    <a:p>
                      <a:pPr>
                        <a:lnSpc>
                          <a:spcPct val="107000"/>
                        </a:lnSpc>
                        <a:spcAft>
                          <a:spcPts val="795"/>
                        </a:spcAft>
                      </a:pPr>
                      <a:r>
                        <a:rPr lang="en-GB" sz="1600" b="1" dirty="0">
                          <a:effectLst/>
                        </a:rPr>
                        <a:t> </a:t>
                      </a:r>
                      <a:endParaRPr lang="en-GB" sz="16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7945" marR="22225" marT="6985" marB="0"/>
                </a:tc>
                <a:tc>
                  <a:txBody>
                    <a:bodyPr/>
                    <a:lstStyle/>
                    <a:p>
                      <a:pPr marL="1270">
                        <a:lnSpc>
                          <a:spcPct val="107000"/>
                        </a:lnSpc>
                        <a:spcAft>
                          <a:spcPts val="795"/>
                        </a:spcAft>
                      </a:pPr>
                      <a:r>
                        <a:rPr lang="en-GB" sz="1600" b="1" dirty="0">
                          <a:effectLst/>
                        </a:rPr>
                        <a:t>The words in this section do not count towards your word limit. </a:t>
                      </a:r>
                      <a:endParaRPr lang="en-GB" sz="16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7945" marR="22225" marT="6985" marB="0"/>
                </a:tc>
                <a:extLst>
                  <a:ext uri="{0D108BD9-81ED-4DB2-BD59-A6C34878D82A}">
                    <a16:rowId xmlns:a16="http://schemas.microsoft.com/office/drawing/2014/main" val="1389799902"/>
                  </a:ext>
                </a:extLst>
              </a:tr>
            </a:tbl>
          </a:graphicData>
        </a:graphic>
      </p:graphicFrame>
    </p:spTree>
    <p:extLst>
      <p:ext uri="{BB962C8B-B14F-4D97-AF65-F5344CB8AC3E}">
        <p14:creationId xmlns:p14="http://schemas.microsoft.com/office/powerpoint/2010/main" val="3279369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3D8A654-B132-4757-81A3-0A70961F4457}"/>
              </a:ext>
            </a:extLst>
          </p:cNvPr>
          <p:cNvGraphicFramePr>
            <a:graphicFrameLocks noGrp="1"/>
          </p:cNvGraphicFramePr>
          <p:nvPr>
            <p:ph idx="1"/>
            <p:extLst>
              <p:ext uri="{D42A27DB-BD31-4B8C-83A1-F6EECF244321}">
                <p14:modId xmlns:p14="http://schemas.microsoft.com/office/powerpoint/2010/main" val="2881487165"/>
              </p:ext>
            </p:extLst>
          </p:nvPr>
        </p:nvGraphicFramePr>
        <p:xfrm>
          <a:off x="0" y="1"/>
          <a:ext cx="9144000" cy="6916581"/>
        </p:xfrm>
        <a:graphic>
          <a:graphicData uri="http://schemas.openxmlformats.org/drawingml/2006/table">
            <a:tbl>
              <a:tblPr firstRow="1" firstCol="1" bandRow="1">
                <a:tableStyleId>{5C22544A-7EE6-4342-B048-85BDC9FD1C3A}</a:tableStyleId>
              </a:tblPr>
              <a:tblGrid>
                <a:gridCol w="4879771">
                  <a:extLst>
                    <a:ext uri="{9D8B030D-6E8A-4147-A177-3AD203B41FA5}">
                      <a16:colId xmlns:a16="http://schemas.microsoft.com/office/drawing/2014/main" val="2338190258"/>
                    </a:ext>
                  </a:extLst>
                </a:gridCol>
                <a:gridCol w="4264229">
                  <a:extLst>
                    <a:ext uri="{9D8B030D-6E8A-4147-A177-3AD203B41FA5}">
                      <a16:colId xmlns:a16="http://schemas.microsoft.com/office/drawing/2014/main" val="2091119022"/>
                    </a:ext>
                  </a:extLst>
                </a:gridCol>
              </a:tblGrid>
              <a:tr h="254874">
                <a:tc>
                  <a:txBody>
                    <a:bodyPr/>
                    <a:lstStyle/>
                    <a:p>
                      <a:pPr>
                        <a:lnSpc>
                          <a:spcPct val="107000"/>
                        </a:lnSpc>
                        <a:spcAft>
                          <a:spcPts val="795"/>
                        </a:spcAft>
                      </a:pPr>
                      <a:r>
                        <a:rPr lang="en-GB" sz="1600" dirty="0">
                          <a:effectLst/>
                        </a:rPr>
                        <a:t>Main body of report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54056" marR="17682" marT="5557" marB="0"/>
                </a:tc>
                <a:tc>
                  <a:txBody>
                    <a:bodyPr/>
                    <a:lstStyle/>
                    <a:p>
                      <a:pPr marL="1270">
                        <a:lnSpc>
                          <a:spcPct val="107000"/>
                        </a:lnSpc>
                        <a:spcAft>
                          <a:spcPts val="795"/>
                        </a:spcAft>
                      </a:pPr>
                      <a:r>
                        <a:rPr lang="en-GB" sz="1600" dirty="0">
                          <a:effectLst/>
                        </a:rPr>
                        <a:t>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54056" marR="17682" marT="5557" marB="0"/>
                </a:tc>
                <a:extLst>
                  <a:ext uri="{0D108BD9-81ED-4DB2-BD59-A6C34878D82A}">
                    <a16:rowId xmlns:a16="http://schemas.microsoft.com/office/drawing/2014/main" val="1950278844"/>
                  </a:ext>
                </a:extLst>
              </a:tr>
              <a:tr h="2120450">
                <a:tc>
                  <a:txBody>
                    <a:bodyPr/>
                    <a:lstStyle/>
                    <a:p>
                      <a:pPr>
                        <a:lnSpc>
                          <a:spcPct val="107000"/>
                        </a:lnSpc>
                        <a:spcAft>
                          <a:spcPts val="795"/>
                        </a:spcAft>
                      </a:pPr>
                      <a:r>
                        <a:rPr lang="en-GB" sz="1600" dirty="0">
                          <a:effectLst/>
                        </a:rPr>
                        <a:t>Introduction  </a:t>
                      </a:r>
                    </a:p>
                    <a:p>
                      <a:pPr>
                        <a:lnSpc>
                          <a:spcPct val="99000"/>
                        </a:lnSpc>
                        <a:spcAft>
                          <a:spcPts val="5"/>
                        </a:spcAft>
                      </a:pPr>
                      <a:r>
                        <a:rPr lang="en-GB" sz="1600" dirty="0">
                          <a:effectLst/>
                        </a:rPr>
                        <a:t>This section should introduce your reader to the content of your report, briefly stating what will be discussed and the context of the report. Here you may also highlight key literature, theories or models that you will be discussing within your report.  </a:t>
                      </a:r>
                    </a:p>
                    <a:p>
                      <a:pPr>
                        <a:lnSpc>
                          <a:spcPct val="107000"/>
                        </a:lnSpc>
                        <a:spcAft>
                          <a:spcPts val="795"/>
                        </a:spcAft>
                      </a:pPr>
                      <a:r>
                        <a:rPr lang="en-GB" sz="1600" dirty="0">
                          <a:effectLst/>
                        </a:rPr>
                        <a:t>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54056" marR="17682" marT="5557" marB="0"/>
                </a:tc>
                <a:tc>
                  <a:txBody>
                    <a:bodyPr/>
                    <a:lstStyle/>
                    <a:p>
                      <a:pPr marL="1270">
                        <a:lnSpc>
                          <a:spcPct val="107000"/>
                        </a:lnSpc>
                        <a:spcAft>
                          <a:spcPts val="795"/>
                        </a:spcAft>
                      </a:pPr>
                      <a:r>
                        <a:rPr lang="en-GB" sz="1600" b="1" dirty="0">
                          <a:effectLst/>
                        </a:rPr>
                        <a:t> </a:t>
                      </a:r>
                    </a:p>
                    <a:p>
                      <a:pPr marL="1270">
                        <a:lnSpc>
                          <a:spcPct val="107000"/>
                        </a:lnSpc>
                        <a:spcAft>
                          <a:spcPts val="795"/>
                        </a:spcAft>
                      </a:pPr>
                      <a:r>
                        <a:rPr lang="en-GB" sz="1600" b="1" dirty="0">
                          <a:effectLst/>
                        </a:rPr>
                        <a:t>100 -200 words  </a:t>
                      </a:r>
                      <a:endParaRPr lang="en-GB" sz="16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54056" marR="17682" marT="5557" marB="0"/>
                </a:tc>
                <a:extLst>
                  <a:ext uri="{0D108BD9-81ED-4DB2-BD59-A6C34878D82A}">
                    <a16:rowId xmlns:a16="http://schemas.microsoft.com/office/drawing/2014/main" val="1717344470"/>
                  </a:ext>
                </a:extLst>
              </a:tr>
              <a:tr h="1375161">
                <a:tc>
                  <a:txBody>
                    <a:bodyPr/>
                    <a:lstStyle/>
                    <a:p>
                      <a:pPr>
                        <a:lnSpc>
                          <a:spcPct val="107000"/>
                        </a:lnSpc>
                        <a:spcAft>
                          <a:spcPts val="795"/>
                        </a:spcAft>
                      </a:pPr>
                      <a:r>
                        <a:rPr lang="en-GB" sz="1600" dirty="0">
                          <a:effectLst/>
                        </a:rPr>
                        <a:t>Overview of Team working   </a:t>
                      </a:r>
                    </a:p>
                    <a:p>
                      <a:pPr>
                        <a:lnSpc>
                          <a:spcPct val="107000"/>
                        </a:lnSpc>
                        <a:spcAft>
                          <a:spcPts val="795"/>
                        </a:spcAft>
                      </a:pPr>
                      <a:r>
                        <a:rPr lang="en-GB" sz="1600" dirty="0">
                          <a:effectLst/>
                        </a:rPr>
                        <a:t>Provide an overview of:  </a:t>
                      </a:r>
                    </a:p>
                    <a:p>
                      <a:pPr marL="342900" lvl="0" indent="-342900" fontAlgn="base">
                        <a:lnSpc>
                          <a:spcPct val="107000"/>
                        </a:lnSpc>
                        <a:spcAft>
                          <a:spcPts val="795"/>
                        </a:spcAft>
                        <a:buClr>
                          <a:srgbClr val="000000"/>
                        </a:buClr>
                        <a:buSzPts val="1100"/>
                        <a:buFont typeface="Arial" panose="020B0604020202020204" pitchFamily="34" charset="0"/>
                        <a:buChar char="•"/>
                      </a:pPr>
                      <a:r>
                        <a:rPr lang="en-GB" sz="1600" u="none" strike="noStrike" dirty="0">
                          <a:effectLst/>
                          <a:uFill>
                            <a:solidFill>
                              <a:srgbClr val="000000"/>
                            </a:solidFill>
                          </a:uFill>
                        </a:rPr>
                        <a:t>what defines a team </a:t>
                      </a:r>
                    </a:p>
                    <a:p>
                      <a:pPr marL="342900" lvl="0" indent="-342900" fontAlgn="base">
                        <a:lnSpc>
                          <a:spcPct val="107000"/>
                        </a:lnSpc>
                        <a:spcAft>
                          <a:spcPts val="795"/>
                        </a:spcAft>
                        <a:buClr>
                          <a:srgbClr val="000000"/>
                        </a:buClr>
                        <a:buSzPts val="1100"/>
                        <a:buFont typeface="Arial" panose="020B0604020202020204" pitchFamily="34" charset="0"/>
                        <a:buChar char="•"/>
                      </a:pPr>
                      <a:r>
                        <a:rPr lang="en-GB" sz="1600" u="none" strike="noStrike" dirty="0">
                          <a:effectLst/>
                          <a:uFill>
                            <a:solidFill>
                              <a:srgbClr val="000000"/>
                            </a:solidFill>
                          </a:uFill>
                        </a:rPr>
                        <a:t>what contributes to effective teamwork</a:t>
                      </a:r>
                      <a:endParaRPr lang="en-GB" sz="1600" u="none" strike="noStrike"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txBody>
                  <a:tcPr marL="54056" marR="17682" marT="5557" marB="0"/>
                </a:tc>
                <a:tc>
                  <a:txBody>
                    <a:bodyPr/>
                    <a:lstStyle/>
                    <a:p>
                      <a:pPr marL="1270">
                        <a:lnSpc>
                          <a:spcPct val="107000"/>
                        </a:lnSpc>
                        <a:spcAft>
                          <a:spcPts val="795"/>
                        </a:spcAft>
                      </a:pPr>
                      <a:r>
                        <a:rPr lang="en-GB" sz="1600" b="1" dirty="0">
                          <a:effectLst/>
                        </a:rPr>
                        <a:t>At least two citations should be included here.  </a:t>
                      </a:r>
                    </a:p>
                    <a:p>
                      <a:pPr marL="1270">
                        <a:lnSpc>
                          <a:spcPct val="107000"/>
                        </a:lnSpc>
                        <a:spcAft>
                          <a:spcPts val="795"/>
                        </a:spcAft>
                      </a:pPr>
                      <a:r>
                        <a:rPr lang="en-GB" sz="1600" b="1" dirty="0">
                          <a:effectLst/>
                        </a:rPr>
                        <a:t>200 – 300 words  </a:t>
                      </a:r>
                    </a:p>
                    <a:p>
                      <a:pPr marL="1270">
                        <a:lnSpc>
                          <a:spcPct val="107000"/>
                        </a:lnSpc>
                        <a:spcAft>
                          <a:spcPts val="795"/>
                        </a:spcAft>
                      </a:pPr>
                      <a:r>
                        <a:rPr lang="en-GB" sz="1600" b="1" dirty="0">
                          <a:effectLst/>
                        </a:rPr>
                        <a:t>Diagrams and images can be used.  </a:t>
                      </a:r>
                      <a:endParaRPr lang="en-GB" sz="16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54056" marR="17682" marT="5557" marB="0"/>
                </a:tc>
                <a:extLst>
                  <a:ext uri="{0D108BD9-81ED-4DB2-BD59-A6C34878D82A}">
                    <a16:rowId xmlns:a16="http://schemas.microsoft.com/office/drawing/2014/main" val="2821513245"/>
                  </a:ext>
                </a:extLst>
              </a:tr>
              <a:tr h="3166096">
                <a:tc>
                  <a:txBody>
                    <a:bodyPr/>
                    <a:lstStyle/>
                    <a:p>
                      <a:pPr>
                        <a:lnSpc>
                          <a:spcPct val="107000"/>
                        </a:lnSpc>
                        <a:spcAft>
                          <a:spcPts val="795"/>
                        </a:spcAft>
                      </a:pPr>
                      <a:r>
                        <a:rPr lang="en-GB" sz="1600" dirty="0">
                          <a:effectLst/>
                        </a:rPr>
                        <a:t>Models of team development</a:t>
                      </a:r>
                    </a:p>
                    <a:p>
                      <a:pPr>
                        <a:lnSpc>
                          <a:spcPct val="99000"/>
                        </a:lnSpc>
                        <a:spcAft>
                          <a:spcPts val="10"/>
                        </a:spcAft>
                      </a:pPr>
                      <a:r>
                        <a:rPr lang="en-GB" sz="1600" dirty="0">
                          <a:effectLst/>
                        </a:rPr>
                        <a:t>Which team development model could be considered and why?  </a:t>
                      </a:r>
                    </a:p>
                    <a:p>
                      <a:pPr>
                        <a:lnSpc>
                          <a:spcPct val="107000"/>
                        </a:lnSpc>
                        <a:spcAft>
                          <a:spcPts val="795"/>
                        </a:spcAft>
                      </a:pPr>
                      <a:r>
                        <a:rPr lang="en-GB" sz="1600" dirty="0">
                          <a:effectLst/>
                        </a:rPr>
                        <a:t> </a:t>
                      </a:r>
                    </a:p>
                    <a:p>
                      <a:pPr>
                        <a:lnSpc>
                          <a:spcPct val="99000"/>
                        </a:lnSpc>
                        <a:spcAft>
                          <a:spcPts val="10"/>
                        </a:spcAft>
                      </a:pPr>
                      <a:r>
                        <a:rPr lang="en-GB" sz="1600" dirty="0">
                          <a:effectLst/>
                        </a:rPr>
                        <a:t>Identify, explain and justify a model of team development.  </a:t>
                      </a:r>
                    </a:p>
                    <a:p>
                      <a:pPr>
                        <a:lnSpc>
                          <a:spcPct val="99000"/>
                        </a:lnSpc>
                        <a:spcAft>
                          <a:spcPts val="10"/>
                        </a:spcAft>
                      </a:pPr>
                      <a:r>
                        <a:rPr lang="en-GB" sz="1600" dirty="0">
                          <a:effectLst/>
                        </a:rPr>
                        <a:t> </a:t>
                      </a:r>
                    </a:p>
                    <a:p>
                      <a:pPr>
                        <a:lnSpc>
                          <a:spcPct val="107000"/>
                        </a:lnSpc>
                        <a:spcAft>
                          <a:spcPts val="795"/>
                        </a:spcAft>
                      </a:pPr>
                      <a:r>
                        <a:rPr lang="en-GB" sz="1600" dirty="0">
                          <a:effectLst/>
                        </a:rPr>
                        <a:t>It is appropriate to describe another model and state why your chosen model is more useful in your opinion.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54056" marR="17682" marT="5557" marB="0"/>
                </a:tc>
                <a:tc>
                  <a:txBody>
                    <a:bodyPr/>
                    <a:lstStyle/>
                    <a:p>
                      <a:pPr marL="1270">
                        <a:lnSpc>
                          <a:spcPct val="107000"/>
                        </a:lnSpc>
                        <a:spcAft>
                          <a:spcPts val="795"/>
                        </a:spcAft>
                      </a:pPr>
                      <a:r>
                        <a:rPr lang="en-GB" sz="1600" b="1" dirty="0">
                          <a:effectLst/>
                        </a:rPr>
                        <a:t>300 – 400 words   </a:t>
                      </a:r>
                    </a:p>
                    <a:p>
                      <a:pPr marL="1270">
                        <a:lnSpc>
                          <a:spcPct val="99000"/>
                        </a:lnSpc>
                        <a:spcAft>
                          <a:spcPts val="10"/>
                        </a:spcAft>
                      </a:pPr>
                      <a:r>
                        <a:rPr lang="en-GB" sz="1600" b="1" dirty="0">
                          <a:effectLst/>
                        </a:rPr>
                        <a:t>At least two citation should be included here. </a:t>
                      </a:r>
                    </a:p>
                    <a:p>
                      <a:pPr marL="1270">
                        <a:lnSpc>
                          <a:spcPct val="107000"/>
                        </a:lnSpc>
                        <a:spcAft>
                          <a:spcPts val="795"/>
                        </a:spcAft>
                      </a:pPr>
                      <a:r>
                        <a:rPr lang="en-GB" sz="1600" b="1" dirty="0">
                          <a:effectLst/>
                        </a:rPr>
                        <a:t> </a:t>
                      </a:r>
                    </a:p>
                    <a:p>
                      <a:pPr marL="1270">
                        <a:lnSpc>
                          <a:spcPct val="107000"/>
                        </a:lnSpc>
                        <a:spcAft>
                          <a:spcPts val="795"/>
                        </a:spcAft>
                      </a:pPr>
                      <a:r>
                        <a:rPr lang="en-GB" sz="1600" b="1" dirty="0">
                          <a:effectLst/>
                        </a:rPr>
                        <a:t>Diagrams and images can be used.  </a:t>
                      </a:r>
                    </a:p>
                    <a:p>
                      <a:pPr marL="1270">
                        <a:lnSpc>
                          <a:spcPct val="107000"/>
                        </a:lnSpc>
                        <a:spcAft>
                          <a:spcPts val="795"/>
                        </a:spcAft>
                      </a:pPr>
                      <a:r>
                        <a:rPr lang="en-GB" sz="1600" b="1" dirty="0">
                          <a:effectLst/>
                        </a:rPr>
                        <a:t> </a:t>
                      </a:r>
                      <a:endParaRPr lang="en-GB" sz="16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54056" marR="17682" marT="5557" marB="0"/>
                </a:tc>
                <a:extLst>
                  <a:ext uri="{0D108BD9-81ED-4DB2-BD59-A6C34878D82A}">
                    <a16:rowId xmlns:a16="http://schemas.microsoft.com/office/drawing/2014/main" val="2501033220"/>
                  </a:ext>
                </a:extLst>
              </a:tr>
            </a:tbl>
          </a:graphicData>
        </a:graphic>
      </p:graphicFrame>
    </p:spTree>
    <p:extLst>
      <p:ext uri="{BB962C8B-B14F-4D97-AF65-F5344CB8AC3E}">
        <p14:creationId xmlns:p14="http://schemas.microsoft.com/office/powerpoint/2010/main" val="2041363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3489B0E-4C94-4078-B0E3-CFF029D12782}"/>
              </a:ext>
            </a:extLst>
          </p:cNvPr>
          <p:cNvGraphicFramePr>
            <a:graphicFrameLocks noGrp="1"/>
          </p:cNvGraphicFramePr>
          <p:nvPr>
            <p:ph idx="1"/>
            <p:extLst>
              <p:ext uri="{D42A27DB-BD31-4B8C-83A1-F6EECF244321}">
                <p14:modId xmlns:p14="http://schemas.microsoft.com/office/powerpoint/2010/main" val="3595330975"/>
              </p:ext>
            </p:extLst>
          </p:nvPr>
        </p:nvGraphicFramePr>
        <p:xfrm>
          <a:off x="0" y="0"/>
          <a:ext cx="9144000" cy="6858000"/>
        </p:xfrm>
        <a:graphic>
          <a:graphicData uri="http://schemas.openxmlformats.org/drawingml/2006/table">
            <a:tbl>
              <a:tblPr firstRow="1" firstCol="1" bandRow="1">
                <a:tableStyleId>{5C22544A-7EE6-4342-B048-85BDC9FD1C3A}</a:tableStyleId>
              </a:tblPr>
              <a:tblGrid>
                <a:gridCol w="4879773">
                  <a:extLst>
                    <a:ext uri="{9D8B030D-6E8A-4147-A177-3AD203B41FA5}">
                      <a16:colId xmlns:a16="http://schemas.microsoft.com/office/drawing/2014/main" val="1620108147"/>
                    </a:ext>
                  </a:extLst>
                </a:gridCol>
                <a:gridCol w="4264227">
                  <a:extLst>
                    <a:ext uri="{9D8B030D-6E8A-4147-A177-3AD203B41FA5}">
                      <a16:colId xmlns:a16="http://schemas.microsoft.com/office/drawing/2014/main" val="1015202216"/>
                    </a:ext>
                  </a:extLst>
                </a:gridCol>
              </a:tblGrid>
              <a:tr h="1905323">
                <a:tc>
                  <a:txBody>
                    <a:bodyPr/>
                    <a:lstStyle/>
                    <a:p>
                      <a:pPr>
                        <a:lnSpc>
                          <a:spcPct val="107000"/>
                        </a:lnSpc>
                        <a:spcAft>
                          <a:spcPts val="795"/>
                        </a:spcAft>
                      </a:pPr>
                      <a:r>
                        <a:rPr lang="en-GB" sz="1600" dirty="0">
                          <a:effectLst/>
                        </a:rPr>
                        <a:t>Team Roles.   </a:t>
                      </a:r>
                    </a:p>
                    <a:p>
                      <a:pPr>
                        <a:lnSpc>
                          <a:spcPct val="99000"/>
                        </a:lnSpc>
                        <a:spcAft>
                          <a:spcPts val="10"/>
                        </a:spcAft>
                      </a:pPr>
                      <a:r>
                        <a:rPr lang="en-GB" sz="1600" dirty="0">
                          <a:effectLst/>
                        </a:rPr>
                        <a:t>What roles are needed to create a cohesive and effective team?   </a:t>
                      </a:r>
                    </a:p>
                    <a:p>
                      <a:pPr>
                        <a:lnSpc>
                          <a:spcPct val="107000"/>
                        </a:lnSpc>
                        <a:spcAft>
                          <a:spcPts val="795"/>
                        </a:spcAft>
                      </a:pPr>
                      <a:r>
                        <a:rPr lang="en-GB" sz="1600" dirty="0">
                          <a:effectLst/>
                        </a:rPr>
                        <a:t>What are the theories relating to this?  </a:t>
                      </a:r>
                    </a:p>
                    <a:p>
                      <a:pPr marR="31750">
                        <a:lnSpc>
                          <a:spcPct val="99000"/>
                        </a:lnSpc>
                        <a:spcAft>
                          <a:spcPts val="10"/>
                        </a:spcAft>
                      </a:pPr>
                      <a:r>
                        <a:rPr lang="en-GB" sz="1600" dirty="0">
                          <a:effectLst/>
                        </a:rPr>
                        <a:t>Why is it important to consider team roles when recruiting new staff?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55015" marR="17996" marT="5656" marB="0"/>
                </a:tc>
                <a:tc>
                  <a:txBody>
                    <a:bodyPr/>
                    <a:lstStyle/>
                    <a:p>
                      <a:pPr>
                        <a:lnSpc>
                          <a:spcPct val="107000"/>
                        </a:lnSpc>
                        <a:spcAft>
                          <a:spcPts val="795"/>
                        </a:spcAft>
                      </a:pPr>
                      <a:r>
                        <a:rPr lang="en-GB" sz="1600" dirty="0">
                          <a:effectLst/>
                        </a:rPr>
                        <a:t>300 – 400 words   </a:t>
                      </a:r>
                    </a:p>
                    <a:p>
                      <a:pPr>
                        <a:lnSpc>
                          <a:spcPct val="99000"/>
                        </a:lnSpc>
                        <a:spcAft>
                          <a:spcPts val="10"/>
                        </a:spcAft>
                      </a:pPr>
                      <a:r>
                        <a:rPr lang="en-GB" sz="1600" dirty="0">
                          <a:effectLst/>
                        </a:rPr>
                        <a:t>At least two citation should be included here. </a:t>
                      </a:r>
                    </a:p>
                    <a:p>
                      <a:pPr>
                        <a:lnSpc>
                          <a:spcPct val="107000"/>
                        </a:lnSpc>
                        <a:spcAft>
                          <a:spcPts val="795"/>
                        </a:spcAft>
                      </a:pPr>
                      <a:r>
                        <a:rPr lang="en-GB" sz="1600" dirty="0">
                          <a:effectLst/>
                        </a:rPr>
                        <a:t> </a:t>
                      </a:r>
                    </a:p>
                    <a:p>
                      <a:pPr>
                        <a:lnSpc>
                          <a:spcPct val="107000"/>
                        </a:lnSpc>
                        <a:spcAft>
                          <a:spcPts val="795"/>
                        </a:spcAft>
                      </a:pPr>
                      <a:r>
                        <a:rPr lang="en-GB" sz="1600" dirty="0">
                          <a:effectLst/>
                        </a:rPr>
                        <a:t>Diagrams and images can be used.  </a:t>
                      </a:r>
                    </a:p>
                    <a:p>
                      <a:pPr>
                        <a:lnSpc>
                          <a:spcPct val="107000"/>
                        </a:lnSpc>
                        <a:spcAft>
                          <a:spcPts val="795"/>
                        </a:spcAft>
                      </a:pPr>
                      <a:r>
                        <a:rPr lang="en-GB" sz="1600" dirty="0">
                          <a:effectLst/>
                        </a:rPr>
                        <a:t>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55015" marR="17996" marT="5656" marB="0"/>
                </a:tc>
                <a:extLst>
                  <a:ext uri="{0D108BD9-81ED-4DB2-BD59-A6C34878D82A}">
                    <a16:rowId xmlns:a16="http://schemas.microsoft.com/office/drawing/2014/main" val="3966372790"/>
                  </a:ext>
                </a:extLst>
              </a:tr>
              <a:tr h="4952677">
                <a:tc>
                  <a:txBody>
                    <a:bodyPr/>
                    <a:lstStyle/>
                    <a:p>
                      <a:pPr>
                        <a:lnSpc>
                          <a:spcPct val="107000"/>
                        </a:lnSpc>
                        <a:spcAft>
                          <a:spcPts val="795"/>
                        </a:spcAft>
                      </a:pPr>
                      <a:r>
                        <a:rPr lang="en-GB" sz="1600" dirty="0">
                          <a:effectLst/>
                        </a:rPr>
                        <a:t>Discussion.  </a:t>
                      </a:r>
                    </a:p>
                    <a:p>
                      <a:pPr marL="342900" lvl="0" indent="-342900" fontAlgn="base">
                        <a:lnSpc>
                          <a:spcPct val="102000"/>
                        </a:lnSpc>
                        <a:spcAft>
                          <a:spcPts val="795"/>
                        </a:spcAft>
                        <a:buClr>
                          <a:srgbClr val="000000"/>
                        </a:buClr>
                        <a:buSzPts val="1100"/>
                        <a:buFont typeface="Arial" panose="020B0604020202020204" pitchFamily="34" charset="0"/>
                        <a:buChar char="•"/>
                      </a:pPr>
                      <a:r>
                        <a:rPr lang="en-GB" sz="1600" u="none" strike="noStrike" dirty="0">
                          <a:effectLst/>
                          <a:uFill>
                            <a:solidFill>
                              <a:srgbClr val="000000"/>
                            </a:solidFill>
                          </a:uFill>
                        </a:rPr>
                        <a:t>What are the advantages of effective teamworking?  </a:t>
                      </a:r>
                    </a:p>
                    <a:p>
                      <a:pPr marL="228600">
                        <a:lnSpc>
                          <a:spcPct val="107000"/>
                        </a:lnSpc>
                        <a:spcAft>
                          <a:spcPts val="795"/>
                        </a:spcAft>
                      </a:pPr>
                      <a:r>
                        <a:rPr lang="en-GB" sz="1600" dirty="0">
                          <a:effectLst/>
                        </a:rPr>
                        <a:t>and </a:t>
                      </a:r>
                    </a:p>
                    <a:p>
                      <a:pPr marL="342900" lvl="0" indent="-342900" fontAlgn="base">
                        <a:lnSpc>
                          <a:spcPct val="102000"/>
                        </a:lnSpc>
                        <a:spcAft>
                          <a:spcPts val="795"/>
                        </a:spcAft>
                        <a:buClr>
                          <a:srgbClr val="000000"/>
                        </a:buClr>
                        <a:buSzPts val="1100"/>
                        <a:buFont typeface="Arial" panose="020B0604020202020204" pitchFamily="34" charset="0"/>
                        <a:buChar char="•"/>
                      </a:pPr>
                      <a:r>
                        <a:rPr lang="en-GB" sz="1600" u="none" strike="noStrike" dirty="0">
                          <a:effectLst/>
                          <a:uFill>
                            <a:solidFill>
                              <a:srgbClr val="000000"/>
                            </a:solidFill>
                          </a:uFill>
                        </a:rPr>
                        <a:t>What can the impact be of ineffective or poor teamworking? </a:t>
                      </a:r>
                      <a:r>
                        <a:rPr lang="en-GB" sz="1600" dirty="0">
                          <a:effectLst/>
                        </a:rPr>
                        <a:t> </a:t>
                      </a:r>
                    </a:p>
                    <a:p>
                      <a:pPr>
                        <a:lnSpc>
                          <a:spcPct val="99000"/>
                        </a:lnSpc>
                        <a:spcAft>
                          <a:spcPts val="10"/>
                        </a:spcAft>
                      </a:pPr>
                      <a:r>
                        <a:rPr lang="en-GB" sz="1600" dirty="0">
                          <a:effectLst/>
                        </a:rPr>
                        <a:t>Here you will need to use your independent research to identify and discuss the impact of effective teamworking.  </a:t>
                      </a:r>
                    </a:p>
                    <a:p>
                      <a:pPr>
                        <a:lnSpc>
                          <a:spcPct val="99000"/>
                        </a:lnSpc>
                        <a:spcAft>
                          <a:spcPts val="10"/>
                        </a:spcAft>
                      </a:pPr>
                      <a:r>
                        <a:rPr lang="en-GB" sz="1600" dirty="0">
                          <a:effectLst/>
                        </a:rPr>
                        <a:t> </a:t>
                      </a:r>
                    </a:p>
                    <a:p>
                      <a:pPr>
                        <a:lnSpc>
                          <a:spcPct val="99000"/>
                        </a:lnSpc>
                        <a:spcAft>
                          <a:spcPts val="5"/>
                        </a:spcAft>
                      </a:pPr>
                      <a:r>
                        <a:rPr lang="en-GB" sz="1600" dirty="0">
                          <a:effectLst/>
                        </a:rPr>
                        <a:t>Consider using PEE – Point, evidence, explain to structure each point that you make. (make a point, supported it by citing literature and explain how this is relevant to this context)  </a:t>
                      </a:r>
                    </a:p>
                    <a:p>
                      <a:pPr>
                        <a:lnSpc>
                          <a:spcPct val="107000"/>
                        </a:lnSpc>
                        <a:spcAft>
                          <a:spcPts val="795"/>
                        </a:spcAft>
                      </a:pPr>
                      <a:r>
                        <a:rPr lang="en-GB" sz="1600" dirty="0">
                          <a:effectLst/>
                        </a:rPr>
                        <a:t> </a:t>
                      </a:r>
                    </a:p>
                    <a:p>
                      <a:pPr marR="8255">
                        <a:lnSpc>
                          <a:spcPct val="107000"/>
                        </a:lnSpc>
                        <a:spcAft>
                          <a:spcPts val="795"/>
                        </a:spcAft>
                      </a:pPr>
                      <a:r>
                        <a:rPr lang="en-GB" sz="1600" dirty="0">
                          <a:effectLst/>
                        </a:rPr>
                        <a:t>It is also appropriate to use real life examples of teamworking experience to support your points.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55015" marR="17996" marT="5656" marB="0"/>
                </a:tc>
                <a:tc>
                  <a:txBody>
                    <a:bodyPr/>
                    <a:lstStyle/>
                    <a:p>
                      <a:pPr>
                        <a:lnSpc>
                          <a:spcPct val="107000"/>
                        </a:lnSpc>
                        <a:spcAft>
                          <a:spcPts val="795"/>
                        </a:spcAft>
                      </a:pPr>
                      <a:r>
                        <a:rPr lang="en-GB" sz="1600" dirty="0">
                          <a:effectLst/>
                        </a:rPr>
                        <a:t> </a:t>
                      </a:r>
                    </a:p>
                    <a:p>
                      <a:pPr>
                        <a:lnSpc>
                          <a:spcPct val="107000"/>
                        </a:lnSpc>
                        <a:spcAft>
                          <a:spcPts val="795"/>
                        </a:spcAft>
                      </a:pPr>
                      <a:r>
                        <a:rPr lang="en-GB" sz="1600" b="1" dirty="0">
                          <a:effectLst/>
                        </a:rPr>
                        <a:t>450 – 600 words.  </a:t>
                      </a:r>
                    </a:p>
                    <a:p>
                      <a:pPr>
                        <a:lnSpc>
                          <a:spcPct val="107000"/>
                        </a:lnSpc>
                        <a:spcAft>
                          <a:spcPts val="795"/>
                        </a:spcAft>
                      </a:pPr>
                      <a:r>
                        <a:rPr lang="en-GB" sz="1600" b="1" dirty="0">
                          <a:effectLst/>
                        </a:rPr>
                        <a:t> </a:t>
                      </a:r>
                    </a:p>
                    <a:p>
                      <a:pPr marR="30480">
                        <a:lnSpc>
                          <a:spcPct val="99000"/>
                        </a:lnSpc>
                        <a:spcAft>
                          <a:spcPts val="10"/>
                        </a:spcAft>
                      </a:pPr>
                      <a:r>
                        <a:rPr lang="en-GB" sz="1600" b="1" dirty="0">
                          <a:effectLst/>
                        </a:rPr>
                        <a:t>(At least two citations should be included here) </a:t>
                      </a:r>
                    </a:p>
                    <a:p>
                      <a:pPr>
                        <a:lnSpc>
                          <a:spcPct val="107000"/>
                        </a:lnSpc>
                        <a:spcAft>
                          <a:spcPts val="795"/>
                        </a:spcAft>
                      </a:pPr>
                      <a:r>
                        <a:rPr lang="en-GB" sz="1600" b="1" dirty="0">
                          <a:effectLst/>
                        </a:rPr>
                        <a:t> </a:t>
                      </a:r>
                    </a:p>
                    <a:p>
                      <a:pPr>
                        <a:lnSpc>
                          <a:spcPct val="107000"/>
                        </a:lnSpc>
                        <a:spcAft>
                          <a:spcPts val="795"/>
                        </a:spcAft>
                      </a:pPr>
                      <a:r>
                        <a:rPr lang="en-GB" sz="1600" b="1" dirty="0">
                          <a:effectLst/>
                        </a:rPr>
                        <a:t>Bullet points, diagrams and images can be used.   </a:t>
                      </a:r>
                    </a:p>
                    <a:p>
                      <a:pPr>
                        <a:lnSpc>
                          <a:spcPct val="107000"/>
                        </a:lnSpc>
                        <a:spcAft>
                          <a:spcPts val="795"/>
                        </a:spcAft>
                      </a:pPr>
                      <a:r>
                        <a:rPr lang="en-GB" sz="1600" dirty="0">
                          <a:effectLst/>
                        </a:rPr>
                        <a:t> </a:t>
                      </a:r>
                    </a:p>
                    <a:p>
                      <a:pPr>
                        <a:lnSpc>
                          <a:spcPct val="107000"/>
                        </a:lnSpc>
                        <a:spcAft>
                          <a:spcPts val="795"/>
                        </a:spcAft>
                      </a:pPr>
                      <a:r>
                        <a:rPr lang="en-GB" sz="1600" dirty="0">
                          <a:effectLst/>
                        </a:rPr>
                        <a:t> </a:t>
                      </a:r>
                    </a:p>
                    <a:p>
                      <a:pPr>
                        <a:lnSpc>
                          <a:spcPct val="107000"/>
                        </a:lnSpc>
                        <a:spcAft>
                          <a:spcPts val="795"/>
                        </a:spcAft>
                      </a:pPr>
                      <a:r>
                        <a:rPr lang="en-GB" sz="1600" dirty="0">
                          <a:effectLst/>
                        </a:rPr>
                        <a:t> </a:t>
                      </a:r>
                    </a:p>
                    <a:p>
                      <a:pPr>
                        <a:lnSpc>
                          <a:spcPct val="107000"/>
                        </a:lnSpc>
                        <a:spcAft>
                          <a:spcPts val="795"/>
                        </a:spcAft>
                      </a:pPr>
                      <a:r>
                        <a:rPr lang="en-GB" sz="1600" dirty="0">
                          <a:effectLst/>
                        </a:rPr>
                        <a:t> </a:t>
                      </a:r>
                    </a:p>
                    <a:p>
                      <a:pPr>
                        <a:lnSpc>
                          <a:spcPct val="107000"/>
                        </a:lnSpc>
                        <a:spcAft>
                          <a:spcPts val="795"/>
                        </a:spcAft>
                      </a:pPr>
                      <a:r>
                        <a:rPr lang="en-GB" sz="1600" dirty="0">
                          <a:effectLst/>
                        </a:rPr>
                        <a:t>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55015" marR="17996" marT="5656" marB="0"/>
                </a:tc>
                <a:extLst>
                  <a:ext uri="{0D108BD9-81ED-4DB2-BD59-A6C34878D82A}">
                    <a16:rowId xmlns:a16="http://schemas.microsoft.com/office/drawing/2014/main" val="492081658"/>
                  </a:ext>
                </a:extLst>
              </a:tr>
            </a:tbl>
          </a:graphicData>
        </a:graphic>
      </p:graphicFrame>
    </p:spTree>
    <p:extLst>
      <p:ext uri="{BB962C8B-B14F-4D97-AF65-F5344CB8AC3E}">
        <p14:creationId xmlns:p14="http://schemas.microsoft.com/office/powerpoint/2010/main" val="1263921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8A0E55B-BA32-476D-8E15-CB68A8A1750F}"/>
              </a:ext>
            </a:extLst>
          </p:cNvPr>
          <p:cNvGraphicFramePr>
            <a:graphicFrameLocks noGrp="1"/>
          </p:cNvGraphicFramePr>
          <p:nvPr>
            <p:ph idx="1"/>
            <p:extLst>
              <p:ext uri="{D42A27DB-BD31-4B8C-83A1-F6EECF244321}">
                <p14:modId xmlns:p14="http://schemas.microsoft.com/office/powerpoint/2010/main" val="3924903795"/>
              </p:ext>
            </p:extLst>
          </p:nvPr>
        </p:nvGraphicFramePr>
        <p:xfrm>
          <a:off x="0" y="0"/>
          <a:ext cx="9143999" cy="6857999"/>
        </p:xfrm>
        <a:graphic>
          <a:graphicData uri="http://schemas.openxmlformats.org/drawingml/2006/table">
            <a:tbl>
              <a:tblPr firstRow="1" firstCol="1" bandRow="1">
                <a:tableStyleId>{5C22544A-7EE6-4342-B048-85BDC9FD1C3A}</a:tableStyleId>
              </a:tblPr>
              <a:tblGrid>
                <a:gridCol w="4879774">
                  <a:extLst>
                    <a:ext uri="{9D8B030D-6E8A-4147-A177-3AD203B41FA5}">
                      <a16:colId xmlns:a16="http://schemas.microsoft.com/office/drawing/2014/main" val="403702779"/>
                    </a:ext>
                  </a:extLst>
                </a:gridCol>
                <a:gridCol w="4264225">
                  <a:extLst>
                    <a:ext uri="{9D8B030D-6E8A-4147-A177-3AD203B41FA5}">
                      <a16:colId xmlns:a16="http://schemas.microsoft.com/office/drawing/2014/main" val="375415793"/>
                    </a:ext>
                  </a:extLst>
                </a:gridCol>
              </a:tblGrid>
              <a:tr h="3137481">
                <a:tc>
                  <a:txBody>
                    <a:bodyPr/>
                    <a:lstStyle/>
                    <a:p>
                      <a:pPr>
                        <a:lnSpc>
                          <a:spcPct val="107000"/>
                        </a:lnSpc>
                        <a:spcAft>
                          <a:spcPts val="795"/>
                        </a:spcAft>
                      </a:pPr>
                      <a:r>
                        <a:rPr lang="en-GB" sz="1600" dirty="0">
                          <a:effectLst/>
                        </a:rPr>
                        <a:t>Conclusion and recommendations.  </a:t>
                      </a:r>
                    </a:p>
                    <a:p>
                      <a:pPr>
                        <a:lnSpc>
                          <a:spcPct val="107000"/>
                        </a:lnSpc>
                        <a:spcAft>
                          <a:spcPts val="10"/>
                        </a:spcAft>
                      </a:pPr>
                      <a:r>
                        <a:rPr lang="en-GB" sz="1600" dirty="0">
                          <a:effectLst/>
                        </a:rPr>
                        <a:t> </a:t>
                      </a:r>
                    </a:p>
                    <a:p>
                      <a:pPr>
                        <a:lnSpc>
                          <a:spcPct val="99000"/>
                        </a:lnSpc>
                        <a:spcAft>
                          <a:spcPts val="115"/>
                        </a:spcAft>
                      </a:pPr>
                      <a:r>
                        <a:rPr lang="en-GB" sz="1600" dirty="0">
                          <a:effectLst/>
                        </a:rPr>
                        <a:t>Make conclusions and recommendations regarding how to improve team working and why effective teamworking is important.  </a:t>
                      </a:r>
                    </a:p>
                    <a:p>
                      <a:pPr>
                        <a:lnSpc>
                          <a:spcPct val="107000"/>
                        </a:lnSpc>
                        <a:spcAft>
                          <a:spcPts val="80"/>
                        </a:spcAft>
                      </a:pPr>
                      <a:r>
                        <a:rPr lang="en-GB" sz="1600" dirty="0">
                          <a:effectLst/>
                        </a:rPr>
                        <a:t> </a:t>
                      </a:r>
                    </a:p>
                    <a:p>
                      <a:pPr>
                        <a:lnSpc>
                          <a:spcPct val="107000"/>
                        </a:lnSpc>
                        <a:spcAft>
                          <a:spcPts val="795"/>
                        </a:spcAft>
                      </a:pPr>
                      <a:r>
                        <a:rPr lang="en-GB" sz="1600" dirty="0">
                          <a:effectLst/>
                        </a:rPr>
                        <a:t>(Don’t worry if you feel like you are repeating points that you have already made in your report, here you are summarising and communicating these clearly to the reader as your conclusions and recommendations.)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7945" marR="22225" marT="6985" marB="0"/>
                </a:tc>
                <a:tc>
                  <a:txBody>
                    <a:bodyPr/>
                    <a:lstStyle/>
                    <a:p>
                      <a:pPr>
                        <a:lnSpc>
                          <a:spcPct val="107000"/>
                        </a:lnSpc>
                        <a:spcAft>
                          <a:spcPts val="795"/>
                        </a:spcAft>
                      </a:pPr>
                      <a:r>
                        <a:rPr lang="en-GB" sz="1600" dirty="0">
                          <a:effectLst/>
                        </a:rPr>
                        <a:t>100 – 200 words </a:t>
                      </a:r>
                    </a:p>
                    <a:p>
                      <a:pPr>
                        <a:lnSpc>
                          <a:spcPct val="107000"/>
                        </a:lnSpc>
                        <a:spcAft>
                          <a:spcPts val="795"/>
                        </a:spcAft>
                      </a:pPr>
                      <a:r>
                        <a:rPr lang="en-GB" sz="1600" dirty="0">
                          <a:effectLst/>
                        </a:rPr>
                        <a:t> </a:t>
                      </a:r>
                    </a:p>
                    <a:p>
                      <a:pPr>
                        <a:lnSpc>
                          <a:spcPct val="99000"/>
                        </a:lnSpc>
                        <a:spcAft>
                          <a:spcPts val="5"/>
                        </a:spcAft>
                      </a:pPr>
                      <a:r>
                        <a:rPr lang="en-GB" sz="1600" dirty="0">
                          <a:effectLst/>
                        </a:rPr>
                        <a:t>You will cite literature which you have already discussed, try not to introduce new literature at this point.  </a:t>
                      </a:r>
                    </a:p>
                    <a:p>
                      <a:pPr>
                        <a:lnSpc>
                          <a:spcPct val="107000"/>
                        </a:lnSpc>
                        <a:spcAft>
                          <a:spcPts val="795"/>
                        </a:spcAft>
                      </a:pPr>
                      <a:r>
                        <a:rPr lang="en-GB" sz="1600" dirty="0">
                          <a:effectLst/>
                        </a:rPr>
                        <a:t> </a:t>
                      </a:r>
                    </a:p>
                    <a:p>
                      <a:pPr>
                        <a:lnSpc>
                          <a:spcPct val="107000"/>
                        </a:lnSpc>
                        <a:spcAft>
                          <a:spcPts val="795"/>
                        </a:spcAft>
                      </a:pPr>
                      <a:r>
                        <a:rPr lang="en-GB" sz="1600" dirty="0">
                          <a:effectLst/>
                        </a:rPr>
                        <a:t>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7945" marR="22225" marT="6985" marB="0"/>
                </a:tc>
                <a:extLst>
                  <a:ext uri="{0D108BD9-81ED-4DB2-BD59-A6C34878D82A}">
                    <a16:rowId xmlns:a16="http://schemas.microsoft.com/office/drawing/2014/main" val="158185148"/>
                  </a:ext>
                </a:extLst>
              </a:tr>
              <a:tr h="3149867">
                <a:tc>
                  <a:txBody>
                    <a:bodyPr/>
                    <a:lstStyle/>
                    <a:p>
                      <a:pPr>
                        <a:lnSpc>
                          <a:spcPct val="107000"/>
                        </a:lnSpc>
                        <a:spcAft>
                          <a:spcPts val="795"/>
                        </a:spcAft>
                      </a:pPr>
                      <a:r>
                        <a:rPr lang="en-GB" sz="1600" dirty="0">
                          <a:effectLst/>
                        </a:rPr>
                        <a:t>Reference List  </a:t>
                      </a:r>
                    </a:p>
                    <a:p>
                      <a:pPr>
                        <a:lnSpc>
                          <a:spcPct val="99000"/>
                        </a:lnSpc>
                        <a:spcAft>
                          <a:spcPts val="10"/>
                        </a:spcAft>
                      </a:pPr>
                      <a:r>
                        <a:rPr lang="en-GB" sz="1600" dirty="0">
                          <a:effectLst/>
                        </a:rPr>
                        <a:t>All information sources should be listed in Harvard Style with a full reference for each.  </a:t>
                      </a:r>
                    </a:p>
                    <a:p>
                      <a:pPr>
                        <a:lnSpc>
                          <a:spcPct val="107000"/>
                        </a:lnSpc>
                        <a:spcAft>
                          <a:spcPts val="795"/>
                        </a:spcAft>
                      </a:pPr>
                      <a:r>
                        <a:rPr lang="en-GB" sz="1600" dirty="0">
                          <a:effectLst/>
                        </a:rPr>
                        <a:t> </a:t>
                      </a:r>
                    </a:p>
                    <a:p>
                      <a:pPr marR="22225">
                        <a:lnSpc>
                          <a:spcPct val="107000"/>
                        </a:lnSpc>
                        <a:spcAft>
                          <a:spcPts val="795"/>
                        </a:spcAft>
                      </a:pPr>
                      <a:r>
                        <a:rPr lang="en-GB" sz="1600" dirty="0">
                          <a:effectLst/>
                        </a:rPr>
                        <a:t>References should be organised in alphabetical order.  </a:t>
                      </a:r>
                    </a:p>
                    <a:p>
                      <a:pPr>
                        <a:lnSpc>
                          <a:spcPct val="107000"/>
                        </a:lnSpc>
                        <a:spcAft>
                          <a:spcPts val="795"/>
                        </a:spcAft>
                      </a:pPr>
                      <a:r>
                        <a:rPr lang="en-GB" sz="1600" dirty="0">
                          <a:effectLst/>
                        </a:rPr>
                        <a:t> </a:t>
                      </a:r>
                    </a:p>
                    <a:p>
                      <a:pPr>
                        <a:lnSpc>
                          <a:spcPct val="107000"/>
                        </a:lnSpc>
                        <a:spcAft>
                          <a:spcPts val="795"/>
                        </a:spcAft>
                      </a:pPr>
                      <a:r>
                        <a:rPr lang="en-GB" sz="1600" dirty="0">
                          <a:effectLst/>
                        </a:rPr>
                        <a:t>You should have used a minimum of eight credible and reliable sources of published information.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7945" marR="22225" marT="6985" marB="0"/>
                </a:tc>
                <a:tc>
                  <a:txBody>
                    <a:bodyPr/>
                    <a:lstStyle/>
                    <a:p>
                      <a:pPr>
                        <a:lnSpc>
                          <a:spcPct val="107000"/>
                        </a:lnSpc>
                        <a:spcAft>
                          <a:spcPts val="795"/>
                        </a:spcAft>
                      </a:pPr>
                      <a:r>
                        <a:rPr lang="en-GB" sz="1600" b="1" dirty="0">
                          <a:effectLst/>
                        </a:rPr>
                        <a:t>The words in this section do not count towards your word limit. </a:t>
                      </a:r>
                    </a:p>
                    <a:p>
                      <a:pPr>
                        <a:lnSpc>
                          <a:spcPct val="107000"/>
                        </a:lnSpc>
                        <a:spcAft>
                          <a:spcPts val="795"/>
                        </a:spcAft>
                      </a:pPr>
                      <a:r>
                        <a:rPr lang="en-GB" sz="1600" dirty="0">
                          <a:effectLst/>
                        </a:rPr>
                        <a:t> </a:t>
                      </a:r>
                    </a:p>
                    <a:p>
                      <a:pPr>
                        <a:lnSpc>
                          <a:spcPct val="107000"/>
                        </a:lnSpc>
                        <a:spcAft>
                          <a:spcPts val="795"/>
                        </a:spcAft>
                      </a:pPr>
                      <a:r>
                        <a:rPr lang="en-GB" sz="1600" dirty="0">
                          <a:effectLst/>
                        </a:rPr>
                        <a:t>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7945" marR="22225" marT="6985" marB="0"/>
                </a:tc>
                <a:extLst>
                  <a:ext uri="{0D108BD9-81ED-4DB2-BD59-A6C34878D82A}">
                    <a16:rowId xmlns:a16="http://schemas.microsoft.com/office/drawing/2014/main" val="969344114"/>
                  </a:ext>
                </a:extLst>
              </a:tr>
              <a:tr h="570651">
                <a:tc gridSpan="2">
                  <a:txBody>
                    <a:bodyPr/>
                    <a:lstStyle/>
                    <a:p>
                      <a:pPr>
                        <a:lnSpc>
                          <a:spcPct val="107000"/>
                        </a:lnSpc>
                        <a:spcAft>
                          <a:spcPts val="795"/>
                        </a:spcAft>
                      </a:pPr>
                      <a:r>
                        <a:rPr lang="en-GB" sz="1600" dirty="0">
                          <a:effectLst/>
                        </a:rPr>
                        <a:t>Do not forget to refer to the General Submission guidelines outlined in the assignment brief to present your document. </a:t>
                      </a:r>
                      <a:endParaRPr lang="en-GB" sz="1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67945" marR="22225" marT="6985" marB="0"/>
                </a:tc>
                <a:tc hMerge="1">
                  <a:txBody>
                    <a:bodyPr/>
                    <a:lstStyle/>
                    <a:p>
                      <a:endParaRPr lang="en-GB"/>
                    </a:p>
                  </a:txBody>
                  <a:tcPr/>
                </a:tc>
                <a:extLst>
                  <a:ext uri="{0D108BD9-81ED-4DB2-BD59-A6C34878D82A}">
                    <a16:rowId xmlns:a16="http://schemas.microsoft.com/office/drawing/2014/main" val="2167334236"/>
                  </a:ext>
                </a:extLst>
              </a:tr>
            </a:tbl>
          </a:graphicData>
        </a:graphic>
      </p:graphicFrame>
    </p:spTree>
    <p:extLst>
      <p:ext uri="{BB962C8B-B14F-4D97-AF65-F5344CB8AC3E}">
        <p14:creationId xmlns:p14="http://schemas.microsoft.com/office/powerpoint/2010/main" val="3709447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E16D7-FE3D-4986-894B-BE30D345234A}"/>
              </a:ext>
            </a:extLst>
          </p:cNvPr>
          <p:cNvSpPr>
            <a:spLocks noGrp="1"/>
          </p:cNvSpPr>
          <p:nvPr>
            <p:ph type="title"/>
          </p:nvPr>
        </p:nvSpPr>
        <p:spPr>
          <a:xfrm>
            <a:off x="457200" y="476672"/>
            <a:ext cx="8229600" cy="490066"/>
          </a:xfrm>
        </p:spPr>
        <p:txBody>
          <a:bodyPr>
            <a:normAutofit fontScale="90000"/>
          </a:bodyPr>
          <a:lstStyle/>
          <a:p>
            <a:r>
              <a:rPr lang="en-GB" b="1" dirty="0"/>
              <a:t>Submission and Conduct</a:t>
            </a:r>
            <a:r>
              <a:rPr lang="en-GB" dirty="0"/>
              <a:t/>
            </a:r>
            <a:br>
              <a:rPr lang="en-GB" dirty="0"/>
            </a:br>
            <a:endParaRPr lang="en-GB" dirty="0"/>
          </a:p>
        </p:txBody>
      </p:sp>
      <p:sp>
        <p:nvSpPr>
          <p:cNvPr id="3" name="Content Placeholder 2">
            <a:extLst>
              <a:ext uri="{FF2B5EF4-FFF2-40B4-BE49-F238E27FC236}">
                <a16:creationId xmlns:a16="http://schemas.microsoft.com/office/drawing/2014/main" id="{2CC1725C-606F-4DC9-B057-714971850398}"/>
              </a:ext>
            </a:extLst>
          </p:cNvPr>
          <p:cNvSpPr>
            <a:spLocks noGrp="1"/>
          </p:cNvSpPr>
          <p:nvPr>
            <p:ph idx="1"/>
          </p:nvPr>
        </p:nvSpPr>
        <p:spPr>
          <a:xfrm>
            <a:off x="457200" y="966738"/>
            <a:ext cx="8229600" cy="4550495"/>
          </a:xfrm>
        </p:spPr>
        <p:txBody>
          <a:bodyPr>
            <a:normAutofit fontScale="92500" lnSpcReduction="20000"/>
          </a:bodyPr>
          <a:lstStyle/>
          <a:p>
            <a:r>
              <a:rPr lang="en-GB" dirty="0"/>
              <a:t>Your submission should be your own work.</a:t>
            </a:r>
          </a:p>
          <a:p>
            <a:r>
              <a:rPr lang="en-GB" dirty="0"/>
              <a:t>You should not share or circulate your assignment with others, who could copy your work into their assignment submission. </a:t>
            </a:r>
          </a:p>
          <a:p>
            <a:r>
              <a:rPr lang="en-GB" dirty="0"/>
              <a:t>You should not purchase assignments written by others on your behalf. </a:t>
            </a:r>
          </a:p>
          <a:p>
            <a:r>
              <a:rPr lang="en-GB" dirty="0"/>
              <a:t>You should note that there is an academic policy and process around academic practice and unfair practice within the university, which will be followed if it is suspected that you have breeched the policy.  </a:t>
            </a:r>
          </a:p>
        </p:txBody>
      </p:sp>
    </p:spTree>
    <p:extLst>
      <p:ext uri="{BB962C8B-B14F-4D97-AF65-F5344CB8AC3E}">
        <p14:creationId xmlns:p14="http://schemas.microsoft.com/office/powerpoint/2010/main" val="2540586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5EF2E-FB42-45E9-AA2B-F09A12B3D7CC}"/>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Referencing Requirements</a:t>
            </a:r>
            <a:r>
              <a:rPr lang="en-GB" sz="3700"/>
              <a:t/>
            </a:r>
            <a:br>
              <a:rPr lang="en-GB" sz="3700"/>
            </a:br>
            <a:endParaRPr lang="en-GB" sz="3700"/>
          </a:p>
        </p:txBody>
      </p:sp>
      <p:sp>
        <p:nvSpPr>
          <p:cNvPr id="3" name="Content Placeholder 2">
            <a:extLst>
              <a:ext uri="{FF2B5EF4-FFF2-40B4-BE49-F238E27FC236}">
                <a16:creationId xmlns:a16="http://schemas.microsoft.com/office/drawing/2014/main" id="{F74019DB-E4C6-46EE-B5B8-A9AE54167C4B}"/>
              </a:ext>
            </a:extLst>
          </p:cNvPr>
          <p:cNvSpPr>
            <a:spLocks noGrp="1"/>
          </p:cNvSpPr>
          <p:nvPr>
            <p:ph sz="half" idx="1"/>
          </p:nvPr>
        </p:nvSpPr>
        <p:spPr>
          <a:xfrm>
            <a:off x="457201" y="1600201"/>
            <a:ext cx="2962672" cy="2764903"/>
          </a:xfrm>
        </p:spPr>
        <p:txBody>
          <a:bodyPr>
            <a:normAutofit/>
          </a:bodyPr>
          <a:lstStyle/>
          <a:p>
            <a:r>
              <a:rPr lang="en-GB" b="1" dirty="0"/>
              <a:t>Ensure that you follow the UWTSD Harvard referencing requirements. </a:t>
            </a:r>
          </a:p>
          <a:p>
            <a:endParaRPr lang="en-GB" b="1" dirty="0"/>
          </a:p>
          <a:p>
            <a:endParaRPr lang="en-GB" dirty="0"/>
          </a:p>
        </p:txBody>
      </p:sp>
      <p:pic>
        <p:nvPicPr>
          <p:cNvPr id="4" name="Picture 3">
            <a:extLst>
              <a:ext uri="{FF2B5EF4-FFF2-40B4-BE49-F238E27FC236}">
                <a16:creationId xmlns:a16="http://schemas.microsoft.com/office/drawing/2014/main" id="{2F87429C-C4A4-4681-8C63-4B60225B9E0B}"/>
              </a:ext>
            </a:extLst>
          </p:cNvPr>
          <p:cNvPicPr/>
          <p:nvPr/>
        </p:nvPicPr>
        <p:blipFill rotWithShape="1">
          <a:blip r:embed="rId2"/>
          <a:srcRect l="29150" t="14672" r="30461" b="9782"/>
          <a:stretch/>
        </p:blipFill>
        <p:spPr bwMode="auto">
          <a:xfrm>
            <a:off x="3845169" y="908720"/>
            <a:ext cx="5119319" cy="468052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215404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15F6D-707D-4FA6-AF8D-1E6D658524FF}"/>
              </a:ext>
            </a:extLst>
          </p:cNvPr>
          <p:cNvSpPr>
            <a:spLocks noGrp="1"/>
          </p:cNvSpPr>
          <p:nvPr>
            <p:ph type="title"/>
          </p:nvPr>
        </p:nvSpPr>
        <p:spPr>
          <a:xfrm>
            <a:off x="457200" y="274638"/>
            <a:ext cx="8229600" cy="778098"/>
          </a:xfrm>
        </p:spPr>
        <p:txBody>
          <a:bodyPr>
            <a:normAutofit/>
          </a:bodyPr>
          <a:lstStyle/>
          <a:p>
            <a:r>
              <a:rPr lang="en-GB" b="1" dirty="0"/>
              <a:t>Topic Overview Weeks 1 - 4</a:t>
            </a:r>
          </a:p>
        </p:txBody>
      </p:sp>
      <p:sp>
        <p:nvSpPr>
          <p:cNvPr id="3" name="Content Placeholder 2">
            <a:extLst>
              <a:ext uri="{FF2B5EF4-FFF2-40B4-BE49-F238E27FC236}">
                <a16:creationId xmlns:a16="http://schemas.microsoft.com/office/drawing/2014/main" id="{4E075F62-9CA9-4A91-BC66-9F8346EECDDF}"/>
              </a:ext>
            </a:extLst>
          </p:cNvPr>
          <p:cNvSpPr>
            <a:spLocks noGrp="1"/>
          </p:cNvSpPr>
          <p:nvPr>
            <p:ph sz="half" idx="1"/>
          </p:nvPr>
        </p:nvSpPr>
        <p:spPr>
          <a:xfrm>
            <a:off x="179512" y="1196752"/>
            <a:ext cx="8784976" cy="4392489"/>
          </a:xfrm>
        </p:spPr>
        <p:txBody>
          <a:bodyPr>
            <a:normAutofit fontScale="77500" lnSpcReduction="20000"/>
          </a:bodyPr>
          <a:lstStyle/>
          <a:p>
            <a:r>
              <a:rPr lang="en-GB" b="1" dirty="0"/>
              <a:t>Week 1</a:t>
            </a:r>
            <a:r>
              <a:rPr lang="en-GB" dirty="0"/>
              <a:t> – groups and teams differences, social identity theory, common problems in teams, creating effective teams, </a:t>
            </a:r>
          </a:p>
          <a:p>
            <a:endParaRPr lang="en-GB" dirty="0"/>
          </a:p>
          <a:p>
            <a:r>
              <a:rPr lang="en-GB" b="1" dirty="0"/>
              <a:t>Week 2 </a:t>
            </a:r>
            <a:r>
              <a:rPr lang="en-GB" dirty="0"/>
              <a:t>– stages of team development and team roles, Tuckman’s stages of team development, Wheelan’s model of team development and Belbin’s team roles. </a:t>
            </a:r>
          </a:p>
          <a:p>
            <a:endParaRPr lang="en-GB" dirty="0"/>
          </a:p>
          <a:p>
            <a:r>
              <a:rPr lang="en-GB" b="1" dirty="0"/>
              <a:t>Week 3</a:t>
            </a:r>
            <a:r>
              <a:rPr lang="en-GB" dirty="0"/>
              <a:t> – creating effective teams, Coyle (2018) model of team success (building safety, sharing vulnerability and establishing purpose), team performance and team composition. </a:t>
            </a:r>
          </a:p>
          <a:p>
            <a:pPr marL="0" indent="0">
              <a:buNone/>
            </a:pPr>
            <a:r>
              <a:rPr lang="en-GB" dirty="0"/>
              <a:t> </a:t>
            </a:r>
          </a:p>
          <a:p>
            <a:r>
              <a:rPr lang="en-GB" b="1" dirty="0"/>
              <a:t>Week 4</a:t>
            </a:r>
            <a:r>
              <a:rPr lang="en-GB" dirty="0"/>
              <a:t> – group decision making process, nominal group techniques, Delphi techniques, brainstorming and dialectic decision methods, groupthink, conformity and influences. </a:t>
            </a:r>
          </a:p>
        </p:txBody>
      </p:sp>
    </p:spTree>
    <p:extLst>
      <p:ext uri="{BB962C8B-B14F-4D97-AF65-F5344CB8AC3E}">
        <p14:creationId xmlns:p14="http://schemas.microsoft.com/office/powerpoint/2010/main" val="3881962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0B8C3-1DCE-4B5A-A001-41CF049F3F23}"/>
              </a:ext>
            </a:extLst>
          </p:cNvPr>
          <p:cNvSpPr>
            <a:spLocks noGrp="1"/>
          </p:cNvSpPr>
          <p:nvPr>
            <p:ph type="title"/>
          </p:nvPr>
        </p:nvSpPr>
        <p:spPr>
          <a:xfrm>
            <a:off x="457200" y="161764"/>
            <a:ext cx="8229600" cy="1143000"/>
          </a:xfrm>
        </p:spPr>
        <p:txBody>
          <a:bodyPr>
            <a:normAutofit fontScale="90000"/>
          </a:bodyPr>
          <a:lstStyle/>
          <a:p>
            <a:r>
              <a:rPr lang="en-GB" b="1" dirty="0"/>
              <a:t>NSS and Student Feedback</a:t>
            </a:r>
            <a:br>
              <a:rPr lang="en-GB" b="1" dirty="0"/>
            </a:br>
            <a:endParaRPr lang="en-GB" b="1" dirty="0"/>
          </a:p>
        </p:txBody>
      </p:sp>
      <p:sp>
        <p:nvSpPr>
          <p:cNvPr id="3" name="Content Placeholder 2">
            <a:extLst>
              <a:ext uri="{FF2B5EF4-FFF2-40B4-BE49-F238E27FC236}">
                <a16:creationId xmlns:a16="http://schemas.microsoft.com/office/drawing/2014/main" id="{1F0D3708-D6E4-4EB1-B5E7-40421DBA40C0}"/>
              </a:ext>
            </a:extLst>
          </p:cNvPr>
          <p:cNvSpPr>
            <a:spLocks noGrp="1"/>
          </p:cNvSpPr>
          <p:nvPr>
            <p:ph sz="half" idx="1"/>
          </p:nvPr>
        </p:nvSpPr>
        <p:spPr>
          <a:xfrm>
            <a:off x="285750" y="836712"/>
            <a:ext cx="4862314" cy="4752529"/>
          </a:xfrm>
        </p:spPr>
        <p:txBody>
          <a:bodyPr/>
          <a:lstStyle/>
          <a:p>
            <a:r>
              <a:rPr lang="en-GB" sz="1800" b="0" i="0" dirty="0">
                <a:solidFill>
                  <a:srgbClr val="323130"/>
                </a:solidFill>
                <a:effectLst/>
                <a:latin typeface="Calibri" panose="020F0502020204030204" pitchFamily="34" charset="0"/>
                <a:hlinkClick r:id="rId3"/>
              </a:rPr>
              <a:t>UKES student video</a:t>
            </a:r>
            <a:endParaRPr lang="en-GB" sz="1800" b="0" i="0" dirty="0">
              <a:solidFill>
                <a:srgbClr val="323130"/>
              </a:solidFill>
              <a:effectLst/>
              <a:latin typeface="Calibri" panose="020F0502020204030204" pitchFamily="34" charset="0"/>
            </a:endParaRPr>
          </a:p>
          <a:p>
            <a:r>
              <a:rPr lang="en-GB" sz="1800" dirty="0"/>
              <a:t>I one minute short video to watch about why it is important to provide some feedback. </a:t>
            </a:r>
          </a:p>
          <a:p>
            <a:r>
              <a:rPr lang="en-GB" sz="1800" b="0" i="0" dirty="0">
                <a:solidFill>
                  <a:srgbClr val="323130"/>
                </a:solidFill>
                <a:effectLst/>
                <a:latin typeface="Calibri" panose="020F0502020204030204" pitchFamily="34" charset="0"/>
                <a:hlinkClick r:id="rId4"/>
              </a:rPr>
              <a:t>NSS student video</a:t>
            </a:r>
            <a:endParaRPr lang="en-GB" sz="1800" b="0" i="0" dirty="0">
              <a:solidFill>
                <a:srgbClr val="323130"/>
              </a:solidFill>
              <a:effectLst/>
              <a:latin typeface="Calibri" panose="020F0502020204030204" pitchFamily="34" charset="0"/>
            </a:endParaRPr>
          </a:p>
          <a:p>
            <a:endParaRPr lang="en-GB" dirty="0"/>
          </a:p>
        </p:txBody>
      </p:sp>
      <p:sp>
        <p:nvSpPr>
          <p:cNvPr id="4" name="Content Placeholder 3">
            <a:extLst>
              <a:ext uri="{FF2B5EF4-FFF2-40B4-BE49-F238E27FC236}">
                <a16:creationId xmlns:a16="http://schemas.microsoft.com/office/drawing/2014/main" id="{6B622D36-7F7A-4896-8D16-A6FCF827CA99}"/>
              </a:ext>
            </a:extLst>
          </p:cNvPr>
          <p:cNvSpPr>
            <a:spLocks noGrp="1"/>
          </p:cNvSpPr>
          <p:nvPr>
            <p:ph sz="half" idx="2"/>
          </p:nvPr>
        </p:nvSpPr>
        <p:spPr>
          <a:xfrm>
            <a:off x="4572000" y="1016731"/>
            <a:ext cx="4038600" cy="4536505"/>
          </a:xfrm>
        </p:spPr>
        <p:txBody>
          <a:bodyPr>
            <a:normAutofit/>
          </a:bodyPr>
          <a:lstStyle/>
          <a:p>
            <a:r>
              <a:rPr lang="en-GB" sz="2400" b="0" i="0" dirty="0">
                <a:solidFill>
                  <a:srgbClr val="323130"/>
                </a:solidFill>
                <a:effectLst/>
                <a:latin typeface="Calibri" panose="020F0502020204030204" pitchFamily="34" charset="0"/>
                <a:hlinkClick r:id="rId5"/>
              </a:rPr>
              <a:t>Survey response rate monitoring link</a:t>
            </a:r>
            <a:endParaRPr lang="en-GB" sz="2400" dirty="0"/>
          </a:p>
        </p:txBody>
      </p:sp>
      <p:pic>
        <p:nvPicPr>
          <p:cNvPr id="5" name="Picture 4">
            <a:extLst>
              <a:ext uri="{FF2B5EF4-FFF2-40B4-BE49-F238E27FC236}">
                <a16:creationId xmlns:a16="http://schemas.microsoft.com/office/drawing/2014/main" id="{063F83D5-F789-429B-9919-A38E376179C5}"/>
              </a:ext>
            </a:extLst>
          </p:cNvPr>
          <p:cNvPicPr/>
          <p:nvPr/>
        </p:nvPicPr>
        <p:blipFill rotWithShape="1">
          <a:blip r:embed="rId6"/>
          <a:srcRect l="9834" t="14048" r="12550" b="10094"/>
          <a:stretch/>
        </p:blipFill>
        <p:spPr bwMode="auto">
          <a:xfrm>
            <a:off x="409575" y="2420888"/>
            <a:ext cx="4038600" cy="1512167"/>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623E9CD6-3AC4-43EF-999C-3A0D99616867}"/>
              </a:ext>
            </a:extLst>
          </p:cNvPr>
          <p:cNvPicPr/>
          <p:nvPr/>
        </p:nvPicPr>
        <p:blipFill rotWithShape="1">
          <a:blip r:embed="rId7"/>
          <a:srcRect l="9483" t="9677" r="8862" b="10718"/>
          <a:stretch/>
        </p:blipFill>
        <p:spPr bwMode="auto">
          <a:xfrm>
            <a:off x="409575" y="4077071"/>
            <a:ext cx="4133515" cy="1512168"/>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3D1DEAC2-F3A7-4E8A-AFA5-AE14434554F3}"/>
              </a:ext>
            </a:extLst>
          </p:cNvPr>
          <p:cNvPicPr/>
          <p:nvPr/>
        </p:nvPicPr>
        <p:blipFill rotWithShape="1">
          <a:blip r:embed="rId8"/>
          <a:srcRect l="9482" t="11864" r="9916" b="17273"/>
          <a:stretch/>
        </p:blipFill>
        <p:spPr bwMode="auto">
          <a:xfrm>
            <a:off x="4660055" y="2420888"/>
            <a:ext cx="4371975" cy="313234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39728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buNone/>
            </a:pPr>
            <a:endParaRPr lang="en-GB" dirty="0"/>
          </a:p>
          <a:p>
            <a:pPr marL="0" indent="0">
              <a:buNone/>
            </a:pPr>
            <a:r>
              <a:rPr lang="en-GB" sz="3600" b="1" i="0" dirty="0">
                <a:effectLst/>
                <a:latin typeface="-apple-system"/>
              </a:rPr>
              <a:t>Week 6 - Functions of communication</a:t>
            </a:r>
            <a:endParaRPr lang="en-GB" sz="3600" b="1" dirty="0"/>
          </a:p>
        </p:txBody>
      </p:sp>
    </p:spTree>
    <p:extLst>
      <p:ext uri="{BB962C8B-B14F-4D97-AF65-F5344CB8AC3E}">
        <p14:creationId xmlns:p14="http://schemas.microsoft.com/office/powerpoint/2010/main" val="31558828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45F37-1CC5-4656-9AAA-D935585A5CD7}"/>
              </a:ext>
            </a:extLst>
          </p:cNvPr>
          <p:cNvSpPr>
            <a:spLocks noGrp="1"/>
          </p:cNvSpPr>
          <p:nvPr>
            <p:ph type="title"/>
          </p:nvPr>
        </p:nvSpPr>
        <p:spPr>
          <a:xfrm>
            <a:off x="390364" y="188640"/>
            <a:ext cx="8229600" cy="652934"/>
          </a:xfrm>
        </p:spPr>
        <p:txBody>
          <a:bodyPr>
            <a:normAutofit fontScale="90000"/>
          </a:bodyPr>
          <a:lstStyle/>
          <a:p>
            <a:r>
              <a:rPr lang="en-GB" b="1" dirty="0"/>
              <a:t>References</a:t>
            </a:r>
          </a:p>
        </p:txBody>
      </p:sp>
      <p:sp>
        <p:nvSpPr>
          <p:cNvPr id="3" name="Content Placeholder 2">
            <a:extLst>
              <a:ext uri="{FF2B5EF4-FFF2-40B4-BE49-F238E27FC236}">
                <a16:creationId xmlns:a16="http://schemas.microsoft.com/office/drawing/2014/main" id="{CC2FBE9B-627C-4619-8789-C312A63BCA0D}"/>
              </a:ext>
            </a:extLst>
          </p:cNvPr>
          <p:cNvSpPr>
            <a:spLocks noGrp="1"/>
          </p:cNvSpPr>
          <p:nvPr>
            <p:ph idx="1"/>
          </p:nvPr>
        </p:nvSpPr>
        <p:spPr>
          <a:xfrm>
            <a:off x="323528" y="1196752"/>
            <a:ext cx="8363272" cy="4536503"/>
          </a:xfrm>
        </p:spPr>
        <p:txBody>
          <a:bodyPr>
            <a:noAutofit/>
          </a:bodyPr>
          <a:lstStyle/>
          <a:p>
            <a:pPr marL="0" indent="0">
              <a:buNone/>
            </a:pPr>
            <a:r>
              <a:rPr lang="en-GB" sz="1600" dirty="0"/>
              <a:t>Human Dimensions, (2019), </a:t>
            </a:r>
            <a:r>
              <a:rPr lang="en-GB" sz="1600" i="1" dirty="0"/>
              <a:t>Groupthink, That’s just the way we do it</a:t>
            </a:r>
            <a:r>
              <a:rPr lang="en-GB" sz="1600" dirty="0"/>
              <a:t>,[video] </a:t>
            </a:r>
            <a:r>
              <a:rPr lang="en-GB" sz="1600" dirty="0" err="1"/>
              <a:t>Available:</a:t>
            </a:r>
            <a:r>
              <a:rPr lang="en-GB" sz="1600" dirty="0" err="1">
                <a:hlinkClick r:id="rId2"/>
              </a:rPr>
              <a:t>https</a:t>
            </a:r>
            <a:r>
              <a:rPr lang="en-GB" sz="1600" dirty="0">
                <a:hlinkClick r:id="rId2"/>
              </a:rPr>
              <a:t>://www.youtube.com/watch?v=jwHfmlbJX5Q</a:t>
            </a:r>
            <a:r>
              <a:rPr lang="en-GB" sz="1600" dirty="0"/>
              <a:t> [accessed 27/06/2020]</a:t>
            </a:r>
          </a:p>
          <a:p>
            <a:pPr marL="0" indent="0">
              <a:buNone/>
            </a:pPr>
            <a:r>
              <a:rPr lang="en-GB" sz="1600" dirty="0"/>
              <a:t>Hodson, C., (2001), </a:t>
            </a:r>
            <a:r>
              <a:rPr lang="en-GB" sz="1600" i="1" dirty="0"/>
              <a:t>Psychology and work</a:t>
            </a:r>
            <a:r>
              <a:rPr lang="en-GB" sz="1600" dirty="0"/>
              <a:t>, Hove, England: Routledge</a:t>
            </a:r>
          </a:p>
          <a:p>
            <a:pPr marL="0" indent="0">
              <a:buNone/>
            </a:pPr>
            <a:endParaRPr lang="en-GB" sz="1600" dirty="0"/>
          </a:p>
          <a:p>
            <a:pPr marL="0" indent="0">
              <a:buNone/>
            </a:pPr>
            <a:r>
              <a:rPr lang="en-GB" sz="1600" dirty="0"/>
              <a:t>Janis, I. L. (1982) </a:t>
            </a:r>
            <a:r>
              <a:rPr lang="en-GB" sz="1600" i="1" dirty="0"/>
              <a:t>Groupthink : psychological studies of policy decisions and </a:t>
            </a:r>
            <a:r>
              <a:rPr lang="en-GB" sz="1600" i="1" dirty="0" err="1"/>
              <a:t>fiascoes</a:t>
            </a:r>
            <a:r>
              <a:rPr lang="en-GB" sz="1600" dirty="0"/>
              <a:t>. 2nd ed. Houghton Mifflin. </a:t>
            </a:r>
          </a:p>
          <a:p>
            <a:pPr marL="0" indent="0">
              <a:buNone/>
            </a:pPr>
            <a:endParaRPr lang="en-GB" sz="1600" dirty="0"/>
          </a:p>
          <a:p>
            <a:pPr marL="0" indent="0">
              <a:buNone/>
            </a:pPr>
            <a:r>
              <a:rPr lang="en-GB" sz="1600" dirty="0" err="1"/>
              <a:t>Kaba</a:t>
            </a:r>
            <a:r>
              <a:rPr lang="en-GB" sz="1600" dirty="0"/>
              <a:t>, A. </a:t>
            </a:r>
            <a:r>
              <a:rPr lang="en-GB" sz="1600" i="1" dirty="0"/>
              <a:t>et al.</a:t>
            </a:r>
            <a:r>
              <a:rPr lang="en-GB" sz="1600" dirty="0"/>
              <a:t> (2016) ‘Are we at risk of groupthink in our approach to teamwork interventions in health care?’, </a:t>
            </a:r>
            <a:r>
              <a:rPr lang="en-GB" sz="1600" i="1" dirty="0"/>
              <a:t>Medical education</a:t>
            </a:r>
            <a:r>
              <a:rPr lang="en-GB" sz="1600" dirty="0"/>
              <a:t>, 50(4), pp. 400–408.</a:t>
            </a:r>
          </a:p>
          <a:p>
            <a:pPr marL="0" indent="0">
              <a:buNone/>
            </a:pPr>
            <a:endParaRPr lang="en-GB" sz="1600" dirty="0"/>
          </a:p>
          <a:p>
            <a:pPr marL="0" indent="0">
              <a:buNone/>
            </a:pPr>
            <a:r>
              <a:rPr lang="en-GB" sz="1600" dirty="0" err="1"/>
              <a:t>Kinecticstreaming</a:t>
            </a:r>
            <a:r>
              <a:rPr lang="en-GB" sz="1600" dirty="0"/>
              <a:t>, (2013), Teamwork-in-healthcare 11330 building effective teams 12531, [video], available: </a:t>
            </a:r>
            <a:r>
              <a:rPr lang="en-GB" sz="1600" dirty="0">
                <a:hlinkClick r:id="rId3"/>
              </a:rPr>
              <a:t>https://www.youtube.com/watch?v=tayu95atBP0</a:t>
            </a:r>
            <a:r>
              <a:rPr lang="en-GB" sz="1600" dirty="0"/>
              <a:t> [accessed: 27/06/2020] </a:t>
            </a:r>
          </a:p>
          <a:p>
            <a:pPr marL="0" indent="0">
              <a:buNone/>
            </a:pPr>
            <a:endParaRPr lang="en-GB" sz="1600" dirty="0"/>
          </a:p>
          <a:p>
            <a:pPr marL="0" indent="0">
              <a:buNone/>
            </a:pPr>
            <a:r>
              <a:rPr lang="en-GB" sz="1600" dirty="0"/>
              <a:t>O’Sullivan, T. (2011) </a:t>
            </a:r>
            <a:r>
              <a:rPr lang="en-GB" sz="1600" i="1" dirty="0"/>
              <a:t>Decision making in social work</a:t>
            </a:r>
            <a:r>
              <a:rPr lang="en-GB" sz="1600" dirty="0"/>
              <a:t>. Second edition. Palgrave Macmillan (Practical Social Work Series)</a:t>
            </a:r>
          </a:p>
          <a:p>
            <a:pPr marL="0" indent="0">
              <a:buNone/>
            </a:pPr>
            <a:endParaRPr lang="en-GB" sz="1600" dirty="0"/>
          </a:p>
          <a:p>
            <a:pPr marL="0" indent="0">
              <a:buNone/>
            </a:pPr>
            <a:r>
              <a:rPr lang="en-GB" sz="1600" dirty="0"/>
              <a:t>Wikipedia, (2020), Cabinet Office Briefing Rooms, </a:t>
            </a:r>
            <a:r>
              <a:rPr lang="en-GB" sz="1600" dirty="0" err="1"/>
              <a:t>Available:</a:t>
            </a:r>
            <a:r>
              <a:rPr lang="en-GB" sz="1600" dirty="0" err="1">
                <a:hlinkClick r:id="rId4"/>
              </a:rPr>
              <a:t>https</a:t>
            </a:r>
            <a:r>
              <a:rPr lang="en-GB" sz="1600" dirty="0">
                <a:hlinkClick r:id="rId4"/>
              </a:rPr>
              <a:t>://en.wikipedia.org/wiki/</a:t>
            </a:r>
            <a:r>
              <a:rPr lang="en-GB" sz="1600" dirty="0" err="1">
                <a:hlinkClick r:id="rId4"/>
              </a:rPr>
              <a:t>Cabinet_Office_Briefing_Rooms</a:t>
            </a:r>
            <a:r>
              <a:rPr lang="en-GB" sz="1600" dirty="0"/>
              <a:t> [accessed 27/06/2020] </a:t>
            </a:r>
          </a:p>
          <a:p>
            <a:endParaRPr lang="en-GB" sz="1600" dirty="0"/>
          </a:p>
          <a:p>
            <a:endParaRPr lang="en-GB" sz="1600" dirty="0"/>
          </a:p>
        </p:txBody>
      </p:sp>
    </p:spTree>
    <p:extLst>
      <p:ext uri="{BB962C8B-B14F-4D97-AF65-F5344CB8AC3E}">
        <p14:creationId xmlns:p14="http://schemas.microsoft.com/office/powerpoint/2010/main" val="36759943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8A0C572-12CD-4983-B493-0C046FD3354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360</TotalTime>
  <Words>1520</Words>
  <Application>Microsoft Office PowerPoint</Application>
  <PresentationFormat>On-screen Show (4:3)</PresentationFormat>
  <Paragraphs>180</Paragraphs>
  <Slides>14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-apple-system</vt:lpstr>
      <vt:lpstr>Arial</vt:lpstr>
      <vt:lpstr>Calibri</vt:lpstr>
      <vt:lpstr>Myriad Pro</vt:lpstr>
      <vt:lpstr>Rockwell Condensed</vt:lpstr>
      <vt:lpstr>Times New Roman</vt:lpstr>
      <vt:lpstr>20140311PresentationUWTSDTemplate</vt:lpstr>
      <vt:lpstr>Certificate of Higher Education in Skills for the Workplace  Effective Team Working &amp; Communications (BMSW 4002)  Week 5  Workshop Week  Dr Azora Hurd a.hurd@uwtsd.ac.uk </vt:lpstr>
      <vt:lpstr>PowerPoint Presentation</vt:lpstr>
      <vt:lpstr>Today we will…</vt:lpstr>
      <vt:lpstr>Assignment Specification </vt:lpstr>
      <vt:lpstr>PowerPoint Presentation</vt:lpstr>
      <vt:lpstr>PowerPoint Presentation</vt:lpstr>
      <vt:lpstr>PowerPoint Presentation</vt:lpstr>
      <vt:lpstr>PowerPoint Presentation</vt:lpstr>
      <vt:lpstr>Submission and Conduct </vt:lpstr>
      <vt:lpstr>Referencing Requirements </vt:lpstr>
      <vt:lpstr>Topic Overview Weeks 1 - 4</vt:lpstr>
      <vt:lpstr>NSS and Student Feedback </vt:lpstr>
      <vt:lpstr>Next Session…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Joanne Davies (Yr Athrofa)</cp:lastModifiedBy>
  <cp:revision>5</cp:revision>
  <dcterms:created xsi:type="dcterms:W3CDTF">2021-02-07T21:31:18Z</dcterms:created>
  <dcterms:modified xsi:type="dcterms:W3CDTF">2021-02-14T22:41:38Z</dcterms:modified>
</cp:coreProperties>
</file>