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2" Type="http://schemas.openxmlformats.org/officeDocument/2006/relationships/custom-properties" Target="docProps/custom.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y="6858000" cx="9144000"/>
  <p:notesSz cx="6858000" cy="9144000"/>
  <p:embeddedFontLst>
    <p:embeddedFont>
      <p:font typeface="Century Gothic"/>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3" Type="http://schemas.openxmlformats.org/officeDocument/2006/relationships/slide" Target="slides/slide8.xml"/><Relationship Id="rId18" Type="http://schemas.openxmlformats.org/officeDocument/2006/relationships/slide" Target="slides/slide13.xml"/><Relationship Id="rId21" Type="http://schemas.openxmlformats.org/officeDocument/2006/relationships/slide" Target="slides/slide16.xml"/><Relationship Id="rId34" Type="http://schemas.openxmlformats.org/officeDocument/2006/relationships/font" Target="fonts/CenturyGothic-boldItalic.fntdata"/><Relationship Id="rId25" Type="http://schemas.openxmlformats.org/officeDocument/2006/relationships/slide" Target="slides/slide20.xml"/><Relationship Id="rId7" Type="http://schemas.openxmlformats.org/officeDocument/2006/relationships/slide" Target="slides/slide2.xml"/><Relationship Id="rId33" Type="http://schemas.openxmlformats.org/officeDocument/2006/relationships/font" Target="fonts/CenturyGothic-italic.fntdata"/><Relationship Id="rId12" Type="http://schemas.openxmlformats.org/officeDocument/2006/relationships/slide" Target="slides/slide7.xml"/><Relationship Id="rId17" Type="http://schemas.openxmlformats.org/officeDocument/2006/relationships/slide" Target="slides/slide12.xml"/><Relationship Id="rId20" Type="http://schemas.openxmlformats.org/officeDocument/2006/relationships/slide" Target="slides/slide15.xml"/><Relationship Id="rId2" Type="http://schemas.openxmlformats.org/officeDocument/2006/relationships/viewProps" Target="viewProps.xml"/><Relationship Id="rId29" Type="http://schemas.openxmlformats.org/officeDocument/2006/relationships/slide" Target="slides/slide24.xml"/><Relationship Id="rId16" Type="http://schemas.openxmlformats.org/officeDocument/2006/relationships/slide" Target="slides/slide11.xml"/><Relationship Id="rId24" Type="http://schemas.openxmlformats.org/officeDocument/2006/relationships/slide" Target="slides/slide19.xml"/><Relationship Id="rId1" Type="http://schemas.openxmlformats.org/officeDocument/2006/relationships/theme" Target="theme/theme2.xml"/><Relationship Id="rId6" Type="http://schemas.openxmlformats.org/officeDocument/2006/relationships/slide" Target="slides/slide1.xml"/><Relationship Id="rId11" Type="http://schemas.openxmlformats.org/officeDocument/2006/relationships/slide" Target="slides/slide6.xml"/><Relationship Id="rId32" Type="http://schemas.openxmlformats.org/officeDocument/2006/relationships/font" Target="fonts/CenturyGothic-bold.fntdata"/><Relationship Id="rId37" Type="http://schemas.openxmlformats.org/officeDocument/2006/relationships/customXml" Target="../customXml/item3.xml"/><Relationship Id="rId23" Type="http://schemas.openxmlformats.org/officeDocument/2006/relationships/slide" Target="slides/slide18.xml"/><Relationship Id="rId28" Type="http://schemas.openxmlformats.org/officeDocument/2006/relationships/slide" Target="slides/slide23.xml"/><Relationship Id="rId5" Type="http://schemas.openxmlformats.org/officeDocument/2006/relationships/notesMaster" Target="notesMasters/notesMaster1.xml"/><Relationship Id="rId15" Type="http://schemas.openxmlformats.org/officeDocument/2006/relationships/slide" Target="slides/slide10.xml"/><Relationship Id="rId36" Type="http://schemas.openxmlformats.org/officeDocument/2006/relationships/customXml" Target="../customXml/item2.xml"/><Relationship Id="rId31" Type="http://schemas.openxmlformats.org/officeDocument/2006/relationships/font" Target="fonts/CenturyGothic-regular.fntdata"/><Relationship Id="rId10" Type="http://schemas.openxmlformats.org/officeDocument/2006/relationships/slide" Target="slides/slide5.xml"/><Relationship Id="rId19" Type="http://schemas.openxmlformats.org/officeDocument/2006/relationships/slide" Target="slides/slide14.xml"/><Relationship Id="rId22" Type="http://schemas.openxmlformats.org/officeDocument/2006/relationships/slide" Target="slides/slide17.xml"/><Relationship Id="rId4" Type="http://schemas.openxmlformats.org/officeDocument/2006/relationships/slideMaster" Target="slideMasters/slideMaster1.xml"/><Relationship Id="rId9" Type="http://schemas.openxmlformats.org/officeDocument/2006/relationships/slide" Target="slides/slide4.xml"/><Relationship Id="rId27" Type="http://schemas.openxmlformats.org/officeDocument/2006/relationships/slide" Target="slides/slide22.xml"/><Relationship Id="rId30" Type="http://schemas.openxmlformats.org/officeDocument/2006/relationships/slide" Target="slides/slide25.xml"/><Relationship Id="rId14" Type="http://schemas.openxmlformats.org/officeDocument/2006/relationships/slide" Target="slides/slide9.xml"/><Relationship Id="rId35" Type="http://schemas.openxmlformats.org/officeDocument/2006/relationships/customXml" Target="../customXml/item1.xml"/><Relationship Id="rId8" Type="http://schemas.openxmlformats.org/officeDocument/2006/relationships/slide" Target="slides/slide3.xml"/><Relationship Id="rId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6" name="Google Shape;166;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 name="Google Shape;172;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Drew and Bingham, 116</a:t>
            </a:r>
            <a:endParaRPr/>
          </a:p>
        </p:txBody>
      </p:sp>
      <p:sp>
        <p:nvSpPr>
          <p:cNvPr id="173" name="Google Shape;173;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9" name="Google Shape;179;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4: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4" name="Google Shape;184;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5: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9" name="Google Shape;189;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5" name="Google Shape;195;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7: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0" name="Google Shape;200;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8: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p9: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2" name="Google Shape;212;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8" name="Google Shape;218;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1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3" name="Google Shape;223;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1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8" name="Google Shape;228;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1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How to Avoid the Four Biggest PowerPoint Color Mistakes: Guest Post by Laura Foley http://blog.indezine.com/2011/10/how-to-avoid-four-biggest-powerpoint.html </a:t>
            </a:r>
            <a:endParaRPr/>
          </a:p>
        </p:txBody>
      </p:sp>
      <p:sp>
        <p:nvSpPr>
          <p:cNvPr id="234" name="Google Shape;234;p1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9" name="Google Shape;239;p1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How to Avoid the Four Biggest PowerPoint Color Mistakes: Guest Post by Laura Foley http://blog.indezine.com/2011/10/how-to-avoid-four-biggest-powerpoint.html </a:t>
            </a:r>
            <a:endParaRPr/>
          </a:p>
          <a:p>
            <a:pPr indent="0" lvl="0" marL="0" rtl="0" algn="l">
              <a:spcBef>
                <a:spcPts val="0"/>
              </a:spcBef>
              <a:spcAft>
                <a:spcPts val="0"/>
              </a:spcAft>
              <a:buNone/>
            </a:pPr>
            <a:r>
              <a:t/>
            </a:r>
            <a:endParaRPr/>
          </a:p>
        </p:txBody>
      </p:sp>
      <p:sp>
        <p:nvSpPr>
          <p:cNvPr id="240" name="Google Shape;240;p1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5" name="Google Shape;245;p1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http://image.slidesharecdn.com/presentrcsg-091002143206-phpapp01/95/how-to-deliver-an-extremely-boring-presentation-32-728.jpg?cb=1355682910</a:t>
            </a:r>
            <a:endParaRPr/>
          </a:p>
        </p:txBody>
      </p:sp>
      <p:sp>
        <p:nvSpPr>
          <p:cNvPr id="246" name="Google Shape;246;p1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1" name="Google Shape;251;p1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Drew &amp; Bingham 249</a:t>
            </a:r>
            <a:endParaRPr/>
          </a:p>
        </p:txBody>
      </p:sp>
      <p:sp>
        <p:nvSpPr>
          <p:cNvPr id="257" name="Google Shape;257;p1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18: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p1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1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7" name="Google Shape;267;p1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GRB</a:t>
            </a:r>
            <a:endParaRPr/>
          </a:p>
        </p:txBody>
      </p:sp>
      <p:sp>
        <p:nvSpPr>
          <p:cNvPr id="268" name="Google Shape;268;p1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1" name="Shape 271"/>
        <p:cNvGrpSpPr/>
        <p:nvPr/>
      </p:nvGrpSpPr>
      <p:grpSpPr>
        <a:xfrm>
          <a:off x="0" y="0"/>
          <a:ext cx="0" cy="0"/>
          <a:chOff x="0" y="0"/>
          <a:chExt cx="0" cy="0"/>
        </a:xfrm>
      </p:grpSpPr>
      <p:sp>
        <p:nvSpPr>
          <p:cNvPr id="272" name="Google Shape;272;p2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3" name="Google Shape;273;p2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p2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8" name="Google Shape;278;p2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2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3" name="Google Shape;283;p2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p2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9" name="Google Shape;289;p2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24: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4" name="Google Shape;294;p2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25: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9" name="Google Shape;299;p2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42" name="Shape 42"/>
        <p:cNvGrpSpPr/>
        <p:nvPr/>
      </p:nvGrpSpPr>
      <p:grpSpPr>
        <a:xfrm>
          <a:off x="0" y="0"/>
          <a:ext cx="0" cy="0"/>
          <a:chOff x="0" y="0"/>
          <a:chExt cx="0" cy="0"/>
        </a:xfrm>
      </p:grpSpPr>
      <p:sp>
        <p:nvSpPr>
          <p:cNvPr id="43" name="Google Shape;43;p2"/>
          <p:cNvSpPr txBox="1"/>
          <p:nvPr>
            <p:ph type="ctrTitle"/>
          </p:nvPr>
        </p:nvSpPr>
        <p:spPr>
          <a:xfrm>
            <a:off x="1942416" y="2514601"/>
            <a:ext cx="6600451" cy="22627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481AA"/>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
          <p:cNvSpPr txBox="1"/>
          <p:nvPr>
            <p:ph idx="1" type="subTitle"/>
          </p:nvPr>
        </p:nvSpPr>
        <p:spPr>
          <a:xfrm>
            <a:off x="1942416" y="4777380"/>
            <a:ext cx="6600451" cy="1126283"/>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p:txBody>
      </p:sp>
      <p:sp>
        <p:nvSpPr>
          <p:cNvPr id="45" name="Google Shape;45;p2"/>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2"/>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
          <p:cNvSpPr/>
          <p:nvPr/>
        </p:nvSpPr>
        <p:spPr>
          <a:xfrm>
            <a:off x="-31719" y="4321158"/>
            <a:ext cx="1395473" cy="781781"/>
          </a:xfrm>
          <a:custGeom>
            <a:rect b="b" l="l" r="r" t="t"/>
            <a:pathLst>
              <a:path extrusionOk="0" h="10000" w="8042">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
          <p:cNvSpPr txBox="1"/>
          <p:nvPr>
            <p:ph idx="12" type="sldNum"/>
          </p:nvPr>
        </p:nvSpPr>
        <p:spPr>
          <a:xfrm>
            <a:off x="423334" y="4529541"/>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9" name="Shape 49"/>
        <p:cNvGrpSpPr/>
        <p:nvPr/>
      </p:nvGrpSpPr>
      <p:grpSpPr>
        <a:xfrm>
          <a:off x="0" y="0"/>
          <a:ext cx="0" cy="0"/>
          <a:chOff x="0" y="0"/>
          <a:chExt cx="0" cy="0"/>
        </a:xfrm>
      </p:grpSpPr>
      <p:sp>
        <p:nvSpPr>
          <p:cNvPr id="50" name="Google Shape;50;p3"/>
          <p:cNvSpPr txBox="1"/>
          <p:nvPr>
            <p:ph type="title"/>
          </p:nvPr>
        </p:nvSpPr>
        <p:spPr>
          <a:xfrm>
            <a:off x="1945201" y="624110"/>
            <a:ext cx="6589199"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3"/>
          <p:cNvSpPr txBox="1"/>
          <p:nvPr>
            <p:ph idx="1" type="body"/>
          </p:nvPr>
        </p:nvSpPr>
        <p:spPr>
          <a:xfrm>
            <a:off x="1942415" y="2133600"/>
            <a:ext cx="6591985"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2" name="Google Shape;52;p3"/>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3"/>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3"/>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3"/>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4"/>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4"/>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4"/>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4"/>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1" name="Shape 61"/>
        <p:cNvGrpSpPr/>
        <p:nvPr/>
      </p:nvGrpSpPr>
      <p:grpSpPr>
        <a:xfrm>
          <a:off x="0" y="0"/>
          <a:ext cx="0" cy="0"/>
          <a:chOff x="0" y="0"/>
          <a:chExt cx="0" cy="0"/>
        </a:xfrm>
      </p:grpSpPr>
      <p:sp>
        <p:nvSpPr>
          <p:cNvPr id="62" name="Google Shape;62;p5"/>
          <p:cNvSpPr txBox="1"/>
          <p:nvPr>
            <p:ph type="title"/>
          </p:nvPr>
        </p:nvSpPr>
        <p:spPr>
          <a:xfrm>
            <a:off x="1942415" y="2074562"/>
            <a:ext cx="6591985"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481AA"/>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5"/>
          <p:cNvSpPr txBox="1"/>
          <p:nvPr>
            <p:ph idx="1" type="body"/>
          </p:nvPr>
        </p:nvSpPr>
        <p:spPr>
          <a:xfrm>
            <a:off x="1942415" y="3581400"/>
            <a:ext cx="6591985"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2000"/>
              <a:buNone/>
              <a:defRPr sz="20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64" name="Google Shape;64;p5"/>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5"/>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5"/>
          <p:cNvSpPr/>
          <p:nvPr/>
        </p:nvSpPr>
        <p:spPr>
          <a:xfrm flipH="1" rot="10800000">
            <a:off x="58" y="3166527"/>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5"/>
          <p:cNvSpPr txBox="1"/>
          <p:nvPr>
            <p:ph idx="12" type="sldNum"/>
          </p:nvPr>
        </p:nvSpPr>
        <p:spPr>
          <a:xfrm>
            <a:off x="511228" y="3244140"/>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8" name="Shape 68"/>
        <p:cNvGrpSpPr/>
        <p:nvPr/>
      </p:nvGrpSpPr>
      <p:grpSpPr>
        <a:xfrm>
          <a:off x="0" y="0"/>
          <a:ext cx="0" cy="0"/>
          <a:chOff x="0" y="0"/>
          <a:chExt cx="0" cy="0"/>
        </a:xfrm>
      </p:grpSpPr>
      <p:sp>
        <p:nvSpPr>
          <p:cNvPr id="69" name="Google Shape;69;p6"/>
          <p:cNvSpPr txBox="1"/>
          <p:nvPr>
            <p:ph type="title"/>
          </p:nvPr>
        </p:nvSpPr>
        <p:spPr>
          <a:xfrm>
            <a:off x="1945200" y="624110"/>
            <a:ext cx="6589200"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6"/>
          <p:cNvSpPr txBox="1"/>
          <p:nvPr>
            <p:ph idx="1" type="body"/>
          </p:nvPr>
        </p:nvSpPr>
        <p:spPr>
          <a:xfrm>
            <a:off x="1942416" y="2136706"/>
            <a:ext cx="3197531" cy="3767397"/>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1" name="Google Shape;71;p6"/>
          <p:cNvSpPr txBox="1"/>
          <p:nvPr>
            <p:ph idx="2" type="body"/>
          </p:nvPr>
        </p:nvSpPr>
        <p:spPr>
          <a:xfrm>
            <a:off x="5337307" y="2136706"/>
            <a:ext cx="3197093" cy="3767397"/>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2" name="Google Shape;72;p6"/>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6"/>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6"/>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6"/>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6" name="Shape 76"/>
        <p:cNvGrpSpPr/>
        <p:nvPr/>
      </p:nvGrpSpPr>
      <p:grpSpPr>
        <a:xfrm>
          <a:off x="0" y="0"/>
          <a:ext cx="0" cy="0"/>
          <a:chOff x="0" y="0"/>
          <a:chExt cx="0" cy="0"/>
        </a:xfrm>
      </p:grpSpPr>
      <p:sp>
        <p:nvSpPr>
          <p:cNvPr id="77" name="Google Shape;77;p7"/>
          <p:cNvSpPr txBox="1"/>
          <p:nvPr>
            <p:ph type="title"/>
          </p:nvPr>
        </p:nvSpPr>
        <p:spPr>
          <a:xfrm>
            <a:off x="1945200" y="624110"/>
            <a:ext cx="6589200"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7"/>
          <p:cNvSpPr txBox="1"/>
          <p:nvPr>
            <p:ph idx="1" type="body"/>
          </p:nvPr>
        </p:nvSpPr>
        <p:spPr>
          <a:xfrm>
            <a:off x="2265352" y="2226626"/>
            <a:ext cx="2874596"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79" name="Google Shape;79;p7"/>
          <p:cNvSpPr txBox="1"/>
          <p:nvPr>
            <p:ph idx="2" type="body"/>
          </p:nvPr>
        </p:nvSpPr>
        <p:spPr>
          <a:xfrm>
            <a:off x="1942415" y="2802888"/>
            <a:ext cx="3197532" cy="3105703"/>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80" name="Google Shape;80;p7"/>
          <p:cNvSpPr txBox="1"/>
          <p:nvPr>
            <p:ph idx="3" type="body"/>
          </p:nvPr>
        </p:nvSpPr>
        <p:spPr>
          <a:xfrm>
            <a:off x="5656154" y="2223398"/>
            <a:ext cx="2873239"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81" name="Google Shape;81;p7"/>
          <p:cNvSpPr txBox="1"/>
          <p:nvPr>
            <p:ph idx="4" type="body"/>
          </p:nvPr>
        </p:nvSpPr>
        <p:spPr>
          <a:xfrm>
            <a:off x="5333715" y="2799660"/>
            <a:ext cx="3195680" cy="3105703"/>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82" name="Google Shape;82;p7"/>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7"/>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7"/>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7"/>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6" name="Shape 86"/>
        <p:cNvGrpSpPr/>
        <p:nvPr/>
      </p:nvGrpSpPr>
      <p:grpSpPr>
        <a:xfrm>
          <a:off x="0" y="0"/>
          <a:ext cx="0" cy="0"/>
          <a:chOff x="0" y="0"/>
          <a:chExt cx="0" cy="0"/>
        </a:xfrm>
      </p:grpSpPr>
      <p:sp>
        <p:nvSpPr>
          <p:cNvPr id="87" name="Google Shape;87;p8"/>
          <p:cNvSpPr txBox="1"/>
          <p:nvPr>
            <p:ph type="title"/>
          </p:nvPr>
        </p:nvSpPr>
        <p:spPr>
          <a:xfrm>
            <a:off x="1945200" y="624110"/>
            <a:ext cx="6589200"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8"/>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8"/>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8"/>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2" name="Shape 92"/>
        <p:cNvGrpSpPr/>
        <p:nvPr/>
      </p:nvGrpSpPr>
      <p:grpSpPr>
        <a:xfrm>
          <a:off x="0" y="0"/>
          <a:ext cx="0" cy="0"/>
          <a:chOff x="0" y="0"/>
          <a:chExt cx="0" cy="0"/>
        </a:xfrm>
      </p:grpSpPr>
      <p:sp>
        <p:nvSpPr>
          <p:cNvPr id="93" name="Google Shape;93;p9"/>
          <p:cNvSpPr txBox="1"/>
          <p:nvPr>
            <p:ph type="title"/>
          </p:nvPr>
        </p:nvSpPr>
        <p:spPr>
          <a:xfrm>
            <a:off x="1942415" y="446088"/>
            <a:ext cx="2629584" cy="97631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481AA"/>
              </a:buClr>
              <a:buSzPts val="2000"/>
              <a:buFont typeface="Century Gothic"/>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9"/>
          <p:cNvSpPr txBox="1"/>
          <p:nvPr>
            <p:ph idx="1" type="body"/>
          </p:nvPr>
        </p:nvSpPr>
        <p:spPr>
          <a:xfrm>
            <a:off x="4743494" y="446089"/>
            <a:ext cx="3790906" cy="5414963"/>
          </a:xfrm>
          <a:prstGeom prst="rect">
            <a:avLst/>
          </a:prstGeom>
          <a:noFill/>
          <a:ln>
            <a:noFill/>
          </a:ln>
        </p:spPr>
        <p:txBody>
          <a:bodyPr anchorCtr="0" anchor="ctr"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95" name="Google Shape;95;p9"/>
          <p:cNvSpPr txBox="1"/>
          <p:nvPr>
            <p:ph idx="2" type="body"/>
          </p:nvPr>
        </p:nvSpPr>
        <p:spPr>
          <a:xfrm>
            <a:off x="1942415" y="1598613"/>
            <a:ext cx="2629584" cy="4262436"/>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96" name="Google Shape;96;p9"/>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9"/>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9"/>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0" name="Shape 100"/>
        <p:cNvGrpSpPr/>
        <p:nvPr/>
      </p:nvGrpSpPr>
      <p:grpSpPr>
        <a:xfrm>
          <a:off x="0" y="0"/>
          <a:ext cx="0" cy="0"/>
          <a:chOff x="0" y="0"/>
          <a:chExt cx="0" cy="0"/>
        </a:xfrm>
      </p:grpSpPr>
      <p:sp>
        <p:nvSpPr>
          <p:cNvPr id="101" name="Google Shape;101;p10"/>
          <p:cNvSpPr txBox="1"/>
          <p:nvPr>
            <p:ph type="title"/>
          </p:nvPr>
        </p:nvSpPr>
        <p:spPr>
          <a:xfrm>
            <a:off x="1942415" y="4800600"/>
            <a:ext cx="6591985"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481AA"/>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0"/>
          <p:cNvSpPr/>
          <p:nvPr>
            <p:ph idx="2" type="pic"/>
          </p:nvPr>
        </p:nvSpPr>
        <p:spPr>
          <a:xfrm>
            <a:off x="1942415" y="634965"/>
            <a:ext cx="6591985" cy="3854970"/>
          </a:xfrm>
          <a:prstGeom prst="rect">
            <a:avLst/>
          </a:prstGeom>
          <a:noFill/>
          <a:ln>
            <a:noFill/>
          </a:ln>
        </p:spPr>
      </p:sp>
      <p:sp>
        <p:nvSpPr>
          <p:cNvPr id="103" name="Google Shape;103;p10"/>
          <p:cNvSpPr txBox="1"/>
          <p:nvPr>
            <p:ph idx="1" type="body"/>
          </p:nvPr>
        </p:nvSpPr>
        <p:spPr>
          <a:xfrm>
            <a:off x="1942415" y="5367338"/>
            <a:ext cx="6591985"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200"/>
              <a:buNone/>
              <a:defRPr sz="12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104" name="Google Shape;104;p10"/>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0"/>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0"/>
          <p:cNvSpPr/>
          <p:nvPr/>
        </p:nvSpPr>
        <p:spPr>
          <a:xfrm flipH="1" rot="10800000">
            <a:off x="58" y="4910660"/>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2" type="sldNum"/>
          </p:nvPr>
        </p:nvSpPr>
        <p:spPr>
          <a:xfrm>
            <a:off x="511228" y="4983088"/>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108" name="Shape 108"/>
        <p:cNvGrpSpPr/>
        <p:nvPr/>
      </p:nvGrpSpPr>
      <p:grpSpPr>
        <a:xfrm>
          <a:off x="0" y="0"/>
          <a:ext cx="0" cy="0"/>
          <a:chOff x="0" y="0"/>
          <a:chExt cx="0" cy="0"/>
        </a:xfrm>
      </p:grpSpPr>
      <p:sp>
        <p:nvSpPr>
          <p:cNvPr id="109" name="Google Shape;109;p11"/>
          <p:cNvSpPr txBox="1"/>
          <p:nvPr>
            <p:ph type="title"/>
          </p:nvPr>
        </p:nvSpPr>
        <p:spPr>
          <a:xfrm>
            <a:off x="1942415" y="609600"/>
            <a:ext cx="6591985" cy="311704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481A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11"/>
          <p:cNvSpPr txBox="1"/>
          <p:nvPr>
            <p:ph idx="1" type="body"/>
          </p:nvPr>
        </p:nvSpPr>
        <p:spPr>
          <a:xfrm>
            <a:off x="1942415" y="4354046"/>
            <a:ext cx="6591985"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1" name="Google Shape;111;p11"/>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1"/>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1"/>
          <p:cNvSpPr/>
          <p:nvPr/>
        </p:nvSpPr>
        <p:spPr>
          <a:xfrm flipH="1" rot="10800000">
            <a:off x="58" y="3166527"/>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txBox="1"/>
          <p:nvPr>
            <p:ph idx="12" type="sldNum"/>
          </p:nvPr>
        </p:nvSpPr>
        <p:spPr>
          <a:xfrm>
            <a:off x="511228" y="3244140"/>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15" name="Shape 115"/>
        <p:cNvGrpSpPr/>
        <p:nvPr/>
      </p:nvGrpSpPr>
      <p:grpSpPr>
        <a:xfrm>
          <a:off x="0" y="0"/>
          <a:ext cx="0" cy="0"/>
          <a:chOff x="0" y="0"/>
          <a:chExt cx="0" cy="0"/>
        </a:xfrm>
      </p:grpSpPr>
      <p:sp>
        <p:nvSpPr>
          <p:cNvPr id="116" name="Google Shape;116;p12"/>
          <p:cNvSpPr txBox="1"/>
          <p:nvPr>
            <p:ph type="title"/>
          </p:nvPr>
        </p:nvSpPr>
        <p:spPr>
          <a:xfrm>
            <a:off x="2188123" y="609600"/>
            <a:ext cx="6109587"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481A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2"/>
          <p:cNvSpPr txBox="1"/>
          <p:nvPr>
            <p:ph idx="1" type="body"/>
          </p:nvPr>
        </p:nvSpPr>
        <p:spPr>
          <a:xfrm>
            <a:off x="2415972" y="3505200"/>
            <a:ext cx="5653888"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600"/>
              <a:buFont typeface="Century Gothic"/>
              <a:buNone/>
              <a:defRPr sz="1600">
                <a:solidFill>
                  <a:srgbClr val="7F7F7F"/>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18" name="Google Shape;118;p12"/>
          <p:cNvSpPr txBox="1"/>
          <p:nvPr>
            <p:ph idx="2" type="body"/>
          </p:nvPr>
        </p:nvSpPr>
        <p:spPr>
          <a:xfrm>
            <a:off x="1942415" y="4354046"/>
            <a:ext cx="6591985"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9" name="Google Shape;119;p12"/>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2"/>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2"/>
          <p:cNvSpPr/>
          <p:nvPr/>
        </p:nvSpPr>
        <p:spPr>
          <a:xfrm flipH="1" rot="10800000">
            <a:off x="58" y="3166527"/>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2"/>
          <p:cNvSpPr txBox="1"/>
          <p:nvPr>
            <p:ph idx="12" type="sldNum"/>
          </p:nvPr>
        </p:nvSpPr>
        <p:spPr>
          <a:xfrm>
            <a:off x="511228" y="3244140"/>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3" name="Google Shape;123;p12"/>
          <p:cNvSpPr txBox="1"/>
          <p:nvPr/>
        </p:nvSpPr>
        <p:spPr>
          <a:xfrm>
            <a:off x="1808316" y="648005"/>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
        <p:nvSpPr>
          <p:cNvPr id="124" name="Google Shape;124;p12"/>
          <p:cNvSpPr txBox="1"/>
          <p:nvPr/>
        </p:nvSpPr>
        <p:spPr>
          <a:xfrm>
            <a:off x="8169533" y="2905306"/>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25" name="Shape 125"/>
        <p:cNvGrpSpPr/>
        <p:nvPr/>
      </p:nvGrpSpPr>
      <p:grpSpPr>
        <a:xfrm>
          <a:off x="0" y="0"/>
          <a:ext cx="0" cy="0"/>
          <a:chOff x="0" y="0"/>
          <a:chExt cx="0" cy="0"/>
        </a:xfrm>
      </p:grpSpPr>
      <p:sp>
        <p:nvSpPr>
          <p:cNvPr id="126" name="Google Shape;126;p13"/>
          <p:cNvSpPr txBox="1"/>
          <p:nvPr>
            <p:ph type="title"/>
          </p:nvPr>
        </p:nvSpPr>
        <p:spPr>
          <a:xfrm>
            <a:off x="1942415" y="2438401"/>
            <a:ext cx="6591985" cy="272484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481A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13"/>
          <p:cNvSpPr txBox="1"/>
          <p:nvPr>
            <p:ph idx="1" type="body"/>
          </p:nvPr>
        </p:nvSpPr>
        <p:spPr>
          <a:xfrm>
            <a:off x="1942415" y="5181600"/>
            <a:ext cx="6591985"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28" name="Google Shape;128;p13"/>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3"/>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3"/>
          <p:cNvSpPr/>
          <p:nvPr/>
        </p:nvSpPr>
        <p:spPr>
          <a:xfrm flipH="1" rot="10800000">
            <a:off x="58" y="4910660"/>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3"/>
          <p:cNvSpPr txBox="1"/>
          <p:nvPr>
            <p:ph idx="12" type="sldNum"/>
          </p:nvPr>
        </p:nvSpPr>
        <p:spPr>
          <a:xfrm>
            <a:off x="511228" y="4983088"/>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32" name="Shape 132"/>
        <p:cNvGrpSpPr/>
        <p:nvPr/>
      </p:nvGrpSpPr>
      <p:grpSpPr>
        <a:xfrm>
          <a:off x="0" y="0"/>
          <a:ext cx="0" cy="0"/>
          <a:chOff x="0" y="0"/>
          <a:chExt cx="0" cy="0"/>
        </a:xfrm>
      </p:grpSpPr>
      <p:sp>
        <p:nvSpPr>
          <p:cNvPr id="133" name="Google Shape;133;p14"/>
          <p:cNvSpPr txBox="1"/>
          <p:nvPr>
            <p:ph type="title"/>
          </p:nvPr>
        </p:nvSpPr>
        <p:spPr>
          <a:xfrm>
            <a:off x="2188123" y="609600"/>
            <a:ext cx="6109587"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481A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4"/>
          <p:cNvSpPr txBox="1"/>
          <p:nvPr>
            <p:ph idx="1" type="body"/>
          </p:nvPr>
        </p:nvSpPr>
        <p:spPr>
          <a:xfrm>
            <a:off x="1942415" y="4343400"/>
            <a:ext cx="6688292"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5" name="Google Shape;135;p14"/>
          <p:cNvSpPr txBox="1"/>
          <p:nvPr>
            <p:ph idx="2" type="body"/>
          </p:nvPr>
        </p:nvSpPr>
        <p:spPr>
          <a:xfrm>
            <a:off x="1942415" y="5181600"/>
            <a:ext cx="6688292"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6" name="Google Shape;136;p14"/>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14"/>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14"/>
          <p:cNvSpPr/>
          <p:nvPr/>
        </p:nvSpPr>
        <p:spPr>
          <a:xfrm flipH="1" rot="10800000">
            <a:off x="58" y="4910660"/>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14"/>
          <p:cNvSpPr txBox="1"/>
          <p:nvPr>
            <p:ph idx="12" type="sldNum"/>
          </p:nvPr>
        </p:nvSpPr>
        <p:spPr>
          <a:xfrm>
            <a:off x="511228" y="4983088"/>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40" name="Google Shape;140;p14"/>
          <p:cNvSpPr txBox="1"/>
          <p:nvPr/>
        </p:nvSpPr>
        <p:spPr>
          <a:xfrm>
            <a:off x="1808316" y="648005"/>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
        <p:nvSpPr>
          <p:cNvPr id="141" name="Google Shape;141;p14"/>
          <p:cNvSpPr txBox="1"/>
          <p:nvPr/>
        </p:nvSpPr>
        <p:spPr>
          <a:xfrm>
            <a:off x="8169533" y="2905306"/>
            <a:ext cx="457319"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42" name="Shape 142"/>
        <p:cNvGrpSpPr/>
        <p:nvPr/>
      </p:nvGrpSpPr>
      <p:grpSpPr>
        <a:xfrm>
          <a:off x="0" y="0"/>
          <a:ext cx="0" cy="0"/>
          <a:chOff x="0" y="0"/>
          <a:chExt cx="0" cy="0"/>
        </a:xfrm>
      </p:grpSpPr>
      <p:sp>
        <p:nvSpPr>
          <p:cNvPr id="143" name="Google Shape;143;p15"/>
          <p:cNvSpPr txBox="1"/>
          <p:nvPr>
            <p:ph type="title"/>
          </p:nvPr>
        </p:nvSpPr>
        <p:spPr>
          <a:xfrm>
            <a:off x="1942416" y="627407"/>
            <a:ext cx="6591984" cy="288002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481A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15"/>
          <p:cNvSpPr txBox="1"/>
          <p:nvPr>
            <p:ph idx="1" type="body"/>
          </p:nvPr>
        </p:nvSpPr>
        <p:spPr>
          <a:xfrm>
            <a:off x="1942415" y="4343400"/>
            <a:ext cx="6591985"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5" name="Google Shape;145;p15"/>
          <p:cNvSpPr txBox="1"/>
          <p:nvPr>
            <p:ph idx="2" type="body"/>
          </p:nvPr>
        </p:nvSpPr>
        <p:spPr>
          <a:xfrm>
            <a:off x="1942415" y="5181600"/>
            <a:ext cx="6591985"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6" name="Google Shape;146;p15"/>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15"/>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15"/>
          <p:cNvSpPr/>
          <p:nvPr/>
        </p:nvSpPr>
        <p:spPr>
          <a:xfrm flipH="1" rot="10800000">
            <a:off x="58" y="4910660"/>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5"/>
          <p:cNvSpPr txBox="1"/>
          <p:nvPr>
            <p:ph idx="12" type="sldNum"/>
          </p:nvPr>
        </p:nvSpPr>
        <p:spPr>
          <a:xfrm>
            <a:off x="511228" y="4983088"/>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50" name="Shape 150"/>
        <p:cNvGrpSpPr/>
        <p:nvPr/>
      </p:nvGrpSpPr>
      <p:grpSpPr>
        <a:xfrm>
          <a:off x="0" y="0"/>
          <a:ext cx="0" cy="0"/>
          <a:chOff x="0" y="0"/>
          <a:chExt cx="0" cy="0"/>
        </a:xfrm>
      </p:grpSpPr>
      <p:sp>
        <p:nvSpPr>
          <p:cNvPr id="151" name="Google Shape;151;p16"/>
          <p:cNvSpPr txBox="1"/>
          <p:nvPr>
            <p:ph type="title"/>
          </p:nvPr>
        </p:nvSpPr>
        <p:spPr>
          <a:xfrm>
            <a:off x="1945200" y="624110"/>
            <a:ext cx="6589200"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2" name="Google Shape;152;p16"/>
          <p:cNvSpPr txBox="1"/>
          <p:nvPr>
            <p:ph idx="1" type="body"/>
          </p:nvPr>
        </p:nvSpPr>
        <p:spPr>
          <a:xfrm rot="5400000">
            <a:off x="3295307" y="780707"/>
            <a:ext cx="3886200" cy="6591985"/>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53" name="Google Shape;153;p16"/>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16"/>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5" name="Google Shape;155;p16"/>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6"/>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57" name="Shape 157"/>
        <p:cNvGrpSpPr/>
        <p:nvPr/>
      </p:nvGrpSpPr>
      <p:grpSpPr>
        <a:xfrm>
          <a:off x="0" y="0"/>
          <a:ext cx="0" cy="0"/>
          <a:chOff x="0" y="0"/>
          <a:chExt cx="0" cy="0"/>
        </a:xfrm>
      </p:grpSpPr>
      <p:sp>
        <p:nvSpPr>
          <p:cNvPr id="158" name="Google Shape;158;p17"/>
          <p:cNvSpPr txBox="1"/>
          <p:nvPr>
            <p:ph type="title"/>
          </p:nvPr>
        </p:nvSpPr>
        <p:spPr>
          <a:xfrm rot="5400000">
            <a:off x="5064693" y="2441248"/>
            <a:ext cx="5283817" cy="1656132"/>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481A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9" name="Google Shape;159;p17"/>
          <p:cNvSpPr txBox="1"/>
          <p:nvPr>
            <p:ph idx="1" type="body"/>
          </p:nvPr>
        </p:nvSpPr>
        <p:spPr>
          <a:xfrm rot="5400000">
            <a:off x="1658681" y="911140"/>
            <a:ext cx="5283817" cy="4716348"/>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60" name="Google Shape;160;p17"/>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1" name="Google Shape;161;p17"/>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2" name="Google Shape;162;p17"/>
          <p:cNvSpPr/>
          <p:nvPr/>
        </p:nvSpPr>
        <p:spPr>
          <a:xfrm flipH="1" rot="10800000">
            <a:off x="58" y="711194"/>
            <a:ext cx="1358356" cy="508005"/>
          </a:xfrm>
          <a:custGeom>
            <a:rect b="b" l="l" r="r" t="t"/>
            <a:pathLst>
              <a:path extrusionOk="0" h="10000" w="7908">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7"/>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FFFF"/>
            </a:gs>
            <a:gs pos="100000">
              <a:srgbClr val="C4DCE3"/>
            </a:gs>
          </a:gsLst>
          <a:lin ang="5400000" scaled="0"/>
        </a:gradFill>
      </p:bgPr>
    </p:bg>
    <p:spTree>
      <p:nvGrpSpPr>
        <p:cNvPr id="9" name="Shape 9"/>
        <p:cNvGrpSpPr/>
        <p:nvPr/>
      </p:nvGrpSpPr>
      <p:grpSpPr>
        <a:xfrm>
          <a:off x="0" y="0"/>
          <a:ext cx="0" cy="0"/>
          <a:chOff x="0" y="0"/>
          <a:chExt cx="0" cy="0"/>
        </a:xfrm>
      </p:grpSpPr>
      <p:grpSp>
        <p:nvGrpSpPr>
          <p:cNvPr id="10" name="Google Shape;10;p1"/>
          <p:cNvGrpSpPr/>
          <p:nvPr/>
        </p:nvGrpSpPr>
        <p:grpSpPr>
          <a:xfrm>
            <a:off x="1" y="228600"/>
            <a:ext cx="1981200" cy="6638628"/>
            <a:chOff x="2487613" y="285750"/>
            <a:chExt cx="2428875" cy="5654676"/>
          </a:xfrm>
        </p:grpSpPr>
        <p:sp>
          <p:nvSpPr>
            <p:cNvPr id="11" name="Google Shape;11;p1"/>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1"/>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1"/>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1"/>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1"/>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1"/>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 name="Google Shape;19;p1"/>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1"/>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1"/>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1"/>
          <p:cNvGrpSpPr/>
          <p:nvPr/>
        </p:nvGrpSpPr>
        <p:grpSpPr>
          <a:xfrm>
            <a:off x="20421" y="749"/>
            <a:ext cx="1952272" cy="6852504"/>
            <a:chOff x="6627813" y="196102"/>
            <a:chExt cx="1952625" cy="5677649"/>
          </a:xfrm>
        </p:grpSpPr>
        <p:sp>
          <p:nvSpPr>
            <p:cNvPr id="24" name="Google Shape;24;p1"/>
            <p:cNvSpPr/>
            <p:nvPr/>
          </p:nvSpPr>
          <p:spPr>
            <a:xfrm>
              <a:off x="6627813" y="196102"/>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1"/>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1"/>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1"/>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1"/>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1"/>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1"/>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1"/>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1"/>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1"/>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1"/>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1"/>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1"/>
          <p:cNvSpPr/>
          <p:nvPr/>
        </p:nvSpPr>
        <p:spPr>
          <a:xfrm>
            <a:off x="0" y="0"/>
            <a:ext cx="18288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1"/>
          <p:cNvSpPr txBox="1"/>
          <p:nvPr>
            <p:ph type="title"/>
          </p:nvPr>
        </p:nvSpPr>
        <p:spPr>
          <a:xfrm>
            <a:off x="1945200" y="624110"/>
            <a:ext cx="6589200" cy="128089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1481AA"/>
              </a:buClr>
              <a:buSzPts val="3600"/>
              <a:buFont typeface="Century Gothic"/>
              <a:buNone/>
              <a:defRPr b="0" i="0" sz="3600" u="none" cap="none" strike="noStrike">
                <a:solidFill>
                  <a:srgbClr val="1481AA"/>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8" name="Google Shape;38;p1"/>
          <p:cNvSpPr txBox="1"/>
          <p:nvPr>
            <p:ph idx="1" type="body"/>
          </p:nvPr>
        </p:nvSpPr>
        <p:spPr>
          <a:xfrm>
            <a:off x="1942415" y="2133600"/>
            <a:ext cx="6591985" cy="3886200"/>
          </a:xfrm>
          <a:prstGeom prst="rect">
            <a:avLst/>
          </a:prstGeom>
          <a:noFill/>
          <a:ln>
            <a:noFill/>
          </a:ln>
        </p:spPr>
        <p:txBody>
          <a:bodyPr anchorCtr="0" anchor="t" bIns="45700" lIns="91425" spcFirstLastPara="1" rIns="91425" wrap="square" tIns="45700">
            <a:normAutofit/>
          </a:bodyPr>
          <a:lstStyle>
            <a:lvl1pPr indent="-342900" lvl="0" marL="457200" marR="0" rtl="0" algn="l">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9" name="Google Shape;39;p1"/>
          <p:cNvSpPr txBox="1"/>
          <p:nvPr>
            <p:ph idx="10" type="dt"/>
          </p:nvPr>
        </p:nvSpPr>
        <p:spPr>
          <a:xfrm>
            <a:off x="7772400" y="6135089"/>
            <a:ext cx="766380" cy="370171"/>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0" name="Google Shape;40;p1"/>
          <p:cNvSpPr txBox="1"/>
          <p:nvPr>
            <p:ph idx="11" type="ftr"/>
          </p:nvPr>
        </p:nvSpPr>
        <p:spPr>
          <a:xfrm>
            <a:off x="1942415" y="6135809"/>
            <a:ext cx="5716488"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41" name="Google Shape;41;p1"/>
          <p:cNvSpPr txBox="1"/>
          <p:nvPr>
            <p:ph idx="12" type="sldNum"/>
          </p:nvPr>
        </p:nvSpPr>
        <p:spPr>
          <a:xfrm>
            <a:off x="511228" y="787783"/>
            <a:ext cx="584978"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2000" u="none" cap="none" strike="noStrike">
                <a:solidFill>
                  <a:srgbClr val="FEFFFF"/>
                </a:solidFill>
                <a:latin typeface="Century Gothic"/>
                <a:ea typeface="Century Gothic"/>
                <a:cs typeface="Century Gothic"/>
                <a:sym typeface="Century Gothic"/>
              </a:defRPr>
            </a:lvl1pPr>
            <a:lvl2pPr indent="0" lvl="1" marL="0" marR="0" rtl="0" algn="r">
              <a:spcBef>
                <a:spcPts val="0"/>
              </a:spcBef>
              <a:buNone/>
              <a:defRPr b="0" i="0" sz="2000" u="none" cap="none" strike="noStrike">
                <a:solidFill>
                  <a:srgbClr val="FEFFFF"/>
                </a:solidFill>
                <a:latin typeface="Century Gothic"/>
                <a:ea typeface="Century Gothic"/>
                <a:cs typeface="Century Gothic"/>
                <a:sym typeface="Century Gothic"/>
              </a:defRPr>
            </a:lvl2pPr>
            <a:lvl3pPr indent="0" lvl="2" marL="0" marR="0" rtl="0" algn="r">
              <a:spcBef>
                <a:spcPts val="0"/>
              </a:spcBef>
              <a:buNone/>
              <a:defRPr b="0" i="0" sz="2000" u="none" cap="none" strike="noStrike">
                <a:solidFill>
                  <a:srgbClr val="FEFFFF"/>
                </a:solidFill>
                <a:latin typeface="Century Gothic"/>
                <a:ea typeface="Century Gothic"/>
                <a:cs typeface="Century Gothic"/>
                <a:sym typeface="Century Gothic"/>
              </a:defRPr>
            </a:lvl3pPr>
            <a:lvl4pPr indent="0" lvl="3" marL="0" marR="0" rtl="0" algn="r">
              <a:spcBef>
                <a:spcPts val="0"/>
              </a:spcBef>
              <a:buNone/>
              <a:defRPr b="0" i="0" sz="2000" u="none" cap="none" strike="noStrike">
                <a:solidFill>
                  <a:srgbClr val="FEFFFF"/>
                </a:solidFill>
                <a:latin typeface="Century Gothic"/>
                <a:ea typeface="Century Gothic"/>
                <a:cs typeface="Century Gothic"/>
                <a:sym typeface="Century Gothic"/>
              </a:defRPr>
            </a:lvl4pPr>
            <a:lvl5pPr indent="0" lvl="4" marL="0" marR="0" rtl="0" algn="r">
              <a:spcBef>
                <a:spcPts val="0"/>
              </a:spcBef>
              <a:buNone/>
              <a:defRPr b="0" i="0" sz="2000" u="none" cap="none" strike="noStrike">
                <a:solidFill>
                  <a:srgbClr val="FEFFFF"/>
                </a:solidFill>
                <a:latin typeface="Century Gothic"/>
                <a:ea typeface="Century Gothic"/>
                <a:cs typeface="Century Gothic"/>
                <a:sym typeface="Century Gothic"/>
              </a:defRPr>
            </a:lvl5pPr>
            <a:lvl6pPr indent="0" lvl="5" marL="0" marR="0" rtl="0" algn="r">
              <a:spcBef>
                <a:spcPts val="0"/>
              </a:spcBef>
              <a:buNone/>
              <a:defRPr b="0" i="0" sz="2000" u="none" cap="none" strike="noStrike">
                <a:solidFill>
                  <a:srgbClr val="FEFFFF"/>
                </a:solidFill>
                <a:latin typeface="Century Gothic"/>
                <a:ea typeface="Century Gothic"/>
                <a:cs typeface="Century Gothic"/>
                <a:sym typeface="Century Gothic"/>
              </a:defRPr>
            </a:lvl6pPr>
            <a:lvl7pPr indent="0" lvl="6" marL="0" marR="0" rtl="0" algn="r">
              <a:spcBef>
                <a:spcPts val="0"/>
              </a:spcBef>
              <a:buNone/>
              <a:defRPr b="0" i="0" sz="2000" u="none" cap="none" strike="noStrike">
                <a:solidFill>
                  <a:srgbClr val="FEFFFF"/>
                </a:solidFill>
                <a:latin typeface="Century Gothic"/>
                <a:ea typeface="Century Gothic"/>
                <a:cs typeface="Century Gothic"/>
                <a:sym typeface="Century Gothic"/>
              </a:defRPr>
            </a:lvl7pPr>
            <a:lvl8pPr indent="0" lvl="7" marL="0" marR="0" rtl="0" algn="r">
              <a:spcBef>
                <a:spcPts val="0"/>
              </a:spcBef>
              <a:buNone/>
              <a:defRPr b="0" i="0" sz="2000" u="none" cap="none" strike="noStrike">
                <a:solidFill>
                  <a:srgbClr val="FEFFFF"/>
                </a:solidFill>
                <a:latin typeface="Century Gothic"/>
                <a:ea typeface="Century Gothic"/>
                <a:cs typeface="Century Gothic"/>
                <a:sym typeface="Century Gothic"/>
              </a:defRPr>
            </a:lvl8pPr>
            <a:lvl9pPr indent="0" lvl="8" marL="0" marR="0" rtl="0" algn="r">
              <a:spcBef>
                <a:spcPts val="0"/>
              </a:spcBef>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p:fade/>
  </p:transition>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google.co.uk/url?sa=t&amp;rct=j&amp;q=&amp;esrc=s&amp;source=web&amp;cd=10&amp;cad=rja&amp;uact=8&amp;ved=0ahUKEwi1kdOY28zJAhVBdw8KHaExB48QFghKMAk&amp;url=http://nob.cs.ucdavis.edu/classes/ecs293a-2011-04/presenting/WorstPresentationEverStandAlone.ppt&amp;usg=AFQjCNE9_X"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4.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18"/>
          <p:cNvSpPr txBox="1"/>
          <p:nvPr>
            <p:ph type="ctrTitle"/>
          </p:nvPr>
        </p:nvSpPr>
        <p:spPr>
          <a:xfrm>
            <a:off x="611560" y="1556792"/>
            <a:ext cx="7772400" cy="172819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rgbClr val="1481AA"/>
              </a:buClr>
              <a:buSzPct val="100000"/>
              <a:buFont typeface="Century Gothic"/>
              <a:buNone/>
            </a:pPr>
            <a:r>
              <a:rPr lang="en-US"/>
              <a:t>Preparing and Delivering an Oral Presentation</a:t>
            </a:r>
            <a:endParaRPr/>
          </a:p>
        </p:txBody>
      </p:sp>
      <p:sp>
        <p:nvSpPr>
          <p:cNvPr id="169" name="Google Shape;169;p18"/>
          <p:cNvSpPr txBox="1"/>
          <p:nvPr>
            <p:ph idx="1" type="subTitle"/>
          </p:nvPr>
        </p:nvSpPr>
        <p:spPr>
          <a:xfrm>
            <a:off x="1259632" y="5085184"/>
            <a:ext cx="6400800" cy="1152128"/>
          </a:xfrm>
          <a:prstGeom prst="rect">
            <a:avLst/>
          </a:prstGeom>
          <a:noFill/>
          <a:ln>
            <a:noFill/>
          </a:ln>
        </p:spPr>
        <p:txBody>
          <a:bodyPr anchorCtr="0" anchor="t" bIns="45700" lIns="91425" spcFirstLastPara="1" rIns="91425" wrap="square" tIns="45700">
            <a:normAutofit fontScale="85000" lnSpcReduction="20000"/>
          </a:bodyPr>
          <a:lstStyle/>
          <a:p>
            <a:pPr indent="0" lvl="0" marL="0" rtl="0" algn="l">
              <a:spcBef>
                <a:spcPts val="0"/>
              </a:spcBef>
              <a:spcAft>
                <a:spcPts val="0"/>
              </a:spcAft>
              <a:buSzPct val="100000"/>
              <a:buNone/>
            </a:pPr>
            <a:r>
              <a:rPr lang="en-US" sz="3400"/>
              <a:t>Catrin H. Williams</a:t>
            </a:r>
            <a:endParaRPr/>
          </a:p>
          <a:p>
            <a:pPr indent="0" lvl="0" marL="0" rtl="0" algn="l">
              <a:spcBef>
                <a:spcPts val="1000"/>
              </a:spcBef>
              <a:spcAft>
                <a:spcPts val="0"/>
              </a:spcAft>
              <a:buSzPct val="100000"/>
              <a:buNone/>
            </a:pPr>
            <a:r>
              <a:rPr lang="en-US" sz="2400"/>
              <a:t>(drawn from Research Skills module for Theology and Religious Studies)</a:t>
            </a:r>
            <a:endParaRPr/>
          </a:p>
          <a:p>
            <a:pPr indent="0" lvl="0" marL="0" rtl="0" algn="l">
              <a:spcBef>
                <a:spcPts val="1000"/>
              </a:spcBef>
              <a:spcAft>
                <a:spcPts val="0"/>
              </a:spcAft>
              <a:buSzPct val="100000"/>
              <a:buNone/>
            </a:pPr>
            <a:r>
              <a:t/>
            </a:r>
            <a:endParaRPr sz="400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19"/>
          <p:cNvSpPr txBox="1"/>
          <p:nvPr>
            <p:ph type="title"/>
          </p:nvPr>
        </p:nvSpPr>
        <p:spPr>
          <a:xfrm>
            <a:off x="1945201" y="624110"/>
            <a:ext cx="6589199"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481AA"/>
              </a:buClr>
              <a:buSzPts val="3600"/>
              <a:buFont typeface="Century Gothic"/>
              <a:buNone/>
            </a:pPr>
            <a:r>
              <a:rPr lang="en-US"/>
              <a:t>Project Planning</a:t>
            </a:r>
            <a:endParaRPr/>
          </a:p>
        </p:txBody>
      </p:sp>
      <p:sp>
        <p:nvSpPr>
          <p:cNvPr id="176" name="Google Shape;176;p19"/>
          <p:cNvSpPr txBox="1"/>
          <p:nvPr>
            <p:ph idx="1" type="body"/>
          </p:nvPr>
        </p:nvSpPr>
        <p:spPr>
          <a:xfrm>
            <a:off x="1403648" y="1412776"/>
            <a:ext cx="7344815" cy="4896544"/>
          </a:xfrm>
          <a:prstGeom prst="rect">
            <a:avLst/>
          </a:prstGeom>
          <a:noFill/>
          <a:ln>
            <a:noFill/>
          </a:ln>
        </p:spPr>
        <p:txBody>
          <a:bodyPr anchorCtr="0" anchor="t" bIns="45700" lIns="91425" spcFirstLastPara="1" rIns="91425" wrap="square" tIns="45700">
            <a:normAutofit/>
          </a:bodyPr>
          <a:lstStyle/>
          <a:p>
            <a:pPr indent="-228600" lvl="0" marL="342900" rtl="0" algn="l">
              <a:spcBef>
                <a:spcPts val="0"/>
              </a:spcBef>
              <a:spcAft>
                <a:spcPts val="0"/>
              </a:spcAft>
              <a:buSzPts val="1800"/>
              <a:buNone/>
            </a:pPr>
            <a:r>
              <a:t/>
            </a:r>
            <a:endParaRPr>
              <a:solidFill>
                <a:srgbClr val="3366FF"/>
              </a:solidFill>
            </a:endParaRPr>
          </a:p>
          <a:p>
            <a:pPr indent="-342900" lvl="0" marL="342900" rtl="0" algn="l">
              <a:spcBef>
                <a:spcPts val="1000"/>
              </a:spcBef>
              <a:spcAft>
                <a:spcPts val="0"/>
              </a:spcAft>
              <a:buSzPts val="2600"/>
              <a:buChar char="🠶"/>
            </a:pPr>
            <a:r>
              <a:rPr lang="en-US" sz="2600">
                <a:solidFill>
                  <a:srgbClr val="244149"/>
                </a:solidFill>
              </a:rPr>
              <a:t>Choose a topic that interests you</a:t>
            </a:r>
            <a:endParaRPr/>
          </a:p>
          <a:p>
            <a:pPr indent="-342900" lvl="0" marL="342900" rtl="0" algn="l">
              <a:spcBef>
                <a:spcPts val="1000"/>
              </a:spcBef>
              <a:spcAft>
                <a:spcPts val="0"/>
              </a:spcAft>
              <a:buSzPts val="2600"/>
              <a:buChar char="🠶"/>
            </a:pPr>
            <a:r>
              <a:rPr lang="en-US" sz="2600">
                <a:solidFill>
                  <a:srgbClr val="244149"/>
                </a:solidFill>
              </a:rPr>
              <a:t>Pick a topic that will be useful to you</a:t>
            </a:r>
            <a:endParaRPr/>
          </a:p>
          <a:p>
            <a:pPr indent="-342900" lvl="0" marL="342900" rtl="0" algn="l">
              <a:spcBef>
                <a:spcPts val="1000"/>
              </a:spcBef>
              <a:spcAft>
                <a:spcPts val="0"/>
              </a:spcAft>
              <a:buSzPts val="2600"/>
              <a:buChar char="🠶"/>
            </a:pPr>
            <a:r>
              <a:rPr lang="en-US" sz="2600">
                <a:solidFill>
                  <a:srgbClr val="244149"/>
                </a:solidFill>
              </a:rPr>
              <a:t>Use your project plan: follow it; if you get too far behind it may seem overwhelming</a:t>
            </a:r>
            <a:endParaRPr/>
          </a:p>
          <a:p>
            <a:pPr indent="-342900" lvl="0" marL="342900" rtl="0" algn="l">
              <a:spcBef>
                <a:spcPts val="1000"/>
              </a:spcBef>
              <a:spcAft>
                <a:spcPts val="0"/>
              </a:spcAft>
              <a:buSzPts val="2600"/>
              <a:buChar char="🠶"/>
            </a:pPr>
            <a:r>
              <a:rPr lang="en-US" sz="2600">
                <a:solidFill>
                  <a:srgbClr val="244149"/>
                </a:solidFill>
              </a:rPr>
              <a:t>Set small targets (make lists) and tick them off when done</a:t>
            </a:r>
            <a:endParaRPr/>
          </a:p>
          <a:p>
            <a:pPr indent="-342900" lvl="0" marL="342900" rtl="0" algn="l">
              <a:spcBef>
                <a:spcPts val="1000"/>
              </a:spcBef>
              <a:spcAft>
                <a:spcPts val="0"/>
              </a:spcAft>
              <a:buSzPts val="2600"/>
              <a:buChar char="🠶"/>
            </a:pPr>
            <a:r>
              <a:rPr lang="en-US" sz="2600">
                <a:solidFill>
                  <a:srgbClr val="244149"/>
                </a:solidFill>
              </a:rPr>
              <a:t>Who is the audience  and what are their background knowledge and interests likely to be</a:t>
            </a:r>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0"/>
          <p:cNvSpPr txBox="1"/>
          <p:nvPr/>
        </p:nvSpPr>
        <p:spPr>
          <a:xfrm>
            <a:off x="1907704" y="2924944"/>
            <a:ext cx="6480720"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4000" u="none" cap="none" strike="noStrike">
                <a:solidFill>
                  <a:srgbClr val="244149"/>
                </a:solidFill>
                <a:latin typeface="Century Gothic"/>
                <a:ea typeface="Century Gothic"/>
                <a:cs typeface="Century Gothic"/>
                <a:sym typeface="Century Gothic"/>
              </a:rPr>
              <a:t>Presentation Planning</a:t>
            </a:r>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1"/>
          <p:cNvSpPr/>
          <p:nvPr/>
        </p:nvSpPr>
        <p:spPr>
          <a:xfrm>
            <a:off x="179512" y="188640"/>
            <a:ext cx="8712968" cy="692497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3200">
              <a:solidFill>
                <a:schemeClr val="dk1"/>
              </a:solidFill>
              <a:latin typeface="Century Gothic"/>
              <a:ea typeface="Century Gothic"/>
              <a:cs typeface="Century Gothic"/>
              <a:sym typeface="Century Gothic"/>
            </a:endParaRPr>
          </a:p>
          <a:p>
            <a:pPr indent="-279400" lvl="0" marL="812800" marR="0" rtl="0" algn="l">
              <a:spcBef>
                <a:spcPts val="0"/>
              </a:spcBef>
              <a:spcAft>
                <a:spcPts val="0"/>
              </a:spcAft>
              <a:buClr>
                <a:schemeClr val="dk1"/>
              </a:buClr>
              <a:buSzPts val="2800"/>
              <a:buFont typeface="Arial"/>
              <a:buNone/>
            </a:pPr>
            <a:r>
              <a:t/>
            </a:r>
            <a:endParaRPr sz="2800">
              <a:solidFill>
                <a:srgbClr val="244149"/>
              </a:solidFill>
              <a:latin typeface="Century Gothic"/>
              <a:ea typeface="Century Gothic"/>
              <a:cs typeface="Century Gothic"/>
              <a:sym typeface="Century Gothic"/>
            </a:endParaRPr>
          </a:p>
          <a:p>
            <a:pPr indent="0" lvl="0" marL="355600" marR="0" rtl="0" algn="l">
              <a:spcBef>
                <a:spcPts val="0"/>
              </a:spcBef>
              <a:spcAft>
                <a:spcPts val="0"/>
              </a:spcAft>
              <a:buNone/>
            </a:pPr>
            <a:r>
              <a:rPr lang="en-US" sz="2800">
                <a:solidFill>
                  <a:srgbClr val="244149"/>
                </a:solidFill>
                <a:latin typeface="Century Gothic"/>
                <a:ea typeface="Century Gothic"/>
                <a:cs typeface="Century Gothic"/>
                <a:sym typeface="Century Gothic"/>
              </a:rPr>
              <a:t>	   </a:t>
            </a:r>
            <a:r>
              <a:rPr b="1" lang="en-US" sz="2800">
                <a:solidFill>
                  <a:srgbClr val="488292"/>
                </a:solidFill>
                <a:latin typeface="Century Gothic"/>
                <a:ea typeface="Century Gothic"/>
                <a:cs typeface="Century Gothic"/>
                <a:sym typeface="Century Gothic"/>
              </a:rPr>
              <a:t>Key points</a:t>
            </a:r>
            <a:endParaRPr/>
          </a:p>
          <a:p>
            <a:pPr indent="0" lvl="0" marL="355600" marR="0" rtl="0" algn="l">
              <a:spcBef>
                <a:spcPts val="0"/>
              </a:spcBef>
              <a:spcAft>
                <a:spcPts val="0"/>
              </a:spcAft>
              <a:buNone/>
            </a:pPr>
            <a:r>
              <a:t/>
            </a:r>
            <a:endParaRPr sz="2800">
              <a:solidFill>
                <a:srgbClr val="244149"/>
              </a:solidFill>
              <a:latin typeface="Century Gothic"/>
              <a:ea typeface="Century Gothic"/>
              <a:cs typeface="Century Gothic"/>
              <a:sym typeface="Century Gothic"/>
            </a:endParaRPr>
          </a:p>
          <a:p>
            <a:pPr indent="-457200" lvl="0" marL="812800" marR="0" rtl="0" algn="l">
              <a:spcBef>
                <a:spcPts val="0"/>
              </a:spcBef>
              <a:spcAft>
                <a:spcPts val="0"/>
              </a:spcAft>
              <a:buClr>
                <a:srgbClr val="244149"/>
              </a:buClr>
              <a:buSzPts val="2400"/>
              <a:buFont typeface="Arial"/>
              <a:buChar char="•"/>
            </a:pPr>
            <a:r>
              <a:rPr lang="en-US" sz="2400">
                <a:solidFill>
                  <a:srgbClr val="244149"/>
                </a:solidFill>
                <a:latin typeface="Century Gothic"/>
                <a:ea typeface="Century Gothic"/>
                <a:cs typeface="Century Gothic"/>
                <a:sym typeface="Century Gothic"/>
              </a:rPr>
              <a:t>How to structure the presentation: introduction, middle, conclusion.</a:t>
            </a:r>
            <a:endParaRPr/>
          </a:p>
          <a:p>
            <a:pPr indent="-304800" lvl="0" marL="457200" marR="0" rtl="0" algn="l">
              <a:spcBef>
                <a:spcPts val="0"/>
              </a:spcBef>
              <a:spcAft>
                <a:spcPts val="0"/>
              </a:spcAft>
              <a:buClr>
                <a:schemeClr val="dk1"/>
              </a:buClr>
              <a:buSzPts val="2400"/>
              <a:buFont typeface="Arial"/>
              <a:buNone/>
            </a:pPr>
            <a:r>
              <a:t/>
            </a:r>
            <a:endParaRPr sz="2400">
              <a:solidFill>
                <a:srgbClr val="244149"/>
              </a:solidFill>
              <a:latin typeface="Century Gothic"/>
              <a:ea typeface="Century Gothic"/>
              <a:cs typeface="Century Gothic"/>
              <a:sym typeface="Century Gothic"/>
            </a:endParaRPr>
          </a:p>
          <a:p>
            <a:pPr indent="-457200" lvl="0" marL="869950" marR="0" rtl="0" algn="l">
              <a:spcBef>
                <a:spcPts val="0"/>
              </a:spcBef>
              <a:spcAft>
                <a:spcPts val="0"/>
              </a:spcAft>
              <a:buClr>
                <a:srgbClr val="244149"/>
              </a:buClr>
              <a:buSzPts val="2400"/>
              <a:buFont typeface="Arial"/>
              <a:buChar char="•"/>
            </a:pPr>
            <a:r>
              <a:rPr lang="en-US" sz="2400">
                <a:solidFill>
                  <a:srgbClr val="244149"/>
                </a:solidFill>
                <a:latin typeface="Century Gothic"/>
                <a:ea typeface="Century Gothic"/>
                <a:cs typeface="Century Gothic"/>
                <a:sym typeface="Century Gothic"/>
              </a:rPr>
              <a:t>How to time a presentation: for example, bringing together the significant aspects of the topic within  the structure and time allocation.</a:t>
            </a:r>
            <a:endParaRPr/>
          </a:p>
          <a:p>
            <a:pPr indent="-304800" lvl="0" marL="869950" marR="0" rtl="0" algn="l">
              <a:spcBef>
                <a:spcPts val="0"/>
              </a:spcBef>
              <a:spcAft>
                <a:spcPts val="0"/>
              </a:spcAft>
              <a:buClr>
                <a:schemeClr val="dk1"/>
              </a:buClr>
              <a:buSzPts val="2400"/>
              <a:buFont typeface="Arial"/>
              <a:buNone/>
            </a:pPr>
            <a:r>
              <a:t/>
            </a:r>
            <a:endParaRPr sz="2400">
              <a:solidFill>
                <a:srgbClr val="244149"/>
              </a:solidFill>
              <a:latin typeface="Century Gothic"/>
              <a:ea typeface="Century Gothic"/>
              <a:cs typeface="Century Gothic"/>
              <a:sym typeface="Century Gothic"/>
            </a:endParaRPr>
          </a:p>
          <a:p>
            <a:pPr indent="-457200" lvl="0" marL="869950" marR="0" rtl="0" algn="l">
              <a:spcBef>
                <a:spcPts val="0"/>
              </a:spcBef>
              <a:spcAft>
                <a:spcPts val="0"/>
              </a:spcAft>
              <a:buClr>
                <a:srgbClr val="244149"/>
              </a:buClr>
              <a:buSzPts val="2400"/>
              <a:buFont typeface="Arial"/>
              <a:buChar char="•"/>
            </a:pPr>
            <a:r>
              <a:rPr lang="en-US" sz="2400">
                <a:solidFill>
                  <a:srgbClr val="244149"/>
                </a:solidFill>
                <a:latin typeface="Century Gothic"/>
                <a:ea typeface="Century Gothic"/>
                <a:cs typeface="Century Gothic"/>
                <a:sym typeface="Century Gothic"/>
              </a:rPr>
              <a:t>How one might prepare slides in a way that makes them interesting and legible.</a:t>
            </a:r>
            <a:endParaRPr/>
          </a:p>
          <a:p>
            <a:pPr indent="-304800" lvl="0" marL="869950" marR="0" rtl="0" algn="l">
              <a:spcBef>
                <a:spcPts val="0"/>
              </a:spcBef>
              <a:spcAft>
                <a:spcPts val="0"/>
              </a:spcAft>
              <a:buClr>
                <a:schemeClr val="dk1"/>
              </a:buClr>
              <a:buSzPts val="2400"/>
              <a:buFont typeface="Arial"/>
              <a:buNone/>
            </a:pPr>
            <a:r>
              <a:t/>
            </a:r>
            <a:endParaRPr sz="2400">
              <a:solidFill>
                <a:srgbClr val="244149"/>
              </a:solidFill>
              <a:latin typeface="Century Gothic"/>
              <a:ea typeface="Century Gothic"/>
              <a:cs typeface="Century Gothic"/>
              <a:sym typeface="Century Gothic"/>
            </a:endParaRPr>
          </a:p>
          <a:p>
            <a:pPr indent="-457200" lvl="0" marL="869950" marR="0" rtl="0" algn="l">
              <a:spcBef>
                <a:spcPts val="0"/>
              </a:spcBef>
              <a:spcAft>
                <a:spcPts val="0"/>
              </a:spcAft>
              <a:buClr>
                <a:srgbClr val="244149"/>
              </a:buClr>
              <a:buSzPts val="2400"/>
              <a:buFont typeface="Arial"/>
              <a:buChar char="•"/>
            </a:pPr>
            <a:r>
              <a:rPr lang="en-US" sz="2400">
                <a:solidFill>
                  <a:srgbClr val="244149"/>
                </a:solidFill>
                <a:latin typeface="Century Gothic"/>
                <a:ea typeface="Century Gothic"/>
                <a:cs typeface="Century Gothic"/>
                <a:sym typeface="Century Gothic"/>
              </a:rPr>
              <a:t>The number of slides per presentation.</a:t>
            </a:r>
            <a:endParaRPr/>
          </a:p>
          <a:p>
            <a:pPr indent="0" lvl="0" marL="0" marR="0" rtl="0" algn="l">
              <a:spcBef>
                <a:spcPts val="0"/>
              </a:spcBef>
              <a:spcAft>
                <a:spcPts val="0"/>
              </a:spcAft>
              <a:buNone/>
            </a:pPr>
            <a:r>
              <a:t/>
            </a:r>
            <a:endParaRPr sz="32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3200">
                <a:solidFill>
                  <a:schemeClr val="dk1"/>
                </a:solidFill>
                <a:latin typeface="Century Gothic"/>
                <a:ea typeface="Century Gothic"/>
                <a:cs typeface="Century Gothic"/>
                <a:sym typeface="Century Gothic"/>
              </a:rPr>
              <a:t>    </a:t>
            </a:r>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2"/>
          <p:cNvSpPr/>
          <p:nvPr/>
        </p:nvSpPr>
        <p:spPr>
          <a:xfrm>
            <a:off x="1475656" y="260648"/>
            <a:ext cx="6984776" cy="532453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i="1" sz="2800">
              <a:solidFill>
                <a:schemeClr val="dk1"/>
              </a:solidFill>
              <a:latin typeface="Century Gothic"/>
              <a:ea typeface="Century Gothic"/>
              <a:cs typeface="Century Gothic"/>
              <a:sym typeface="Century Gothic"/>
            </a:endParaRPr>
          </a:p>
          <a:p>
            <a:pPr indent="0" lvl="0" marL="269875" marR="0" rtl="0" algn="l">
              <a:spcBef>
                <a:spcPts val="0"/>
              </a:spcBef>
              <a:spcAft>
                <a:spcPts val="0"/>
              </a:spcAft>
              <a:buNone/>
            </a:pPr>
            <a:r>
              <a:rPr i="1" lang="en-US" sz="2400">
                <a:solidFill>
                  <a:schemeClr val="dk1"/>
                </a:solidFill>
                <a:latin typeface="Century Gothic"/>
                <a:ea typeface="Century Gothic"/>
                <a:cs typeface="Century Gothic"/>
                <a:sym typeface="Century Gothic"/>
              </a:rPr>
              <a:t>“There 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 a group of people who work in a very, very closely related subject where you can talk technology, versus the ability to stand back and explain…..at least to an intelligent conference, a general audience.”</a:t>
            </a:r>
            <a:endParaRPr/>
          </a:p>
        </p:txBody>
      </p:sp>
      <p:sp>
        <p:nvSpPr>
          <p:cNvPr id="192" name="Google Shape;192;p22"/>
          <p:cNvSpPr txBox="1"/>
          <p:nvPr/>
        </p:nvSpPr>
        <p:spPr>
          <a:xfrm>
            <a:off x="1475656" y="5949280"/>
            <a:ext cx="7344816" cy="58477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600">
                <a:solidFill>
                  <a:schemeClr val="dk1"/>
                </a:solidFill>
                <a:latin typeface="Century Gothic"/>
                <a:ea typeface="Century Gothic"/>
                <a:cs typeface="Century Gothic"/>
                <a:sym typeface="Century Gothic"/>
              </a:rPr>
              <a:t>Oxford Learning Institute, Presenting at seminars and conferences</a:t>
            </a:r>
            <a:endParaRPr/>
          </a:p>
          <a:p>
            <a:pPr indent="0" lvl="0" marL="0" marR="0" rtl="0" algn="l">
              <a:spcBef>
                <a:spcPts val="0"/>
              </a:spcBef>
              <a:spcAft>
                <a:spcPts val="0"/>
              </a:spcAft>
              <a:buNone/>
            </a:pPr>
            <a:r>
              <a:rPr lang="en-US" sz="1600">
                <a:solidFill>
                  <a:schemeClr val="dk1"/>
                </a:solidFill>
                <a:latin typeface="Century Gothic"/>
                <a:ea typeface="Century Gothic"/>
                <a:cs typeface="Century Gothic"/>
                <a:sym typeface="Century Gothic"/>
              </a:rPr>
              <a:t>https://www.learning.ox.ac.uk/supervision/stages/presenting/</a:t>
            </a:r>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23"/>
          <p:cNvSpPr/>
          <p:nvPr/>
        </p:nvSpPr>
        <p:spPr>
          <a:xfrm>
            <a:off x="1763688" y="1196753"/>
            <a:ext cx="6984776" cy="544764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i="1" lang="en-US" sz="2400">
                <a:solidFill>
                  <a:schemeClr val="dk1"/>
                </a:solidFill>
                <a:latin typeface="Century Gothic"/>
                <a:ea typeface="Century Gothic"/>
                <a:cs typeface="Century Gothic"/>
                <a:sym typeface="Century Gothic"/>
              </a:rPr>
              <a:t>“Although the use of PowerPoint for presentations is often seen as the norm, there are common pitfalls associated with this technology:</a:t>
            </a:r>
            <a:endParaRPr/>
          </a:p>
          <a:p>
            <a:pPr indent="0" lvl="0" marL="0" marR="0" rtl="0" algn="l">
              <a:spcBef>
                <a:spcPts val="0"/>
              </a:spcBef>
              <a:spcAft>
                <a:spcPts val="0"/>
              </a:spcAft>
              <a:buNone/>
            </a:pPr>
            <a:r>
              <a:t/>
            </a:r>
            <a:endParaRPr i="1"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i="1" lang="en-US" sz="2400">
                <a:solidFill>
                  <a:schemeClr val="dk1"/>
                </a:solidFill>
                <a:latin typeface="Century Gothic"/>
                <a:ea typeface="Century Gothic"/>
                <a:cs typeface="Century Gothic"/>
                <a:sym typeface="Century Gothic"/>
              </a:rPr>
              <a:t>“PowerPoint is a competent </a:t>
            </a:r>
            <a:r>
              <a:rPr i="1" lang="en-US" sz="2400">
                <a:solidFill>
                  <a:srgbClr val="FF0000"/>
                </a:solidFill>
                <a:latin typeface="Century Gothic"/>
                <a:ea typeface="Century Gothic"/>
                <a:cs typeface="Century Gothic"/>
                <a:sym typeface="Century Gothic"/>
              </a:rPr>
              <a:t>slide manager </a:t>
            </a:r>
            <a:r>
              <a:rPr i="1" lang="en-US" sz="2400">
                <a:solidFill>
                  <a:schemeClr val="dk1"/>
                </a:solidFill>
                <a:latin typeface="Century Gothic"/>
                <a:ea typeface="Century Gothic"/>
                <a:cs typeface="Century Gothic"/>
                <a:sym typeface="Century Gothic"/>
              </a:rPr>
              <a:t>and projector. But rather than supplementing a presentation, it has [all too often] become a substitute for it. Such misuse ignores the most important rule of speaking: respect your audience.”</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1600">
                <a:solidFill>
                  <a:schemeClr val="dk1"/>
                </a:solidFill>
                <a:latin typeface="Century Gothic"/>
                <a:ea typeface="Century Gothic"/>
                <a:cs typeface="Century Gothic"/>
                <a:sym typeface="Century Gothic"/>
              </a:rPr>
              <a:t>E. Tufte, E. </a:t>
            </a:r>
            <a:r>
              <a:rPr i="1" lang="en-US" sz="1600">
                <a:solidFill>
                  <a:schemeClr val="dk1"/>
                </a:solidFill>
                <a:latin typeface="Century Gothic"/>
                <a:ea typeface="Century Gothic"/>
                <a:cs typeface="Century Gothic"/>
                <a:sym typeface="Century Gothic"/>
              </a:rPr>
              <a:t>Wired Magazine</a:t>
            </a:r>
            <a:r>
              <a:rPr lang="en-US" sz="1600">
                <a:solidFill>
                  <a:schemeClr val="dk1"/>
                </a:solidFill>
                <a:latin typeface="Century Gothic"/>
                <a:ea typeface="Century Gothic"/>
                <a:cs typeface="Century Gothic"/>
                <a:sym typeface="Century Gothic"/>
              </a:rPr>
              <a:t>, September 2003 [author of </a:t>
            </a:r>
            <a:r>
              <a:rPr i="1" lang="en-US" sz="1600">
                <a:solidFill>
                  <a:schemeClr val="dk1"/>
                </a:solidFill>
                <a:latin typeface="Century Gothic"/>
                <a:ea typeface="Century Gothic"/>
                <a:cs typeface="Century Gothic"/>
                <a:sym typeface="Century Gothic"/>
              </a:rPr>
              <a:t>The Cognitive Style of PowerPoint, </a:t>
            </a:r>
            <a:r>
              <a:rPr lang="en-US" sz="1600">
                <a:solidFill>
                  <a:schemeClr val="dk1"/>
                </a:solidFill>
                <a:latin typeface="Century Gothic"/>
                <a:ea typeface="Century Gothic"/>
                <a:cs typeface="Century Gothic"/>
                <a:sym typeface="Century Gothic"/>
              </a:rPr>
              <a:t>Professor emeritus of political science, computer science and statistics, and graphic design at Yale University].</a:t>
            </a:r>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4"/>
          <p:cNvSpPr/>
          <p:nvPr/>
        </p:nvSpPr>
        <p:spPr>
          <a:xfrm>
            <a:off x="1547664" y="5229200"/>
            <a:ext cx="6840760"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E. Tufte, </a:t>
            </a:r>
            <a:r>
              <a:rPr i="1" lang="en-US" sz="1800">
                <a:solidFill>
                  <a:schemeClr val="dk1"/>
                </a:solidFill>
                <a:latin typeface="Century Gothic"/>
                <a:ea typeface="Century Gothic"/>
                <a:cs typeface="Century Gothic"/>
                <a:sym typeface="Century Gothic"/>
              </a:rPr>
              <a:t>Wired Magazine</a:t>
            </a:r>
            <a:r>
              <a:rPr lang="en-US" sz="1800">
                <a:solidFill>
                  <a:schemeClr val="dk1"/>
                </a:solidFill>
                <a:latin typeface="Century Gothic"/>
                <a:ea typeface="Century Gothic"/>
                <a:cs typeface="Century Gothic"/>
                <a:sym typeface="Century Gothic"/>
              </a:rPr>
              <a:t>, September 2003</a:t>
            </a:r>
            <a:endParaRPr/>
          </a:p>
        </p:txBody>
      </p:sp>
      <p:pic>
        <p:nvPicPr>
          <p:cNvPr id="203" name="Google Shape;203;p24"/>
          <p:cNvPicPr preferRelativeResize="0"/>
          <p:nvPr/>
        </p:nvPicPr>
        <p:blipFill rotWithShape="1">
          <a:blip r:embed="rId3">
            <a:alphaModFix/>
          </a:blip>
          <a:srcRect b="0" l="0" r="0" t="0"/>
          <a:stretch/>
        </p:blipFill>
        <p:spPr>
          <a:xfrm>
            <a:off x="2051720" y="836712"/>
            <a:ext cx="5832648" cy="4104456"/>
          </a:xfrm>
          <a:prstGeom prst="rect">
            <a:avLst/>
          </a:prstGeom>
          <a:noFill/>
          <a:ln>
            <a:noFill/>
          </a:ln>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25"/>
          <p:cNvSpPr txBox="1"/>
          <p:nvPr/>
        </p:nvSpPr>
        <p:spPr>
          <a:xfrm>
            <a:off x="1115616" y="5751871"/>
            <a:ext cx="5370228" cy="64633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E. Tufte, </a:t>
            </a:r>
            <a:r>
              <a:rPr i="1" lang="en-US" sz="1800">
                <a:solidFill>
                  <a:schemeClr val="dk1"/>
                </a:solidFill>
                <a:latin typeface="Century Gothic"/>
                <a:ea typeface="Century Gothic"/>
                <a:cs typeface="Century Gothic"/>
                <a:sym typeface="Century Gothic"/>
              </a:rPr>
              <a:t>Wired Magazine</a:t>
            </a:r>
            <a:r>
              <a:rPr lang="en-US" sz="1800">
                <a:solidFill>
                  <a:schemeClr val="dk1"/>
                </a:solidFill>
                <a:latin typeface="Century Gothic"/>
                <a:ea typeface="Century Gothic"/>
                <a:cs typeface="Century Gothic"/>
                <a:sym typeface="Century Gothic"/>
              </a:rPr>
              <a:t>, September 2003</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pic>
        <p:nvPicPr>
          <p:cNvPr id="209" name="Google Shape;209;p25"/>
          <p:cNvPicPr preferRelativeResize="0"/>
          <p:nvPr/>
        </p:nvPicPr>
        <p:blipFill rotWithShape="1">
          <a:blip r:embed="rId3">
            <a:alphaModFix/>
          </a:blip>
          <a:srcRect b="0" l="0" r="0" t="0"/>
          <a:stretch/>
        </p:blipFill>
        <p:spPr>
          <a:xfrm>
            <a:off x="2051720" y="692696"/>
            <a:ext cx="5904656" cy="4680520"/>
          </a:xfrm>
          <a:prstGeom prst="rect">
            <a:avLst/>
          </a:prstGeom>
          <a:noFill/>
          <a:ln>
            <a:noFill/>
          </a:ln>
        </p:spPr>
      </p:pic>
    </p:spTree>
  </p:cSld>
  <p:clrMapOvr>
    <a:masterClrMapping/>
  </p:clrMapOvr>
  <p:transition>
    <p:fade/>
  </p:transition>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26"/>
          <p:cNvSpPr/>
          <p:nvPr/>
        </p:nvSpPr>
        <p:spPr>
          <a:xfrm>
            <a:off x="1691680" y="980728"/>
            <a:ext cx="6480720" cy="353943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i="1" lang="en-US" sz="2800">
                <a:solidFill>
                  <a:schemeClr val="dk1"/>
                </a:solidFill>
                <a:latin typeface="Century Gothic"/>
                <a:ea typeface="Century Gothic"/>
                <a:cs typeface="Century Gothic"/>
                <a:sym typeface="Century Gothic"/>
              </a:rPr>
              <a:t>Presentations largely stand or fall on the quality, relevance, and integrity of the content. …..If your words or images are not on point, making them dance in color will not make them relevant. Audience boredom is usually a content failure, not a decoration failure. </a:t>
            </a:r>
            <a:endParaRPr/>
          </a:p>
        </p:txBody>
      </p:sp>
      <p:sp>
        <p:nvSpPr>
          <p:cNvPr id="215" name="Google Shape;215;p26"/>
          <p:cNvSpPr/>
          <p:nvPr/>
        </p:nvSpPr>
        <p:spPr>
          <a:xfrm>
            <a:off x="1691680" y="5229200"/>
            <a:ext cx="6696744" cy="36933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800">
                <a:solidFill>
                  <a:schemeClr val="dk1"/>
                </a:solidFill>
                <a:latin typeface="Century Gothic"/>
                <a:ea typeface="Century Gothic"/>
                <a:cs typeface="Century Gothic"/>
                <a:sym typeface="Century Gothic"/>
              </a:rPr>
              <a:t>E. Tufte, </a:t>
            </a:r>
            <a:r>
              <a:rPr i="1" lang="en-US" sz="1800">
                <a:solidFill>
                  <a:schemeClr val="dk1"/>
                </a:solidFill>
                <a:latin typeface="Century Gothic"/>
                <a:ea typeface="Century Gothic"/>
                <a:cs typeface="Century Gothic"/>
                <a:sym typeface="Century Gothic"/>
              </a:rPr>
              <a:t>Wired Magazine</a:t>
            </a:r>
            <a:r>
              <a:rPr lang="en-US" sz="1800">
                <a:solidFill>
                  <a:schemeClr val="dk1"/>
                </a:solidFill>
                <a:latin typeface="Century Gothic"/>
                <a:ea typeface="Century Gothic"/>
                <a:cs typeface="Century Gothic"/>
                <a:sym typeface="Century Gothic"/>
              </a:rPr>
              <a:t>, September 2003</a:t>
            </a:r>
            <a:endParaRPr/>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27"/>
          <p:cNvSpPr txBox="1"/>
          <p:nvPr/>
        </p:nvSpPr>
        <p:spPr>
          <a:xfrm>
            <a:off x="1835696" y="1340768"/>
            <a:ext cx="6840760" cy="4801314"/>
          </a:xfrm>
          <a:prstGeom prst="rect">
            <a:avLst/>
          </a:prstGeom>
          <a:solidFill>
            <a:schemeClr val="lt1"/>
          </a:solidFill>
          <a:ln cap="rnd" cmpd="sng" w="15875">
            <a:solidFill>
              <a:schemeClr val="accent3"/>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4000">
                <a:latin typeface="Century Gothic"/>
                <a:ea typeface="Century Gothic"/>
                <a:cs typeface="Century Gothic"/>
                <a:sym typeface="Century Gothic"/>
              </a:rPr>
              <a:t>Don’t over-animate</a:t>
            </a:r>
            <a:endParaRPr/>
          </a:p>
          <a:p>
            <a:pPr indent="0" lvl="0" marL="0" marR="0" rtl="0" algn="l">
              <a:spcBef>
                <a:spcPts val="0"/>
              </a:spcBef>
              <a:spcAft>
                <a:spcPts val="0"/>
              </a:spcAft>
              <a:buNone/>
            </a:pPr>
            <a:r>
              <a:t/>
            </a:r>
            <a:endParaRPr b="1" sz="4000">
              <a:latin typeface="Century Gothic"/>
              <a:ea typeface="Century Gothic"/>
              <a:cs typeface="Century Gothic"/>
              <a:sym typeface="Century Gothic"/>
            </a:endParaRPr>
          </a:p>
          <a:p>
            <a:pPr indent="0" lvl="0" marL="0" marR="0" rtl="0" algn="l">
              <a:spcBef>
                <a:spcPts val="0"/>
              </a:spcBef>
              <a:spcAft>
                <a:spcPts val="0"/>
              </a:spcAft>
              <a:buNone/>
            </a:pPr>
            <a:r>
              <a:rPr b="1" lang="en-US" sz="4000">
                <a:latin typeface="Century Gothic"/>
                <a:ea typeface="Century Gothic"/>
                <a:cs typeface="Century Gothic"/>
                <a:sym typeface="Century Gothic"/>
              </a:rPr>
              <a:t>Make fonts </a:t>
            </a:r>
            <a:r>
              <a:rPr b="1" lang="en-US" sz="1400">
                <a:latin typeface="Century Gothic"/>
                <a:ea typeface="Century Gothic"/>
                <a:cs typeface="Century Gothic"/>
                <a:sym typeface="Century Gothic"/>
              </a:rPr>
              <a:t>clear</a:t>
            </a:r>
            <a:endParaRPr/>
          </a:p>
          <a:p>
            <a:pPr indent="0" lvl="0" marL="0" marR="0" rtl="0" algn="l">
              <a:spcBef>
                <a:spcPts val="0"/>
              </a:spcBef>
              <a:spcAft>
                <a:spcPts val="0"/>
              </a:spcAft>
              <a:buNone/>
            </a:pPr>
            <a:r>
              <a:t/>
            </a:r>
            <a:endParaRPr b="1" sz="1400">
              <a:latin typeface="Century Gothic"/>
              <a:ea typeface="Century Gothic"/>
              <a:cs typeface="Century Gothic"/>
              <a:sym typeface="Century Gothic"/>
            </a:endParaRPr>
          </a:p>
          <a:p>
            <a:pPr indent="0" lvl="0" marL="0" marR="0" rtl="0" algn="l">
              <a:spcBef>
                <a:spcPts val="0"/>
              </a:spcBef>
              <a:spcAft>
                <a:spcPts val="0"/>
              </a:spcAft>
              <a:buNone/>
            </a:pPr>
            <a:r>
              <a:t/>
            </a:r>
            <a:endParaRPr b="1" sz="1400">
              <a:latin typeface="Century Gothic"/>
              <a:ea typeface="Century Gothic"/>
              <a:cs typeface="Century Gothic"/>
              <a:sym typeface="Century Gothic"/>
            </a:endParaRPr>
          </a:p>
          <a:p>
            <a:pPr indent="0" lvl="0" marL="0" marR="0" rtl="0" algn="l">
              <a:spcBef>
                <a:spcPts val="0"/>
              </a:spcBef>
              <a:spcAft>
                <a:spcPts val="0"/>
              </a:spcAft>
              <a:buNone/>
            </a:pPr>
            <a:r>
              <a:rPr lang="en-US" sz="3600">
                <a:solidFill>
                  <a:schemeClr val="dk1"/>
                </a:solidFill>
                <a:latin typeface="Century Gothic"/>
                <a:ea typeface="Century Gothic"/>
                <a:cs typeface="Century Gothic"/>
                <a:sym typeface="Century Gothic"/>
              </a:rPr>
              <a:t>i.e. Georgia, </a:t>
            </a:r>
            <a:endParaRPr/>
          </a:p>
          <a:p>
            <a:pPr indent="0" lvl="0" marL="0" marR="0" rtl="0" algn="l">
              <a:spcBef>
                <a:spcPts val="0"/>
              </a:spcBef>
              <a:spcAft>
                <a:spcPts val="0"/>
              </a:spcAft>
              <a:buNone/>
            </a:pPr>
            <a:r>
              <a:rPr lang="en-US" sz="3600">
                <a:solidFill>
                  <a:schemeClr val="dk1"/>
                </a:solidFill>
                <a:latin typeface="Calibri"/>
                <a:ea typeface="Calibri"/>
                <a:cs typeface="Calibri"/>
                <a:sym typeface="Calibri"/>
              </a:rPr>
              <a:t>Calibri</a:t>
            </a:r>
            <a:endParaRPr/>
          </a:p>
          <a:p>
            <a:pPr indent="0" lvl="0" marL="0" marR="0" rtl="0" algn="l">
              <a:spcBef>
                <a:spcPts val="0"/>
              </a:spcBef>
              <a:spcAft>
                <a:spcPts val="0"/>
              </a:spcAft>
              <a:buNone/>
            </a:pPr>
            <a:r>
              <a:rPr lang="en-US" sz="3600">
                <a:solidFill>
                  <a:schemeClr val="dk1"/>
                </a:solidFill>
                <a:latin typeface="Calibri"/>
                <a:ea typeface="Calibri"/>
                <a:cs typeface="Calibri"/>
                <a:sym typeface="Calibri"/>
              </a:rPr>
              <a:t>Times New Roman</a:t>
            </a:r>
            <a:endParaRPr sz="36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US" sz="3600">
                <a:solidFill>
                  <a:schemeClr val="dk1"/>
                </a:solidFill>
                <a:latin typeface="Verdana"/>
                <a:ea typeface="Verdana"/>
                <a:cs typeface="Verdana"/>
                <a:sym typeface="Verdana"/>
              </a:rPr>
              <a:t>Verdana</a:t>
            </a:r>
            <a:endParaRPr/>
          </a:p>
          <a:p>
            <a:pPr indent="0" lvl="0" marL="0" marR="0" rtl="0" algn="l">
              <a:spcBef>
                <a:spcPts val="0"/>
              </a:spcBef>
              <a:spcAft>
                <a:spcPts val="0"/>
              </a:spcAft>
              <a:buNone/>
            </a:pPr>
            <a:r>
              <a:t/>
            </a:r>
            <a:endParaRPr b="1" sz="1400">
              <a:latin typeface="Century Gothic"/>
              <a:ea typeface="Century Gothic"/>
              <a:cs typeface="Century Gothic"/>
              <a:sym typeface="Century Gothic"/>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8"/>
          <p:cNvSpPr txBox="1"/>
          <p:nvPr/>
        </p:nvSpPr>
        <p:spPr>
          <a:xfrm>
            <a:off x="2555776" y="1412776"/>
            <a:ext cx="5616625" cy="34163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Clarity of design is also important – it should not distract from your message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Colour schemes should be accessible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See </a:t>
            </a:r>
            <a:r>
              <a:rPr lang="en-US" sz="2400" u="sng">
                <a:solidFill>
                  <a:schemeClr val="hlink"/>
                </a:solidFill>
                <a:latin typeface="Century Gothic"/>
                <a:ea typeface="Century Gothic"/>
                <a:cs typeface="Century Gothic"/>
                <a:sym typeface="Century Gothic"/>
                <a:hlinkClick r:id="rId3"/>
              </a:rPr>
              <a:t>Quite Possibly The World’s Worst PowerPoint Presentation</a:t>
            </a:r>
            <a:endParaRPr sz="2400">
              <a:solidFill>
                <a:schemeClr val="dk1"/>
              </a:solidFill>
              <a:latin typeface="Century Gothic"/>
              <a:ea typeface="Century Gothic"/>
              <a:cs typeface="Century Gothic"/>
              <a:sym typeface="Century Gothic"/>
            </a:endParaRPr>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pic>
        <p:nvPicPr>
          <p:cNvPr descr="http://www.indezine.com/images/blog/laurafoley-slide6.jpg" id="230" name="Google Shape;230;p29"/>
          <p:cNvPicPr preferRelativeResize="0"/>
          <p:nvPr/>
        </p:nvPicPr>
        <p:blipFill rotWithShape="1">
          <a:blip r:embed="rId3">
            <a:alphaModFix/>
          </a:blip>
          <a:srcRect b="0" l="0" r="0" t="0"/>
          <a:stretch/>
        </p:blipFill>
        <p:spPr>
          <a:xfrm>
            <a:off x="1547664" y="836712"/>
            <a:ext cx="7200800" cy="5494360"/>
          </a:xfrm>
          <a:prstGeom prst="rect">
            <a:avLst/>
          </a:prstGeom>
          <a:noFill/>
          <a:ln>
            <a:noFill/>
          </a:ln>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pic>
        <p:nvPicPr>
          <p:cNvPr descr="http://slideshare-wordpress-blog-pictures.s3.amazonaws.com/poor_choice.jpg" id="236" name="Google Shape;236;p30"/>
          <p:cNvPicPr preferRelativeResize="0"/>
          <p:nvPr/>
        </p:nvPicPr>
        <p:blipFill rotWithShape="1">
          <a:blip r:embed="rId3">
            <a:alphaModFix/>
          </a:blip>
          <a:srcRect b="0" l="0" r="0" t="0"/>
          <a:stretch/>
        </p:blipFill>
        <p:spPr>
          <a:xfrm>
            <a:off x="251520" y="188640"/>
            <a:ext cx="8520947" cy="6390710"/>
          </a:xfrm>
          <a:prstGeom prst="rect">
            <a:avLst/>
          </a:prstGeom>
          <a:noFill/>
          <a:ln>
            <a:noFill/>
          </a:ln>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1" name="Shape 241"/>
        <p:cNvGrpSpPr/>
        <p:nvPr/>
      </p:nvGrpSpPr>
      <p:grpSpPr>
        <a:xfrm>
          <a:off x="0" y="0"/>
          <a:ext cx="0" cy="0"/>
          <a:chOff x="0" y="0"/>
          <a:chExt cx="0" cy="0"/>
        </a:xfrm>
      </p:grpSpPr>
      <p:pic>
        <p:nvPicPr>
          <p:cNvPr descr="http://slideshare-wordpress-blog-pictures.s3.amazonaws.com/highcolorcontrast.jpg" id="242" name="Google Shape;242;p31"/>
          <p:cNvPicPr preferRelativeResize="0"/>
          <p:nvPr/>
        </p:nvPicPr>
        <p:blipFill rotWithShape="1">
          <a:blip r:embed="rId3">
            <a:alphaModFix/>
          </a:blip>
          <a:srcRect b="0" l="0" r="0" t="0"/>
          <a:stretch/>
        </p:blipFill>
        <p:spPr>
          <a:xfrm>
            <a:off x="467544" y="332656"/>
            <a:ext cx="8327743" cy="6245807"/>
          </a:xfrm>
          <a:prstGeom prst="rect">
            <a:avLst/>
          </a:prstGeom>
          <a:noFill/>
          <a:ln>
            <a:noFill/>
          </a:ln>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pic>
        <p:nvPicPr>
          <p:cNvPr descr="http://image.slidesharecdn.com/presentrcsg-091002143206-phpapp01/95/how-to-deliver-an-extremely-boring-presentation-32-728.jpg?cb=1355682910" id="248" name="Google Shape;248;p32"/>
          <p:cNvPicPr preferRelativeResize="0"/>
          <p:nvPr/>
        </p:nvPicPr>
        <p:blipFill rotWithShape="1">
          <a:blip r:embed="rId3">
            <a:alphaModFix/>
          </a:blip>
          <a:srcRect b="0" l="0" r="0" t="0"/>
          <a:stretch/>
        </p:blipFill>
        <p:spPr>
          <a:xfrm>
            <a:off x="539552" y="476672"/>
            <a:ext cx="8508436" cy="6381328"/>
          </a:xfrm>
          <a:prstGeom prst="rect">
            <a:avLst/>
          </a:prstGeom>
          <a:noFill/>
          <a:ln>
            <a:noFill/>
          </a:ln>
        </p:spPr>
      </p:pic>
    </p:spTree>
  </p:cSld>
  <p:clrMapOvr>
    <a:masterClrMapping/>
  </p:clrMapOvr>
  <p:transition>
    <p:fade/>
  </p:transition>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pic>
        <p:nvPicPr>
          <p:cNvPr id="253" name="Google Shape;253;p33"/>
          <p:cNvPicPr preferRelativeResize="0"/>
          <p:nvPr/>
        </p:nvPicPr>
        <p:blipFill rotWithShape="1">
          <a:blip r:embed="rId3">
            <a:alphaModFix/>
          </a:blip>
          <a:srcRect b="0" l="0" r="0" t="0"/>
          <a:stretch/>
        </p:blipFill>
        <p:spPr>
          <a:xfrm>
            <a:off x="1619672" y="992088"/>
            <a:ext cx="7035800" cy="5029200"/>
          </a:xfrm>
          <a:prstGeom prst="rect">
            <a:avLst/>
          </a:prstGeom>
          <a:noFill/>
          <a:ln>
            <a:noFill/>
          </a:ln>
        </p:spPr>
      </p:pic>
    </p:spTree>
  </p:cSld>
  <p:clrMapOvr>
    <a:masterClrMapping/>
  </p:clrMapOvr>
  <p:transition>
    <p:fade/>
  </p:transition>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34"/>
          <p:cNvSpPr txBox="1"/>
          <p:nvPr/>
        </p:nvSpPr>
        <p:spPr>
          <a:xfrm>
            <a:off x="2051719" y="1052736"/>
            <a:ext cx="6840761" cy="433965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Effective presentations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Awareness of body language/impression it generates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Awareness of tone of voice/impression it creates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Aware of the sorts of words you use and the impression they create</a:t>
            </a:r>
            <a:endParaRPr/>
          </a:p>
          <a:p>
            <a:pPr indent="0" lvl="0" marL="0" marR="0" rtl="0" algn="l">
              <a:spcBef>
                <a:spcPts val="0"/>
              </a:spcBef>
              <a:spcAft>
                <a:spcPts val="0"/>
              </a:spcAft>
              <a:buNone/>
            </a:pPr>
            <a:r>
              <a:t/>
            </a:r>
            <a:endParaRPr sz="2400">
              <a:solidFill>
                <a:srgbClr val="FF0000"/>
              </a:solidFill>
              <a:latin typeface="Century Gothic"/>
              <a:ea typeface="Century Gothic"/>
              <a:cs typeface="Century Gothic"/>
              <a:sym typeface="Century Gothic"/>
            </a:endParaRPr>
          </a:p>
        </p:txBody>
      </p:sp>
    </p:spTree>
  </p:cSld>
  <p:clrMapOvr>
    <a:masterClrMapping/>
  </p:clrMapOvr>
  <p:transition>
    <p:fade/>
  </p:transition>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35"/>
          <p:cNvSpPr txBox="1"/>
          <p:nvPr/>
        </p:nvSpPr>
        <p:spPr>
          <a:xfrm>
            <a:off x="1979712" y="764704"/>
            <a:ext cx="6912768" cy="661719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Presentations – What is the point?</a:t>
            </a:r>
            <a:endParaRPr/>
          </a:p>
          <a:p>
            <a:pPr indent="0" lvl="0" marL="0" marR="0" rtl="0" algn="l">
              <a:spcBef>
                <a:spcPts val="0"/>
              </a:spcBef>
              <a:spcAft>
                <a:spcPts val="0"/>
              </a:spcAft>
              <a:buNone/>
            </a:pPr>
            <a:r>
              <a:t/>
            </a:r>
            <a:endParaRPr sz="3200">
              <a:solidFill>
                <a:srgbClr val="488292"/>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explain a topic</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show what you know about a topic</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share information with others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present the finds of a project or investigation</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demonstrate your presentation skills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To demonstrate your professional skills.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36"/>
          <p:cNvSpPr/>
          <p:nvPr/>
        </p:nvSpPr>
        <p:spPr>
          <a:xfrm>
            <a:off x="1619672" y="332656"/>
            <a:ext cx="7344816" cy="5201424"/>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Computer problems</a:t>
            </a:r>
            <a:endParaRPr sz="2800">
              <a:solidFill>
                <a:srgbClr val="488292"/>
              </a:solidFill>
              <a:latin typeface="Century Gothic"/>
              <a:ea typeface="Century Gothic"/>
              <a:cs typeface="Century Gothic"/>
              <a:sym typeface="Century Gothic"/>
            </a:endParaRPr>
          </a:p>
          <a:p>
            <a:pPr indent="0" lvl="0" marL="0" marR="0" rtl="0" algn="l">
              <a:spcBef>
                <a:spcPts val="0"/>
              </a:spcBef>
              <a:spcAft>
                <a:spcPts val="0"/>
              </a:spcAft>
              <a:buNone/>
            </a:pPr>
            <a:r>
              <a:t/>
            </a:r>
            <a:endParaRPr sz="32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Have a spare copy of your presentation </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Double-check the USB stick is functional </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Is there A/V available, and is it compatible with your file?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If you are using web links, make sure they are correct, functional – and that the presentation room is online!</a:t>
            </a:r>
            <a:endParaRPr/>
          </a:p>
          <a:p>
            <a:pPr indent="0" lvl="0" marL="0" marR="0" rtl="0" algn="l">
              <a:spcBef>
                <a:spcPts val="0"/>
              </a:spcBef>
              <a:spcAft>
                <a:spcPts val="0"/>
              </a:spcAft>
              <a:buNone/>
            </a:pPr>
            <a:r>
              <a:t/>
            </a:r>
            <a:endParaRPr sz="3200">
              <a:solidFill>
                <a:schemeClr val="dk1"/>
              </a:solidFill>
              <a:latin typeface="Century Gothic"/>
              <a:ea typeface="Century Gothic"/>
              <a:cs typeface="Century Gothic"/>
              <a:sym typeface="Century Gothic"/>
            </a:endParaRPr>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4" name="Shape 274"/>
        <p:cNvGrpSpPr/>
        <p:nvPr/>
      </p:nvGrpSpPr>
      <p:grpSpPr>
        <a:xfrm>
          <a:off x="0" y="0"/>
          <a:ext cx="0" cy="0"/>
          <a:chOff x="0" y="0"/>
          <a:chExt cx="0" cy="0"/>
        </a:xfrm>
      </p:grpSpPr>
      <p:sp>
        <p:nvSpPr>
          <p:cNvPr id="275" name="Google Shape;275;p37"/>
          <p:cNvSpPr txBox="1"/>
          <p:nvPr/>
        </p:nvSpPr>
        <p:spPr>
          <a:xfrm>
            <a:off x="1619672" y="927836"/>
            <a:ext cx="7200800" cy="421653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Communication issues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Technical language – should be explained</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Depending on audience, use terms they will understand</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Practice timing </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p:txBody>
      </p:sp>
    </p:spTree>
  </p:cSld>
  <p:clrMapOvr>
    <a:masterClrMapping/>
  </p:clrMapOvr>
  <p:transition>
    <p:fade/>
  </p:transition>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38"/>
          <p:cNvSpPr txBox="1"/>
          <p:nvPr/>
        </p:nvSpPr>
        <p:spPr>
          <a:xfrm>
            <a:off x="1763688" y="836712"/>
            <a:ext cx="6373404" cy="538609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Visual aids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They help if you are nervous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Variety helps keep interest (i.e. not just listening to a speaker)</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Visual material reinforces what is said</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Handouts can be useful, to explain what you have said.</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Visual aids can indicate a degree of effort (</a:t>
            </a:r>
            <a:r>
              <a:rPr b="1" lang="en-US" sz="2400">
                <a:solidFill>
                  <a:srgbClr val="D1EAF0"/>
                </a:solidFill>
                <a:latin typeface="Century Gothic"/>
                <a:ea typeface="Century Gothic"/>
                <a:cs typeface="Century Gothic"/>
                <a:sym typeface="Century Gothic"/>
              </a:rPr>
              <a:t>if they are clear</a:t>
            </a:r>
            <a:r>
              <a:rPr lang="en-US" sz="2400">
                <a:solidFill>
                  <a:schemeClr val="dk1"/>
                </a:solidFill>
                <a:latin typeface="Century Gothic"/>
                <a:ea typeface="Century Gothic"/>
                <a:cs typeface="Century Gothic"/>
                <a:sym typeface="Century Gothic"/>
              </a:rPr>
              <a:t>)</a:t>
            </a:r>
            <a:endParaRP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p39"/>
          <p:cNvSpPr txBox="1"/>
          <p:nvPr/>
        </p:nvSpPr>
        <p:spPr>
          <a:xfrm>
            <a:off x="1718446" y="1628800"/>
            <a:ext cx="7416825" cy="498598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Room problems – check in advance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Lack of equipment and facilities – check in advance, have a Plan B if things go wrong</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Audience not cooperating – design presentation for maximum interactivity</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Not being able to find the information that you need to prepare your work – plan in advance</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86" name="Google Shape;286;p39"/>
          <p:cNvSpPr/>
          <p:nvPr/>
        </p:nvSpPr>
        <p:spPr>
          <a:xfrm>
            <a:off x="1547664" y="548680"/>
            <a:ext cx="7488832" cy="95410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US" sz="2800">
                <a:solidFill>
                  <a:schemeClr val="dk2"/>
                </a:solidFill>
                <a:latin typeface="Century Gothic"/>
                <a:ea typeface="Century Gothic"/>
                <a:cs typeface="Century Gothic"/>
                <a:sym typeface="Century Gothic"/>
              </a:rPr>
              <a:t>Things that go wrong </a:t>
            </a:r>
            <a:r>
              <a:rPr b="1" lang="en-US" sz="2800">
                <a:solidFill>
                  <a:srgbClr val="FF0000"/>
                </a:solidFill>
                <a:latin typeface="Century Gothic"/>
                <a:ea typeface="Century Gothic"/>
                <a:cs typeface="Century Gothic"/>
                <a:sym typeface="Century Gothic"/>
              </a:rPr>
              <a:t>… and how to avoid them</a:t>
            </a:r>
            <a:endParaRP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40"/>
          <p:cNvSpPr/>
          <p:nvPr/>
        </p:nvSpPr>
        <p:spPr>
          <a:xfrm>
            <a:off x="1547664" y="332656"/>
            <a:ext cx="7200800" cy="5539978"/>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Not having enough time to prepare; leaving it too late – start early, limit what you do according to time available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Limited presentation experience – practice on people (or in front of a mirror)</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Having a very quiet voice – imagine you are speaking to someone on the back  row, and project your voice to them</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Other factors …</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41"/>
          <p:cNvSpPr txBox="1"/>
          <p:nvPr/>
        </p:nvSpPr>
        <p:spPr>
          <a:xfrm>
            <a:off x="1691680" y="836712"/>
            <a:ext cx="7128792" cy="464742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Function of Notes</a:t>
            </a:r>
            <a:endParaRPr/>
          </a:p>
          <a:p>
            <a:pPr indent="0" lvl="0" marL="0" marR="0" rtl="0" algn="l">
              <a:spcBef>
                <a:spcPts val="0"/>
              </a:spcBef>
              <a:spcAft>
                <a:spcPts val="0"/>
              </a:spcAft>
              <a:buNone/>
            </a:pPr>
            <a:r>
              <a:t/>
            </a:r>
            <a:endParaRPr sz="2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Legibility of notes – prepare a version you can read (avoid handwritten notes)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The better prepared you are, the fewer notes you need - just reminders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Well-organized notes with highlighted words help (especially if you are nervous)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Use numbered cards – one idea per page</a:t>
            </a:r>
            <a:endParaRPr/>
          </a:p>
        </p:txBody>
      </p:sp>
    </p:spTree>
  </p:cSld>
  <p:clrMapOvr>
    <a:masterClrMapping/>
  </p:clrMapOvr>
  <p:transition>
    <p:fade/>
  </p:transition>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0" name="Shape 300"/>
        <p:cNvGrpSpPr/>
        <p:nvPr/>
      </p:nvGrpSpPr>
      <p:grpSpPr>
        <a:xfrm>
          <a:off x="0" y="0"/>
          <a:ext cx="0" cy="0"/>
          <a:chOff x="0" y="0"/>
          <a:chExt cx="0" cy="0"/>
        </a:xfrm>
      </p:grpSpPr>
      <p:sp>
        <p:nvSpPr>
          <p:cNvPr id="301" name="Google Shape;301;p42"/>
          <p:cNvSpPr/>
          <p:nvPr/>
        </p:nvSpPr>
        <p:spPr>
          <a:xfrm>
            <a:off x="1691680" y="476673"/>
            <a:ext cx="7128792" cy="603242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b="1" lang="en-US" sz="2800">
                <a:solidFill>
                  <a:srgbClr val="488292"/>
                </a:solidFill>
                <a:latin typeface="Century Gothic"/>
                <a:ea typeface="Century Gothic"/>
                <a:cs typeface="Century Gothic"/>
                <a:sym typeface="Century Gothic"/>
              </a:rPr>
              <a:t>Function of Notes</a:t>
            </a:r>
            <a:endParaRPr/>
          </a:p>
          <a:p>
            <a:pPr indent="0" lvl="0" marL="0" marR="0" rtl="0" algn="l">
              <a:spcBef>
                <a:spcPts val="0"/>
              </a:spcBef>
              <a:spcAft>
                <a:spcPts val="0"/>
              </a:spcAft>
              <a:buNone/>
            </a:pPr>
            <a:r>
              <a:t/>
            </a:r>
            <a:endParaRPr sz="2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Use PowerPoint slides as speaker’s notes</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Engage the audience – don’t just read notes!  Your notes are reference sources, not to be read verbatim.  </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The audience can download your PowerPoint/notes – so it is not a dictation exercise</a:t>
            </a:r>
            <a:endParaRPr/>
          </a:p>
          <a:p>
            <a:pPr indent="0" lvl="0" marL="0" marR="0" rtl="0" algn="l">
              <a:spcBef>
                <a:spcPts val="0"/>
              </a:spcBef>
              <a:spcAft>
                <a:spcPts val="0"/>
              </a:spcAft>
              <a:buNone/>
            </a:pPr>
            <a:r>
              <a:t/>
            </a:r>
            <a:endParaRPr sz="24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rPr lang="en-US" sz="2400">
                <a:solidFill>
                  <a:schemeClr val="dk1"/>
                </a:solidFill>
                <a:latin typeface="Century Gothic"/>
                <a:ea typeface="Century Gothic"/>
                <a:cs typeface="Century Gothic"/>
                <a:sym typeface="Century Gothic"/>
              </a:rPr>
              <a:t>Keep eye contact with the audience (don’t hide your face with your notes, don’t hide behind technology)</a:t>
            </a:r>
            <a:endParaRPr/>
          </a:p>
        </p:txBody>
      </p:sp>
    </p:spTree>
  </p:cSld>
  <p:clrMapOvr>
    <a:masterClrMapping/>
  </p:clrMapOvr>
  <p:transition>
    <p:fade/>
  </p:transition>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Wisp">
  <a:themeElements>
    <a:clrScheme name="Wisp">
      <a:dk1>
        <a:srgbClr val="000000"/>
      </a:dk1>
      <a:lt1>
        <a:srgbClr val="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1E5BCA7E29E442ACEA7DE787893430" ma:contentTypeVersion="16" ma:contentTypeDescription="Create a new document." ma:contentTypeScope="" ma:versionID="1205a4f985acac3d965fc15649f6547c">
  <xsd:schema xmlns:xsd="http://www.w3.org/2001/XMLSchema" xmlns:xs="http://www.w3.org/2001/XMLSchema" xmlns:p="http://schemas.microsoft.com/office/2006/metadata/properties" xmlns:ns2="a4c544ec-8a57-4b04-9908-10cfc1a3d94b" xmlns:ns3="ad2e13bf-badd-4d45-afe1-83b4a166ce96" targetNamespace="http://schemas.microsoft.com/office/2006/metadata/properties" ma:root="true" ma:fieldsID="9e0661f74daad27decb6f84ff4a0ae24" ns2:_="" ns3:_="">
    <xsd:import namespace="a4c544ec-8a57-4b04-9908-10cfc1a3d94b"/>
    <xsd:import namespace="ad2e13bf-badd-4d45-afe1-83b4a166ce9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Location"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c544ec-8a57-4b04-9908-10cfc1a3d9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d2e13bf-badd-4d45-afe1-83b4a166ce96" elementFormDefault="qualified">
    <xsd:import namespace="http://schemas.microsoft.com/office/2006/documentManagement/types"/>
    <xsd:import namespace="http://schemas.microsoft.com/office/infopath/2007/PartnerControls"/>
    <xsd:element name="TaxCatchAll" ma:index="16" nillable="true" ma:displayName="Taxonomy Catch All Column" ma:hidden="true" ma:list="{4c639a40-bcba-42a2-8db6-f6d8e23b399c}" ma:internalName="TaxCatchAll" ma:showField="CatchAllData" ma:web="ad2e13bf-badd-4d45-afe1-83b4a166ce96">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4c544ec-8a57-4b04-9908-10cfc1a3d94b">
      <Terms xmlns="http://schemas.microsoft.com/office/infopath/2007/PartnerControls"/>
    </lcf76f155ced4ddcb4097134ff3c332f>
    <TaxCatchAll xmlns="ad2e13bf-badd-4d45-afe1-83b4a166ce96" xsi:nil="true"/>
  </documentManagement>
</p:properties>
</file>

<file path=customXml/itemProps1.xml><?xml version="1.0" encoding="utf-8"?>
<ds:datastoreItem xmlns:ds="http://schemas.openxmlformats.org/officeDocument/2006/customXml" ds:itemID="{58EBACDC-E67F-4133-9FB4-8CDA1228A485}"/>
</file>

<file path=customXml/itemProps2.xml><?xml version="1.0" encoding="utf-8"?>
<ds:datastoreItem xmlns:ds="http://schemas.openxmlformats.org/officeDocument/2006/customXml" ds:itemID="{59AE02A9-F83D-4693-A720-8788F3336694}"/>
</file>

<file path=customXml/itemProps3.xml><?xml version="1.0" encoding="utf-8"?>
<ds:datastoreItem xmlns:ds="http://schemas.openxmlformats.org/officeDocument/2006/customXml" ds:itemID="{BB8A81ED-AAFA-42AB-9C7E-F8E5ECAA2969}"/>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0x010100F71E5BCA7E29E442ACEA7DE787893430</vt:lpwstr>
  </property>
</Properties>
</file>