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2" r:id="rId5"/>
    <p:sldId id="258" r:id="rId6"/>
    <p:sldId id="259" r:id="rId7"/>
    <p:sldId id="274" r:id="rId8"/>
    <p:sldId id="263" r:id="rId9"/>
    <p:sldId id="264" r:id="rId10"/>
    <p:sldId id="275" r:id="rId11"/>
    <p:sldId id="279" r:id="rId12"/>
    <p:sldId id="278" r:id="rId13"/>
    <p:sldId id="276" r:id="rId14"/>
    <p:sldId id="277" r:id="rId15"/>
    <p:sldId id="265" r:id="rId16"/>
    <p:sldId id="266" r:id="rId17"/>
    <p:sldId id="273" r:id="rId18"/>
    <p:sldId id="268" r:id="rId19"/>
    <p:sldId id="269" r:id="rId20"/>
    <p:sldId id="270" r:id="rId21"/>
    <p:sldId id="271" r:id="rId22"/>
    <p:sldId id="280" r:id="rId23"/>
    <p:sldId id="272" r:id="rId24"/>
    <p:sldId id="28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92F3C2-6171-4B96-9DA4-168C301BEDB3}" v="19" dt="2025-10-05T18:40:16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99" d="100"/>
          <a:sy n="99" d="100"/>
        </p:scale>
        <p:origin x="90" y="36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06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334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1695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030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600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859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5220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7271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766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602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84809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21224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213369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7326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52118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129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B225B0-871C-4BCA-9E64-DBA3472D718E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85E9C71-E57B-479A-A511-3F541306F8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svg"/><Relationship Id="rId7" Type="http://schemas.openxmlformats.org/officeDocument/2006/relationships/image" Target="../media/image21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Relationship Id="rId9" Type="http://schemas.openxmlformats.org/officeDocument/2006/relationships/image" Target="../media/image23.sv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articles/cgj40x2j5ppo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BBCC5-8CE1-F379-6ED8-13E1338EFCA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OSINT, Research and Academic Behaviours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6C77AC-5BD3-61F6-6DDC-7747D54ED6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Academic and </a:t>
            </a:r>
            <a:r>
              <a:rPr lang="en-GB"/>
              <a:t>Professional Development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AB4A9-C2A1-F962-735F-4BFEB8DBAF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39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D9F6D-A00E-AE0D-1C25-A090A4663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B4AD25-8946-FAAE-671D-FDEA7011CA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Gathering relevant information e.g. note taking, using the library and online resources</a:t>
            </a:r>
          </a:p>
          <a:p>
            <a:pPr>
              <a:buFont typeface="+mj-lt"/>
              <a:buAutoNum type="arabicPeriod"/>
            </a:pPr>
            <a:r>
              <a:rPr lang="en-GB" dirty="0"/>
              <a:t>Standard referencing systems e.g. Harvard and Numeric systems</a:t>
            </a:r>
          </a:p>
        </p:txBody>
      </p:sp>
    </p:spTree>
    <p:extLst>
      <p:ext uri="{BB962C8B-B14F-4D97-AF65-F5344CB8AC3E}">
        <p14:creationId xmlns:p14="http://schemas.microsoft.com/office/powerpoint/2010/main" val="42738112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/>
              <a:t>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27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4153BA6-7931-7FBA-A676-19B87F114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detailed study of a subject in order to discover information or achieve a new understanding of it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1EF98CD-93F3-E027-76FB-4BA6460AD7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Cambridge Dictionary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5FB1464-90A6-D8F6-628D-2A449D09A97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research?</a:t>
            </a:r>
          </a:p>
        </p:txBody>
      </p:sp>
    </p:spTree>
    <p:extLst>
      <p:ext uri="{BB962C8B-B14F-4D97-AF65-F5344CB8AC3E}">
        <p14:creationId xmlns:p14="http://schemas.microsoft.com/office/powerpoint/2010/main" val="2862360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70D84-ECAA-9953-50B1-438273FD5D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Why is research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4E3DF-E36C-7FBF-C51B-3F065F3EE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Find solutions to real-world problems</a:t>
            </a:r>
          </a:p>
          <a:p>
            <a:r>
              <a:rPr lang="en-GB" dirty="0"/>
              <a:t>Effectively acquire knowledge</a:t>
            </a:r>
          </a:p>
          <a:p>
            <a:r>
              <a:rPr lang="en-GB" dirty="0"/>
              <a:t>Provide up to date information</a:t>
            </a:r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27594369-B051-79F3-2816-BC42A24518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699" r="26051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059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35A828E-D228-8039-FAA6-10DB2ED15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How does this affect our course?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613E1-0A88-7E40-18AF-E1A79A739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Learning for this course is split 24/76</a:t>
            </a:r>
          </a:p>
          <a:p>
            <a:pPr lvl="1"/>
            <a:r>
              <a:rPr lang="en-GB" dirty="0"/>
              <a:t>Three quarters of the course is independent learning</a:t>
            </a:r>
          </a:p>
          <a:p>
            <a:pPr lvl="1"/>
            <a:r>
              <a:rPr lang="en-GB" dirty="0"/>
              <a:t>Independent learning is a type of research</a:t>
            </a:r>
          </a:p>
          <a:p>
            <a:r>
              <a:rPr lang="en-GB" dirty="0"/>
              <a:t>Work-based research project</a:t>
            </a:r>
          </a:p>
        </p:txBody>
      </p:sp>
    </p:spTree>
    <p:extLst>
      <p:ext uri="{BB962C8B-B14F-4D97-AF65-F5344CB8AC3E}">
        <p14:creationId xmlns:p14="http://schemas.microsoft.com/office/powerpoint/2010/main" val="11640553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Gathering Information</a:t>
            </a:r>
          </a:p>
        </p:txBody>
      </p:sp>
    </p:spTree>
    <p:extLst>
      <p:ext uri="{BB962C8B-B14F-4D97-AF65-F5344CB8AC3E}">
        <p14:creationId xmlns:p14="http://schemas.microsoft.com/office/powerpoint/2010/main" val="2911839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all covered in sticky notes">
            <a:extLst>
              <a:ext uri="{FF2B5EF4-FFF2-40B4-BE49-F238E27FC236}">
                <a16:creationId xmlns:a16="http://schemas.microsoft.com/office/drawing/2014/main" id="{00832CF0-7D88-E1DF-F1C5-043DAA514E7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2" r="9200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67A075-EB1E-DB47-D79F-EE276F657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Taking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43866-6558-158D-93F1-FC9D3B952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Increases attention in lectures/meetings</a:t>
            </a:r>
          </a:p>
          <a:p>
            <a:pPr lvl="1"/>
            <a:r>
              <a:rPr lang="en-GB" dirty="0"/>
              <a:t>Helps with understanding the content</a:t>
            </a:r>
          </a:p>
          <a:p>
            <a:pPr lvl="1"/>
            <a:r>
              <a:rPr lang="en-GB" dirty="0"/>
              <a:t>Aids in remembering</a:t>
            </a:r>
          </a:p>
          <a:p>
            <a:r>
              <a:rPr lang="en-GB" dirty="0"/>
              <a:t>Not all information will be on these slides</a:t>
            </a:r>
          </a:p>
          <a:p>
            <a:pPr lvl="1"/>
            <a:r>
              <a:rPr lang="en-GB" dirty="0"/>
              <a:t>Only key points will be on the slides</a:t>
            </a:r>
          </a:p>
          <a:p>
            <a:pPr lvl="1"/>
            <a:r>
              <a:rPr lang="en-GB" dirty="0"/>
              <a:t>Otherwise there would be too much information!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69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C1ECD-4B95-0B18-6ED3-CB450D2E2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Methods of Taking 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92BD9-AF27-BC19-B6FB-0853F77C4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sz="2400" dirty="0"/>
              <a:t>Outline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Cornell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Boxing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Charting Method</a:t>
            </a:r>
          </a:p>
          <a:p>
            <a:pPr>
              <a:buFont typeface="+mj-lt"/>
              <a:buAutoNum type="arabicPeriod"/>
            </a:pPr>
            <a:r>
              <a:rPr lang="en-GB" sz="2400" dirty="0"/>
              <a:t>Mapping Method</a:t>
            </a:r>
          </a:p>
        </p:txBody>
      </p:sp>
      <p:pic>
        <p:nvPicPr>
          <p:cNvPr id="6" name="Picture 4" descr="A pen and a book">
            <a:extLst>
              <a:ext uri="{FF2B5EF4-FFF2-40B4-BE49-F238E27FC236}">
                <a16:creationId xmlns:a16="http://schemas.microsoft.com/office/drawing/2014/main" id="{6C3B10F7-E9DB-476B-45CC-988C8D54FD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58" r="2719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7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716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Outlining Method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D42152-6D04-672E-31EE-B22522AC62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Add main points as bullet points and elaborate with sub bullet points</a:t>
            </a:r>
          </a:p>
          <a:p>
            <a:r>
              <a:rPr lang="en-GB" dirty="0"/>
              <a:t>Highlights key points that can be grouped together</a:t>
            </a:r>
          </a:p>
          <a:p>
            <a:r>
              <a:rPr lang="en-GB" dirty="0"/>
              <a:t>Not the best for subjects that need charts or diagrams</a:t>
            </a:r>
          </a:p>
          <a:p>
            <a:r>
              <a:rPr lang="en-GB" dirty="0"/>
              <a:t>Well organised and good for revision</a:t>
            </a:r>
          </a:p>
        </p:txBody>
      </p:sp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17B5F1AD-9D15-E97F-AC40-857E3721D75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68" y="1930400"/>
            <a:ext cx="4874050" cy="3246116"/>
          </a:xfrm>
        </p:spPr>
      </p:pic>
    </p:spTree>
    <p:extLst>
      <p:ext uri="{BB962C8B-B14F-4D97-AF65-F5344CB8AC3E}">
        <p14:creationId xmlns:p14="http://schemas.microsoft.com/office/powerpoint/2010/main" val="561912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Cornell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48A2C-AD9A-77F4-F685-B546203A9C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All notes from the session go in the main note taking column, comments go in the smaller column on the left</a:t>
            </a:r>
          </a:p>
          <a:p>
            <a:r>
              <a:rPr lang="en-GB" dirty="0"/>
              <a:t>After the session, summarise the main ideas of the page at the bottom</a:t>
            </a:r>
          </a:p>
          <a:p>
            <a:r>
              <a:rPr lang="en-GB" dirty="0"/>
              <a:t>Summarising can give you a better understanding of the topic and notes are well organised which will help with revision</a:t>
            </a:r>
          </a:p>
          <a:p>
            <a:r>
              <a:rPr lang="en-GB" dirty="0"/>
              <a:t>Takes more time to set up page beforehand and more effort after the session</a:t>
            </a:r>
          </a:p>
        </p:txBody>
      </p:sp>
      <p:pic>
        <p:nvPicPr>
          <p:cNvPr id="7" name="Content Placeholder 6" descr="A close-up of a piece of paper&#10;&#10;Description automatically generated">
            <a:extLst>
              <a:ext uri="{FF2B5EF4-FFF2-40B4-BE49-F238E27FC236}">
                <a16:creationId xmlns:a16="http://schemas.microsoft.com/office/drawing/2014/main" id="{843B9951-C59E-C3C7-EE70-A48BF3D74F9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5950" y="1022864"/>
            <a:ext cx="3789366" cy="5225536"/>
          </a:xfrm>
        </p:spPr>
      </p:pic>
    </p:spTree>
    <p:extLst>
      <p:ext uri="{BB962C8B-B14F-4D97-AF65-F5344CB8AC3E}">
        <p14:creationId xmlns:p14="http://schemas.microsoft.com/office/powerpoint/2010/main" val="31934817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Boxing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74153E-01F4-F770-42A0-08BF043C3D5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Each topic or subtopic gets put in its own labelled box</a:t>
            </a:r>
          </a:p>
          <a:p>
            <a:r>
              <a:rPr lang="en-GB" dirty="0"/>
              <a:t>Great for revision, gives a summary of each session, chapter or topic at a glance</a:t>
            </a:r>
          </a:p>
          <a:p>
            <a:r>
              <a:rPr lang="en-GB" dirty="0"/>
              <a:t>Not ideal for making notes during sessions as notes will be made quickly on the go</a:t>
            </a:r>
          </a:p>
        </p:txBody>
      </p:sp>
      <p:pic>
        <p:nvPicPr>
          <p:cNvPr id="7" name="Content Placeholder 6" descr="A white sheet of paper with writing on it&#10;&#10;Description automatically generated">
            <a:extLst>
              <a:ext uri="{FF2B5EF4-FFF2-40B4-BE49-F238E27FC236}">
                <a16:creationId xmlns:a16="http://schemas.microsoft.com/office/drawing/2014/main" id="{0E1FE324-2152-B751-83E6-15C33F095DA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6643" y="1048599"/>
            <a:ext cx="3770704" cy="5199801"/>
          </a:xfrm>
        </p:spPr>
      </p:pic>
    </p:spTree>
    <p:extLst>
      <p:ext uri="{BB962C8B-B14F-4D97-AF65-F5344CB8AC3E}">
        <p14:creationId xmlns:p14="http://schemas.microsoft.com/office/powerpoint/2010/main" val="1648026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Charting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4A3E3B-DE30-7885-6FFC-DA197F03B77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A good way to organise ideas or topics that share properties</a:t>
            </a:r>
          </a:p>
          <a:p>
            <a:r>
              <a:rPr lang="en-GB" dirty="0"/>
              <a:t>An example of this could be chemical elements where each column would be a property of an element</a:t>
            </a:r>
          </a:p>
          <a:p>
            <a:r>
              <a:rPr lang="en-GB" dirty="0"/>
              <a:t>Ideal for comparisons or for summarising ideas systematically</a:t>
            </a:r>
          </a:p>
          <a:p>
            <a:r>
              <a:rPr lang="en-GB" dirty="0"/>
              <a:t>Not very effective for linear note-taking</a:t>
            </a:r>
          </a:p>
        </p:txBody>
      </p:sp>
      <p:pic>
        <p:nvPicPr>
          <p:cNvPr id="7" name="Content Placeholder 6" descr="A screen shot of a whiteboard&#10;&#10;Description automatically generated">
            <a:extLst>
              <a:ext uri="{FF2B5EF4-FFF2-40B4-BE49-F238E27FC236}">
                <a16:creationId xmlns:a16="http://schemas.microsoft.com/office/drawing/2014/main" id="{8974B437-2223-E1C5-CCD6-3250BC61B93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668" y="2160589"/>
            <a:ext cx="5371640" cy="3556025"/>
          </a:xfrm>
        </p:spPr>
      </p:pic>
    </p:spTree>
    <p:extLst>
      <p:ext uri="{BB962C8B-B14F-4D97-AF65-F5344CB8AC3E}">
        <p14:creationId xmlns:p14="http://schemas.microsoft.com/office/powerpoint/2010/main" val="29337552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F68B95-7C0F-B9A4-BF27-2304B812D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Mapping Method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07D58-E203-9EDF-F1E3-0AAD81B6EC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Start with the main topic and branch subtopics and points off like tree branches</a:t>
            </a:r>
          </a:p>
          <a:p>
            <a:r>
              <a:rPr lang="en-GB" dirty="0"/>
              <a:t>Good for establishing relationships between topics</a:t>
            </a:r>
          </a:p>
          <a:p>
            <a:r>
              <a:rPr lang="en-GB" dirty="0"/>
              <a:t>May run out of space on the page if too many branches are used</a:t>
            </a:r>
          </a:p>
        </p:txBody>
      </p:sp>
      <p:pic>
        <p:nvPicPr>
          <p:cNvPr id="7" name="Content Placeholder 6" descr="A diagram of a diagram&#10;&#10;Description automatically generated with medium confidence">
            <a:extLst>
              <a:ext uri="{FF2B5EF4-FFF2-40B4-BE49-F238E27FC236}">
                <a16:creationId xmlns:a16="http://schemas.microsoft.com/office/drawing/2014/main" id="{0BD1C036-0198-225F-32C1-8614703C6B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34235" y="923126"/>
            <a:ext cx="3861692" cy="5325274"/>
          </a:xfrm>
        </p:spPr>
      </p:pic>
    </p:spTree>
    <p:extLst>
      <p:ext uri="{BB962C8B-B14F-4D97-AF65-F5344CB8AC3E}">
        <p14:creationId xmlns:p14="http://schemas.microsoft.com/office/powerpoint/2010/main" val="4118541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3F2D6-6308-E9A6-E1E1-293CB57AE5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Using the Library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2F87FC7-5538-2A8F-7132-35A5925F7754}"/>
              </a:ext>
            </a:extLst>
          </p:cNvPr>
          <p:cNvGrpSpPr/>
          <p:nvPr/>
        </p:nvGrpSpPr>
        <p:grpSpPr>
          <a:xfrm>
            <a:off x="2180999" y="2195283"/>
            <a:ext cx="3600000" cy="3600001"/>
            <a:chOff x="2180999" y="2195283"/>
            <a:chExt cx="3600000" cy="3600001"/>
          </a:xfrm>
        </p:grpSpPr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AC81EF26-4221-8B0F-E199-ABF6C5724ED4}"/>
                </a:ext>
              </a:extLst>
            </p:cNvPr>
            <p:cNvSpPr/>
            <p:nvPr/>
          </p:nvSpPr>
          <p:spPr>
            <a:xfrm>
              <a:off x="2882999" y="2195283"/>
              <a:ext cx="2196000" cy="219600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Rectangle 6" descr="Marker">
              <a:extLst>
                <a:ext uri="{FF2B5EF4-FFF2-40B4-BE49-F238E27FC236}">
                  <a16:creationId xmlns:a16="http://schemas.microsoft.com/office/drawing/2014/main" id="{C7C11777-E972-072F-C34C-B030F1851DDB}"/>
                </a:ext>
              </a:extLst>
            </p:cNvPr>
            <p:cNvSpPr/>
            <p:nvPr/>
          </p:nvSpPr>
          <p:spPr>
            <a:xfrm>
              <a:off x="3350999" y="2663284"/>
              <a:ext cx="1260000" cy="1260000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0A0D3FE8-2297-C8BA-FBCF-6EFE8D990AAA}"/>
                </a:ext>
              </a:extLst>
            </p:cNvPr>
            <p:cNvSpPr/>
            <p:nvPr/>
          </p:nvSpPr>
          <p:spPr>
            <a:xfrm>
              <a:off x="2180999" y="5075284"/>
              <a:ext cx="3600000" cy="720000"/>
            </a:xfrm>
            <a:custGeom>
              <a:avLst/>
              <a:gdLst>
                <a:gd name="connsiteX0" fmla="*/ 0 w 3600000"/>
                <a:gd name="connsiteY0" fmla="*/ 0 h 720000"/>
                <a:gd name="connsiteX1" fmla="*/ 3600000 w 3600000"/>
                <a:gd name="connsiteY1" fmla="*/ 0 h 720000"/>
                <a:gd name="connsiteX2" fmla="*/ 3600000 w 3600000"/>
                <a:gd name="connsiteY2" fmla="*/ 720000 h 720000"/>
                <a:gd name="connsiteX3" fmla="*/ 0 w 3600000"/>
                <a:gd name="connsiteY3" fmla="*/ 720000 h 720000"/>
                <a:gd name="connsiteX4" fmla="*/ 0 w 360000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720000">
                  <a:moveTo>
                    <a:pt x="0" y="0"/>
                  </a:moveTo>
                  <a:lnTo>
                    <a:pt x="3600000" y="0"/>
                  </a:lnTo>
                  <a:lnTo>
                    <a:pt x="360000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700" kern="1200"/>
                <a:t>A good place to find information</a:t>
              </a:r>
              <a:endParaRPr lang="en-US" sz="2700" kern="120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08F110F6-5C1C-CA79-F621-BC6E909698DF}"/>
              </a:ext>
            </a:extLst>
          </p:cNvPr>
          <p:cNvGrpSpPr/>
          <p:nvPr/>
        </p:nvGrpSpPr>
        <p:grpSpPr>
          <a:xfrm>
            <a:off x="6410999" y="2195283"/>
            <a:ext cx="3600000" cy="3600001"/>
            <a:chOff x="6410999" y="2195283"/>
            <a:chExt cx="3600000" cy="3600001"/>
          </a:xfrm>
        </p:grpSpPr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33524B0-92C6-C51B-3829-4ED9027280D1}"/>
                </a:ext>
              </a:extLst>
            </p:cNvPr>
            <p:cNvSpPr/>
            <p:nvPr/>
          </p:nvSpPr>
          <p:spPr>
            <a:xfrm>
              <a:off x="7112999" y="2195283"/>
              <a:ext cx="2196000" cy="2196000"/>
            </a:xfrm>
            <a:prstGeom prst="ellipse">
              <a:avLst/>
            </a:prstGeom>
          </p:spPr>
          <p:style>
            <a:lnRef idx="0">
              <a:schemeClr val="lt1">
                <a:alpha val="0"/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/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11" descr="Checkmark">
              <a:extLst>
                <a:ext uri="{FF2B5EF4-FFF2-40B4-BE49-F238E27FC236}">
                  <a16:creationId xmlns:a16="http://schemas.microsoft.com/office/drawing/2014/main" id="{5CC0A285-783C-4162-B64E-31498B1D86EA}"/>
                </a:ext>
              </a:extLst>
            </p:cNvPr>
            <p:cNvSpPr/>
            <p:nvPr/>
          </p:nvSpPr>
          <p:spPr>
            <a:xfrm>
              <a:off x="7580999" y="2663284"/>
              <a:ext cx="1260000" cy="1260000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bg1"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85E16DC3-02B2-D20D-ED81-32AB54B59508}"/>
                </a:ext>
              </a:extLst>
            </p:cNvPr>
            <p:cNvSpPr/>
            <p:nvPr/>
          </p:nvSpPr>
          <p:spPr>
            <a:xfrm>
              <a:off x="6410999" y="5075284"/>
              <a:ext cx="3600000" cy="720000"/>
            </a:xfrm>
            <a:custGeom>
              <a:avLst/>
              <a:gdLst>
                <a:gd name="connsiteX0" fmla="*/ 0 w 3600000"/>
                <a:gd name="connsiteY0" fmla="*/ 0 h 720000"/>
                <a:gd name="connsiteX1" fmla="*/ 3600000 w 3600000"/>
                <a:gd name="connsiteY1" fmla="*/ 0 h 720000"/>
                <a:gd name="connsiteX2" fmla="*/ 3600000 w 3600000"/>
                <a:gd name="connsiteY2" fmla="*/ 720000 h 720000"/>
                <a:gd name="connsiteX3" fmla="*/ 0 w 3600000"/>
                <a:gd name="connsiteY3" fmla="*/ 720000 h 720000"/>
                <a:gd name="connsiteX4" fmla="*/ 0 w 3600000"/>
                <a:gd name="connsiteY4" fmla="*/ 0 h 72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00000" h="720000">
                  <a:moveTo>
                    <a:pt x="0" y="0"/>
                  </a:moveTo>
                  <a:lnTo>
                    <a:pt x="3600000" y="0"/>
                  </a:lnTo>
                  <a:lnTo>
                    <a:pt x="3600000" y="720000"/>
                  </a:lnTo>
                  <a:lnTo>
                    <a:pt x="0" y="720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12001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  <a:defRPr cap="all"/>
              </a:pPr>
              <a:r>
                <a:rPr lang="en-GB" sz="2700" kern="1200"/>
                <a:t>A quiet place to get work done</a:t>
              </a:r>
              <a:endParaRPr lang="en-US" sz="27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1587620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38D7B1-0E5C-A535-0C9C-E3CFBF7A0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Using Information</a:t>
            </a:r>
          </a:p>
        </p:txBody>
      </p:sp>
      <p:sp>
        <p:nvSpPr>
          <p:cNvPr id="16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7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A47DF725-FA5A-5E21-8F70-CF46673DF915}"/>
              </a:ext>
            </a:extLst>
          </p:cNvPr>
          <p:cNvGrpSpPr/>
          <p:nvPr/>
        </p:nvGrpSpPr>
        <p:grpSpPr>
          <a:xfrm>
            <a:off x="1286933" y="1968663"/>
            <a:ext cx="9618133" cy="1286280"/>
            <a:chOff x="1286933" y="1968663"/>
            <a:chExt cx="9618133" cy="1286280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DD4B18E0-2AD3-0496-4CDF-230713FF90C4}"/>
                </a:ext>
              </a:extLst>
            </p:cNvPr>
            <p:cNvSpPr/>
            <p:nvPr/>
          </p:nvSpPr>
          <p:spPr>
            <a:xfrm>
              <a:off x="1286933" y="2234343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Broad sources of information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Long-term view of a topic</a:t>
              </a:r>
              <a:endParaRPr lang="en-US" sz="1800" kern="120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8BD8CBA6-4CCD-0194-F177-149B9130C2DE}"/>
                </a:ext>
              </a:extLst>
            </p:cNvPr>
            <p:cNvSpPr/>
            <p:nvPr/>
          </p:nvSpPr>
          <p:spPr>
            <a:xfrm>
              <a:off x="1767839" y="196866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0"/>
                <a:satOff val="0"/>
                <a:lumOff val="0"/>
                <a:alphaOff val="0"/>
              </a:schemeClr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Books</a:t>
              </a:r>
              <a:endParaRPr lang="en-US" sz="1800" kern="1200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935194C-C6FC-984B-2ABA-35CDC88EEE8B}"/>
              </a:ext>
            </a:extLst>
          </p:cNvPr>
          <p:cNvGrpSpPr/>
          <p:nvPr/>
        </p:nvGrpSpPr>
        <p:grpSpPr>
          <a:xfrm>
            <a:off x="1286933" y="3352143"/>
            <a:ext cx="9618133" cy="1286280"/>
            <a:chOff x="1286933" y="3352143"/>
            <a:chExt cx="9618133" cy="128628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99111F3-410D-2803-43FA-095231428B5B}"/>
                </a:ext>
              </a:extLst>
            </p:cNvPr>
            <p:cNvSpPr/>
            <p:nvPr/>
          </p:nvSpPr>
          <p:spPr>
            <a:xfrm>
              <a:off x="1286933" y="3617823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-419062"/>
                <a:satOff val="-4829"/>
                <a:lumOff val="1079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Specific information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Contemporary</a:t>
              </a:r>
              <a:endParaRPr lang="en-US" sz="1800" kern="120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668663E-26B8-1B0E-C800-94ACAD2F0799}"/>
                </a:ext>
              </a:extLst>
            </p:cNvPr>
            <p:cNvSpPr/>
            <p:nvPr/>
          </p:nvSpPr>
          <p:spPr>
            <a:xfrm>
              <a:off x="1767839" y="335214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419062"/>
                <a:satOff val="-4829"/>
                <a:lumOff val="1079"/>
                <a:alphaOff val="0"/>
              </a:schemeClr>
            </a:fillRef>
            <a:effectRef idx="0">
              <a:schemeClr val="accent2">
                <a:hueOff val="-419062"/>
                <a:satOff val="-4829"/>
                <a:lumOff val="107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Journals</a:t>
              </a:r>
              <a:endParaRPr lang="en-US" sz="1800" kern="1200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BCFF97E-E666-5235-F762-6C9A28195FF3}"/>
              </a:ext>
            </a:extLst>
          </p:cNvPr>
          <p:cNvGrpSpPr/>
          <p:nvPr/>
        </p:nvGrpSpPr>
        <p:grpSpPr>
          <a:xfrm>
            <a:off x="1286933" y="4735623"/>
            <a:ext cx="9618133" cy="1286281"/>
            <a:chOff x="1286933" y="4735623"/>
            <a:chExt cx="9618133" cy="1286281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DDDBE89-BB7E-88F7-C322-F63E9FC602B7}"/>
                </a:ext>
              </a:extLst>
            </p:cNvPr>
            <p:cNvSpPr/>
            <p:nvPr/>
          </p:nvSpPr>
          <p:spPr>
            <a:xfrm>
              <a:off x="1286933" y="5001304"/>
              <a:ext cx="9618133" cy="1020600"/>
            </a:xfrm>
            <a:custGeom>
              <a:avLst/>
              <a:gdLst>
                <a:gd name="connsiteX0" fmla="*/ 0 w 9618133"/>
                <a:gd name="connsiteY0" fmla="*/ 0 h 1020600"/>
                <a:gd name="connsiteX1" fmla="*/ 9618133 w 9618133"/>
                <a:gd name="connsiteY1" fmla="*/ 0 h 1020600"/>
                <a:gd name="connsiteX2" fmla="*/ 9618133 w 9618133"/>
                <a:gd name="connsiteY2" fmla="*/ 1020600 h 1020600"/>
                <a:gd name="connsiteX3" fmla="*/ 0 w 9618133"/>
                <a:gd name="connsiteY3" fmla="*/ 1020600 h 1020600"/>
                <a:gd name="connsiteX4" fmla="*/ 0 w 9618133"/>
                <a:gd name="connsiteY4" fmla="*/ 0 h 1020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618133" h="1020600">
                  <a:moveTo>
                    <a:pt x="0" y="0"/>
                  </a:moveTo>
                  <a:lnTo>
                    <a:pt x="9618133" y="0"/>
                  </a:lnTo>
                  <a:lnTo>
                    <a:pt x="9618133" y="1020600"/>
                  </a:lnTo>
                  <a:lnTo>
                    <a:pt x="0" y="10206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2">
                <a:hueOff val="-838123"/>
                <a:satOff val="-9658"/>
                <a:lumOff val="2159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746474" tIns="374904" rIns="746474" bIns="128016" numCol="1" spcCol="1270" anchor="t" anchorCtr="0">
              <a:noAutofit/>
            </a:bodyPr>
            <a:lstStyle/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News outlets, documentaries, etc</a:t>
              </a:r>
              <a:endParaRPr lang="en-US" sz="1800" kern="1200"/>
            </a:p>
            <a:p>
              <a:pPr marL="171450" lvl="1" indent="-171450" algn="l" defTabSz="80010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1800" kern="1200"/>
                <a:t>Less rigorous fact checking</a:t>
              </a:r>
              <a:endParaRPr lang="en-US" sz="1800" kern="120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0E75EF2-1E8D-0A1A-E89A-53AEEBC7A390}"/>
                </a:ext>
              </a:extLst>
            </p:cNvPr>
            <p:cNvSpPr/>
            <p:nvPr/>
          </p:nvSpPr>
          <p:spPr>
            <a:xfrm>
              <a:off x="1767839" y="4735623"/>
              <a:ext cx="6732693" cy="531360"/>
            </a:xfrm>
            <a:custGeom>
              <a:avLst/>
              <a:gdLst>
                <a:gd name="connsiteX0" fmla="*/ 0 w 6732693"/>
                <a:gd name="connsiteY0" fmla="*/ 88562 h 531360"/>
                <a:gd name="connsiteX1" fmla="*/ 88562 w 6732693"/>
                <a:gd name="connsiteY1" fmla="*/ 0 h 531360"/>
                <a:gd name="connsiteX2" fmla="*/ 6644131 w 6732693"/>
                <a:gd name="connsiteY2" fmla="*/ 0 h 531360"/>
                <a:gd name="connsiteX3" fmla="*/ 6732693 w 6732693"/>
                <a:gd name="connsiteY3" fmla="*/ 88562 h 531360"/>
                <a:gd name="connsiteX4" fmla="*/ 6732693 w 6732693"/>
                <a:gd name="connsiteY4" fmla="*/ 442798 h 531360"/>
                <a:gd name="connsiteX5" fmla="*/ 6644131 w 6732693"/>
                <a:gd name="connsiteY5" fmla="*/ 531360 h 531360"/>
                <a:gd name="connsiteX6" fmla="*/ 88562 w 6732693"/>
                <a:gd name="connsiteY6" fmla="*/ 531360 h 531360"/>
                <a:gd name="connsiteX7" fmla="*/ 0 w 6732693"/>
                <a:gd name="connsiteY7" fmla="*/ 442798 h 531360"/>
                <a:gd name="connsiteX8" fmla="*/ 0 w 6732693"/>
                <a:gd name="connsiteY8" fmla="*/ 88562 h 5313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6732693" h="531360">
                  <a:moveTo>
                    <a:pt x="0" y="88562"/>
                  </a:moveTo>
                  <a:cubicBezTo>
                    <a:pt x="0" y="39651"/>
                    <a:pt x="39651" y="0"/>
                    <a:pt x="88562" y="0"/>
                  </a:cubicBezTo>
                  <a:lnTo>
                    <a:pt x="6644131" y="0"/>
                  </a:lnTo>
                  <a:cubicBezTo>
                    <a:pt x="6693042" y="0"/>
                    <a:pt x="6732693" y="39651"/>
                    <a:pt x="6732693" y="88562"/>
                  </a:cubicBezTo>
                  <a:lnTo>
                    <a:pt x="6732693" y="442798"/>
                  </a:lnTo>
                  <a:cubicBezTo>
                    <a:pt x="6732693" y="491709"/>
                    <a:pt x="6693042" y="531360"/>
                    <a:pt x="6644131" y="531360"/>
                  </a:cubicBezTo>
                  <a:lnTo>
                    <a:pt x="88562" y="531360"/>
                  </a:lnTo>
                  <a:cubicBezTo>
                    <a:pt x="39651" y="531360"/>
                    <a:pt x="0" y="491709"/>
                    <a:pt x="0" y="442798"/>
                  </a:cubicBezTo>
                  <a:lnTo>
                    <a:pt x="0" y="88562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2">
                <a:hueOff val="-838123"/>
                <a:satOff val="-9658"/>
                <a:lumOff val="2159"/>
                <a:alphaOff val="0"/>
              </a:schemeClr>
            </a:fillRef>
            <a:effectRef idx="0">
              <a:schemeClr val="accent2">
                <a:hueOff val="-838123"/>
                <a:satOff val="-9658"/>
                <a:lumOff val="2159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80419" tIns="25939" rIns="280419" bIns="25939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/>
                <a:t>Media</a:t>
              </a:r>
              <a:endParaRPr lang="en-US" sz="1800" kern="1200"/>
            </a:p>
          </p:txBody>
        </p:sp>
      </p:grpSp>
    </p:spTree>
    <p:extLst>
      <p:ext uri="{BB962C8B-B14F-4D97-AF65-F5344CB8AC3E}">
        <p14:creationId xmlns:p14="http://schemas.microsoft.com/office/powerpoint/2010/main" val="3732604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2783C067-F8BF-4755-B516-8A0CD74C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664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2ED796EC-E7FF-46DB-B912-FB08BF12A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Isosceles Triangle 28">
            <a:extLst>
              <a:ext uri="{FF2B5EF4-FFF2-40B4-BE49-F238E27FC236}">
                <a16:creationId xmlns:a16="http://schemas.microsoft.com/office/drawing/2014/main" id="{549A2DAB-B431-487D-95AD-BB0FECB49E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>
              <a:alpha val="88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819F787-32B4-46A8-BC57-C6571BCEE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5ECDEE1-7093-418F-9CF5-24EEB115C1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045062AF-EB11-4651-BC4A-4DA21768D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Subtitle 4">
            <a:extLst>
              <a:ext uri="{FF2B5EF4-FFF2-40B4-BE49-F238E27FC236}">
                <a16:creationId xmlns:a16="http://schemas.microsoft.com/office/drawing/2014/main" id="{00A24162-55C4-5801-DFB9-B4B86F3DBB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9AB1C64-7261-EB1B-BE50-6B995C5ED0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397000"/>
            <a:ext cx="7766936" cy="2653836"/>
          </a:xfrm>
        </p:spPr>
        <p:txBody>
          <a:bodyPr>
            <a:normAutofit/>
          </a:bodyPr>
          <a:lstStyle/>
          <a:p>
            <a:r>
              <a:rPr lang="en-GB" dirty="0"/>
              <a:t>Referencing Systems</a:t>
            </a:r>
          </a:p>
        </p:txBody>
      </p:sp>
    </p:spTree>
    <p:extLst>
      <p:ext uri="{BB962C8B-B14F-4D97-AF65-F5344CB8AC3E}">
        <p14:creationId xmlns:p14="http://schemas.microsoft.com/office/powerpoint/2010/main" val="94885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5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6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1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2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3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C3815EA-96FB-BF70-F493-97E970455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do we reference?</a:t>
            </a:r>
          </a:p>
        </p:txBody>
      </p:sp>
      <p:pic>
        <p:nvPicPr>
          <p:cNvPr id="64" name="Graphic 8" descr="Quotes">
            <a:extLst>
              <a:ext uri="{FF2B5EF4-FFF2-40B4-BE49-F238E27FC236}">
                <a16:creationId xmlns:a16="http://schemas.microsoft.com/office/drawing/2014/main" id="{130C7AFE-F099-8ED2-D18F-62A500549E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65" name="Content Placeholder 4">
            <a:extLst>
              <a:ext uri="{FF2B5EF4-FFF2-40B4-BE49-F238E27FC236}">
                <a16:creationId xmlns:a16="http://schemas.microsoft.com/office/drawing/2014/main" id="{E2FF5DFC-92DA-F6A4-CA52-014E4352B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Differentiates between original and previously published work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Shows where the information came from</a:t>
            </a:r>
          </a:p>
          <a:p>
            <a:pPr>
              <a:buClr>
                <a:schemeClr val="accent2"/>
              </a:buClr>
            </a:pPr>
            <a:r>
              <a:rPr lang="en-GB" dirty="0">
                <a:solidFill>
                  <a:srgbClr val="FFFFFF"/>
                </a:solidFill>
              </a:rPr>
              <a:t>Indicator of quality of work</a:t>
            </a:r>
          </a:p>
        </p:txBody>
      </p:sp>
    </p:spTree>
    <p:extLst>
      <p:ext uri="{BB962C8B-B14F-4D97-AF65-F5344CB8AC3E}">
        <p14:creationId xmlns:p14="http://schemas.microsoft.com/office/powerpoint/2010/main" val="185312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B05ED-28FB-7E93-C1FC-C77D8D3394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we reference?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BB14DA64-374A-0E2A-9849-8A7A3DCBDF37}"/>
              </a:ext>
            </a:extLst>
          </p:cNvPr>
          <p:cNvGrpSpPr/>
          <p:nvPr/>
        </p:nvGrpSpPr>
        <p:grpSpPr>
          <a:xfrm>
            <a:off x="677334" y="2162199"/>
            <a:ext cx="8596668" cy="816326"/>
            <a:chOff x="677334" y="2162199"/>
            <a:chExt cx="8596668" cy="816326"/>
          </a:xfrm>
        </p:grpSpPr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587ABBEC-78AE-9A7E-2405-1533F522A6C7}"/>
                </a:ext>
              </a:extLst>
            </p:cNvPr>
            <p:cNvGrpSpPr/>
            <p:nvPr/>
          </p:nvGrpSpPr>
          <p:grpSpPr>
            <a:xfrm>
              <a:off x="677334" y="2162199"/>
              <a:ext cx="8596668" cy="816326"/>
              <a:chOff x="677334" y="2162199"/>
              <a:chExt cx="8596668" cy="816326"/>
            </a:xfrm>
          </p:grpSpPr>
          <p:sp>
            <p:nvSpPr>
              <p:cNvPr id="6" name="Rectangle: Rounded Corners 5">
                <a:extLst>
                  <a:ext uri="{FF2B5EF4-FFF2-40B4-BE49-F238E27FC236}">
                    <a16:creationId xmlns:a16="http://schemas.microsoft.com/office/drawing/2014/main" id="{C600BE9B-AC35-90CF-829E-867850687CA3}"/>
                  </a:ext>
                </a:extLst>
              </p:cNvPr>
              <p:cNvSpPr/>
              <p:nvPr/>
            </p:nvSpPr>
            <p:spPr>
              <a:xfrm>
                <a:off x="677334" y="2162199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8" name="Rectangle 7" descr="Books">
                <a:extLst>
                  <a:ext uri="{FF2B5EF4-FFF2-40B4-BE49-F238E27FC236}">
                    <a16:creationId xmlns:a16="http://schemas.microsoft.com/office/drawing/2014/main" id="{118890D0-D8A8-8099-F8A0-FEFEB3346FC8}"/>
                  </a:ext>
                </a:extLst>
              </p:cNvPr>
              <p:cNvSpPr/>
              <p:nvPr/>
            </p:nvSpPr>
            <p:spPr>
              <a:xfrm>
                <a:off x="924272" y="2345873"/>
                <a:ext cx="448979" cy="448979"/>
              </a:xfrm>
              <a:prstGeom prst="rect">
                <a:avLst/>
              </a:prstGeom>
              <a:blipFill>
                <a:blip r:embed="rId2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76DF8110-5D56-3884-63DE-CBD1E5E5BC41}"/>
                </a:ext>
              </a:extLst>
            </p:cNvPr>
            <p:cNvSpPr/>
            <p:nvPr/>
          </p:nvSpPr>
          <p:spPr>
            <a:xfrm>
              <a:off x="1620191" y="2162199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There are many different styles of referencing</a:t>
              </a:r>
              <a:endParaRPr lang="en-US" sz="2100" kern="1200" dirty="0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9B272FAF-2D00-7994-F41F-3CD0CADDD431}"/>
              </a:ext>
            </a:extLst>
          </p:cNvPr>
          <p:cNvGrpSpPr/>
          <p:nvPr/>
        </p:nvGrpSpPr>
        <p:grpSpPr>
          <a:xfrm>
            <a:off x="677334" y="3182608"/>
            <a:ext cx="8596668" cy="816326"/>
            <a:chOff x="677334" y="3182608"/>
            <a:chExt cx="8596668" cy="816326"/>
          </a:xfrm>
        </p:grpSpPr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A3ACDD-368A-A48C-5FB9-8D4A036A1B06}"/>
                </a:ext>
              </a:extLst>
            </p:cNvPr>
            <p:cNvGrpSpPr/>
            <p:nvPr/>
          </p:nvGrpSpPr>
          <p:grpSpPr>
            <a:xfrm>
              <a:off x="677334" y="3182608"/>
              <a:ext cx="8596668" cy="816326"/>
              <a:chOff x="677334" y="3182608"/>
              <a:chExt cx="8596668" cy="816326"/>
            </a:xfrm>
          </p:grpSpPr>
          <p:sp>
            <p:nvSpPr>
              <p:cNvPr id="10" name="Rectangle: Rounded Corners 9">
                <a:extLst>
                  <a:ext uri="{FF2B5EF4-FFF2-40B4-BE49-F238E27FC236}">
                    <a16:creationId xmlns:a16="http://schemas.microsoft.com/office/drawing/2014/main" id="{1D924FC9-53A4-02AA-18CC-2E0CE7115B79}"/>
                  </a:ext>
                </a:extLst>
              </p:cNvPr>
              <p:cNvSpPr/>
              <p:nvPr/>
            </p:nvSpPr>
            <p:spPr>
              <a:xfrm>
                <a:off x="677334" y="3182608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1" name="Rectangle 10" descr="Electrician">
                <a:extLst>
                  <a:ext uri="{FF2B5EF4-FFF2-40B4-BE49-F238E27FC236}">
                    <a16:creationId xmlns:a16="http://schemas.microsoft.com/office/drawing/2014/main" id="{F63D901B-AFB9-B0D2-8987-F6C65084059F}"/>
                  </a:ext>
                </a:extLst>
              </p:cNvPr>
              <p:cNvSpPr/>
              <p:nvPr/>
            </p:nvSpPr>
            <p:spPr>
              <a:xfrm>
                <a:off x="924272" y="3366281"/>
                <a:ext cx="448979" cy="448979"/>
              </a:xfrm>
              <a:prstGeom prst="rect">
                <a:avLst/>
              </a:prstGeom>
              <a:blipFill>
                <a:blip r:embed="rId4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5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61CBA85-A54A-8395-C660-94D68B14CE26}"/>
                </a:ext>
              </a:extLst>
            </p:cNvPr>
            <p:cNvSpPr/>
            <p:nvPr/>
          </p:nvSpPr>
          <p:spPr>
            <a:xfrm>
              <a:off x="1620191" y="3182608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We use Institute of Electrical and Electronic Engineers Referencing (IEEE)</a:t>
              </a:r>
              <a:endParaRPr lang="en-US" sz="2100" kern="1200" dirty="0"/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BE9CED25-E7D2-DCA2-9C8C-AB414CFF93D6}"/>
              </a:ext>
            </a:extLst>
          </p:cNvPr>
          <p:cNvGrpSpPr/>
          <p:nvPr/>
        </p:nvGrpSpPr>
        <p:grpSpPr>
          <a:xfrm>
            <a:off x="677334" y="4203016"/>
            <a:ext cx="8596668" cy="816326"/>
            <a:chOff x="677334" y="4203016"/>
            <a:chExt cx="8596668" cy="816326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3E38B4B-F6DE-AEF6-CBC9-1817EFD76802}"/>
                </a:ext>
              </a:extLst>
            </p:cNvPr>
            <p:cNvGrpSpPr/>
            <p:nvPr/>
          </p:nvGrpSpPr>
          <p:grpSpPr>
            <a:xfrm>
              <a:off x="677334" y="4203016"/>
              <a:ext cx="8596668" cy="816326"/>
              <a:chOff x="677334" y="4203016"/>
              <a:chExt cx="8596668" cy="816326"/>
            </a:xfrm>
          </p:grpSpPr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BD0E798E-5953-C856-EA50-525B119CDED1}"/>
                  </a:ext>
                </a:extLst>
              </p:cNvPr>
              <p:cNvSpPr/>
              <p:nvPr/>
            </p:nvSpPr>
            <p:spPr>
              <a:xfrm>
                <a:off x="677334" y="4203016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Rectangle 13" descr="Money Envelope">
                <a:extLst>
                  <a:ext uri="{FF2B5EF4-FFF2-40B4-BE49-F238E27FC236}">
                    <a16:creationId xmlns:a16="http://schemas.microsoft.com/office/drawing/2014/main" id="{33CBF2EF-0566-C3DF-2A7C-A399DDE8F53D}"/>
                  </a:ext>
                </a:extLst>
              </p:cNvPr>
              <p:cNvSpPr/>
              <p:nvPr/>
            </p:nvSpPr>
            <p:spPr>
              <a:xfrm>
                <a:off x="924272" y="4386689"/>
                <a:ext cx="448979" cy="448979"/>
              </a:xfrm>
              <a:prstGeom prst="rect">
                <a:avLst/>
              </a:prstGeom>
              <a:blipFill>
                <a:blip r:embed="rId6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7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B2FFBC0-792D-ECCD-6D7A-B0F0865325E3}"/>
                </a:ext>
              </a:extLst>
            </p:cNvPr>
            <p:cNvSpPr/>
            <p:nvPr/>
          </p:nvSpPr>
          <p:spPr>
            <a:xfrm>
              <a:off x="1620191" y="4203016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Cited in text as a number [1] or multiple numbers [4, 7, 12]</a:t>
              </a:r>
              <a:endParaRPr lang="en-US" sz="2100" kern="1200" dirty="0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5EC9B6-626C-4985-C918-EB81C51D6F1B}"/>
              </a:ext>
            </a:extLst>
          </p:cNvPr>
          <p:cNvGrpSpPr/>
          <p:nvPr/>
        </p:nvGrpSpPr>
        <p:grpSpPr>
          <a:xfrm>
            <a:off x="677334" y="5223424"/>
            <a:ext cx="8596668" cy="816326"/>
            <a:chOff x="677334" y="5223424"/>
            <a:chExt cx="8596668" cy="816326"/>
          </a:xfrm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7BC1CCC5-825D-CC74-6B3C-AE53938F635A}"/>
                </a:ext>
              </a:extLst>
            </p:cNvPr>
            <p:cNvGrpSpPr/>
            <p:nvPr/>
          </p:nvGrpSpPr>
          <p:grpSpPr>
            <a:xfrm>
              <a:off x="677334" y="5223424"/>
              <a:ext cx="8596668" cy="816326"/>
              <a:chOff x="677334" y="5223424"/>
              <a:chExt cx="8596668" cy="816326"/>
            </a:xfrm>
          </p:grpSpPr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1FA86B8B-450F-56DF-D87D-4E4158A54BEA}"/>
                  </a:ext>
                </a:extLst>
              </p:cNvPr>
              <p:cNvSpPr/>
              <p:nvPr/>
            </p:nvSpPr>
            <p:spPr>
              <a:xfrm>
                <a:off x="677334" y="5223424"/>
                <a:ext cx="8596668" cy="816326"/>
              </a:xfrm>
              <a:prstGeom prst="roundRect">
                <a:avLst>
                  <a:gd name="adj" fmla="val 10000"/>
                </a:avLst>
              </a:prstGeom>
            </p:spPr>
            <p:style>
              <a:lnRef idx="0">
                <a:schemeClr val="accent1">
                  <a:hueOff val="0"/>
                  <a:satOff val="0"/>
                  <a:lumOff val="0"/>
                  <a:alphaOff val="0"/>
                </a:schemeClr>
              </a:lnRef>
              <a:fillRef idx="1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fillRef>
              <a:effectRef idx="0">
                <a:schemeClr val="accent1">
                  <a:tint val="40000"/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dk1">
                  <a:hueOff val="0"/>
                  <a:satOff val="0"/>
                  <a:lumOff val="0"/>
                  <a:alphaOff val="0"/>
                </a:schemeClr>
              </a:fontRef>
            </p:style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Rectangle 16" descr="Checkmark">
                <a:extLst>
                  <a:ext uri="{FF2B5EF4-FFF2-40B4-BE49-F238E27FC236}">
                    <a16:creationId xmlns:a16="http://schemas.microsoft.com/office/drawing/2014/main" id="{54DB5335-5E6B-36F0-B7F2-18F8BAF56FC2}"/>
                  </a:ext>
                </a:extLst>
              </p:cNvPr>
              <p:cNvSpPr/>
              <p:nvPr/>
            </p:nvSpPr>
            <p:spPr>
              <a:xfrm>
                <a:off x="924272" y="5407098"/>
                <a:ext cx="448979" cy="448979"/>
              </a:xfrm>
              <a:prstGeom prst="rect">
                <a:avLst/>
              </a:prstGeom>
              <a:blipFill>
                <a:blip r:embed="rId8">
                  <a:extLst>
                    <a:ext uri="{28A0092B-C50C-407E-A947-70E740481C1C}">
                      <a14:useLocalDpi xmlns:a14="http://schemas.microsoft.com/office/drawing/2010/main" val="0"/>
                    </a:ext>
                    <a:ext uri="{96DAC541-7B7A-43D3-8B79-37D633B846F1}">
                      <asvg:svgBlip xmlns:asvg="http://schemas.microsoft.com/office/drawing/2016/SVG/main" r:embed="rId9"/>
                    </a:ext>
                  </a:extLst>
                </a:blip>
                <a:stretch>
                  <a:fillRect/>
                </a:stretch>
              </a:blipFill>
            </p:spPr>
            <p:style>
              <a:lnRef idx="2">
                <a:schemeClr val="lt1">
                  <a:hueOff val="0"/>
                  <a:satOff val="0"/>
                  <a:lumOff val="0"/>
                  <a:alphaOff val="0"/>
                </a:schemeClr>
              </a:lnRef>
              <a:fillRef idx="1">
                <a:scrgbClr r="0" g="0" b="0"/>
              </a:fillRef>
              <a:effectRef idx="0">
                <a:schemeClr val="accent1">
                  <a:hueOff val="0"/>
                  <a:satOff val="0"/>
                  <a:lumOff val="0"/>
                  <a:alphaOff val="0"/>
                </a:schemeClr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B5E8EC1-B1B7-6016-AA80-72A9D9001733}"/>
                </a:ext>
              </a:extLst>
            </p:cNvPr>
            <p:cNvSpPr/>
            <p:nvPr/>
          </p:nvSpPr>
          <p:spPr>
            <a:xfrm>
              <a:off x="1620191" y="5223424"/>
              <a:ext cx="7653810" cy="816326"/>
            </a:xfrm>
            <a:custGeom>
              <a:avLst/>
              <a:gdLst>
                <a:gd name="connsiteX0" fmla="*/ 0 w 7653810"/>
                <a:gd name="connsiteY0" fmla="*/ 0 h 816326"/>
                <a:gd name="connsiteX1" fmla="*/ 7653810 w 7653810"/>
                <a:gd name="connsiteY1" fmla="*/ 0 h 816326"/>
                <a:gd name="connsiteX2" fmla="*/ 7653810 w 7653810"/>
                <a:gd name="connsiteY2" fmla="*/ 816326 h 816326"/>
                <a:gd name="connsiteX3" fmla="*/ 0 w 7653810"/>
                <a:gd name="connsiteY3" fmla="*/ 816326 h 816326"/>
                <a:gd name="connsiteX4" fmla="*/ 0 w 7653810"/>
                <a:gd name="connsiteY4" fmla="*/ 0 h 816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653810" h="816326">
                  <a:moveTo>
                    <a:pt x="0" y="0"/>
                  </a:moveTo>
                  <a:lnTo>
                    <a:pt x="7653810" y="0"/>
                  </a:lnTo>
                  <a:lnTo>
                    <a:pt x="7653810" y="816326"/>
                  </a:lnTo>
                  <a:lnTo>
                    <a:pt x="0" y="81632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6395" tIns="86395" rIns="86395" bIns="86395" numCol="1" spcCol="1270" anchor="ctr" anchorCtr="0">
              <a:noAutofit/>
            </a:bodyPr>
            <a:lstStyle/>
            <a:p>
              <a:pPr marL="0" lvl="0" indent="0" algn="l" defTabSz="9334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100" kern="1200" dirty="0"/>
                <a:t>Full reference given in the reference list</a:t>
              </a:r>
              <a:endParaRPr lang="en-US" sz="21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15338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504D6-53D3-1859-CC55-96FAC0929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0E35A-3E6F-EAEC-DA55-900B03BD37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[Number]		Initials. Surname, </a:t>
            </a:r>
            <a:r>
              <a:rPr lang="en-GB" sz="2400" i="1" dirty="0"/>
              <a:t>Book Title, </a:t>
            </a:r>
            <a:r>
              <a:rPr lang="en-GB" sz="2400" dirty="0"/>
              <a:t>edition (only if 					not first). Place of publication: Publisher, Year.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/>
              <a:t>[2]		C. Barker, </a:t>
            </a:r>
            <a:r>
              <a:rPr lang="en-GB" sz="2400" i="1" dirty="0"/>
              <a:t>The Great and Secret Show,</a:t>
            </a:r>
            <a:r>
              <a:rPr lang="en-GB" sz="2400" dirty="0"/>
              <a:t> 2</a:t>
            </a:r>
            <a:r>
              <a:rPr lang="en-GB" sz="2400" baseline="30000" dirty="0"/>
              <a:t>nd</a:t>
            </a:r>
            <a:r>
              <a:rPr lang="en-GB" sz="2400" dirty="0"/>
              <a:t> ed. 					Glasgow: William Collins &amp; Sons, 1990</a:t>
            </a:r>
          </a:p>
        </p:txBody>
      </p:sp>
    </p:spTree>
    <p:extLst>
      <p:ext uri="{BB962C8B-B14F-4D97-AF65-F5344CB8AC3E}">
        <p14:creationId xmlns:p14="http://schemas.microsoft.com/office/powerpoint/2010/main" val="798509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6EBC6-E2B6-4B29-160B-9E72413F9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journals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A52A1-FD09-41A3-97B9-7116692405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[Number]		Initials. Surname, “Title of Article”, </a:t>
            </a:r>
            <a:r>
              <a:rPr lang="en-GB" sz="2400" i="1" dirty="0"/>
              <a:t>Title of 					Journal abbreviated, </a:t>
            </a:r>
            <a:r>
              <a:rPr lang="en-GB" sz="2400" dirty="0"/>
              <a:t>volume number, issue 					number, page number, date.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[7]		W. Yi, Q. Huang, Y. Wang &amp; T. Shan, “Lipo-nutritional 		quality of pork: The lipid composition, regulation and 		molecular mechanisms of fatty acid deposition”, 				</a:t>
            </a:r>
            <a:r>
              <a:rPr lang="en-GB" sz="2400" i="1" dirty="0"/>
              <a:t>Animal Nutrition, </a:t>
            </a:r>
            <a:r>
              <a:rPr lang="en-GB" sz="2400" dirty="0"/>
              <a:t>13, p. 373-385, 2023.</a:t>
            </a:r>
          </a:p>
        </p:txBody>
      </p:sp>
    </p:spTree>
    <p:extLst>
      <p:ext uri="{BB962C8B-B14F-4D97-AF65-F5344CB8AC3E}">
        <p14:creationId xmlns:p14="http://schemas.microsoft.com/office/powerpoint/2010/main" val="324169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B031E-0C59-42A4-35EF-75514E1AF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websites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23A6C-28B7-EB77-9FDC-E28C6954E8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[Number]		Initials. Surname.(Year, Month. Day.) </a:t>
            </a:r>
            <a:r>
              <a:rPr lang="en-GB" sz="2400" i="1" dirty="0"/>
              <a:t>Title of 					web page </a:t>
            </a:r>
            <a:r>
              <a:rPr lang="en-GB" sz="2400" dirty="0"/>
              <a:t>[Online]. Available: URL.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[15]	S. Lee. (2024, Oct. 13.) </a:t>
            </a:r>
            <a:r>
              <a:rPr lang="en-GB" sz="2400" i="1" dirty="0"/>
              <a:t>This Country star says 				folklore’s thriving on social media </a:t>
            </a:r>
            <a:r>
              <a:rPr lang="en-GB" sz="2400" dirty="0"/>
              <a:t>[Online]. 				Available:</a:t>
            </a:r>
            <a:r>
              <a:rPr lang="en-US" sz="2400" dirty="0">
                <a:hlinkClick r:id="rId2"/>
              </a:rPr>
              <a:t>https://www.bbc.co.uk/news/articles/cgj40x2j5ppo -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5067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75CCE-0B95-CDBC-632F-CC6C85676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39" cy="1320800"/>
          </a:xfrm>
        </p:spPr>
        <p:txBody>
          <a:bodyPr>
            <a:normAutofit/>
          </a:bodyPr>
          <a:lstStyle/>
          <a:p>
            <a:r>
              <a:rPr lang="en-GB" dirty="0"/>
              <a:t>Academic Misconduct</a:t>
            </a:r>
          </a:p>
        </p:txBody>
      </p:sp>
      <p:pic>
        <p:nvPicPr>
          <p:cNvPr id="1028" name="Picture 4" descr="The London life of William Shakespeare ...">
            <a:extLst>
              <a:ext uri="{FF2B5EF4-FFF2-40B4-BE49-F238E27FC236}">
                <a16:creationId xmlns:a16="http://schemas.microsoft.com/office/drawing/2014/main" id="{97E6471C-4F63-8301-3E0A-3D609DDBF8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2659"/>
          <a:stretch>
            <a:fillRect/>
          </a:stretch>
        </p:blipFill>
        <p:spPr bwMode="auto">
          <a:xfrm>
            <a:off x="1" y="10"/>
            <a:ext cx="2032191" cy="2285990"/>
          </a:xfrm>
          <a:custGeom>
            <a:avLst/>
            <a:gdLst/>
            <a:ahLst/>
            <a:cxnLst/>
            <a:rect l="l" t="t" r="r" b="b"/>
            <a:pathLst>
              <a:path w="2032191" h="2286000">
                <a:moveTo>
                  <a:pt x="0" y="0"/>
                </a:moveTo>
                <a:lnTo>
                  <a:pt x="1676558" y="0"/>
                </a:lnTo>
                <a:lnTo>
                  <a:pt x="2032191" y="2286000"/>
                </a:lnTo>
                <a:lnTo>
                  <a:pt x="0" y="2286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he Jungle Book: 130th Anniversary Edition - Puffin Clothbound Classics  (Hardback)">
            <a:extLst>
              <a:ext uri="{FF2B5EF4-FFF2-40B4-BE49-F238E27FC236}">
                <a16:creationId xmlns:a16="http://schemas.microsoft.com/office/drawing/2014/main" id="{597559E1-E58C-DAE2-BE0E-98B56711F1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05" r="1" b="17221"/>
          <a:stretch>
            <a:fillRect/>
          </a:stretch>
        </p:blipFill>
        <p:spPr bwMode="auto">
          <a:xfrm>
            <a:off x="1" y="2286001"/>
            <a:ext cx="2388151" cy="2288103"/>
          </a:xfrm>
          <a:custGeom>
            <a:avLst/>
            <a:gdLst/>
            <a:ahLst/>
            <a:cxnLst/>
            <a:rect l="l" t="t" r="r" b="b"/>
            <a:pathLst>
              <a:path w="2388151" h="2288103">
                <a:moveTo>
                  <a:pt x="0" y="0"/>
                </a:moveTo>
                <a:lnTo>
                  <a:pt x="2032191" y="0"/>
                </a:lnTo>
                <a:lnTo>
                  <a:pt x="2388151" y="2288103"/>
                </a:lnTo>
                <a:lnTo>
                  <a:pt x="95581" y="2288103"/>
                </a:lnTo>
                <a:lnTo>
                  <a:pt x="0" y="171765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5" name="Straight Connector 1034">
            <a:extLst>
              <a:ext uri="{FF2B5EF4-FFF2-40B4-BE49-F238E27FC236}">
                <a16:creationId xmlns:a16="http://schemas.microsoft.com/office/drawing/2014/main" id="{B3F79EE1-6AC0-45FE-8BB0-BEE28C6011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286000"/>
            <a:ext cx="2062716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Vitruvian Man - Wikipedia">
            <a:extLst>
              <a:ext uri="{FF2B5EF4-FFF2-40B4-BE49-F238E27FC236}">
                <a16:creationId xmlns:a16="http://schemas.microsoft.com/office/drawing/2014/main" id="{6ACE195F-151B-B7EA-1D58-E7D2937368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32" r="5" b="20982"/>
          <a:stretch>
            <a:fillRect/>
          </a:stretch>
        </p:blipFill>
        <p:spPr bwMode="auto">
          <a:xfrm>
            <a:off x="95582" y="4574104"/>
            <a:ext cx="2648210" cy="2283897"/>
          </a:xfrm>
          <a:custGeom>
            <a:avLst/>
            <a:gdLst/>
            <a:ahLst/>
            <a:cxnLst/>
            <a:rect l="l" t="t" r="r" b="b"/>
            <a:pathLst>
              <a:path w="2648210" h="2283897">
                <a:moveTo>
                  <a:pt x="0" y="0"/>
                </a:moveTo>
                <a:lnTo>
                  <a:pt x="2292570" y="0"/>
                </a:lnTo>
                <a:lnTo>
                  <a:pt x="2630980" y="2175293"/>
                </a:lnTo>
                <a:lnTo>
                  <a:pt x="2631314" y="2175293"/>
                </a:lnTo>
                <a:lnTo>
                  <a:pt x="2648210" y="2283897"/>
                </a:lnTo>
                <a:lnTo>
                  <a:pt x="382674" y="228389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8766F213-9FE6-4D9F-8346-B351CC0B09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268" y="4574104"/>
            <a:ext cx="23465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Isosceles Triangle 8">
            <a:extLst>
              <a:ext uri="{FF2B5EF4-FFF2-40B4-BE49-F238E27FC236}">
                <a16:creationId xmlns:a16="http://schemas.microsoft.com/office/drawing/2014/main" id="{03F91B8C-9F3A-4995-AD65-9177B4966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083BC0-64FC-A5E3-0CDF-25A8B72A3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39" cy="3880773"/>
          </a:xfrm>
        </p:spPr>
        <p:txBody>
          <a:bodyPr>
            <a:normAutofit/>
          </a:bodyPr>
          <a:lstStyle/>
          <a:p>
            <a:r>
              <a:rPr lang="en-GB" dirty="0"/>
              <a:t>Plagiarism is a very serious problem!</a:t>
            </a:r>
          </a:p>
          <a:p>
            <a:r>
              <a:rPr lang="en-GB" dirty="0"/>
              <a:t>Some famous examples include:</a:t>
            </a:r>
          </a:p>
          <a:p>
            <a:pPr lvl="1"/>
            <a:r>
              <a:rPr lang="en-GB" dirty="0"/>
              <a:t>Leonardo da Vinci’s Vitruvian Man plagiarised Giacomo Andrea de </a:t>
            </a:r>
            <a:r>
              <a:rPr lang="en-GB" dirty="0" err="1"/>
              <a:t>Ferrera</a:t>
            </a:r>
            <a:endParaRPr lang="en-GB" dirty="0"/>
          </a:p>
          <a:p>
            <a:pPr lvl="1"/>
            <a:r>
              <a:rPr lang="en-GB" dirty="0"/>
              <a:t>William Shakespeare’s MacBeth, King Lear, Henry VI and Richard III plagiarised George North</a:t>
            </a:r>
          </a:p>
          <a:p>
            <a:pPr lvl="1"/>
            <a:r>
              <a:rPr lang="en-GB" dirty="0"/>
              <a:t>Rudyard Kipling admits that he plagiarised The Jungle Book but he can’t remember who from</a:t>
            </a:r>
          </a:p>
          <a:p>
            <a:r>
              <a:rPr lang="en-GB" dirty="0"/>
              <a:t>ChatGPT, Bing Chat, Google Bard, etc.</a:t>
            </a:r>
          </a:p>
        </p:txBody>
      </p:sp>
    </p:spTree>
    <p:extLst>
      <p:ext uri="{BB962C8B-B14F-4D97-AF65-F5344CB8AC3E}">
        <p14:creationId xmlns:p14="http://schemas.microsoft.com/office/powerpoint/2010/main" val="15721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14592-627D-A55B-467B-CC7B4F89B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Activity: Reference your </a:t>
            </a:r>
            <a:r>
              <a:rPr lang="en-GB" dirty="0" err="1"/>
              <a:t>mindmap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F5512-3AD8-309E-A1CF-17B7DBB812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Now that we have gone through how to reference you should be able to add them to your own section of your group </a:t>
            </a:r>
            <a:r>
              <a:rPr lang="en-GB" dirty="0" err="1"/>
              <a:t>mindmaps</a:t>
            </a:r>
            <a:r>
              <a:rPr lang="en-GB" dirty="0"/>
              <a:t> from last week</a:t>
            </a:r>
          </a:p>
          <a:p>
            <a:r>
              <a:rPr lang="en-GB" dirty="0"/>
              <a:t>Add your references and remember, there are three main sources:</a:t>
            </a:r>
          </a:p>
          <a:p>
            <a:pPr lvl="1"/>
            <a:r>
              <a:rPr lang="en-GB" dirty="0"/>
              <a:t>Book</a:t>
            </a:r>
          </a:p>
          <a:p>
            <a:pPr lvl="1"/>
            <a:r>
              <a:rPr lang="en-GB" dirty="0"/>
              <a:t>Journal</a:t>
            </a:r>
          </a:p>
          <a:p>
            <a:pPr lvl="1"/>
            <a:r>
              <a:rPr lang="en-GB" dirty="0"/>
              <a:t>Website</a:t>
            </a:r>
          </a:p>
          <a:p>
            <a:r>
              <a:rPr lang="en-GB" dirty="0"/>
              <a:t>Work together in your groups to help each other out, if you are struggling then ask me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47687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5222</TotalTime>
  <Words>916</Words>
  <Application>Microsoft Office PowerPoint</Application>
  <PresentationFormat>Widescreen</PresentationFormat>
  <Paragraphs>105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Trebuchet MS</vt:lpstr>
      <vt:lpstr>Wingdings</vt:lpstr>
      <vt:lpstr>Wingdings 3</vt:lpstr>
      <vt:lpstr>Facet</vt:lpstr>
      <vt:lpstr>OSINT, Research and Academic Behaviours</vt:lpstr>
      <vt:lpstr>What are we covering today?</vt:lpstr>
      <vt:lpstr>Research</vt:lpstr>
      <vt:lpstr>A detailed study of a subject in order to discover information or achieve a new understanding of it</vt:lpstr>
      <vt:lpstr>Why is research important?</vt:lpstr>
      <vt:lpstr>How does this affect our course?</vt:lpstr>
      <vt:lpstr>Gathering Information</vt:lpstr>
      <vt:lpstr>Taking Notes</vt:lpstr>
      <vt:lpstr>Methods of Taking Notes</vt:lpstr>
      <vt:lpstr>Outlining Method</vt:lpstr>
      <vt:lpstr>Cornell Method</vt:lpstr>
      <vt:lpstr>Boxing Method</vt:lpstr>
      <vt:lpstr>Charting Method</vt:lpstr>
      <vt:lpstr>Mapping Method</vt:lpstr>
      <vt:lpstr>Using the Library</vt:lpstr>
      <vt:lpstr>Using Information</vt:lpstr>
      <vt:lpstr>Referencing Systems</vt:lpstr>
      <vt:lpstr>Why do we reference?</vt:lpstr>
      <vt:lpstr>How do we reference?</vt:lpstr>
      <vt:lpstr>For books</vt:lpstr>
      <vt:lpstr>For journals</vt:lpstr>
      <vt:lpstr>For websites</vt:lpstr>
      <vt:lpstr>Academic Misconduct</vt:lpstr>
      <vt:lpstr>Activity: Reference your mindmap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OSINT, Research and Academic Behaviours</dc:title>
  <dc:creator>Jenni Steen</dc:creator>
  <cp:lastModifiedBy>Jenni Steen</cp:lastModifiedBy>
  <cp:revision>3</cp:revision>
  <dcterms:created xsi:type="dcterms:W3CDTF">2023-09-26T12:25:36Z</dcterms:created>
  <dcterms:modified xsi:type="dcterms:W3CDTF">2025-10-05T18:44:46Z</dcterms:modified>
</cp:coreProperties>
</file>