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8" r:id="rId4"/>
  </p:sldMasterIdLst>
  <p:notesMasterIdLst>
    <p:notesMasterId r:id="rId26"/>
  </p:notesMasterIdLst>
  <p:sldIdLst>
    <p:sldId id="316" r:id="rId5"/>
    <p:sldId id="310" r:id="rId6"/>
    <p:sldId id="317" r:id="rId7"/>
    <p:sldId id="318" r:id="rId8"/>
    <p:sldId id="294" r:id="rId9"/>
    <p:sldId id="319" r:id="rId10"/>
    <p:sldId id="295" r:id="rId11"/>
    <p:sldId id="313" r:id="rId12"/>
    <p:sldId id="320" r:id="rId13"/>
    <p:sldId id="321" r:id="rId14"/>
    <p:sldId id="323" r:id="rId15"/>
    <p:sldId id="324" r:id="rId16"/>
    <p:sldId id="325" r:id="rId17"/>
    <p:sldId id="322" r:id="rId18"/>
    <p:sldId id="326" r:id="rId19"/>
    <p:sldId id="327" r:id="rId20"/>
    <p:sldId id="328" r:id="rId21"/>
    <p:sldId id="329" r:id="rId22"/>
    <p:sldId id="330" r:id="rId23"/>
    <p:sldId id="331" r:id="rId24"/>
    <p:sldId id="332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DD3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41" autoAdjust="0"/>
  </p:normalViewPr>
  <p:slideViewPr>
    <p:cSldViewPr snapToGrid="0">
      <p:cViewPr varScale="1">
        <p:scale>
          <a:sx n="76" d="100"/>
          <a:sy n="76" d="100"/>
        </p:scale>
        <p:origin x="67" y="101"/>
      </p:cViewPr>
      <p:guideLst/>
    </p:cSldViewPr>
  </p:slideViewPr>
  <p:outlineViewPr>
    <p:cViewPr>
      <p:scale>
        <a:sx n="33" d="100"/>
        <a:sy n="33" d="100"/>
      </p:scale>
      <p:origin x="0" y="-318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4-22T07:55:29.269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549 0 24575,'-467'0'0,"451"1"-341,-1 0 0,1 1-1,-16 5 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4-22T07:56:20.186"/>
    </inkml:context>
    <inkml:brush xml:id="br0">
      <inkml:brushProperty name="width" value="0.2" units="cm"/>
      <inkml:brushProperty name="height" value="0.2" units="cm"/>
      <inkml:brushProperty name="color" value="#FFFFFF"/>
    </inkml:brush>
  </inkml:definitions>
  <inkml:trace contextRef="#ctx0" brushRef="#br0">1 0 24575,'819'0'0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4-22T07:55:16.250"/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0 1 24575,'64'2'0,"0"4"0,0 2 0,101 27 0,-122-23 0,-28-7 0,1-1 0,-1 0 0,1-1 0,17 1 0,56-5 0,-64 0 0,0 0 0,1 2 0,-1 0 0,47 10 0,-35-3 0,1-3 0,0 0 0,0-3 0,1-1 0,53-6 0,-31-5 0,-61 10 0,1 0 0,-1 0 0,1 0 0,-1 0 0,1 0 0,-1-1 0,1 1 0,-1 0 0,0 0 0,1 0 0,-1 0 0,1-1 0,-1 1 0,1 0 0,-1-1 0,0 1 0,1 0 0,-1-1 0,0 1 0,1 0 0,-1-1 0,0 1 0,0 0 0,1-1 0,-1 1 0,0-1 0,-8-7 0,-24-2 0,-22 2 0,0 2 0,0 2 0,-61 4 0,-37-2 0,38-11 0,-16 0 0,93 12 0,-47-2 0,-85 8 0,126 4-1365,26-3-5461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4-22T07:55:17.183"/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1 1 24575,'4'0'0,"12"0"0,21 0 0,22 0 0,16 0 0,0 0 0,-9 0 0,-15 0-8191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4-22T07:56:24.797"/>
    </inkml:context>
    <inkml:brush xml:id="br0">
      <inkml:brushProperty name="width" value="0.2" units="cm"/>
      <inkml:brushProperty name="height" value="0.2" units="cm"/>
      <inkml:brushProperty name="color" value="#FFFFFF"/>
    </inkml:brush>
  </inkml:definitions>
  <inkml:trace contextRef="#ctx0" brushRef="#br0">1 0 24575,'9'0'0,"8"0"0,6 0 0,3 0 0,-3 5 0,0 1 0,0 0 0,1-2 0,2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6B1857-7F2F-4FA5-AC91-CA6CB406E5ED}" type="datetimeFigureOut">
              <a:rPr lang="en-US" smtClean="0"/>
              <a:t>4/22/2025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51AFB1-1A0D-4465-9C69-5C319B14D7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4275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40117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15086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43603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38612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8848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95381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F3A8F-B976-406D-827A-8714EFF803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93159" y="1348536"/>
            <a:ext cx="4076458" cy="3654827"/>
          </a:xfrm>
        </p:spPr>
        <p:txBody>
          <a:bodyPr anchor="b">
            <a:normAutofit/>
          </a:bodyPr>
          <a:lstStyle>
            <a:lvl1pPr algn="r">
              <a:defRPr lang="en-US" sz="36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A4851079-28FC-41AF-8373-BD8382DEDA0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93159" y="5170453"/>
            <a:ext cx="4076458" cy="990197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</a:lstStyle>
          <a:p>
            <a:pPr algn="r"/>
            <a:r>
              <a:rPr lang="en-US" dirty="0">
                <a:solidFill>
                  <a:schemeClr val="bg1"/>
                </a:solidFill>
                <a:cs typeface="Calibri"/>
              </a:rPr>
              <a:t>Click to edit master text style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4D6C3907-3C68-4C02-98EE-B36817B3763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457025" y="0"/>
            <a:ext cx="6734974" cy="6858001"/>
          </a:xfrm>
          <a:custGeom>
            <a:avLst/>
            <a:gdLst>
              <a:gd name="connsiteX0" fmla="*/ 1 w 6734974"/>
              <a:gd name="connsiteY0" fmla="*/ 6292661 h 6858001"/>
              <a:gd name="connsiteX1" fmla="*/ 6734974 w 6734974"/>
              <a:gd name="connsiteY1" fmla="*/ 6292661 h 6858001"/>
              <a:gd name="connsiteX2" fmla="*/ 6734974 w 6734974"/>
              <a:gd name="connsiteY2" fmla="*/ 6858001 h 6858001"/>
              <a:gd name="connsiteX3" fmla="*/ 1 w 6734974"/>
              <a:gd name="connsiteY3" fmla="*/ 6858001 h 6858001"/>
              <a:gd name="connsiteX4" fmla="*/ 0 w 6734974"/>
              <a:gd name="connsiteY4" fmla="*/ 0 h 6858001"/>
              <a:gd name="connsiteX5" fmla="*/ 6734973 w 6734974"/>
              <a:gd name="connsiteY5" fmla="*/ 0 h 6858001"/>
              <a:gd name="connsiteX6" fmla="*/ 6734973 w 6734974"/>
              <a:gd name="connsiteY6" fmla="*/ 6256019 h 6858001"/>
              <a:gd name="connsiteX7" fmla="*/ 0 w 6734974"/>
              <a:gd name="connsiteY7" fmla="*/ 6256019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734974" h="6858001">
                <a:moveTo>
                  <a:pt x="1" y="6292661"/>
                </a:moveTo>
                <a:lnTo>
                  <a:pt x="6734974" y="6292661"/>
                </a:lnTo>
                <a:lnTo>
                  <a:pt x="6734974" y="6858001"/>
                </a:lnTo>
                <a:lnTo>
                  <a:pt x="1" y="6858001"/>
                </a:lnTo>
                <a:close/>
                <a:moveTo>
                  <a:pt x="0" y="0"/>
                </a:moveTo>
                <a:lnTo>
                  <a:pt x="6734973" y="0"/>
                </a:lnTo>
                <a:lnTo>
                  <a:pt x="6734973" y="6256019"/>
                </a:lnTo>
                <a:lnTo>
                  <a:pt x="0" y="625601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984E7FD-271C-4B10-826F-A323C479DD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793159" y="6274339"/>
            <a:ext cx="1139884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7049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AFE17E6-924C-47EE-8164-2CD1687C7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3008" y="252743"/>
            <a:ext cx="4739619" cy="304261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6572DC8-7C70-4BE2-9DB2-CFABD37F8F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25449" y="3548095"/>
            <a:ext cx="4739619" cy="304261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946745-2521-4BB4-80EC-24CD13FF3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252743"/>
            <a:ext cx="4434721" cy="1965163"/>
          </a:xfrm>
        </p:spPr>
        <p:txBody>
          <a:bodyPr anchor="b">
            <a:normAutofit/>
          </a:bodyPr>
          <a:lstStyle>
            <a:lvl1pPr>
              <a:def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6A9682C5-2804-43F9-B365-D5F853CEB37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352550" y="539750"/>
            <a:ext cx="4281488" cy="2468563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1E5E2300-A2FB-4449-8855-6D21495825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54050" y="3835400"/>
            <a:ext cx="4281488" cy="2468563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1F83215D-2938-4915-9C53-FDF71E3F0E1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>
            <a:lvl1pPr>
              <a:defRPr sz="1800"/>
            </a:lvl1pPr>
          </a:lstStyle>
          <a:p>
            <a:r>
              <a:rPr lang="en-US" sz="1800" dirty="0">
                <a:cs typeface="Calibri"/>
              </a:rPr>
              <a:t>Click to edit master text style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8238B2-89F4-4CBF-8949-A4979F889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9C96BE-A34E-471B-A916-071966BC699C}"/>
              </a:ext>
            </a:extLst>
          </p:cNvPr>
          <p:cNvSpPr>
            <a:spLocks noGrp="1"/>
          </p:cNvSpPr>
          <p:nvPr>
            <p:ph type="dt" sz="half" idx="12"/>
          </p:nvPr>
        </p:nvSpPr>
        <p:spPr>
          <a:xfrm>
            <a:off x="5785751" y="6356350"/>
            <a:ext cx="2743200" cy="365125"/>
          </a:xfrm>
        </p:spPr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3040EA-B3B8-4EB9-BC7F-EB3DFF9597DC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>
          <a:xfrm rot="16200000">
            <a:off x="9812116" y="1591485"/>
            <a:ext cx="3548094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182D71-9E0A-4793-BA54-BEAEB7A36838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446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8238B2-89F4-4CBF-8949-A4979F889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val 2">
            <a:extLst>
              <a:ext uri="{FF2B5EF4-FFF2-40B4-BE49-F238E27FC236}">
                <a16:creationId xmlns:a16="http://schemas.microsoft.com/office/drawing/2014/main" id="{E48A8E28-7873-4AFA-A619-0E497E018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92268" y="536567"/>
            <a:ext cx="5784867" cy="5784867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946745-2521-4BB4-80EC-24CD13FF3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7340" y="2446418"/>
            <a:ext cx="4434721" cy="1965163"/>
          </a:xfrm>
        </p:spPr>
        <p:txBody>
          <a:bodyPr anchor="ctr">
            <a:normAutofit/>
          </a:bodyPr>
          <a:lstStyle>
            <a:lvl1pPr algn="ctr">
              <a:defRPr lang="en-US" sz="4500" kern="120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1F83215D-2938-4915-9C53-FDF71E3F0E1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392583" y="536567"/>
            <a:ext cx="4518504" cy="5784867"/>
          </a:xfrm>
        </p:spPr>
        <p:txBody>
          <a:bodyPr anchor="ctr">
            <a:normAutofit/>
          </a:bodyPr>
          <a:lstStyle>
            <a:lvl1pPr marL="0" indent="0">
              <a:lnSpc>
                <a:spcPts val="2500"/>
              </a:lnSpc>
              <a:buNone/>
              <a:defRPr sz="1800"/>
            </a:lvl1pPr>
          </a:lstStyle>
          <a:p>
            <a:r>
              <a:rPr lang="en-US" sz="1800" dirty="0">
                <a:cs typeface="Calibri"/>
              </a:rPr>
              <a:t>Click to edit master text style</a:t>
            </a:r>
          </a:p>
        </p:txBody>
      </p:sp>
      <p:sp>
        <p:nvSpPr>
          <p:cNvPr id="4" name="Graphic 13">
            <a:extLst>
              <a:ext uri="{FF2B5EF4-FFF2-40B4-BE49-F238E27FC236}">
                <a16:creationId xmlns:a16="http://schemas.microsoft.com/office/drawing/2014/main" id="{5EB0124E-1A8A-4EB1-A9CF-E273590B60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09945" y="351421"/>
            <a:ext cx="198609" cy="198609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" name="Graphic 12">
            <a:extLst>
              <a:ext uri="{FF2B5EF4-FFF2-40B4-BE49-F238E27FC236}">
                <a16:creationId xmlns:a16="http://schemas.microsoft.com/office/drawing/2014/main" id="{44654EA2-A648-4219-B093-1C05AE964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425883" y="5732852"/>
            <a:ext cx="130186" cy="130186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6" name="Graphic 15">
            <a:extLst>
              <a:ext uri="{FF2B5EF4-FFF2-40B4-BE49-F238E27FC236}">
                <a16:creationId xmlns:a16="http://schemas.microsoft.com/office/drawing/2014/main" id="{81C0EC89-A66C-4027-8FF0-F7605B506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39223" y="1072473"/>
            <a:ext cx="182432" cy="182432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411FC072-5A30-4F87-8D5F-B58BC2023A98}"/>
              </a:ext>
            </a:extLst>
          </p:cNvPr>
          <p:cNvSpPr>
            <a:spLocks noGrp="1"/>
          </p:cNvSpPr>
          <p:nvPr>
            <p:ph type="dt" sz="half" idx="12"/>
          </p:nvPr>
        </p:nvSpPr>
        <p:spPr>
          <a:xfrm>
            <a:off x="5785751" y="6356350"/>
            <a:ext cx="2743200" cy="365125"/>
          </a:xfrm>
        </p:spPr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3" name="Footer Placeholder 3">
            <a:extLst>
              <a:ext uri="{FF2B5EF4-FFF2-40B4-BE49-F238E27FC236}">
                <a16:creationId xmlns:a16="http://schemas.microsoft.com/office/drawing/2014/main" id="{A406C42C-BE3A-4833-B0B7-357CE8FB62CA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>
          <a:xfrm rot="16200000">
            <a:off x="9812116" y="1591485"/>
            <a:ext cx="3548094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4E6E8B18-45E0-4925-8E5D-41F418C91ED8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93333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2F236E68-2CF8-44ED-939D-0302808CE81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88370" cy="6858000"/>
          </a:xfrm>
          <a:custGeom>
            <a:avLst/>
            <a:gdLst>
              <a:gd name="connsiteX0" fmla="*/ 0 w 12188370"/>
              <a:gd name="connsiteY0" fmla="*/ 0 h 6858000"/>
              <a:gd name="connsiteX1" fmla="*/ 12188370 w 12188370"/>
              <a:gd name="connsiteY1" fmla="*/ 0 h 6858000"/>
              <a:gd name="connsiteX2" fmla="*/ 12188370 w 12188370"/>
              <a:gd name="connsiteY2" fmla="*/ 6858000 h 6858000"/>
              <a:gd name="connsiteX3" fmla="*/ 0 w 12188370"/>
              <a:gd name="connsiteY3" fmla="*/ 6858000 h 6858000"/>
              <a:gd name="connsiteX4" fmla="*/ 0 w 12188370"/>
              <a:gd name="connsiteY4" fmla="*/ 843875 h 6858000"/>
              <a:gd name="connsiteX5" fmla="*/ 8473201 w 12188370"/>
              <a:gd name="connsiteY5" fmla="*/ 843875 h 6858000"/>
              <a:gd name="connsiteX6" fmla="*/ 8473201 w 12188370"/>
              <a:gd name="connsiteY6" fmla="*/ 816443 h 6858000"/>
              <a:gd name="connsiteX7" fmla="*/ 0 w 12188370"/>
              <a:gd name="connsiteY7" fmla="*/ 81644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370" h="6858000">
                <a:moveTo>
                  <a:pt x="0" y="0"/>
                </a:moveTo>
                <a:lnTo>
                  <a:pt x="12188370" y="0"/>
                </a:lnTo>
                <a:lnTo>
                  <a:pt x="12188370" y="6858000"/>
                </a:lnTo>
                <a:lnTo>
                  <a:pt x="0" y="6858000"/>
                </a:lnTo>
                <a:lnTo>
                  <a:pt x="0" y="843875"/>
                </a:lnTo>
                <a:lnTo>
                  <a:pt x="8473201" y="843875"/>
                </a:lnTo>
                <a:lnTo>
                  <a:pt x="8473201" y="816443"/>
                </a:lnTo>
                <a:lnTo>
                  <a:pt x="0" y="816443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2F3A8F-B976-406D-827A-8714EFF803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56275" y="2276439"/>
            <a:ext cx="9679448" cy="2868439"/>
          </a:xfrm>
        </p:spPr>
        <p:txBody>
          <a:bodyPr anchor="b">
            <a:noAutofit/>
          </a:bodyPr>
          <a:lstStyle>
            <a:lvl1pPr algn="l">
              <a:defRPr lang="en-US" sz="7200" b="1" kern="1200" cap="all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91D9E9B9-E0A7-4C75-946E-BBAEBCC2CA6A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1256275" y="5098254"/>
            <a:ext cx="9679449" cy="750259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sz="20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Click to edit Master text styles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3C6873F-B921-4626-97A7-FD8E9398E4E7}"/>
              </a:ext>
            </a:extLst>
          </p:cNvPr>
          <p:cNvCxnSpPr>
            <a:cxnSpLocks/>
          </p:cNvCxnSpPr>
          <p:nvPr userDrawn="1"/>
        </p:nvCxnSpPr>
        <p:spPr>
          <a:xfrm flipH="1">
            <a:off x="-10886" y="821523"/>
            <a:ext cx="8473201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Graphic 13">
            <a:extLst>
              <a:ext uri="{FF2B5EF4-FFF2-40B4-BE49-F238E27FC236}">
                <a16:creationId xmlns:a16="http://schemas.microsoft.com/office/drawing/2014/main" id="{275D0799-1240-4A8C-98BF-96679D262568}"/>
              </a:ext>
            </a:extLst>
          </p:cNvPr>
          <p:cNvSpPr/>
          <p:nvPr userDrawn="1"/>
        </p:nvSpPr>
        <p:spPr>
          <a:xfrm>
            <a:off x="544954" y="2865643"/>
            <a:ext cx="146329" cy="157937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9" name="Graphic 12">
            <a:extLst>
              <a:ext uri="{FF2B5EF4-FFF2-40B4-BE49-F238E27FC236}">
                <a16:creationId xmlns:a16="http://schemas.microsoft.com/office/drawing/2014/main" id="{3F7A1898-37E9-4DF7-9E1E-A5D41681C6D9}"/>
              </a:ext>
            </a:extLst>
          </p:cNvPr>
          <p:cNvSpPr/>
          <p:nvPr userDrawn="1"/>
        </p:nvSpPr>
        <p:spPr>
          <a:xfrm>
            <a:off x="903734" y="3094942"/>
            <a:ext cx="100584" cy="100584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9" name="Graphic 15">
            <a:extLst>
              <a:ext uri="{FF2B5EF4-FFF2-40B4-BE49-F238E27FC236}">
                <a16:creationId xmlns:a16="http://schemas.microsoft.com/office/drawing/2014/main" id="{DA49FC99-340D-4901-98CD-6C4D1941C969}"/>
              </a:ext>
            </a:extLst>
          </p:cNvPr>
          <p:cNvSpPr/>
          <p:nvPr userDrawn="1"/>
        </p:nvSpPr>
        <p:spPr>
          <a:xfrm>
            <a:off x="532920" y="3619230"/>
            <a:ext cx="128016" cy="128016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8677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,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748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4395" y="1825625"/>
            <a:ext cx="10069401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62543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67D4E1F-D8DD-4ED2-8901-A47E93089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946745-2521-4BB4-80EC-24CD13FF3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252743"/>
            <a:ext cx="4434721" cy="4820000"/>
          </a:xfrm>
        </p:spPr>
        <p:txBody>
          <a:bodyPr anchor="b">
            <a:normAutofit/>
          </a:bodyPr>
          <a:lstStyle>
            <a:lvl1pPr>
              <a:def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6A9682C5-2804-43F9-B365-D5F853CEB37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73301" y="299507"/>
            <a:ext cx="5221620" cy="6258985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Date Placeholder 3">
            <a:extLst>
              <a:ext uri="{FF2B5EF4-FFF2-40B4-BE49-F238E27FC236}">
                <a16:creationId xmlns:a16="http://schemas.microsoft.com/office/drawing/2014/main" id="{E19B6EE4-4480-4732-A518-32AAC2EC081A}"/>
              </a:ext>
            </a:extLst>
          </p:cNvPr>
          <p:cNvSpPr>
            <a:spLocks noGrp="1"/>
          </p:cNvSpPr>
          <p:nvPr>
            <p:ph type="dt" sz="half" idx="11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/>
            </a:lvl1pPr>
          </a:lstStyle>
          <a:p>
            <a:r>
              <a: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20xx</a:t>
            </a:r>
            <a:endParaRPr lang="en-US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1F83215D-2938-4915-9C53-FDF71E3F0E1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392583" y="5377543"/>
            <a:ext cx="4434721" cy="978806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z="1800" dirty="0">
                <a:cs typeface="Calibri"/>
              </a:rPr>
              <a:t>Click to edit master text style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8238B2-89F4-4CBF-8949-A4979F889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EF28DA37-6556-4F96-9D80-0B084FB282B2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>
          <a:xfrm rot="16200000">
            <a:off x="9812116" y="1591485"/>
            <a:ext cx="3548094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6928D1E0-21A1-4EC2-B776-3F8703D3A0E9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6109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1B15A-5639-4D83-9CDE-B6FC231C54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724" y="346498"/>
            <a:ext cx="8117654" cy="1325563"/>
          </a:xfrm>
        </p:spPr>
        <p:txBody>
          <a:bodyPr>
            <a:normAutofit/>
          </a:bodyPr>
          <a:lstStyle>
            <a:lvl1pPr>
              <a:defRPr sz="5400" b="1" cap="none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AAB6B174-300F-4F50-A575-00A13C16358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79438" y="2006600"/>
            <a:ext cx="2286000" cy="2608263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74E96A81-148E-486F-BEFA-3D3FDB0B412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3494908" y="2006380"/>
            <a:ext cx="2286000" cy="2608263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Picture Placeholder 16">
            <a:extLst>
              <a:ext uri="{FF2B5EF4-FFF2-40B4-BE49-F238E27FC236}">
                <a16:creationId xmlns:a16="http://schemas.microsoft.com/office/drawing/2014/main" id="{17F02522-1BD4-4AC9-BBCB-05010ECC0A8B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410378" y="2015722"/>
            <a:ext cx="2286000" cy="2608263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16">
            <a:extLst>
              <a:ext uri="{FF2B5EF4-FFF2-40B4-BE49-F238E27FC236}">
                <a16:creationId xmlns:a16="http://schemas.microsoft.com/office/drawing/2014/main" id="{E961DC1B-263A-48A8-89E6-541AC356E52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327276" y="2006379"/>
            <a:ext cx="2286000" cy="2608263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27">
            <a:extLst>
              <a:ext uri="{FF2B5EF4-FFF2-40B4-BE49-F238E27FC236}">
                <a16:creationId xmlns:a16="http://schemas.microsoft.com/office/drawing/2014/main" id="{2C4443B1-A455-4AF9-BE87-A07EA91F850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78724" y="5017734"/>
            <a:ext cx="2286000" cy="350292"/>
          </a:xfrm>
        </p:spPr>
        <p:txBody>
          <a:bodyPr>
            <a:noAutofit/>
          </a:bodyPr>
          <a:lstStyle>
            <a:lvl1pPr marL="36900" indent="0" algn="ctr">
              <a:buNone/>
              <a:defRPr lang="en-US" sz="1600" b="1" i="0" kern="1200" cap="all" spc="400" baseline="0" dirty="0" smtClean="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2" name="Text Placeholder 27">
            <a:extLst>
              <a:ext uri="{FF2B5EF4-FFF2-40B4-BE49-F238E27FC236}">
                <a16:creationId xmlns:a16="http://schemas.microsoft.com/office/drawing/2014/main" id="{EEC7D0BC-E2A5-4FBE-A334-D9FF80B0DD3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78724" y="5352052"/>
            <a:ext cx="2286000" cy="350292"/>
          </a:xfrm>
        </p:spPr>
        <p:txBody>
          <a:bodyPr>
            <a:noAutofit/>
          </a:bodyPr>
          <a:lstStyle>
            <a:lvl1pPr marL="36900" indent="0" algn="ctr"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27">
            <a:extLst>
              <a:ext uri="{FF2B5EF4-FFF2-40B4-BE49-F238E27FC236}">
                <a16:creationId xmlns:a16="http://schemas.microsoft.com/office/drawing/2014/main" id="{0CC80C9C-897F-4C36-8150-427548D8FFC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494908" y="5017734"/>
            <a:ext cx="2286000" cy="350292"/>
          </a:xfrm>
        </p:spPr>
        <p:txBody>
          <a:bodyPr>
            <a:noAutofit/>
          </a:bodyPr>
          <a:lstStyle>
            <a:lvl1pPr marL="36900" indent="0" algn="ctr">
              <a:buNone/>
              <a:defRPr lang="en-US" sz="1600" b="1" i="0" kern="1200" cap="all" spc="400" baseline="0" dirty="0" smtClean="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  <a:lvl2pPr marL="0" indent="0">
              <a:buNone/>
              <a:defRPr/>
            </a:lvl2pPr>
          </a:lstStyle>
          <a:p>
            <a:pPr marL="3690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</a:t>
            </a:r>
          </a:p>
        </p:txBody>
      </p:sp>
      <p:sp>
        <p:nvSpPr>
          <p:cNvPr id="24" name="Text Placeholder 27">
            <a:extLst>
              <a:ext uri="{FF2B5EF4-FFF2-40B4-BE49-F238E27FC236}">
                <a16:creationId xmlns:a16="http://schemas.microsoft.com/office/drawing/2014/main" id="{A621D1DC-4C76-4E2F-A56F-7D7C193776A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494908" y="5352052"/>
            <a:ext cx="2286000" cy="350292"/>
          </a:xfrm>
        </p:spPr>
        <p:txBody>
          <a:bodyPr>
            <a:noAutofit/>
          </a:bodyPr>
          <a:lstStyle>
            <a:lvl1pPr marL="36900" indent="0" algn="ctr"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27">
            <a:extLst>
              <a:ext uri="{FF2B5EF4-FFF2-40B4-BE49-F238E27FC236}">
                <a16:creationId xmlns:a16="http://schemas.microsoft.com/office/drawing/2014/main" id="{2DF3BDDA-6F5B-42F5-B623-12E87B19908B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10378" y="5017734"/>
            <a:ext cx="2286000" cy="350292"/>
          </a:xfrm>
        </p:spPr>
        <p:txBody>
          <a:bodyPr>
            <a:noAutofit/>
          </a:bodyPr>
          <a:lstStyle>
            <a:lvl1pPr marL="36900" indent="0" algn="ctr">
              <a:buNone/>
              <a:defRPr lang="en-US" sz="1600" b="1" i="0" kern="1200" cap="all" spc="400" baseline="0" dirty="0" smtClean="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  <a:lvl2pPr marL="0" indent="0">
              <a:buNone/>
              <a:defRPr/>
            </a:lvl2pPr>
          </a:lstStyle>
          <a:p>
            <a:pPr marL="3690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</a:t>
            </a:r>
          </a:p>
        </p:txBody>
      </p:sp>
      <p:sp>
        <p:nvSpPr>
          <p:cNvPr id="26" name="Text Placeholder 27">
            <a:extLst>
              <a:ext uri="{FF2B5EF4-FFF2-40B4-BE49-F238E27FC236}">
                <a16:creationId xmlns:a16="http://schemas.microsoft.com/office/drawing/2014/main" id="{332AD10F-DEDB-4199-BAF1-536999434B01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6410378" y="5352052"/>
            <a:ext cx="2286000" cy="350292"/>
          </a:xfrm>
        </p:spPr>
        <p:txBody>
          <a:bodyPr>
            <a:noAutofit/>
          </a:bodyPr>
          <a:lstStyle>
            <a:lvl1pPr marL="36900" indent="0" algn="ctr"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27">
            <a:extLst>
              <a:ext uri="{FF2B5EF4-FFF2-40B4-BE49-F238E27FC236}">
                <a16:creationId xmlns:a16="http://schemas.microsoft.com/office/drawing/2014/main" id="{28F12227-FF8F-4C6B-910E-91A315DC220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325847" y="5017734"/>
            <a:ext cx="2285999" cy="350292"/>
          </a:xfrm>
        </p:spPr>
        <p:txBody>
          <a:bodyPr>
            <a:noAutofit/>
          </a:bodyPr>
          <a:lstStyle>
            <a:lvl1pPr marL="36900" indent="0" algn="ctr">
              <a:buNone/>
              <a:defRPr lang="en-US" sz="1600" b="1" i="0" kern="1200" cap="all" spc="400" baseline="0" dirty="0" smtClean="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  <a:lvl2pPr marL="0" indent="0">
              <a:buNone/>
              <a:defRPr/>
            </a:lvl2pPr>
          </a:lstStyle>
          <a:p>
            <a:pPr marL="3690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</a:t>
            </a: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D8C71F03-1105-4059-948E-EE58B5878A7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325847" y="5352052"/>
            <a:ext cx="2285999" cy="350292"/>
          </a:xfrm>
        </p:spPr>
        <p:txBody>
          <a:bodyPr>
            <a:noAutofit/>
          </a:bodyPr>
          <a:lstStyle>
            <a:lvl1pPr marL="36900" indent="0" algn="ctr"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ED29C9-824B-4147-81C3-28968F4647D1}"/>
              </a:ext>
            </a:extLst>
          </p:cNvPr>
          <p:cNvSpPr>
            <a:spLocks noGrp="1"/>
          </p:cNvSpPr>
          <p:nvPr>
            <p:ph type="dt" sz="half" idx="25"/>
          </p:nvPr>
        </p:nvSpPr>
        <p:spPr>
          <a:xfrm>
            <a:off x="661988" y="6133917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238C45-011A-48F8-A346-A07B1E830B47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>
          <a:xfrm>
            <a:off x="8505757" y="845343"/>
            <a:ext cx="3633923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3C46EB-807F-48CF-988B-E006AEC9992C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>
          <a:xfrm>
            <a:off x="8610600" y="6160417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77038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tent 2 column (comparison slide)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>
            <a:lvl1pPr>
              <a:lnSpc>
                <a:spcPts val="2500"/>
              </a:lnSpc>
              <a:defRPr sz="2000"/>
            </a:lvl1pPr>
            <a:lvl2pPr>
              <a:lnSpc>
                <a:spcPts val="2500"/>
              </a:lnSpc>
              <a:defRPr sz="2000"/>
            </a:lvl2pPr>
            <a:lvl3pPr>
              <a:lnSpc>
                <a:spcPts val="2500"/>
              </a:lnSpc>
              <a:defRPr sz="2000"/>
            </a:lvl3pPr>
            <a:lvl4pPr>
              <a:lnSpc>
                <a:spcPts val="2500"/>
              </a:lnSpc>
              <a:defRPr sz="2000"/>
            </a:lvl4pPr>
            <a:lvl5pPr>
              <a:lnSpc>
                <a:spcPts val="2500"/>
              </a:lnSpc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>
            <a:normAutofit/>
          </a:bodyPr>
          <a:lstStyle>
            <a:lvl1pPr>
              <a:lnSpc>
                <a:spcPts val="2500"/>
              </a:lnSpc>
              <a:defRPr sz="2000"/>
            </a:lvl1pPr>
            <a:lvl2pPr>
              <a:lnSpc>
                <a:spcPts val="2500"/>
              </a:lnSpc>
              <a:defRPr sz="2000"/>
            </a:lvl2pPr>
            <a:lvl3pPr>
              <a:lnSpc>
                <a:spcPts val="2500"/>
              </a:lnSpc>
              <a:defRPr sz="2000"/>
            </a:lvl3pPr>
            <a:lvl4pPr>
              <a:lnSpc>
                <a:spcPts val="2500"/>
              </a:lnSpc>
              <a:defRPr sz="2000"/>
            </a:lvl4pPr>
            <a:lvl5pPr>
              <a:lnSpc>
                <a:spcPts val="2500"/>
              </a:lnSpc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Graphic 15">
            <a:extLst>
              <a:ext uri="{FF2B5EF4-FFF2-40B4-BE49-F238E27FC236}">
                <a16:creationId xmlns:a16="http://schemas.microsoft.com/office/drawing/2014/main" id="{AF89E921-750A-4005-BEC2-04B9514B2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Graphic 16">
            <a:extLst>
              <a:ext uri="{FF2B5EF4-FFF2-40B4-BE49-F238E27FC236}">
                <a16:creationId xmlns:a16="http://schemas.microsoft.com/office/drawing/2014/main" id="{3B378915-E570-47AE-8F85-FB8ED4A6CC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Graphic 14">
            <a:extLst>
              <a:ext uri="{FF2B5EF4-FFF2-40B4-BE49-F238E27FC236}">
                <a16:creationId xmlns:a16="http://schemas.microsoft.com/office/drawing/2014/main" id="{3AF1E926-D68F-4DC8-9F6D-C2C1576F9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1667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328220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3282206" cy="3684588"/>
          </a:xfrm>
        </p:spPr>
        <p:txBody>
          <a:bodyPr>
            <a:noAutofit/>
          </a:bodyPr>
          <a:lstStyle>
            <a:lvl1pPr>
              <a:lnSpc>
                <a:spcPts val="2500"/>
              </a:lnSpc>
              <a:defRPr sz="2000"/>
            </a:lvl1pPr>
            <a:lvl2pPr>
              <a:lnSpc>
                <a:spcPts val="2500"/>
              </a:lnSpc>
              <a:defRPr sz="2000"/>
            </a:lvl2pPr>
            <a:lvl3pPr>
              <a:lnSpc>
                <a:spcPts val="2500"/>
              </a:lnSpc>
              <a:defRPr sz="2000"/>
            </a:lvl3pPr>
            <a:lvl4pPr>
              <a:lnSpc>
                <a:spcPts val="2500"/>
              </a:lnSpc>
              <a:defRPr sz="2000"/>
            </a:lvl4pPr>
            <a:lvl5pPr>
              <a:lnSpc>
                <a:spcPts val="2500"/>
              </a:lnSpc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46815" y="1681163"/>
            <a:ext cx="329837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46815" y="2505075"/>
            <a:ext cx="3298370" cy="3684588"/>
          </a:xfrm>
        </p:spPr>
        <p:txBody>
          <a:bodyPr>
            <a:noAutofit/>
          </a:bodyPr>
          <a:lstStyle>
            <a:lvl1pPr>
              <a:lnSpc>
                <a:spcPts val="2500"/>
              </a:lnSpc>
              <a:defRPr sz="2000"/>
            </a:lvl1pPr>
            <a:lvl2pPr>
              <a:lnSpc>
                <a:spcPts val="2500"/>
              </a:lnSpc>
              <a:defRPr sz="2000"/>
            </a:lvl2pPr>
            <a:lvl3pPr>
              <a:lnSpc>
                <a:spcPts val="2500"/>
              </a:lnSpc>
              <a:defRPr sz="2000"/>
            </a:lvl3pPr>
            <a:lvl4pPr>
              <a:lnSpc>
                <a:spcPts val="2500"/>
              </a:lnSpc>
              <a:defRPr sz="2000"/>
            </a:lvl4pPr>
            <a:lvl5pPr>
              <a:lnSpc>
                <a:spcPts val="2500"/>
              </a:lnSpc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EF0B73B7-7EF9-4436-8B85-AC6CB551C08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053841" y="1681163"/>
            <a:ext cx="329837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012A1950-E837-4678-94B1-FA24467145A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53841" y="2505075"/>
            <a:ext cx="3298370" cy="3684588"/>
          </a:xfrm>
        </p:spPr>
        <p:txBody>
          <a:bodyPr>
            <a:noAutofit/>
          </a:bodyPr>
          <a:lstStyle>
            <a:lvl1pPr>
              <a:lnSpc>
                <a:spcPts val="2500"/>
              </a:lnSpc>
              <a:defRPr sz="2000"/>
            </a:lvl1pPr>
            <a:lvl2pPr>
              <a:lnSpc>
                <a:spcPts val="2500"/>
              </a:lnSpc>
              <a:defRPr sz="2000"/>
            </a:lvl2pPr>
            <a:lvl3pPr>
              <a:lnSpc>
                <a:spcPts val="2500"/>
              </a:lnSpc>
              <a:defRPr sz="2000"/>
            </a:lvl3pPr>
            <a:lvl4pPr>
              <a:lnSpc>
                <a:spcPts val="2500"/>
              </a:lnSpc>
              <a:defRPr sz="2000"/>
            </a:lvl4pPr>
            <a:lvl5pPr>
              <a:lnSpc>
                <a:spcPts val="2500"/>
              </a:lnSpc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Graphic 15">
            <a:extLst>
              <a:ext uri="{FF2B5EF4-FFF2-40B4-BE49-F238E27FC236}">
                <a16:creationId xmlns:a16="http://schemas.microsoft.com/office/drawing/2014/main" id="{C425DB15-1B5A-4780-98B4-C0921A42F5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96A2980-FE4D-41BC-9B3F-DEC465C64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Graphic 14">
            <a:extLst>
              <a:ext uri="{FF2B5EF4-FFF2-40B4-BE49-F238E27FC236}">
                <a16:creationId xmlns:a16="http://schemas.microsoft.com/office/drawing/2014/main" id="{2BBEE260-2DCA-4E68-9719-2D94DA793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68663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95D367-78A2-47F5-B8D8-808AF3A34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11">
            <a:extLst>
              <a:ext uri="{FF2B5EF4-FFF2-40B4-BE49-F238E27FC236}">
                <a16:creationId xmlns:a16="http://schemas.microsoft.com/office/drawing/2014/main" id="{6109EF88-13AD-41C1-97AF-8C27729818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969280" y="178001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9" name="Graphic 10">
            <a:extLst>
              <a:ext uri="{FF2B5EF4-FFF2-40B4-BE49-F238E27FC236}">
                <a16:creationId xmlns:a16="http://schemas.microsoft.com/office/drawing/2014/main" id="{45E9990E-4826-4D59-9C78-9A4A6CA11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81590" y="2070656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F2C717-2A7A-4268-8EAA-2647EC667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89031"/>
            <a:ext cx="4984628" cy="1491339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AFC668B-6914-4B3A-B7DF-20E1580B17B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200" y="2814530"/>
            <a:ext cx="4984628" cy="3359258"/>
          </a:xfrm>
        </p:spPr>
        <p:txBody>
          <a:bodyPr>
            <a:normAutofit/>
          </a:bodyPr>
          <a:lstStyle>
            <a:lvl1pPr marL="0" indent="0">
              <a:buNone/>
              <a:defRPr lang="en-US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97407AA4-CC80-45E8-B78C-F0CF1756388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64666" y="1678220"/>
            <a:ext cx="4267645" cy="4267645"/>
          </a:xfrm>
          <a:custGeom>
            <a:avLst/>
            <a:gdLst>
              <a:gd name="connsiteX0" fmla="*/ 2133823 w 4267645"/>
              <a:gd name="connsiteY0" fmla="*/ 0 h 4267645"/>
              <a:gd name="connsiteX1" fmla="*/ 4267645 w 4267645"/>
              <a:gd name="connsiteY1" fmla="*/ 2133823 h 4267645"/>
              <a:gd name="connsiteX2" fmla="*/ 2133823 w 4267645"/>
              <a:gd name="connsiteY2" fmla="*/ 4267645 h 4267645"/>
              <a:gd name="connsiteX3" fmla="*/ 0 w 4267645"/>
              <a:gd name="connsiteY3" fmla="*/ 2133823 h 4267645"/>
              <a:gd name="connsiteX4" fmla="*/ 2133823 w 4267645"/>
              <a:gd name="connsiteY4" fmla="*/ 0 h 42676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267645" h="4267645">
                <a:moveTo>
                  <a:pt x="2133823" y="0"/>
                </a:moveTo>
                <a:cubicBezTo>
                  <a:pt x="3312299" y="0"/>
                  <a:pt x="4267645" y="955346"/>
                  <a:pt x="4267645" y="2133823"/>
                </a:cubicBezTo>
                <a:cubicBezTo>
                  <a:pt x="4267645" y="3312300"/>
                  <a:pt x="3312299" y="4267645"/>
                  <a:pt x="2133823" y="4267645"/>
                </a:cubicBezTo>
                <a:cubicBezTo>
                  <a:pt x="955346" y="4267645"/>
                  <a:pt x="0" y="3312300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58C582-BD9C-49F9-8097-36611CFF1643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4EACB3-0A23-4032-B5B1-266A253C2C8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7962190" y="623907"/>
            <a:ext cx="4114800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FC0B42-8B5D-47B8-8E1E-5BAA45A8478A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42611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6CDB3-CB80-4B55-AA7A-C57DCAC8B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4908" y="894110"/>
            <a:ext cx="5181735" cy="2534890"/>
          </a:xfrm>
        </p:spPr>
        <p:txBody>
          <a:bodyPr anchor="b">
            <a:noAutofit/>
          </a:bodyPr>
          <a:lstStyle>
            <a:lvl1pPr>
              <a:defRPr lang="en-US" sz="5400" b="1" kern="1200" spc="400" baseline="0" dirty="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4" name="Graphic 13">
            <a:extLst>
              <a:ext uri="{FF2B5EF4-FFF2-40B4-BE49-F238E27FC236}">
                <a16:creationId xmlns:a16="http://schemas.microsoft.com/office/drawing/2014/main" id="{EFD46DF2-E81B-4E77-B06D-F09DC58531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69236" y="1606411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6" name="Graphic 12">
            <a:extLst>
              <a:ext uri="{FF2B5EF4-FFF2-40B4-BE49-F238E27FC236}">
                <a16:creationId xmlns:a16="http://schemas.microsoft.com/office/drawing/2014/main" id="{D044CC36-2EFF-44B0-90A3-986DACB7E8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28014" y="1835705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8" name="Graphic 15">
            <a:extLst>
              <a:ext uri="{FF2B5EF4-FFF2-40B4-BE49-F238E27FC236}">
                <a16:creationId xmlns:a16="http://schemas.microsoft.com/office/drawing/2014/main" id="{AAA3D090-A815-4AF9-88CE-94F0B7DD3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53696" y="2060130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498169C0-3B43-43E5-AC66-3B5B27A4660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604905" y="3728425"/>
            <a:ext cx="5181735" cy="2534890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77F553A0-E179-4D32-97DB-0F367996796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130003" y="1856226"/>
            <a:ext cx="2040674" cy="2040674"/>
          </a:xfrm>
          <a:custGeom>
            <a:avLst/>
            <a:gdLst>
              <a:gd name="connsiteX0" fmla="*/ 1020337 w 2040674"/>
              <a:gd name="connsiteY0" fmla="*/ 0 h 2040674"/>
              <a:gd name="connsiteX1" fmla="*/ 2040674 w 2040674"/>
              <a:gd name="connsiteY1" fmla="*/ 1020337 h 2040674"/>
              <a:gd name="connsiteX2" fmla="*/ 1020337 w 2040674"/>
              <a:gd name="connsiteY2" fmla="*/ 2040674 h 2040674"/>
              <a:gd name="connsiteX3" fmla="*/ 0 w 2040674"/>
              <a:gd name="connsiteY3" fmla="*/ 1020337 h 2040674"/>
              <a:gd name="connsiteX4" fmla="*/ 1020337 w 2040674"/>
              <a:gd name="connsiteY4" fmla="*/ 0 h 20406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40674" h="2040674">
                <a:moveTo>
                  <a:pt x="1020337" y="0"/>
                </a:moveTo>
                <a:cubicBezTo>
                  <a:pt x="1583854" y="0"/>
                  <a:pt x="2040674" y="456820"/>
                  <a:pt x="2040674" y="1020337"/>
                </a:cubicBezTo>
                <a:cubicBezTo>
                  <a:pt x="2040674" y="1583854"/>
                  <a:pt x="1583854" y="2040674"/>
                  <a:pt x="1020337" y="2040674"/>
                </a:cubicBezTo>
                <a:cubicBezTo>
                  <a:pt x="456820" y="2040674"/>
                  <a:pt x="0" y="1583854"/>
                  <a:pt x="0" y="1020337"/>
                </a:cubicBezTo>
                <a:cubicBezTo>
                  <a:pt x="0" y="456820"/>
                  <a:pt x="456820" y="0"/>
                  <a:pt x="1020337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9BD1CE3-05F6-44F6-B6FB-EB60AB96BE5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325160" y="0"/>
            <a:ext cx="2866840" cy="2925044"/>
          </a:xfrm>
          <a:custGeom>
            <a:avLst/>
            <a:gdLst>
              <a:gd name="connsiteX0" fmla="*/ 1437601 w 2866840"/>
              <a:gd name="connsiteY0" fmla="*/ 0 h 2925044"/>
              <a:gd name="connsiteX1" fmla="*/ 1488735 w 2866840"/>
              <a:gd name="connsiteY1" fmla="*/ 0 h 2925044"/>
              <a:gd name="connsiteX2" fmla="*/ 1612768 w 2866840"/>
              <a:gd name="connsiteY2" fmla="*/ 6263 h 2925044"/>
              <a:gd name="connsiteX3" fmla="*/ 2860554 w 2866840"/>
              <a:gd name="connsiteY3" fmla="*/ 1026775 h 2925044"/>
              <a:gd name="connsiteX4" fmla="*/ 2866840 w 2866840"/>
              <a:gd name="connsiteY4" fmla="*/ 1051223 h 2925044"/>
              <a:gd name="connsiteX5" fmla="*/ 2866840 w 2866840"/>
              <a:gd name="connsiteY5" fmla="*/ 1872530 h 2925044"/>
              <a:gd name="connsiteX6" fmla="*/ 2860554 w 2866840"/>
              <a:gd name="connsiteY6" fmla="*/ 1896978 h 2925044"/>
              <a:gd name="connsiteX7" fmla="*/ 1463168 w 2866840"/>
              <a:gd name="connsiteY7" fmla="*/ 2925044 h 2925044"/>
              <a:gd name="connsiteX8" fmla="*/ 0 w 2866840"/>
              <a:gd name="connsiteY8" fmla="*/ 1461877 h 2925044"/>
              <a:gd name="connsiteX9" fmla="*/ 1313568 w 2866840"/>
              <a:gd name="connsiteY9" fmla="*/ 6263 h 2925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866840" h="2925044">
                <a:moveTo>
                  <a:pt x="1437601" y="0"/>
                </a:moveTo>
                <a:lnTo>
                  <a:pt x="1488735" y="0"/>
                </a:lnTo>
                <a:lnTo>
                  <a:pt x="1612768" y="6263"/>
                </a:lnTo>
                <a:cubicBezTo>
                  <a:pt x="2203017" y="66206"/>
                  <a:pt x="2689551" y="476982"/>
                  <a:pt x="2860554" y="1026775"/>
                </a:cubicBezTo>
                <a:lnTo>
                  <a:pt x="2866840" y="1051223"/>
                </a:lnTo>
                <a:lnTo>
                  <a:pt x="2866840" y="1872530"/>
                </a:lnTo>
                <a:lnTo>
                  <a:pt x="2860554" y="1896978"/>
                </a:lnTo>
                <a:cubicBezTo>
                  <a:pt x="2675300" y="2492588"/>
                  <a:pt x="2119737" y="2925044"/>
                  <a:pt x="1463168" y="2925044"/>
                </a:cubicBezTo>
                <a:cubicBezTo>
                  <a:pt x="655082" y="2925044"/>
                  <a:pt x="0" y="2269962"/>
                  <a:pt x="0" y="1461877"/>
                </a:cubicBezTo>
                <a:cubicBezTo>
                  <a:pt x="0" y="704296"/>
                  <a:pt x="575756" y="81192"/>
                  <a:pt x="1313568" y="626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86562173-D9DF-4B80-B41C-B2366D8F2CC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465227" y="3267983"/>
            <a:ext cx="3726773" cy="3590017"/>
          </a:xfrm>
          <a:custGeom>
            <a:avLst/>
            <a:gdLst>
              <a:gd name="connsiteX0" fmla="*/ 2272751 w 3726773"/>
              <a:gd name="connsiteY0" fmla="*/ 0 h 3590017"/>
              <a:gd name="connsiteX1" fmla="*/ 3718432 w 3726773"/>
              <a:gd name="connsiteY1" fmla="*/ 518986 h 3590017"/>
              <a:gd name="connsiteX2" fmla="*/ 3726773 w 3726773"/>
              <a:gd name="connsiteY2" fmla="*/ 526567 h 3590017"/>
              <a:gd name="connsiteX3" fmla="*/ 3726773 w 3726773"/>
              <a:gd name="connsiteY3" fmla="*/ 3590017 h 3590017"/>
              <a:gd name="connsiteX4" fmla="*/ 422959 w 3726773"/>
              <a:gd name="connsiteY4" fmla="*/ 3590017 h 3590017"/>
              <a:gd name="connsiteX5" fmla="*/ 388150 w 3726773"/>
              <a:gd name="connsiteY5" fmla="*/ 3543469 h 3590017"/>
              <a:gd name="connsiteX6" fmla="*/ 0 w 3726773"/>
              <a:gd name="connsiteY6" fmla="*/ 2272752 h 3590017"/>
              <a:gd name="connsiteX7" fmla="*/ 2272751 w 3726773"/>
              <a:gd name="connsiteY7" fmla="*/ 0 h 35900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26773" h="3590017">
                <a:moveTo>
                  <a:pt x="2272751" y="0"/>
                </a:moveTo>
                <a:cubicBezTo>
                  <a:pt x="2821903" y="0"/>
                  <a:pt x="3325566" y="194765"/>
                  <a:pt x="3718432" y="518986"/>
                </a:cubicBezTo>
                <a:lnTo>
                  <a:pt x="3726773" y="526567"/>
                </a:lnTo>
                <a:lnTo>
                  <a:pt x="3726773" y="3590017"/>
                </a:lnTo>
                <a:lnTo>
                  <a:pt x="422959" y="3590017"/>
                </a:lnTo>
                <a:lnTo>
                  <a:pt x="388150" y="3543469"/>
                </a:lnTo>
                <a:cubicBezTo>
                  <a:pt x="143093" y="3180735"/>
                  <a:pt x="0" y="2743454"/>
                  <a:pt x="0" y="2272752"/>
                </a:cubicBezTo>
                <a:cubicBezTo>
                  <a:pt x="0" y="1017546"/>
                  <a:pt x="1017546" y="0"/>
                  <a:pt x="2272751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Slide Number Placeholder 8">
            <a:extLst>
              <a:ext uri="{FF2B5EF4-FFF2-40B4-BE49-F238E27FC236}">
                <a16:creationId xmlns:a16="http://schemas.microsoft.com/office/drawing/2014/main" id="{2CFE18B2-C456-4DF2-9D4C-6A9017A620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A8ABD619-DC62-4FA6-8ABC-122A5C4B4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78A21E-0201-405E-A386-7A39F8F82F4E}"/>
              </a:ext>
            </a:extLst>
          </p:cNvPr>
          <p:cNvSpPr>
            <a:spLocks noGrp="1"/>
          </p:cNvSpPr>
          <p:nvPr>
            <p:ph type="dt" sz="half" idx="17"/>
          </p:nvPr>
        </p:nvSpPr>
        <p:spPr>
          <a:xfrm>
            <a:off x="1301262" y="21822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C96BABF-2A15-48FB-BA27-BC36B637FCC7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 rot="16200000">
            <a:off x="-762668" y="4999038"/>
            <a:ext cx="335280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16183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accent2"/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accent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accent2"/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353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5" r:id="rId3"/>
    <p:sldLayoutId id="2147483676" r:id="rId4"/>
    <p:sldLayoutId id="2147483660" r:id="rId5"/>
    <p:sldLayoutId id="2147483680" r:id="rId6"/>
    <p:sldLayoutId id="2147483677" r:id="rId7"/>
    <p:sldLayoutId id="2147483665" r:id="rId8"/>
    <p:sldLayoutId id="2147483663" r:id="rId9"/>
    <p:sldLayoutId id="2147483679" r:id="rId10"/>
    <p:sldLayoutId id="2147483681" r:id="rId11"/>
    <p:sldLayoutId id="2147483671" r:id="rId12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customXml" Target="../ink/ink5.xml"/><Relationship Id="rId3" Type="http://schemas.openxmlformats.org/officeDocument/2006/relationships/image" Target="../media/image5.png"/><Relationship Id="rId7" Type="http://schemas.openxmlformats.org/officeDocument/2006/relationships/customXml" Target="../ink/ink2.xml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7.png"/><Relationship Id="rId11" Type="http://schemas.openxmlformats.org/officeDocument/2006/relationships/customXml" Target="../ink/ink4.xml"/><Relationship Id="rId5" Type="http://schemas.openxmlformats.org/officeDocument/2006/relationships/customXml" Target="../ink/ink1.xml"/><Relationship Id="rId10" Type="http://schemas.openxmlformats.org/officeDocument/2006/relationships/image" Target="../media/image9.png"/><Relationship Id="rId4" Type="http://schemas.openxmlformats.org/officeDocument/2006/relationships/image" Target="../media/image6.png"/><Relationship Id="rId9" Type="http://schemas.openxmlformats.org/officeDocument/2006/relationships/customXml" Target="../ink/ink3.xml"/><Relationship Id="rId1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5" descr="Man in a safety vest looking up at a wall of stacked shipping containers. ">
            <a:extLst>
              <a:ext uri="{FF2B5EF4-FFF2-40B4-BE49-F238E27FC236}">
                <a16:creationId xmlns:a16="http://schemas.microsoft.com/office/drawing/2014/main" id="{B5F22C11-4FE3-4065-96C3-C3A1E470B97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duotone>
              <a:schemeClr val="accent2">
                <a:shade val="45000"/>
                <a:satMod val="135000"/>
              </a:schemeClr>
              <a:prstClr val="white"/>
            </a:duotone>
            <a:alphaModFix amt="5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456238" y="0"/>
            <a:ext cx="6735762" cy="6858000"/>
          </a:xfrm>
        </p:spPr>
      </p:pic>
      <p:pic>
        <p:nvPicPr>
          <p:cNvPr id="14" name="Picture 13" descr="A collage of two women sitting on a couch and a person wearing virtual reality headset&#10;&#10;AI-generated content may be incorrect.">
            <a:extLst>
              <a:ext uri="{FF2B5EF4-FFF2-40B4-BE49-F238E27FC236}">
                <a16:creationId xmlns:a16="http://schemas.microsoft.com/office/drawing/2014/main" id="{F2A3AD3D-2305-1360-9A9E-0AD7F14F82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91130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6B31B2BD-D3C5-3AAC-7E38-94DB9A9E3D63}"/>
              </a:ext>
            </a:extLst>
          </p:cNvPr>
          <p:cNvGrpSpPr/>
          <p:nvPr/>
        </p:nvGrpSpPr>
        <p:grpSpPr>
          <a:xfrm>
            <a:off x="0" y="5122606"/>
            <a:ext cx="12192000" cy="1768524"/>
            <a:chOff x="0" y="5122606"/>
            <a:chExt cx="12192000" cy="1768524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106F11D-75C0-4F1D-9BC0-FF02B03D8E47}"/>
                </a:ext>
              </a:extLst>
            </p:cNvPr>
            <p:cNvSpPr/>
            <p:nvPr/>
          </p:nvSpPr>
          <p:spPr>
            <a:xfrm>
              <a:off x="0" y="5122606"/>
              <a:ext cx="12192000" cy="1768524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DFCACE7-99D7-9859-B62C-CF4586BD1446}"/>
                </a:ext>
              </a:extLst>
            </p:cNvPr>
            <p:cNvSpPr txBox="1"/>
            <p:nvPr/>
          </p:nvSpPr>
          <p:spPr>
            <a:xfrm>
              <a:off x="4419929" y="5260496"/>
              <a:ext cx="3739567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b="1" dirty="0"/>
                <a:t>TOPIC</a:t>
              </a:r>
            </a:p>
            <a:p>
              <a:pPr algn="ctr"/>
              <a:endParaRPr lang="en-GB" sz="1600" b="1" dirty="0"/>
            </a:p>
            <a:p>
              <a:pPr algn="ctr"/>
              <a:r>
                <a:rPr lang="en-GB" sz="1600" b="1" dirty="0"/>
                <a:t>VR Exposure Therapy: A Digital Health Intervention For Phobias And PTSD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E81EFAEA-DC3B-155A-F7AF-6C68805D9681}"/>
              </a:ext>
            </a:extLst>
          </p:cNvPr>
          <p:cNvSpPr txBox="1"/>
          <p:nvPr/>
        </p:nvSpPr>
        <p:spPr>
          <a:xfrm>
            <a:off x="8609553" y="5122606"/>
            <a:ext cx="4178808" cy="1599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Student Name &amp; ID</a:t>
            </a:r>
          </a:p>
          <a:p>
            <a:pPr algn="ctr"/>
            <a:endParaRPr lang="en-GB" sz="1400" b="1" dirty="0"/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sv-SE" sz="1200" b="1" dirty="0"/>
              <a:t>Snehaben Vasudev Patil - 2408341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sv-SE" sz="1200" b="1" dirty="0"/>
              <a:t>Riya Priteshbhai Patel - 2408342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sv-SE" sz="1200" b="1" dirty="0"/>
              <a:t>Unnati Vara – 2331050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sv-SE" sz="1200" b="1" dirty="0"/>
              <a:t>Shivaniben Patel - 2412070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812A1EC-78D6-6D2B-06F9-106F742739A4}"/>
              </a:ext>
            </a:extLst>
          </p:cNvPr>
          <p:cNvSpPr txBox="1"/>
          <p:nvPr/>
        </p:nvSpPr>
        <p:spPr>
          <a:xfrm>
            <a:off x="387425" y="5504959"/>
            <a:ext cx="314215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LCHS7007- Population Health and Digital Health Promotion</a:t>
            </a:r>
          </a:p>
          <a:p>
            <a:pPr algn="ctr"/>
            <a:endParaRPr lang="en-GB" sz="1600" b="1" dirty="0"/>
          </a:p>
          <a:p>
            <a:pPr algn="ctr"/>
            <a:r>
              <a:rPr lang="en-GB" sz="1600" b="1" dirty="0"/>
              <a:t>Module Leader: Dr Ping Wu</a:t>
            </a:r>
          </a:p>
        </p:txBody>
      </p:sp>
    </p:spTree>
    <p:extLst>
      <p:ext uri="{BB962C8B-B14F-4D97-AF65-F5344CB8AC3E}">
        <p14:creationId xmlns:p14="http://schemas.microsoft.com/office/powerpoint/2010/main" val="19176322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3764" y="232542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62544" y="255471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8224" y="306986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7706C7D-295E-026E-1C6B-F83A96AC88EF}"/>
              </a:ext>
            </a:extLst>
          </p:cNvPr>
          <p:cNvSpPr/>
          <p:nvPr/>
        </p:nvSpPr>
        <p:spPr>
          <a:xfrm>
            <a:off x="8878" y="-18933"/>
            <a:ext cx="12192000" cy="1576379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542C639-7D00-13D9-4552-8291A78457DB}"/>
              </a:ext>
            </a:extLst>
          </p:cNvPr>
          <p:cNvSpPr txBox="1"/>
          <p:nvPr/>
        </p:nvSpPr>
        <p:spPr>
          <a:xfrm>
            <a:off x="171110" y="195439"/>
            <a:ext cx="118675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Aim</a:t>
            </a:r>
            <a:r>
              <a:rPr lang="en-GB" sz="2000" b="1" dirty="0"/>
              <a:t>: </a:t>
            </a:r>
            <a:r>
              <a:rPr lang="en-GB" sz="2000" dirty="0"/>
              <a:t>To design of a feasible, scalable, and evidence-based VR exposure therapy program within the NHS community mental health centre and primary care settings.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4BE58026-D461-8871-CC63-2CF48BB5BF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689" y="1771350"/>
            <a:ext cx="8774334" cy="4550061"/>
          </a:xfrm>
          <a:prstGeom prst="rect">
            <a:avLst/>
          </a:prstGeom>
        </p:spPr>
      </p:pic>
      <p:sp>
        <p:nvSpPr>
          <p:cNvPr id="22" name="Oval 21">
            <a:extLst>
              <a:ext uri="{FF2B5EF4-FFF2-40B4-BE49-F238E27FC236}">
                <a16:creationId xmlns:a16="http://schemas.microsoft.com/office/drawing/2014/main" id="{88321271-9BC1-9883-F114-3D484422DF8C}"/>
              </a:ext>
            </a:extLst>
          </p:cNvPr>
          <p:cNvSpPr/>
          <p:nvPr/>
        </p:nvSpPr>
        <p:spPr>
          <a:xfrm>
            <a:off x="9665110" y="2956136"/>
            <a:ext cx="2373536" cy="2080663"/>
          </a:xfrm>
          <a:prstGeom prst="ellipse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F06F94D-C282-78B8-E5A4-6F6685EE7833}"/>
              </a:ext>
            </a:extLst>
          </p:cNvPr>
          <p:cNvSpPr/>
          <p:nvPr/>
        </p:nvSpPr>
        <p:spPr>
          <a:xfrm>
            <a:off x="11403764" y="2244436"/>
            <a:ext cx="617126" cy="42502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886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063F9B8F-2829-583C-740B-72A5C09E6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7" y="365125"/>
            <a:ext cx="10866437" cy="1325563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shade val="15000"/>
              </a:schemeClr>
            </a:solidFill>
          </a:ln>
        </p:spPr>
        <p:txBody>
          <a:bodyPr/>
          <a:lstStyle/>
          <a:p>
            <a:r>
              <a:rPr lang="en-GB" sz="3200" dirty="0"/>
              <a:t>VR Therapeutic System Specifications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66E9739-175C-A25E-A0AB-75FD6767E5D5}"/>
              </a:ext>
            </a:extLst>
          </p:cNvPr>
          <p:cNvSpPr txBox="1"/>
          <p:nvPr/>
        </p:nvSpPr>
        <p:spPr>
          <a:xfrm>
            <a:off x="1423568" y="1850161"/>
            <a:ext cx="3984172" cy="369332"/>
          </a:xfrm>
          <a:prstGeom prst="rect">
            <a:avLst/>
          </a:prstGeom>
          <a:solidFill>
            <a:schemeClr val="bg2"/>
          </a:solidFill>
          <a:ln>
            <a:solidFill>
              <a:schemeClr val="accent1">
                <a:shade val="1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Hardware Components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5CB7E82-F764-AA99-FA62-7BFD33CFC5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0600" y="2423212"/>
            <a:ext cx="5311600" cy="4320914"/>
          </a:xfrm>
          <a:prstGeom prst="rect">
            <a:avLst/>
          </a:prstGeom>
          <a:ln>
            <a:solidFill>
              <a:schemeClr val="accent1">
                <a:shade val="15000"/>
              </a:schemeClr>
            </a:solidFill>
          </a:ln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B3E54E79-63B6-B3A9-7C1F-2007BFBE6E05}"/>
              </a:ext>
            </a:extLst>
          </p:cNvPr>
          <p:cNvSpPr txBox="1"/>
          <p:nvPr/>
        </p:nvSpPr>
        <p:spPr>
          <a:xfrm>
            <a:off x="7056664" y="1905000"/>
            <a:ext cx="3984172" cy="369332"/>
          </a:xfrm>
          <a:prstGeom prst="rect">
            <a:avLst/>
          </a:prstGeom>
          <a:solidFill>
            <a:schemeClr val="bg2"/>
          </a:solidFill>
          <a:ln>
            <a:solidFill>
              <a:schemeClr val="accent1">
                <a:shade val="1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Capabilities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A9773449-3EF9-75AB-B40E-A5BEAA21FD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3005" y="2423212"/>
            <a:ext cx="5723116" cy="4320914"/>
          </a:xfrm>
          <a:prstGeom prst="rect">
            <a:avLst/>
          </a:prstGeom>
          <a:ln>
            <a:solidFill>
              <a:schemeClr val="accent1">
                <a:shade val="15000"/>
              </a:schemeClr>
            </a:solidFill>
          </a:ln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5E18F9F8-8625-FA43-A7EA-538EDCDB6B44}"/>
              </a:ext>
            </a:extLst>
          </p:cNvPr>
          <p:cNvSpPr txBox="1"/>
          <p:nvPr/>
        </p:nvSpPr>
        <p:spPr>
          <a:xfrm>
            <a:off x="7842626" y="5815389"/>
            <a:ext cx="3149719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600" dirty="0"/>
              <a:t>EMIS/SystmOne integration 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89C38838-EB19-3E20-2FCB-25452A895A9B}"/>
                  </a:ext>
                </a:extLst>
              </p14:cNvPr>
              <p14:cNvContentPartPr/>
              <p14:nvPr/>
            </p14:nvContentPartPr>
            <p14:xfrm>
              <a:off x="5042857" y="3451188"/>
              <a:ext cx="197640" cy="4320"/>
            </p14:xfrm>
          </p:contentPart>
        </mc:Choice>
        <mc:Fallback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89C38838-EB19-3E20-2FCB-25452A895A9B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980217" y="3388188"/>
                <a:ext cx="323280" cy="129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44F9A103-0E8A-3DD8-45FC-7EF6B931703B}"/>
                  </a:ext>
                </a:extLst>
              </p14:cNvPr>
              <p14:cNvContentPartPr/>
              <p14:nvPr/>
            </p14:nvContentPartPr>
            <p14:xfrm>
              <a:off x="5318977" y="3421308"/>
              <a:ext cx="295560" cy="72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44F9A103-0E8A-3DD8-45FC-7EF6B931703B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283337" y="3349308"/>
                <a:ext cx="367200" cy="144000"/>
              </a:xfrm>
              <a:prstGeom prst="rect">
                <a:avLst/>
              </a:prstGeom>
            </p:spPr>
          </p:pic>
        </mc:Fallback>
      </mc:AlternateContent>
      <p:grpSp>
        <p:nvGrpSpPr>
          <p:cNvPr id="15" name="Group 14">
            <a:extLst>
              <a:ext uri="{FF2B5EF4-FFF2-40B4-BE49-F238E27FC236}">
                <a16:creationId xmlns:a16="http://schemas.microsoft.com/office/drawing/2014/main" id="{4C9C4964-C852-D579-3723-EEB94DDAFA1B}"/>
              </a:ext>
            </a:extLst>
          </p:cNvPr>
          <p:cNvGrpSpPr/>
          <p:nvPr/>
        </p:nvGrpSpPr>
        <p:grpSpPr>
          <a:xfrm>
            <a:off x="4955377" y="3392148"/>
            <a:ext cx="399960" cy="50760"/>
            <a:chOff x="4955377" y="3392148"/>
            <a:chExt cx="399960" cy="507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9">
              <p14:nvContentPartPr>
                <p14:cNvPr id="2" name="Ink 1">
                  <a:extLst>
                    <a:ext uri="{FF2B5EF4-FFF2-40B4-BE49-F238E27FC236}">
                      <a16:creationId xmlns:a16="http://schemas.microsoft.com/office/drawing/2014/main" id="{A2E6E840-6449-0AB6-BE4B-2FB11FE0960A}"/>
                    </a:ext>
                  </a:extLst>
                </p14:cNvPr>
                <p14:cNvContentPartPr/>
                <p14:nvPr/>
              </p14:nvContentPartPr>
              <p14:xfrm>
                <a:off x="4955377" y="3401508"/>
                <a:ext cx="399960" cy="41400"/>
              </p14:xfrm>
            </p:contentPart>
          </mc:Choice>
          <mc:Fallback>
            <p:pic>
              <p:nvPicPr>
                <p:cNvPr id="2" name="Ink 1">
                  <a:extLst>
                    <a:ext uri="{FF2B5EF4-FFF2-40B4-BE49-F238E27FC236}">
                      <a16:creationId xmlns:a16="http://schemas.microsoft.com/office/drawing/2014/main" id="{A2E6E840-6449-0AB6-BE4B-2FB11FE0960A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4946377" y="3392868"/>
                  <a:ext cx="417600" cy="5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">
              <p14:nvContentPartPr>
                <p14:cNvPr id="3" name="Ink 2">
                  <a:extLst>
                    <a:ext uri="{FF2B5EF4-FFF2-40B4-BE49-F238E27FC236}">
                      <a16:creationId xmlns:a16="http://schemas.microsoft.com/office/drawing/2014/main" id="{1B254C7D-ABB9-2D81-2FBB-81DE3EC295A7}"/>
                    </a:ext>
                  </a:extLst>
                </p14:cNvPr>
                <p14:cNvContentPartPr/>
                <p14:nvPr/>
              </p14:nvContentPartPr>
              <p14:xfrm>
                <a:off x="4965097" y="3421308"/>
                <a:ext cx="138240" cy="360"/>
              </p14:xfrm>
            </p:contentPart>
          </mc:Choice>
          <mc:Fallback>
            <p:pic>
              <p:nvPicPr>
                <p:cNvPr id="3" name="Ink 2">
                  <a:extLst>
                    <a:ext uri="{FF2B5EF4-FFF2-40B4-BE49-F238E27FC236}">
                      <a16:creationId xmlns:a16="http://schemas.microsoft.com/office/drawing/2014/main" id="{1B254C7D-ABB9-2D81-2FBB-81DE3EC295A7}"/>
                    </a:ext>
                  </a:extLst>
                </p:cNvPr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4956457" y="3412668"/>
                  <a:ext cx="15588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B57B596C-1DF5-E2F1-6AD5-FE1A9C22540B}"/>
                    </a:ext>
                  </a:extLst>
                </p14:cNvPr>
                <p14:cNvContentPartPr/>
                <p14:nvPr/>
              </p14:nvContentPartPr>
              <p14:xfrm>
                <a:off x="4965097" y="3392148"/>
                <a:ext cx="70200" cy="9000"/>
              </p14:xfrm>
            </p:contentPart>
          </mc:Choice>
          <mc:Fallback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B57B596C-1DF5-E2F1-6AD5-FE1A9C22540B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4929457" y="3356148"/>
                  <a:ext cx="141840" cy="8064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491694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064D2207-AA67-DAD1-D42E-7A07328CA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9" name="Picture Placeholder 8" descr="A person with her hands over her face&#10;&#10;AI-generated content may be incorrect.">
            <a:extLst>
              <a:ext uri="{FF2B5EF4-FFF2-40B4-BE49-F238E27FC236}">
                <a16:creationId xmlns:a16="http://schemas.microsoft.com/office/drawing/2014/main" id="{8C4DE8AB-28E1-ABFA-0013-2D70AF4B073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7194" r="30070" b="-1"/>
          <a:stretch/>
        </p:blipFill>
        <p:spPr>
          <a:xfrm>
            <a:off x="477356" y="1789752"/>
            <a:ext cx="3410985" cy="4535985"/>
          </a:xfrm>
          <a:prstGeom prst="rect">
            <a:avLst/>
          </a:prstGeom>
        </p:spPr>
      </p:pic>
      <p:sp>
        <p:nvSpPr>
          <p:cNvPr id="33" name="!!plus graphic">
            <a:extLst>
              <a:ext uri="{FF2B5EF4-FFF2-40B4-BE49-F238E27FC236}">
                <a16:creationId xmlns:a16="http://schemas.microsoft.com/office/drawing/2014/main" id="{74AC7BD2-DBA9-2353-54C0-BBE83D3616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8317" y="610214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4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5" name="!!dot graphic">
            <a:extLst>
              <a:ext uri="{FF2B5EF4-FFF2-40B4-BE49-F238E27FC236}">
                <a16:creationId xmlns:a16="http://schemas.microsoft.com/office/drawing/2014/main" id="{52900BD5-AEEE-B253-A0E2-BBE562B01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627" y="63927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CEBBB1C-1FCD-7717-12BF-EE42AFC35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836" y="209394"/>
            <a:ext cx="3957861" cy="1424626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GB" sz="3600" dirty="0">
                <a:solidFill>
                  <a:schemeClr val="tx1"/>
                </a:solidFill>
                <a:latin typeface="+mj-lt"/>
              </a:rPr>
              <a:t>Epidemiological Data and Guidelines</a:t>
            </a:r>
            <a:br>
              <a:rPr lang="en-GB" sz="4000" dirty="0">
                <a:solidFill>
                  <a:schemeClr val="tx1"/>
                </a:solidFill>
                <a:latin typeface="+mj-lt"/>
              </a:rPr>
            </a:br>
            <a:endParaRPr lang="en-US" sz="4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FC1EE9C-D430-774A-14B1-4E8DA9024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7784" y="2008094"/>
            <a:ext cx="3410985" cy="4301265"/>
          </a:xfrm>
          <a:prstGeom prst="rect">
            <a:avLst/>
          </a:prstGeom>
          <a:gradFill flip="none" rotWithShape="1">
            <a:gsLst>
              <a:gs pos="100000">
                <a:schemeClr val="accent4">
                  <a:alpha val="13000"/>
                </a:schemeClr>
              </a:gs>
              <a:gs pos="0">
                <a:schemeClr val="accent2">
                  <a:alpha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C8BEEF7-0DA0-083C-E131-EB03C83F55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236" y="102251"/>
            <a:ext cx="7658764" cy="272819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1F6ACAF-B0E1-B91B-21ED-6557F7EFB7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5697" y="2879982"/>
            <a:ext cx="7773074" cy="3551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4158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extBox 52">
            <a:extLst>
              <a:ext uri="{FF2B5EF4-FFF2-40B4-BE49-F238E27FC236}">
                <a16:creationId xmlns:a16="http://schemas.microsoft.com/office/drawing/2014/main" id="{56803C1D-15BA-3203-7470-62BF998CA0D7}"/>
              </a:ext>
            </a:extLst>
          </p:cNvPr>
          <p:cNvSpPr txBox="1"/>
          <p:nvPr/>
        </p:nvSpPr>
        <p:spPr>
          <a:xfrm>
            <a:off x="7574276" y="3362260"/>
            <a:ext cx="368590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b="1" dirty="0">
                <a:solidFill>
                  <a:schemeClr val="bg1"/>
                </a:solidFill>
              </a:rPr>
              <a:t>0.75</a:t>
            </a:r>
          </a:p>
        </p:txBody>
      </p:sp>
      <p:sp>
        <p:nvSpPr>
          <p:cNvPr id="56" name="Rectangle: Rounded Corners 55">
            <a:extLst>
              <a:ext uri="{FF2B5EF4-FFF2-40B4-BE49-F238E27FC236}">
                <a16:creationId xmlns:a16="http://schemas.microsoft.com/office/drawing/2014/main" id="{3F52277F-AA31-1144-24B7-45283EB07E22}"/>
              </a:ext>
            </a:extLst>
          </p:cNvPr>
          <p:cNvSpPr/>
          <p:nvPr/>
        </p:nvSpPr>
        <p:spPr>
          <a:xfrm>
            <a:off x="8848443" y="4126070"/>
            <a:ext cx="2447925" cy="72172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ectangle: Rounded Corners 58">
            <a:extLst>
              <a:ext uri="{FF2B5EF4-FFF2-40B4-BE49-F238E27FC236}">
                <a16:creationId xmlns:a16="http://schemas.microsoft.com/office/drawing/2014/main" id="{ADA1706F-740A-EDEE-5A67-2BC6E4C76804}"/>
              </a:ext>
            </a:extLst>
          </p:cNvPr>
          <p:cNvSpPr/>
          <p:nvPr/>
        </p:nvSpPr>
        <p:spPr>
          <a:xfrm>
            <a:off x="8848443" y="5010246"/>
            <a:ext cx="2447925" cy="72172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Rectangle: Rounded Corners 59">
            <a:extLst>
              <a:ext uri="{FF2B5EF4-FFF2-40B4-BE49-F238E27FC236}">
                <a16:creationId xmlns:a16="http://schemas.microsoft.com/office/drawing/2014/main" id="{1749601F-0D44-8D0C-F88B-CB2682D558EA}"/>
              </a:ext>
            </a:extLst>
          </p:cNvPr>
          <p:cNvSpPr/>
          <p:nvPr/>
        </p:nvSpPr>
        <p:spPr>
          <a:xfrm>
            <a:off x="8848443" y="5891920"/>
            <a:ext cx="2447925" cy="72172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0EB92173-9821-F020-6E96-D69B46A792B2}"/>
              </a:ext>
            </a:extLst>
          </p:cNvPr>
          <p:cNvSpPr txBox="1"/>
          <p:nvPr/>
        </p:nvSpPr>
        <p:spPr>
          <a:xfrm>
            <a:off x="9037314" y="4123768"/>
            <a:ext cx="2222864" cy="8463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>
                <a:solidFill>
                  <a:schemeClr val="bg1"/>
                </a:solidFill>
              </a:rPr>
              <a:t>Cost reduction</a:t>
            </a:r>
          </a:p>
          <a:p>
            <a:pPr algn="ctr"/>
            <a:r>
              <a:rPr lang="en-GB" sz="1600" b="1" dirty="0">
                <a:solidFill>
                  <a:schemeClr val="bg1"/>
                </a:solidFill>
              </a:rPr>
              <a:t>23%</a:t>
            </a:r>
          </a:p>
          <a:p>
            <a:pPr algn="ctr"/>
            <a:r>
              <a:rPr lang="en-GB" sz="1100" dirty="0">
                <a:solidFill>
                  <a:schemeClr val="bg1">
                    <a:lumMod val="95000"/>
                  </a:schemeClr>
                </a:solidFill>
              </a:rPr>
              <a:t>Segal et al. (2024)</a:t>
            </a:r>
          </a:p>
          <a:p>
            <a:pPr algn="ctr"/>
            <a:endParaRPr lang="en-GB" sz="1100" dirty="0">
              <a:solidFill>
                <a:schemeClr val="bg1"/>
              </a:solidFill>
            </a:endParaRP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EB6D7710-4239-B4B5-E52D-C723CC355266}"/>
              </a:ext>
            </a:extLst>
          </p:cNvPr>
          <p:cNvSpPr txBox="1"/>
          <p:nvPr/>
        </p:nvSpPr>
        <p:spPr>
          <a:xfrm>
            <a:off x="8993503" y="5007844"/>
            <a:ext cx="2222864" cy="8463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>
                <a:solidFill>
                  <a:schemeClr val="bg1"/>
                </a:solidFill>
              </a:rPr>
              <a:t>Therapist time</a:t>
            </a:r>
          </a:p>
          <a:p>
            <a:pPr algn="ctr"/>
            <a:r>
              <a:rPr lang="en-GB" sz="1600" b="1" dirty="0">
                <a:solidFill>
                  <a:schemeClr val="bg1"/>
                </a:solidFill>
              </a:rPr>
              <a:t>-35%</a:t>
            </a:r>
          </a:p>
          <a:p>
            <a:pPr algn="ctr"/>
            <a:r>
              <a:rPr lang="en-GB" sz="1100" dirty="0">
                <a:solidFill>
                  <a:schemeClr val="bg1">
                    <a:lumMod val="95000"/>
                  </a:schemeClr>
                </a:solidFill>
              </a:rPr>
              <a:t>Lindner et al. (2022)</a:t>
            </a:r>
          </a:p>
          <a:p>
            <a:pPr algn="ctr"/>
            <a:endParaRPr lang="en-GB" sz="1100" dirty="0">
              <a:solidFill>
                <a:schemeClr val="bg1"/>
              </a:solidFill>
            </a:endParaRP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63E15DDD-611E-BF81-731B-25175C188338}"/>
              </a:ext>
            </a:extLst>
          </p:cNvPr>
          <p:cNvSpPr txBox="1"/>
          <p:nvPr/>
        </p:nvSpPr>
        <p:spPr>
          <a:xfrm>
            <a:off x="8965880" y="5921829"/>
            <a:ext cx="2222864" cy="8463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>
                <a:solidFill>
                  <a:schemeClr val="bg1"/>
                </a:solidFill>
              </a:rPr>
              <a:t>Satisfaction</a:t>
            </a:r>
          </a:p>
          <a:p>
            <a:pPr algn="ctr"/>
            <a:r>
              <a:rPr lang="en-GB" sz="1600" b="1" dirty="0">
                <a:solidFill>
                  <a:schemeClr val="bg1"/>
                </a:solidFill>
              </a:rPr>
              <a:t>82%</a:t>
            </a:r>
          </a:p>
          <a:p>
            <a:pPr algn="ctr"/>
            <a:r>
              <a:rPr lang="en-GB" sz="1100" dirty="0">
                <a:solidFill>
                  <a:schemeClr val="bg1">
                    <a:lumMod val="95000"/>
                  </a:schemeClr>
                </a:solidFill>
              </a:rPr>
              <a:t>NHS (2023)</a:t>
            </a:r>
          </a:p>
          <a:p>
            <a:pPr algn="ctr"/>
            <a:endParaRPr lang="en-GB" sz="1100" dirty="0">
              <a:solidFill>
                <a:schemeClr val="bg1"/>
              </a:solidFill>
            </a:endParaRPr>
          </a:p>
        </p:txBody>
      </p:sp>
      <p:pic>
        <p:nvPicPr>
          <p:cNvPr id="65" name="Picture 64">
            <a:extLst>
              <a:ext uri="{FF2B5EF4-FFF2-40B4-BE49-F238E27FC236}">
                <a16:creationId xmlns:a16="http://schemas.microsoft.com/office/drawing/2014/main" id="{24773110-CC8D-C915-FB07-CE9172BEE7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0373" y="49472"/>
            <a:ext cx="5250427" cy="3596563"/>
          </a:xfrm>
          <a:prstGeom prst="rect">
            <a:avLst/>
          </a:prstGeom>
        </p:spPr>
      </p:pic>
      <p:pic>
        <p:nvPicPr>
          <p:cNvPr id="67" name="Picture 66">
            <a:extLst>
              <a:ext uri="{FF2B5EF4-FFF2-40B4-BE49-F238E27FC236}">
                <a16:creationId xmlns:a16="http://schemas.microsoft.com/office/drawing/2014/main" id="{37CECC96-FE8E-A497-EC68-A0F56AB5B2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200" y="65305"/>
            <a:ext cx="6248942" cy="3977985"/>
          </a:xfrm>
          <a:prstGeom prst="rect">
            <a:avLst/>
          </a:prstGeom>
        </p:spPr>
      </p:pic>
      <p:pic>
        <p:nvPicPr>
          <p:cNvPr id="69" name="Picture 68">
            <a:extLst>
              <a:ext uri="{FF2B5EF4-FFF2-40B4-BE49-F238E27FC236}">
                <a16:creationId xmlns:a16="http://schemas.microsoft.com/office/drawing/2014/main" id="{4EEA107A-1912-35BA-9EE6-C17F935364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1200" y="4126070"/>
            <a:ext cx="8268417" cy="2377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39144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57B5D5E-8424-9F46-BB5F-24233357A557}"/>
              </a:ext>
            </a:extLst>
          </p:cNvPr>
          <p:cNvSpPr/>
          <p:nvPr/>
        </p:nvSpPr>
        <p:spPr>
          <a:xfrm>
            <a:off x="880533" y="200024"/>
            <a:ext cx="11073342" cy="1063809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BC66957-0B7F-CAB4-8650-2613B53332B0}"/>
              </a:ext>
            </a:extLst>
          </p:cNvPr>
          <p:cNvSpPr txBox="1"/>
          <p:nvPr/>
        </p:nvSpPr>
        <p:spPr>
          <a:xfrm>
            <a:off x="987954" y="407738"/>
            <a:ext cx="108585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+mj-lt"/>
              </a:rPr>
              <a:t>Unique Advantages of VR Therapy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7098A9A-EDA1-35D4-22AD-6E813138FB78}"/>
              </a:ext>
            </a:extLst>
          </p:cNvPr>
          <p:cNvSpPr txBox="1"/>
          <p:nvPr/>
        </p:nvSpPr>
        <p:spPr>
          <a:xfrm>
            <a:off x="987954" y="1815877"/>
            <a:ext cx="6502508" cy="457048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1" i="0" dirty="0">
                <a:solidFill>
                  <a:srgbClr val="2B2D42"/>
                </a:solidFill>
                <a:effectLst/>
                <a:latin typeface="Segoe UI" panose="020B0502040204020203" pitchFamily="34" charset="0"/>
              </a:rPr>
              <a:t>Reduced stigma compared to conventional mental health settings</a:t>
            </a:r>
          </a:p>
          <a:p>
            <a:pPr algn="l">
              <a:lnSpc>
                <a:spcPct val="150000"/>
              </a:lnSpc>
              <a:buNone/>
            </a:pPr>
            <a:r>
              <a:rPr lang="en-GB" sz="1400" b="0" i="1" dirty="0">
                <a:solidFill>
                  <a:srgbClr val="666666"/>
                </a:solidFill>
                <a:effectLst/>
                <a:latin typeface="Segoe UI" panose="020B0502040204020203" pitchFamily="34" charset="0"/>
              </a:rPr>
              <a:t>Valmaggia et al., 2022</a:t>
            </a:r>
          </a:p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1" i="0" dirty="0">
                <a:solidFill>
                  <a:srgbClr val="2B2D42"/>
                </a:solidFill>
                <a:effectLst/>
                <a:latin typeface="Segoe UI" panose="020B0502040204020203" pitchFamily="34" charset="0"/>
              </a:rPr>
              <a:t>Addresses therapist reluctance to conduct exposure therapy due to patient distress</a:t>
            </a:r>
          </a:p>
          <a:p>
            <a:pPr algn="l">
              <a:lnSpc>
                <a:spcPct val="150000"/>
              </a:lnSpc>
              <a:buNone/>
            </a:pPr>
            <a:r>
              <a:rPr lang="en-GB" sz="1400" b="0" i="1" dirty="0">
                <a:solidFill>
                  <a:srgbClr val="666666"/>
                </a:solidFill>
                <a:effectLst/>
                <a:latin typeface="Segoe UI" panose="020B0502040204020203" pitchFamily="34" charset="0"/>
              </a:rPr>
              <a:t>Kothgassner et al., 2022</a:t>
            </a:r>
          </a:p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1" i="0" dirty="0">
                <a:solidFill>
                  <a:srgbClr val="2B2D42"/>
                </a:solidFill>
                <a:effectLst/>
                <a:latin typeface="Segoe UI" panose="020B0502040204020203" pitchFamily="34" charset="0"/>
              </a:rPr>
              <a:t>Enhanced privacy for patients with sensitive traumas</a:t>
            </a:r>
          </a:p>
          <a:p>
            <a:pPr algn="l">
              <a:lnSpc>
                <a:spcPct val="150000"/>
              </a:lnSpc>
              <a:buNone/>
            </a:pPr>
            <a:r>
              <a:rPr lang="en-GB" sz="1400" b="0" i="1" dirty="0">
                <a:solidFill>
                  <a:srgbClr val="666666"/>
                </a:solidFill>
                <a:effectLst/>
                <a:latin typeface="Segoe UI" panose="020B0502040204020203" pitchFamily="34" charset="0"/>
              </a:rPr>
              <a:t>Holmes et al., 2023</a:t>
            </a:r>
          </a:p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1" i="0" dirty="0">
                <a:solidFill>
                  <a:srgbClr val="2B2D42"/>
                </a:solidFill>
                <a:effectLst/>
                <a:latin typeface="Segoe UI" panose="020B0502040204020203" pitchFamily="34" charset="0"/>
              </a:rPr>
              <a:t>Standardized delivery improves treatment fidelity</a:t>
            </a:r>
          </a:p>
          <a:p>
            <a:pPr algn="l">
              <a:lnSpc>
                <a:spcPct val="150000"/>
              </a:lnSpc>
              <a:buNone/>
            </a:pPr>
            <a:r>
              <a:rPr lang="en-GB" sz="1400" b="0" i="1" dirty="0">
                <a:solidFill>
                  <a:srgbClr val="666666"/>
                </a:solidFill>
                <a:effectLst/>
                <a:latin typeface="Segoe UI" panose="020B0502040204020203" pitchFamily="34" charset="0"/>
              </a:rPr>
              <a:t>Baus and Bouchard, 2023</a:t>
            </a:r>
          </a:p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1" i="0" dirty="0">
                <a:solidFill>
                  <a:srgbClr val="2B2D42"/>
                </a:solidFill>
                <a:effectLst/>
                <a:latin typeface="Segoe UI" panose="020B0502040204020203" pitchFamily="34" charset="0"/>
              </a:rPr>
              <a:t>Generates objective behavioural data for treatment adjustment</a:t>
            </a:r>
          </a:p>
          <a:p>
            <a:pPr algn="l">
              <a:lnSpc>
                <a:spcPct val="150000"/>
              </a:lnSpc>
              <a:buNone/>
            </a:pPr>
            <a:r>
              <a:rPr lang="en-GB" sz="1400" b="0" i="1" dirty="0">
                <a:solidFill>
                  <a:srgbClr val="666666"/>
                </a:solidFill>
                <a:effectLst/>
                <a:latin typeface="Segoe UI" panose="020B0502040204020203" pitchFamily="34" charset="0"/>
              </a:rPr>
              <a:t>Miloff et al., 2022</a:t>
            </a:r>
          </a:p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1" i="0" dirty="0">
                <a:solidFill>
                  <a:srgbClr val="2B2D42"/>
                </a:solidFill>
                <a:effectLst/>
                <a:latin typeface="Segoe UI" panose="020B0502040204020203" pitchFamily="34" charset="0"/>
              </a:rPr>
              <a:t>Attractive to digital natives and younger populations</a:t>
            </a:r>
          </a:p>
          <a:p>
            <a:pPr algn="l">
              <a:lnSpc>
                <a:spcPct val="150000"/>
              </a:lnSpc>
            </a:pPr>
            <a:r>
              <a:rPr lang="en-GB" sz="1400" b="0" i="1" dirty="0">
                <a:solidFill>
                  <a:srgbClr val="666666"/>
                </a:solidFill>
                <a:effectLst/>
                <a:latin typeface="Segoe UI" panose="020B0502040204020203" pitchFamily="34" charset="0"/>
              </a:rPr>
              <a:t>Pallavicini et al., 2023</a:t>
            </a:r>
          </a:p>
          <a:p>
            <a:endParaRPr lang="en-GB" sz="1600" dirty="0"/>
          </a:p>
        </p:txBody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DFA8E779-6CB9-F689-AC83-0420E840B6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49270" y="2060137"/>
            <a:ext cx="3314854" cy="4513845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EF75AD88-58D8-0EE4-CCE5-DBB99A3B2B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7273" y="1471547"/>
            <a:ext cx="3558848" cy="396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68089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F38B4E3-2F58-0EB9-FEDA-5584986F6218}"/>
              </a:ext>
            </a:extLst>
          </p:cNvPr>
          <p:cNvSpPr/>
          <p:nvPr/>
        </p:nvSpPr>
        <p:spPr>
          <a:xfrm>
            <a:off x="914400" y="171558"/>
            <a:ext cx="10993290" cy="1087616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F7EDF3A-14B9-BC87-FA42-5F2C0D70DE5B}"/>
              </a:ext>
            </a:extLst>
          </p:cNvPr>
          <p:cNvSpPr txBox="1"/>
          <p:nvPr/>
        </p:nvSpPr>
        <p:spPr>
          <a:xfrm>
            <a:off x="978863" y="385557"/>
            <a:ext cx="102393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Why is now the good time for this intervention?</a:t>
            </a:r>
          </a:p>
        </p:txBody>
      </p:sp>
      <p:pic>
        <p:nvPicPr>
          <p:cNvPr id="22" name="Graphic 21" descr="Exclamation mark with solid fill">
            <a:extLst>
              <a:ext uri="{FF2B5EF4-FFF2-40B4-BE49-F238E27FC236}">
                <a16:creationId xmlns:a16="http://schemas.microsoft.com/office/drawing/2014/main" id="{85E0CE99-E782-5907-699D-C6F2D80686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23321" y="2305050"/>
            <a:ext cx="292893" cy="292893"/>
          </a:xfrm>
          <a:prstGeom prst="rect">
            <a:avLst/>
          </a:prstGeom>
        </p:spPr>
      </p:pic>
      <p:pic>
        <p:nvPicPr>
          <p:cNvPr id="28" name="Graphic 27" descr="Exclamation mark with solid fill">
            <a:extLst>
              <a:ext uri="{FF2B5EF4-FFF2-40B4-BE49-F238E27FC236}">
                <a16:creationId xmlns:a16="http://schemas.microsoft.com/office/drawing/2014/main" id="{D8D6CBEA-7DCD-B6B9-2C06-34076A4A19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42537" y="2294426"/>
            <a:ext cx="292893" cy="292893"/>
          </a:xfrm>
          <a:prstGeom prst="rect">
            <a:avLst/>
          </a:prstGeom>
        </p:spPr>
      </p:pic>
      <p:pic>
        <p:nvPicPr>
          <p:cNvPr id="32" name="Graphic 31" descr="Exclamation mark with solid fill">
            <a:extLst>
              <a:ext uri="{FF2B5EF4-FFF2-40B4-BE49-F238E27FC236}">
                <a16:creationId xmlns:a16="http://schemas.microsoft.com/office/drawing/2014/main" id="{E2E3161B-DCFE-3F3A-1853-86241287B0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2417" y="3943350"/>
            <a:ext cx="292893" cy="292893"/>
          </a:xfrm>
          <a:prstGeom prst="rect">
            <a:avLst/>
          </a:prstGeom>
        </p:spPr>
      </p:pic>
      <p:pic>
        <p:nvPicPr>
          <p:cNvPr id="34" name="Graphic 33" descr="Exclamation mark with solid fill">
            <a:extLst>
              <a:ext uri="{FF2B5EF4-FFF2-40B4-BE49-F238E27FC236}">
                <a16:creationId xmlns:a16="http://schemas.microsoft.com/office/drawing/2014/main" id="{B6B859F8-DF2B-0AD7-E48C-5C86AEBB85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48150" y="5538667"/>
            <a:ext cx="292893" cy="292893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AF7E0B84-FEC9-F247-0F08-8631E24CD3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3499" y="1428531"/>
            <a:ext cx="4404742" cy="5029636"/>
          </a:xfrm>
          <a:prstGeom prst="rect">
            <a:avLst/>
          </a:prstGeom>
        </p:spPr>
      </p:pic>
      <p:pic>
        <p:nvPicPr>
          <p:cNvPr id="50" name="Graphic 49" descr="Pound with solid fill">
            <a:extLst>
              <a:ext uri="{FF2B5EF4-FFF2-40B4-BE49-F238E27FC236}">
                <a16:creationId xmlns:a16="http://schemas.microsoft.com/office/drawing/2014/main" id="{24C3CA4D-F62D-7770-72B2-ADF280FE92F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107830" y="3796903"/>
            <a:ext cx="292893" cy="292893"/>
          </a:xfrm>
          <a:prstGeom prst="rect">
            <a:avLst/>
          </a:prstGeom>
        </p:spPr>
      </p:pic>
      <p:pic>
        <p:nvPicPr>
          <p:cNvPr id="52" name="Graphic 51" descr="Pound with solid fill">
            <a:extLst>
              <a:ext uri="{FF2B5EF4-FFF2-40B4-BE49-F238E27FC236}">
                <a16:creationId xmlns:a16="http://schemas.microsoft.com/office/drawing/2014/main" id="{3954A2EB-DC2E-1FBF-E218-F6258D257AF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100256" y="4403878"/>
            <a:ext cx="292893" cy="292893"/>
          </a:xfrm>
          <a:prstGeom prst="rect">
            <a:avLst/>
          </a:prstGeom>
        </p:spPr>
      </p:pic>
      <p:pic>
        <p:nvPicPr>
          <p:cNvPr id="54" name="Graphic 53" descr="Pound with solid fill">
            <a:extLst>
              <a:ext uri="{FF2B5EF4-FFF2-40B4-BE49-F238E27FC236}">
                <a16:creationId xmlns:a16="http://schemas.microsoft.com/office/drawing/2014/main" id="{89693920-DB76-630C-5CA0-053862D88DD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107830" y="5002721"/>
            <a:ext cx="292893" cy="292893"/>
          </a:xfrm>
          <a:prstGeom prst="rect">
            <a:avLst/>
          </a:prstGeom>
        </p:spPr>
      </p:pic>
      <p:pic>
        <p:nvPicPr>
          <p:cNvPr id="55" name="Graphic 54" descr="Pound with solid fill">
            <a:extLst>
              <a:ext uri="{FF2B5EF4-FFF2-40B4-BE49-F238E27FC236}">
                <a16:creationId xmlns:a16="http://schemas.microsoft.com/office/drawing/2014/main" id="{A3C65BBD-23D3-C22A-73E1-AE8A73CE54B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119663" y="5590971"/>
            <a:ext cx="292893" cy="292893"/>
          </a:xfrm>
          <a:prstGeom prst="rect">
            <a:avLst/>
          </a:prstGeom>
        </p:spPr>
      </p:pic>
      <p:pic>
        <p:nvPicPr>
          <p:cNvPr id="56" name="Graphic 55" descr="Pound with solid fill">
            <a:extLst>
              <a:ext uri="{FF2B5EF4-FFF2-40B4-BE49-F238E27FC236}">
                <a16:creationId xmlns:a16="http://schemas.microsoft.com/office/drawing/2014/main" id="{BFB96326-A1E0-1E9D-CA82-D0AA4B66498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131681" y="6212795"/>
            <a:ext cx="292893" cy="292893"/>
          </a:xfrm>
          <a:prstGeom prst="rect">
            <a:avLst/>
          </a:prstGeom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F7A2E13D-CDB8-4F5C-CE1A-2BEAA4434C9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22508" y="1527589"/>
            <a:ext cx="6485182" cy="5029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276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0096696A-97CB-7C22-DE77-C56E9CD99ED6}"/>
              </a:ext>
            </a:extLst>
          </p:cNvPr>
          <p:cNvSpPr/>
          <p:nvPr/>
        </p:nvSpPr>
        <p:spPr>
          <a:xfrm>
            <a:off x="905932" y="283729"/>
            <a:ext cx="11015135" cy="975445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892FEF6-C328-9E5A-FBB4-E288D47DEAB1}"/>
              </a:ext>
            </a:extLst>
          </p:cNvPr>
          <p:cNvSpPr txBox="1"/>
          <p:nvPr/>
        </p:nvSpPr>
        <p:spPr>
          <a:xfrm>
            <a:off x="971550" y="479063"/>
            <a:ext cx="108642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RE-AIM Framework for Implementation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ECDFA4C5-8C18-B231-98E7-5FE4820A14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550" y="1354893"/>
            <a:ext cx="4122777" cy="975445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ED21A06A-E4EE-535D-FDDD-44BDC1E9C8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4377" y="2222413"/>
            <a:ext cx="4397121" cy="4156524"/>
          </a:xfrm>
          <a:prstGeom prst="rect">
            <a:avLst/>
          </a:prstGeom>
        </p:spPr>
      </p:pic>
      <p:pic>
        <p:nvPicPr>
          <p:cNvPr id="72" name="Picture 71">
            <a:extLst>
              <a:ext uri="{FF2B5EF4-FFF2-40B4-BE49-F238E27FC236}">
                <a16:creationId xmlns:a16="http://schemas.microsoft.com/office/drawing/2014/main" id="{43D6F373-7D41-F986-B834-8B85D497EE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3716" y="1441635"/>
            <a:ext cx="6467328" cy="4937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88346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08412AA-18EB-97C7-2516-E8489DF2C3C0}"/>
              </a:ext>
            </a:extLst>
          </p:cNvPr>
          <p:cNvSpPr/>
          <p:nvPr/>
        </p:nvSpPr>
        <p:spPr>
          <a:xfrm>
            <a:off x="939800" y="190500"/>
            <a:ext cx="10928349" cy="712834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337BEC0-E8C2-5F0D-17A0-EAB424A6AEC1}"/>
              </a:ext>
            </a:extLst>
          </p:cNvPr>
          <p:cNvSpPr txBox="1"/>
          <p:nvPr/>
        </p:nvSpPr>
        <p:spPr>
          <a:xfrm>
            <a:off x="939800" y="257320"/>
            <a:ext cx="10869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RE-AIM Implementation – Reach &amp; Effectiveness</a:t>
            </a:r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F2E428C1-8FA5-8CF5-09B4-4ED81D35EE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6847" y="1098930"/>
            <a:ext cx="4999153" cy="5144554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AC1F159F-4493-4B12-4150-6B422A78E5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4950" y="1203705"/>
            <a:ext cx="5663199" cy="5039779"/>
          </a:xfrm>
          <a:prstGeom prst="rect">
            <a:avLst/>
          </a:prstGeom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41027722-B0C7-6773-FF00-E59F4E0ADF83}"/>
              </a:ext>
            </a:extLst>
          </p:cNvPr>
          <p:cNvSpPr/>
          <p:nvPr/>
        </p:nvSpPr>
        <p:spPr>
          <a:xfrm>
            <a:off x="11367655" y="1004455"/>
            <a:ext cx="381000" cy="1992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8182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793F610-C742-6084-3954-7CFAD56783BF}"/>
              </a:ext>
            </a:extLst>
          </p:cNvPr>
          <p:cNvSpPr/>
          <p:nvPr/>
        </p:nvSpPr>
        <p:spPr>
          <a:xfrm>
            <a:off x="968242" y="190500"/>
            <a:ext cx="10896600" cy="791861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AC3F3A7-B4DB-9D39-187C-A9BB7F975ABA}"/>
              </a:ext>
            </a:extLst>
          </p:cNvPr>
          <p:cNvSpPr txBox="1"/>
          <p:nvPr/>
        </p:nvSpPr>
        <p:spPr>
          <a:xfrm>
            <a:off x="968242" y="355597"/>
            <a:ext cx="10537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RE-AIM Implementation – Adoption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72335A66-5DBB-31F8-A976-0C901FB3D3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242" y="1136276"/>
            <a:ext cx="5353511" cy="2728712"/>
          </a:xfrm>
          <a:prstGeom prst="rect">
            <a:avLst/>
          </a:prstGeom>
        </p:spPr>
      </p:pic>
      <p:pic>
        <p:nvPicPr>
          <p:cNvPr id="43" name="Picture 42" descr="A screenshot of a software application&#10;&#10;AI-generated content may be incorrect.">
            <a:extLst>
              <a:ext uri="{FF2B5EF4-FFF2-40B4-BE49-F238E27FC236}">
                <a16:creationId xmlns:a16="http://schemas.microsoft.com/office/drawing/2014/main" id="{75394BA5-1CE2-EBD0-B819-273EEE533A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7794" y="1046876"/>
            <a:ext cx="5247048" cy="2728711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FDAF1585-93DD-1C51-0E5F-26B68EDE986C}"/>
              </a:ext>
            </a:extLst>
          </p:cNvPr>
          <p:cNvSpPr txBox="1"/>
          <p:nvPr/>
        </p:nvSpPr>
        <p:spPr>
          <a:xfrm>
            <a:off x="4736316" y="4018903"/>
            <a:ext cx="2981558" cy="461665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Adoption Process</a:t>
            </a:r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35D8E9D1-E631-167C-693B-3E835FA1E875}"/>
              </a:ext>
            </a:extLst>
          </p:cNvPr>
          <p:cNvSpPr/>
          <p:nvPr/>
        </p:nvSpPr>
        <p:spPr>
          <a:xfrm>
            <a:off x="1220330" y="5018314"/>
            <a:ext cx="1894114" cy="164918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766A851C-546F-B35A-5DC2-B4871587453A}"/>
              </a:ext>
            </a:extLst>
          </p:cNvPr>
          <p:cNvSpPr/>
          <p:nvPr/>
        </p:nvSpPr>
        <p:spPr>
          <a:xfrm>
            <a:off x="4068807" y="5013498"/>
            <a:ext cx="1894114" cy="164918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48B25F83-E08A-453D-2D2C-60E55EC2B102}"/>
              </a:ext>
            </a:extLst>
          </p:cNvPr>
          <p:cNvSpPr/>
          <p:nvPr/>
        </p:nvSpPr>
        <p:spPr>
          <a:xfrm>
            <a:off x="6917284" y="5018314"/>
            <a:ext cx="1894114" cy="164918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Oval 47">
            <a:extLst>
              <a:ext uri="{FF2B5EF4-FFF2-40B4-BE49-F238E27FC236}">
                <a16:creationId xmlns:a16="http://schemas.microsoft.com/office/drawing/2014/main" id="{7D6BBB3B-7E58-217A-EA9C-9B1051261E0D}"/>
              </a:ext>
            </a:extLst>
          </p:cNvPr>
          <p:cNvSpPr/>
          <p:nvPr/>
        </p:nvSpPr>
        <p:spPr>
          <a:xfrm>
            <a:off x="9611499" y="4972677"/>
            <a:ext cx="1894114" cy="164918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FF33FF0A-296F-056F-2766-1AD746CEE0C2}"/>
              </a:ext>
            </a:extLst>
          </p:cNvPr>
          <p:cNvSpPr txBox="1"/>
          <p:nvPr/>
        </p:nvSpPr>
        <p:spPr>
          <a:xfrm>
            <a:off x="1508801" y="5474104"/>
            <a:ext cx="13171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Site Selection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E50C74FC-56FE-80BC-1FB0-F1E4ED1EEB01}"/>
              </a:ext>
            </a:extLst>
          </p:cNvPr>
          <p:cNvSpPr txBox="1"/>
          <p:nvPr/>
        </p:nvSpPr>
        <p:spPr>
          <a:xfrm>
            <a:off x="4164966" y="5612601"/>
            <a:ext cx="17387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Infrastructure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1D3DEE40-BDA0-7D6E-CB1A-BEBDC05499BB}"/>
              </a:ext>
            </a:extLst>
          </p:cNvPr>
          <p:cNvSpPr txBox="1"/>
          <p:nvPr/>
        </p:nvSpPr>
        <p:spPr>
          <a:xfrm>
            <a:off x="7205755" y="5612601"/>
            <a:ext cx="13171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Training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E5903DC3-F41A-EADB-2E0E-940D0B02509F}"/>
              </a:ext>
            </a:extLst>
          </p:cNvPr>
          <p:cNvSpPr txBox="1"/>
          <p:nvPr/>
        </p:nvSpPr>
        <p:spPr>
          <a:xfrm>
            <a:off x="9899970" y="5612601"/>
            <a:ext cx="13171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Rollout</a:t>
            </a:r>
          </a:p>
        </p:txBody>
      </p:sp>
    </p:spTree>
    <p:extLst>
      <p:ext uri="{BB962C8B-B14F-4D97-AF65-F5344CB8AC3E}">
        <p14:creationId xmlns:p14="http://schemas.microsoft.com/office/powerpoint/2010/main" val="35318744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773ED03-C928-9795-C3F5-0279EC742FCA}"/>
              </a:ext>
            </a:extLst>
          </p:cNvPr>
          <p:cNvSpPr/>
          <p:nvPr/>
        </p:nvSpPr>
        <p:spPr>
          <a:xfrm>
            <a:off x="938893" y="190500"/>
            <a:ext cx="10896600" cy="685800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B672608-FE55-5696-B2FF-AF4D07F2D1C9}"/>
              </a:ext>
            </a:extLst>
          </p:cNvPr>
          <p:cNvSpPr txBox="1"/>
          <p:nvPr/>
        </p:nvSpPr>
        <p:spPr>
          <a:xfrm>
            <a:off x="938893" y="302567"/>
            <a:ext cx="10537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RE-AIM Implementation – Implementation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4F22ED1-09D3-0E0D-F381-F25211FFAD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467" y="988017"/>
            <a:ext cx="5126504" cy="252209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6B3EADD-26E7-CD8C-5C1D-F226EA01A4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6467" y="3733902"/>
            <a:ext cx="4962664" cy="261773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6270F95-BAB3-AEB1-CE49-D2F1C9C8E325}"/>
              </a:ext>
            </a:extLst>
          </p:cNvPr>
          <p:cNvSpPr txBox="1"/>
          <p:nvPr/>
        </p:nvSpPr>
        <p:spPr>
          <a:xfrm>
            <a:off x="7278757" y="1209247"/>
            <a:ext cx="3766110" cy="400110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Quality Improvement Cycle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594AF953-87B3-A3BA-5947-7F72BFB615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34631" y="2006014"/>
            <a:ext cx="4854361" cy="3775354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D7FE3357-2E5C-528C-27E7-C36EEF36A6A9}"/>
              </a:ext>
            </a:extLst>
          </p:cNvPr>
          <p:cNvSpPr/>
          <p:nvPr/>
        </p:nvSpPr>
        <p:spPr>
          <a:xfrm>
            <a:off x="11353800" y="988017"/>
            <a:ext cx="353291" cy="22123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0291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EA2E728-39B4-F41C-6A6B-FA26488B0078}"/>
              </a:ext>
            </a:extLst>
          </p:cNvPr>
          <p:cNvSpPr/>
          <p:nvPr/>
        </p:nvSpPr>
        <p:spPr>
          <a:xfrm>
            <a:off x="968242" y="190500"/>
            <a:ext cx="10896600" cy="791861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3B53CA0-DAAD-BA90-9FF1-C32522BAAE38}"/>
              </a:ext>
            </a:extLst>
          </p:cNvPr>
          <p:cNvSpPr txBox="1"/>
          <p:nvPr/>
        </p:nvSpPr>
        <p:spPr>
          <a:xfrm>
            <a:off x="968242" y="355597"/>
            <a:ext cx="10537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RE-AIM Implementation – Maintenance &amp; Scaling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B5FBDBC-B74D-A3F1-0F46-DD2175C2D580}"/>
              </a:ext>
            </a:extLst>
          </p:cNvPr>
          <p:cNvSpPr/>
          <p:nvPr/>
        </p:nvSpPr>
        <p:spPr>
          <a:xfrm>
            <a:off x="968242" y="1147458"/>
            <a:ext cx="4949958" cy="2770492"/>
          </a:xfrm>
          <a:prstGeom prst="roundRect">
            <a:avLst/>
          </a:prstGeom>
          <a:solidFill>
            <a:schemeClr val="bg1">
              <a:lumMod val="95000"/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B9F1C12-30CA-24D1-1754-E96F74ECB50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8304213"/>
              </p:ext>
            </p:extLst>
          </p:nvPr>
        </p:nvGraphicFramePr>
        <p:xfrm>
          <a:off x="1350004" y="1657350"/>
          <a:ext cx="4282446" cy="212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82446">
                  <a:extLst>
                    <a:ext uri="{9D8B030D-6E8A-4147-A177-3AD203B41FA5}">
                      <a16:colId xmlns:a16="http://schemas.microsoft.com/office/drawing/2014/main" val="2720441275"/>
                    </a:ext>
                  </a:extLst>
                </a:gridCol>
              </a:tblGrid>
              <a:tr h="48320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0" dirty="0">
                          <a:solidFill>
                            <a:schemeClr val="tx1"/>
                          </a:solidFill>
                        </a:rPr>
                        <a:t>Integration with IAPT and secondary care pathways</a:t>
                      </a:r>
                    </a:p>
                  </a:txBody>
                  <a:tcPr anchor="ctr">
                    <a:lnB w="5715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77090865"/>
                  </a:ext>
                </a:extLst>
              </a:tr>
              <a:tr h="322112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Connection with electronic health records</a:t>
                      </a:r>
                    </a:p>
                  </a:txBody>
                  <a:tcPr anchor="ctr">
                    <a:lnT w="5715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99290586"/>
                  </a:ext>
                </a:extLst>
              </a:tr>
              <a:tr h="322112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Commissioning framework and tariff codes</a:t>
                      </a:r>
                    </a:p>
                  </a:txBody>
                  <a:tcPr anchor="ctr">
                    <a:lnT w="5715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35308849"/>
                  </a:ext>
                </a:extLst>
              </a:tr>
              <a:tr h="322112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Equipment maintenance and replacement</a:t>
                      </a:r>
                    </a:p>
                  </a:txBody>
                  <a:tcPr anchor="ctr">
                    <a:lnT w="5715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8616995"/>
                  </a:ext>
                </a:extLst>
              </a:tr>
              <a:tr h="322112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Ongoing training for staff turnover</a:t>
                      </a:r>
                    </a:p>
                  </a:txBody>
                  <a:tcPr anchor="ctr">
                    <a:lnT w="5715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5797072"/>
                  </a:ext>
                </a:extLst>
              </a:tr>
              <a:tr h="322112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Technology upgrade pathway</a:t>
                      </a:r>
                    </a:p>
                  </a:txBody>
                  <a:tcPr anchor="ctr">
                    <a:lnT w="5715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6704968"/>
                  </a:ext>
                </a:extLst>
              </a:tr>
            </a:tbl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4C64FBDC-AAB8-B568-5084-75B0BED2E806}"/>
              </a:ext>
            </a:extLst>
          </p:cNvPr>
          <p:cNvSpPr txBox="1"/>
          <p:nvPr/>
        </p:nvSpPr>
        <p:spPr>
          <a:xfrm>
            <a:off x="1710804" y="1205470"/>
            <a:ext cx="35528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Long-term Sustainability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48303F71-F749-61C9-3DD6-217DFC106AED}"/>
              </a:ext>
            </a:extLst>
          </p:cNvPr>
          <p:cNvSpPr/>
          <p:nvPr/>
        </p:nvSpPr>
        <p:spPr>
          <a:xfrm>
            <a:off x="1339329" y="1230954"/>
            <a:ext cx="371475" cy="3429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A76B610-EACC-BE17-F58A-AEA46FE95039}"/>
              </a:ext>
            </a:extLst>
          </p:cNvPr>
          <p:cNvSpPr txBox="1"/>
          <p:nvPr/>
        </p:nvSpPr>
        <p:spPr>
          <a:xfrm>
            <a:off x="1350004" y="1248515"/>
            <a:ext cx="360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M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018A0535-A29B-736E-7584-AD4416D760F4}"/>
              </a:ext>
            </a:extLst>
          </p:cNvPr>
          <p:cNvSpPr/>
          <p:nvPr/>
        </p:nvSpPr>
        <p:spPr>
          <a:xfrm>
            <a:off x="6214996" y="2114550"/>
            <a:ext cx="1784350" cy="895350"/>
          </a:xfrm>
          <a:prstGeom prst="roundRect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C94ED0D3-C1E5-F8CA-A90F-4FF5A8375042}"/>
              </a:ext>
            </a:extLst>
          </p:cNvPr>
          <p:cNvSpPr/>
          <p:nvPr/>
        </p:nvSpPr>
        <p:spPr>
          <a:xfrm>
            <a:off x="8140700" y="2114550"/>
            <a:ext cx="1784350" cy="895350"/>
          </a:xfrm>
          <a:prstGeom prst="roundRect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5ABF08FF-D4B0-5613-4579-DE2964E0B70B}"/>
              </a:ext>
            </a:extLst>
          </p:cNvPr>
          <p:cNvSpPr/>
          <p:nvPr/>
        </p:nvSpPr>
        <p:spPr>
          <a:xfrm>
            <a:off x="10080492" y="2114550"/>
            <a:ext cx="1784350" cy="895350"/>
          </a:xfrm>
          <a:prstGeom prst="roundRect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3653C3C-6C0E-3448-B981-71BEB47C7DEE}"/>
              </a:ext>
            </a:extLst>
          </p:cNvPr>
          <p:cNvSpPr txBox="1"/>
          <p:nvPr/>
        </p:nvSpPr>
        <p:spPr>
          <a:xfrm>
            <a:off x="6416542" y="2331392"/>
            <a:ext cx="13749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Clinical Pathway Integration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93FBF90-C6D7-FD9C-688A-CF5214B2783B}"/>
              </a:ext>
            </a:extLst>
          </p:cNvPr>
          <p:cNvSpPr txBox="1"/>
          <p:nvPr/>
        </p:nvSpPr>
        <p:spPr>
          <a:xfrm>
            <a:off x="8345421" y="2331392"/>
            <a:ext cx="13749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Sustainable Funding Models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23C2D52-E7B7-F95D-2A1E-0D6F98A2A599}"/>
              </a:ext>
            </a:extLst>
          </p:cNvPr>
          <p:cNvSpPr txBox="1"/>
          <p:nvPr/>
        </p:nvSpPr>
        <p:spPr>
          <a:xfrm>
            <a:off x="10129772" y="2331391"/>
            <a:ext cx="16875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Technical &amp; Training Updates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86BCF05B-029A-F588-ACCB-EC2A995F1ED1}"/>
              </a:ext>
            </a:extLst>
          </p:cNvPr>
          <p:cNvSpPr/>
          <p:nvPr/>
        </p:nvSpPr>
        <p:spPr>
          <a:xfrm>
            <a:off x="6907146" y="1962150"/>
            <a:ext cx="323850" cy="26035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581394D9-5102-E19F-B0FE-7DA93514E9C8}"/>
              </a:ext>
            </a:extLst>
          </p:cNvPr>
          <p:cNvSpPr/>
          <p:nvPr/>
        </p:nvSpPr>
        <p:spPr>
          <a:xfrm>
            <a:off x="8826367" y="1943101"/>
            <a:ext cx="323850" cy="26035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64C2F435-9E65-D365-54CE-3B047C60EC1E}"/>
              </a:ext>
            </a:extLst>
          </p:cNvPr>
          <p:cNvSpPr/>
          <p:nvPr/>
        </p:nvSpPr>
        <p:spPr>
          <a:xfrm>
            <a:off x="10810742" y="1984372"/>
            <a:ext cx="323850" cy="26035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558A1F0-9F35-492B-05DA-00CC64A53CA1}"/>
              </a:ext>
            </a:extLst>
          </p:cNvPr>
          <p:cNvSpPr txBox="1"/>
          <p:nvPr/>
        </p:nvSpPr>
        <p:spPr>
          <a:xfrm>
            <a:off x="6924114" y="1936945"/>
            <a:ext cx="21067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1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951CB9C-BAF0-FB77-786F-D51CCD6BFC93}"/>
              </a:ext>
            </a:extLst>
          </p:cNvPr>
          <p:cNvSpPr txBox="1"/>
          <p:nvPr/>
        </p:nvSpPr>
        <p:spPr>
          <a:xfrm>
            <a:off x="8839909" y="1914723"/>
            <a:ext cx="25936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2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51A3EF9-6469-605C-A560-80922582DBA8}"/>
              </a:ext>
            </a:extLst>
          </p:cNvPr>
          <p:cNvSpPr txBox="1"/>
          <p:nvPr/>
        </p:nvSpPr>
        <p:spPr>
          <a:xfrm>
            <a:off x="10826270" y="1954502"/>
            <a:ext cx="29279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3</a:t>
            </a:r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06D0E786-66FF-2E60-03AD-ADEE201C234A}"/>
              </a:ext>
            </a:extLst>
          </p:cNvPr>
          <p:cNvSpPr/>
          <p:nvPr/>
        </p:nvSpPr>
        <p:spPr>
          <a:xfrm>
            <a:off x="6299962" y="3653518"/>
            <a:ext cx="5173579" cy="3013982"/>
          </a:xfrm>
          <a:prstGeom prst="roundRect">
            <a:avLst/>
          </a:prstGeom>
          <a:solidFill>
            <a:schemeClr val="bg1">
              <a:lumMod val="95000"/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277C58DE-6459-0A36-F198-49AB4804B2E2}"/>
              </a:ext>
            </a:extLst>
          </p:cNvPr>
          <p:cNvSpPr txBox="1"/>
          <p:nvPr/>
        </p:nvSpPr>
        <p:spPr>
          <a:xfrm>
            <a:off x="7839208" y="3674420"/>
            <a:ext cx="34193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Scaling Strategy</a:t>
            </a:r>
          </a:p>
        </p:txBody>
      </p:sp>
      <p:graphicFrame>
        <p:nvGraphicFramePr>
          <p:cNvPr id="32" name="Table 31">
            <a:extLst>
              <a:ext uri="{FF2B5EF4-FFF2-40B4-BE49-F238E27FC236}">
                <a16:creationId xmlns:a16="http://schemas.microsoft.com/office/drawing/2014/main" id="{DFE403CF-B0BA-643D-6C1F-8351F4EC14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4284844"/>
              </p:ext>
            </p:extLst>
          </p:nvPr>
        </p:nvGraphicFramePr>
        <p:xfrm>
          <a:off x="6658736" y="4142089"/>
          <a:ext cx="4599814" cy="22985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99814">
                  <a:extLst>
                    <a:ext uri="{9D8B030D-6E8A-4147-A177-3AD203B41FA5}">
                      <a16:colId xmlns:a16="http://schemas.microsoft.com/office/drawing/2014/main" val="2720441275"/>
                    </a:ext>
                  </a:extLst>
                </a:gridCol>
              </a:tblGrid>
              <a:tr h="398763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0" dirty="0">
                          <a:solidFill>
                            <a:schemeClr val="tx1"/>
                          </a:solidFill>
                        </a:rPr>
                        <a:t>Phased implementation based on evaluation</a:t>
                      </a:r>
                    </a:p>
                  </a:txBody>
                  <a:tcPr anchor="ctr">
                    <a:lnB w="5715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77090865"/>
                  </a:ext>
                </a:extLst>
              </a:tr>
              <a:tr h="345417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Adaptation toolkit for different services</a:t>
                      </a:r>
                    </a:p>
                  </a:txBody>
                  <a:tcPr anchor="ctr">
                    <a:lnT w="5715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99290586"/>
                  </a:ext>
                </a:extLst>
              </a:tr>
              <a:tr h="345417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Regional implementation support teams</a:t>
                      </a:r>
                    </a:p>
                  </a:txBody>
                  <a:tcPr anchor="ctr">
                    <a:lnT w="5715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35308849"/>
                  </a:ext>
                </a:extLst>
              </a:tr>
              <a:tr h="345417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National community of practice</a:t>
                      </a:r>
                    </a:p>
                  </a:txBody>
                  <a:tcPr anchor="ctr">
                    <a:lnT w="5715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8616995"/>
                  </a:ext>
                </a:extLst>
              </a:tr>
              <a:tr h="345417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Policy briefings for wider adoption</a:t>
                      </a:r>
                    </a:p>
                  </a:txBody>
                  <a:tcPr anchor="ctr">
                    <a:lnT w="5715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5797072"/>
                  </a:ext>
                </a:extLst>
              </a:tr>
              <a:tr h="345417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Implementation guide based on pilot experiences</a:t>
                      </a:r>
                    </a:p>
                  </a:txBody>
                  <a:tcPr anchor="ctr">
                    <a:lnT w="5715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05636739"/>
                  </a:ext>
                </a:extLst>
              </a:tr>
            </a:tbl>
          </a:graphicData>
        </a:graphic>
      </p:graphicFrame>
      <p:sp>
        <p:nvSpPr>
          <p:cNvPr id="33" name="Oval 32">
            <a:extLst>
              <a:ext uri="{FF2B5EF4-FFF2-40B4-BE49-F238E27FC236}">
                <a16:creationId xmlns:a16="http://schemas.microsoft.com/office/drawing/2014/main" id="{B82AC0C9-5CA8-5850-BBD0-7078444D15F9}"/>
              </a:ext>
            </a:extLst>
          </p:cNvPr>
          <p:cNvSpPr/>
          <p:nvPr/>
        </p:nvSpPr>
        <p:spPr>
          <a:xfrm>
            <a:off x="7381661" y="3721136"/>
            <a:ext cx="404941" cy="33943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F04C500-2E9B-A0B8-BDDA-906614B5D002}"/>
              </a:ext>
            </a:extLst>
          </p:cNvPr>
          <p:cNvSpPr txBox="1"/>
          <p:nvPr/>
        </p:nvSpPr>
        <p:spPr>
          <a:xfrm>
            <a:off x="7425802" y="3732142"/>
            <a:ext cx="360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0700FDBB-C7FD-A47F-9801-7420A5B2E9A3}"/>
              </a:ext>
            </a:extLst>
          </p:cNvPr>
          <p:cNvSpPr txBox="1"/>
          <p:nvPr/>
        </p:nvSpPr>
        <p:spPr>
          <a:xfrm>
            <a:off x="1177271" y="4083047"/>
            <a:ext cx="4740929" cy="307777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VR Therapy System-Wide Implementation Plan</a:t>
            </a:r>
          </a:p>
        </p:txBody>
      </p:sp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DE5C5921-C836-7A73-B61B-C2C99AA8323B}"/>
              </a:ext>
            </a:extLst>
          </p:cNvPr>
          <p:cNvSpPr/>
          <p:nvPr/>
        </p:nvSpPr>
        <p:spPr>
          <a:xfrm>
            <a:off x="2324378" y="5400728"/>
            <a:ext cx="1970318" cy="37802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Rectangle: Rounded Corners 37">
            <a:extLst>
              <a:ext uri="{FF2B5EF4-FFF2-40B4-BE49-F238E27FC236}">
                <a16:creationId xmlns:a16="http://schemas.microsoft.com/office/drawing/2014/main" id="{A46F915A-5DF8-785E-C539-A2BF9619EBB5}"/>
              </a:ext>
            </a:extLst>
          </p:cNvPr>
          <p:cNvSpPr/>
          <p:nvPr/>
        </p:nvSpPr>
        <p:spPr>
          <a:xfrm>
            <a:off x="2324378" y="4697973"/>
            <a:ext cx="1970318" cy="378029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9" name="Rectangle: Rounded Corners 38">
            <a:extLst>
              <a:ext uri="{FF2B5EF4-FFF2-40B4-BE49-F238E27FC236}">
                <a16:creationId xmlns:a16="http://schemas.microsoft.com/office/drawing/2014/main" id="{AD5AA5AC-F369-2817-031F-514E7B66BD66}"/>
              </a:ext>
            </a:extLst>
          </p:cNvPr>
          <p:cNvSpPr/>
          <p:nvPr/>
        </p:nvSpPr>
        <p:spPr>
          <a:xfrm>
            <a:off x="2315427" y="6103483"/>
            <a:ext cx="1970318" cy="378029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3FA9A860-D5E4-478D-EF5F-2B67A2CEE2A6}"/>
              </a:ext>
            </a:extLst>
          </p:cNvPr>
          <p:cNvSpPr txBox="1"/>
          <p:nvPr/>
        </p:nvSpPr>
        <p:spPr>
          <a:xfrm>
            <a:off x="2432050" y="4730939"/>
            <a:ext cx="1790700" cy="27699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GB" sz="1200" dirty="0"/>
              <a:t>Pilot Sites (10)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A8917400-FF4A-EC6C-D600-C5427F9D4911}"/>
              </a:ext>
            </a:extLst>
          </p:cNvPr>
          <p:cNvSpPr txBox="1"/>
          <p:nvPr/>
        </p:nvSpPr>
        <p:spPr>
          <a:xfrm>
            <a:off x="2375605" y="5443780"/>
            <a:ext cx="1893154" cy="27699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GB" sz="1200" dirty="0"/>
              <a:t>Regional Expansion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87322AEC-AB4F-1E5D-42B7-203228338A32}"/>
              </a:ext>
            </a:extLst>
          </p:cNvPr>
          <p:cNvSpPr txBox="1"/>
          <p:nvPr/>
        </p:nvSpPr>
        <p:spPr>
          <a:xfrm>
            <a:off x="2159083" y="6141856"/>
            <a:ext cx="2326198" cy="27699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GB" sz="1200" dirty="0"/>
              <a:t>National Implementation</a:t>
            </a:r>
          </a:p>
        </p:txBody>
      </p: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BF76D42F-0C42-79D8-EC42-2F10AC3BB1F7}"/>
              </a:ext>
            </a:extLst>
          </p:cNvPr>
          <p:cNvCxnSpPr>
            <a:stCxn id="38" idx="2"/>
          </p:cNvCxnSpPr>
          <p:nvPr/>
        </p:nvCxnSpPr>
        <p:spPr>
          <a:xfrm>
            <a:off x="3309537" y="5076002"/>
            <a:ext cx="0" cy="2697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2A124C2B-037C-B9EF-2CF6-1B387C8763A6}"/>
              </a:ext>
            </a:extLst>
          </p:cNvPr>
          <p:cNvCxnSpPr/>
          <p:nvPr/>
        </p:nvCxnSpPr>
        <p:spPr>
          <a:xfrm>
            <a:off x="3307305" y="5778757"/>
            <a:ext cx="0" cy="2697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Rectangle 46">
            <a:extLst>
              <a:ext uri="{FF2B5EF4-FFF2-40B4-BE49-F238E27FC236}">
                <a16:creationId xmlns:a16="http://schemas.microsoft.com/office/drawing/2014/main" id="{29725A1E-C7DB-03ED-4A22-BFB4F7F1168F}"/>
              </a:ext>
            </a:extLst>
          </p:cNvPr>
          <p:cNvSpPr/>
          <p:nvPr/>
        </p:nvSpPr>
        <p:spPr>
          <a:xfrm>
            <a:off x="11381509" y="1030650"/>
            <a:ext cx="297873" cy="21684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4333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DBF2F9D-983F-4E90-827D-5A23216DE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9609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4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6116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4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2748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4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68377" y="3610394"/>
            <a:ext cx="0" cy="3238728"/>
          </a:xfrm>
          <a:prstGeom prst="line">
            <a:avLst/>
          </a:prstGeom>
          <a:ln w="25400" cap="sq">
            <a:gradFill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E081C305-04F3-8AA2-7F0F-97EA8B2B70CF}"/>
              </a:ext>
            </a:extLst>
          </p:cNvPr>
          <p:cNvSpPr/>
          <p:nvPr/>
        </p:nvSpPr>
        <p:spPr>
          <a:xfrm>
            <a:off x="466725" y="356812"/>
            <a:ext cx="11145765" cy="592619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F00D56F-1893-2C54-5AA8-377C1350A701}"/>
              </a:ext>
            </a:extLst>
          </p:cNvPr>
          <p:cNvSpPr txBox="1"/>
          <p:nvPr/>
        </p:nvSpPr>
        <p:spPr>
          <a:xfrm>
            <a:off x="7738997" y="3671042"/>
            <a:ext cx="96979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Charities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F7C71DC-5143-5240-416A-495419FB6AFD}"/>
              </a:ext>
            </a:extLst>
          </p:cNvPr>
          <p:cNvSpPr txBox="1"/>
          <p:nvPr/>
        </p:nvSpPr>
        <p:spPr>
          <a:xfrm>
            <a:off x="5533591" y="4859750"/>
            <a:ext cx="126119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solidFill>
                  <a:schemeClr val="bg1"/>
                </a:solidFill>
              </a:rPr>
              <a:t>Professional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D17DDAF1-3B18-F8EB-0D84-CFB49C0D52C4}"/>
              </a:ext>
            </a:extLst>
          </p:cNvPr>
          <p:cNvSpPr txBox="1"/>
          <p:nvPr/>
        </p:nvSpPr>
        <p:spPr>
          <a:xfrm>
            <a:off x="4290899" y="3652153"/>
            <a:ext cx="96979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External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A92DD252-55C8-171A-1F1A-733534C125A8}"/>
              </a:ext>
            </a:extLst>
          </p:cNvPr>
          <p:cNvSpPr txBox="1"/>
          <p:nvPr/>
        </p:nvSpPr>
        <p:spPr>
          <a:xfrm>
            <a:off x="5622134" y="5800965"/>
            <a:ext cx="108411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chemeClr val="bg1"/>
                </a:solidFill>
              </a:rPr>
              <a:t>Academia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CEF175B2-DC7A-8013-5684-6C7B174644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0876" y="1571184"/>
            <a:ext cx="4397784" cy="4199715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58FB1598-5DF1-7183-CC5B-C4293C4974CF}"/>
              </a:ext>
            </a:extLst>
          </p:cNvPr>
          <p:cNvSpPr txBox="1"/>
          <p:nvPr/>
        </p:nvSpPr>
        <p:spPr>
          <a:xfrm>
            <a:off x="790576" y="454521"/>
            <a:ext cx="807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Key Stakeholders &amp; Partners – Facilitators for Success</a:t>
            </a:r>
          </a:p>
        </p:txBody>
      </p:sp>
      <p:pic>
        <p:nvPicPr>
          <p:cNvPr id="55" name="Picture 54">
            <a:extLst>
              <a:ext uri="{FF2B5EF4-FFF2-40B4-BE49-F238E27FC236}">
                <a16:creationId xmlns:a16="http://schemas.microsoft.com/office/drawing/2014/main" id="{1CAF3D84-62E2-034E-A938-7D884CB17C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187" y="4326563"/>
            <a:ext cx="3482642" cy="2248095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6CD69B69-D51A-1706-9227-33906A0A154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2325" y="1003927"/>
            <a:ext cx="3505504" cy="3314987"/>
          </a:xfrm>
          <a:prstGeom prst="rect">
            <a:avLst/>
          </a:prstGeom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2EDEA538-2B53-795D-A7AA-C7C426585A9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42302" y="1602350"/>
            <a:ext cx="2804403" cy="4016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9461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Picture 44">
            <a:extLst>
              <a:ext uri="{FF2B5EF4-FFF2-40B4-BE49-F238E27FC236}">
                <a16:creationId xmlns:a16="http://schemas.microsoft.com/office/drawing/2014/main" id="{9526CDD4-4A65-0688-335B-9C198C9A33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7914" y="4898041"/>
            <a:ext cx="10493649" cy="1646063"/>
          </a:xfrm>
          <a:prstGeom prst="rect">
            <a:avLst/>
          </a:prstGeom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9EF61BA9-19E1-3BA7-61D7-87AB22F4495D}"/>
              </a:ext>
            </a:extLst>
          </p:cNvPr>
          <p:cNvSpPr/>
          <p:nvPr/>
        </p:nvSpPr>
        <p:spPr>
          <a:xfrm>
            <a:off x="475742" y="90112"/>
            <a:ext cx="11145765" cy="592619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8973CCCF-C882-FB87-85F2-231E60A0F8BC}"/>
              </a:ext>
            </a:extLst>
          </p:cNvPr>
          <p:cNvSpPr txBox="1"/>
          <p:nvPr/>
        </p:nvSpPr>
        <p:spPr>
          <a:xfrm>
            <a:off x="475742" y="112829"/>
            <a:ext cx="105251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Addressing Implementation Barriers</a:t>
            </a:r>
          </a:p>
        </p:txBody>
      </p: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5816CE6C-FF59-0CF1-6562-2BBE009AA1A1}"/>
              </a:ext>
            </a:extLst>
          </p:cNvPr>
          <p:cNvCxnSpPr>
            <a:cxnSpLocks/>
          </p:cNvCxnSpPr>
          <p:nvPr/>
        </p:nvCxnSpPr>
        <p:spPr>
          <a:xfrm>
            <a:off x="4200525" y="5200650"/>
            <a:ext cx="542925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73651CE4-3B64-6872-CE2B-C943F031EAB9}"/>
              </a:ext>
            </a:extLst>
          </p:cNvPr>
          <p:cNvCxnSpPr>
            <a:cxnSpLocks/>
          </p:cNvCxnSpPr>
          <p:nvPr/>
        </p:nvCxnSpPr>
        <p:spPr>
          <a:xfrm>
            <a:off x="7820025" y="5229225"/>
            <a:ext cx="542925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Rectangle 53">
            <a:extLst>
              <a:ext uri="{FF2B5EF4-FFF2-40B4-BE49-F238E27FC236}">
                <a16:creationId xmlns:a16="http://schemas.microsoft.com/office/drawing/2014/main" id="{2B42814E-63EB-7CC5-19C9-BB017D491922}"/>
              </a:ext>
            </a:extLst>
          </p:cNvPr>
          <p:cNvSpPr/>
          <p:nvPr/>
        </p:nvSpPr>
        <p:spPr>
          <a:xfrm>
            <a:off x="5819775" y="2266950"/>
            <a:ext cx="2162175" cy="33337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F3FE4CE3-B5E2-A54E-C8C9-1C333F35AE34}"/>
              </a:ext>
            </a:extLst>
          </p:cNvPr>
          <p:cNvSpPr/>
          <p:nvPr/>
        </p:nvSpPr>
        <p:spPr>
          <a:xfrm>
            <a:off x="5819775" y="3650160"/>
            <a:ext cx="2447925" cy="33337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chemeClr val="bg1"/>
                </a:solidFill>
              </a:ln>
            </a:endParaRPr>
          </a:p>
        </p:txBody>
      </p:sp>
      <p:pic>
        <p:nvPicPr>
          <p:cNvPr id="57" name="Picture 56">
            <a:extLst>
              <a:ext uri="{FF2B5EF4-FFF2-40B4-BE49-F238E27FC236}">
                <a16:creationId xmlns:a16="http://schemas.microsoft.com/office/drawing/2014/main" id="{EBD11AA8-528C-8D78-5B31-30F0480339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541" y="890197"/>
            <a:ext cx="10225326" cy="3767934"/>
          </a:xfrm>
          <a:prstGeom prst="rect">
            <a:avLst/>
          </a:prstGeom>
        </p:spPr>
      </p:pic>
      <p:sp>
        <p:nvSpPr>
          <p:cNvPr id="58" name="Rectangle 57">
            <a:extLst>
              <a:ext uri="{FF2B5EF4-FFF2-40B4-BE49-F238E27FC236}">
                <a16:creationId xmlns:a16="http://schemas.microsoft.com/office/drawing/2014/main" id="{327A1FA7-374A-E0D1-C92E-6E2797A183F1}"/>
              </a:ext>
            </a:extLst>
          </p:cNvPr>
          <p:cNvSpPr/>
          <p:nvPr/>
        </p:nvSpPr>
        <p:spPr>
          <a:xfrm>
            <a:off x="11097491" y="1745673"/>
            <a:ext cx="748145" cy="58189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8469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D2D42A41-E787-DFE8-2B11-B96E9B55F975}"/>
              </a:ext>
            </a:extLst>
          </p:cNvPr>
          <p:cNvSpPr/>
          <p:nvPr/>
        </p:nvSpPr>
        <p:spPr>
          <a:xfrm>
            <a:off x="10339387" y="228600"/>
            <a:ext cx="1590675" cy="100965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1A22D3E9-DC73-E85E-8E79-3422B35FEA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8184" y="4845730"/>
            <a:ext cx="4099915" cy="1386960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E54BA62F-D74C-E479-482D-661B6F38BF73}"/>
              </a:ext>
            </a:extLst>
          </p:cNvPr>
          <p:cNvSpPr/>
          <p:nvPr/>
        </p:nvSpPr>
        <p:spPr>
          <a:xfrm>
            <a:off x="865260" y="330342"/>
            <a:ext cx="11145765" cy="698358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34F1E18F-5850-01DE-FA14-AFC1702713CF}"/>
              </a:ext>
            </a:extLst>
          </p:cNvPr>
          <p:cNvSpPr txBox="1"/>
          <p:nvPr/>
        </p:nvSpPr>
        <p:spPr>
          <a:xfrm>
            <a:off x="865260" y="417911"/>
            <a:ext cx="108288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Ethical &amp; Legal Considerations</a:t>
            </a:r>
          </a:p>
        </p:txBody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E15F20F4-7D3D-20A8-13CF-31672E6265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4594" y="1119987"/>
            <a:ext cx="11027096" cy="3461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298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7B1E70B-3485-A762-3F0C-898183388651}"/>
              </a:ext>
            </a:extLst>
          </p:cNvPr>
          <p:cNvSpPr/>
          <p:nvPr/>
        </p:nvSpPr>
        <p:spPr>
          <a:xfrm>
            <a:off x="865260" y="330342"/>
            <a:ext cx="11145765" cy="698358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7754889-4A34-40AC-EDB1-B5C8D75AE2F5}"/>
              </a:ext>
            </a:extLst>
          </p:cNvPr>
          <p:cNvSpPr txBox="1"/>
          <p:nvPr/>
        </p:nvSpPr>
        <p:spPr>
          <a:xfrm>
            <a:off x="838200" y="447675"/>
            <a:ext cx="108870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Benefits to Target Population – Clinical and Access Advantages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247A6D44-45B2-2B77-10D8-D5A068DC6F7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9633331"/>
              </p:ext>
            </p:extLst>
          </p:nvPr>
        </p:nvGraphicFramePr>
        <p:xfrm>
          <a:off x="1626734" y="1532254"/>
          <a:ext cx="4363965" cy="24301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63965">
                  <a:extLst>
                    <a:ext uri="{9D8B030D-6E8A-4147-A177-3AD203B41FA5}">
                      <a16:colId xmlns:a16="http://schemas.microsoft.com/office/drawing/2014/main" val="2872385665"/>
                    </a:ext>
                  </a:extLst>
                </a:gridCol>
              </a:tblGrid>
              <a:tr h="37987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   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Enhanced Treatment Accessibility</a:t>
                      </a:r>
                    </a:p>
                  </a:txBody>
                  <a:tcPr>
                    <a:lnB w="571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5499656"/>
                  </a:ext>
                </a:extLst>
              </a:tr>
              <a:tr h="37987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Reduction in geographical barriers </a:t>
                      </a:r>
                    </a:p>
                  </a:txBody>
                  <a:tcPr>
                    <a:lnT w="571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430427"/>
                  </a:ext>
                </a:extLst>
              </a:tr>
              <a:tr h="37987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Options for homebound individuals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2468607"/>
                  </a:ext>
                </a:extLst>
              </a:tr>
              <a:tr h="37987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Extended capacity through efficiency gains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2334104"/>
                  </a:ext>
                </a:extLst>
              </a:tr>
              <a:tr h="37987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Reduced waiting times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09353896"/>
                  </a:ext>
                </a:extLst>
              </a:tr>
              <a:tr h="53078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Decreased travel burden for anxiety patients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64839032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293BD2AF-E9E2-642C-D6E1-4ED81222BE3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1176210"/>
              </p:ext>
            </p:extLst>
          </p:nvPr>
        </p:nvGraphicFramePr>
        <p:xfrm>
          <a:off x="6509509" y="1532254"/>
          <a:ext cx="5002139" cy="32878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02139">
                  <a:extLst>
                    <a:ext uri="{9D8B030D-6E8A-4147-A177-3AD203B41FA5}">
                      <a16:colId xmlns:a16="http://schemas.microsoft.com/office/drawing/2014/main" val="2872385665"/>
                    </a:ext>
                  </a:extLst>
                </a:gridCol>
              </a:tblGrid>
              <a:tr h="365266">
                <a:tc>
                  <a:txBody>
                    <a:bodyPr/>
                    <a:lstStyle/>
                    <a:p>
                      <a:r>
                        <a:rPr lang="en-GB" sz="1800" dirty="0"/>
                        <a:t>    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Improved Treatment Experience</a:t>
                      </a:r>
                    </a:p>
                  </a:txBody>
                  <a:tcPr>
                    <a:lnB w="571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5499656"/>
                  </a:ext>
                </a:extLst>
              </a:tr>
              <a:tr h="36526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Reduced stigma vs. traditional settings</a:t>
                      </a:r>
                    </a:p>
                  </a:txBody>
                  <a:tcPr>
                    <a:lnT w="571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430427"/>
                  </a:ext>
                </a:extLst>
              </a:tr>
              <a:tr h="36526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Higher engagement (</a:t>
                      </a:r>
                      <a:r>
                        <a:rPr lang="en-GB" sz="1400" dirty="0">
                          <a:solidFill>
                            <a:srgbClr val="FF0000"/>
                          </a:solidFill>
                        </a:rPr>
                        <a:t>76% vs. 63% </a:t>
                      </a:r>
                      <a:r>
                        <a:rPr lang="en-GB" sz="1400" dirty="0"/>
                        <a:t>completion)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2468607"/>
                  </a:ext>
                </a:extLst>
              </a:tr>
              <a:tr h="36526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Greater sense of agency and control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2334104"/>
                  </a:ext>
                </a:extLst>
              </a:tr>
              <a:tr h="36526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Precisely tailored individual exposure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09353896"/>
                  </a:ext>
                </a:extLst>
              </a:tr>
              <a:tr h="36526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Safe exposure to inaccessible situations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64839032"/>
                  </a:ext>
                </a:extLst>
              </a:tr>
              <a:tr h="36526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Immediate safe return if excessive distress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32572803"/>
                  </a:ext>
                </a:extLst>
              </a:tr>
              <a:tr h="36526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Lower dropout rates (</a:t>
                      </a:r>
                      <a:r>
                        <a:rPr lang="en-GB" sz="1400" dirty="0">
                          <a:solidFill>
                            <a:srgbClr val="FF0000"/>
                          </a:solidFill>
                        </a:rPr>
                        <a:t>23% vs. 37%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)</a:t>
                      </a:r>
                      <a:endParaRPr lang="en-GB" sz="1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6443534"/>
                  </a:ext>
                </a:extLst>
              </a:tr>
              <a:tr h="36526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Enhanced between-session practice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75552578"/>
                  </a:ext>
                </a:extLst>
              </a:tr>
            </a:tbl>
          </a:graphicData>
        </a:graphic>
      </p:graphicFrame>
      <p:pic>
        <p:nvPicPr>
          <p:cNvPr id="17" name="Picture 16">
            <a:extLst>
              <a:ext uri="{FF2B5EF4-FFF2-40B4-BE49-F238E27FC236}">
                <a16:creationId xmlns:a16="http://schemas.microsoft.com/office/drawing/2014/main" id="{E01B8E3B-C405-EBC3-1C22-E54D69023F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1060" y="1473486"/>
            <a:ext cx="322799" cy="40197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50AE825C-FF12-7F31-3A7C-63D61E66E3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0459" y="1473486"/>
            <a:ext cx="350550" cy="358171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C2FF9847-8ACB-B260-B4AC-37D6118BA7C7}"/>
              </a:ext>
            </a:extLst>
          </p:cNvPr>
          <p:cNvSpPr/>
          <p:nvPr/>
        </p:nvSpPr>
        <p:spPr>
          <a:xfrm>
            <a:off x="1321409" y="4638675"/>
            <a:ext cx="2282909" cy="20193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B3FB3BD-2018-3B60-D9D7-F9E8E32BB3A2}"/>
              </a:ext>
            </a:extLst>
          </p:cNvPr>
          <p:cNvSpPr/>
          <p:nvPr/>
        </p:nvSpPr>
        <p:spPr>
          <a:xfrm>
            <a:off x="3818277" y="4638675"/>
            <a:ext cx="2282908" cy="20193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20FB661-7821-30DB-C434-6868F67124B4}"/>
              </a:ext>
            </a:extLst>
          </p:cNvPr>
          <p:cNvSpPr/>
          <p:nvPr/>
        </p:nvSpPr>
        <p:spPr>
          <a:xfrm>
            <a:off x="1321409" y="5086350"/>
            <a:ext cx="2282909" cy="1571625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9713081-AE4A-67DD-8547-251A53C6B419}"/>
              </a:ext>
            </a:extLst>
          </p:cNvPr>
          <p:cNvSpPr/>
          <p:nvPr/>
        </p:nvSpPr>
        <p:spPr>
          <a:xfrm>
            <a:off x="3818277" y="5400675"/>
            <a:ext cx="2282909" cy="125730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CAAA280-1F43-B204-670A-EE1A86C74046}"/>
              </a:ext>
            </a:extLst>
          </p:cNvPr>
          <p:cNvSpPr txBox="1"/>
          <p:nvPr/>
        </p:nvSpPr>
        <p:spPr>
          <a:xfrm>
            <a:off x="2113917" y="5141080"/>
            <a:ext cx="6978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76%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5C3111A-A7B5-91C9-FD3D-AE12F8BB6510}"/>
              </a:ext>
            </a:extLst>
          </p:cNvPr>
          <p:cNvSpPr txBox="1"/>
          <p:nvPr/>
        </p:nvSpPr>
        <p:spPr>
          <a:xfrm>
            <a:off x="4680940" y="5400674"/>
            <a:ext cx="6978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63%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23753085-E8D2-4A6D-F8D3-48DD0D87FDBB}"/>
              </a:ext>
            </a:extLst>
          </p:cNvPr>
          <p:cNvSpPr txBox="1"/>
          <p:nvPr/>
        </p:nvSpPr>
        <p:spPr>
          <a:xfrm>
            <a:off x="2137152" y="4063998"/>
            <a:ext cx="3545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Engagement &amp; Dropout Rates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3D6F8D00-AF4B-B740-3197-EBE786333D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1494" y="4914650"/>
            <a:ext cx="5395428" cy="1044030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0A2566A6-204D-6ADF-54FB-368563679191}"/>
              </a:ext>
            </a:extLst>
          </p:cNvPr>
          <p:cNvSpPr txBox="1"/>
          <p:nvPr/>
        </p:nvSpPr>
        <p:spPr>
          <a:xfrm>
            <a:off x="6444838" y="6053188"/>
            <a:ext cx="7923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Home Access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6FAE1D7-FCB0-FD69-2B66-EA3B913CB69C}"/>
              </a:ext>
            </a:extLst>
          </p:cNvPr>
          <p:cNvSpPr txBox="1"/>
          <p:nvPr/>
        </p:nvSpPr>
        <p:spPr>
          <a:xfrm>
            <a:off x="7921213" y="6053188"/>
            <a:ext cx="9465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Reduced Wait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DA875A2-A689-99AC-BDF7-D42AF4753039}"/>
              </a:ext>
            </a:extLst>
          </p:cNvPr>
          <p:cNvSpPr txBox="1"/>
          <p:nvPr/>
        </p:nvSpPr>
        <p:spPr>
          <a:xfrm>
            <a:off x="9388063" y="6053188"/>
            <a:ext cx="9465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Safe Return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4F5EA3F3-BD83-052B-7CF4-B9CE0BFF1D48}"/>
              </a:ext>
            </a:extLst>
          </p:cNvPr>
          <p:cNvSpPr txBox="1"/>
          <p:nvPr/>
        </p:nvSpPr>
        <p:spPr>
          <a:xfrm>
            <a:off x="10690360" y="6050211"/>
            <a:ext cx="94656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Practice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1BF3F380-6978-CB40-18A2-49404FA4F1FE}"/>
              </a:ext>
            </a:extLst>
          </p:cNvPr>
          <p:cNvSpPr/>
          <p:nvPr/>
        </p:nvSpPr>
        <p:spPr>
          <a:xfrm>
            <a:off x="11401394" y="1044677"/>
            <a:ext cx="336839" cy="1524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8229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7E2AF33-2ADD-8F3E-351F-887771CEE428}"/>
              </a:ext>
            </a:extLst>
          </p:cNvPr>
          <p:cNvSpPr/>
          <p:nvPr/>
        </p:nvSpPr>
        <p:spPr>
          <a:xfrm>
            <a:off x="855735" y="292242"/>
            <a:ext cx="11145765" cy="698358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9977418-8BC9-D3B8-5404-70E2FD5ECCF0}"/>
              </a:ext>
            </a:extLst>
          </p:cNvPr>
          <p:cNvSpPr txBox="1"/>
          <p:nvPr/>
        </p:nvSpPr>
        <p:spPr>
          <a:xfrm>
            <a:off x="4326784" y="2789379"/>
            <a:ext cx="29455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NHS Strategic Alignment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1296263E-1631-274B-2862-0BB6DD0355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569" y="2192068"/>
            <a:ext cx="541067" cy="2857748"/>
          </a:xfrm>
          <a:prstGeom prst="rect">
            <a:avLst/>
          </a:prstGeom>
        </p:spPr>
      </p:pic>
      <p:sp>
        <p:nvSpPr>
          <p:cNvPr id="44" name="Oval 43">
            <a:extLst>
              <a:ext uri="{FF2B5EF4-FFF2-40B4-BE49-F238E27FC236}">
                <a16:creationId xmlns:a16="http://schemas.microsoft.com/office/drawing/2014/main" id="{F638A5BE-C6DC-E63D-18B1-EAE01CA2CE20}"/>
              </a:ext>
            </a:extLst>
          </p:cNvPr>
          <p:cNvSpPr/>
          <p:nvPr/>
        </p:nvSpPr>
        <p:spPr>
          <a:xfrm>
            <a:off x="5066798" y="1118075"/>
            <a:ext cx="1604328" cy="1538334"/>
          </a:xfrm>
          <a:prstGeom prst="ellipse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B5D2CFE1-4BA5-034C-2687-1B01B2D88ABB}"/>
              </a:ext>
            </a:extLst>
          </p:cNvPr>
          <p:cNvSpPr txBox="1"/>
          <p:nvPr/>
        </p:nvSpPr>
        <p:spPr>
          <a:xfrm>
            <a:off x="8656850" y="1364810"/>
            <a:ext cx="29455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Future Developments</a:t>
            </a:r>
          </a:p>
        </p:txBody>
      </p:sp>
      <p:pic>
        <p:nvPicPr>
          <p:cNvPr id="72" name="Picture 71">
            <a:extLst>
              <a:ext uri="{FF2B5EF4-FFF2-40B4-BE49-F238E27FC236}">
                <a16:creationId xmlns:a16="http://schemas.microsoft.com/office/drawing/2014/main" id="{ADF15BAB-ED51-9853-121E-C278E948D8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19013" y="3154062"/>
            <a:ext cx="3027492" cy="3096103"/>
          </a:xfrm>
          <a:prstGeom prst="rect">
            <a:avLst/>
          </a:prstGeom>
        </p:spPr>
      </p:pic>
      <p:pic>
        <p:nvPicPr>
          <p:cNvPr id="74" name="Picture 73">
            <a:extLst>
              <a:ext uri="{FF2B5EF4-FFF2-40B4-BE49-F238E27FC236}">
                <a16:creationId xmlns:a16="http://schemas.microsoft.com/office/drawing/2014/main" id="{DF74D10A-4A5B-CA3A-6391-71F3351F3B4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63539" y="1887242"/>
            <a:ext cx="2370025" cy="3467400"/>
          </a:xfrm>
          <a:prstGeom prst="rect">
            <a:avLst/>
          </a:prstGeom>
        </p:spPr>
      </p:pic>
      <p:sp>
        <p:nvSpPr>
          <p:cNvPr id="75" name="TextBox 74">
            <a:extLst>
              <a:ext uri="{FF2B5EF4-FFF2-40B4-BE49-F238E27FC236}">
                <a16:creationId xmlns:a16="http://schemas.microsoft.com/office/drawing/2014/main" id="{40711783-B048-3243-5E25-04F6924477CA}"/>
              </a:ext>
            </a:extLst>
          </p:cNvPr>
          <p:cNvSpPr txBox="1"/>
          <p:nvPr/>
        </p:nvSpPr>
        <p:spPr>
          <a:xfrm>
            <a:off x="1273460" y="1355283"/>
            <a:ext cx="29455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Development Roadmap</a:t>
            </a:r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3DC46756-E657-94D7-A319-3146A2DC6E9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65557" y="1856776"/>
            <a:ext cx="4088991" cy="3467400"/>
          </a:xfrm>
          <a:prstGeom prst="rect">
            <a:avLst/>
          </a:prstGeom>
        </p:spPr>
      </p:pic>
      <p:sp>
        <p:nvSpPr>
          <p:cNvPr id="78" name="TextBox 77">
            <a:extLst>
              <a:ext uri="{FF2B5EF4-FFF2-40B4-BE49-F238E27FC236}">
                <a16:creationId xmlns:a16="http://schemas.microsoft.com/office/drawing/2014/main" id="{AC5CA20A-EE06-BADE-D306-5F83B4CEA075}"/>
              </a:ext>
            </a:extLst>
          </p:cNvPr>
          <p:cNvSpPr txBox="1"/>
          <p:nvPr/>
        </p:nvSpPr>
        <p:spPr>
          <a:xfrm>
            <a:off x="903183" y="450567"/>
            <a:ext cx="109404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System Impact and Future Directions – VR Therapy Evolution and Strategic Alignment</a:t>
            </a: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D6D5D212-30FA-4A5A-72AD-8F05BF6D311D}"/>
              </a:ext>
            </a:extLst>
          </p:cNvPr>
          <p:cNvSpPr/>
          <p:nvPr/>
        </p:nvSpPr>
        <p:spPr>
          <a:xfrm>
            <a:off x="11374582" y="1039091"/>
            <a:ext cx="346363" cy="1857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2573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94552-356C-1058-830F-DF462A193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689184"/>
            <a:ext cx="10515600" cy="527503"/>
          </a:xfrm>
        </p:spPr>
        <p:txBody>
          <a:bodyPr/>
          <a:lstStyle/>
          <a:p>
            <a:r>
              <a:rPr lang="en-GB" sz="2400" dirty="0"/>
              <a:t>References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089FF4E-BC7D-734F-AC1B-F5D84FD83F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1216687"/>
            <a:ext cx="10515599" cy="5230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1750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90D0F0A-6CA1-6E33-45AF-969119E272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5879" y="757797"/>
            <a:ext cx="10358467" cy="5622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00538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2664E5D-92FC-48CE-16A3-76C4E5028B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3741" y="922990"/>
            <a:ext cx="10762492" cy="5588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6632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0A11BD4-469F-F3D2-79F9-DE114EB8AC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4545" y="1426867"/>
            <a:ext cx="10450286" cy="4009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0969293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B2BE0AF-90CB-4C86-BB1E-26E501BCE9E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55B3D43-99F7-47DF-90D6-3E3028F5936C}">
  <ds:schemaRefs>
    <ds:schemaRef ds:uri="http://schemas.openxmlformats.org/package/2006/metadata/core-properties"/>
    <ds:schemaRef ds:uri="16c05727-aa75-4e4a-9b5f-8a80a1165891"/>
    <ds:schemaRef ds:uri="http://purl.org/dc/terms/"/>
    <ds:schemaRef ds:uri="http://www.w3.org/XML/1998/namespace"/>
    <ds:schemaRef ds:uri="http://schemas.microsoft.com/office/2006/documentManagement/types"/>
    <ds:schemaRef ds:uri="71af3243-3dd4-4a8d-8c0d-dd76da1f02a5"/>
    <ds:schemaRef ds:uri="http://purl.org/dc/elements/1.1/"/>
    <ds:schemaRef ds:uri="http://schemas.microsoft.com/office/infopath/2007/PartnerControls"/>
    <ds:schemaRef ds:uri="http://schemas.microsoft.com/office/2006/metadata/properties"/>
    <ds:schemaRef ds:uri="230e9df3-be65-4c73-a93b-d1236ebd677e"/>
    <ds:schemaRef ds:uri="http://schemas.microsoft.com/sharepoint/v3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025B34-BD2B-4F65-80AF-217925182ED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Gradient design</Template>
  <TotalTime>1994</TotalTime>
  <Words>489</Words>
  <Application>Microsoft Office PowerPoint</Application>
  <PresentationFormat>Widescreen</PresentationFormat>
  <Paragraphs>120</Paragraphs>
  <Slides>21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Calibri</vt:lpstr>
      <vt:lpstr>Neue Haas Grotesk Text Pro</vt:lpstr>
      <vt:lpstr>Segoe UI</vt:lpstr>
      <vt:lpstr>Univers</vt:lpstr>
      <vt:lpstr>GradientVTI</vt:lpstr>
      <vt:lpstr>PowerPoint Presentation</vt:lpstr>
      <vt:lpstr>PowerPoint Presentation</vt:lpstr>
      <vt:lpstr>VR Therapeutic System Specifications</vt:lpstr>
      <vt:lpstr>Epidemiological Data and Guidelines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Snehal Patil</dc:creator>
  <cp:lastModifiedBy>Priyanka Joseph Vemula</cp:lastModifiedBy>
  <cp:revision>14</cp:revision>
  <dcterms:created xsi:type="dcterms:W3CDTF">2025-04-06T10:06:22Z</dcterms:created>
  <dcterms:modified xsi:type="dcterms:W3CDTF">2025-04-22T08:06:09Z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