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notesMasterIdLst>
    <p:notesMasterId r:id="rId14"/>
  </p:notesMasterIdLst>
  <p:sldIdLst>
    <p:sldId id="256" r:id="rId2"/>
    <p:sldId id="257" r:id="rId3"/>
    <p:sldId id="258" r:id="rId4"/>
    <p:sldId id="259" r:id="rId5"/>
    <p:sldId id="260" r:id="rId6"/>
    <p:sldId id="262" r:id="rId7"/>
    <p:sldId id="267" r:id="rId8"/>
    <p:sldId id="268" r:id="rId9"/>
    <p:sldId id="269" r:id="rId10"/>
    <p:sldId id="264" r:id="rId11"/>
    <p:sldId id="265"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6283" autoAdjust="0"/>
  </p:normalViewPr>
  <p:slideViewPr>
    <p:cSldViewPr snapToGrid="0">
      <p:cViewPr varScale="1">
        <p:scale>
          <a:sx n="78" d="100"/>
          <a:sy n="78" d="100"/>
        </p:scale>
        <p:origin x="87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17/08/2026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17/08/2026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058440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17/08/2026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611269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17/08/2026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0702011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17/08/2026</a:t>
            </a:fld>
            <a:endParaRPr lang="en-GB"/>
          </a:p>
        </p:txBody>
      </p:sp>
      <p:sp>
        <p:nvSpPr>
          <p:cNvPr id="6" name="Footer Placeholder 5"/>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8210545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17/08/2026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109961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17/08/2026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0808086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17/08/2026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0953232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17/08/2026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8538026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17/08/2026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344890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17/08/2026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636842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17/08/2026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270010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17/08/2026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0617896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17/08/2026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5884260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17/08/2026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7339912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17/08/2026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8931558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17/08/2026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379393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17/08/2026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2936958270"/>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hyperlink" Target="https://onlinelibrary.wiley.com/doi/book/10.1002/9781119019855?utm_source=chatgpt.com" TargetMode="External"/><Relationship Id="rId2" Type="http://schemas.openxmlformats.org/officeDocument/2006/relationships/hyperlink" Target="https://www.pearson.com/en-gb/subject-catalog/p/marketing-management-global-edition/P200000004661/9781292358208?utm_source=chatgpt.com" TargetMode="External"/><Relationship Id="rId1" Type="http://schemas.openxmlformats.org/officeDocument/2006/relationships/slideLayout" Target="../slideLayouts/slideLayout3.xml"/><Relationship Id="rId6" Type="http://schemas.openxmlformats.org/officeDocument/2006/relationships/hyperlink" Target="https://www.uwtsd.ac.uk/" TargetMode="External"/><Relationship Id="rId5" Type="http://schemas.openxmlformats.org/officeDocument/2006/relationships/hyperlink" Target="https://pubmed.ncbi.nlm.nih.gov/14314073/?utm_source=chatgpt.com" TargetMode="External"/><Relationship Id="rId4" Type="http://schemas.openxmlformats.org/officeDocument/2006/relationships/hyperlink" Target="https://www.sciencedirect.com/science/article/abs/pii/S0149718916302580?utm_source=chatgpt.com"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014137" y="1877960"/>
            <a:ext cx="9233965" cy="3224981"/>
          </a:xfrm>
        </p:spPr>
        <p:txBody>
          <a:bodyPr>
            <a:normAutofit/>
          </a:bodyPr>
          <a:lstStyle/>
          <a:p>
            <a:r>
              <a:rPr lang="en-GB" sz="3200" dirty="0">
                <a:latin typeface="A"/>
              </a:rPr>
              <a:t>MODULE NAME: Problem Solving and Decision Making</a:t>
            </a:r>
            <a:br>
              <a:rPr lang="en-GB" sz="3200" dirty="0">
                <a:latin typeface="A"/>
              </a:rPr>
            </a:br>
            <a:r>
              <a:rPr lang="en-GB" sz="3200" dirty="0">
                <a:latin typeface="A"/>
              </a:rPr>
              <a:t>MODULE CODE: LCLM4004</a:t>
            </a:r>
            <a:br>
              <a:rPr lang="en-GB" sz="3200" dirty="0">
                <a:latin typeface="A"/>
              </a:rPr>
            </a:br>
            <a:r>
              <a:rPr lang="en-GB" sz="3200" dirty="0">
                <a:latin typeface="A"/>
              </a:rPr>
              <a:t>STUDENT NAME: Roni Ahmed Khan </a:t>
            </a:r>
            <a:br>
              <a:rPr lang="en-GB" sz="3200" dirty="0">
                <a:latin typeface="A"/>
              </a:rPr>
            </a:br>
            <a:r>
              <a:rPr lang="en-GB" sz="3200" dirty="0">
                <a:latin typeface="A"/>
              </a:rPr>
              <a:t>STUDENT ID: 2510377</a:t>
            </a:r>
            <a:br>
              <a:rPr lang="en-GB" sz="3200" dirty="0">
                <a:latin typeface="A"/>
              </a:rPr>
            </a:br>
            <a:r>
              <a:rPr lang="en-GB" sz="3200" dirty="0">
                <a:latin typeface="A"/>
              </a:rPr>
              <a:t>LECTURER: Anita Nan</a:t>
            </a:r>
            <a:br>
              <a:rPr lang="en-GB" sz="3200" dirty="0">
                <a:latin typeface="A"/>
              </a:rPr>
            </a:br>
            <a:r>
              <a:rPr lang="en-GB" sz="3200" dirty="0">
                <a:latin typeface="A"/>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dirty="0"/>
              <a:t>Introduction </a:t>
            </a:r>
          </a:p>
          <a:p>
            <a:r>
              <a:rPr lang="en-GB" sz="2400" b="1" dirty="0"/>
              <a:t>Company background</a:t>
            </a:r>
          </a:p>
          <a:p>
            <a:r>
              <a:rPr lang="en-GB" sz="2400" b="1" dirty="0"/>
              <a:t>Problem: nature and scope</a:t>
            </a:r>
          </a:p>
          <a:p>
            <a:r>
              <a:rPr lang="en-GB" sz="2400" b="1" dirty="0"/>
              <a:t>PESTLE ANALYSIS: Basil’s Bakery</a:t>
            </a:r>
          </a:p>
          <a:p>
            <a:r>
              <a:rPr lang="en-GB" sz="2400" b="1" dirty="0"/>
              <a:t>Cause and effect analysis: Fishbone diagram</a:t>
            </a:r>
          </a:p>
          <a:p>
            <a:r>
              <a:rPr lang="en-GB" sz="2400" b="1" dirty="0"/>
              <a:t>Conclusion</a:t>
            </a:r>
          </a:p>
          <a:p>
            <a:r>
              <a:rPr lang="en-GB" sz="2400" b="1" dirty="0"/>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1959947" y="498348"/>
            <a:ext cx="8915399"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752599" y="1589314"/>
            <a:ext cx="10232571" cy="4491446"/>
          </a:xfrm>
        </p:spPr>
        <p:txBody>
          <a:bodyPr>
            <a:normAutofit fontScale="55000" lnSpcReduction="20000"/>
          </a:bodyPr>
          <a:lstStyle/>
          <a:p>
            <a:r>
              <a:rPr lang="en-GB" b="1" dirty="0">
                <a:solidFill>
                  <a:srgbClr val="FF0000"/>
                </a:solidFill>
                <a:latin typeface="Arial" panose="020B0604020202020204" pitchFamily="34" charset="0"/>
                <a:ea typeface="Roboto"/>
                <a:cs typeface="Arial" panose="020B0604020202020204" pitchFamily="34" charset="0"/>
              </a:rPr>
              <a:t>What the presentation is about?</a:t>
            </a:r>
            <a:endParaRPr lang="en-GB" b="1" dirty="0"/>
          </a:p>
          <a:p>
            <a:r>
              <a:rPr lang="en-GB" dirty="0"/>
              <a:t>This presentation is about investigating the reasons for the decline in sales at Basil’s Bakery. It will analyse the main problems affecting the business, such as fewer customers, increased costs, changing customer needs and competition. It will also use business concepts and research to suggest suitable solutions for improving sales and ensuring the bakery remains successful.</a:t>
            </a:r>
          </a:p>
          <a:p>
            <a:r>
              <a:rPr lang="en-GB" b="1" dirty="0">
                <a:solidFill>
                  <a:srgbClr val="FF0000"/>
                </a:solidFill>
                <a:latin typeface="Arial" panose="020B0604020202020204" pitchFamily="34" charset="0"/>
                <a:ea typeface="Roboto"/>
                <a:cs typeface="Arial" panose="020B0604020202020204" pitchFamily="34" charset="0"/>
              </a:rPr>
              <a:t>Definitions of the concepts you are going to use</a:t>
            </a:r>
          </a:p>
          <a:p>
            <a:r>
              <a:rPr lang="en-GB" dirty="0"/>
              <a:t>For this presentation, you can use </a:t>
            </a:r>
            <a:r>
              <a:rPr lang="en-GB" b="1" dirty="0"/>
              <a:t>simple definitions</a:t>
            </a:r>
            <a:r>
              <a:rPr lang="en-GB" dirty="0"/>
              <a:t> of the main business concepts. Here is a short version suitable for your slides:</a:t>
            </a:r>
          </a:p>
          <a:p>
            <a:r>
              <a:rPr lang="en-GB" b="1" dirty="0"/>
              <a:t>Definitions of Concepts</a:t>
            </a:r>
          </a:p>
          <a:p>
            <a:pPr lvl="0"/>
            <a:r>
              <a:rPr lang="en-GB" b="1" dirty="0"/>
              <a:t>Marketing:</a:t>
            </a:r>
            <a:r>
              <a:rPr lang="en-GB" dirty="0"/>
              <a:t> The process of promoting and selling products or services to customers.</a:t>
            </a:r>
          </a:p>
          <a:p>
            <a:pPr lvl="0"/>
            <a:r>
              <a:rPr lang="en-GB" b="1" dirty="0"/>
              <a:t>Customer needs:</a:t>
            </a:r>
            <a:r>
              <a:rPr lang="en-GB" dirty="0"/>
              <a:t> What customers expect or require from a business, such as convenience, quality and affordable prices.</a:t>
            </a:r>
          </a:p>
          <a:p>
            <a:pPr lvl="0"/>
            <a:r>
              <a:rPr lang="en-GB" b="1" dirty="0"/>
              <a:t>Market research:</a:t>
            </a:r>
            <a:r>
              <a:rPr lang="en-GB" dirty="0"/>
              <a:t> Collecting information about customers, competitors and the market to help make business decisions.</a:t>
            </a:r>
          </a:p>
          <a:p>
            <a:pPr lvl="0"/>
            <a:r>
              <a:rPr lang="en-GB" b="1" dirty="0"/>
              <a:t>SWOT analysis:</a:t>
            </a:r>
            <a:r>
              <a:rPr lang="en-GB" dirty="0"/>
              <a:t> A tool used to identify a business’s </a:t>
            </a:r>
            <a:r>
              <a:rPr lang="en-GB" b="1" dirty="0"/>
              <a:t>Strengths, Weaknesses, Opportunities and Threats</a:t>
            </a:r>
            <a:r>
              <a:rPr lang="en-GB" dirty="0"/>
              <a:t>.</a:t>
            </a:r>
          </a:p>
          <a:p>
            <a:pPr lvl="0"/>
            <a:r>
              <a:rPr lang="en-GB" b="1" dirty="0"/>
              <a:t>PESTLE analysis:</a:t>
            </a:r>
            <a:r>
              <a:rPr lang="en-GB" dirty="0"/>
              <a:t> A tool used to examine </a:t>
            </a:r>
            <a:r>
              <a:rPr lang="en-GB" b="1" dirty="0"/>
              <a:t>Political, Economic, Social, Technological, Legal and Environmental</a:t>
            </a:r>
            <a:r>
              <a:rPr lang="en-GB" dirty="0"/>
              <a:t> factors affecting a business.</a:t>
            </a:r>
          </a:p>
          <a:p>
            <a:pPr lvl="0"/>
            <a:r>
              <a:rPr lang="en-GB" b="1" dirty="0"/>
              <a:t>SMART objectives:</a:t>
            </a:r>
            <a:r>
              <a:rPr lang="en-GB" dirty="0"/>
              <a:t> Goals that are </a:t>
            </a:r>
            <a:r>
              <a:rPr lang="en-GB" b="1" dirty="0"/>
              <a:t>Specific, Measurable, Achievable, Relevant and Time-bound</a:t>
            </a:r>
            <a:r>
              <a:rPr lang="en-GB" dirty="0"/>
              <a:t>.</a:t>
            </a:r>
          </a:p>
          <a:p>
            <a:pPr lvl="0"/>
            <a:r>
              <a:rPr lang="en-GB" b="1" dirty="0"/>
              <a:t>KPI (Key Performance Indicator):</a:t>
            </a:r>
            <a:r>
              <a:rPr lang="en-GB" dirty="0"/>
              <a:t> A measure used to track how well a business is achieving its objectives.</a:t>
            </a:r>
          </a:p>
          <a:p>
            <a:pPr lvl="0"/>
            <a:r>
              <a:rPr lang="en-GB" b="1" dirty="0"/>
              <a:t>Sales:</a:t>
            </a:r>
            <a:r>
              <a:rPr lang="en-GB" dirty="0"/>
              <a:t> The income a business receives from selling its products or services.</a:t>
            </a:r>
          </a:p>
          <a:p>
            <a:r>
              <a:rPr lang="en-GB" b="1" dirty="0"/>
              <a:t>For Basil’s Bakery, these concepts will help identify why sales have fallen and what changes could improve the business.</a:t>
            </a:r>
            <a:endParaRPr lang="en-GB" dirty="0"/>
          </a:p>
          <a:p>
            <a:endParaRPr lang="en-GB" b="1" dirty="0">
              <a:solidFill>
                <a:srgbClr val="FF0000"/>
              </a:solidFill>
              <a:latin typeface="Arial" panose="020B0604020202020204" pitchFamily="34" charset="0"/>
              <a:ea typeface="Roboto"/>
              <a:cs typeface="Arial" panose="020B0604020202020204" pitchFamily="34" charset="0"/>
            </a:endParaRP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490890" y="172557"/>
            <a:ext cx="8915399" cy="756339"/>
          </a:xfrm>
        </p:spPr>
        <p:txBody>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315694" y="1407404"/>
            <a:ext cx="9090595" cy="5161837"/>
          </a:xfrm>
        </p:spPr>
        <p:txBody>
          <a:bodyPr>
            <a:normAutofit fontScale="85000" lnSpcReduction="20000"/>
          </a:bodyPr>
          <a:lstStyle/>
          <a:p>
            <a:r>
              <a:rPr lang="en-GB" sz="2400" b="1" dirty="0"/>
              <a:t>Basil’s Bakery</a:t>
            </a:r>
            <a:endParaRPr lang="en-GB" sz="2400" dirty="0">
              <a:solidFill>
                <a:srgbClr val="000000"/>
              </a:solidFill>
            </a:endParaRPr>
          </a:p>
          <a:p>
            <a:pPr marL="342900" indent="-342900">
              <a:buFont typeface="Arial" charset="2"/>
              <a:buChar char="•"/>
            </a:pPr>
            <a:r>
              <a:rPr lang="en-GB" b="1" dirty="0"/>
              <a:t>Founded in....2015</a:t>
            </a:r>
          </a:p>
          <a:p>
            <a:pPr marL="342900" indent="-342900">
              <a:buFont typeface="Arial" charset="2"/>
              <a:buChar char="•"/>
            </a:pPr>
            <a:r>
              <a:rPr lang="en-GB" b="1" dirty="0"/>
              <a:t>Owners: Basil</a:t>
            </a:r>
          </a:p>
          <a:p>
            <a:pPr marL="342900" indent="-342900">
              <a:buFont typeface="Arial" charset="2"/>
              <a:buChar char="•"/>
            </a:pPr>
            <a:r>
              <a:rPr lang="en-GB" b="1" dirty="0"/>
              <a:t>Sells … Artisan cake, pastries and breads.</a:t>
            </a:r>
          </a:p>
          <a:p>
            <a:pPr marL="342900" lvl="0" indent="-342900">
              <a:buFont typeface="Arial" panose="020B0604020202020204" pitchFamily="34" charset="0"/>
              <a:buChar char="•"/>
            </a:pPr>
            <a:r>
              <a:rPr lang="en-GB" b="1" dirty="0"/>
              <a:t>Ingredients:</a:t>
            </a:r>
            <a:r>
              <a:rPr lang="en-GB" dirty="0"/>
              <a:t> High-quality, organically grown ingredients</a:t>
            </a:r>
          </a:p>
          <a:p>
            <a:pPr marL="342900" lvl="0" indent="-342900">
              <a:buFont typeface="Arial" panose="020B0604020202020204" pitchFamily="34" charset="0"/>
              <a:buChar char="•"/>
            </a:pPr>
            <a:r>
              <a:rPr lang="en-GB" b="1" dirty="0"/>
              <a:t>Customers:</a:t>
            </a:r>
            <a:r>
              <a:rPr lang="en-GB" dirty="0"/>
              <a:t> Local shoppers, retail workers, office workers and warehouse workers</a:t>
            </a:r>
          </a:p>
          <a:p>
            <a:pPr marL="342900" lvl="0" indent="-342900">
              <a:buFont typeface="Arial" panose="020B0604020202020204" pitchFamily="34" charset="0"/>
              <a:buChar char="•"/>
            </a:pPr>
            <a:r>
              <a:rPr lang="en-GB" b="1" dirty="0"/>
              <a:t>Current issue:</a:t>
            </a:r>
            <a:r>
              <a:rPr lang="en-GB" dirty="0"/>
              <a:t> Sales are around 25% below 2019 levels.</a:t>
            </a:r>
          </a:p>
          <a:p>
            <a:pPr marL="342900" lvl="0" indent="-342900">
              <a:buFont typeface="Arial" panose="020B0604020202020204" pitchFamily="34" charset="0"/>
              <a:buChar char="•"/>
            </a:pPr>
            <a:r>
              <a:rPr lang="en-GB" b="1" dirty="0"/>
              <a:t>Main challenges:</a:t>
            </a:r>
            <a:r>
              <a:rPr lang="en-GB" dirty="0"/>
              <a:t> Fewer visitors, more people working from home, rising costs and changing customer needs.</a:t>
            </a:r>
            <a:endParaRPr lang="en-GB" b="1" dirty="0"/>
          </a:p>
          <a:p>
            <a:pPr marL="342900" indent="-342900">
              <a:buFont typeface="Arial" charset="2"/>
              <a:buChar char="•"/>
            </a:pPr>
            <a:r>
              <a:rPr lang="en-GB" b="1" dirty="0">
                <a:solidFill>
                  <a:srgbClr val="FF0000"/>
                </a:solidFill>
                <a:ea typeface="+mn-lt"/>
                <a:cs typeface="+mn-lt"/>
              </a:rPr>
              <a:t>Add more information from the case study</a:t>
            </a:r>
          </a:p>
          <a:p>
            <a:pPr lvl="0"/>
            <a:r>
              <a:rPr lang="en-GB" b="1" dirty="0"/>
              <a:t>Previous performance:</a:t>
            </a:r>
            <a:r>
              <a:rPr lang="en-GB" dirty="0"/>
              <a:t> Sales increased every year before 2020.</a:t>
            </a:r>
          </a:p>
          <a:p>
            <a:pPr lvl="0"/>
            <a:r>
              <a:rPr lang="en-GB" b="1" dirty="0"/>
              <a:t>Impact of COVID-19:</a:t>
            </a:r>
            <a:r>
              <a:rPr lang="en-GB" dirty="0"/>
              <a:t> Footfall and sales fell significantly during lockdown.</a:t>
            </a:r>
          </a:p>
          <a:p>
            <a:pPr lvl="0"/>
            <a:r>
              <a:rPr lang="en-GB" b="1" dirty="0"/>
              <a:t>Current situation:</a:t>
            </a:r>
            <a:r>
              <a:rPr lang="en-GB" dirty="0"/>
              <a:t> Sales have remained around 25% below 2019 levels since 2023.</a:t>
            </a:r>
          </a:p>
          <a:p>
            <a:pPr lvl="0"/>
            <a:r>
              <a:rPr lang="en-GB" b="1" dirty="0"/>
              <a:t>Challenges:</a:t>
            </a:r>
            <a:r>
              <a:rPr lang="en-GB" dirty="0"/>
              <a:t> Fewer retail park visitors, shop closures, redundancies, more home working and rising business costs.</a:t>
            </a:r>
          </a:p>
          <a:p>
            <a:pPr lvl="0"/>
            <a:r>
              <a:rPr lang="en-GB" b="1" dirty="0"/>
              <a:t>Customer requests:</a:t>
            </a:r>
            <a:r>
              <a:rPr lang="en-GB" dirty="0"/>
              <a:t> Customers want delivery and pre-ordering services. </a:t>
            </a:r>
          </a:p>
          <a:p>
            <a:pPr marL="342900" indent="-342900">
              <a:buFont typeface="Arial" charset="2"/>
              <a:buChar char="•"/>
            </a:pPr>
            <a:endParaRPr lang="en-GB" b="1" dirty="0">
              <a:solidFill>
                <a:srgbClr val="FF0000"/>
              </a:solidFill>
            </a:endParaRP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630160" y="1440015"/>
            <a:ext cx="10065503" cy="4509247"/>
          </a:xfrm>
        </p:spPr>
        <p:txBody>
          <a:bodyPr>
            <a:normAutofit fontScale="77500" lnSpcReduction="20000"/>
          </a:bodyPr>
          <a:lstStyle/>
          <a:p>
            <a:r>
              <a:rPr lang="en-GB" sz="2800" b="1" dirty="0">
                <a:solidFill>
                  <a:srgbClr val="FF0000"/>
                </a:solidFill>
              </a:rPr>
              <a:t>5W2H</a:t>
            </a:r>
          </a:p>
          <a:p>
            <a:r>
              <a:rPr lang="en-GB" sz="2800" dirty="0">
                <a:solidFill>
                  <a:schemeClr val="tx1"/>
                </a:solidFill>
              </a:rPr>
              <a:t>What: </a:t>
            </a:r>
            <a:r>
              <a:rPr lang="en-GB" sz="2800" dirty="0"/>
              <a:t>Basil’s Bakery is facing declining sales, fewer customers and rising business costs.</a:t>
            </a:r>
            <a:endParaRPr lang="en-GB" sz="2800" dirty="0">
              <a:solidFill>
                <a:schemeClr val="tx1"/>
              </a:solidFill>
            </a:endParaRPr>
          </a:p>
          <a:p>
            <a:r>
              <a:rPr lang="en-GB" sz="2800" dirty="0">
                <a:solidFill>
                  <a:schemeClr val="tx1"/>
                </a:solidFill>
              </a:rPr>
              <a:t>Who: </a:t>
            </a:r>
            <a:r>
              <a:rPr lang="en-GB" sz="2800" dirty="0"/>
              <a:t>Basil, his customers, and the bakery business.</a:t>
            </a:r>
            <a:endParaRPr lang="en-GB" sz="2800" dirty="0">
              <a:solidFill>
                <a:schemeClr val="tx1"/>
              </a:solidFill>
            </a:endParaRPr>
          </a:p>
          <a:p>
            <a:r>
              <a:rPr lang="en-GB" sz="2800" dirty="0">
                <a:solidFill>
                  <a:schemeClr val="tx1"/>
                </a:solidFill>
              </a:rPr>
              <a:t>Where: </a:t>
            </a:r>
            <a:r>
              <a:rPr lang="en-GB" sz="2800" dirty="0"/>
              <a:t>Basil’s Bakery in a shopping retail park in Coventry, UK.</a:t>
            </a:r>
            <a:endParaRPr lang="en-GB" sz="2800" dirty="0">
              <a:solidFill>
                <a:schemeClr val="tx1"/>
              </a:solidFill>
            </a:endParaRPr>
          </a:p>
          <a:p>
            <a:r>
              <a:rPr lang="en-GB" sz="2800" dirty="0">
                <a:solidFill>
                  <a:schemeClr val="tx1"/>
                </a:solidFill>
              </a:rPr>
              <a:t>When: </a:t>
            </a:r>
            <a:r>
              <a:rPr lang="en-GB" sz="2800" dirty="0"/>
              <a:t>Sales dropped in 2020 and have remained about </a:t>
            </a:r>
            <a:r>
              <a:rPr lang="en-GB" sz="2800" b="1" dirty="0"/>
              <a:t>25% below 2019 levels from 2023–2025</a:t>
            </a:r>
            <a:r>
              <a:rPr lang="en-GB" sz="2800" dirty="0"/>
              <a:t>. </a:t>
            </a:r>
            <a:endParaRPr lang="en-GB" sz="2800" dirty="0">
              <a:solidFill>
                <a:schemeClr val="tx1"/>
              </a:solidFill>
            </a:endParaRPr>
          </a:p>
          <a:p>
            <a:r>
              <a:rPr lang="en-GB" sz="2800" dirty="0">
                <a:solidFill>
                  <a:schemeClr val="tx1"/>
                </a:solidFill>
              </a:rPr>
              <a:t>Why: </a:t>
            </a:r>
            <a:r>
              <a:rPr lang="en-GB" sz="2800" dirty="0"/>
              <a:t>Fewer visitors, shop closures, job losses, home working and rising costs.</a:t>
            </a:r>
            <a:endParaRPr lang="en-GB" sz="2800" dirty="0">
              <a:solidFill>
                <a:schemeClr val="tx1"/>
              </a:solidFill>
            </a:endParaRPr>
          </a:p>
          <a:p>
            <a:r>
              <a:rPr lang="en-GB" sz="2800" dirty="0">
                <a:solidFill>
                  <a:schemeClr val="tx1"/>
                </a:solidFill>
              </a:rPr>
              <a:t>How: </a:t>
            </a:r>
            <a:r>
              <a:rPr lang="en-GB" sz="2800" dirty="0"/>
              <a:t>Customers are asking for </a:t>
            </a:r>
            <a:r>
              <a:rPr lang="en-GB" sz="2800" b="1" dirty="0"/>
              <a:t>delivery and pre-ordering</a:t>
            </a:r>
            <a:r>
              <a:rPr lang="en-GB" sz="2800" dirty="0"/>
              <a:t>, but Basil currently cannot manage these services effectively.</a:t>
            </a:r>
            <a:endParaRPr lang="en-GB" sz="2800" dirty="0">
              <a:solidFill>
                <a:schemeClr val="tx1"/>
              </a:solidFill>
            </a:endParaRPr>
          </a:p>
          <a:p>
            <a:r>
              <a:rPr lang="en-GB" sz="2800" dirty="0">
                <a:solidFill>
                  <a:schemeClr val="tx1"/>
                </a:solidFill>
              </a:rPr>
              <a:t>How much: </a:t>
            </a:r>
            <a:r>
              <a:rPr lang="en-GB" sz="2800" dirty="0"/>
              <a:t>Sales are around </a:t>
            </a:r>
            <a:r>
              <a:rPr lang="en-GB" sz="2800" b="1" dirty="0"/>
              <a:t>25% lower than 2019</a:t>
            </a:r>
            <a:r>
              <a:rPr lang="en-GB" sz="2800" dirty="0"/>
              <a:t>, while rent, utilities, insurance, business rates and ingredient costs have increased.</a:t>
            </a:r>
            <a:endParaRPr lang="en-GB" sz="2800" dirty="0">
              <a:solidFill>
                <a:schemeClr val="tx1"/>
              </a:solidFill>
            </a:endParaRP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16162" y="302886"/>
            <a:ext cx="9988449" cy="552519"/>
          </a:xfrm>
        </p:spPr>
        <p:txBody>
          <a:bodyPr>
            <a:normAutofit fontScale="90000"/>
          </a:bodyPr>
          <a:lstStyle/>
          <a:p>
            <a:br>
              <a:rPr lang="en-GB" dirty="0">
                <a:solidFill>
                  <a:srgbClr val="000000"/>
                </a:solidFill>
              </a:rPr>
            </a:br>
            <a:r>
              <a:rPr lang="en-GB" b="1" dirty="0"/>
              <a:t>PESTLE ANALYSIS: Basil’s Bakery</a:t>
            </a:r>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2095282" y="1219200"/>
            <a:ext cx="9409329" cy="4623816"/>
          </a:xfrm>
        </p:spPr>
        <p:txBody>
          <a:bodyPr>
            <a:normAutofit fontScale="92500" lnSpcReduction="10000"/>
          </a:bodyPr>
          <a:lstStyle/>
          <a:p>
            <a:pPr lvl="0"/>
            <a:r>
              <a:rPr lang="en-GB" b="1" dirty="0"/>
              <a:t>POLITICAL: </a:t>
            </a:r>
            <a:r>
              <a:rPr lang="en-GB" dirty="0"/>
              <a:t>Government business rates and regulations can increase Basil’s operating costs. </a:t>
            </a:r>
          </a:p>
          <a:p>
            <a:pPr lvl="0"/>
            <a:r>
              <a:rPr lang="en-GB" dirty="0"/>
              <a:t>Government support or tax changes for small businesses could affect the bakery.</a:t>
            </a:r>
            <a:endParaRPr lang="en-GB" b="1" dirty="0"/>
          </a:p>
          <a:p>
            <a:r>
              <a:rPr lang="en-GB" b="1" dirty="0">
                <a:solidFill>
                  <a:srgbClr val="FF0000"/>
                </a:solidFill>
              </a:rPr>
              <a:t>2 ideas for each factor</a:t>
            </a:r>
          </a:p>
          <a:p>
            <a:endParaRPr lang="en-GB" b="1" dirty="0"/>
          </a:p>
          <a:p>
            <a:pPr lvl="0"/>
            <a:r>
              <a:rPr lang="en-GB" b="1" dirty="0"/>
              <a:t>ECONOMIC: </a:t>
            </a:r>
            <a:r>
              <a:rPr lang="en-GB" dirty="0"/>
              <a:t>Rising </a:t>
            </a:r>
            <a:r>
              <a:rPr lang="en-GB" b="1" dirty="0"/>
              <a:t>rent, utility bills, insurance and business rates</a:t>
            </a:r>
            <a:r>
              <a:rPr lang="en-GB" dirty="0"/>
              <a:t> are increasing costs. </a:t>
            </a:r>
          </a:p>
          <a:p>
            <a:pPr lvl="0"/>
            <a:r>
              <a:rPr lang="en-GB" dirty="0"/>
              <a:t>Higher and unpredictable prices of </a:t>
            </a:r>
            <a:r>
              <a:rPr lang="en-GB" b="1" dirty="0"/>
              <a:t>organic ingredients</a:t>
            </a:r>
            <a:r>
              <a:rPr lang="en-GB" dirty="0"/>
              <a:t> make budgeting difficult. </a:t>
            </a:r>
            <a:endParaRPr lang="en-GB" b="1" dirty="0"/>
          </a:p>
          <a:p>
            <a:pPr lvl="0"/>
            <a:r>
              <a:rPr lang="en-GB" b="1" dirty="0"/>
              <a:t>SOCIAL: </a:t>
            </a:r>
            <a:r>
              <a:rPr lang="en-GB" dirty="0"/>
              <a:t>More office workers are </a:t>
            </a:r>
            <a:r>
              <a:rPr lang="en-GB" b="1" dirty="0"/>
              <a:t>working from home</a:t>
            </a:r>
            <a:r>
              <a:rPr lang="en-GB" dirty="0"/>
              <a:t>, reducing daily customers. </a:t>
            </a:r>
          </a:p>
          <a:p>
            <a:pPr lvl="0"/>
            <a:r>
              <a:rPr lang="en-GB" dirty="0"/>
              <a:t>Some loyal customers have </a:t>
            </a:r>
            <a:r>
              <a:rPr lang="en-GB" b="1" dirty="0"/>
              <a:t>lost their jobs</a:t>
            </a:r>
            <a:r>
              <a:rPr lang="en-GB" dirty="0"/>
              <a:t>, while customers increasingly want </a:t>
            </a:r>
            <a:r>
              <a:rPr lang="en-GB" b="1" dirty="0"/>
              <a:t>delivery and pre-ordering</a:t>
            </a:r>
            <a:r>
              <a:rPr lang="en-GB" dirty="0"/>
              <a:t> services.</a:t>
            </a:r>
          </a:p>
          <a:p>
            <a:endParaRPr lang="en-GB" b="1" dirty="0"/>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624110"/>
            <a:ext cx="9921394" cy="1280890"/>
          </a:xfrm>
        </p:spPr>
        <p:txBody>
          <a:bodyPr/>
          <a:lstStyle/>
          <a:p>
            <a:r>
              <a:rPr lang="en-GB" b="1" dirty="0"/>
              <a:t>PESTLE ANALYSIS: Basil’s Bakery</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786998" y="1705138"/>
            <a:ext cx="9634011" cy="4102104"/>
          </a:xfrm>
        </p:spPr>
        <p:txBody>
          <a:bodyPr>
            <a:normAutofit fontScale="77500" lnSpcReduction="20000"/>
          </a:bodyPr>
          <a:lstStyle/>
          <a:p>
            <a:pPr lvl="0"/>
            <a:r>
              <a:rPr lang="en-GB" b="1" dirty="0"/>
              <a:t>TECHNOLOGICAL </a:t>
            </a:r>
          </a:p>
          <a:p>
            <a:pPr lvl="0">
              <a:buFont typeface="Wingdings" panose="05000000000000000000" pitchFamily="2" charset="2"/>
              <a:buChar char="v"/>
            </a:pPr>
            <a:r>
              <a:rPr lang="en-GB" dirty="0"/>
              <a:t>Using an </a:t>
            </a:r>
            <a:r>
              <a:rPr lang="en-GB" b="1" dirty="0"/>
              <a:t>online ordering system</a:t>
            </a:r>
            <a:r>
              <a:rPr lang="en-GB" dirty="0"/>
              <a:t> could make pre-ordering easier for customers. </a:t>
            </a:r>
          </a:p>
          <a:p>
            <a:pPr lvl="0">
              <a:buFont typeface="Wingdings" panose="05000000000000000000" pitchFamily="2" charset="2"/>
              <a:buChar char="v"/>
            </a:pPr>
            <a:r>
              <a:rPr lang="en-GB" dirty="0"/>
              <a:t>A </a:t>
            </a:r>
            <a:r>
              <a:rPr lang="en-GB" b="1" dirty="0"/>
              <a:t>website or delivery app</a:t>
            </a:r>
            <a:r>
              <a:rPr lang="en-GB" dirty="0"/>
              <a:t> could help Basil offer delivery and reach customers who work from home.</a:t>
            </a:r>
          </a:p>
          <a:p>
            <a:endParaRPr lang="en-GB" b="1" dirty="0"/>
          </a:p>
          <a:p>
            <a:pPr marL="0" indent="0">
              <a:buNone/>
            </a:pPr>
            <a:endParaRPr lang="en-GB" b="1" dirty="0"/>
          </a:p>
          <a:p>
            <a:r>
              <a:rPr lang="en-GB" b="1" dirty="0"/>
              <a:t>LEGAL</a:t>
            </a:r>
          </a:p>
          <a:p>
            <a:pPr lvl="0">
              <a:buFont typeface="Wingdings" panose="05000000000000000000" pitchFamily="2" charset="2"/>
              <a:buChar char="v"/>
            </a:pPr>
            <a:r>
              <a:rPr lang="en-GB" dirty="0"/>
              <a:t>Basil must follow </a:t>
            </a:r>
            <a:r>
              <a:rPr lang="en-GB" b="1" dirty="0"/>
              <a:t>food safety and hygiene laws</a:t>
            </a:r>
            <a:r>
              <a:rPr lang="en-GB" dirty="0"/>
              <a:t> when preparing and selling products. </a:t>
            </a:r>
          </a:p>
          <a:p>
            <a:pPr lvl="0">
              <a:buFont typeface="Wingdings" panose="05000000000000000000" pitchFamily="2" charset="2"/>
              <a:buChar char="v"/>
            </a:pPr>
            <a:r>
              <a:rPr lang="en-GB" dirty="0"/>
              <a:t>The bakery must comply with </a:t>
            </a:r>
            <a:r>
              <a:rPr lang="en-GB" b="1" dirty="0"/>
              <a:t>employment, health and safety and business regulations</a:t>
            </a:r>
            <a:r>
              <a:rPr lang="en-GB" dirty="0"/>
              <a:t>.</a:t>
            </a:r>
            <a:endParaRPr lang="en-GB" b="1" dirty="0"/>
          </a:p>
          <a:p>
            <a:endParaRPr lang="en-GB" b="1" dirty="0"/>
          </a:p>
          <a:p>
            <a:pPr marL="0" indent="0">
              <a:buNone/>
            </a:pPr>
            <a:endParaRPr lang="en-GB" b="1" dirty="0"/>
          </a:p>
          <a:p>
            <a:r>
              <a:rPr lang="en-GB" b="1" dirty="0"/>
              <a:t>ENVIRONMENTAL </a:t>
            </a:r>
          </a:p>
          <a:p>
            <a:pPr lvl="0">
              <a:buFont typeface="Wingdings" panose="05000000000000000000" pitchFamily="2" charset="2"/>
              <a:buChar char="v"/>
            </a:pPr>
            <a:r>
              <a:rPr lang="en-GB" dirty="0"/>
              <a:t>Basil uses </a:t>
            </a:r>
            <a:r>
              <a:rPr lang="en-GB" b="1" dirty="0"/>
              <a:t>organic ingredients</a:t>
            </a:r>
            <a:r>
              <a:rPr lang="en-GB" dirty="0"/>
              <a:t>, which can be affected by crop failure and environmental changes. </a:t>
            </a:r>
          </a:p>
          <a:p>
            <a:pPr lvl="0">
              <a:buFont typeface="Wingdings" panose="05000000000000000000" pitchFamily="2" charset="2"/>
              <a:buChar char="v"/>
            </a:pPr>
            <a:r>
              <a:rPr lang="en-GB" dirty="0"/>
              <a:t>Using </a:t>
            </a:r>
            <a:r>
              <a:rPr lang="en-GB" b="1" dirty="0"/>
              <a:t>eco-friendly packaging and reducing food waste</a:t>
            </a:r>
            <a:r>
              <a:rPr lang="en-GB" dirty="0"/>
              <a:t> could improve the bakery’s environmental image.</a:t>
            </a:r>
            <a:endParaRPr lang="en-GB" b="1" dirty="0"/>
          </a:p>
          <a:p>
            <a:pPr marL="0" indent="0">
              <a:buNone/>
            </a:pPr>
            <a:endParaRPr lang="en-GB" b="1" dirty="0"/>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052146" y="176463"/>
            <a:ext cx="10658591" cy="641685"/>
          </a:xfrm>
        </p:spPr>
        <p:txBody>
          <a:bodyPr>
            <a:normAutofit fontScale="90000"/>
          </a:bodyPr>
          <a:lstStyle/>
          <a:p>
            <a:br>
              <a:rPr lang="en-GB" sz="3200" b="1" dirty="0"/>
            </a:br>
            <a:br>
              <a:rPr lang="en-GB" sz="3200" b="1" dirty="0"/>
            </a:br>
            <a:r>
              <a:rPr lang="en-GB" sz="3200" b="1" dirty="0"/>
              <a:t>Cause and effect analysis (Fishbone diagram)</a:t>
            </a:r>
            <a:endParaRPr lang="en-US" sz="3200" dirty="0">
              <a:solidFill>
                <a:srgbClr val="000000"/>
              </a:solidFill>
            </a:endParaRPr>
          </a:p>
        </p:txBody>
      </p:sp>
      <p:sp>
        <p:nvSpPr>
          <p:cNvPr id="3" name="Text Placeholder 2">
            <a:extLst>
              <a:ext uri="{FF2B5EF4-FFF2-40B4-BE49-F238E27FC236}">
                <a16:creationId xmlns:a16="http://schemas.microsoft.com/office/drawing/2014/main" id="{6ED3E622-CB09-1362-15C9-BF616871B4C4}"/>
              </a:ext>
            </a:extLst>
          </p:cNvPr>
          <p:cNvSpPr>
            <a:spLocks noGrp="1"/>
          </p:cNvSpPr>
          <p:nvPr>
            <p:ph type="body" idx="1"/>
          </p:nvPr>
        </p:nvSpPr>
        <p:spPr>
          <a:xfrm>
            <a:off x="869712" y="1466942"/>
            <a:ext cx="11003868" cy="4717290"/>
          </a:xfrm>
        </p:spPr>
        <p:txBody>
          <a:bodyPr/>
          <a:lstStyle/>
          <a:p>
            <a:r>
              <a:rPr lang="en-US" dirty="0"/>
              <a:t>Customers                    Location     \                            /      \  • More home working    / • Lower footfall       \ • Customer job losses /  • Shops closing        \ • Demand for delivery/   • Empty units         \                      /          \                    /           \                  /            ================================&gt;  EFFECT           /                                  DECLINING SALES          /                                   AT BASIL'S BAKERY         /         /  • No effective pre-order system       /   • Long waiting times      /    • Basil must stay onsite     / Operations Costs                         Technology    \                              /     \ • Higher rent              / • No online ordering      \ • Higher utility bills   /  • No delivery system       \ • Higher business rates/   • Phone ordering difficult        \ • Organic ingredient /         \ unpredictable costs /          \                  /           ================================&gt;</a:t>
            </a:r>
          </a:p>
        </p:txBody>
      </p:sp>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91EBD0D-E9E7-E2CC-B76E-B435CC866A51}"/>
              </a:ext>
            </a:extLst>
          </p:cNvPr>
          <p:cNvSpPr>
            <a:spLocks noGrp="1"/>
          </p:cNvSpPr>
          <p:nvPr>
            <p:ph type="body" idx="1"/>
          </p:nvPr>
        </p:nvSpPr>
        <p:spPr>
          <a:xfrm>
            <a:off x="1582995" y="9832"/>
            <a:ext cx="10609005" cy="7089058"/>
          </a:xfrm>
        </p:spPr>
        <p:txBody>
          <a:bodyPr>
            <a:normAutofit fontScale="25000" lnSpcReduction="20000"/>
          </a:bodyPr>
          <a:lstStyle/>
          <a:p>
            <a:pPr algn="just"/>
            <a:r>
              <a:rPr lang="en-GB" sz="4800" b="1" dirty="0">
                <a:latin typeface="Arial" panose="020B0604020202020204" pitchFamily="34" charset="0"/>
                <a:cs typeface="Arial" panose="020B0604020202020204" pitchFamily="34" charset="0"/>
              </a:rPr>
              <a:t>6 sections on the fishbone:</a:t>
            </a:r>
          </a:p>
          <a:p>
            <a:pPr algn="just"/>
            <a:r>
              <a:rPr lang="en-GB" sz="4800" b="1" dirty="0">
                <a:latin typeface="Arial" panose="020B0604020202020204" pitchFamily="34" charset="0"/>
                <a:cs typeface="Arial" panose="020B0604020202020204" pitchFamily="34" charset="0"/>
              </a:rPr>
              <a:t>Customers</a:t>
            </a:r>
            <a:endParaRPr lang="en-GB" sz="4800" dirty="0">
              <a:latin typeface="Arial" panose="020B0604020202020204" pitchFamily="34" charset="0"/>
              <a:cs typeface="Arial" panose="020B0604020202020204" pitchFamily="34" charset="0"/>
            </a:endParaRPr>
          </a:p>
          <a:p>
            <a:pPr lvl="0" algn="just"/>
            <a:r>
              <a:rPr lang="en-GB" sz="4800" dirty="0">
                <a:latin typeface="Arial" panose="020B0604020202020204" pitchFamily="34" charset="0"/>
                <a:cs typeface="Arial" panose="020B0604020202020204" pitchFamily="34" charset="0"/>
              </a:rPr>
              <a:t>More home working </a:t>
            </a:r>
          </a:p>
          <a:p>
            <a:pPr lvl="0" algn="just"/>
            <a:r>
              <a:rPr lang="en-GB" sz="4800" dirty="0">
                <a:latin typeface="Arial" panose="020B0604020202020204" pitchFamily="34" charset="0"/>
                <a:cs typeface="Arial" panose="020B0604020202020204" pitchFamily="34" charset="0"/>
              </a:rPr>
              <a:t>Job losses </a:t>
            </a:r>
          </a:p>
          <a:p>
            <a:pPr lvl="0" algn="just"/>
            <a:r>
              <a:rPr lang="en-GB" sz="4800" dirty="0">
                <a:latin typeface="Arial" panose="020B0604020202020204" pitchFamily="34" charset="0"/>
                <a:cs typeface="Arial" panose="020B0604020202020204" pitchFamily="34" charset="0"/>
              </a:rPr>
              <a:t>Demand for delivery </a:t>
            </a:r>
          </a:p>
          <a:p>
            <a:pPr algn="just"/>
            <a:r>
              <a:rPr lang="en-GB" sz="4800" b="1" dirty="0">
                <a:latin typeface="Arial" panose="020B0604020202020204" pitchFamily="34" charset="0"/>
                <a:cs typeface="Arial" panose="020B0604020202020204" pitchFamily="34" charset="0"/>
              </a:rPr>
              <a:t>Location</a:t>
            </a:r>
            <a:endParaRPr lang="en-GB" sz="4800" dirty="0">
              <a:latin typeface="Arial" panose="020B0604020202020204" pitchFamily="34" charset="0"/>
              <a:cs typeface="Arial" panose="020B0604020202020204" pitchFamily="34" charset="0"/>
            </a:endParaRPr>
          </a:p>
          <a:p>
            <a:pPr lvl="0" algn="just"/>
            <a:r>
              <a:rPr lang="en-GB" sz="4800" dirty="0">
                <a:latin typeface="Arial" panose="020B0604020202020204" pitchFamily="34" charset="0"/>
                <a:cs typeface="Arial" panose="020B0604020202020204" pitchFamily="34" charset="0"/>
              </a:rPr>
              <a:t>Fewer visitors </a:t>
            </a:r>
          </a:p>
          <a:p>
            <a:pPr lvl="0" algn="just"/>
            <a:r>
              <a:rPr lang="en-GB" sz="4800" dirty="0">
                <a:latin typeface="Arial" panose="020B0604020202020204" pitchFamily="34" charset="0"/>
                <a:cs typeface="Arial" panose="020B0604020202020204" pitchFamily="34" charset="0"/>
              </a:rPr>
              <a:t>Shops closing </a:t>
            </a:r>
          </a:p>
          <a:p>
            <a:pPr lvl="0" algn="just"/>
            <a:r>
              <a:rPr lang="en-GB" sz="4800" dirty="0">
                <a:latin typeface="Arial" panose="020B0604020202020204" pitchFamily="34" charset="0"/>
                <a:cs typeface="Arial" panose="020B0604020202020204" pitchFamily="34" charset="0"/>
              </a:rPr>
              <a:t>Empty units </a:t>
            </a:r>
          </a:p>
          <a:p>
            <a:pPr algn="just"/>
            <a:r>
              <a:rPr lang="en-GB" sz="4800" b="1" dirty="0">
                <a:latin typeface="Arial" panose="020B0604020202020204" pitchFamily="34" charset="0"/>
                <a:cs typeface="Arial" panose="020B0604020202020204" pitchFamily="34" charset="0"/>
              </a:rPr>
              <a:t>Operations</a:t>
            </a:r>
            <a:endParaRPr lang="en-GB" sz="4800" dirty="0">
              <a:latin typeface="Arial" panose="020B0604020202020204" pitchFamily="34" charset="0"/>
              <a:cs typeface="Arial" panose="020B0604020202020204" pitchFamily="34" charset="0"/>
            </a:endParaRPr>
          </a:p>
          <a:p>
            <a:pPr lvl="0" algn="just"/>
            <a:r>
              <a:rPr lang="en-GB" sz="4800" dirty="0">
                <a:latin typeface="Arial" panose="020B0604020202020204" pitchFamily="34" charset="0"/>
                <a:cs typeface="Arial" panose="020B0604020202020204" pitchFamily="34" charset="0"/>
              </a:rPr>
              <a:t>No effective pre-order system </a:t>
            </a:r>
          </a:p>
          <a:p>
            <a:pPr lvl="0" algn="just"/>
            <a:r>
              <a:rPr lang="en-GB" sz="4800" dirty="0">
                <a:latin typeface="Arial" panose="020B0604020202020204" pitchFamily="34" charset="0"/>
                <a:cs typeface="Arial" panose="020B0604020202020204" pitchFamily="34" charset="0"/>
              </a:rPr>
              <a:t>Long waiting times </a:t>
            </a:r>
          </a:p>
          <a:p>
            <a:pPr lvl="0" algn="just"/>
            <a:r>
              <a:rPr lang="en-GB" sz="4800" dirty="0">
                <a:latin typeface="Arial" panose="020B0604020202020204" pitchFamily="34" charset="0"/>
                <a:cs typeface="Arial" panose="020B0604020202020204" pitchFamily="34" charset="0"/>
              </a:rPr>
              <a:t>Basil must be onsite </a:t>
            </a:r>
          </a:p>
          <a:p>
            <a:pPr algn="just"/>
            <a:r>
              <a:rPr lang="en-GB" sz="4800" b="1" dirty="0">
                <a:latin typeface="Arial" panose="020B0604020202020204" pitchFamily="34" charset="0"/>
                <a:cs typeface="Arial" panose="020B0604020202020204" pitchFamily="34" charset="0"/>
              </a:rPr>
              <a:t>Costs</a:t>
            </a:r>
            <a:endParaRPr lang="en-GB" sz="4800" dirty="0">
              <a:latin typeface="Arial" panose="020B0604020202020204" pitchFamily="34" charset="0"/>
              <a:cs typeface="Arial" panose="020B0604020202020204" pitchFamily="34" charset="0"/>
            </a:endParaRPr>
          </a:p>
          <a:p>
            <a:pPr lvl="0" algn="just"/>
            <a:r>
              <a:rPr lang="en-GB" sz="4800" dirty="0">
                <a:latin typeface="Arial" panose="020B0604020202020204" pitchFamily="34" charset="0"/>
                <a:cs typeface="Arial" panose="020B0604020202020204" pitchFamily="34" charset="0"/>
              </a:rPr>
              <a:t>Higher rent </a:t>
            </a:r>
          </a:p>
          <a:p>
            <a:pPr lvl="0" algn="just"/>
            <a:r>
              <a:rPr lang="en-GB" sz="4800" dirty="0">
                <a:latin typeface="Arial" panose="020B0604020202020204" pitchFamily="34" charset="0"/>
                <a:cs typeface="Arial" panose="020B0604020202020204" pitchFamily="34" charset="0"/>
              </a:rPr>
              <a:t>Higher utility bills </a:t>
            </a:r>
          </a:p>
          <a:p>
            <a:pPr lvl="0" algn="just"/>
            <a:r>
              <a:rPr lang="en-GB" sz="4800" dirty="0">
                <a:latin typeface="Arial" panose="020B0604020202020204" pitchFamily="34" charset="0"/>
                <a:cs typeface="Arial" panose="020B0604020202020204" pitchFamily="34" charset="0"/>
              </a:rPr>
              <a:t>Higher business rates </a:t>
            </a:r>
          </a:p>
          <a:p>
            <a:pPr lvl="0" algn="just"/>
            <a:r>
              <a:rPr lang="en-GB" sz="4800" dirty="0">
                <a:latin typeface="Arial" panose="020B0604020202020204" pitchFamily="34" charset="0"/>
                <a:cs typeface="Arial" panose="020B0604020202020204" pitchFamily="34" charset="0"/>
              </a:rPr>
              <a:t>Unpredictable organic ingredient costs </a:t>
            </a:r>
          </a:p>
          <a:p>
            <a:pPr algn="just"/>
            <a:r>
              <a:rPr lang="en-GB" sz="4800" b="1" dirty="0">
                <a:latin typeface="Arial" panose="020B0604020202020204" pitchFamily="34" charset="0"/>
                <a:cs typeface="Arial" panose="020B0604020202020204" pitchFamily="34" charset="0"/>
              </a:rPr>
              <a:t>Technology</a:t>
            </a:r>
            <a:endParaRPr lang="en-GB" sz="4800" dirty="0">
              <a:latin typeface="Arial" panose="020B0604020202020204" pitchFamily="34" charset="0"/>
              <a:cs typeface="Arial" panose="020B0604020202020204" pitchFamily="34" charset="0"/>
            </a:endParaRPr>
          </a:p>
          <a:p>
            <a:pPr lvl="0" algn="just"/>
            <a:r>
              <a:rPr lang="en-GB" sz="4800" dirty="0">
                <a:latin typeface="Arial" panose="020B0604020202020204" pitchFamily="34" charset="0"/>
                <a:cs typeface="Arial" panose="020B0604020202020204" pitchFamily="34" charset="0"/>
              </a:rPr>
              <a:t>No online ordering </a:t>
            </a:r>
          </a:p>
          <a:p>
            <a:pPr lvl="0" algn="just"/>
            <a:r>
              <a:rPr lang="en-GB" sz="4800" dirty="0">
                <a:latin typeface="Arial" panose="020B0604020202020204" pitchFamily="34" charset="0"/>
                <a:cs typeface="Arial" panose="020B0604020202020204" pitchFamily="34" charset="0"/>
              </a:rPr>
              <a:t>No delivery system </a:t>
            </a:r>
          </a:p>
          <a:p>
            <a:pPr lvl="0" algn="just"/>
            <a:r>
              <a:rPr lang="en-GB" sz="4800" dirty="0">
                <a:latin typeface="Arial" panose="020B0604020202020204" pitchFamily="34" charset="0"/>
                <a:cs typeface="Arial" panose="020B0604020202020204" pitchFamily="34" charset="0"/>
              </a:rPr>
              <a:t>Phone ordering is difficult </a:t>
            </a:r>
          </a:p>
          <a:p>
            <a:pPr algn="just"/>
            <a:r>
              <a:rPr lang="en-GB" sz="4800" b="1" dirty="0">
                <a:latin typeface="Arial" panose="020B0604020202020204" pitchFamily="34" charset="0"/>
                <a:cs typeface="Arial" panose="020B0604020202020204" pitchFamily="34" charset="0"/>
              </a:rPr>
              <a:t>Marketing</a:t>
            </a:r>
            <a:endParaRPr lang="en-GB" sz="4800" dirty="0">
              <a:latin typeface="Arial" panose="020B0604020202020204" pitchFamily="34" charset="0"/>
              <a:cs typeface="Arial" panose="020B0604020202020204" pitchFamily="34" charset="0"/>
            </a:endParaRPr>
          </a:p>
          <a:p>
            <a:pPr lvl="0" algn="just"/>
            <a:r>
              <a:rPr lang="en-GB" sz="4800" dirty="0">
                <a:latin typeface="Arial" panose="020B0604020202020204" pitchFamily="34" charset="0"/>
                <a:cs typeface="Arial" panose="020B0604020202020204" pitchFamily="34" charset="0"/>
              </a:rPr>
              <a:t>Limited online promotion </a:t>
            </a:r>
          </a:p>
          <a:p>
            <a:pPr lvl="0" algn="just"/>
            <a:r>
              <a:rPr lang="en-GB" sz="4800" dirty="0">
                <a:latin typeface="Arial" panose="020B0604020202020204" pitchFamily="34" charset="0"/>
                <a:cs typeface="Arial" panose="020B0604020202020204" pitchFamily="34" charset="0"/>
              </a:rPr>
              <a:t>No delivery promotion </a:t>
            </a:r>
          </a:p>
          <a:p>
            <a:pPr lvl="0" algn="just"/>
            <a:r>
              <a:rPr lang="en-GB" sz="4800" dirty="0">
                <a:latin typeface="Arial" panose="020B0604020202020204" pitchFamily="34" charset="0"/>
                <a:cs typeface="Arial" panose="020B0604020202020204" pitchFamily="34" charset="0"/>
              </a:rPr>
              <a:t>Changing customer needs</a:t>
            </a:r>
          </a:p>
          <a:p>
            <a:endParaRPr lang="en-GB" dirty="0"/>
          </a:p>
        </p:txBody>
      </p:sp>
    </p:spTree>
    <p:extLst>
      <p:ext uri="{BB962C8B-B14F-4D97-AF65-F5344CB8AC3E}">
        <p14:creationId xmlns:p14="http://schemas.microsoft.com/office/powerpoint/2010/main" val="9060676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2589212" y="1856232"/>
            <a:ext cx="8915399" cy="4160520"/>
          </a:xfrm>
        </p:spPr>
        <p:txBody>
          <a:bodyPr/>
          <a:lstStyle/>
          <a:p>
            <a:r>
              <a:rPr lang="en-GB" b="1" dirty="0"/>
              <a:t>Conclusion</a:t>
            </a:r>
          </a:p>
          <a:p>
            <a:r>
              <a:rPr lang="en-GB" dirty="0"/>
              <a:t>In conclusion, Basil’s Bakery is facing several challenges that have caused sales to remain around 25% below 2019 levels. The main issues are lower customer footfall, more people working from home, shop closures, rising costs and changing customer needs. The research shows that Basil needs to adapt his business by improving pre-ordering, considering delivery services, using online marketing and managing costs more effectively. These changes could help increase sales, attract new customers and improve the long-term viability of the bakery.</a:t>
            </a:r>
          </a:p>
          <a:p>
            <a:endParaRPr lang="en-GB" dirty="0"/>
          </a:p>
        </p:txBody>
      </p:sp>
    </p:spTree>
    <p:extLst>
      <p:ext uri="{BB962C8B-B14F-4D97-AF65-F5344CB8AC3E}">
        <p14:creationId xmlns:p14="http://schemas.microsoft.com/office/powerpoint/2010/main" val="39704733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517136"/>
          </a:xfrm>
        </p:spPr>
        <p:txBody>
          <a:bodyPr>
            <a:normAutofit fontScale="70000" lnSpcReduction="20000"/>
          </a:bodyPr>
          <a:lstStyle/>
          <a:p>
            <a:pPr lvl="0"/>
            <a:r>
              <a:rPr lang="en-GB" b="1" dirty="0">
                <a:solidFill>
                  <a:srgbClr val="FF0000"/>
                </a:solidFill>
                <a:latin typeface="Arial"/>
                <a:ea typeface="Roboto"/>
                <a:cs typeface="Roboto"/>
              </a:rPr>
              <a:t>5 sources</a:t>
            </a:r>
            <a:br>
              <a:rPr lang="en-GB" b="1" dirty="0">
                <a:latin typeface="Arial"/>
                <a:ea typeface="Roboto"/>
                <a:cs typeface="Roboto"/>
              </a:rPr>
            </a:br>
            <a:r>
              <a:rPr lang="en-GB" b="1" dirty="0">
                <a:latin typeface="Arial"/>
                <a:ea typeface="Roboto"/>
                <a:cs typeface="Roboto"/>
              </a:rPr>
              <a:t>1. </a:t>
            </a:r>
            <a:r>
              <a:rPr lang="en-GB" sz="1800" b="1" dirty="0"/>
              <a:t>Kotler, P. and Keller, K.L. (2016)</a:t>
            </a:r>
            <a:r>
              <a:rPr lang="en-GB" sz="1800" dirty="0"/>
              <a:t> </a:t>
            </a:r>
            <a:r>
              <a:rPr lang="en-GB" sz="1800" i="1" dirty="0"/>
              <a:t>Marketing Management</a:t>
            </a:r>
            <a:r>
              <a:rPr lang="en-GB" sz="1800" dirty="0"/>
              <a:t>. 15th ed. Pearson. </a:t>
            </a:r>
          </a:p>
          <a:p>
            <a:pPr lvl="0"/>
            <a:r>
              <a:rPr lang="en-GB" sz="1800" b="1" dirty="0"/>
              <a:t>Pearson – Marketing Management:</a:t>
            </a:r>
            <a:br>
              <a:rPr lang="en-GB" sz="1800" dirty="0"/>
            </a:br>
            <a:r>
              <a:rPr lang="en-GB" sz="1800" dirty="0">
                <a:hlinkClick r:id="rId2"/>
              </a:rPr>
              <a:t>https://www.pearson.com/en-gb/subject-catalog/p/marketing-management-global-edition/P200000004661/9781292358208</a:t>
            </a:r>
            <a:endParaRPr lang="en-GB" sz="1800" dirty="0"/>
          </a:p>
          <a:p>
            <a:pPr lvl="0"/>
            <a:r>
              <a:rPr lang="en-GB" sz="1800" b="1" dirty="0"/>
              <a:t>2. Parmenter, D. (2015)</a:t>
            </a:r>
            <a:r>
              <a:rPr lang="en-GB" sz="1800" dirty="0"/>
              <a:t> </a:t>
            </a:r>
            <a:r>
              <a:rPr lang="en-GB" sz="1800" i="1" dirty="0"/>
              <a:t>Key Performance Indicators: Developing, Implementing, and Using Winning KPIs</a:t>
            </a:r>
            <a:r>
              <a:rPr lang="en-GB" sz="1800" dirty="0"/>
              <a:t>. 3rd ed. Wiley. </a:t>
            </a:r>
          </a:p>
          <a:p>
            <a:pPr lvl="0"/>
            <a:r>
              <a:rPr lang="en-GB" sz="1800" b="1" dirty="0"/>
              <a:t>Wiley Online Library</a:t>
            </a:r>
            <a:br>
              <a:rPr lang="en-GB" sz="1800" dirty="0"/>
            </a:br>
            <a:r>
              <a:rPr lang="en-GB" sz="1800" dirty="0">
                <a:hlinkClick r:id="rId3"/>
              </a:rPr>
              <a:t>https://onlinelibrary.wiley.com/doi/book/10.1002/9781119019855</a:t>
            </a:r>
            <a:endParaRPr lang="en-GB" sz="1800" dirty="0"/>
          </a:p>
          <a:p>
            <a:pPr lvl="0"/>
            <a:r>
              <a:rPr lang="en-GB" sz="1800" b="1" dirty="0"/>
              <a:t>3. Doran, G.T. (1981)</a:t>
            </a:r>
            <a:r>
              <a:rPr lang="en-GB" sz="1800" dirty="0"/>
              <a:t> ‘There’s a S.M.A.R.T. way to write management’s goals and objectives’, </a:t>
            </a:r>
            <a:r>
              <a:rPr lang="en-GB" sz="1800" i="1" dirty="0"/>
              <a:t>Management Review</a:t>
            </a:r>
            <a:r>
              <a:rPr lang="en-GB" sz="1800" dirty="0"/>
              <a:t>, 70(11), pp. 35–36. The SMART approach is widely associated with Doran’s 1981 work. </a:t>
            </a:r>
          </a:p>
          <a:p>
            <a:pPr lvl="0"/>
            <a:r>
              <a:rPr lang="en-GB" sz="1800" b="1" dirty="0"/>
              <a:t>Elsevier-ScienceDirect</a:t>
            </a:r>
            <a:br>
              <a:rPr lang="en-GB" sz="1800" dirty="0"/>
            </a:br>
            <a:r>
              <a:rPr lang="en-GB" sz="1800" dirty="0">
                <a:hlinkClick r:id="rId4"/>
              </a:rPr>
              <a:t>https://www.sciencedirect.com/science/article/abs/pii/S0149718916302580</a:t>
            </a:r>
            <a:endParaRPr lang="en-GB" sz="1800" dirty="0"/>
          </a:p>
          <a:p>
            <a:pPr lvl="0"/>
            <a:r>
              <a:rPr lang="en-GB" sz="1800" b="1" dirty="0"/>
              <a:t>4. Tuckman, B.W. (1965)</a:t>
            </a:r>
            <a:r>
              <a:rPr lang="en-GB" sz="1800" dirty="0"/>
              <a:t> ‘Developmental Sequence in Small Groups’, </a:t>
            </a:r>
            <a:r>
              <a:rPr lang="en-GB" sz="1800" i="1" dirty="0"/>
              <a:t>Psychological Bulletin</a:t>
            </a:r>
            <a:r>
              <a:rPr lang="en-GB" sz="1800" dirty="0"/>
              <a:t>, 63(6), pp. 384–399. </a:t>
            </a:r>
          </a:p>
          <a:p>
            <a:r>
              <a:rPr lang="en-GB" sz="1800" b="1" dirty="0" err="1"/>
              <a:t>Pubmed</a:t>
            </a:r>
            <a:r>
              <a:rPr lang="en-GB" sz="1800" b="1" dirty="0"/>
              <a:t>-</a:t>
            </a:r>
            <a:r>
              <a:rPr lang="en-GB" b="1" dirty="0"/>
              <a:t>DEVELOPMENTAL SEQUENCE IN SMALL GROUPS</a:t>
            </a:r>
            <a:br>
              <a:rPr lang="en-GB" sz="1800" dirty="0"/>
            </a:br>
            <a:r>
              <a:rPr lang="en-GB" sz="1800" dirty="0">
                <a:hlinkClick r:id="rId5"/>
              </a:rPr>
              <a:t>https://pubmed.ncbi.nlm.nih.gov/14314073/</a:t>
            </a:r>
            <a:endParaRPr lang="en-GB" sz="1800" dirty="0"/>
          </a:p>
          <a:p>
            <a:pPr lvl="0"/>
            <a:r>
              <a:rPr lang="en-GB" sz="1800" b="1" dirty="0"/>
              <a:t>5. Basil’s Bakery Case Study (2026)</a:t>
            </a:r>
            <a:r>
              <a:rPr lang="en-GB" sz="1800" dirty="0"/>
              <a:t> – Information provided in the assignment case study.</a:t>
            </a:r>
          </a:p>
          <a:p>
            <a:pPr lvl="0"/>
            <a:r>
              <a:rPr lang="en-GB" sz="1800" dirty="0"/>
              <a:t>University Of Wales Trinity saint David. </a:t>
            </a:r>
          </a:p>
          <a:p>
            <a:pPr lvl="0"/>
            <a:r>
              <a:rPr lang="en-GB" sz="1800" dirty="0">
                <a:hlinkClick r:id="rId6"/>
              </a:rPr>
              <a:t>https://www.uwtsd.ac.uk/</a:t>
            </a:r>
            <a:r>
              <a:rPr lang="en-GB" sz="1800" dirty="0"/>
              <a:t> </a:t>
            </a:r>
          </a:p>
        </p:txBody>
      </p:sp>
    </p:spTree>
    <p:extLst>
      <p:ext uri="{BB962C8B-B14F-4D97-AF65-F5344CB8AC3E}">
        <p14:creationId xmlns:p14="http://schemas.microsoft.com/office/powerpoint/2010/main" val="3591259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457</TotalTime>
  <Words>1333</Words>
  <Application>Microsoft Office PowerPoint</Application>
  <PresentationFormat>Widescreen</PresentationFormat>
  <Paragraphs>116</Paragraphs>
  <Slides>12</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vt:lpstr>
      <vt:lpstr>Aptos</vt:lpstr>
      <vt:lpstr>Arial</vt:lpstr>
      <vt:lpstr>Century Gothic</vt:lpstr>
      <vt:lpstr>Wingdings</vt:lpstr>
      <vt:lpstr>Wingdings 3</vt:lpstr>
      <vt:lpstr>Wisp</vt:lpstr>
      <vt:lpstr>MODULE NAME: Problem Solving and Decision Making MODULE CODE: LCLM4004 STUDENT NAME: Roni Ahmed Khan  STUDENT ID: 2510377 LECTURER: Anita Nan Assignment 1: Presentation</vt:lpstr>
      <vt:lpstr>OVERVIEW</vt:lpstr>
      <vt:lpstr>Introduction</vt:lpstr>
      <vt:lpstr>Company background</vt:lpstr>
      <vt:lpstr>Problem: nature and scope</vt:lpstr>
      <vt:lpstr> PESTLE ANALYSIS: Basil’s Bakery</vt:lpstr>
      <vt:lpstr>PESTLE ANALYSIS: Basil’s Bakery </vt:lpstr>
      <vt:lpstr>  Cause and effect analysis (Fishbone diagram)</vt:lpstr>
      <vt:lpstr>PowerPoint Presentation</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Roni Khan</cp:lastModifiedBy>
  <cp:revision>93</cp:revision>
  <dcterms:created xsi:type="dcterms:W3CDTF">2024-10-08T15:58:04Z</dcterms:created>
  <dcterms:modified xsi:type="dcterms:W3CDTF">2026-08-17T21:29:29Z</dcterms:modified>
</cp:coreProperties>
</file>