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82" d="100"/>
          <a:sy n="82" d="100"/>
        </p:scale>
        <p:origin x="720" y="-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224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287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572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341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220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746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945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118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382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790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2/28/2026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689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thub.ubc.ca/guides/microsoft-teams-instructor-guid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ired.it/internet/web/2017/03/14/microsoft-teams-gruppi-lavoro/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252BF8E-6FF9-446D-80B4-73E3BA10E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1320D56-7EE2-4DE1-96E0-14DB2CFE9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8F594-0AF1-13A6-706E-8582A05B84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484" y="2463938"/>
            <a:ext cx="6659289" cy="745517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800" dirty="0">
                <a:solidFill>
                  <a:schemeClr val="accent6">
                    <a:lumMod val="50000"/>
                  </a:schemeClr>
                </a:solidFill>
                <a:highlight>
                  <a:srgbClr val="80808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How To Create a Meeting in Microsoft Teams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7C8F8D-E848-7E34-FCA8-C0ECD2161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8783" y="200608"/>
            <a:ext cx="5422457" cy="6456784"/>
          </a:xfrm>
        </p:spPr>
        <p:txBody>
          <a:bodyPr anchor="ctr">
            <a:normAutofit fontScale="25000" lnSpcReduction="20000"/>
          </a:bodyPr>
          <a:lstStyle/>
          <a:p>
            <a:r>
              <a:rPr lang="en-GB" sz="6400" b="1" u="sng" dirty="0">
                <a:solidFill>
                  <a:schemeClr val="accent6">
                    <a:lumMod val="50000"/>
                  </a:schemeClr>
                </a:solidFill>
              </a:rPr>
              <a:t>STEP 1: FIRST, LOG IN TO YOUR MICROSOFT  TEAMS  ACCOUNT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Open the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Microsoft Teams application.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Next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, sign in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 with your university or workplace account.</a:t>
            </a:r>
          </a:p>
          <a:p>
            <a:r>
              <a:rPr lang="en-GB" sz="6400" b="1" u="sng" dirty="0">
                <a:solidFill>
                  <a:schemeClr val="accent6">
                    <a:lumMod val="50000"/>
                  </a:schemeClr>
                </a:solidFill>
              </a:rPr>
              <a:t>STEP 2: OPEN THE CALENDAR ICON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Next, click on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Calendar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on the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left-hand side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This allows you to see the scheduled meetings.</a:t>
            </a:r>
          </a:p>
          <a:p>
            <a:r>
              <a:rPr lang="en-GB" sz="6400" b="1" u="sng" dirty="0">
                <a:solidFill>
                  <a:schemeClr val="accent6">
                    <a:lumMod val="50000"/>
                  </a:schemeClr>
                </a:solidFill>
              </a:rPr>
              <a:t>STEP 3: SELECT NEW MEETING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After that, click the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New Meeting button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in the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top right corner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Therefore, a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new window will open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where you can enter the meeting details.</a:t>
            </a:r>
          </a:p>
          <a:p>
            <a:r>
              <a:rPr lang="en-GB" sz="6400" b="1" u="sng" dirty="0">
                <a:solidFill>
                  <a:schemeClr val="accent6">
                    <a:lumMod val="50000"/>
                  </a:schemeClr>
                </a:solidFill>
              </a:rPr>
              <a:t>STEP 4: ADD MEETING DETAILS </a:t>
            </a:r>
          </a:p>
          <a:p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After you open the window, you then add: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A clear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meeting title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 to make it presentable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Participants’ names or email addresses. If you don’t add them, you won’t be able to make a team, so it is a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mandatory step.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chosen date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for when you want the meeting to begin.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Finally, set the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start and end time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r>
              <a:rPr lang="en-GB" sz="6400" b="1" u="sng" dirty="0">
                <a:solidFill>
                  <a:schemeClr val="accent6">
                    <a:lumMod val="50000"/>
                  </a:schemeClr>
                </a:solidFill>
              </a:rPr>
              <a:t>STEP 5: SEND THE INVITATION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For the finished results, you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click Send.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</a:rPr>
              <a:t>The meeting will appear in  the </a:t>
            </a:r>
            <a:r>
              <a:rPr lang="en-GB" sz="4800" b="1" dirty="0">
                <a:solidFill>
                  <a:schemeClr val="accent6">
                    <a:lumMod val="50000"/>
                  </a:schemeClr>
                </a:solidFill>
                <a:highlight>
                  <a:srgbClr val="FFFF00"/>
                </a:highlight>
              </a:rPr>
              <a:t>participants’ calendars automatically.</a:t>
            </a:r>
          </a:p>
          <a:p>
            <a:endParaRPr lang="en-GB" sz="1400" dirty="0"/>
          </a:p>
        </p:txBody>
      </p:sp>
      <p:pic>
        <p:nvPicPr>
          <p:cNvPr id="5" name="Picture 4" descr="A logo of a company&#10;&#10;AI-generated content may be incorrect.">
            <a:extLst>
              <a:ext uri="{FF2B5EF4-FFF2-40B4-BE49-F238E27FC236}">
                <a16:creationId xmlns:a16="http://schemas.microsoft.com/office/drawing/2014/main" id="{E47754AE-45D3-E508-0A57-D82414EA3C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" b="1981"/>
          <a:stretch>
            <a:fillRect/>
          </a:stretch>
        </p:blipFill>
        <p:spPr>
          <a:xfrm>
            <a:off x="60760" y="10383"/>
            <a:ext cx="2280897" cy="2079290"/>
          </a:xfrm>
          <a:custGeom>
            <a:avLst/>
            <a:gdLst/>
            <a:ahLst/>
            <a:cxnLst/>
            <a:rect l="l" t="t" r="r" b="b"/>
            <a:pathLst>
              <a:path w="6972657" h="6356349">
                <a:moveTo>
                  <a:pt x="4162425" y="4810724"/>
                </a:moveTo>
                <a:cubicBezTo>
                  <a:pt x="4508954" y="4810724"/>
                  <a:pt x="4789872" y="5103559"/>
                  <a:pt x="4789872" y="5464789"/>
                </a:cubicBezTo>
                <a:cubicBezTo>
                  <a:pt x="4789872" y="5826019"/>
                  <a:pt x="4508954" y="6118855"/>
                  <a:pt x="4162425" y="6118855"/>
                </a:cubicBezTo>
                <a:cubicBezTo>
                  <a:pt x="3815896" y="6118855"/>
                  <a:pt x="3534978" y="5826019"/>
                  <a:pt x="3534978" y="5464789"/>
                </a:cubicBezTo>
                <a:cubicBezTo>
                  <a:pt x="3534978" y="5103559"/>
                  <a:pt x="3815896" y="4810724"/>
                  <a:pt x="4162425" y="4810724"/>
                </a:cubicBezTo>
                <a:close/>
                <a:moveTo>
                  <a:pt x="92101" y="4731176"/>
                </a:moveTo>
                <a:cubicBezTo>
                  <a:pt x="540880" y="4731176"/>
                  <a:pt x="904688" y="5094984"/>
                  <a:pt x="904688" y="5543763"/>
                </a:cubicBezTo>
                <a:cubicBezTo>
                  <a:pt x="904688" y="5964494"/>
                  <a:pt x="584935" y="6310542"/>
                  <a:pt x="175183" y="6352155"/>
                </a:cubicBezTo>
                <a:lnTo>
                  <a:pt x="92121" y="6356349"/>
                </a:lnTo>
                <a:lnTo>
                  <a:pt x="92081" y="6356349"/>
                </a:lnTo>
                <a:lnTo>
                  <a:pt x="9019" y="6352155"/>
                </a:lnTo>
                <a:lnTo>
                  <a:pt x="4079" y="6351401"/>
                </a:lnTo>
                <a:lnTo>
                  <a:pt x="0" y="6352492"/>
                </a:lnTo>
                <a:lnTo>
                  <a:pt x="0" y="4736748"/>
                </a:lnTo>
                <a:lnTo>
                  <a:pt x="9019" y="4735372"/>
                </a:lnTo>
                <a:cubicBezTo>
                  <a:pt x="36336" y="4732597"/>
                  <a:pt x="64052" y="4731176"/>
                  <a:pt x="92101" y="4731176"/>
                </a:cubicBezTo>
                <a:close/>
                <a:moveTo>
                  <a:pt x="6385770" y="2098604"/>
                </a:moveTo>
                <a:cubicBezTo>
                  <a:pt x="6543907" y="2107100"/>
                  <a:pt x="6698935" y="2178483"/>
                  <a:pt x="6813407" y="2310776"/>
                </a:cubicBezTo>
                <a:cubicBezTo>
                  <a:pt x="7042252" y="2575278"/>
                  <a:pt x="7022052" y="2983098"/>
                  <a:pt x="6768322" y="3221698"/>
                </a:cubicBezTo>
                <a:cubicBezTo>
                  <a:pt x="6718815" y="3268040"/>
                  <a:pt x="6662527" y="3305861"/>
                  <a:pt x="6601629" y="3333787"/>
                </a:cubicBezTo>
                <a:cubicBezTo>
                  <a:pt x="6357584" y="3444872"/>
                  <a:pt x="6072796" y="3380857"/>
                  <a:pt x="5894479" y="3174765"/>
                </a:cubicBezTo>
                <a:cubicBezTo>
                  <a:pt x="5665537" y="2910180"/>
                  <a:pt x="5685739" y="2502359"/>
                  <a:pt x="5939476" y="2263752"/>
                </a:cubicBezTo>
                <a:cubicBezTo>
                  <a:pt x="6066385" y="2144498"/>
                  <a:pt x="6227633" y="2090107"/>
                  <a:pt x="6385770" y="2098604"/>
                </a:cubicBezTo>
                <a:close/>
                <a:moveTo>
                  <a:pt x="0" y="0"/>
                </a:moveTo>
                <a:lnTo>
                  <a:pt x="5609109" y="0"/>
                </a:lnTo>
                <a:lnTo>
                  <a:pt x="5710855" y="100163"/>
                </a:lnTo>
                <a:cubicBezTo>
                  <a:pt x="5940043" y="363896"/>
                  <a:pt x="6060564" y="781193"/>
                  <a:pt x="5983550" y="1133306"/>
                </a:cubicBezTo>
                <a:cubicBezTo>
                  <a:pt x="5820740" y="1874471"/>
                  <a:pt x="4868226" y="1916819"/>
                  <a:pt x="4807924" y="2551785"/>
                </a:cubicBezTo>
                <a:cubicBezTo>
                  <a:pt x="4772098" y="2931077"/>
                  <a:pt x="5073952" y="3310271"/>
                  <a:pt x="5323480" y="3486493"/>
                </a:cubicBezTo>
                <a:cubicBezTo>
                  <a:pt x="5798207" y="3822498"/>
                  <a:pt x="6190925" y="3545085"/>
                  <a:pt x="6484693" y="3873055"/>
                </a:cubicBezTo>
                <a:cubicBezTo>
                  <a:pt x="6702769" y="4116667"/>
                  <a:pt x="6749067" y="4564067"/>
                  <a:pt x="6564699" y="4869471"/>
                </a:cubicBezTo>
                <a:cubicBezTo>
                  <a:pt x="6538929" y="4912110"/>
                  <a:pt x="6508772" y="4951720"/>
                  <a:pt x="6474766" y="4987555"/>
                </a:cubicBezTo>
                <a:lnTo>
                  <a:pt x="6475634" y="4987552"/>
                </a:lnTo>
                <a:cubicBezTo>
                  <a:pt x="6246183" y="5229347"/>
                  <a:pt x="5896158" y="5245005"/>
                  <a:pt x="5787911" y="5249784"/>
                </a:cubicBezTo>
                <a:cubicBezTo>
                  <a:pt x="5276208" y="5272608"/>
                  <a:pt x="5181583" y="4739335"/>
                  <a:pt x="4594647" y="4582595"/>
                </a:cubicBezTo>
                <a:cubicBezTo>
                  <a:pt x="4553401" y="4571414"/>
                  <a:pt x="4047262" y="4444111"/>
                  <a:pt x="3576692" y="4689896"/>
                </a:cubicBezTo>
                <a:cubicBezTo>
                  <a:pt x="2903508" y="5041365"/>
                  <a:pt x="3035835" y="5772616"/>
                  <a:pt x="2439534" y="6019748"/>
                </a:cubicBezTo>
                <a:cubicBezTo>
                  <a:pt x="2062607" y="6175963"/>
                  <a:pt x="1545662" y="6076257"/>
                  <a:pt x="1262869" y="5786450"/>
                </a:cubicBezTo>
                <a:cubicBezTo>
                  <a:pt x="864056" y="5377550"/>
                  <a:pt x="1125562" y="4799418"/>
                  <a:pt x="734842" y="4526254"/>
                </a:cubicBezTo>
                <a:cubicBezTo>
                  <a:pt x="506361" y="4366061"/>
                  <a:pt x="192715" y="4446641"/>
                  <a:pt x="19856" y="4511293"/>
                </a:cubicBezTo>
                <a:lnTo>
                  <a:pt x="0" y="4519330"/>
                </a:lnTo>
                <a:close/>
              </a:path>
            </a:pathLst>
          </a:cu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1D2F98CD-677A-37B8-475B-662DF8404FDD}"/>
              </a:ext>
            </a:extLst>
          </p:cNvPr>
          <p:cNvSpPr/>
          <p:nvPr/>
        </p:nvSpPr>
        <p:spPr>
          <a:xfrm>
            <a:off x="3349766" y="4011725"/>
            <a:ext cx="3359017" cy="278892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highlight>
                  <a:srgbClr val="FF00FF"/>
                </a:highlight>
                <a:cs typeface="Aharoni" panose="02010803020104030203" pitchFamily="2" charset="-79"/>
              </a:rPr>
              <a:t>Microsoft Teams makes it easy to connect with others through video and audio calls.</a:t>
            </a:r>
          </a:p>
          <a:p>
            <a:r>
              <a:rPr lang="en-GB" sz="1400" b="1" dirty="0">
                <a:solidFill>
                  <a:schemeClr val="tx1"/>
                </a:solidFill>
                <a:highlight>
                  <a:srgbClr val="FF00FF"/>
                </a:highlight>
                <a:cs typeface="Aharoni" panose="02010803020104030203" pitchFamily="2" charset="-79"/>
              </a:rPr>
              <a:t> During the meeting, you can share your screen and files, which helps everyone stay organised and work more efficiently together.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574E4E7-8D1A-F459-7FAC-30FF9F5037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41275" y="266032"/>
            <a:ext cx="3454725" cy="2030371"/>
          </a:xfrm>
          <a:prstGeom prst="rect">
            <a:avLst/>
          </a:prstGeom>
        </p:spPr>
      </p:pic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3102816-5719-57BD-9760-7423DEE05F97}"/>
              </a:ext>
            </a:extLst>
          </p:cNvPr>
          <p:cNvSpPr/>
          <p:nvPr/>
        </p:nvSpPr>
        <p:spPr>
          <a:xfrm>
            <a:off x="43490" y="3583720"/>
            <a:ext cx="3190018" cy="252725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highlight>
                  <a:srgbClr val="FF00FF"/>
                </a:highlight>
              </a:rPr>
              <a:t>Advantages  of Using Microsoft Teams for Meetings:</a:t>
            </a:r>
          </a:p>
          <a:p>
            <a:pPr algn="ctr"/>
            <a:endParaRPr lang="en-GB" sz="1400" b="1" dirty="0">
              <a:solidFill>
                <a:schemeClr val="tx1"/>
              </a:solidFill>
              <a:highlight>
                <a:srgbClr val="FF00FF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highlight>
                  <a:srgbClr val="FF00FF"/>
                </a:highlight>
              </a:rPr>
              <a:t>Enhances Productivity and 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highlight>
                  <a:srgbClr val="FF00FF"/>
                </a:highlight>
              </a:rPr>
              <a:t>AI-Powered Assistance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highlight>
                  <a:srgbClr val="FF00FF"/>
                </a:highlight>
              </a:rPr>
              <a:t>Provides Security and Flexibility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1"/>
                </a:solidFill>
                <a:highlight>
                  <a:srgbClr val="FF00FF"/>
                </a:highlight>
              </a:rPr>
              <a:t>Provides Secure Communication Channels  </a:t>
            </a:r>
          </a:p>
          <a:p>
            <a:pPr algn="ctr"/>
            <a:endParaRPr lang="en-GB" sz="1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361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c48484fd1ed9645a7588859fd96b3cf9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25fc391bc89b52c7a335f8f6196872e6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3863C6C3-D5D6-48B2-B1CE-824965A4A6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AFBA8F-182D-446D-BD57-332D38306F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BC7B7B-B001-46E6-844F-11AB132FA61E}">
  <ds:schemaRefs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purl.org/dc/elements/1.1/"/>
    <ds:schemaRef ds:uri="21f98238-5914-40fc-b2db-49ce196065c9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259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Avenir Next LT Pro</vt:lpstr>
      <vt:lpstr>Posterama</vt:lpstr>
      <vt:lpstr>SplashVTI</vt:lpstr>
      <vt:lpstr>How To Create a Meeting in Microsoft Teams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Elisa Bianca Plesca (2509694)</dc:creator>
  <cp:lastModifiedBy>Elisa Bianca Plesca (2509694)</cp:lastModifiedBy>
  <cp:revision>5</cp:revision>
  <dcterms:created xsi:type="dcterms:W3CDTF">2026-02-23T20:26:19Z</dcterms:created>
  <dcterms:modified xsi:type="dcterms:W3CDTF">2026-02-28T11:29:07Z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