
<file path=[Content_Types].xml><?xml version="1.0" encoding="utf-8"?>
<Types xmlns="http://schemas.openxmlformats.org/package/2006/content-types">
  <Default Extension="bmp" ContentType="image/bmp"/>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5.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6.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7.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0.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1.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12.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13.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14.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15.xml" ContentType="application/vnd.openxmlformats-officedocument.presentationml.notesSlide+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16.xml" ContentType="application/vnd.openxmlformats-officedocument.presentationml.notesSlide+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notesSlides/notesSlide17.xml" ContentType="application/vnd.openxmlformats-officedocument.presentationml.notesSlide+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18.xml" ContentType="application/vnd.openxmlformats-officedocument.presentationml.notesSlide+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notesSlides/notesSlide22.xml" ContentType="application/vnd.openxmlformats-officedocument.presentationml.notesSlide+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notesSlides/notesSlide23.xml" ContentType="application/vnd.openxmlformats-officedocument.presentationml.notesSlide+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notesSlides/notesSlide24.xml" ContentType="application/vnd.openxmlformats-officedocument.presentationml.notesSlide+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notesSlides/notesSlide25.xml" ContentType="application/vnd.openxmlformats-officedocument.presentationml.notesSlide+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notesSlides/notesSlide28.xml" ContentType="application/vnd.openxmlformats-officedocument.presentationml.notesSlide+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notesSlides/notesSlide29.xml" ContentType="application/vnd.openxmlformats-officedocument.presentationml.notesSlide+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notesSlides/notesSlide30.xml" ContentType="application/vnd.openxmlformats-officedocument.presentationml.notesSlide+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32" r:id="rId1"/>
  </p:sldMasterIdLst>
  <p:notesMasterIdLst>
    <p:notesMasterId r:id="rId45"/>
  </p:notesMasterIdLst>
  <p:sldIdLst>
    <p:sldId id="256" r:id="rId2"/>
    <p:sldId id="265" r:id="rId3"/>
    <p:sldId id="285" r:id="rId4"/>
    <p:sldId id="266" r:id="rId5"/>
    <p:sldId id="267" r:id="rId6"/>
    <p:sldId id="268" r:id="rId7"/>
    <p:sldId id="262" r:id="rId8"/>
    <p:sldId id="283" r:id="rId9"/>
    <p:sldId id="284" r:id="rId10"/>
    <p:sldId id="263" r:id="rId11"/>
    <p:sldId id="264" r:id="rId12"/>
    <p:sldId id="286" r:id="rId13"/>
    <p:sldId id="269" r:id="rId14"/>
    <p:sldId id="270" r:id="rId15"/>
    <p:sldId id="271" r:id="rId16"/>
    <p:sldId id="272" r:id="rId17"/>
    <p:sldId id="273" r:id="rId18"/>
    <p:sldId id="274" r:id="rId19"/>
    <p:sldId id="276" r:id="rId20"/>
    <p:sldId id="277" r:id="rId21"/>
    <p:sldId id="297" r:id="rId22"/>
    <p:sldId id="304" r:id="rId23"/>
    <p:sldId id="306" r:id="rId24"/>
    <p:sldId id="307" r:id="rId25"/>
    <p:sldId id="257" r:id="rId26"/>
    <p:sldId id="313" r:id="rId27"/>
    <p:sldId id="314" r:id="rId28"/>
    <p:sldId id="315" r:id="rId29"/>
    <p:sldId id="316" r:id="rId30"/>
    <p:sldId id="312" r:id="rId31"/>
    <p:sldId id="311" r:id="rId32"/>
    <p:sldId id="317" r:id="rId33"/>
    <p:sldId id="318" r:id="rId34"/>
    <p:sldId id="278" r:id="rId35"/>
    <p:sldId id="282" r:id="rId36"/>
    <p:sldId id="319" r:id="rId37"/>
    <p:sldId id="324" r:id="rId38"/>
    <p:sldId id="320" r:id="rId39"/>
    <p:sldId id="321" r:id="rId40"/>
    <p:sldId id="258" r:id="rId41"/>
    <p:sldId id="322" r:id="rId42"/>
    <p:sldId id="323" r:id="rId43"/>
    <p:sldId id="281" r:id="rId4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9ADA81C-404F-488A-A441-81A7EFC85C97}" v="28" dt="2026-01-05T16:18:19.1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8062" autoAdjust="0"/>
  </p:normalViewPr>
  <p:slideViewPr>
    <p:cSldViewPr snapToGrid="0">
      <p:cViewPr varScale="1">
        <p:scale>
          <a:sx n="43" d="100"/>
          <a:sy n="43" d="100"/>
        </p:scale>
        <p:origin x="1006" y="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 Charlotte Greenway" userId="21ca5f9ab6ecb0bd" providerId="LiveId" clId="{AD6E5B43-6D93-437D-BF98-C7CE12EA2D06}"/>
    <pc:docChg chg="undo custSel addSld delSld modSld">
      <pc:chgData name="Dr Charlotte Greenway" userId="21ca5f9ab6ecb0bd" providerId="LiveId" clId="{AD6E5B43-6D93-437D-BF98-C7CE12EA2D06}" dt="2026-01-05T16:24:27.439" v="253" actId="1076"/>
      <pc:docMkLst>
        <pc:docMk/>
      </pc:docMkLst>
      <pc:sldChg chg="modSp mod">
        <pc:chgData name="Dr Charlotte Greenway" userId="21ca5f9ab6ecb0bd" providerId="LiveId" clId="{AD6E5B43-6D93-437D-BF98-C7CE12EA2D06}" dt="2026-01-05T15:51:15.537" v="17" actId="20577"/>
        <pc:sldMkLst>
          <pc:docMk/>
          <pc:sldMk cId="966803299" sldId="256"/>
        </pc:sldMkLst>
        <pc:spChg chg="mod">
          <ac:chgData name="Dr Charlotte Greenway" userId="21ca5f9ab6ecb0bd" providerId="LiveId" clId="{AD6E5B43-6D93-437D-BF98-C7CE12EA2D06}" dt="2026-01-05T15:51:15.537" v="17" actId="20577"/>
          <ac:spMkLst>
            <pc:docMk/>
            <pc:sldMk cId="966803299" sldId="256"/>
            <ac:spMk id="2" creationId="{00000000-0000-0000-0000-000000000000}"/>
          </ac:spMkLst>
        </pc:spChg>
      </pc:sldChg>
      <pc:sldChg chg="delSp modSp add mod">
        <pc:chgData name="Dr Charlotte Greenway" userId="21ca5f9ab6ecb0bd" providerId="LiveId" clId="{AD6E5B43-6D93-437D-BF98-C7CE12EA2D06}" dt="2026-01-05T15:54:08.382" v="46" actId="1076"/>
        <pc:sldMkLst>
          <pc:docMk/>
          <pc:sldMk cId="2393156894" sldId="257"/>
        </pc:sldMkLst>
        <pc:spChg chg="mod">
          <ac:chgData name="Dr Charlotte Greenway" userId="21ca5f9ab6ecb0bd" providerId="LiveId" clId="{AD6E5B43-6D93-437D-BF98-C7CE12EA2D06}" dt="2026-01-05T15:53:42.539" v="39" actId="1076"/>
          <ac:spMkLst>
            <pc:docMk/>
            <pc:sldMk cId="2393156894" sldId="257"/>
            <ac:spMk id="2" creationId="{00000000-0000-0000-0000-000000000000}"/>
          </ac:spMkLst>
        </pc:spChg>
        <pc:graphicFrameChg chg="mod">
          <ac:chgData name="Dr Charlotte Greenway" userId="21ca5f9ab6ecb0bd" providerId="LiveId" clId="{AD6E5B43-6D93-437D-BF98-C7CE12EA2D06}" dt="2026-01-05T15:54:08.382" v="46" actId="1076"/>
          <ac:graphicFrameMkLst>
            <pc:docMk/>
            <pc:sldMk cId="2393156894" sldId="257"/>
            <ac:graphicFrameMk id="11" creationId="{00000000-0000-0000-0000-000000000000}"/>
          </ac:graphicFrameMkLst>
        </pc:graphicFrameChg>
        <pc:picChg chg="del mod">
          <ac:chgData name="Dr Charlotte Greenway" userId="21ca5f9ab6ecb0bd" providerId="LiveId" clId="{AD6E5B43-6D93-437D-BF98-C7CE12EA2D06}" dt="2026-01-05T15:53:48.710" v="41" actId="478"/>
          <ac:picMkLst>
            <pc:docMk/>
            <pc:sldMk cId="2393156894" sldId="257"/>
            <ac:picMk id="7" creationId="{00000000-0000-0000-0000-000000000000}"/>
          </ac:picMkLst>
        </pc:picChg>
      </pc:sldChg>
      <pc:sldChg chg="add">
        <pc:chgData name="Dr Charlotte Greenway" userId="21ca5f9ab6ecb0bd" providerId="LiveId" clId="{AD6E5B43-6D93-437D-BF98-C7CE12EA2D06}" dt="2026-01-05T15:52:17.955" v="23"/>
        <pc:sldMkLst>
          <pc:docMk/>
          <pc:sldMk cId="2948997005" sldId="258"/>
        </pc:sldMkLst>
      </pc:sldChg>
      <pc:sldChg chg="del">
        <pc:chgData name="Dr Charlotte Greenway" userId="21ca5f9ab6ecb0bd" providerId="LiveId" clId="{AD6E5B43-6D93-437D-BF98-C7CE12EA2D06}" dt="2026-01-05T15:51:49.377" v="20" actId="47"/>
        <pc:sldMkLst>
          <pc:docMk/>
          <pc:sldMk cId="7887147" sldId="275"/>
        </pc:sldMkLst>
      </pc:sldChg>
      <pc:sldChg chg="del">
        <pc:chgData name="Dr Charlotte Greenway" userId="21ca5f9ab6ecb0bd" providerId="LiveId" clId="{AD6E5B43-6D93-437D-BF98-C7CE12EA2D06}" dt="2026-01-05T15:51:47.598" v="18" actId="47"/>
        <pc:sldMkLst>
          <pc:docMk/>
          <pc:sldMk cId="630230941" sldId="278"/>
        </pc:sldMkLst>
      </pc:sldChg>
      <pc:sldChg chg="modSp add mod">
        <pc:chgData name="Dr Charlotte Greenway" userId="21ca5f9ab6ecb0bd" providerId="LiveId" clId="{AD6E5B43-6D93-437D-BF98-C7CE12EA2D06}" dt="2026-01-05T16:07:01.272" v="109" actId="14100"/>
        <pc:sldMkLst>
          <pc:docMk/>
          <pc:sldMk cId="1857025443" sldId="278"/>
        </pc:sldMkLst>
        <pc:spChg chg="mod">
          <ac:chgData name="Dr Charlotte Greenway" userId="21ca5f9ab6ecb0bd" providerId="LiveId" clId="{AD6E5B43-6D93-437D-BF98-C7CE12EA2D06}" dt="2026-01-05T16:06:21.408" v="101" actId="1076"/>
          <ac:spMkLst>
            <pc:docMk/>
            <pc:sldMk cId="1857025443" sldId="278"/>
            <ac:spMk id="2" creationId="{00000000-0000-0000-0000-000000000000}"/>
          </ac:spMkLst>
        </pc:spChg>
        <pc:graphicFrameChg chg="mod modGraphic">
          <ac:chgData name="Dr Charlotte Greenway" userId="21ca5f9ab6ecb0bd" providerId="LiveId" clId="{AD6E5B43-6D93-437D-BF98-C7CE12EA2D06}" dt="2026-01-05T16:07:01.272" v="109" actId="14100"/>
          <ac:graphicFrameMkLst>
            <pc:docMk/>
            <pc:sldMk cId="1857025443" sldId="278"/>
            <ac:graphicFrameMk id="4" creationId="{00000000-0000-0000-0000-000000000000}"/>
          </ac:graphicFrameMkLst>
        </pc:graphicFrameChg>
      </pc:sldChg>
      <pc:sldChg chg="del">
        <pc:chgData name="Dr Charlotte Greenway" userId="21ca5f9ab6ecb0bd" providerId="LiveId" clId="{AD6E5B43-6D93-437D-BF98-C7CE12EA2D06}" dt="2026-01-05T15:51:48.541" v="19" actId="47"/>
        <pc:sldMkLst>
          <pc:docMk/>
          <pc:sldMk cId="177836264" sldId="279"/>
        </pc:sldMkLst>
      </pc:sldChg>
      <pc:sldChg chg="del">
        <pc:chgData name="Dr Charlotte Greenway" userId="21ca5f9ab6ecb0bd" providerId="LiveId" clId="{AD6E5B43-6D93-437D-BF98-C7CE12EA2D06}" dt="2026-01-05T15:51:51.272" v="21" actId="47"/>
        <pc:sldMkLst>
          <pc:docMk/>
          <pc:sldMk cId="2028153599" sldId="280"/>
        </pc:sldMkLst>
      </pc:sldChg>
      <pc:sldChg chg="modSp add mod">
        <pc:chgData name="Dr Charlotte Greenway" userId="21ca5f9ab6ecb0bd" providerId="LiveId" clId="{AD6E5B43-6D93-437D-BF98-C7CE12EA2D06}" dt="2026-01-05T16:07:26.117" v="114" actId="1076"/>
        <pc:sldMkLst>
          <pc:docMk/>
          <pc:sldMk cId="279830838" sldId="282"/>
        </pc:sldMkLst>
        <pc:spChg chg="mod">
          <ac:chgData name="Dr Charlotte Greenway" userId="21ca5f9ab6ecb0bd" providerId="LiveId" clId="{AD6E5B43-6D93-437D-BF98-C7CE12EA2D06}" dt="2026-01-05T16:07:26.117" v="114" actId="1076"/>
          <ac:spMkLst>
            <pc:docMk/>
            <pc:sldMk cId="279830838" sldId="282"/>
            <ac:spMk id="2" creationId="{00000000-0000-0000-0000-000000000000}"/>
          </ac:spMkLst>
        </pc:spChg>
        <pc:graphicFrameChg chg="mod">
          <ac:chgData name="Dr Charlotte Greenway" userId="21ca5f9ab6ecb0bd" providerId="LiveId" clId="{AD6E5B43-6D93-437D-BF98-C7CE12EA2D06}" dt="2026-01-05T16:07:14.907" v="111" actId="1076"/>
          <ac:graphicFrameMkLst>
            <pc:docMk/>
            <pc:sldMk cId="279830838" sldId="282"/>
            <ac:graphicFrameMk id="4" creationId="{00000000-0000-0000-0000-000000000000}"/>
          </ac:graphicFrameMkLst>
        </pc:graphicFrameChg>
      </pc:sldChg>
      <pc:sldChg chg="add del">
        <pc:chgData name="Dr Charlotte Greenway" userId="21ca5f9ab6ecb0bd" providerId="LiveId" clId="{AD6E5B43-6D93-437D-BF98-C7CE12EA2D06}" dt="2026-01-05T16:10:11.429" v="129" actId="47"/>
        <pc:sldMkLst>
          <pc:docMk/>
          <pc:sldMk cId="3561856573" sldId="287"/>
        </pc:sldMkLst>
      </pc:sldChg>
      <pc:sldChg chg="del">
        <pc:chgData name="Dr Charlotte Greenway" userId="21ca5f9ab6ecb0bd" providerId="LiveId" clId="{AD6E5B43-6D93-437D-BF98-C7CE12EA2D06}" dt="2026-01-05T15:51:52.710" v="22" actId="47"/>
        <pc:sldMkLst>
          <pc:docMk/>
          <pc:sldMk cId="4093147398" sldId="287"/>
        </pc:sldMkLst>
      </pc:sldChg>
      <pc:sldChg chg="del">
        <pc:chgData name="Dr Charlotte Greenway" userId="21ca5f9ab6ecb0bd" providerId="LiveId" clId="{AD6E5B43-6D93-437D-BF98-C7CE12EA2D06}" dt="2026-01-05T16:11:37.847" v="141" actId="47"/>
        <pc:sldMkLst>
          <pc:docMk/>
          <pc:sldMk cId="3899127083" sldId="288"/>
        </pc:sldMkLst>
      </pc:sldChg>
      <pc:sldChg chg="modSp add mod">
        <pc:chgData name="Dr Charlotte Greenway" userId="21ca5f9ab6ecb0bd" providerId="LiveId" clId="{AD6E5B43-6D93-437D-BF98-C7CE12EA2D06}" dt="2026-01-05T15:52:47.202" v="34" actId="14100"/>
        <pc:sldMkLst>
          <pc:docMk/>
          <pc:sldMk cId="3645502321" sldId="297"/>
        </pc:sldMkLst>
        <pc:spChg chg="mod">
          <ac:chgData name="Dr Charlotte Greenway" userId="21ca5f9ab6ecb0bd" providerId="LiveId" clId="{AD6E5B43-6D93-437D-BF98-C7CE12EA2D06}" dt="2026-01-05T15:52:47.202" v="34" actId="14100"/>
          <ac:spMkLst>
            <pc:docMk/>
            <pc:sldMk cId="3645502321" sldId="297"/>
            <ac:spMk id="2" creationId="{00000000-0000-0000-0000-000000000000}"/>
          </ac:spMkLst>
        </pc:spChg>
      </pc:sldChg>
      <pc:sldChg chg="modSp add mod">
        <pc:chgData name="Dr Charlotte Greenway" userId="21ca5f9ab6ecb0bd" providerId="LiveId" clId="{AD6E5B43-6D93-437D-BF98-C7CE12EA2D06}" dt="2026-01-05T15:53:04.533" v="36" actId="14100"/>
        <pc:sldMkLst>
          <pc:docMk/>
          <pc:sldMk cId="2869269706" sldId="304"/>
        </pc:sldMkLst>
        <pc:spChg chg="mod">
          <ac:chgData name="Dr Charlotte Greenway" userId="21ca5f9ab6ecb0bd" providerId="LiveId" clId="{AD6E5B43-6D93-437D-BF98-C7CE12EA2D06}" dt="2026-01-05T15:52:57.503" v="35" actId="1076"/>
          <ac:spMkLst>
            <pc:docMk/>
            <pc:sldMk cId="2869269706" sldId="304"/>
            <ac:spMk id="5" creationId="{F6375BA7-E2F4-40E8-ADD0-CB7C5F7AEFFF}"/>
          </ac:spMkLst>
        </pc:spChg>
        <pc:graphicFrameChg chg="mod">
          <ac:chgData name="Dr Charlotte Greenway" userId="21ca5f9ab6ecb0bd" providerId="LiveId" clId="{AD6E5B43-6D93-437D-BF98-C7CE12EA2D06}" dt="2026-01-05T15:53:04.533" v="36" actId="14100"/>
          <ac:graphicFrameMkLst>
            <pc:docMk/>
            <pc:sldMk cId="2869269706" sldId="304"/>
            <ac:graphicFrameMk id="8" creationId="{00000000-0000-0000-0000-000000000000}"/>
          </ac:graphicFrameMkLst>
        </pc:graphicFrameChg>
      </pc:sldChg>
      <pc:sldChg chg="add">
        <pc:chgData name="Dr Charlotte Greenway" userId="21ca5f9ab6ecb0bd" providerId="LiveId" clId="{AD6E5B43-6D93-437D-BF98-C7CE12EA2D06}" dt="2026-01-05T15:52:17.955" v="23"/>
        <pc:sldMkLst>
          <pc:docMk/>
          <pc:sldMk cId="2117839094" sldId="306"/>
        </pc:sldMkLst>
      </pc:sldChg>
      <pc:sldChg chg="delSp add mod">
        <pc:chgData name="Dr Charlotte Greenway" userId="21ca5f9ab6ecb0bd" providerId="LiveId" clId="{AD6E5B43-6D93-437D-BF98-C7CE12EA2D06}" dt="2026-01-05T15:53:29.740" v="37" actId="478"/>
        <pc:sldMkLst>
          <pc:docMk/>
          <pc:sldMk cId="1106495933" sldId="307"/>
        </pc:sldMkLst>
        <pc:picChg chg="del">
          <ac:chgData name="Dr Charlotte Greenway" userId="21ca5f9ab6ecb0bd" providerId="LiveId" clId="{AD6E5B43-6D93-437D-BF98-C7CE12EA2D06}" dt="2026-01-05T15:53:29.740" v="37" actId="478"/>
          <ac:picMkLst>
            <pc:docMk/>
            <pc:sldMk cId="1106495933" sldId="307"/>
            <ac:picMk id="4" creationId="{00000000-0000-0000-0000-000000000000}"/>
          </ac:picMkLst>
        </pc:picChg>
      </pc:sldChg>
      <pc:sldChg chg="modSp add del mod">
        <pc:chgData name="Dr Charlotte Greenway" userId="21ca5f9ab6ecb0bd" providerId="LiveId" clId="{AD6E5B43-6D93-437D-BF98-C7CE12EA2D06}" dt="2026-01-05T16:10:13.873" v="130" actId="47"/>
        <pc:sldMkLst>
          <pc:docMk/>
          <pc:sldMk cId="1096139823" sldId="309"/>
        </pc:sldMkLst>
        <pc:spChg chg="mod">
          <ac:chgData name="Dr Charlotte Greenway" userId="21ca5f9ab6ecb0bd" providerId="LiveId" clId="{AD6E5B43-6D93-437D-BF98-C7CE12EA2D06}" dt="2026-01-05T15:52:18.763" v="24" actId="27636"/>
          <ac:spMkLst>
            <pc:docMk/>
            <pc:sldMk cId="1096139823" sldId="309"/>
            <ac:spMk id="2" creationId="{00000000-0000-0000-0000-000000000000}"/>
          </ac:spMkLst>
        </pc:spChg>
      </pc:sldChg>
      <pc:sldChg chg="modSp add mod">
        <pc:chgData name="Dr Charlotte Greenway" userId="21ca5f9ab6ecb0bd" providerId="LiveId" clId="{AD6E5B43-6D93-437D-BF98-C7CE12EA2D06}" dt="2026-01-05T16:05:02.134" v="84" actId="1076"/>
        <pc:sldMkLst>
          <pc:docMk/>
          <pc:sldMk cId="3666122238" sldId="311"/>
        </pc:sldMkLst>
        <pc:spChg chg="mod">
          <ac:chgData name="Dr Charlotte Greenway" userId="21ca5f9ab6ecb0bd" providerId="LiveId" clId="{AD6E5B43-6D93-437D-BF98-C7CE12EA2D06}" dt="2026-01-05T16:04:20.445" v="75" actId="404"/>
          <ac:spMkLst>
            <pc:docMk/>
            <pc:sldMk cId="3666122238" sldId="311"/>
            <ac:spMk id="2" creationId="{00000000-0000-0000-0000-000000000000}"/>
          </ac:spMkLst>
        </pc:spChg>
        <pc:spChg chg="mod">
          <ac:chgData name="Dr Charlotte Greenway" userId="21ca5f9ab6ecb0bd" providerId="LiveId" clId="{AD6E5B43-6D93-437D-BF98-C7CE12EA2D06}" dt="2026-01-05T16:04:50.750" v="81" actId="14100"/>
          <ac:spMkLst>
            <pc:docMk/>
            <pc:sldMk cId="3666122238" sldId="311"/>
            <ac:spMk id="3" creationId="{00000000-0000-0000-0000-000000000000}"/>
          </ac:spMkLst>
        </pc:spChg>
        <pc:spChg chg="mod">
          <ac:chgData name="Dr Charlotte Greenway" userId="21ca5f9ab6ecb0bd" providerId="LiveId" clId="{AD6E5B43-6D93-437D-BF98-C7CE12EA2D06}" dt="2026-01-05T16:04:32.375" v="77" actId="404"/>
          <ac:spMkLst>
            <pc:docMk/>
            <pc:sldMk cId="3666122238" sldId="311"/>
            <ac:spMk id="4" creationId="{00000000-0000-0000-0000-000000000000}"/>
          </ac:spMkLst>
        </pc:spChg>
        <pc:spChg chg="mod">
          <ac:chgData name="Dr Charlotte Greenway" userId="21ca5f9ab6ecb0bd" providerId="LiveId" clId="{AD6E5B43-6D93-437D-BF98-C7CE12EA2D06}" dt="2026-01-05T16:04:59.972" v="83" actId="1076"/>
          <ac:spMkLst>
            <pc:docMk/>
            <pc:sldMk cId="3666122238" sldId="311"/>
            <ac:spMk id="5" creationId="{00000000-0000-0000-0000-000000000000}"/>
          </ac:spMkLst>
        </pc:spChg>
        <pc:picChg chg="mod">
          <ac:chgData name="Dr Charlotte Greenway" userId="21ca5f9ab6ecb0bd" providerId="LiveId" clId="{AD6E5B43-6D93-437D-BF98-C7CE12EA2D06}" dt="2026-01-05T16:05:02.134" v="84" actId="1076"/>
          <ac:picMkLst>
            <pc:docMk/>
            <pc:sldMk cId="3666122238" sldId="311"/>
            <ac:picMk id="6" creationId="{00000000-0000-0000-0000-000000000000}"/>
          </ac:picMkLst>
        </pc:picChg>
      </pc:sldChg>
      <pc:sldChg chg="modSp add mod">
        <pc:chgData name="Dr Charlotte Greenway" userId="21ca5f9ab6ecb0bd" providerId="LiveId" clId="{AD6E5B43-6D93-437D-BF98-C7CE12EA2D06}" dt="2026-01-05T15:56:56.479" v="71" actId="1076"/>
        <pc:sldMkLst>
          <pc:docMk/>
          <pc:sldMk cId="3232598297" sldId="312"/>
        </pc:sldMkLst>
        <pc:spChg chg="mod">
          <ac:chgData name="Dr Charlotte Greenway" userId="21ca5f9ab6ecb0bd" providerId="LiveId" clId="{AD6E5B43-6D93-437D-BF98-C7CE12EA2D06}" dt="2026-01-05T15:56:49.363" v="70" actId="1076"/>
          <ac:spMkLst>
            <pc:docMk/>
            <pc:sldMk cId="3232598297" sldId="312"/>
            <ac:spMk id="4" creationId="{00000000-0000-0000-0000-000000000000}"/>
          </ac:spMkLst>
        </pc:spChg>
        <pc:graphicFrameChg chg="mod modGraphic">
          <ac:chgData name="Dr Charlotte Greenway" userId="21ca5f9ab6ecb0bd" providerId="LiveId" clId="{AD6E5B43-6D93-437D-BF98-C7CE12EA2D06}" dt="2026-01-05T15:56:45.878" v="69" actId="1076"/>
          <ac:graphicFrameMkLst>
            <pc:docMk/>
            <pc:sldMk cId="3232598297" sldId="312"/>
            <ac:graphicFrameMk id="5" creationId="{00000000-0000-0000-0000-000000000000}"/>
          </ac:graphicFrameMkLst>
        </pc:graphicFrameChg>
        <pc:graphicFrameChg chg="mod">
          <ac:chgData name="Dr Charlotte Greenway" userId="21ca5f9ab6ecb0bd" providerId="LiveId" clId="{AD6E5B43-6D93-437D-BF98-C7CE12EA2D06}" dt="2026-01-05T15:56:15.005" v="64" actId="14100"/>
          <ac:graphicFrameMkLst>
            <pc:docMk/>
            <pc:sldMk cId="3232598297" sldId="312"/>
            <ac:graphicFrameMk id="9" creationId="{00000000-0000-0000-0000-000000000000}"/>
          </ac:graphicFrameMkLst>
        </pc:graphicFrameChg>
        <pc:graphicFrameChg chg="modGraphic">
          <ac:chgData name="Dr Charlotte Greenway" userId="21ca5f9ab6ecb0bd" providerId="LiveId" clId="{AD6E5B43-6D93-437D-BF98-C7CE12EA2D06}" dt="2026-01-05T15:56:30.261" v="66" actId="404"/>
          <ac:graphicFrameMkLst>
            <pc:docMk/>
            <pc:sldMk cId="3232598297" sldId="312"/>
            <ac:graphicFrameMk id="12" creationId="{00000000-0000-0000-0000-000000000000}"/>
          </ac:graphicFrameMkLst>
        </pc:graphicFrameChg>
        <pc:graphicFrameChg chg="mod">
          <ac:chgData name="Dr Charlotte Greenway" userId="21ca5f9ab6ecb0bd" providerId="LiveId" clId="{AD6E5B43-6D93-437D-BF98-C7CE12EA2D06}" dt="2026-01-05T15:56:56.479" v="71" actId="1076"/>
          <ac:graphicFrameMkLst>
            <pc:docMk/>
            <pc:sldMk cId="3232598297" sldId="312"/>
            <ac:graphicFrameMk id="13" creationId="{00000000-0000-0000-0000-000000000000}"/>
          </ac:graphicFrameMkLst>
        </pc:graphicFrameChg>
      </pc:sldChg>
      <pc:sldChg chg="add">
        <pc:chgData name="Dr Charlotte Greenway" userId="21ca5f9ab6ecb0bd" providerId="LiveId" clId="{AD6E5B43-6D93-437D-BF98-C7CE12EA2D06}" dt="2026-01-05T15:52:17.955" v="23"/>
        <pc:sldMkLst>
          <pc:docMk/>
          <pc:sldMk cId="3781281950" sldId="313"/>
        </pc:sldMkLst>
      </pc:sldChg>
      <pc:sldChg chg="modSp add mod">
        <pc:chgData name="Dr Charlotte Greenway" userId="21ca5f9ab6ecb0bd" providerId="LiveId" clId="{AD6E5B43-6D93-437D-BF98-C7CE12EA2D06}" dt="2026-01-05T15:54:26.196" v="48" actId="14100"/>
        <pc:sldMkLst>
          <pc:docMk/>
          <pc:sldMk cId="3613891209" sldId="314"/>
        </pc:sldMkLst>
        <pc:spChg chg="mod">
          <ac:chgData name="Dr Charlotte Greenway" userId="21ca5f9ab6ecb0bd" providerId="LiveId" clId="{AD6E5B43-6D93-437D-BF98-C7CE12EA2D06}" dt="2026-01-05T15:54:26.196" v="48" actId="14100"/>
          <ac:spMkLst>
            <pc:docMk/>
            <pc:sldMk cId="3613891209" sldId="314"/>
            <ac:spMk id="2" creationId="{00000000-0000-0000-0000-000000000000}"/>
          </ac:spMkLst>
        </pc:spChg>
      </pc:sldChg>
      <pc:sldChg chg="modSp add mod">
        <pc:chgData name="Dr Charlotte Greenway" userId="21ca5f9ab6ecb0bd" providerId="LiveId" clId="{AD6E5B43-6D93-437D-BF98-C7CE12EA2D06}" dt="2026-01-05T15:54:35.554" v="49" actId="14100"/>
        <pc:sldMkLst>
          <pc:docMk/>
          <pc:sldMk cId="2283430990" sldId="315"/>
        </pc:sldMkLst>
        <pc:spChg chg="mod">
          <ac:chgData name="Dr Charlotte Greenway" userId="21ca5f9ab6ecb0bd" providerId="LiveId" clId="{AD6E5B43-6D93-437D-BF98-C7CE12EA2D06}" dt="2026-01-05T15:54:35.554" v="49" actId="14100"/>
          <ac:spMkLst>
            <pc:docMk/>
            <pc:sldMk cId="2283430990" sldId="315"/>
            <ac:spMk id="2" creationId="{00000000-0000-0000-0000-000000000000}"/>
          </ac:spMkLst>
        </pc:spChg>
      </pc:sldChg>
      <pc:sldChg chg="modSp add mod">
        <pc:chgData name="Dr Charlotte Greenway" userId="21ca5f9ab6ecb0bd" providerId="LiveId" clId="{AD6E5B43-6D93-437D-BF98-C7CE12EA2D06}" dt="2026-01-05T15:55:22.564" v="57" actId="1076"/>
        <pc:sldMkLst>
          <pc:docMk/>
          <pc:sldMk cId="3155376417" sldId="316"/>
        </pc:sldMkLst>
        <pc:spChg chg="mod">
          <ac:chgData name="Dr Charlotte Greenway" userId="21ca5f9ab6ecb0bd" providerId="LiveId" clId="{AD6E5B43-6D93-437D-BF98-C7CE12EA2D06}" dt="2026-01-05T15:54:54.839" v="54" actId="1076"/>
          <ac:spMkLst>
            <pc:docMk/>
            <pc:sldMk cId="3155376417" sldId="316"/>
            <ac:spMk id="6" creationId="{00000000-0000-0000-0000-000000000000}"/>
          </ac:spMkLst>
        </pc:spChg>
        <pc:graphicFrameChg chg="mod">
          <ac:chgData name="Dr Charlotte Greenway" userId="21ca5f9ab6ecb0bd" providerId="LiveId" clId="{AD6E5B43-6D93-437D-BF98-C7CE12EA2D06}" dt="2026-01-05T15:55:22.564" v="57" actId="1076"/>
          <ac:graphicFrameMkLst>
            <pc:docMk/>
            <pc:sldMk cId="3155376417" sldId="316"/>
            <ac:graphicFrameMk id="5" creationId="{00000000-0000-0000-0000-000000000000}"/>
          </ac:graphicFrameMkLst>
        </pc:graphicFrameChg>
        <pc:graphicFrameChg chg="modGraphic">
          <ac:chgData name="Dr Charlotte Greenway" userId="21ca5f9ab6ecb0bd" providerId="LiveId" clId="{AD6E5B43-6D93-437D-BF98-C7CE12EA2D06}" dt="2026-01-05T15:55:10.431" v="55" actId="404"/>
          <ac:graphicFrameMkLst>
            <pc:docMk/>
            <pc:sldMk cId="3155376417" sldId="316"/>
            <ac:graphicFrameMk id="7" creationId="{00000000-0000-0000-0000-000000000000}"/>
          </ac:graphicFrameMkLst>
        </pc:graphicFrameChg>
      </pc:sldChg>
      <pc:sldChg chg="modSp add mod">
        <pc:chgData name="Dr Charlotte Greenway" userId="21ca5f9ab6ecb0bd" providerId="LiveId" clId="{AD6E5B43-6D93-437D-BF98-C7CE12EA2D06}" dt="2026-01-05T16:05:35.393" v="92" actId="1036"/>
        <pc:sldMkLst>
          <pc:docMk/>
          <pc:sldMk cId="70331991" sldId="317"/>
        </pc:sldMkLst>
        <pc:spChg chg="mod">
          <ac:chgData name="Dr Charlotte Greenway" userId="21ca5f9ab6ecb0bd" providerId="LiveId" clId="{AD6E5B43-6D93-437D-BF98-C7CE12EA2D06}" dt="2026-01-05T16:05:22.071" v="89" actId="404"/>
          <ac:spMkLst>
            <pc:docMk/>
            <pc:sldMk cId="70331991" sldId="317"/>
            <ac:spMk id="4" creationId="{00000000-0000-0000-0000-000000000000}"/>
          </ac:spMkLst>
        </pc:spChg>
        <pc:graphicFrameChg chg="mod modGraphic">
          <ac:chgData name="Dr Charlotte Greenway" userId="21ca5f9ab6ecb0bd" providerId="LiveId" clId="{AD6E5B43-6D93-437D-BF98-C7CE12EA2D06}" dt="2026-01-05T16:05:35.393" v="92" actId="1036"/>
          <ac:graphicFrameMkLst>
            <pc:docMk/>
            <pc:sldMk cId="70331991" sldId="317"/>
            <ac:graphicFrameMk id="6" creationId="{00000000-0000-0000-0000-000000000000}"/>
          </ac:graphicFrameMkLst>
        </pc:graphicFrameChg>
      </pc:sldChg>
      <pc:sldChg chg="add">
        <pc:chgData name="Dr Charlotte Greenway" userId="21ca5f9ab6ecb0bd" providerId="LiveId" clId="{AD6E5B43-6D93-437D-BF98-C7CE12EA2D06}" dt="2026-01-05T15:52:17.955" v="23"/>
        <pc:sldMkLst>
          <pc:docMk/>
          <pc:sldMk cId="3181241778" sldId="318"/>
        </pc:sldMkLst>
      </pc:sldChg>
      <pc:sldChg chg="delSp modSp add mod">
        <pc:chgData name="Dr Charlotte Greenway" userId="21ca5f9ab6ecb0bd" providerId="LiveId" clId="{AD6E5B43-6D93-437D-BF98-C7CE12EA2D06}" dt="2026-01-05T16:13:31.946" v="161" actId="14100"/>
        <pc:sldMkLst>
          <pc:docMk/>
          <pc:sldMk cId="410223672" sldId="319"/>
        </pc:sldMkLst>
        <pc:spChg chg="mod">
          <ac:chgData name="Dr Charlotte Greenway" userId="21ca5f9ab6ecb0bd" providerId="LiveId" clId="{AD6E5B43-6D93-437D-BF98-C7CE12EA2D06}" dt="2026-01-05T16:13:31.946" v="161" actId="14100"/>
          <ac:spMkLst>
            <pc:docMk/>
            <pc:sldMk cId="410223672" sldId="319"/>
            <ac:spMk id="4" creationId="{00000000-0000-0000-0000-000000000000}"/>
          </ac:spMkLst>
        </pc:spChg>
        <pc:graphicFrameChg chg="del mod">
          <ac:chgData name="Dr Charlotte Greenway" userId="21ca5f9ab6ecb0bd" providerId="LiveId" clId="{AD6E5B43-6D93-437D-BF98-C7CE12EA2D06}" dt="2026-01-05T16:08:53.604" v="121" actId="478"/>
          <ac:graphicFrameMkLst>
            <pc:docMk/>
            <pc:sldMk cId="410223672" sldId="319"/>
            <ac:graphicFrameMk id="3" creationId="{00000000-0000-0000-0000-000000000000}"/>
          </ac:graphicFrameMkLst>
        </pc:graphicFrameChg>
        <pc:graphicFrameChg chg="mod modGraphic">
          <ac:chgData name="Dr Charlotte Greenway" userId="21ca5f9ab6ecb0bd" providerId="LiveId" clId="{AD6E5B43-6D93-437D-BF98-C7CE12EA2D06}" dt="2026-01-05T16:13:17.276" v="158" actId="14100"/>
          <ac:graphicFrameMkLst>
            <pc:docMk/>
            <pc:sldMk cId="410223672" sldId="319"/>
            <ac:graphicFrameMk id="6" creationId="{00000000-0000-0000-0000-000000000000}"/>
          </ac:graphicFrameMkLst>
        </pc:graphicFrameChg>
        <pc:graphicFrameChg chg="del mod modGraphic">
          <ac:chgData name="Dr Charlotte Greenway" userId="21ca5f9ab6ecb0bd" providerId="LiveId" clId="{AD6E5B43-6D93-437D-BF98-C7CE12EA2D06}" dt="2026-01-05T16:08:38.208" v="118" actId="478"/>
          <ac:graphicFrameMkLst>
            <pc:docMk/>
            <pc:sldMk cId="410223672" sldId="319"/>
            <ac:graphicFrameMk id="7" creationId="{00000000-0000-0000-0000-000000000000}"/>
          </ac:graphicFrameMkLst>
        </pc:graphicFrameChg>
        <pc:graphicFrameChg chg="mod">
          <ac:chgData name="Dr Charlotte Greenway" userId="21ca5f9ab6ecb0bd" providerId="LiveId" clId="{AD6E5B43-6D93-437D-BF98-C7CE12EA2D06}" dt="2026-01-05T16:13:22.084" v="159"/>
          <ac:graphicFrameMkLst>
            <pc:docMk/>
            <pc:sldMk cId="410223672" sldId="319"/>
            <ac:graphicFrameMk id="8" creationId="{00000000-0000-0000-0000-000000000000}"/>
          </ac:graphicFrameMkLst>
        </pc:graphicFrameChg>
        <pc:graphicFrameChg chg="del mod">
          <ac:chgData name="Dr Charlotte Greenway" userId="21ca5f9ab6ecb0bd" providerId="LiveId" clId="{AD6E5B43-6D93-437D-BF98-C7CE12EA2D06}" dt="2026-01-05T16:12:29.451" v="148" actId="478"/>
          <ac:graphicFrameMkLst>
            <pc:docMk/>
            <pc:sldMk cId="410223672" sldId="319"/>
            <ac:graphicFrameMk id="10" creationId="{00000000-0000-0000-0000-000000000000}"/>
          </ac:graphicFrameMkLst>
        </pc:graphicFrameChg>
        <pc:graphicFrameChg chg="mod">
          <ac:chgData name="Dr Charlotte Greenway" userId="21ca5f9ab6ecb0bd" providerId="LiveId" clId="{AD6E5B43-6D93-437D-BF98-C7CE12EA2D06}" dt="2026-01-05T16:12:45.322" v="150" actId="1076"/>
          <ac:graphicFrameMkLst>
            <pc:docMk/>
            <pc:sldMk cId="410223672" sldId="319"/>
            <ac:graphicFrameMk id="11" creationId="{00000000-0000-0000-0000-000000000000}"/>
          </ac:graphicFrameMkLst>
        </pc:graphicFrameChg>
        <pc:graphicFrameChg chg="mod">
          <ac:chgData name="Dr Charlotte Greenway" userId="21ca5f9ab6ecb0bd" providerId="LiveId" clId="{AD6E5B43-6D93-437D-BF98-C7CE12EA2D06}" dt="2026-01-05T16:11:57.959" v="142" actId="478"/>
          <ac:graphicFrameMkLst>
            <pc:docMk/>
            <pc:sldMk cId="410223672" sldId="319"/>
            <ac:graphicFrameMk id="12" creationId="{00000000-0000-0000-0000-000000000000}"/>
          </ac:graphicFrameMkLst>
        </pc:graphicFrameChg>
      </pc:sldChg>
      <pc:sldChg chg="addSp delSp modSp add mod">
        <pc:chgData name="Dr Charlotte Greenway" userId="21ca5f9ab6ecb0bd" providerId="LiveId" clId="{AD6E5B43-6D93-437D-BF98-C7CE12EA2D06}" dt="2026-01-05T16:24:27.439" v="253" actId="1076"/>
        <pc:sldMkLst>
          <pc:docMk/>
          <pc:sldMk cId="2264204640" sldId="320"/>
        </pc:sldMkLst>
        <pc:spChg chg="mod">
          <ac:chgData name="Dr Charlotte Greenway" userId="21ca5f9ab6ecb0bd" providerId="LiveId" clId="{AD6E5B43-6D93-437D-BF98-C7CE12EA2D06}" dt="2026-01-05T16:24:27.439" v="253" actId="1076"/>
          <ac:spMkLst>
            <pc:docMk/>
            <pc:sldMk cId="2264204640" sldId="320"/>
            <ac:spMk id="4" creationId="{00000000-0000-0000-0000-000000000000}"/>
          </ac:spMkLst>
        </pc:spChg>
        <pc:spChg chg="add del mod">
          <ac:chgData name="Dr Charlotte Greenway" userId="21ca5f9ab6ecb0bd" providerId="LiveId" clId="{AD6E5B43-6D93-437D-BF98-C7CE12EA2D06}" dt="2026-01-05T16:15:46.852" v="218" actId="478"/>
          <ac:spMkLst>
            <pc:docMk/>
            <pc:sldMk cId="2264204640" sldId="320"/>
            <ac:spMk id="5" creationId="{AC5AA327-3140-B1A7-6671-A13B8FFDA8FC}"/>
          </ac:spMkLst>
        </pc:spChg>
        <pc:grpChg chg="mod">
          <ac:chgData name="Dr Charlotte Greenway" userId="21ca5f9ab6ecb0bd" providerId="LiveId" clId="{AD6E5B43-6D93-437D-BF98-C7CE12EA2D06}" dt="2026-01-05T16:17:19.109" v="238" actId="1076"/>
          <ac:grpSpMkLst>
            <pc:docMk/>
            <pc:sldMk cId="2264204640" sldId="320"/>
            <ac:grpSpMk id="15" creationId="{00000000-0000-0000-0000-000000000000}"/>
          </ac:grpSpMkLst>
        </pc:grpChg>
        <pc:graphicFrameChg chg="mod modGraphic">
          <ac:chgData name="Dr Charlotte Greenway" userId="21ca5f9ab6ecb0bd" providerId="LiveId" clId="{AD6E5B43-6D93-437D-BF98-C7CE12EA2D06}" dt="2026-01-05T16:18:08.087" v="250" actId="1076"/>
          <ac:graphicFrameMkLst>
            <pc:docMk/>
            <pc:sldMk cId="2264204640" sldId="320"/>
            <ac:graphicFrameMk id="3" creationId="{00000000-0000-0000-0000-000000000000}"/>
          </ac:graphicFrameMkLst>
        </pc:graphicFrameChg>
        <pc:graphicFrameChg chg="del mod">
          <ac:chgData name="Dr Charlotte Greenway" userId="21ca5f9ab6ecb0bd" providerId="LiveId" clId="{AD6E5B43-6D93-437D-BF98-C7CE12EA2D06}" dt="2026-01-05T16:15:43.209" v="217" actId="478"/>
          <ac:graphicFrameMkLst>
            <pc:docMk/>
            <pc:sldMk cId="2264204640" sldId="320"/>
            <ac:graphicFrameMk id="7" creationId="{00000000-0000-0000-0000-000000000000}"/>
          </ac:graphicFrameMkLst>
        </pc:graphicFrameChg>
        <pc:graphicFrameChg chg="del mod">
          <ac:chgData name="Dr Charlotte Greenway" userId="21ca5f9ab6ecb0bd" providerId="LiveId" clId="{AD6E5B43-6D93-437D-BF98-C7CE12EA2D06}" dt="2026-01-05T16:17:41.564" v="244" actId="478"/>
          <ac:graphicFrameMkLst>
            <pc:docMk/>
            <pc:sldMk cId="2264204640" sldId="320"/>
            <ac:graphicFrameMk id="8" creationId="{00000000-0000-0000-0000-000000000000}"/>
          </ac:graphicFrameMkLst>
        </pc:graphicFrameChg>
        <pc:graphicFrameChg chg="mod">
          <ac:chgData name="Dr Charlotte Greenway" userId="21ca5f9ab6ecb0bd" providerId="LiveId" clId="{AD6E5B43-6D93-437D-BF98-C7CE12EA2D06}" dt="2026-01-05T16:18:19.124" v="252" actId="12100"/>
          <ac:graphicFrameMkLst>
            <pc:docMk/>
            <pc:sldMk cId="2264204640" sldId="320"/>
            <ac:graphicFrameMk id="14" creationId="{00000000-0000-0000-0000-000000000000}"/>
          </ac:graphicFrameMkLst>
        </pc:graphicFrameChg>
      </pc:sldChg>
      <pc:sldChg chg="addSp delSp modSp add mod">
        <pc:chgData name="Dr Charlotte Greenway" userId="21ca5f9ab6ecb0bd" providerId="LiveId" clId="{AD6E5B43-6D93-437D-BF98-C7CE12EA2D06}" dt="2026-01-05T16:11:27.672" v="140" actId="1076"/>
        <pc:sldMkLst>
          <pc:docMk/>
          <pc:sldMk cId="1143056203" sldId="321"/>
        </pc:sldMkLst>
        <pc:spChg chg="mod">
          <ac:chgData name="Dr Charlotte Greenway" userId="21ca5f9ab6ecb0bd" providerId="LiveId" clId="{AD6E5B43-6D93-437D-BF98-C7CE12EA2D06}" dt="2026-01-05T16:11:16.672" v="138" actId="1076"/>
          <ac:spMkLst>
            <pc:docMk/>
            <pc:sldMk cId="1143056203" sldId="321"/>
            <ac:spMk id="2" creationId="{5AD26095-876F-F41C-67F2-F275621C41B7}"/>
          </ac:spMkLst>
        </pc:spChg>
        <pc:spChg chg="del">
          <ac:chgData name="Dr Charlotte Greenway" userId="21ca5f9ab6ecb0bd" providerId="LiveId" clId="{AD6E5B43-6D93-437D-BF98-C7CE12EA2D06}" dt="2026-01-05T16:10:57.830" v="131" actId="478"/>
          <ac:spMkLst>
            <pc:docMk/>
            <pc:sldMk cId="1143056203" sldId="321"/>
            <ac:spMk id="3" creationId="{720A0055-1ECA-7DCC-897E-9DBFA12B61EB}"/>
          </ac:spMkLst>
        </pc:spChg>
        <pc:spChg chg="add del mod">
          <ac:chgData name="Dr Charlotte Greenway" userId="21ca5f9ab6ecb0bd" providerId="LiveId" clId="{AD6E5B43-6D93-437D-BF98-C7CE12EA2D06}" dt="2026-01-05T16:11:00.600" v="132" actId="478"/>
          <ac:spMkLst>
            <pc:docMk/>
            <pc:sldMk cId="1143056203" sldId="321"/>
            <ac:spMk id="5" creationId="{D18F20AC-FFE0-1C33-9F9E-58172AFEB719}"/>
          </ac:spMkLst>
        </pc:spChg>
        <pc:spChg chg="add mod">
          <ac:chgData name="Dr Charlotte Greenway" userId="21ca5f9ab6ecb0bd" providerId="LiveId" clId="{AD6E5B43-6D93-437D-BF98-C7CE12EA2D06}" dt="2026-01-05T16:11:27.672" v="140" actId="1076"/>
          <ac:spMkLst>
            <pc:docMk/>
            <pc:sldMk cId="1143056203" sldId="321"/>
            <ac:spMk id="7" creationId="{5E993E05-0F9D-917A-3A9B-EF7F8ED13B03}"/>
          </ac:spMkLst>
        </pc:spChg>
      </pc:sldChg>
      <pc:sldChg chg="add">
        <pc:chgData name="Dr Charlotte Greenway" userId="21ca5f9ab6ecb0bd" providerId="LiveId" clId="{AD6E5B43-6D93-437D-BF98-C7CE12EA2D06}" dt="2026-01-05T15:52:17.955" v="23"/>
        <pc:sldMkLst>
          <pc:docMk/>
          <pc:sldMk cId="1995816283" sldId="322"/>
        </pc:sldMkLst>
      </pc:sldChg>
      <pc:sldChg chg="modSp add mod">
        <pc:chgData name="Dr Charlotte Greenway" userId="21ca5f9ab6ecb0bd" providerId="LiveId" clId="{AD6E5B43-6D93-437D-BF98-C7CE12EA2D06}" dt="2026-01-05T15:52:18.877" v="25" actId="27636"/>
        <pc:sldMkLst>
          <pc:docMk/>
          <pc:sldMk cId="1672338149" sldId="323"/>
        </pc:sldMkLst>
        <pc:spChg chg="mod">
          <ac:chgData name="Dr Charlotte Greenway" userId="21ca5f9ab6ecb0bd" providerId="LiveId" clId="{AD6E5B43-6D93-437D-BF98-C7CE12EA2D06}" dt="2026-01-05T15:52:18.877" v="25" actId="27636"/>
          <ac:spMkLst>
            <pc:docMk/>
            <pc:sldMk cId="1672338149" sldId="323"/>
            <ac:spMk id="3" creationId="{00000000-0000-0000-0000-000000000000}"/>
          </ac:spMkLst>
        </pc:spChg>
      </pc:sldChg>
      <pc:sldChg chg="addSp delSp modSp new mod">
        <pc:chgData name="Dr Charlotte Greenway" userId="21ca5f9ab6ecb0bd" providerId="LiveId" clId="{AD6E5B43-6D93-437D-BF98-C7CE12EA2D06}" dt="2026-01-05T16:16:03.166" v="220" actId="1076"/>
        <pc:sldMkLst>
          <pc:docMk/>
          <pc:sldMk cId="3830941369" sldId="324"/>
        </pc:sldMkLst>
        <pc:spChg chg="mod">
          <ac:chgData name="Dr Charlotte Greenway" userId="21ca5f9ab6ecb0bd" providerId="LiveId" clId="{AD6E5B43-6D93-437D-BF98-C7CE12EA2D06}" dt="2026-01-05T16:14:41.713" v="200" actId="1076"/>
          <ac:spMkLst>
            <pc:docMk/>
            <pc:sldMk cId="3830941369" sldId="324"/>
            <ac:spMk id="2" creationId="{8DB72CBA-AD97-E722-9006-E0ECD11FD326}"/>
          </ac:spMkLst>
        </pc:spChg>
        <pc:spChg chg="del mod">
          <ac:chgData name="Dr Charlotte Greenway" userId="21ca5f9ab6ecb0bd" providerId="LiveId" clId="{AD6E5B43-6D93-437D-BF98-C7CE12EA2D06}" dt="2026-01-05T16:14:30.535" v="197" actId="12084"/>
          <ac:spMkLst>
            <pc:docMk/>
            <pc:sldMk cId="3830941369" sldId="324"/>
            <ac:spMk id="3" creationId="{24C794F1-8E56-6062-C86E-769B0C389FCA}"/>
          </ac:spMkLst>
        </pc:spChg>
        <pc:spChg chg="add mod">
          <ac:chgData name="Dr Charlotte Greenway" userId="21ca5f9ab6ecb0bd" providerId="LiveId" clId="{AD6E5B43-6D93-437D-BF98-C7CE12EA2D06}" dt="2026-01-05T16:14:58.604" v="201"/>
          <ac:spMkLst>
            <pc:docMk/>
            <pc:sldMk cId="3830941369" sldId="324"/>
            <ac:spMk id="6" creationId="{5CAC643A-DE71-F45D-6C8F-0068A2024E4F}"/>
          </ac:spMkLst>
        </pc:spChg>
        <pc:spChg chg="add mod">
          <ac:chgData name="Dr Charlotte Greenway" userId="21ca5f9ab6ecb0bd" providerId="LiveId" clId="{AD6E5B43-6D93-437D-BF98-C7CE12EA2D06}" dt="2026-01-05T16:14:58.604" v="201"/>
          <ac:spMkLst>
            <pc:docMk/>
            <pc:sldMk cId="3830941369" sldId="324"/>
            <ac:spMk id="7" creationId="{5E057644-A6A4-F79F-D625-0DE6AC474728}"/>
          </ac:spMkLst>
        </pc:spChg>
        <pc:spChg chg="add mod">
          <ac:chgData name="Dr Charlotte Greenway" userId="21ca5f9ab6ecb0bd" providerId="LiveId" clId="{AD6E5B43-6D93-437D-BF98-C7CE12EA2D06}" dt="2026-01-05T16:15:27.956" v="213" actId="20577"/>
          <ac:spMkLst>
            <pc:docMk/>
            <pc:sldMk cId="3830941369" sldId="324"/>
            <ac:spMk id="9" creationId="{50B56A6A-CBD5-3602-F7AE-AA94AAE4F153}"/>
          </ac:spMkLst>
        </pc:spChg>
        <pc:spChg chg="add mod">
          <ac:chgData name="Dr Charlotte Greenway" userId="21ca5f9ab6ecb0bd" providerId="LiveId" clId="{AD6E5B43-6D93-437D-BF98-C7CE12EA2D06}" dt="2026-01-05T16:15:57.847" v="219"/>
          <ac:spMkLst>
            <pc:docMk/>
            <pc:sldMk cId="3830941369" sldId="324"/>
            <ac:spMk id="11" creationId="{6FD65D1D-3A55-E2E6-BB67-B069784C9B44}"/>
          </ac:spMkLst>
        </pc:spChg>
        <pc:spChg chg="add mod">
          <ac:chgData name="Dr Charlotte Greenway" userId="21ca5f9ab6ecb0bd" providerId="LiveId" clId="{AD6E5B43-6D93-437D-BF98-C7CE12EA2D06}" dt="2026-01-05T16:15:57.847" v="219"/>
          <ac:spMkLst>
            <pc:docMk/>
            <pc:sldMk cId="3830941369" sldId="324"/>
            <ac:spMk id="12" creationId="{126A77FF-C23B-1EE3-4218-ED50F097E53D}"/>
          </ac:spMkLst>
        </pc:spChg>
        <pc:grpChg chg="add mod">
          <ac:chgData name="Dr Charlotte Greenway" userId="21ca5f9ab6ecb0bd" providerId="LiveId" clId="{AD6E5B43-6D93-437D-BF98-C7CE12EA2D06}" dt="2026-01-05T16:15:31.356" v="214" actId="1076"/>
          <ac:grpSpMkLst>
            <pc:docMk/>
            <pc:sldMk cId="3830941369" sldId="324"/>
            <ac:grpSpMk id="5" creationId="{2E13BC93-DD4A-1EFC-6C01-38ECD5705B50}"/>
          </ac:grpSpMkLst>
        </pc:grpChg>
        <pc:grpChg chg="add mod">
          <ac:chgData name="Dr Charlotte Greenway" userId="21ca5f9ab6ecb0bd" providerId="LiveId" clId="{AD6E5B43-6D93-437D-BF98-C7CE12EA2D06}" dt="2026-01-05T16:16:03.166" v="220" actId="1076"/>
          <ac:grpSpMkLst>
            <pc:docMk/>
            <pc:sldMk cId="3830941369" sldId="324"/>
            <ac:grpSpMk id="10" creationId="{389F3667-4E0B-2924-74A1-2A2FD8FB3013}"/>
          </ac:grpSpMkLst>
        </pc:grpChg>
        <pc:graphicFrameChg chg="add mod">
          <ac:chgData name="Dr Charlotte Greenway" userId="21ca5f9ab6ecb0bd" providerId="LiveId" clId="{AD6E5B43-6D93-437D-BF98-C7CE12EA2D06}" dt="2026-01-05T16:14:36.077" v="199" actId="14100"/>
          <ac:graphicFrameMkLst>
            <pc:docMk/>
            <pc:sldMk cId="3830941369" sldId="324"/>
            <ac:graphicFrameMk id="4" creationId="{5884C460-BD6D-F37C-7425-D21CBBB31E3A}"/>
          </ac:graphicFrameMkLst>
        </pc:graphicFrameChg>
      </pc:sldChg>
    </pc:docChg>
  </pc:docChgLst>
</pc:chgInfo>
</file>

<file path=ppt/diagrams/_rels/data5.xml.rels><?xml version="1.0" encoding="UTF-8" standalone="yes"?>
<Relationships xmlns="http://schemas.openxmlformats.org/package/2006/relationships"><Relationship Id="rId1" Type="http://schemas.openxmlformats.org/officeDocument/2006/relationships/image" Target="../media/image3.png"/></Relationships>
</file>

<file path=ppt/diagrams/_rels/data7.xml.rels><?xml version="1.0" encoding="UTF-8" standalone="yes"?>
<Relationships xmlns="http://schemas.openxmlformats.org/package/2006/relationships"><Relationship Id="rId1" Type="http://schemas.openxmlformats.org/officeDocument/2006/relationships/image" Target="../media/image4.png"/></Relationships>
</file>

<file path=ppt/diagrams/_rels/data41.xml.rels><?xml version="1.0" encoding="UTF-8" standalone="yes"?>
<Relationships xmlns="http://schemas.openxmlformats.org/package/2006/relationships"><Relationship Id="rId1" Type="http://schemas.openxmlformats.org/officeDocument/2006/relationships/image" Target="../media/image20.png"/></Relationships>
</file>

<file path=ppt/diagrams/_rels/drawing5.xml.rels><?xml version="1.0" encoding="UTF-8" standalone="yes"?>
<Relationships xmlns="http://schemas.openxmlformats.org/package/2006/relationships"><Relationship Id="rId1" Type="http://schemas.openxmlformats.org/officeDocument/2006/relationships/image" Target="../media/image3.png"/></Relationships>
</file>

<file path=ppt/diagrams/_rels/drawing7.xml.rels><?xml version="1.0" encoding="UTF-8" standalone="yes"?>
<Relationships xmlns="http://schemas.openxmlformats.org/package/2006/relationships"><Relationship Id="rId1" Type="http://schemas.openxmlformats.org/officeDocument/2006/relationships/image" Target="../media/image4.png"/></Relationships>
</file>

<file path=ppt/diagrams/_rels/drawing41.xml.rels><?xml version="1.0" encoding="UTF-8" standalone="yes"?>
<Relationships xmlns="http://schemas.openxmlformats.org/package/2006/relationships"><Relationship Id="rId1" Type="http://schemas.openxmlformats.org/officeDocument/2006/relationships/image" Target="../media/image20.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4_4">
  <dgm:title val=""/>
  <dgm:desc val=""/>
  <dgm:catLst>
    <dgm:cat type="accent4" pri="11400"/>
  </dgm:catLst>
  <dgm:styleLbl name="node0">
    <dgm:fillClrLst meth="cycle">
      <a:schemeClr val="accent4">
        <a:shade val="60000"/>
      </a:schemeClr>
    </dgm:fillClrLst>
    <dgm:linClrLst meth="repeat">
      <a:schemeClr val="lt1"/>
    </dgm:linClrLst>
    <dgm:effectClrLst/>
    <dgm:txLinClrLst/>
    <dgm:txFillClrLst/>
    <dgm:txEffectClrLst/>
  </dgm:styleLbl>
  <dgm:styleLbl name="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alignNode1">
    <dgm:fillClrLst meth="cycle">
      <a:schemeClr val="accent4">
        <a:shade val="50000"/>
      </a:schemeClr>
      <a:schemeClr val="accent4">
        <a:tint val="55000"/>
      </a:schemeClr>
    </dgm:fillClrLst>
    <dgm:linClrLst meth="cycle">
      <a:schemeClr val="accent4">
        <a:shade val="50000"/>
      </a:schemeClr>
      <a:schemeClr val="accent4">
        <a:tint val="55000"/>
      </a:schemeClr>
    </dgm:linClrLst>
    <dgm:effectClrLst/>
    <dgm:txLinClrLst/>
    <dgm:txFillClrLst/>
    <dgm:txEffectClrLst/>
  </dgm:styleLbl>
  <dgm:styleLbl name="ln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vennNode1">
    <dgm:fillClrLst meth="cycle">
      <a:schemeClr val="accent4">
        <a:shade val="80000"/>
        <a:alpha val="50000"/>
      </a:schemeClr>
      <a:schemeClr val="accent4">
        <a:tint val="50000"/>
        <a:alpha val="50000"/>
      </a:schemeClr>
    </dgm:fillClrLst>
    <dgm:linClrLst meth="repeat">
      <a:schemeClr val="lt1"/>
    </dgm:linClrLst>
    <dgm:effectClrLst/>
    <dgm:txLinClrLst/>
    <dgm:txFillClrLst/>
    <dgm:txEffectClrLst/>
  </dgm:styleLbl>
  <dgm:styleLbl name="node2">
    <dgm:fillClrLst>
      <a:schemeClr val="accent4">
        <a:shade val="80000"/>
      </a:schemeClr>
    </dgm:fillClrLst>
    <dgm:linClrLst meth="repeat">
      <a:schemeClr val="lt1"/>
    </dgm:linClrLst>
    <dgm:effectClrLst/>
    <dgm:txLinClrLst/>
    <dgm:txFillClrLst/>
    <dgm:txEffectClrLst/>
  </dgm:styleLbl>
  <dgm:styleLbl name="node3">
    <dgm:fillClrLst>
      <a:schemeClr val="accent4">
        <a:tint val="99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f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b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sibTrans1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0000"/>
      </a:schemeClr>
    </dgm:fillClrLst>
    <dgm:linClrLst meth="repeat">
      <a:schemeClr val="lt1"/>
    </dgm:linClrLst>
    <dgm:effectClrLst/>
    <dgm:txLinClrLst/>
    <dgm:txFillClrLst/>
    <dgm:txEffectClrLst/>
  </dgm:styleLbl>
  <dgm:styleLbl name="asst3">
    <dgm:fillClrLst>
      <a:schemeClr val="accent4">
        <a:tint val="70000"/>
      </a:schemeClr>
    </dgm:fillClrLst>
    <dgm:linClrLst meth="repeat">
      <a:schemeClr val="lt1"/>
    </dgm:linClrLst>
    <dgm:effectClrLst/>
    <dgm:txLinClrLst/>
    <dgm:txFillClrLst/>
    <dgm:txEffectClrLst/>
  </dgm:styleLbl>
  <dgm:styleLbl name="asst4">
    <dgm:fillClrLst>
      <a:schemeClr val="accent4">
        <a:tint val="5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align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bgAccFollowNode1">
    <dgm:fillClrLst meth="repeat">
      <a:schemeClr val="accent4">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55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3076B7-0994-457A-AF97-5BAEE7808455}" type="doc">
      <dgm:prSet loTypeId="urn:microsoft.com/office/officeart/2005/8/layout/target3" loCatId="relationship" qsTypeId="urn:microsoft.com/office/officeart/2005/8/quickstyle/simple1" qsCatId="simple" csTypeId="urn:microsoft.com/office/officeart/2005/8/colors/accent1_2" csCatId="accent1"/>
      <dgm:spPr/>
      <dgm:t>
        <a:bodyPr/>
        <a:lstStyle/>
        <a:p>
          <a:endParaRPr lang="en-US"/>
        </a:p>
      </dgm:t>
    </dgm:pt>
    <dgm:pt modelId="{CFEC4740-4785-462C-B858-C8B453733BEC}">
      <dgm:prSet custT="1"/>
      <dgm:spPr/>
      <dgm:t>
        <a:bodyPr/>
        <a:lstStyle/>
        <a:p>
          <a:pPr rtl="0"/>
          <a:r>
            <a:rPr lang="en-GB" sz="1800" err="1"/>
            <a:t>Peplau</a:t>
          </a:r>
          <a:r>
            <a:rPr lang="en-GB" sz="1800"/>
            <a:t> and Perlman (1982) defined loneliness…</a:t>
          </a:r>
        </a:p>
      </dgm:t>
    </dgm:pt>
    <dgm:pt modelId="{19CAFFFB-AE26-4F7B-9548-B1CEDF151156}" type="parTrans" cxnId="{5CA3FD7E-0D9F-4594-9C05-646920B36CD4}">
      <dgm:prSet/>
      <dgm:spPr/>
      <dgm:t>
        <a:bodyPr/>
        <a:lstStyle/>
        <a:p>
          <a:endParaRPr lang="en-US"/>
        </a:p>
      </dgm:t>
    </dgm:pt>
    <dgm:pt modelId="{392ACFEA-54B4-4A86-8820-1F13B4DEF1DF}" type="sibTrans" cxnId="{5CA3FD7E-0D9F-4594-9C05-646920B36CD4}">
      <dgm:prSet/>
      <dgm:spPr/>
      <dgm:t>
        <a:bodyPr/>
        <a:lstStyle/>
        <a:p>
          <a:endParaRPr lang="en-US"/>
        </a:p>
      </dgm:t>
    </dgm:pt>
    <dgm:pt modelId="{3A8F0F6B-35FA-4CBF-B577-70379EC36EB5}">
      <dgm:prSet custT="1"/>
      <dgm:spPr/>
      <dgm:t>
        <a:bodyPr/>
        <a:lstStyle/>
        <a:p>
          <a:pPr rtl="0"/>
          <a:r>
            <a:rPr lang="en-GB" sz="1800" dirty="0"/>
            <a:t>Feeling alone is not synonymous with being alone. The latter represents objective isolation, while the former is more subjective.</a:t>
          </a:r>
        </a:p>
      </dgm:t>
    </dgm:pt>
    <dgm:pt modelId="{67951948-B964-49BA-9FC1-ACAF19EE5CCE}" type="parTrans" cxnId="{53CAB4E5-4A3C-4995-B60E-031F3EA2146E}">
      <dgm:prSet/>
      <dgm:spPr/>
      <dgm:t>
        <a:bodyPr/>
        <a:lstStyle/>
        <a:p>
          <a:endParaRPr lang="en-US"/>
        </a:p>
      </dgm:t>
    </dgm:pt>
    <dgm:pt modelId="{EB10B848-4BF2-41FB-8FD2-76E108A56674}" type="sibTrans" cxnId="{53CAB4E5-4A3C-4995-B60E-031F3EA2146E}">
      <dgm:prSet/>
      <dgm:spPr/>
      <dgm:t>
        <a:bodyPr/>
        <a:lstStyle/>
        <a:p>
          <a:endParaRPr lang="en-US"/>
        </a:p>
      </dgm:t>
    </dgm:pt>
    <dgm:pt modelId="{DF5C3E2D-185D-4149-83A0-28BB4D167348}">
      <dgm:prSet custT="1"/>
      <dgm:spPr/>
      <dgm:t>
        <a:bodyPr/>
        <a:lstStyle/>
        <a:p>
          <a:pPr rtl="0"/>
          <a:r>
            <a:rPr lang="en-GB" sz="1800"/>
            <a:t>However, loneliness can arise as a consequence of unwanted isolation.</a:t>
          </a:r>
        </a:p>
      </dgm:t>
    </dgm:pt>
    <dgm:pt modelId="{70580E3B-7847-4A8C-92AD-2A89B4FC45EB}" type="parTrans" cxnId="{2E908C04-47A2-4EBE-BCA9-30667B1C5A5D}">
      <dgm:prSet/>
      <dgm:spPr/>
      <dgm:t>
        <a:bodyPr/>
        <a:lstStyle/>
        <a:p>
          <a:endParaRPr lang="en-US"/>
        </a:p>
      </dgm:t>
    </dgm:pt>
    <dgm:pt modelId="{33FD7901-921D-46D2-9F6D-9883E06183AD}" type="sibTrans" cxnId="{2E908C04-47A2-4EBE-BCA9-30667B1C5A5D}">
      <dgm:prSet/>
      <dgm:spPr/>
      <dgm:t>
        <a:bodyPr/>
        <a:lstStyle/>
        <a:p>
          <a:endParaRPr lang="en-US"/>
        </a:p>
      </dgm:t>
    </dgm:pt>
    <dgm:pt modelId="{4284560F-96FB-4D44-889B-B8EA06EAFABF}">
      <dgm:prSet custT="1"/>
      <dgm:spPr/>
      <dgm:t>
        <a:bodyPr/>
        <a:lstStyle/>
        <a:p>
          <a:pPr rtl="0"/>
          <a:r>
            <a:rPr lang="en-GB" sz="1800"/>
            <a:t>Loneliness is always a psychologically unpleasant and distressing experience for those who experience it and can lead to social exclusion.</a:t>
          </a:r>
        </a:p>
      </dgm:t>
    </dgm:pt>
    <dgm:pt modelId="{69103011-6EA4-47C6-94A8-579295F4443F}" type="parTrans" cxnId="{39CF9F31-2F33-4289-8D76-F0D19C0105EB}">
      <dgm:prSet/>
      <dgm:spPr/>
      <dgm:t>
        <a:bodyPr/>
        <a:lstStyle/>
        <a:p>
          <a:endParaRPr lang="en-US"/>
        </a:p>
      </dgm:t>
    </dgm:pt>
    <dgm:pt modelId="{8A9F7DDE-DC87-4B72-9781-1D120EE3D1A2}" type="sibTrans" cxnId="{39CF9F31-2F33-4289-8D76-F0D19C0105EB}">
      <dgm:prSet/>
      <dgm:spPr/>
      <dgm:t>
        <a:bodyPr/>
        <a:lstStyle/>
        <a:p>
          <a:endParaRPr lang="en-US"/>
        </a:p>
      </dgm:t>
    </dgm:pt>
    <dgm:pt modelId="{24EF82D0-A796-4C58-B3FB-9560EA49944C}" type="pres">
      <dgm:prSet presAssocID="{FF3076B7-0994-457A-AF97-5BAEE7808455}" presName="Name0" presStyleCnt="0">
        <dgm:presLayoutVars>
          <dgm:chMax val="7"/>
          <dgm:dir/>
          <dgm:animLvl val="lvl"/>
          <dgm:resizeHandles val="exact"/>
        </dgm:presLayoutVars>
      </dgm:prSet>
      <dgm:spPr/>
    </dgm:pt>
    <dgm:pt modelId="{45E627BD-8859-498B-941D-6FED6C1FAF93}" type="pres">
      <dgm:prSet presAssocID="{CFEC4740-4785-462C-B858-C8B453733BEC}" presName="circle1" presStyleLbl="node1" presStyleIdx="0" presStyleCnt="4"/>
      <dgm:spPr/>
    </dgm:pt>
    <dgm:pt modelId="{3F983DCB-75B1-4AB9-8466-9DAF55E15E9A}" type="pres">
      <dgm:prSet presAssocID="{CFEC4740-4785-462C-B858-C8B453733BEC}" presName="space" presStyleCnt="0"/>
      <dgm:spPr/>
    </dgm:pt>
    <dgm:pt modelId="{C78DD516-3EAD-4E23-B2FA-DF011900D63B}" type="pres">
      <dgm:prSet presAssocID="{CFEC4740-4785-462C-B858-C8B453733BEC}" presName="rect1" presStyleLbl="alignAcc1" presStyleIdx="0" presStyleCnt="4"/>
      <dgm:spPr/>
    </dgm:pt>
    <dgm:pt modelId="{46CB9EDF-7726-4BD8-8F7F-4E5018FB8708}" type="pres">
      <dgm:prSet presAssocID="{3A8F0F6B-35FA-4CBF-B577-70379EC36EB5}" presName="vertSpace2" presStyleLbl="node1" presStyleIdx="0" presStyleCnt="4"/>
      <dgm:spPr/>
    </dgm:pt>
    <dgm:pt modelId="{7648148D-F480-47E2-A862-CA4FFAB565AF}" type="pres">
      <dgm:prSet presAssocID="{3A8F0F6B-35FA-4CBF-B577-70379EC36EB5}" presName="circle2" presStyleLbl="node1" presStyleIdx="1" presStyleCnt="4"/>
      <dgm:spPr/>
    </dgm:pt>
    <dgm:pt modelId="{6FB7C914-7D4C-4FC8-ABF9-AD9F6379F733}" type="pres">
      <dgm:prSet presAssocID="{3A8F0F6B-35FA-4CBF-B577-70379EC36EB5}" presName="rect2" presStyleLbl="alignAcc1" presStyleIdx="1" presStyleCnt="4"/>
      <dgm:spPr/>
    </dgm:pt>
    <dgm:pt modelId="{0DC7D155-77F5-4474-8BAF-F9A5E8EFBDF2}" type="pres">
      <dgm:prSet presAssocID="{DF5C3E2D-185D-4149-83A0-28BB4D167348}" presName="vertSpace3" presStyleLbl="node1" presStyleIdx="1" presStyleCnt="4"/>
      <dgm:spPr/>
    </dgm:pt>
    <dgm:pt modelId="{84141C31-589F-468D-BFE3-8CE6FC9823C1}" type="pres">
      <dgm:prSet presAssocID="{DF5C3E2D-185D-4149-83A0-28BB4D167348}" presName="circle3" presStyleLbl="node1" presStyleIdx="2" presStyleCnt="4"/>
      <dgm:spPr/>
    </dgm:pt>
    <dgm:pt modelId="{C120E2A6-9018-47FD-A27B-19833EF6FA11}" type="pres">
      <dgm:prSet presAssocID="{DF5C3E2D-185D-4149-83A0-28BB4D167348}" presName="rect3" presStyleLbl="alignAcc1" presStyleIdx="2" presStyleCnt="4"/>
      <dgm:spPr/>
    </dgm:pt>
    <dgm:pt modelId="{8E4EA8FA-74B1-47D2-A4F9-CBF392543086}" type="pres">
      <dgm:prSet presAssocID="{4284560F-96FB-4D44-889B-B8EA06EAFABF}" presName="vertSpace4" presStyleLbl="node1" presStyleIdx="2" presStyleCnt="4"/>
      <dgm:spPr/>
    </dgm:pt>
    <dgm:pt modelId="{BF41C8EB-C209-4CD4-9FCA-E1BF5E4A9D63}" type="pres">
      <dgm:prSet presAssocID="{4284560F-96FB-4D44-889B-B8EA06EAFABF}" presName="circle4" presStyleLbl="node1" presStyleIdx="3" presStyleCnt="4"/>
      <dgm:spPr/>
    </dgm:pt>
    <dgm:pt modelId="{9770FE45-FF5E-4A65-A308-8CD00E310D1A}" type="pres">
      <dgm:prSet presAssocID="{4284560F-96FB-4D44-889B-B8EA06EAFABF}" presName="rect4" presStyleLbl="alignAcc1" presStyleIdx="3" presStyleCnt="4"/>
      <dgm:spPr/>
    </dgm:pt>
    <dgm:pt modelId="{8A2A7E1E-23E3-4A5D-8C57-63CD2D4A6CB6}" type="pres">
      <dgm:prSet presAssocID="{CFEC4740-4785-462C-B858-C8B453733BEC}" presName="rect1ParTxNoCh" presStyleLbl="alignAcc1" presStyleIdx="3" presStyleCnt="4">
        <dgm:presLayoutVars>
          <dgm:chMax val="1"/>
          <dgm:bulletEnabled val="1"/>
        </dgm:presLayoutVars>
      </dgm:prSet>
      <dgm:spPr/>
    </dgm:pt>
    <dgm:pt modelId="{6D933596-E623-4418-9D40-F0F777644063}" type="pres">
      <dgm:prSet presAssocID="{3A8F0F6B-35FA-4CBF-B577-70379EC36EB5}" presName="rect2ParTxNoCh" presStyleLbl="alignAcc1" presStyleIdx="3" presStyleCnt="4">
        <dgm:presLayoutVars>
          <dgm:chMax val="1"/>
          <dgm:bulletEnabled val="1"/>
        </dgm:presLayoutVars>
      </dgm:prSet>
      <dgm:spPr/>
    </dgm:pt>
    <dgm:pt modelId="{DA683BA6-BEA6-4DD7-AC2E-EF6AA3844837}" type="pres">
      <dgm:prSet presAssocID="{DF5C3E2D-185D-4149-83A0-28BB4D167348}" presName="rect3ParTxNoCh" presStyleLbl="alignAcc1" presStyleIdx="3" presStyleCnt="4">
        <dgm:presLayoutVars>
          <dgm:chMax val="1"/>
          <dgm:bulletEnabled val="1"/>
        </dgm:presLayoutVars>
      </dgm:prSet>
      <dgm:spPr/>
    </dgm:pt>
    <dgm:pt modelId="{170D2ABC-E6E4-4083-B8E8-7E82DDA6A5C9}" type="pres">
      <dgm:prSet presAssocID="{4284560F-96FB-4D44-889B-B8EA06EAFABF}" presName="rect4ParTxNoCh" presStyleLbl="alignAcc1" presStyleIdx="3" presStyleCnt="4">
        <dgm:presLayoutVars>
          <dgm:chMax val="1"/>
          <dgm:bulletEnabled val="1"/>
        </dgm:presLayoutVars>
      </dgm:prSet>
      <dgm:spPr/>
    </dgm:pt>
  </dgm:ptLst>
  <dgm:cxnLst>
    <dgm:cxn modelId="{2E908C04-47A2-4EBE-BCA9-30667B1C5A5D}" srcId="{FF3076B7-0994-457A-AF97-5BAEE7808455}" destId="{DF5C3E2D-185D-4149-83A0-28BB4D167348}" srcOrd="2" destOrd="0" parTransId="{70580E3B-7847-4A8C-92AD-2A89B4FC45EB}" sibTransId="{33FD7901-921D-46D2-9F6D-9883E06183AD}"/>
    <dgm:cxn modelId="{BC718D09-F948-482F-8F1A-AE22742C2929}" type="presOf" srcId="{4284560F-96FB-4D44-889B-B8EA06EAFABF}" destId="{170D2ABC-E6E4-4083-B8E8-7E82DDA6A5C9}" srcOrd="1" destOrd="0" presId="urn:microsoft.com/office/officeart/2005/8/layout/target3"/>
    <dgm:cxn modelId="{049F7716-6DC3-4624-8792-990195B23874}" type="presOf" srcId="{DF5C3E2D-185D-4149-83A0-28BB4D167348}" destId="{DA683BA6-BEA6-4DD7-AC2E-EF6AA3844837}" srcOrd="1" destOrd="0" presId="urn:microsoft.com/office/officeart/2005/8/layout/target3"/>
    <dgm:cxn modelId="{76EEB82A-6553-458C-BA9C-07C2F402E682}" type="presOf" srcId="{FF3076B7-0994-457A-AF97-5BAEE7808455}" destId="{24EF82D0-A796-4C58-B3FB-9560EA49944C}" srcOrd="0" destOrd="0" presId="urn:microsoft.com/office/officeart/2005/8/layout/target3"/>
    <dgm:cxn modelId="{39CF9F31-2F33-4289-8D76-F0D19C0105EB}" srcId="{FF3076B7-0994-457A-AF97-5BAEE7808455}" destId="{4284560F-96FB-4D44-889B-B8EA06EAFABF}" srcOrd="3" destOrd="0" parTransId="{69103011-6EA4-47C6-94A8-579295F4443F}" sibTransId="{8A9F7DDE-DC87-4B72-9781-1D120EE3D1A2}"/>
    <dgm:cxn modelId="{5CA3FD7E-0D9F-4594-9C05-646920B36CD4}" srcId="{FF3076B7-0994-457A-AF97-5BAEE7808455}" destId="{CFEC4740-4785-462C-B858-C8B453733BEC}" srcOrd="0" destOrd="0" parTransId="{19CAFFFB-AE26-4F7B-9548-B1CEDF151156}" sibTransId="{392ACFEA-54B4-4A86-8820-1F13B4DEF1DF}"/>
    <dgm:cxn modelId="{C965E9A2-247E-438E-806A-0C6F88701322}" type="presOf" srcId="{DF5C3E2D-185D-4149-83A0-28BB4D167348}" destId="{C120E2A6-9018-47FD-A27B-19833EF6FA11}" srcOrd="0" destOrd="0" presId="urn:microsoft.com/office/officeart/2005/8/layout/target3"/>
    <dgm:cxn modelId="{834169A5-B40E-4B0B-BFF5-3D25AFBB75EC}" type="presOf" srcId="{3A8F0F6B-35FA-4CBF-B577-70379EC36EB5}" destId="{6FB7C914-7D4C-4FC8-ABF9-AD9F6379F733}" srcOrd="0" destOrd="0" presId="urn:microsoft.com/office/officeart/2005/8/layout/target3"/>
    <dgm:cxn modelId="{24372BBF-A6BF-4E64-AF31-BC8A5BF6B704}" type="presOf" srcId="{4284560F-96FB-4D44-889B-B8EA06EAFABF}" destId="{9770FE45-FF5E-4A65-A308-8CD00E310D1A}" srcOrd="0" destOrd="0" presId="urn:microsoft.com/office/officeart/2005/8/layout/target3"/>
    <dgm:cxn modelId="{0E9234BF-7B1C-4162-85F3-E45C6A563034}" type="presOf" srcId="{3A8F0F6B-35FA-4CBF-B577-70379EC36EB5}" destId="{6D933596-E623-4418-9D40-F0F777644063}" srcOrd="1" destOrd="0" presId="urn:microsoft.com/office/officeart/2005/8/layout/target3"/>
    <dgm:cxn modelId="{F84445C3-845F-4C2A-BA41-0086530CC8ED}" type="presOf" srcId="{CFEC4740-4785-462C-B858-C8B453733BEC}" destId="{8A2A7E1E-23E3-4A5D-8C57-63CD2D4A6CB6}" srcOrd="1" destOrd="0" presId="urn:microsoft.com/office/officeart/2005/8/layout/target3"/>
    <dgm:cxn modelId="{53CAB4E5-4A3C-4995-B60E-031F3EA2146E}" srcId="{FF3076B7-0994-457A-AF97-5BAEE7808455}" destId="{3A8F0F6B-35FA-4CBF-B577-70379EC36EB5}" srcOrd="1" destOrd="0" parTransId="{67951948-B964-49BA-9FC1-ACAF19EE5CCE}" sibTransId="{EB10B848-4BF2-41FB-8FD2-76E108A56674}"/>
    <dgm:cxn modelId="{AC5B14FB-11D7-4BF4-8E4B-083CD82A93E8}" type="presOf" srcId="{CFEC4740-4785-462C-B858-C8B453733BEC}" destId="{C78DD516-3EAD-4E23-B2FA-DF011900D63B}" srcOrd="0" destOrd="0" presId="urn:microsoft.com/office/officeart/2005/8/layout/target3"/>
    <dgm:cxn modelId="{B94105E1-DC5F-4487-8499-3F7755896461}" type="presParOf" srcId="{24EF82D0-A796-4C58-B3FB-9560EA49944C}" destId="{45E627BD-8859-498B-941D-6FED6C1FAF93}" srcOrd="0" destOrd="0" presId="urn:microsoft.com/office/officeart/2005/8/layout/target3"/>
    <dgm:cxn modelId="{B20A47FC-C749-4659-B3EF-091DC7C9A889}" type="presParOf" srcId="{24EF82D0-A796-4C58-B3FB-9560EA49944C}" destId="{3F983DCB-75B1-4AB9-8466-9DAF55E15E9A}" srcOrd="1" destOrd="0" presId="urn:microsoft.com/office/officeart/2005/8/layout/target3"/>
    <dgm:cxn modelId="{37AE2D0F-15FD-47EF-B6FA-96AE06DB17DE}" type="presParOf" srcId="{24EF82D0-A796-4C58-B3FB-9560EA49944C}" destId="{C78DD516-3EAD-4E23-B2FA-DF011900D63B}" srcOrd="2" destOrd="0" presId="urn:microsoft.com/office/officeart/2005/8/layout/target3"/>
    <dgm:cxn modelId="{91EB41E8-724B-472A-8A2D-6CB477AA316C}" type="presParOf" srcId="{24EF82D0-A796-4C58-B3FB-9560EA49944C}" destId="{46CB9EDF-7726-4BD8-8F7F-4E5018FB8708}" srcOrd="3" destOrd="0" presId="urn:microsoft.com/office/officeart/2005/8/layout/target3"/>
    <dgm:cxn modelId="{7E9FFCBE-8BD0-41B4-84D7-1577E2BBC76A}" type="presParOf" srcId="{24EF82D0-A796-4C58-B3FB-9560EA49944C}" destId="{7648148D-F480-47E2-A862-CA4FFAB565AF}" srcOrd="4" destOrd="0" presId="urn:microsoft.com/office/officeart/2005/8/layout/target3"/>
    <dgm:cxn modelId="{18EDDB0D-BA34-4CC2-972A-5E896FE7B268}" type="presParOf" srcId="{24EF82D0-A796-4C58-B3FB-9560EA49944C}" destId="{6FB7C914-7D4C-4FC8-ABF9-AD9F6379F733}" srcOrd="5" destOrd="0" presId="urn:microsoft.com/office/officeart/2005/8/layout/target3"/>
    <dgm:cxn modelId="{611AAD5F-798C-48C7-843A-039A2520828A}" type="presParOf" srcId="{24EF82D0-A796-4C58-B3FB-9560EA49944C}" destId="{0DC7D155-77F5-4474-8BAF-F9A5E8EFBDF2}" srcOrd="6" destOrd="0" presId="urn:microsoft.com/office/officeart/2005/8/layout/target3"/>
    <dgm:cxn modelId="{69A79397-C5B7-4274-9D6D-B28632303EFD}" type="presParOf" srcId="{24EF82D0-A796-4C58-B3FB-9560EA49944C}" destId="{84141C31-589F-468D-BFE3-8CE6FC9823C1}" srcOrd="7" destOrd="0" presId="urn:microsoft.com/office/officeart/2005/8/layout/target3"/>
    <dgm:cxn modelId="{A4CD654A-98EB-484A-BFC0-9FA8D164B8A8}" type="presParOf" srcId="{24EF82D0-A796-4C58-B3FB-9560EA49944C}" destId="{C120E2A6-9018-47FD-A27B-19833EF6FA11}" srcOrd="8" destOrd="0" presId="urn:microsoft.com/office/officeart/2005/8/layout/target3"/>
    <dgm:cxn modelId="{82670503-7D3E-4AD4-831A-6C9E57E664DA}" type="presParOf" srcId="{24EF82D0-A796-4C58-B3FB-9560EA49944C}" destId="{8E4EA8FA-74B1-47D2-A4F9-CBF392543086}" srcOrd="9" destOrd="0" presId="urn:microsoft.com/office/officeart/2005/8/layout/target3"/>
    <dgm:cxn modelId="{1DDDCD02-8DE0-44E7-B10D-8C541FDBB176}" type="presParOf" srcId="{24EF82D0-A796-4C58-B3FB-9560EA49944C}" destId="{BF41C8EB-C209-4CD4-9FCA-E1BF5E4A9D63}" srcOrd="10" destOrd="0" presId="urn:microsoft.com/office/officeart/2005/8/layout/target3"/>
    <dgm:cxn modelId="{97BCB591-1C50-4910-B5C8-B4C506CDE315}" type="presParOf" srcId="{24EF82D0-A796-4C58-B3FB-9560EA49944C}" destId="{9770FE45-FF5E-4A65-A308-8CD00E310D1A}" srcOrd="11" destOrd="0" presId="urn:microsoft.com/office/officeart/2005/8/layout/target3"/>
    <dgm:cxn modelId="{2358AEB9-D2CC-4F50-8592-3045A66826AF}" type="presParOf" srcId="{24EF82D0-A796-4C58-B3FB-9560EA49944C}" destId="{8A2A7E1E-23E3-4A5D-8C57-63CD2D4A6CB6}" srcOrd="12" destOrd="0" presId="urn:microsoft.com/office/officeart/2005/8/layout/target3"/>
    <dgm:cxn modelId="{D1B7AC40-5509-4F4F-A767-35999EB35F70}" type="presParOf" srcId="{24EF82D0-A796-4C58-B3FB-9560EA49944C}" destId="{6D933596-E623-4418-9D40-F0F777644063}" srcOrd="13" destOrd="0" presId="urn:microsoft.com/office/officeart/2005/8/layout/target3"/>
    <dgm:cxn modelId="{5A94EE63-7840-4201-921E-E0F38157FA74}" type="presParOf" srcId="{24EF82D0-A796-4C58-B3FB-9560EA49944C}" destId="{DA683BA6-BEA6-4DD7-AC2E-EF6AA3844837}" srcOrd="14" destOrd="0" presId="urn:microsoft.com/office/officeart/2005/8/layout/target3"/>
    <dgm:cxn modelId="{C804CB99-ABE9-4D3D-875D-1771EA274355}" type="presParOf" srcId="{24EF82D0-A796-4C58-B3FB-9560EA49944C}" destId="{170D2ABC-E6E4-4083-B8E8-7E82DDA6A5C9}" srcOrd="15"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CF620F9-C109-41B5-B484-019387234F78}" type="doc">
      <dgm:prSet loTypeId="urn:microsoft.com/office/officeart/2005/8/layout/process1" loCatId="process" qsTypeId="urn:microsoft.com/office/officeart/2005/8/quickstyle/simple1" qsCatId="simple" csTypeId="urn:microsoft.com/office/officeart/2005/8/colors/accent1_3" csCatId="accent1" phldr="1"/>
      <dgm:spPr/>
      <dgm:t>
        <a:bodyPr/>
        <a:lstStyle/>
        <a:p>
          <a:endParaRPr lang="en-US"/>
        </a:p>
      </dgm:t>
    </dgm:pt>
    <dgm:pt modelId="{C1622070-E918-4D93-90B9-1D18481C4F58}">
      <dgm:prSet/>
      <dgm:spPr/>
      <dgm:t>
        <a:bodyPr/>
        <a:lstStyle/>
        <a:p>
          <a:pPr rtl="0"/>
          <a:r>
            <a:rPr lang="en-GB"/>
            <a:t>Situational Loneliness:  Environmental factors (unpleasant experiences, migration of people, inter personal conflicts, accidents and disasters, </a:t>
          </a:r>
          <a:r>
            <a:rPr lang="en-GB" err="1"/>
            <a:t>etc</a:t>
          </a:r>
          <a:r>
            <a:rPr lang="en-GB"/>
            <a:t> </a:t>
          </a:r>
        </a:p>
      </dgm:t>
    </dgm:pt>
    <dgm:pt modelId="{345D49EB-8ADD-4DF5-8F7A-EEE337A9A02A}" type="parTrans" cxnId="{22CCB8EC-2B72-4C94-BFDF-E88F842532A4}">
      <dgm:prSet/>
      <dgm:spPr/>
      <dgm:t>
        <a:bodyPr/>
        <a:lstStyle/>
        <a:p>
          <a:endParaRPr lang="en-US"/>
        </a:p>
      </dgm:t>
    </dgm:pt>
    <dgm:pt modelId="{D221B4A1-281B-468D-B0A5-58B0ACA083F9}" type="sibTrans" cxnId="{22CCB8EC-2B72-4C94-BFDF-E88F842532A4}">
      <dgm:prSet/>
      <dgm:spPr/>
      <dgm:t>
        <a:bodyPr/>
        <a:lstStyle/>
        <a:p>
          <a:endParaRPr lang="en-US"/>
        </a:p>
      </dgm:t>
    </dgm:pt>
    <dgm:pt modelId="{D40AA11D-901D-41A1-AD9A-86F594502856}">
      <dgm:prSet/>
      <dgm:spPr/>
      <dgm:t>
        <a:bodyPr/>
        <a:lstStyle/>
        <a:p>
          <a:pPr rtl="0"/>
          <a:r>
            <a:rPr lang="en-GB"/>
            <a:t>Developmental Loneliness: personal inadequacies, significant separations, poverty, living arrangements, and physical/psychological disabilities </a:t>
          </a:r>
        </a:p>
      </dgm:t>
    </dgm:pt>
    <dgm:pt modelId="{B9846C66-4337-479D-B551-8DFB6DB348FB}" type="parTrans" cxnId="{FA0448CF-44C3-4A49-BCFC-8671DF1AA2AC}">
      <dgm:prSet/>
      <dgm:spPr/>
      <dgm:t>
        <a:bodyPr/>
        <a:lstStyle/>
        <a:p>
          <a:endParaRPr lang="en-US"/>
        </a:p>
      </dgm:t>
    </dgm:pt>
    <dgm:pt modelId="{F370EF5E-83F9-414E-A8BC-C9887B108311}" type="sibTrans" cxnId="{FA0448CF-44C3-4A49-BCFC-8671DF1AA2AC}">
      <dgm:prSet/>
      <dgm:spPr/>
      <dgm:t>
        <a:bodyPr/>
        <a:lstStyle/>
        <a:p>
          <a:endParaRPr lang="en-US"/>
        </a:p>
      </dgm:t>
    </dgm:pt>
    <dgm:pt modelId="{0F9B61BC-C319-42BD-AFEC-39BF265BA56B}">
      <dgm:prSet/>
      <dgm:spPr/>
      <dgm:t>
        <a:bodyPr/>
        <a:lstStyle/>
        <a:p>
          <a:pPr rtl="0"/>
          <a:r>
            <a:rPr lang="en-GB"/>
            <a:t>Internal Loneliness: personality factors, locus of control, mental distress, low self-esteem, guilt feeling , and poor coping strategies with situations </a:t>
          </a:r>
        </a:p>
      </dgm:t>
    </dgm:pt>
    <dgm:pt modelId="{24B73449-F08D-4D2C-8B1E-04E1FEFCC24C}" type="parTrans" cxnId="{A3E0EA7B-6708-4381-B6EE-2B6043CBA36B}">
      <dgm:prSet/>
      <dgm:spPr/>
      <dgm:t>
        <a:bodyPr/>
        <a:lstStyle/>
        <a:p>
          <a:endParaRPr lang="en-US"/>
        </a:p>
      </dgm:t>
    </dgm:pt>
    <dgm:pt modelId="{7B4058D7-C755-425B-ABAF-5EED25C924FC}" type="sibTrans" cxnId="{A3E0EA7B-6708-4381-B6EE-2B6043CBA36B}">
      <dgm:prSet/>
      <dgm:spPr/>
      <dgm:t>
        <a:bodyPr/>
        <a:lstStyle/>
        <a:p>
          <a:endParaRPr lang="en-US"/>
        </a:p>
      </dgm:t>
    </dgm:pt>
    <dgm:pt modelId="{74E0C1EB-C487-4684-A4DC-B667C4630F41}" type="pres">
      <dgm:prSet presAssocID="{3CF620F9-C109-41B5-B484-019387234F78}" presName="Name0" presStyleCnt="0">
        <dgm:presLayoutVars>
          <dgm:dir/>
          <dgm:resizeHandles val="exact"/>
        </dgm:presLayoutVars>
      </dgm:prSet>
      <dgm:spPr/>
    </dgm:pt>
    <dgm:pt modelId="{8CF39D00-2EC7-4277-BC9F-B50285B34B7D}" type="pres">
      <dgm:prSet presAssocID="{C1622070-E918-4D93-90B9-1D18481C4F58}" presName="node" presStyleLbl="node1" presStyleIdx="0" presStyleCnt="3">
        <dgm:presLayoutVars>
          <dgm:bulletEnabled val="1"/>
        </dgm:presLayoutVars>
      </dgm:prSet>
      <dgm:spPr/>
    </dgm:pt>
    <dgm:pt modelId="{B1B87934-4C87-41AC-9D59-0375D93D56D7}" type="pres">
      <dgm:prSet presAssocID="{D221B4A1-281B-468D-B0A5-58B0ACA083F9}" presName="sibTrans" presStyleLbl="sibTrans2D1" presStyleIdx="0" presStyleCnt="2"/>
      <dgm:spPr/>
    </dgm:pt>
    <dgm:pt modelId="{53F63D3C-5D41-4490-8F13-7314AF64F415}" type="pres">
      <dgm:prSet presAssocID="{D221B4A1-281B-468D-B0A5-58B0ACA083F9}" presName="connectorText" presStyleLbl="sibTrans2D1" presStyleIdx="0" presStyleCnt="2"/>
      <dgm:spPr/>
    </dgm:pt>
    <dgm:pt modelId="{1F317AAE-8E64-492B-B683-D186AFB5E71C}" type="pres">
      <dgm:prSet presAssocID="{D40AA11D-901D-41A1-AD9A-86F594502856}" presName="node" presStyleLbl="node1" presStyleIdx="1" presStyleCnt="3">
        <dgm:presLayoutVars>
          <dgm:bulletEnabled val="1"/>
        </dgm:presLayoutVars>
      </dgm:prSet>
      <dgm:spPr/>
    </dgm:pt>
    <dgm:pt modelId="{300305A2-C125-4986-803B-994266E98E29}" type="pres">
      <dgm:prSet presAssocID="{F370EF5E-83F9-414E-A8BC-C9887B108311}" presName="sibTrans" presStyleLbl="sibTrans2D1" presStyleIdx="1" presStyleCnt="2"/>
      <dgm:spPr/>
    </dgm:pt>
    <dgm:pt modelId="{46C95281-5CC7-4021-8B44-D4494FE7CF66}" type="pres">
      <dgm:prSet presAssocID="{F370EF5E-83F9-414E-A8BC-C9887B108311}" presName="connectorText" presStyleLbl="sibTrans2D1" presStyleIdx="1" presStyleCnt="2"/>
      <dgm:spPr/>
    </dgm:pt>
    <dgm:pt modelId="{860BE525-FCAF-4D58-B52E-37DA96BE1B53}" type="pres">
      <dgm:prSet presAssocID="{0F9B61BC-C319-42BD-AFEC-39BF265BA56B}" presName="node" presStyleLbl="node1" presStyleIdx="2" presStyleCnt="3">
        <dgm:presLayoutVars>
          <dgm:bulletEnabled val="1"/>
        </dgm:presLayoutVars>
      </dgm:prSet>
      <dgm:spPr/>
    </dgm:pt>
  </dgm:ptLst>
  <dgm:cxnLst>
    <dgm:cxn modelId="{5B05821E-B0DF-4439-A777-9C0E83B7EA6B}" type="presOf" srcId="{3CF620F9-C109-41B5-B484-019387234F78}" destId="{74E0C1EB-C487-4684-A4DC-B667C4630F41}" srcOrd="0" destOrd="0" presId="urn:microsoft.com/office/officeart/2005/8/layout/process1"/>
    <dgm:cxn modelId="{05B5A878-7AD5-4293-94AA-A37FA454DC39}" type="presOf" srcId="{F370EF5E-83F9-414E-A8BC-C9887B108311}" destId="{46C95281-5CC7-4021-8B44-D4494FE7CF66}" srcOrd="1" destOrd="0" presId="urn:microsoft.com/office/officeart/2005/8/layout/process1"/>
    <dgm:cxn modelId="{8E04ED59-FC81-4785-A5AF-D8742269130C}" type="presOf" srcId="{0F9B61BC-C319-42BD-AFEC-39BF265BA56B}" destId="{860BE525-FCAF-4D58-B52E-37DA96BE1B53}" srcOrd="0" destOrd="0" presId="urn:microsoft.com/office/officeart/2005/8/layout/process1"/>
    <dgm:cxn modelId="{A3E0EA7B-6708-4381-B6EE-2B6043CBA36B}" srcId="{3CF620F9-C109-41B5-B484-019387234F78}" destId="{0F9B61BC-C319-42BD-AFEC-39BF265BA56B}" srcOrd="2" destOrd="0" parTransId="{24B73449-F08D-4D2C-8B1E-04E1FEFCC24C}" sibTransId="{7B4058D7-C755-425B-ABAF-5EED25C924FC}"/>
    <dgm:cxn modelId="{5D0F6982-5F1C-4856-9A9F-C91223548B79}" type="presOf" srcId="{D221B4A1-281B-468D-B0A5-58B0ACA083F9}" destId="{B1B87934-4C87-41AC-9D59-0375D93D56D7}" srcOrd="0" destOrd="0" presId="urn:microsoft.com/office/officeart/2005/8/layout/process1"/>
    <dgm:cxn modelId="{6E4AF5BE-7945-4388-8487-ADF7E62F2AD9}" type="presOf" srcId="{D221B4A1-281B-468D-B0A5-58B0ACA083F9}" destId="{53F63D3C-5D41-4490-8F13-7314AF64F415}" srcOrd="1" destOrd="0" presId="urn:microsoft.com/office/officeart/2005/8/layout/process1"/>
    <dgm:cxn modelId="{D7E8E5C4-623B-462A-83EA-5DBB915793FF}" type="presOf" srcId="{F370EF5E-83F9-414E-A8BC-C9887B108311}" destId="{300305A2-C125-4986-803B-994266E98E29}" srcOrd="0" destOrd="0" presId="urn:microsoft.com/office/officeart/2005/8/layout/process1"/>
    <dgm:cxn modelId="{FA0448CF-44C3-4A49-BCFC-8671DF1AA2AC}" srcId="{3CF620F9-C109-41B5-B484-019387234F78}" destId="{D40AA11D-901D-41A1-AD9A-86F594502856}" srcOrd="1" destOrd="0" parTransId="{B9846C66-4337-479D-B551-8DFB6DB348FB}" sibTransId="{F370EF5E-83F9-414E-A8BC-C9887B108311}"/>
    <dgm:cxn modelId="{970F56E4-BDF4-4639-B3AA-8AC2E4F6F2C1}" type="presOf" srcId="{D40AA11D-901D-41A1-AD9A-86F594502856}" destId="{1F317AAE-8E64-492B-B683-D186AFB5E71C}" srcOrd="0" destOrd="0" presId="urn:microsoft.com/office/officeart/2005/8/layout/process1"/>
    <dgm:cxn modelId="{301408EC-B70A-461C-B2DD-0CF31933AD04}" type="presOf" srcId="{C1622070-E918-4D93-90B9-1D18481C4F58}" destId="{8CF39D00-2EC7-4277-BC9F-B50285B34B7D}" srcOrd="0" destOrd="0" presId="urn:microsoft.com/office/officeart/2005/8/layout/process1"/>
    <dgm:cxn modelId="{22CCB8EC-2B72-4C94-BFDF-E88F842532A4}" srcId="{3CF620F9-C109-41B5-B484-019387234F78}" destId="{C1622070-E918-4D93-90B9-1D18481C4F58}" srcOrd="0" destOrd="0" parTransId="{345D49EB-8ADD-4DF5-8F7A-EEE337A9A02A}" sibTransId="{D221B4A1-281B-468D-B0A5-58B0ACA083F9}"/>
    <dgm:cxn modelId="{1643C098-3625-43AC-814E-115FEEECE5BC}" type="presParOf" srcId="{74E0C1EB-C487-4684-A4DC-B667C4630F41}" destId="{8CF39D00-2EC7-4277-BC9F-B50285B34B7D}" srcOrd="0" destOrd="0" presId="urn:microsoft.com/office/officeart/2005/8/layout/process1"/>
    <dgm:cxn modelId="{FF38DD2E-B6B5-4695-9C85-A356BC82D25C}" type="presParOf" srcId="{74E0C1EB-C487-4684-A4DC-B667C4630F41}" destId="{B1B87934-4C87-41AC-9D59-0375D93D56D7}" srcOrd="1" destOrd="0" presId="urn:microsoft.com/office/officeart/2005/8/layout/process1"/>
    <dgm:cxn modelId="{15C0C7D3-5AD6-4DC7-A7A8-B1F47CAB048F}" type="presParOf" srcId="{B1B87934-4C87-41AC-9D59-0375D93D56D7}" destId="{53F63D3C-5D41-4490-8F13-7314AF64F415}" srcOrd="0" destOrd="0" presId="urn:microsoft.com/office/officeart/2005/8/layout/process1"/>
    <dgm:cxn modelId="{AE75AA88-7349-42E6-88DA-673990C77CA6}" type="presParOf" srcId="{74E0C1EB-C487-4684-A4DC-B667C4630F41}" destId="{1F317AAE-8E64-492B-B683-D186AFB5E71C}" srcOrd="2" destOrd="0" presId="urn:microsoft.com/office/officeart/2005/8/layout/process1"/>
    <dgm:cxn modelId="{33A2BB5A-6F0D-48A7-8DC1-6447B5B377D6}" type="presParOf" srcId="{74E0C1EB-C487-4684-A4DC-B667C4630F41}" destId="{300305A2-C125-4986-803B-994266E98E29}" srcOrd="3" destOrd="0" presId="urn:microsoft.com/office/officeart/2005/8/layout/process1"/>
    <dgm:cxn modelId="{D9258124-9DEE-48F0-A707-2979C798208F}" type="presParOf" srcId="{300305A2-C125-4986-803B-994266E98E29}" destId="{46C95281-5CC7-4021-8B44-D4494FE7CF66}" srcOrd="0" destOrd="0" presId="urn:microsoft.com/office/officeart/2005/8/layout/process1"/>
    <dgm:cxn modelId="{8D554E6C-9E56-4CD6-9A50-C1BFD90F846D}" type="presParOf" srcId="{74E0C1EB-C487-4684-A4DC-B667C4630F41}" destId="{860BE525-FCAF-4D58-B52E-37DA96BE1B53}"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F2CF88A-1E0D-4786-B20D-C5F64D03B4A1}"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A6CD6C8C-80A6-4EC5-A60D-31D5F0A27EF4}">
      <dgm:prSet/>
      <dgm:spPr/>
      <dgm:t>
        <a:bodyPr/>
        <a:lstStyle/>
        <a:p>
          <a:pPr rtl="0"/>
          <a:r>
            <a:rPr lang="en-GB"/>
            <a:t>Weiss et al., (1973) reported 2 types of loneliness i.e. emotional and social loneliness. Emotional loneliness defined by the absence of an attachment figure and social isolation, characterized by the absence of a social network </a:t>
          </a:r>
        </a:p>
      </dgm:t>
    </dgm:pt>
    <dgm:pt modelId="{77326AE5-5BDF-4FC9-A5D3-5A53AD43FE62}" type="parTrans" cxnId="{F64DD34C-525E-4487-A1D5-8EDF7D00B083}">
      <dgm:prSet/>
      <dgm:spPr/>
      <dgm:t>
        <a:bodyPr/>
        <a:lstStyle/>
        <a:p>
          <a:endParaRPr lang="en-US"/>
        </a:p>
      </dgm:t>
    </dgm:pt>
    <dgm:pt modelId="{3DD253D7-E523-48CD-8A51-55053D81D85B}" type="sibTrans" cxnId="{F64DD34C-525E-4487-A1D5-8EDF7D00B083}">
      <dgm:prSet/>
      <dgm:spPr/>
      <dgm:t>
        <a:bodyPr/>
        <a:lstStyle/>
        <a:p>
          <a:endParaRPr lang="en-US"/>
        </a:p>
      </dgm:t>
    </dgm:pt>
    <dgm:pt modelId="{901F2156-D768-4C9B-886D-8B01BE27EA75}" type="pres">
      <dgm:prSet presAssocID="{5F2CF88A-1E0D-4786-B20D-C5F64D03B4A1}" presName="linear" presStyleCnt="0">
        <dgm:presLayoutVars>
          <dgm:animLvl val="lvl"/>
          <dgm:resizeHandles val="exact"/>
        </dgm:presLayoutVars>
      </dgm:prSet>
      <dgm:spPr/>
    </dgm:pt>
    <dgm:pt modelId="{68456C38-6EE9-40CA-99C0-138449160CE1}" type="pres">
      <dgm:prSet presAssocID="{A6CD6C8C-80A6-4EC5-A60D-31D5F0A27EF4}" presName="parentText" presStyleLbl="node1" presStyleIdx="0" presStyleCnt="1" custScaleY="102757">
        <dgm:presLayoutVars>
          <dgm:chMax val="0"/>
          <dgm:bulletEnabled val="1"/>
        </dgm:presLayoutVars>
      </dgm:prSet>
      <dgm:spPr/>
    </dgm:pt>
  </dgm:ptLst>
  <dgm:cxnLst>
    <dgm:cxn modelId="{EAE62015-A754-4112-BFBF-A0B36CDF2124}" type="presOf" srcId="{5F2CF88A-1E0D-4786-B20D-C5F64D03B4A1}" destId="{901F2156-D768-4C9B-886D-8B01BE27EA75}" srcOrd="0" destOrd="0" presId="urn:microsoft.com/office/officeart/2005/8/layout/vList2"/>
    <dgm:cxn modelId="{FF71CE47-F539-4709-8437-3897B989C6BF}" type="presOf" srcId="{A6CD6C8C-80A6-4EC5-A60D-31D5F0A27EF4}" destId="{68456C38-6EE9-40CA-99C0-138449160CE1}" srcOrd="0" destOrd="0" presId="urn:microsoft.com/office/officeart/2005/8/layout/vList2"/>
    <dgm:cxn modelId="{F64DD34C-525E-4487-A1D5-8EDF7D00B083}" srcId="{5F2CF88A-1E0D-4786-B20D-C5F64D03B4A1}" destId="{A6CD6C8C-80A6-4EC5-A60D-31D5F0A27EF4}" srcOrd="0" destOrd="0" parTransId="{77326AE5-5BDF-4FC9-A5D3-5A53AD43FE62}" sibTransId="{3DD253D7-E523-48CD-8A51-55053D81D85B}"/>
    <dgm:cxn modelId="{67876010-3717-454A-AA2A-6C6A3D504FDB}" type="presParOf" srcId="{901F2156-D768-4C9B-886D-8B01BE27EA75}" destId="{68456C38-6EE9-40CA-99C0-138449160CE1}"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387E667-1089-493E-84C1-0EAA16DEE75E}"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29327F20-8598-4BBC-B022-D54E6C46A251}">
      <dgm:prSet/>
      <dgm:spPr/>
      <dgm:t>
        <a:bodyPr/>
        <a:lstStyle/>
        <a:p>
          <a:pPr rtl="0"/>
          <a:r>
            <a:rPr lang="en-GB"/>
            <a:t>Loneliness is an afflictive and distressing feeling</a:t>
          </a:r>
        </a:p>
      </dgm:t>
    </dgm:pt>
    <dgm:pt modelId="{CE15EAB7-A220-4C1A-AEC5-135166708B0F}" type="parTrans" cxnId="{56E58375-284C-4601-8728-89F48A8A7079}">
      <dgm:prSet/>
      <dgm:spPr/>
      <dgm:t>
        <a:bodyPr/>
        <a:lstStyle/>
        <a:p>
          <a:endParaRPr lang="en-US"/>
        </a:p>
      </dgm:t>
    </dgm:pt>
    <dgm:pt modelId="{54C4467D-B776-4071-8C10-007D0F00C61F}" type="sibTrans" cxnId="{56E58375-284C-4601-8728-89F48A8A7079}">
      <dgm:prSet/>
      <dgm:spPr/>
      <dgm:t>
        <a:bodyPr/>
        <a:lstStyle/>
        <a:p>
          <a:endParaRPr lang="en-US"/>
        </a:p>
      </dgm:t>
    </dgm:pt>
    <dgm:pt modelId="{853FCDDB-40BA-4F14-A814-A184CB17DCD3}" type="pres">
      <dgm:prSet presAssocID="{9387E667-1089-493E-84C1-0EAA16DEE75E}" presName="cycle" presStyleCnt="0">
        <dgm:presLayoutVars>
          <dgm:dir/>
          <dgm:resizeHandles val="exact"/>
        </dgm:presLayoutVars>
      </dgm:prSet>
      <dgm:spPr/>
    </dgm:pt>
    <dgm:pt modelId="{254132B9-08E0-4A68-B247-585A62826F89}" type="pres">
      <dgm:prSet presAssocID="{29327F20-8598-4BBC-B022-D54E6C46A251}" presName="node" presStyleLbl="node1" presStyleIdx="0" presStyleCnt="1">
        <dgm:presLayoutVars>
          <dgm:bulletEnabled val="1"/>
        </dgm:presLayoutVars>
      </dgm:prSet>
      <dgm:spPr/>
    </dgm:pt>
  </dgm:ptLst>
  <dgm:cxnLst>
    <dgm:cxn modelId="{1B218726-3FAD-45F1-8458-770C16ACAFDB}" type="presOf" srcId="{9387E667-1089-493E-84C1-0EAA16DEE75E}" destId="{853FCDDB-40BA-4F14-A814-A184CB17DCD3}" srcOrd="0" destOrd="0" presId="urn:microsoft.com/office/officeart/2005/8/layout/cycle2"/>
    <dgm:cxn modelId="{56E58375-284C-4601-8728-89F48A8A7079}" srcId="{9387E667-1089-493E-84C1-0EAA16DEE75E}" destId="{29327F20-8598-4BBC-B022-D54E6C46A251}" srcOrd="0" destOrd="0" parTransId="{CE15EAB7-A220-4C1A-AEC5-135166708B0F}" sibTransId="{54C4467D-B776-4071-8C10-007D0F00C61F}"/>
    <dgm:cxn modelId="{E4F55AB0-5603-4E2B-97B3-46354BDC5DFB}" type="presOf" srcId="{29327F20-8598-4BBC-B022-D54E6C46A251}" destId="{254132B9-08E0-4A68-B247-585A62826F89}" srcOrd="0" destOrd="0" presId="urn:microsoft.com/office/officeart/2005/8/layout/cycle2"/>
    <dgm:cxn modelId="{32B2AA0C-782F-42D5-BCC1-6D902A2B1B9B}" type="presParOf" srcId="{853FCDDB-40BA-4F14-A814-A184CB17DCD3}" destId="{254132B9-08E0-4A68-B247-585A62826F89}"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3ED356A-448E-4048-8D71-53494B9DED49}" type="doc">
      <dgm:prSet loTypeId="urn:microsoft.com/office/officeart/2005/8/layout/vList3" loCatId="list" qsTypeId="urn:microsoft.com/office/officeart/2005/8/quickstyle/simple1" qsCatId="simple" csTypeId="urn:microsoft.com/office/officeart/2005/8/colors/colorful5" csCatId="colorful" phldr="1"/>
      <dgm:spPr/>
      <dgm:t>
        <a:bodyPr/>
        <a:lstStyle/>
        <a:p>
          <a:endParaRPr lang="en-US"/>
        </a:p>
      </dgm:t>
    </dgm:pt>
    <dgm:pt modelId="{2C5A4346-F516-4078-9D25-F21EFBE40F37}">
      <dgm:prSet/>
      <dgm:spPr/>
      <dgm:t>
        <a:bodyPr/>
        <a:lstStyle/>
        <a:p>
          <a:pPr rtl="0"/>
          <a:r>
            <a:rPr lang="en-GB"/>
            <a:t>Situational factors and those associated with personality, whether combined or not with other factors, can contribute to a person experiencing feelings of loneliness. </a:t>
          </a:r>
          <a:r>
            <a:rPr lang="pt-BR"/>
            <a:t>Neves, et al. 2013).</a:t>
          </a:r>
          <a:endParaRPr lang="en-GB"/>
        </a:p>
      </dgm:t>
    </dgm:pt>
    <dgm:pt modelId="{978C3416-A0AA-457F-83C0-1FF1D0A6222C}" type="parTrans" cxnId="{6BBD9358-DE96-4BB1-9A72-3465A086670E}">
      <dgm:prSet/>
      <dgm:spPr/>
      <dgm:t>
        <a:bodyPr/>
        <a:lstStyle/>
        <a:p>
          <a:endParaRPr lang="en-US"/>
        </a:p>
      </dgm:t>
    </dgm:pt>
    <dgm:pt modelId="{8457829E-9D30-45DF-A750-D14B4D49F52D}" type="sibTrans" cxnId="{6BBD9358-DE96-4BB1-9A72-3465A086670E}">
      <dgm:prSet/>
      <dgm:spPr/>
      <dgm:t>
        <a:bodyPr/>
        <a:lstStyle/>
        <a:p>
          <a:endParaRPr lang="en-US"/>
        </a:p>
      </dgm:t>
    </dgm:pt>
    <dgm:pt modelId="{22F2FE6B-55B4-4E7C-8F3E-4896F865712B}" type="pres">
      <dgm:prSet presAssocID="{B3ED356A-448E-4048-8D71-53494B9DED49}" presName="linearFlow" presStyleCnt="0">
        <dgm:presLayoutVars>
          <dgm:dir/>
          <dgm:resizeHandles val="exact"/>
        </dgm:presLayoutVars>
      </dgm:prSet>
      <dgm:spPr/>
    </dgm:pt>
    <dgm:pt modelId="{AB48175F-FC3F-40C1-8C99-B09C8B58CCA4}" type="pres">
      <dgm:prSet presAssocID="{2C5A4346-F516-4078-9D25-F21EFBE40F37}" presName="composite" presStyleCnt="0"/>
      <dgm:spPr/>
    </dgm:pt>
    <dgm:pt modelId="{4F27D041-A8BC-4487-9AC6-41F4402152FA}" type="pres">
      <dgm:prSet presAssocID="{2C5A4346-F516-4078-9D25-F21EFBE40F37}" presName="imgShp" presStyleLbl="fgImgPlace1" presStyleIdx="0" presStyleCnt="1" custScaleY="106090" custLinFactNeighborX="1122"/>
      <dgm:spPr>
        <a:blipFill rotWithShape="1">
          <a:blip xmlns:r="http://schemas.openxmlformats.org/officeDocument/2006/relationships" r:embed="rId1"/>
          <a:stretch>
            <a:fillRect/>
          </a:stretch>
        </a:blipFill>
      </dgm:spPr>
    </dgm:pt>
    <dgm:pt modelId="{4AEF046E-5881-460D-ACAF-0046976E1C35}" type="pres">
      <dgm:prSet presAssocID="{2C5A4346-F516-4078-9D25-F21EFBE40F37}" presName="txShp" presStyleLbl="node1" presStyleIdx="0" presStyleCnt="1" custScaleX="119959" custScaleY="135185">
        <dgm:presLayoutVars>
          <dgm:bulletEnabled val="1"/>
        </dgm:presLayoutVars>
      </dgm:prSet>
      <dgm:spPr/>
    </dgm:pt>
  </dgm:ptLst>
  <dgm:cxnLst>
    <dgm:cxn modelId="{6BBD9358-DE96-4BB1-9A72-3465A086670E}" srcId="{B3ED356A-448E-4048-8D71-53494B9DED49}" destId="{2C5A4346-F516-4078-9D25-F21EFBE40F37}" srcOrd="0" destOrd="0" parTransId="{978C3416-A0AA-457F-83C0-1FF1D0A6222C}" sibTransId="{8457829E-9D30-45DF-A750-D14B4D49F52D}"/>
    <dgm:cxn modelId="{C0B447A4-3FA4-429C-9A7A-0460F4136E77}" type="presOf" srcId="{B3ED356A-448E-4048-8D71-53494B9DED49}" destId="{22F2FE6B-55B4-4E7C-8F3E-4896F865712B}" srcOrd="0" destOrd="0" presId="urn:microsoft.com/office/officeart/2005/8/layout/vList3"/>
    <dgm:cxn modelId="{A58C4BBD-E93F-4582-9630-B0EF10F4334B}" type="presOf" srcId="{2C5A4346-F516-4078-9D25-F21EFBE40F37}" destId="{4AEF046E-5881-460D-ACAF-0046976E1C35}" srcOrd="0" destOrd="0" presId="urn:microsoft.com/office/officeart/2005/8/layout/vList3"/>
    <dgm:cxn modelId="{A74912CC-2D89-4BFE-B115-771711EE444C}" type="presParOf" srcId="{22F2FE6B-55B4-4E7C-8F3E-4896F865712B}" destId="{AB48175F-FC3F-40C1-8C99-B09C8B58CCA4}" srcOrd="0" destOrd="0" presId="urn:microsoft.com/office/officeart/2005/8/layout/vList3"/>
    <dgm:cxn modelId="{82986BEA-7570-494D-BBA5-A37F4F82E600}" type="presParOf" srcId="{AB48175F-FC3F-40C1-8C99-B09C8B58CCA4}" destId="{4F27D041-A8BC-4487-9AC6-41F4402152FA}" srcOrd="0" destOrd="0" presId="urn:microsoft.com/office/officeart/2005/8/layout/vList3"/>
    <dgm:cxn modelId="{8E1CEF88-6B32-49E3-97EE-489F8455A665}" type="presParOf" srcId="{AB48175F-FC3F-40C1-8C99-B09C8B58CCA4}" destId="{4AEF046E-5881-460D-ACAF-0046976E1C35}" srcOrd="1"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932F9D3-F748-49AE-AD3D-E4EB40AEC577}" type="doc">
      <dgm:prSet loTypeId="urn:microsoft.com/office/officeart/2009/3/layout/IncreasingArrowsProcess" loCatId="process" qsTypeId="urn:microsoft.com/office/officeart/2005/8/quickstyle/simple1" qsCatId="simple" csTypeId="urn:microsoft.com/office/officeart/2005/8/colors/accent2_3" csCatId="accent2" phldr="1"/>
      <dgm:spPr/>
      <dgm:t>
        <a:bodyPr/>
        <a:lstStyle/>
        <a:p>
          <a:endParaRPr lang="en-US"/>
        </a:p>
      </dgm:t>
    </dgm:pt>
    <dgm:pt modelId="{D36A6BAB-8620-43AA-8D69-F5DF8D5C0CD2}">
      <dgm:prSet/>
      <dgm:spPr/>
      <dgm:t>
        <a:bodyPr/>
        <a:lstStyle/>
        <a:p>
          <a:pPr rtl="0"/>
          <a:r>
            <a:rPr lang="en-GB"/>
            <a:t>The bodies of elderly persons, especially those aged over 85, present visible signs of time and aging and may, for some, reflect very significant experiences of loss which  may contribute to isolation and/or loneliness. </a:t>
          </a:r>
          <a:r>
            <a:rPr lang="pt-BR"/>
            <a:t>Azeredo (2011).</a:t>
          </a:r>
          <a:endParaRPr lang="en-GB"/>
        </a:p>
      </dgm:t>
    </dgm:pt>
    <dgm:pt modelId="{00A3F103-418A-413E-8473-F4EB0744C7EF}" type="parTrans" cxnId="{ED36A161-4095-40D3-AB40-F9C0ECEFAF48}">
      <dgm:prSet/>
      <dgm:spPr/>
      <dgm:t>
        <a:bodyPr/>
        <a:lstStyle/>
        <a:p>
          <a:endParaRPr lang="en-US"/>
        </a:p>
      </dgm:t>
    </dgm:pt>
    <dgm:pt modelId="{975B72A8-8175-4521-AC9D-0E5D5ED8FFB0}" type="sibTrans" cxnId="{ED36A161-4095-40D3-AB40-F9C0ECEFAF48}">
      <dgm:prSet/>
      <dgm:spPr/>
      <dgm:t>
        <a:bodyPr/>
        <a:lstStyle/>
        <a:p>
          <a:endParaRPr lang="en-US"/>
        </a:p>
      </dgm:t>
    </dgm:pt>
    <dgm:pt modelId="{EFB44E66-00D6-4E88-8B82-80D7ECBE35C1}" type="pres">
      <dgm:prSet presAssocID="{6932F9D3-F748-49AE-AD3D-E4EB40AEC577}" presName="Name0" presStyleCnt="0">
        <dgm:presLayoutVars>
          <dgm:chMax val="5"/>
          <dgm:chPref val="5"/>
          <dgm:dir/>
          <dgm:animLvl val="lvl"/>
        </dgm:presLayoutVars>
      </dgm:prSet>
      <dgm:spPr/>
    </dgm:pt>
    <dgm:pt modelId="{7BA7B9BD-4FEA-4094-947A-F5ACACB4B949}" type="pres">
      <dgm:prSet presAssocID="{D36A6BAB-8620-43AA-8D69-F5DF8D5C0CD2}" presName="parentText1" presStyleLbl="node1" presStyleIdx="0" presStyleCnt="1" custScaleY="194448" custLinFactNeighborX="4882" custLinFactNeighborY="-43050">
        <dgm:presLayoutVars>
          <dgm:chMax/>
          <dgm:chPref val="3"/>
          <dgm:bulletEnabled val="1"/>
        </dgm:presLayoutVars>
      </dgm:prSet>
      <dgm:spPr/>
    </dgm:pt>
  </dgm:ptLst>
  <dgm:cxnLst>
    <dgm:cxn modelId="{29C2C11B-E087-414C-B6BE-70C863B5DD3C}" type="presOf" srcId="{D36A6BAB-8620-43AA-8D69-F5DF8D5C0CD2}" destId="{7BA7B9BD-4FEA-4094-947A-F5ACACB4B949}" srcOrd="0" destOrd="0" presId="urn:microsoft.com/office/officeart/2009/3/layout/IncreasingArrowsProcess"/>
    <dgm:cxn modelId="{ED36A161-4095-40D3-AB40-F9C0ECEFAF48}" srcId="{6932F9D3-F748-49AE-AD3D-E4EB40AEC577}" destId="{D36A6BAB-8620-43AA-8D69-F5DF8D5C0CD2}" srcOrd="0" destOrd="0" parTransId="{00A3F103-418A-413E-8473-F4EB0744C7EF}" sibTransId="{975B72A8-8175-4521-AC9D-0E5D5ED8FFB0}"/>
    <dgm:cxn modelId="{502391C6-5E7B-4A92-B127-7ECB394EF989}" type="presOf" srcId="{6932F9D3-F748-49AE-AD3D-E4EB40AEC577}" destId="{EFB44E66-00D6-4E88-8B82-80D7ECBE35C1}" srcOrd="0" destOrd="0" presId="urn:microsoft.com/office/officeart/2009/3/layout/IncreasingArrowsProcess"/>
    <dgm:cxn modelId="{B4A9229F-EED7-4316-9331-C066CBAD63BB}" type="presParOf" srcId="{EFB44E66-00D6-4E88-8B82-80D7ECBE35C1}" destId="{7BA7B9BD-4FEA-4094-947A-F5ACACB4B949}" srcOrd="0"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DE5D5B1-4EA5-4FF5-B062-612C3911B3F3}" type="doc">
      <dgm:prSet loTypeId="urn:microsoft.com/office/officeart/2008/layout/AscendingPictureAccentProcess" loCatId="process" qsTypeId="urn:microsoft.com/office/officeart/2005/8/quickstyle/simple1" qsCatId="simple" csTypeId="urn:microsoft.com/office/officeart/2005/8/colors/accent1_5" csCatId="accent1" phldr="1"/>
      <dgm:spPr/>
      <dgm:t>
        <a:bodyPr/>
        <a:lstStyle/>
        <a:p>
          <a:endParaRPr lang="en-US"/>
        </a:p>
      </dgm:t>
    </dgm:pt>
    <dgm:pt modelId="{9563D739-D3A2-4223-82B6-07F63E8840FE}">
      <dgm:prSet/>
      <dgm:spPr/>
      <dgm:t>
        <a:bodyPr/>
        <a:lstStyle/>
        <a:p>
          <a:pPr rtl="0"/>
          <a:r>
            <a:rPr lang="en-GB"/>
            <a:t>Prevalence increases, particularly when life events occur that result in loss, or when the ability to adapt is decreased </a:t>
          </a:r>
          <a:r>
            <a:rPr lang="en-GB" err="1"/>
            <a:t>Vaz</a:t>
          </a:r>
          <a:r>
            <a:rPr lang="en-GB"/>
            <a:t> &amp; Gaspar (2011).</a:t>
          </a:r>
        </a:p>
      </dgm:t>
    </dgm:pt>
    <dgm:pt modelId="{0028496D-694C-43CA-A861-2A5C1DD47F28}" type="parTrans" cxnId="{4F572D99-9BB7-4F8F-8815-9DA59824AA05}">
      <dgm:prSet/>
      <dgm:spPr/>
      <dgm:t>
        <a:bodyPr/>
        <a:lstStyle/>
        <a:p>
          <a:endParaRPr lang="en-US"/>
        </a:p>
      </dgm:t>
    </dgm:pt>
    <dgm:pt modelId="{E0FB028F-E769-4ECB-B338-D766586261F8}" type="sibTrans" cxnId="{4F572D99-9BB7-4F8F-8815-9DA59824AA05}">
      <dgm:prSet/>
      <dgm:spPr>
        <a:blipFill rotWithShape="1">
          <a:blip xmlns:r="http://schemas.openxmlformats.org/officeDocument/2006/relationships" r:embed="rId1"/>
          <a:stretch>
            <a:fillRect/>
          </a:stretch>
        </a:blipFill>
      </dgm:spPr>
      <dgm:t>
        <a:bodyPr/>
        <a:lstStyle/>
        <a:p>
          <a:endParaRPr lang="en-US"/>
        </a:p>
      </dgm:t>
    </dgm:pt>
    <dgm:pt modelId="{8EB2F03B-2A41-47E7-BE69-66CEE4342989}" type="pres">
      <dgm:prSet presAssocID="{9DE5D5B1-4EA5-4FF5-B062-612C3911B3F3}" presName="Name0" presStyleCnt="0">
        <dgm:presLayoutVars>
          <dgm:chMax val="7"/>
          <dgm:chPref val="7"/>
          <dgm:dir/>
        </dgm:presLayoutVars>
      </dgm:prSet>
      <dgm:spPr/>
    </dgm:pt>
    <dgm:pt modelId="{FC53132D-CB34-4880-BD51-6FE2D35EA8BA}" type="pres">
      <dgm:prSet presAssocID="{9563D739-D3A2-4223-82B6-07F63E8840FE}" presName="parTx1" presStyleLbl="node1" presStyleIdx="0" presStyleCnt="1" custScaleX="115796" custScaleY="147507" custLinFactNeighborX="10441"/>
      <dgm:spPr/>
    </dgm:pt>
    <dgm:pt modelId="{667ED700-750F-4A3C-93DE-3C533D15568A}" type="pres">
      <dgm:prSet presAssocID="{E0FB028F-E769-4ECB-B338-D766586261F8}" presName="picture1" presStyleCnt="0"/>
      <dgm:spPr/>
    </dgm:pt>
    <dgm:pt modelId="{D4985B2D-4026-4121-989D-7F6DF3A285EC}" type="pres">
      <dgm:prSet presAssocID="{E0FB028F-E769-4ECB-B338-D766586261F8}" presName="imageRepeatNode" presStyleLbl="fgImgPlace1" presStyleIdx="0" presStyleCnt="1" custLinFactNeighborX="-1527" custLinFactNeighborY="10657"/>
      <dgm:spPr/>
    </dgm:pt>
  </dgm:ptLst>
  <dgm:cxnLst>
    <dgm:cxn modelId="{AE097716-F2AD-4608-8ADE-4CD4A767B9DD}" type="presOf" srcId="{9563D739-D3A2-4223-82B6-07F63E8840FE}" destId="{FC53132D-CB34-4880-BD51-6FE2D35EA8BA}" srcOrd="0" destOrd="0" presId="urn:microsoft.com/office/officeart/2008/layout/AscendingPictureAccentProcess"/>
    <dgm:cxn modelId="{5B567D60-FFE0-4AFD-BB4A-EAE86C0A2D38}" type="presOf" srcId="{E0FB028F-E769-4ECB-B338-D766586261F8}" destId="{D4985B2D-4026-4121-989D-7F6DF3A285EC}" srcOrd="0" destOrd="0" presId="urn:microsoft.com/office/officeart/2008/layout/AscendingPictureAccentProcess"/>
    <dgm:cxn modelId="{4F572D99-9BB7-4F8F-8815-9DA59824AA05}" srcId="{9DE5D5B1-4EA5-4FF5-B062-612C3911B3F3}" destId="{9563D739-D3A2-4223-82B6-07F63E8840FE}" srcOrd="0" destOrd="0" parTransId="{0028496D-694C-43CA-A861-2A5C1DD47F28}" sibTransId="{E0FB028F-E769-4ECB-B338-D766586261F8}"/>
    <dgm:cxn modelId="{848CA6CD-6555-48D5-AC33-E73993577317}" type="presOf" srcId="{9DE5D5B1-4EA5-4FF5-B062-612C3911B3F3}" destId="{8EB2F03B-2A41-47E7-BE69-66CEE4342989}" srcOrd="0" destOrd="0" presId="urn:microsoft.com/office/officeart/2008/layout/AscendingPictureAccentProcess"/>
    <dgm:cxn modelId="{8E9062C3-58B2-443A-A0CC-49373B9EE0E3}" type="presParOf" srcId="{8EB2F03B-2A41-47E7-BE69-66CEE4342989}" destId="{FC53132D-CB34-4880-BD51-6FE2D35EA8BA}" srcOrd="0" destOrd="0" presId="urn:microsoft.com/office/officeart/2008/layout/AscendingPictureAccentProcess"/>
    <dgm:cxn modelId="{2D6F9B61-B056-497C-A2F2-7178B81B937D}" type="presParOf" srcId="{8EB2F03B-2A41-47E7-BE69-66CEE4342989}" destId="{667ED700-750F-4A3C-93DE-3C533D15568A}" srcOrd="1" destOrd="0" presId="urn:microsoft.com/office/officeart/2008/layout/AscendingPictureAccentProcess"/>
    <dgm:cxn modelId="{E3C04900-7CA9-4DC3-84A6-28DA9194528D}" type="presParOf" srcId="{667ED700-750F-4A3C-93DE-3C533D15568A}" destId="{D4985B2D-4026-4121-989D-7F6DF3A285EC}" srcOrd="0" destOrd="0" presId="urn:microsoft.com/office/officeart/2008/layout/AscendingPictureAccentProcess"/>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55CEA21-DF00-459A-95EB-85308887C0AE}" type="doc">
      <dgm:prSet loTypeId="urn:microsoft.com/office/officeart/2005/8/layout/arrow3" loCatId="relationship" qsTypeId="urn:microsoft.com/office/officeart/2005/8/quickstyle/simple1" qsCatId="simple" csTypeId="urn:microsoft.com/office/officeart/2005/8/colors/accent1_2" csCatId="accent1" phldr="1"/>
      <dgm:spPr/>
      <dgm:t>
        <a:bodyPr/>
        <a:lstStyle/>
        <a:p>
          <a:endParaRPr lang="en-US"/>
        </a:p>
      </dgm:t>
    </dgm:pt>
    <dgm:pt modelId="{7EB3A318-D3B7-4FE5-A7C0-35C827D2DD19}">
      <dgm:prSet custT="1"/>
      <dgm:spPr/>
      <dgm:t>
        <a:bodyPr/>
        <a:lstStyle/>
        <a:p>
          <a:pPr rtl="0"/>
          <a:r>
            <a:rPr lang="en-GB" sz="2000"/>
            <a:t>Elderly people who cannot overcome the feelings of loneliness are at risk of premature institutionalization or even tend towards accelerated frailty, or even death (</a:t>
          </a:r>
          <a:r>
            <a:rPr lang="pt-BR" sz="1400"/>
            <a:t>Azeredo &amp; Barbeiro, 2015).</a:t>
          </a:r>
          <a:endParaRPr lang="en-GB" sz="1400"/>
        </a:p>
      </dgm:t>
    </dgm:pt>
    <dgm:pt modelId="{520D06E5-70B3-4217-B236-489B0A5AEBEF}" type="parTrans" cxnId="{DD85B828-85E7-4833-9874-B083C7CCC6C6}">
      <dgm:prSet/>
      <dgm:spPr/>
      <dgm:t>
        <a:bodyPr/>
        <a:lstStyle/>
        <a:p>
          <a:endParaRPr lang="en-US"/>
        </a:p>
      </dgm:t>
    </dgm:pt>
    <dgm:pt modelId="{5DCCF217-0DA1-4C13-A4FC-FBC7CBE49AB3}" type="sibTrans" cxnId="{DD85B828-85E7-4833-9874-B083C7CCC6C6}">
      <dgm:prSet/>
      <dgm:spPr/>
      <dgm:t>
        <a:bodyPr/>
        <a:lstStyle/>
        <a:p>
          <a:endParaRPr lang="en-US"/>
        </a:p>
      </dgm:t>
    </dgm:pt>
    <dgm:pt modelId="{E8F57EAD-A921-4154-8025-74735F80C3FE}">
      <dgm:prSet custT="1"/>
      <dgm:spPr/>
      <dgm:t>
        <a:bodyPr/>
        <a:lstStyle/>
        <a:p>
          <a:pPr rtl="0"/>
          <a:r>
            <a:rPr lang="en-GB" sz="1800"/>
            <a:t>Russel (2004) - “loneliness is one of the most frequent complaints among the elderly”, the cause of which can be: widowhood, children leaving home through work, or retirement. </a:t>
          </a:r>
        </a:p>
      </dgm:t>
    </dgm:pt>
    <dgm:pt modelId="{72B92763-AAE2-45AD-94C3-1AC8EA0B09E5}" type="parTrans" cxnId="{0C28D23D-C514-4BE1-92C2-90013A34F385}">
      <dgm:prSet/>
      <dgm:spPr/>
      <dgm:t>
        <a:bodyPr/>
        <a:lstStyle/>
        <a:p>
          <a:endParaRPr lang="en-US"/>
        </a:p>
      </dgm:t>
    </dgm:pt>
    <dgm:pt modelId="{9FF261E0-3947-4B4E-B4B5-15FBCAE309F2}" type="sibTrans" cxnId="{0C28D23D-C514-4BE1-92C2-90013A34F385}">
      <dgm:prSet/>
      <dgm:spPr/>
      <dgm:t>
        <a:bodyPr/>
        <a:lstStyle/>
        <a:p>
          <a:endParaRPr lang="en-US"/>
        </a:p>
      </dgm:t>
    </dgm:pt>
    <dgm:pt modelId="{5CB22F68-51FB-40EF-B702-632139B629CC}" type="pres">
      <dgm:prSet presAssocID="{555CEA21-DF00-459A-95EB-85308887C0AE}" presName="compositeShape" presStyleCnt="0">
        <dgm:presLayoutVars>
          <dgm:chMax val="2"/>
          <dgm:dir/>
          <dgm:resizeHandles val="exact"/>
        </dgm:presLayoutVars>
      </dgm:prSet>
      <dgm:spPr/>
    </dgm:pt>
    <dgm:pt modelId="{4D52CEC2-78E5-46D2-B0BD-8E4970EBD1D7}" type="pres">
      <dgm:prSet presAssocID="{555CEA21-DF00-459A-95EB-85308887C0AE}" presName="divider" presStyleLbl="fgShp" presStyleIdx="0" presStyleCnt="1"/>
      <dgm:spPr/>
    </dgm:pt>
    <dgm:pt modelId="{60250044-5128-4F95-AFE5-15167B4CE2DB}" type="pres">
      <dgm:prSet presAssocID="{7EB3A318-D3B7-4FE5-A7C0-35C827D2DD19}" presName="downArrow" presStyleLbl="node1" presStyleIdx="0" presStyleCnt="2"/>
      <dgm:spPr/>
    </dgm:pt>
    <dgm:pt modelId="{0FC23519-6667-43D6-8B8E-D7A6C04B3A94}" type="pres">
      <dgm:prSet presAssocID="{7EB3A318-D3B7-4FE5-A7C0-35C827D2DD19}" presName="downArrowText" presStyleLbl="revTx" presStyleIdx="0" presStyleCnt="2" custScaleX="114672">
        <dgm:presLayoutVars>
          <dgm:bulletEnabled val="1"/>
        </dgm:presLayoutVars>
      </dgm:prSet>
      <dgm:spPr/>
    </dgm:pt>
    <dgm:pt modelId="{545B6C20-5116-4DEB-927F-5CB3A25A51BE}" type="pres">
      <dgm:prSet presAssocID="{E8F57EAD-A921-4154-8025-74735F80C3FE}" presName="upArrow" presStyleLbl="node1" presStyleIdx="1" presStyleCnt="2"/>
      <dgm:spPr/>
    </dgm:pt>
    <dgm:pt modelId="{AA492107-C2D0-46D8-B7AC-1413F7A7DEF2}" type="pres">
      <dgm:prSet presAssocID="{E8F57EAD-A921-4154-8025-74735F80C3FE}" presName="upArrowText" presStyleLbl="revTx" presStyleIdx="1" presStyleCnt="2" custScaleX="111674">
        <dgm:presLayoutVars>
          <dgm:bulletEnabled val="1"/>
        </dgm:presLayoutVars>
      </dgm:prSet>
      <dgm:spPr/>
    </dgm:pt>
  </dgm:ptLst>
  <dgm:cxnLst>
    <dgm:cxn modelId="{DD85B828-85E7-4833-9874-B083C7CCC6C6}" srcId="{555CEA21-DF00-459A-95EB-85308887C0AE}" destId="{7EB3A318-D3B7-4FE5-A7C0-35C827D2DD19}" srcOrd="0" destOrd="0" parTransId="{520D06E5-70B3-4217-B236-489B0A5AEBEF}" sibTransId="{5DCCF217-0DA1-4C13-A4FC-FBC7CBE49AB3}"/>
    <dgm:cxn modelId="{EB5B4034-6D7F-4A19-A7E4-EAD9022B0CA8}" type="presOf" srcId="{7EB3A318-D3B7-4FE5-A7C0-35C827D2DD19}" destId="{0FC23519-6667-43D6-8B8E-D7A6C04B3A94}" srcOrd="0" destOrd="0" presId="urn:microsoft.com/office/officeart/2005/8/layout/arrow3"/>
    <dgm:cxn modelId="{0C28D23D-C514-4BE1-92C2-90013A34F385}" srcId="{555CEA21-DF00-459A-95EB-85308887C0AE}" destId="{E8F57EAD-A921-4154-8025-74735F80C3FE}" srcOrd="1" destOrd="0" parTransId="{72B92763-AAE2-45AD-94C3-1AC8EA0B09E5}" sibTransId="{9FF261E0-3947-4B4E-B4B5-15FBCAE309F2}"/>
    <dgm:cxn modelId="{318C277A-F79A-48BA-817D-7733CDDBADD8}" type="presOf" srcId="{E8F57EAD-A921-4154-8025-74735F80C3FE}" destId="{AA492107-C2D0-46D8-B7AC-1413F7A7DEF2}" srcOrd="0" destOrd="0" presId="urn:microsoft.com/office/officeart/2005/8/layout/arrow3"/>
    <dgm:cxn modelId="{5EC6E8E0-B38A-4BE9-940C-8CC37689F4A0}" type="presOf" srcId="{555CEA21-DF00-459A-95EB-85308887C0AE}" destId="{5CB22F68-51FB-40EF-B702-632139B629CC}" srcOrd="0" destOrd="0" presId="urn:microsoft.com/office/officeart/2005/8/layout/arrow3"/>
    <dgm:cxn modelId="{AF8E9E6C-B5EE-4F37-99D0-7184010D5761}" type="presParOf" srcId="{5CB22F68-51FB-40EF-B702-632139B629CC}" destId="{4D52CEC2-78E5-46D2-B0BD-8E4970EBD1D7}" srcOrd="0" destOrd="0" presId="urn:microsoft.com/office/officeart/2005/8/layout/arrow3"/>
    <dgm:cxn modelId="{834B2449-0971-4BA5-89CF-BFEAD605ED78}" type="presParOf" srcId="{5CB22F68-51FB-40EF-B702-632139B629CC}" destId="{60250044-5128-4F95-AFE5-15167B4CE2DB}" srcOrd="1" destOrd="0" presId="urn:microsoft.com/office/officeart/2005/8/layout/arrow3"/>
    <dgm:cxn modelId="{7916F41E-9901-40CF-AD64-073142444048}" type="presParOf" srcId="{5CB22F68-51FB-40EF-B702-632139B629CC}" destId="{0FC23519-6667-43D6-8B8E-D7A6C04B3A94}" srcOrd="2" destOrd="0" presId="urn:microsoft.com/office/officeart/2005/8/layout/arrow3"/>
    <dgm:cxn modelId="{4ADF4459-4DAA-456B-9382-91CF12E79E5C}" type="presParOf" srcId="{5CB22F68-51FB-40EF-B702-632139B629CC}" destId="{545B6C20-5116-4DEB-927F-5CB3A25A51BE}" srcOrd="3" destOrd="0" presId="urn:microsoft.com/office/officeart/2005/8/layout/arrow3"/>
    <dgm:cxn modelId="{548EDF3E-2279-4F49-8C41-854B45E70909}" type="presParOf" srcId="{5CB22F68-51FB-40EF-B702-632139B629CC}" destId="{AA492107-C2D0-46D8-B7AC-1413F7A7DEF2}" srcOrd="4" destOrd="0" presId="urn:microsoft.com/office/officeart/2005/8/layout/arrow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3ABA5FD-81C1-4AF3-85D3-6B9A7F635243}" type="doc">
      <dgm:prSet loTypeId="urn:microsoft.com/office/officeart/2005/8/layout/default" loCatId="list" qsTypeId="urn:microsoft.com/office/officeart/2005/8/quickstyle/simple1" qsCatId="simple" csTypeId="urn:microsoft.com/office/officeart/2005/8/colors/colorful3" csCatId="colorful" phldr="1"/>
      <dgm:spPr/>
      <dgm:t>
        <a:bodyPr/>
        <a:lstStyle/>
        <a:p>
          <a:endParaRPr lang="en-US"/>
        </a:p>
      </dgm:t>
    </dgm:pt>
    <dgm:pt modelId="{8ED073B6-0381-447D-8005-7BCA6DE997D6}">
      <dgm:prSet custT="1"/>
      <dgm:spPr/>
      <dgm:t>
        <a:bodyPr/>
        <a:lstStyle/>
        <a:p>
          <a:pPr rtl="0"/>
          <a:r>
            <a:rPr lang="en-GB" sz="1400"/>
            <a:t>Over 9 million people in the UK – fifth population – say they are always or often lonely, almost two-thirds feel uncomfortable admitting to it  </a:t>
          </a:r>
          <a:r>
            <a:rPr lang="en-GB" sz="1100"/>
            <a:t>(British Red Cross and Co-Op, 2016)</a:t>
          </a:r>
        </a:p>
      </dgm:t>
    </dgm:pt>
    <dgm:pt modelId="{226B3606-C121-4E0F-82A2-968060FC0720}" type="parTrans" cxnId="{3338C028-1C9F-45B7-9B16-3BC1DD66402D}">
      <dgm:prSet/>
      <dgm:spPr/>
      <dgm:t>
        <a:bodyPr/>
        <a:lstStyle/>
        <a:p>
          <a:endParaRPr lang="en-US" sz="1400"/>
        </a:p>
      </dgm:t>
    </dgm:pt>
    <dgm:pt modelId="{0882692F-3356-4C4E-8A57-D33305ED6E5F}" type="sibTrans" cxnId="{3338C028-1C9F-45B7-9B16-3BC1DD66402D}">
      <dgm:prSet/>
      <dgm:spPr/>
      <dgm:t>
        <a:bodyPr/>
        <a:lstStyle/>
        <a:p>
          <a:endParaRPr lang="en-US" sz="1400"/>
        </a:p>
      </dgm:t>
    </dgm:pt>
    <dgm:pt modelId="{F24DC595-921A-4B13-A880-2F92220605B6}">
      <dgm:prSet custT="1"/>
      <dgm:spPr/>
      <dgm:t>
        <a:bodyPr/>
        <a:lstStyle/>
        <a:p>
          <a:pPr rtl="0"/>
          <a:r>
            <a:rPr lang="en-GB" sz="1400"/>
            <a:t>Over half (51%) of all people aged 75 and over live alone </a:t>
          </a:r>
          <a:r>
            <a:rPr lang="en-GB" sz="1200"/>
            <a:t>(ONS, 2010)</a:t>
          </a:r>
        </a:p>
      </dgm:t>
    </dgm:pt>
    <dgm:pt modelId="{8FDA9F6C-E679-4AB8-AD5F-1478790F5039}" type="parTrans" cxnId="{D76C7293-CF15-4042-A73B-CDD7C65F37E8}">
      <dgm:prSet/>
      <dgm:spPr/>
      <dgm:t>
        <a:bodyPr/>
        <a:lstStyle/>
        <a:p>
          <a:endParaRPr lang="en-US" sz="1400"/>
        </a:p>
      </dgm:t>
    </dgm:pt>
    <dgm:pt modelId="{45AD42DC-1916-4D22-9646-7FC53A6E4FB2}" type="sibTrans" cxnId="{D76C7293-CF15-4042-A73B-CDD7C65F37E8}">
      <dgm:prSet/>
      <dgm:spPr/>
      <dgm:t>
        <a:bodyPr/>
        <a:lstStyle/>
        <a:p>
          <a:endParaRPr lang="en-US" sz="1400"/>
        </a:p>
      </dgm:t>
    </dgm:pt>
    <dgm:pt modelId="{E1BE5D3B-7377-49CA-89C3-DC2E83ED65D4}">
      <dgm:prSet custT="1"/>
      <dgm:spPr/>
      <dgm:t>
        <a:bodyPr/>
        <a:lstStyle/>
        <a:p>
          <a:pPr rtl="0"/>
          <a:r>
            <a:rPr lang="en-GB" sz="1400"/>
            <a:t>Two fifths all older people (about 3.9 million) say the television is their main company </a:t>
          </a:r>
          <a:r>
            <a:rPr lang="en-GB" sz="1200"/>
            <a:t>(Age UK, 2014)</a:t>
          </a:r>
        </a:p>
      </dgm:t>
    </dgm:pt>
    <dgm:pt modelId="{21F6F476-74E6-41AF-950E-F00861F60EFB}" type="parTrans" cxnId="{70183BC3-F742-49B2-B5D4-ACC158E84BE7}">
      <dgm:prSet/>
      <dgm:spPr/>
      <dgm:t>
        <a:bodyPr/>
        <a:lstStyle/>
        <a:p>
          <a:endParaRPr lang="en-US" sz="1400"/>
        </a:p>
      </dgm:t>
    </dgm:pt>
    <dgm:pt modelId="{DA1314EC-BDC7-4E1E-B58C-0BD1BBB73C89}" type="sibTrans" cxnId="{70183BC3-F742-49B2-B5D4-ACC158E84BE7}">
      <dgm:prSet/>
      <dgm:spPr/>
      <dgm:t>
        <a:bodyPr/>
        <a:lstStyle/>
        <a:p>
          <a:endParaRPr lang="en-US" sz="1400"/>
        </a:p>
      </dgm:t>
    </dgm:pt>
    <dgm:pt modelId="{AFA58127-717C-4B17-B613-56DF08DC135E}">
      <dgm:prSet custT="1"/>
      <dgm:spPr/>
      <dgm:t>
        <a:bodyPr/>
        <a:lstStyle/>
        <a:p>
          <a:pPr rtl="0"/>
          <a:r>
            <a:rPr lang="en-GB" sz="1400"/>
            <a:t>63% of adults aged 52 or over who have been widowed, and 51% who are separated or divorced report, feeling lonely some of the time or often </a:t>
          </a:r>
          <a:r>
            <a:rPr lang="en-GB" sz="1100"/>
            <a:t>(Beaumont, 2013)</a:t>
          </a:r>
        </a:p>
      </dgm:t>
    </dgm:pt>
    <dgm:pt modelId="{C23F9084-E4E5-4F89-8939-39FEDCC57662}" type="parTrans" cxnId="{84CE96D9-78F3-4834-8ADC-250FF2CA1FEF}">
      <dgm:prSet/>
      <dgm:spPr/>
      <dgm:t>
        <a:bodyPr/>
        <a:lstStyle/>
        <a:p>
          <a:endParaRPr lang="en-US" sz="1400"/>
        </a:p>
      </dgm:t>
    </dgm:pt>
    <dgm:pt modelId="{470BACAE-0717-45A8-A8B5-F9A0CACC37CB}" type="sibTrans" cxnId="{84CE96D9-78F3-4834-8ADC-250FF2CA1FEF}">
      <dgm:prSet/>
      <dgm:spPr/>
      <dgm:t>
        <a:bodyPr/>
        <a:lstStyle/>
        <a:p>
          <a:endParaRPr lang="en-US" sz="1400"/>
        </a:p>
      </dgm:t>
    </dgm:pt>
    <dgm:pt modelId="{ADC7725B-2265-46CD-9873-BD109715764E}">
      <dgm:prSet custT="1"/>
      <dgm:spPr/>
      <dgm:t>
        <a:bodyPr/>
        <a:lstStyle/>
        <a:p>
          <a:pPr rtl="0"/>
          <a:r>
            <a:rPr lang="en-GB" sz="1400"/>
            <a:t>59% of adults aged over 52 who report poor health say they feel lonely some of the time or often, compared to 21% who say they are in excellent health </a:t>
          </a:r>
          <a:r>
            <a:rPr lang="en-GB" sz="1200"/>
            <a:t>(Beaumont, 2013)</a:t>
          </a:r>
        </a:p>
      </dgm:t>
    </dgm:pt>
    <dgm:pt modelId="{3EFF6BBE-70C7-4827-99F3-477268CD29F2}" type="parTrans" cxnId="{4F1D34B8-051E-4F63-AFE7-F406DBCD58AF}">
      <dgm:prSet/>
      <dgm:spPr/>
      <dgm:t>
        <a:bodyPr/>
        <a:lstStyle/>
        <a:p>
          <a:endParaRPr lang="en-US" sz="1400"/>
        </a:p>
      </dgm:t>
    </dgm:pt>
    <dgm:pt modelId="{B2F73F26-A8E6-4D46-84A2-784B4F261DD2}" type="sibTrans" cxnId="{4F1D34B8-051E-4F63-AFE7-F406DBCD58AF}">
      <dgm:prSet/>
      <dgm:spPr/>
      <dgm:t>
        <a:bodyPr/>
        <a:lstStyle/>
        <a:p>
          <a:endParaRPr lang="en-US" sz="1400"/>
        </a:p>
      </dgm:t>
    </dgm:pt>
    <dgm:pt modelId="{1B4DC054-4B73-4950-9556-7DB7EEFBA9E5}">
      <dgm:prSet custT="1"/>
      <dgm:spPr/>
      <dgm:t>
        <a:bodyPr/>
        <a:lstStyle/>
        <a:p>
          <a:pPr rtl="0"/>
          <a:r>
            <a:rPr lang="en-GB" sz="1400"/>
            <a:t>A higher percentage of women than men report feeling lonely some of the time or often  </a:t>
          </a:r>
          <a:r>
            <a:rPr lang="en-GB" sz="1200"/>
            <a:t>(Beaumont, 2013)</a:t>
          </a:r>
        </a:p>
      </dgm:t>
    </dgm:pt>
    <dgm:pt modelId="{A595EB9A-AFB0-4387-89DE-4C157B6634A8}" type="parTrans" cxnId="{72B11C7D-6B81-43BC-97E1-893B52968BF8}">
      <dgm:prSet/>
      <dgm:spPr/>
      <dgm:t>
        <a:bodyPr/>
        <a:lstStyle/>
        <a:p>
          <a:endParaRPr lang="en-US" sz="1400"/>
        </a:p>
      </dgm:t>
    </dgm:pt>
    <dgm:pt modelId="{E34F508E-1F8A-45C9-A826-7200CC7C62C0}" type="sibTrans" cxnId="{72B11C7D-6B81-43BC-97E1-893B52968BF8}">
      <dgm:prSet/>
      <dgm:spPr/>
      <dgm:t>
        <a:bodyPr/>
        <a:lstStyle/>
        <a:p>
          <a:endParaRPr lang="en-US" sz="1400"/>
        </a:p>
      </dgm:t>
    </dgm:pt>
    <dgm:pt modelId="{AABA92EB-4056-483E-9660-3BB1E0F3A9CD}">
      <dgm:prSet custT="1"/>
      <dgm:spPr/>
      <dgm:t>
        <a:bodyPr/>
        <a:lstStyle/>
        <a:p>
          <a:pPr rtl="0"/>
          <a:r>
            <a:rPr lang="en-GB" sz="1400"/>
            <a:t>17% of older people are in contact with family, friends and neighbours less than once a week and 11% are in contact less than once a month </a:t>
          </a:r>
          <a:r>
            <a:rPr lang="en-GB" sz="1200"/>
            <a:t>(Victor et al, 2003)</a:t>
          </a:r>
        </a:p>
      </dgm:t>
    </dgm:pt>
    <dgm:pt modelId="{6BFC6BBC-3464-47D8-ABD6-F864AA0C61C0}" type="parTrans" cxnId="{EC85F430-3932-489A-B8F5-68CA73F770BE}">
      <dgm:prSet/>
      <dgm:spPr/>
      <dgm:t>
        <a:bodyPr/>
        <a:lstStyle/>
        <a:p>
          <a:endParaRPr lang="en-US" sz="1400"/>
        </a:p>
      </dgm:t>
    </dgm:pt>
    <dgm:pt modelId="{9D606207-00F9-4D8A-B312-13F7A514A2CE}" type="sibTrans" cxnId="{EC85F430-3932-489A-B8F5-68CA73F770BE}">
      <dgm:prSet/>
      <dgm:spPr/>
      <dgm:t>
        <a:bodyPr/>
        <a:lstStyle/>
        <a:p>
          <a:endParaRPr lang="en-US" sz="1400"/>
        </a:p>
      </dgm:t>
    </dgm:pt>
    <dgm:pt modelId="{535B92CD-E5DC-4C9B-A7D4-5B01E8D80087}" type="pres">
      <dgm:prSet presAssocID="{D3ABA5FD-81C1-4AF3-85D3-6B9A7F635243}" presName="diagram" presStyleCnt="0">
        <dgm:presLayoutVars>
          <dgm:dir/>
          <dgm:resizeHandles val="exact"/>
        </dgm:presLayoutVars>
      </dgm:prSet>
      <dgm:spPr/>
    </dgm:pt>
    <dgm:pt modelId="{E0C40FE5-CE5E-4D1B-81B8-45C246DD5EAA}" type="pres">
      <dgm:prSet presAssocID="{8ED073B6-0381-447D-8005-7BCA6DE997D6}" presName="node" presStyleLbl="node1" presStyleIdx="0" presStyleCnt="7">
        <dgm:presLayoutVars>
          <dgm:bulletEnabled val="1"/>
        </dgm:presLayoutVars>
      </dgm:prSet>
      <dgm:spPr/>
    </dgm:pt>
    <dgm:pt modelId="{654F28A9-D86D-46FD-B545-BA40E4ADC4E5}" type="pres">
      <dgm:prSet presAssocID="{0882692F-3356-4C4E-8A57-D33305ED6E5F}" presName="sibTrans" presStyleCnt="0"/>
      <dgm:spPr/>
    </dgm:pt>
    <dgm:pt modelId="{AD5C4FEA-EF94-4A9E-A090-71349BC81EFD}" type="pres">
      <dgm:prSet presAssocID="{F24DC595-921A-4B13-A880-2F92220605B6}" presName="node" presStyleLbl="node1" presStyleIdx="1" presStyleCnt="7">
        <dgm:presLayoutVars>
          <dgm:bulletEnabled val="1"/>
        </dgm:presLayoutVars>
      </dgm:prSet>
      <dgm:spPr/>
    </dgm:pt>
    <dgm:pt modelId="{72646580-BD93-43AB-92E2-9A34ADCEA3E8}" type="pres">
      <dgm:prSet presAssocID="{45AD42DC-1916-4D22-9646-7FC53A6E4FB2}" presName="sibTrans" presStyleCnt="0"/>
      <dgm:spPr/>
    </dgm:pt>
    <dgm:pt modelId="{855AF5D1-8B20-4E87-86CE-C553DF414343}" type="pres">
      <dgm:prSet presAssocID="{E1BE5D3B-7377-49CA-89C3-DC2E83ED65D4}" presName="node" presStyleLbl="node1" presStyleIdx="2" presStyleCnt="7">
        <dgm:presLayoutVars>
          <dgm:bulletEnabled val="1"/>
        </dgm:presLayoutVars>
      </dgm:prSet>
      <dgm:spPr/>
    </dgm:pt>
    <dgm:pt modelId="{8AE5BF6F-C6ED-4F7C-91DE-BBE0B479827E}" type="pres">
      <dgm:prSet presAssocID="{DA1314EC-BDC7-4E1E-B58C-0BD1BBB73C89}" presName="sibTrans" presStyleCnt="0"/>
      <dgm:spPr/>
    </dgm:pt>
    <dgm:pt modelId="{2D5C5C87-9F50-444D-8A0E-6ECD42DE728E}" type="pres">
      <dgm:prSet presAssocID="{AFA58127-717C-4B17-B613-56DF08DC135E}" presName="node" presStyleLbl="node1" presStyleIdx="3" presStyleCnt="7">
        <dgm:presLayoutVars>
          <dgm:bulletEnabled val="1"/>
        </dgm:presLayoutVars>
      </dgm:prSet>
      <dgm:spPr/>
    </dgm:pt>
    <dgm:pt modelId="{F16F5C43-3DA5-4D33-A03C-C5359DA41404}" type="pres">
      <dgm:prSet presAssocID="{470BACAE-0717-45A8-A8B5-F9A0CACC37CB}" presName="sibTrans" presStyleCnt="0"/>
      <dgm:spPr/>
    </dgm:pt>
    <dgm:pt modelId="{83DA1B99-C2AC-4447-8A0D-DBEA668E084D}" type="pres">
      <dgm:prSet presAssocID="{ADC7725B-2265-46CD-9873-BD109715764E}" presName="node" presStyleLbl="node1" presStyleIdx="4" presStyleCnt="7">
        <dgm:presLayoutVars>
          <dgm:bulletEnabled val="1"/>
        </dgm:presLayoutVars>
      </dgm:prSet>
      <dgm:spPr/>
    </dgm:pt>
    <dgm:pt modelId="{EF9501B8-C8FB-4112-94FE-B263E4297930}" type="pres">
      <dgm:prSet presAssocID="{B2F73F26-A8E6-4D46-84A2-784B4F261DD2}" presName="sibTrans" presStyleCnt="0"/>
      <dgm:spPr/>
    </dgm:pt>
    <dgm:pt modelId="{D624634E-B033-41AF-A8DF-37AA64834BDB}" type="pres">
      <dgm:prSet presAssocID="{1B4DC054-4B73-4950-9556-7DB7EEFBA9E5}" presName="node" presStyleLbl="node1" presStyleIdx="5" presStyleCnt="7">
        <dgm:presLayoutVars>
          <dgm:bulletEnabled val="1"/>
        </dgm:presLayoutVars>
      </dgm:prSet>
      <dgm:spPr/>
    </dgm:pt>
    <dgm:pt modelId="{73E73C26-D5DA-4829-A727-AE7A4E2F4C77}" type="pres">
      <dgm:prSet presAssocID="{E34F508E-1F8A-45C9-A826-7200CC7C62C0}" presName="sibTrans" presStyleCnt="0"/>
      <dgm:spPr/>
    </dgm:pt>
    <dgm:pt modelId="{870EC20C-09A3-4FC1-8D67-51A40652FFD6}" type="pres">
      <dgm:prSet presAssocID="{AABA92EB-4056-483E-9660-3BB1E0F3A9CD}" presName="node" presStyleLbl="node1" presStyleIdx="6" presStyleCnt="7">
        <dgm:presLayoutVars>
          <dgm:bulletEnabled val="1"/>
        </dgm:presLayoutVars>
      </dgm:prSet>
      <dgm:spPr/>
    </dgm:pt>
  </dgm:ptLst>
  <dgm:cxnLst>
    <dgm:cxn modelId="{70C33B10-0A97-4032-8282-479E9BE84A83}" type="presOf" srcId="{F24DC595-921A-4B13-A880-2F92220605B6}" destId="{AD5C4FEA-EF94-4A9E-A090-71349BC81EFD}" srcOrd="0" destOrd="0" presId="urn:microsoft.com/office/officeart/2005/8/layout/default"/>
    <dgm:cxn modelId="{3475D212-1210-4EE1-84CF-08F371A349C9}" type="presOf" srcId="{1B4DC054-4B73-4950-9556-7DB7EEFBA9E5}" destId="{D624634E-B033-41AF-A8DF-37AA64834BDB}" srcOrd="0" destOrd="0" presId="urn:microsoft.com/office/officeart/2005/8/layout/default"/>
    <dgm:cxn modelId="{3338C028-1C9F-45B7-9B16-3BC1DD66402D}" srcId="{D3ABA5FD-81C1-4AF3-85D3-6B9A7F635243}" destId="{8ED073B6-0381-447D-8005-7BCA6DE997D6}" srcOrd="0" destOrd="0" parTransId="{226B3606-C121-4E0F-82A2-968060FC0720}" sibTransId="{0882692F-3356-4C4E-8A57-D33305ED6E5F}"/>
    <dgm:cxn modelId="{EC85F430-3932-489A-B8F5-68CA73F770BE}" srcId="{D3ABA5FD-81C1-4AF3-85D3-6B9A7F635243}" destId="{AABA92EB-4056-483E-9660-3BB1E0F3A9CD}" srcOrd="6" destOrd="0" parTransId="{6BFC6BBC-3464-47D8-ABD6-F864AA0C61C0}" sibTransId="{9D606207-00F9-4D8A-B312-13F7A514A2CE}"/>
    <dgm:cxn modelId="{B1EFEF6A-04F3-4F22-98BE-F0D9CE8E14C6}" type="presOf" srcId="{D3ABA5FD-81C1-4AF3-85D3-6B9A7F635243}" destId="{535B92CD-E5DC-4C9B-A7D4-5B01E8D80087}" srcOrd="0" destOrd="0" presId="urn:microsoft.com/office/officeart/2005/8/layout/default"/>
    <dgm:cxn modelId="{2ADE826C-0D56-4BB6-9790-D600DF593774}" type="presOf" srcId="{AABA92EB-4056-483E-9660-3BB1E0F3A9CD}" destId="{870EC20C-09A3-4FC1-8D67-51A40652FFD6}" srcOrd="0" destOrd="0" presId="urn:microsoft.com/office/officeart/2005/8/layout/default"/>
    <dgm:cxn modelId="{35A5B574-EABD-4F45-83FA-4D83C87EDB65}" type="presOf" srcId="{E1BE5D3B-7377-49CA-89C3-DC2E83ED65D4}" destId="{855AF5D1-8B20-4E87-86CE-C553DF414343}" srcOrd="0" destOrd="0" presId="urn:microsoft.com/office/officeart/2005/8/layout/default"/>
    <dgm:cxn modelId="{72B11C7D-6B81-43BC-97E1-893B52968BF8}" srcId="{D3ABA5FD-81C1-4AF3-85D3-6B9A7F635243}" destId="{1B4DC054-4B73-4950-9556-7DB7EEFBA9E5}" srcOrd="5" destOrd="0" parTransId="{A595EB9A-AFB0-4387-89DE-4C157B6634A8}" sibTransId="{E34F508E-1F8A-45C9-A826-7200CC7C62C0}"/>
    <dgm:cxn modelId="{D76C7293-CF15-4042-A73B-CDD7C65F37E8}" srcId="{D3ABA5FD-81C1-4AF3-85D3-6B9A7F635243}" destId="{F24DC595-921A-4B13-A880-2F92220605B6}" srcOrd="1" destOrd="0" parTransId="{8FDA9F6C-E679-4AB8-AD5F-1478790F5039}" sibTransId="{45AD42DC-1916-4D22-9646-7FC53A6E4FB2}"/>
    <dgm:cxn modelId="{FCA586AF-8389-4AB1-BD3F-2073AC00EC0A}" type="presOf" srcId="{ADC7725B-2265-46CD-9873-BD109715764E}" destId="{83DA1B99-C2AC-4447-8A0D-DBEA668E084D}" srcOrd="0" destOrd="0" presId="urn:microsoft.com/office/officeart/2005/8/layout/default"/>
    <dgm:cxn modelId="{4F1D34B8-051E-4F63-AFE7-F406DBCD58AF}" srcId="{D3ABA5FD-81C1-4AF3-85D3-6B9A7F635243}" destId="{ADC7725B-2265-46CD-9873-BD109715764E}" srcOrd="4" destOrd="0" parTransId="{3EFF6BBE-70C7-4827-99F3-477268CD29F2}" sibTransId="{B2F73F26-A8E6-4D46-84A2-784B4F261DD2}"/>
    <dgm:cxn modelId="{BF3B6CBB-DD33-44D7-9EA3-45502F29E24A}" type="presOf" srcId="{AFA58127-717C-4B17-B613-56DF08DC135E}" destId="{2D5C5C87-9F50-444D-8A0E-6ECD42DE728E}" srcOrd="0" destOrd="0" presId="urn:microsoft.com/office/officeart/2005/8/layout/default"/>
    <dgm:cxn modelId="{70183BC3-F742-49B2-B5D4-ACC158E84BE7}" srcId="{D3ABA5FD-81C1-4AF3-85D3-6B9A7F635243}" destId="{E1BE5D3B-7377-49CA-89C3-DC2E83ED65D4}" srcOrd="2" destOrd="0" parTransId="{21F6F476-74E6-41AF-950E-F00861F60EFB}" sibTransId="{DA1314EC-BDC7-4E1E-B58C-0BD1BBB73C89}"/>
    <dgm:cxn modelId="{84CE96D9-78F3-4834-8ADC-250FF2CA1FEF}" srcId="{D3ABA5FD-81C1-4AF3-85D3-6B9A7F635243}" destId="{AFA58127-717C-4B17-B613-56DF08DC135E}" srcOrd="3" destOrd="0" parTransId="{C23F9084-E4E5-4F89-8939-39FEDCC57662}" sibTransId="{470BACAE-0717-45A8-A8B5-F9A0CACC37CB}"/>
    <dgm:cxn modelId="{462D53E2-908F-4D76-AB4D-FAC40C0CD1F7}" type="presOf" srcId="{8ED073B6-0381-447D-8005-7BCA6DE997D6}" destId="{E0C40FE5-CE5E-4D1B-81B8-45C246DD5EAA}" srcOrd="0" destOrd="0" presId="urn:microsoft.com/office/officeart/2005/8/layout/default"/>
    <dgm:cxn modelId="{BD4CC1D0-C35C-4395-8CE8-FF97E45F627F}" type="presParOf" srcId="{535B92CD-E5DC-4C9B-A7D4-5B01E8D80087}" destId="{E0C40FE5-CE5E-4D1B-81B8-45C246DD5EAA}" srcOrd="0" destOrd="0" presId="urn:microsoft.com/office/officeart/2005/8/layout/default"/>
    <dgm:cxn modelId="{FA5B0B07-DD4B-4C20-AAB8-98F86E224A68}" type="presParOf" srcId="{535B92CD-E5DC-4C9B-A7D4-5B01E8D80087}" destId="{654F28A9-D86D-46FD-B545-BA40E4ADC4E5}" srcOrd="1" destOrd="0" presId="urn:microsoft.com/office/officeart/2005/8/layout/default"/>
    <dgm:cxn modelId="{D0234E66-3065-4FAD-A2AB-3887FC4D9D80}" type="presParOf" srcId="{535B92CD-E5DC-4C9B-A7D4-5B01E8D80087}" destId="{AD5C4FEA-EF94-4A9E-A090-71349BC81EFD}" srcOrd="2" destOrd="0" presId="urn:microsoft.com/office/officeart/2005/8/layout/default"/>
    <dgm:cxn modelId="{09C28F44-8D16-48AC-8328-C5569C45ED3F}" type="presParOf" srcId="{535B92CD-E5DC-4C9B-A7D4-5B01E8D80087}" destId="{72646580-BD93-43AB-92E2-9A34ADCEA3E8}" srcOrd="3" destOrd="0" presId="urn:microsoft.com/office/officeart/2005/8/layout/default"/>
    <dgm:cxn modelId="{BAA147AC-E269-4DC8-B517-C8A347770EFE}" type="presParOf" srcId="{535B92CD-E5DC-4C9B-A7D4-5B01E8D80087}" destId="{855AF5D1-8B20-4E87-86CE-C553DF414343}" srcOrd="4" destOrd="0" presId="urn:microsoft.com/office/officeart/2005/8/layout/default"/>
    <dgm:cxn modelId="{CED09E47-8668-4EFA-AB6B-80EA7194F578}" type="presParOf" srcId="{535B92CD-E5DC-4C9B-A7D4-5B01E8D80087}" destId="{8AE5BF6F-C6ED-4F7C-91DE-BBE0B479827E}" srcOrd="5" destOrd="0" presId="urn:microsoft.com/office/officeart/2005/8/layout/default"/>
    <dgm:cxn modelId="{90D6E716-696B-4C92-B274-4B32EAEEC1EC}" type="presParOf" srcId="{535B92CD-E5DC-4C9B-A7D4-5B01E8D80087}" destId="{2D5C5C87-9F50-444D-8A0E-6ECD42DE728E}" srcOrd="6" destOrd="0" presId="urn:microsoft.com/office/officeart/2005/8/layout/default"/>
    <dgm:cxn modelId="{7426E1E1-9F79-4912-8A2A-BC10AE9C095C}" type="presParOf" srcId="{535B92CD-E5DC-4C9B-A7D4-5B01E8D80087}" destId="{F16F5C43-3DA5-4D33-A03C-C5359DA41404}" srcOrd="7" destOrd="0" presId="urn:microsoft.com/office/officeart/2005/8/layout/default"/>
    <dgm:cxn modelId="{4CA08882-3167-40A9-9574-CEF6B60C317A}" type="presParOf" srcId="{535B92CD-E5DC-4C9B-A7D4-5B01E8D80087}" destId="{83DA1B99-C2AC-4447-8A0D-DBEA668E084D}" srcOrd="8" destOrd="0" presId="urn:microsoft.com/office/officeart/2005/8/layout/default"/>
    <dgm:cxn modelId="{82DD5237-621E-49D0-A81F-ABE676C8D6E1}" type="presParOf" srcId="{535B92CD-E5DC-4C9B-A7D4-5B01E8D80087}" destId="{EF9501B8-C8FB-4112-94FE-B263E4297930}" srcOrd="9" destOrd="0" presId="urn:microsoft.com/office/officeart/2005/8/layout/default"/>
    <dgm:cxn modelId="{E2E67C17-310D-476F-AFA0-AF84DF7F24B4}" type="presParOf" srcId="{535B92CD-E5DC-4C9B-A7D4-5B01E8D80087}" destId="{D624634E-B033-41AF-A8DF-37AA64834BDB}" srcOrd="10" destOrd="0" presId="urn:microsoft.com/office/officeart/2005/8/layout/default"/>
    <dgm:cxn modelId="{8ADF6018-8892-4204-B8DB-E46AE700B0B9}" type="presParOf" srcId="{535B92CD-E5DC-4C9B-A7D4-5B01E8D80087}" destId="{73E73C26-D5DA-4829-A727-AE7A4E2F4C77}" srcOrd="11" destOrd="0" presId="urn:microsoft.com/office/officeart/2005/8/layout/default"/>
    <dgm:cxn modelId="{9E26CFBD-A943-4B32-B3AC-8C9FC21BD1FB}" type="presParOf" srcId="{535B92CD-E5DC-4C9B-A7D4-5B01E8D80087}" destId="{870EC20C-09A3-4FC1-8D67-51A40652FFD6}"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BAFD605-8FC5-424A-B76F-CF37A93B4F3C}"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5BA35C98-923C-4ECD-9766-A87C5F24D8EC}">
      <dgm:prSet/>
      <dgm:spPr/>
      <dgm:t>
        <a:bodyPr/>
        <a:lstStyle/>
        <a:p>
          <a:pPr rtl="0"/>
          <a:r>
            <a:rPr lang="en-GB"/>
            <a:t>Loneliness is measured by various scales like UCLA (University of California, Los Angeles) Loneliness Scale (Hughes, Waite, Hawkley, Cacioppo, 2004). </a:t>
          </a:r>
        </a:p>
      </dgm:t>
    </dgm:pt>
    <dgm:pt modelId="{972B79D3-DE04-42C7-A657-9C8690B269FE}" type="parTrans" cxnId="{BB03911F-0C40-44F4-A098-0B31256D7446}">
      <dgm:prSet/>
      <dgm:spPr/>
      <dgm:t>
        <a:bodyPr/>
        <a:lstStyle/>
        <a:p>
          <a:endParaRPr lang="en-US"/>
        </a:p>
      </dgm:t>
    </dgm:pt>
    <dgm:pt modelId="{083E219B-EC84-4DA0-9DAC-8F1334516924}" type="sibTrans" cxnId="{BB03911F-0C40-44F4-A098-0B31256D7446}">
      <dgm:prSet/>
      <dgm:spPr/>
      <dgm:t>
        <a:bodyPr/>
        <a:lstStyle/>
        <a:p>
          <a:endParaRPr lang="en-US"/>
        </a:p>
      </dgm:t>
    </dgm:pt>
    <dgm:pt modelId="{BCBE9D99-D8E3-473D-8134-50B44D53C894}">
      <dgm:prSet/>
      <dgm:spPr/>
      <dgm:t>
        <a:bodyPr/>
        <a:lstStyle/>
        <a:p>
          <a:pPr rtl="0"/>
          <a:r>
            <a:rPr lang="en-GB"/>
            <a:t>A Three-Item Loneliness Scale (Hughes, Waite, Hawkley, Cacioppo, 2004). </a:t>
          </a:r>
        </a:p>
      </dgm:t>
    </dgm:pt>
    <dgm:pt modelId="{486CA562-6F0E-4665-8E12-D40DE3B8DCA6}" type="parTrans" cxnId="{FD88C9A3-F1D9-4546-9202-9D3723FF6080}">
      <dgm:prSet/>
      <dgm:spPr/>
      <dgm:t>
        <a:bodyPr/>
        <a:lstStyle/>
        <a:p>
          <a:endParaRPr lang="en-US"/>
        </a:p>
      </dgm:t>
    </dgm:pt>
    <dgm:pt modelId="{0B7EF267-E1F9-4C30-B0C4-ADAD2695329C}" type="sibTrans" cxnId="{FD88C9A3-F1D9-4546-9202-9D3723FF6080}">
      <dgm:prSet/>
      <dgm:spPr/>
      <dgm:t>
        <a:bodyPr/>
        <a:lstStyle/>
        <a:p>
          <a:endParaRPr lang="en-US"/>
        </a:p>
      </dgm:t>
    </dgm:pt>
    <dgm:pt modelId="{869AE5F3-DDF4-4AB2-BD58-2E3234400BBC}">
      <dgm:prSet/>
      <dgm:spPr/>
      <dgm:t>
        <a:bodyPr/>
        <a:lstStyle/>
        <a:p>
          <a:pPr rtl="0"/>
          <a:r>
            <a:rPr lang="en-GB"/>
            <a:t>De Jong Gierveld Loneliness scale (</a:t>
          </a:r>
          <a:r>
            <a:rPr lang="nl-NL"/>
            <a:t>Jong &amp; Tilburg,2006)</a:t>
          </a:r>
          <a:endParaRPr lang="en-GB"/>
        </a:p>
      </dgm:t>
    </dgm:pt>
    <dgm:pt modelId="{3F1A6573-7DF1-4798-BEA6-748A22A4CFF0}" type="parTrans" cxnId="{1A80A19A-B4FB-4E1F-9B1A-5CC9B610E454}">
      <dgm:prSet/>
      <dgm:spPr/>
      <dgm:t>
        <a:bodyPr/>
        <a:lstStyle/>
        <a:p>
          <a:endParaRPr lang="en-US"/>
        </a:p>
      </dgm:t>
    </dgm:pt>
    <dgm:pt modelId="{DA6E32F3-EA10-4ABA-A24C-EE8E21AA6379}" type="sibTrans" cxnId="{1A80A19A-B4FB-4E1F-9B1A-5CC9B610E454}">
      <dgm:prSet/>
      <dgm:spPr/>
      <dgm:t>
        <a:bodyPr/>
        <a:lstStyle/>
        <a:p>
          <a:endParaRPr lang="en-US"/>
        </a:p>
      </dgm:t>
    </dgm:pt>
    <dgm:pt modelId="{69E694DD-05F5-46E9-B74E-267E7DC30641}" type="pres">
      <dgm:prSet presAssocID="{5BAFD605-8FC5-424A-B76F-CF37A93B4F3C}" presName="linear" presStyleCnt="0">
        <dgm:presLayoutVars>
          <dgm:animLvl val="lvl"/>
          <dgm:resizeHandles val="exact"/>
        </dgm:presLayoutVars>
      </dgm:prSet>
      <dgm:spPr/>
    </dgm:pt>
    <dgm:pt modelId="{73F25A0F-38D3-4CE3-A92A-87662EB88A51}" type="pres">
      <dgm:prSet presAssocID="{5BA35C98-923C-4ECD-9766-A87C5F24D8EC}" presName="parentText" presStyleLbl="node1" presStyleIdx="0" presStyleCnt="3">
        <dgm:presLayoutVars>
          <dgm:chMax val="0"/>
          <dgm:bulletEnabled val="1"/>
        </dgm:presLayoutVars>
      </dgm:prSet>
      <dgm:spPr/>
    </dgm:pt>
    <dgm:pt modelId="{0D14F76D-FE79-4837-A2A6-BEFAA7C1FA79}" type="pres">
      <dgm:prSet presAssocID="{083E219B-EC84-4DA0-9DAC-8F1334516924}" presName="spacer" presStyleCnt="0"/>
      <dgm:spPr/>
    </dgm:pt>
    <dgm:pt modelId="{2C566BC2-6660-4169-8A47-7ABC70CB82BA}" type="pres">
      <dgm:prSet presAssocID="{BCBE9D99-D8E3-473D-8134-50B44D53C894}" presName="parentText" presStyleLbl="node1" presStyleIdx="1" presStyleCnt="3">
        <dgm:presLayoutVars>
          <dgm:chMax val="0"/>
          <dgm:bulletEnabled val="1"/>
        </dgm:presLayoutVars>
      </dgm:prSet>
      <dgm:spPr/>
    </dgm:pt>
    <dgm:pt modelId="{A7ABE29B-653C-4B9E-8E1A-B04515049692}" type="pres">
      <dgm:prSet presAssocID="{0B7EF267-E1F9-4C30-B0C4-ADAD2695329C}" presName="spacer" presStyleCnt="0"/>
      <dgm:spPr/>
    </dgm:pt>
    <dgm:pt modelId="{E3C570C5-1B0B-4308-8250-12E17AB99755}" type="pres">
      <dgm:prSet presAssocID="{869AE5F3-DDF4-4AB2-BD58-2E3234400BBC}" presName="parentText" presStyleLbl="node1" presStyleIdx="2" presStyleCnt="3">
        <dgm:presLayoutVars>
          <dgm:chMax val="0"/>
          <dgm:bulletEnabled val="1"/>
        </dgm:presLayoutVars>
      </dgm:prSet>
      <dgm:spPr/>
    </dgm:pt>
  </dgm:ptLst>
  <dgm:cxnLst>
    <dgm:cxn modelId="{CC603B1F-031D-49C4-8C7F-69225FFED8E1}" type="presOf" srcId="{5BA35C98-923C-4ECD-9766-A87C5F24D8EC}" destId="{73F25A0F-38D3-4CE3-A92A-87662EB88A51}" srcOrd="0" destOrd="0" presId="urn:microsoft.com/office/officeart/2005/8/layout/vList2"/>
    <dgm:cxn modelId="{BB03911F-0C40-44F4-A098-0B31256D7446}" srcId="{5BAFD605-8FC5-424A-B76F-CF37A93B4F3C}" destId="{5BA35C98-923C-4ECD-9766-A87C5F24D8EC}" srcOrd="0" destOrd="0" parTransId="{972B79D3-DE04-42C7-A657-9C8690B269FE}" sibTransId="{083E219B-EC84-4DA0-9DAC-8F1334516924}"/>
    <dgm:cxn modelId="{C9F3C742-FB61-4B57-BC6D-5C2911E58426}" type="presOf" srcId="{869AE5F3-DDF4-4AB2-BD58-2E3234400BBC}" destId="{E3C570C5-1B0B-4308-8250-12E17AB99755}" srcOrd="0" destOrd="0" presId="urn:microsoft.com/office/officeart/2005/8/layout/vList2"/>
    <dgm:cxn modelId="{1A80A19A-B4FB-4E1F-9B1A-5CC9B610E454}" srcId="{5BAFD605-8FC5-424A-B76F-CF37A93B4F3C}" destId="{869AE5F3-DDF4-4AB2-BD58-2E3234400BBC}" srcOrd="2" destOrd="0" parTransId="{3F1A6573-7DF1-4798-BEA6-748A22A4CFF0}" sibTransId="{DA6E32F3-EA10-4ABA-A24C-EE8E21AA6379}"/>
    <dgm:cxn modelId="{4CC2CEA0-158B-4516-A7DC-D13E2E64C208}" type="presOf" srcId="{5BAFD605-8FC5-424A-B76F-CF37A93B4F3C}" destId="{69E694DD-05F5-46E9-B74E-267E7DC30641}" srcOrd="0" destOrd="0" presId="urn:microsoft.com/office/officeart/2005/8/layout/vList2"/>
    <dgm:cxn modelId="{FD88C9A3-F1D9-4546-9202-9D3723FF6080}" srcId="{5BAFD605-8FC5-424A-B76F-CF37A93B4F3C}" destId="{BCBE9D99-D8E3-473D-8134-50B44D53C894}" srcOrd="1" destOrd="0" parTransId="{486CA562-6F0E-4665-8E12-D40DE3B8DCA6}" sibTransId="{0B7EF267-E1F9-4C30-B0C4-ADAD2695329C}"/>
    <dgm:cxn modelId="{D78FFDE1-E3BD-4B74-80F8-B28A7B745F49}" type="presOf" srcId="{BCBE9D99-D8E3-473D-8134-50B44D53C894}" destId="{2C566BC2-6660-4169-8A47-7ABC70CB82BA}" srcOrd="0" destOrd="0" presId="urn:microsoft.com/office/officeart/2005/8/layout/vList2"/>
    <dgm:cxn modelId="{2AF53B40-68C1-42A6-9415-5C365CFC3CE7}" type="presParOf" srcId="{69E694DD-05F5-46E9-B74E-267E7DC30641}" destId="{73F25A0F-38D3-4CE3-A92A-87662EB88A51}" srcOrd="0" destOrd="0" presId="urn:microsoft.com/office/officeart/2005/8/layout/vList2"/>
    <dgm:cxn modelId="{636A01EF-E332-43BD-A658-A7ABED92B176}" type="presParOf" srcId="{69E694DD-05F5-46E9-B74E-267E7DC30641}" destId="{0D14F76D-FE79-4837-A2A6-BEFAA7C1FA79}" srcOrd="1" destOrd="0" presId="urn:microsoft.com/office/officeart/2005/8/layout/vList2"/>
    <dgm:cxn modelId="{4989BFC3-9E0D-40D8-89E1-F18FD54EF94E}" type="presParOf" srcId="{69E694DD-05F5-46E9-B74E-267E7DC30641}" destId="{2C566BC2-6660-4169-8A47-7ABC70CB82BA}" srcOrd="2" destOrd="0" presId="urn:microsoft.com/office/officeart/2005/8/layout/vList2"/>
    <dgm:cxn modelId="{2F9E7E96-29D6-48C7-B8FB-7C55A7D279CF}" type="presParOf" srcId="{69E694DD-05F5-46E9-B74E-267E7DC30641}" destId="{A7ABE29B-653C-4B9E-8E1A-B04515049692}" srcOrd="3" destOrd="0" presId="urn:microsoft.com/office/officeart/2005/8/layout/vList2"/>
    <dgm:cxn modelId="{25919229-1019-42AB-B217-1720D3E752AB}" type="presParOf" srcId="{69E694DD-05F5-46E9-B74E-267E7DC30641}" destId="{E3C570C5-1B0B-4308-8250-12E17AB9975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466752B-CA26-4932-9F15-734F3D4175A4}"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US"/>
        </a:p>
      </dgm:t>
    </dgm:pt>
    <dgm:pt modelId="{D616A4BD-029C-4E78-964A-AE447B6C8F37}">
      <dgm:prSet/>
      <dgm:spPr/>
      <dgm:t>
        <a:bodyPr/>
        <a:lstStyle/>
        <a:p>
          <a:pPr rtl="0"/>
          <a:r>
            <a:rPr lang="en-GB"/>
            <a:t>Risk factors:  The risk factors associated with loneliness include being female, being widowed, living alone, health factors, material resources and a limited number of ‘social’ resources </a:t>
          </a:r>
        </a:p>
      </dgm:t>
    </dgm:pt>
    <dgm:pt modelId="{4F94F46B-7594-4DB9-B030-B814B0915A77}" type="parTrans" cxnId="{8F6D48C7-FCD6-4D3F-BEF1-2F3799EE4C55}">
      <dgm:prSet/>
      <dgm:spPr/>
      <dgm:t>
        <a:bodyPr/>
        <a:lstStyle/>
        <a:p>
          <a:endParaRPr lang="en-US"/>
        </a:p>
      </dgm:t>
    </dgm:pt>
    <dgm:pt modelId="{C70505FC-1478-400E-9874-1A1239110BC7}" type="sibTrans" cxnId="{8F6D48C7-FCD6-4D3F-BEF1-2F3799EE4C55}">
      <dgm:prSet/>
      <dgm:spPr/>
      <dgm:t>
        <a:bodyPr/>
        <a:lstStyle/>
        <a:p>
          <a:endParaRPr lang="en-US"/>
        </a:p>
      </dgm:t>
    </dgm:pt>
    <dgm:pt modelId="{EBC59B9E-A72F-4AF7-994B-19E1154E87BE}" type="pres">
      <dgm:prSet presAssocID="{0466752B-CA26-4932-9F15-734F3D4175A4}" presName="Name0" presStyleCnt="0">
        <dgm:presLayoutVars>
          <dgm:chMax val="7"/>
          <dgm:dir/>
          <dgm:animLvl val="lvl"/>
          <dgm:resizeHandles val="exact"/>
        </dgm:presLayoutVars>
      </dgm:prSet>
      <dgm:spPr/>
    </dgm:pt>
    <dgm:pt modelId="{FF4CAFEC-15EC-4AFE-AE69-DCA35A9CBB7F}" type="pres">
      <dgm:prSet presAssocID="{D616A4BD-029C-4E78-964A-AE447B6C8F37}" presName="circle1" presStyleLbl="node1" presStyleIdx="0" presStyleCnt="1"/>
      <dgm:spPr/>
    </dgm:pt>
    <dgm:pt modelId="{C751F746-7FA2-4D9F-8849-B037EEF0D8C5}" type="pres">
      <dgm:prSet presAssocID="{D616A4BD-029C-4E78-964A-AE447B6C8F37}" presName="space" presStyleCnt="0"/>
      <dgm:spPr/>
    </dgm:pt>
    <dgm:pt modelId="{EBE0E76E-42F3-44A8-82E7-EB183D0C9825}" type="pres">
      <dgm:prSet presAssocID="{D616A4BD-029C-4E78-964A-AE447B6C8F37}" presName="rect1" presStyleLbl="alignAcc1" presStyleIdx="0" presStyleCnt="1"/>
      <dgm:spPr/>
    </dgm:pt>
    <dgm:pt modelId="{9C09ACA8-78D7-4E0C-B4D1-C6CE98917517}" type="pres">
      <dgm:prSet presAssocID="{D616A4BD-029C-4E78-964A-AE447B6C8F37}" presName="rect1ParTxNoCh" presStyleLbl="alignAcc1" presStyleIdx="0" presStyleCnt="1">
        <dgm:presLayoutVars>
          <dgm:chMax val="1"/>
          <dgm:bulletEnabled val="1"/>
        </dgm:presLayoutVars>
      </dgm:prSet>
      <dgm:spPr/>
    </dgm:pt>
  </dgm:ptLst>
  <dgm:cxnLst>
    <dgm:cxn modelId="{45046B16-AAEC-4233-8B68-DA336180C28A}" type="presOf" srcId="{D616A4BD-029C-4E78-964A-AE447B6C8F37}" destId="{EBE0E76E-42F3-44A8-82E7-EB183D0C9825}" srcOrd="0" destOrd="0" presId="urn:microsoft.com/office/officeart/2005/8/layout/target3"/>
    <dgm:cxn modelId="{FB335E28-038D-4342-84F0-A9FD206A7EF6}" type="presOf" srcId="{0466752B-CA26-4932-9F15-734F3D4175A4}" destId="{EBC59B9E-A72F-4AF7-994B-19E1154E87BE}" srcOrd="0" destOrd="0" presId="urn:microsoft.com/office/officeart/2005/8/layout/target3"/>
    <dgm:cxn modelId="{AE23CD97-98B3-435C-8530-F844EEA922E8}" type="presOf" srcId="{D616A4BD-029C-4E78-964A-AE447B6C8F37}" destId="{9C09ACA8-78D7-4E0C-B4D1-C6CE98917517}" srcOrd="1" destOrd="0" presId="urn:microsoft.com/office/officeart/2005/8/layout/target3"/>
    <dgm:cxn modelId="{8F6D48C7-FCD6-4D3F-BEF1-2F3799EE4C55}" srcId="{0466752B-CA26-4932-9F15-734F3D4175A4}" destId="{D616A4BD-029C-4E78-964A-AE447B6C8F37}" srcOrd="0" destOrd="0" parTransId="{4F94F46B-7594-4DB9-B030-B814B0915A77}" sibTransId="{C70505FC-1478-400E-9874-1A1239110BC7}"/>
    <dgm:cxn modelId="{0DAB0301-8DCD-4250-ACA6-8F95A70EC7E7}" type="presParOf" srcId="{EBC59B9E-A72F-4AF7-994B-19E1154E87BE}" destId="{FF4CAFEC-15EC-4AFE-AE69-DCA35A9CBB7F}" srcOrd="0" destOrd="0" presId="urn:microsoft.com/office/officeart/2005/8/layout/target3"/>
    <dgm:cxn modelId="{5F27D3B0-1915-4EED-B64F-753E6DF68E91}" type="presParOf" srcId="{EBC59B9E-A72F-4AF7-994B-19E1154E87BE}" destId="{C751F746-7FA2-4D9F-8849-B037EEF0D8C5}" srcOrd="1" destOrd="0" presId="urn:microsoft.com/office/officeart/2005/8/layout/target3"/>
    <dgm:cxn modelId="{FE1DF5AF-AC30-4595-9615-CA736AB177BE}" type="presParOf" srcId="{EBC59B9E-A72F-4AF7-994B-19E1154E87BE}" destId="{EBE0E76E-42F3-44A8-82E7-EB183D0C9825}" srcOrd="2" destOrd="0" presId="urn:microsoft.com/office/officeart/2005/8/layout/target3"/>
    <dgm:cxn modelId="{1AA902E4-7514-4275-BCB6-EF55C6980896}" type="presParOf" srcId="{EBC59B9E-A72F-4AF7-994B-19E1154E87BE}" destId="{9C09ACA8-78D7-4E0C-B4D1-C6CE98917517}" srcOrd="3" destOrd="0" presId="urn:microsoft.com/office/officeart/2005/8/layout/targe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6847231-104A-45F8-856D-51BD4138A45A}"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78E17465-FB7B-4F79-A2BA-83B95EE65192}">
      <dgm:prSet custT="1"/>
      <dgm:spPr/>
      <dgm:t>
        <a:bodyPr/>
        <a:lstStyle/>
        <a:p>
          <a:pPr rtl="0"/>
          <a:r>
            <a:rPr lang="en-GB" sz="1800"/>
            <a:t>Increases the likelihood of mortality by 26% (Holt-</a:t>
          </a:r>
          <a:r>
            <a:rPr lang="en-GB" sz="1800" err="1"/>
            <a:t>Lunstad</a:t>
          </a:r>
          <a:r>
            <a:rPr lang="en-GB" sz="1800"/>
            <a:t>, 2015)</a:t>
          </a:r>
        </a:p>
      </dgm:t>
    </dgm:pt>
    <dgm:pt modelId="{73273451-8A0E-46BC-A139-9BFF45A33802}" type="parTrans" cxnId="{8FBCCBC7-3AC9-4A12-9045-E31A51B82702}">
      <dgm:prSet/>
      <dgm:spPr/>
      <dgm:t>
        <a:bodyPr/>
        <a:lstStyle/>
        <a:p>
          <a:endParaRPr lang="en-US" sz="2000"/>
        </a:p>
      </dgm:t>
    </dgm:pt>
    <dgm:pt modelId="{EDD66952-A210-4828-8622-3B30A5D58EF9}" type="sibTrans" cxnId="{8FBCCBC7-3AC9-4A12-9045-E31A51B82702}">
      <dgm:prSet/>
      <dgm:spPr/>
      <dgm:t>
        <a:bodyPr/>
        <a:lstStyle/>
        <a:p>
          <a:endParaRPr lang="en-US" sz="2000"/>
        </a:p>
      </dgm:t>
    </dgm:pt>
    <dgm:pt modelId="{22D677E0-4A87-4EA7-8EF0-E353B4A51AB2}">
      <dgm:prSet custT="1"/>
      <dgm:spPr/>
      <dgm:t>
        <a:bodyPr/>
        <a:lstStyle/>
        <a:p>
          <a:pPr rtl="0"/>
          <a:r>
            <a:rPr lang="en-GB" sz="1800"/>
            <a:t>The effect on mortality is comparable to the impact of well-known risk factors such as obesity, and has a similar influence as cigarette smoking (Holt-</a:t>
          </a:r>
          <a:r>
            <a:rPr lang="en-GB" sz="1800" err="1"/>
            <a:t>Lunstad</a:t>
          </a:r>
          <a:r>
            <a:rPr lang="en-GB" sz="1800"/>
            <a:t>, 2010)</a:t>
          </a:r>
        </a:p>
      </dgm:t>
    </dgm:pt>
    <dgm:pt modelId="{7898D465-1719-466B-A632-9301F300474A}" type="parTrans" cxnId="{2DCD7092-5E89-4F59-A070-572730B405A3}">
      <dgm:prSet/>
      <dgm:spPr/>
      <dgm:t>
        <a:bodyPr/>
        <a:lstStyle/>
        <a:p>
          <a:endParaRPr lang="en-US" sz="2000"/>
        </a:p>
      </dgm:t>
    </dgm:pt>
    <dgm:pt modelId="{CCA9F4BB-F88B-48B4-B7B9-8EDA36C09A30}" type="sibTrans" cxnId="{2DCD7092-5E89-4F59-A070-572730B405A3}">
      <dgm:prSet/>
      <dgm:spPr/>
      <dgm:t>
        <a:bodyPr/>
        <a:lstStyle/>
        <a:p>
          <a:endParaRPr lang="en-US" sz="2000"/>
        </a:p>
      </dgm:t>
    </dgm:pt>
    <dgm:pt modelId="{639A9F5F-14CE-4794-9C0D-61A85D6D8A82}">
      <dgm:prSet custT="1"/>
      <dgm:spPr/>
      <dgm:t>
        <a:bodyPr/>
        <a:lstStyle/>
        <a:p>
          <a:pPr rtl="0"/>
          <a:r>
            <a:rPr lang="en-GB" sz="1800"/>
            <a:t>Associated with an increased risk of developing coronary heart disease and stroke (</a:t>
          </a:r>
          <a:r>
            <a:rPr lang="en-GB" sz="1800" err="1"/>
            <a:t>Valtorta</a:t>
          </a:r>
          <a:r>
            <a:rPr lang="en-GB" sz="1800"/>
            <a:t> et al, 2016)</a:t>
          </a:r>
        </a:p>
      </dgm:t>
    </dgm:pt>
    <dgm:pt modelId="{135C74B9-FC0F-4A22-8281-2057E1324A57}" type="parTrans" cxnId="{E8FFF64F-13CB-4D22-8A1C-99AD344CE477}">
      <dgm:prSet/>
      <dgm:spPr/>
      <dgm:t>
        <a:bodyPr/>
        <a:lstStyle/>
        <a:p>
          <a:endParaRPr lang="en-US" sz="2000"/>
        </a:p>
      </dgm:t>
    </dgm:pt>
    <dgm:pt modelId="{1FD31DBD-982D-46D2-8D69-7F39384227B6}" type="sibTrans" cxnId="{E8FFF64F-13CB-4D22-8A1C-99AD344CE477}">
      <dgm:prSet/>
      <dgm:spPr/>
      <dgm:t>
        <a:bodyPr/>
        <a:lstStyle/>
        <a:p>
          <a:endParaRPr lang="en-US" sz="2000"/>
        </a:p>
      </dgm:t>
    </dgm:pt>
    <dgm:pt modelId="{63477FF5-BC49-4D05-8E19-4883F8F71BCC}">
      <dgm:prSet custT="1"/>
      <dgm:spPr/>
      <dgm:t>
        <a:bodyPr/>
        <a:lstStyle/>
        <a:p>
          <a:pPr rtl="0"/>
          <a:r>
            <a:rPr lang="en-GB" sz="1800"/>
            <a:t>Increases the risk of high blood pressure (</a:t>
          </a:r>
          <a:r>
            <a:rPr lang="en-GB" sz="1800" err="1"/>
            <a:t>Hawkley</a:t>
          </a:r>
          <a:r>
            <a:rPr lang="en-GB" sz="1800"/>
            <a:t> et al, 2010)</a:t>
          </a:r>
        </a:p>
      </dgm:t>
    </dgm:pt>
    <dgm:pt modelId="{096B6F9A-7679-43B7-9F6A-BEDA9BEA70A3}" type="parTrans" cxnId="{FE1D5AA7-01F3-4AEC-AA7F-9A39A4FC7345}">
      <dgm:prSet/>
      <dgm:spPr/>
      <dgm:t>
        <a:bodyPr/>
        <a:lstStyle/>
        <a:p>
          <a:endParaRPr lang="en-US" sz="2000"/>
        </a:p>
      </dgm:t>
    </dgm:pt>
    <dgm:pt modelId="{112F7CFF-F75F-48A4-9551-0A02E5952175}" type="sibTrans" cxnId="{FE1D5AA7-01F3-4AEC-AA7F-9A39A4FC7345}">
      <dgm:prSet/>
      <dgm:spPr/>
      <dgm:t>
        <a:bodyPr/>
        <a:lstStyle/>
        <a:p>
          <a:endParaRPr lang="en-US" sz="2000"/>
        </a:p>
      </dgm:t>
    </dgm:pt>
    <dgm:pt modelId="{8A1AA795-5049-4FD3-8617-462C274A2E59}">
      <dgm:prSet custT="1"/>
      <dgm:spPr/>
      <dgm:t>
        <a:bodyPr/>
        <a:lstStyle/>
        <a:p>
          <a:pPr rtl="0"/>
          <a:r>
            <a:rPr lang="en-GB" sz="1800"/>
            <a:t>Lonely individuals are also at higher risk of the onset of disability (Lund et al, 2010)</a:t>
          </a:r>
        </a:p>
      </dgm:t>
    </dgm:pt>
    <dgm:pt modelId="{0CA8EE23-723B-4082-9EF9-1819FCBDE54D}" type="parTrans" cxnId="{7ED87460-0E04-41B8-ADB9-88DDD0241ED0}">
      <dgm:prSet/>
      <dgm:spPr/>
      <dgm:t>
        <a:bodyPr/>
        <a:lstStyle/>
        <a:p>
          <a:endParaRPr lang="en-US" sz="2000"/>
        </a:p>
      </dgm:t>
    </dgm:pt>
    <dgm:pt modelId="{989C5DE5-486C-4871-806B-47293ED6E2A6}" type="sibTrans" cxnId="{7ED87460-0E04-41B8-ADB9-88DDD0241ED0}">
      <dgm:prSet/>
      <dgm:spPr/>
      <dgm:t>
        <a:bodyPr/>
        <a:lstStyle/>
        <a:p>
          <a:endParaRPr lang="en-US" sz="2000"/>
        </a:p>
      </dgm:t>
    </dgm:pt>
    <dgm:pt modelId="{B7E62759-2C93-4106-8DF8-A84D7FABCE0E}" type="pres">
      <dgm:prSet presAssocID="{96847231-104A-45F8-856D-51BD4138A45A}" presName="Name0" presStyleCnt="0">
        <dgm:presLayoutVars>
          <dgm:chMax val="7"/>
          <dgm:chPref val="7"/>
          <dgm:dir/>
        </dgm:presLayoutVars>
      </dgm:prSet>
      <dgm:spPr/>
    </dgm:pt>
    <dgm:pt modelId="{39783279-7457-4881-BC8D-E35CF39A21E1}" type="pres">
      <dgm:prSet presAssocID="{96847231-104A-45F8-856D-51BD4138A45A}" presName="Name1" presStyleCnt="0"/>
      <dgm:spPr/>
    </dgm:pt>
    <dgm:pt modelId="{9C471BB8-DB79-4AF5-9426-FA9BD3D356EE}" type="pres">
      <dgm:prSet presAssocID="{96847231-104A-45F8-856D-51BD4138A45A}" presName="cycle" presStyleCnt="0"/>
      <dgm:spPr/>
    </dgm:pt>
    <dgm:pt modelId="{763A21D4-5E78-452D-AEAB-BF2F58538FBE}" type="pres">
      <dgm:prSet presAssocID="{96847231-104A-45F8-856D-51BD4138A45A}" presName="srcNode" presStyleLbl="node1" presStyleIdx="0" presStyleCnt="5"/>
      <dgm:spPr/>
    </dgm:pt>
    <dgm:pt modelId="{18CE6C9F-A845-4E73-BCC7-2EBE25DF62D4}" type="pres">
      <dgm:prSet presAssocID="{96847231-104A-45F8-856D-51BD4138A45A}" presName="conn" presStyleLbl="parChTrans1D2" presStyleIdx="0" presStyleCnt="1"/>
      <dgm:spPr/>
    </dgm:pt>
    <dgm:pt modelId="{87A2AC69-2861-4E51-803F-DD9C76DA3132}" type="pres">
      <dgm:prSet presAssocID="{96847231-104A-45F8-856D-51BD4138A45A}" presName="extraNode" presStyleLbl="node1" presStyleIdx="0" presStyleCnt="5"/>
      <dgm:spPr/>
    </dgm:pt>
    <dgm:pt modelId="{D7A81A89-BE24-4A0D-BDCD-1594E0ABCA3F}" type="pres">
      <dgm:prSet presAssocID="{96847231-104A-45F8-856D-51BD4138A45A}" presName="dstNode" presStyleLbl="node1" presStyleIdx="0" presStyleCnt="5"/>
      <dgm:spPr/>
    </dgm:pt>
    <dgm:pt modelId="{2352C9B4-B662-4430-84C3-D7A5A518A9EC}" type="pres">
      <dgm:prSet presAssocID="{78E17465-FB7B-4F79-A2BA-83B95EE65192}" presName="text_1" presStyleLbl="node1" presStyleIdx="0" presStyleCnt="5">
        <dgm:presLayoutVars>
          <dgm:bulletEnabled val="1"/>
        </dgm:presLayoutVars>
      </dgm:prSet>
      <dgm:spPr/>
    </dgm:pt>
    <dgm:pt modelId="{A7C82718-12DB-4187-92F7-175F3967CFDB}" type="pres">
      <dgm:prSet presAssocID="{78E17465-FB7B-4F79-A2BA-83B95EE65192}" presName="accent_1" presStyleCnt="0"/>
      <dgm:spPr/>
    </dgm:pt>
    <dgm:pt modelId="{625BA6EE-5896-4BF2-9BF9-EAE7C9BA4844}" type="pres">
      <dgm:prSet presAssocID="{78E17465-FB7B-4F79-A2BA-83B95EE65192}" presName="accentRepeatNode" presStyleLbl="solidFgAcc1" presStyleIdx="0" presStyleCnt="5"/>
      <dgm:spPr/>
    </dgm:pt>
    <dgm:pt modelId="{123455F1-46F3-4C29-8E50-D8FC85D25412}" type="pres">
      <dgm:prSet presAssocID="{22D677E0-4A87-4EA7-8EF0-E353B4A51AB2}" presName="text_2" presStyleLbl="node1" presStyleIdx="1" presStyleCnt="5">
        <dgm:presLayoutVars>
          <dgm:bulletEnabled val="1"/>
        </dgm:presLayoutVars>
      </dgm:prSet>
      <dgm:spPr/>
    </dgm:pt>
    <dgm:pt modelId="{B26FFF57-5A8B-4C47-BEFA-0174DCD9642F}" type="pres">
      <dgm:prSet presAssocID="{22D677E0-4A87-4EA7-8EF0-E353B4A51AB2}" presName="accent_2" presStyleCnt="0"/>
      <dgm:spPr/>
    </dgm:pt>
    <dgm:pt modelId="{4F646CB6-63FF-4066-8256-385D59334EC3}" type="pres">
      <dgm:prSet presAssocID="{22D677E0-4A87-4EA7-8EF0-E353B4A51AB2}" presName="accentRepeatNode" presStyleLbl="solidFgAcc1" presStyleIdx="1" presStyleCnt="5"/>
      <dgm:spPr/>
    </dgm:pt>
    <dgm:pt modelId="{F096DC91-C267-4DC2-810D-7E21D74379E5}" type="pres">
      <dgm:prSet presAssocID="{639A9F5F-14CE-4794-9C0D-61A85D6D8A82}" presName="text_3" presStyleLbl="node1" presStyleIdx="2" presStyleCnt="5">
        <dgm:presLayoutVars>
          <dgm:bulletEnabled val="1"/>
        </dgm:presLayoutVars>
      </dgm:prSet>
      <dgm:spPr/>
    </dgm:pt>
    <dgm:pt modelId="{924D075C-6B8A-43C9-B657-D323FD36FC1E}" type="pres">
      <dgm:prSet presAssocID="{639A9F5F-14CE-4794-9C0D-61A85D6D8A82}" presName="accent_3" presStyleCnt="0"/>
      <dgm:spPr/>
    </dgm:pt>
    <dgm:pt modelId="{79041576-C713-4896-AF9C-601A7AD83D71}" type="pres">
      <dgm:prSet presAssocID="{639A9F5F-14CE-4794-9C0D-61A85D6D8A82}" presName="accentRepeatNode" presStyleLbl="solidFgAcc1" presStyleIdx="2" presStyleCnt="5"/>
      <dgm:spPr/>
    </dgm:pt>
    <dgm:pt modelId="{9E20DD8A-BE51-457C-810B-2C5EA77648E7}" type="pres">
      <dgm:prSet presAssocID="{63477FF5-BC49-4D05-8E19-4883F8F71BCC}" presName="text_4" presStyleLbl="node1" presStyleIdx="3" presStyleCnt="5">
        <dgm:presLayoutVars>
          <dgm:bulletEnabled val="1"/>
        </dgm:presLayoutVars>
      </dgm:prSet>
      <dgm:spPr/>
    </dgm:pt>
    <dgm:pt modelId="{150C1593-34EE-433B-B0CB-326006026D9F}" type="pres">
      <dgm:prSet presAssocID="{63477FF5-BC49-4D05-8E19-4883F8F71BCC}" presName="accent_4" presStyleCnt="0"/>
      <dgm:spPr/>
    </dgm:pt>
    <dgm:pt modelId="{E84A0596-DA03-468F-8DB5-92B44C38F460}" type="pres">
      <dgm:prSet presAssocID="{63477FF5-BC49-4D05-8E19-4883F8F71BCC}" presName="accentRepeatNode" presStyleLbl="solidFgAcc1" presStyleIdx="3" presStyleCnt="5"/>
      <dgm:spPr/>
    </dgm:pt>
    <dgm:pt modelId="{E27FD0E0-3B58-4AA6-B57C-7C7F71F7339B}" type="pres">
      <dgm:prSet presAssocID="{8A1AA795-5049-4FD3-8617-462C274A2E59}" presName="text_5" presStyleLbl="node1" presStyleIdx="4" presStyleCnt="5">
        <dgm:presLayoutVars>
          <dgm:bulletEnabled val="1"/>
        </dgm:presLayoutVars>
      </dgm:prSet>
      <dgm:spPr/>
    </dgm:pt>
    <dgm:pt modelId="{EE2148D1-2795-46DB-85E6-E9E37A142062}" type="pres">
      <dgm:prSet presAssocID="{8A1AA795-5049-4FD3-8617-462C274A2E59}" presName="accent_5" presStyleCnt="0"/>
      <dgm:spPr/>
    </dgm:pt>
    <dgm:pt modelId="{7A5EB53C-CF1A-4865-982C-6AEB86917649}" type="pres">
      <dgm:prSet presAssocID="{8A1AA795-5049-4FD3-8617-462C274A2E59}" presName="accentRepeatNode" presStyleLbl="solidFgAcc1" presStyleIdx="4" presStyleCnt="5"/>
      <dgm:spPr/>
    </dgm:pt>
  </dgm:ptLst>
  <dgm:cxnLst>
    <dgm:cxn modelId="{DAABDC06-2092-417F-813B-998534CD8F5B}" type="presOf" srcId="{8A1AA795-5049-4FD3-8617-462C274A2E59}" destId="{E27FD0E0-3B58-4AA6-B57C-7C7F71F7339B}" srcOrd="0" destOrd="0" presId="urn:microsoft.com/office/officeart/2008/layout/VerticalCurvedList"/>
    <dgm:cxn modelId="{1A7BAC17-E206-4B19-9F24-AE15AF1ABDF3}" type="presOf" srcId="{96847231-104A-45F8-856D-51BD4138A45A}" destId="{B7E62759-2C93-4106-8DF8-A84D7FABCE0E}" srcOrd="0" destOrd="0" presId="urn:microsoft.com/office/officeart/2008/layout/VerticalCurvedList"/>
    <dgm:cxn modelId="{20FC8539-5BA6-49A7-B2A7-C2AD3A3D98FE}" type="presOf" srcId="{63477FF5-BC49-4D05-8E19-4883F8F71BCC}" destId="{9E20DD8A-BE51-457C-810B-2C5EA77648E7}" srcOrd="0" destOrd="0" presId="urn:microsoft.com/office/officeart/2008/layout/VerticalCurvedList"/>
    <dgm:cxn modelId="{7ED87460-0E04-41B8-ADB9-88DDD0241ED0}" srcId="{96847231-104A-45F8-856D-51BD4138A45A}" destId="{8A1AA795-5049-4FD3-8617-462C274A2E59}" srcOrd="4" destOrd="0" parTransId="{0CA8EE23-723B-4082-9EF9-1819FCBDE54D}" sibTransId="{989C5DE5-486C-4871-806B-47293ED6E2A6}"/>
    <dgm:cxn modelId="{BA237647-785F-43A0-9AC1-D2565D59F8BD}" type="presOf" srcId="{EDD66952-A210-4828-8622-3B30A5D58EF9}" destId="{18CE6C9F-A845-4E73-BCC7-2EBE25DF62D4}" srcOrd="0" destOrd="0" presId="urn:microsoft.com/office/officeart/2008/layout/VerticalCurvedList"/>
    <dgm:cxn modelId="{E8FFF64F-13CB-4D22-8A1C-99AD344CE477}" srcId="{96847231-104A-45F8-856D-51BD4138A45A}" destId="{639A9F5F-14CE-4794-9C0D-61A85D6D8A82}" srcOrd="2" destOrd="0" parTransId="{135C74B9-FC0F-4A22-8281-2057E1324A57}" sibTransId="{1FD31DBD-982D-46D2-8D69-7F39384227B6}"/>
    <dgm:cxn modelId="{29ADAD51-6518-407F-8A9F-149FF5F7A1B7}" type="presOf" srcId="{78E17465-FB7B-4F79-A2BA-83B95EE65192}" destId="{2352C9B4-B662-4430-84C3-D7A5A518A9EC}" srcOrd="0" destOrd="0" presId="urn:microsoft.com/office/officeart/2008/layout/VerticalCurvedList"/>
    <dgm:cxn modelId="{B3B6A457-EBEB-4A75-AE82-2A126E7900EB}" type="presOf" srcId="{639A9F5F-14CE-4794-9C0D-61A85D6D8A82}" destId="{F096DC91-C267-4DC2-810D-7E21D74379E5}" srcOrd="0" destOrd="0" presId="urn:microsoft.com/office/officeart/2008/layout/VerticalCurvedList"/>
    <dgm:cxn modelId="{2DCD7092-5E89-4F59-A070-572730B405A3}" srcId="{96847231-104A-45F8-856D-51BD4138A45A}" destId="{22D677E0-4A87-4EA7-8EF0-E353B4A51AB2}" srcOrd="1" destOrd="0" parTransId="{7898D465-1719-466B-A632-9301F300474A}" sibTransId="{CCA9F4BB-F88B-48B4-B7B9-8EDA36C09A30}"/>
    <dgm:cxn modelId="{FE1D5AA7-01F3-4AEC-AA7F-9A39A4FC7345}" srcId="{96847231-104A-45F8-856D-51BD4138A45A}" destId="{63477FF5-BC49-4D05-8E19-4883F8F71BCC}" srcOrd="3" destOrd="0" parTransId="{096B6F9A-7679-43B7-9F6A-BEDA9BEA70A3}" sibTransId="{112F7CFF-F75F-48A4-9551-0A02E5952175}"/>
    <dgm:cxn modelId="{8FBCCBC7-3AC9-4A12-9045-E31A51B82702}" srcId="{96847231-104A-45F8-856D-51BD4138A45A}" destId="{78E17465-FB7B-4F79-A2BA-83B95EE65192}" srcOrd="0" destOrd="0" parTransId="{73273451-8A0E-46BC-A139-9BFF45A33802}" sibTransId="{EDD66952-A210-4828-8622-3B30A5D58EF9}"/>
    <dgm:cxn modelId="{4E2C61D8-6D8B-4BC1-8F66-4D39088DAE9D}" type="presOf" srcId="{22D677E0-4A87-4EA7-8EF0-E353B4A51AB2}" destId="{123455F1-46F3-4C29-8E50-D8FC85D25412}" srcOrd="0" destOrd="0" presId="urn:microsoft.com/office/officeart/2008/layout/VerticalCurvedList"/>
    <dgm:cxn modelId="{E971B753-F2EF-4EA5-AA47-89BDB29C19B3}" type="presParOf" srcId="{B7E62759-2C93-4106-8DF8-A84D7FABCE0E}" destId="{39783279-7457-4881-BC8D-E35CF39A21E1}" srcOrd="0" destOrd="0" presId="urn:microsoft.com/office/officeart/2008/layout/VerticalCurvedList"/>
    <dgm:cxn modelId="{7C50D532-7B5F-4996-AC71-8610A8B1A56E}" type="presParOf" srcId="{39783279-7457-4881-BC8D-E35CF39A21E1}" destId="{9C471BB8-DB79-4AF5-9426-FA9BD3D356EE}" srcOrd="0" destOrd="0" presId="urn:microsoft.com/office/officeart/2008/layout/VerticalCurvedList"/>
    <dgm:cxn modelId="{E1B2FA41-CD3D-4E60-A500-551542D0F125}" type="presParOf" srcId="{9C471BB8-DB79-4AF5-9426-FA9BD3D356EE}" destId="{763A21D4-5E78-452D-AEAB-BF2F58538FBE}" srcOrd="0" destOrd="0" presId="urn:microsoft.com/office/officeart/2008/layout/VerticalCurvedList"/>
    <dgm:cxn modelId="{0D6C4C00-5C67-4ED5-BB62-B72C0462966C}" type="presParOf" srcId="{9C471BB8-DB79-4AF5-9426-FA9BD3D356EE}" destId="{18CE6C9F-A845-4E73-BCC7-2EBE25DF62D4}" srcOrd="1" destOrd="0" presId="urn:microsoft.com/office/officeart/2008/layout/VerticalCurvedList"/>
    <dgm:cxn modelId="{2E5BF5EA-8BB3-466D-AC76-E485725266E1}" type="presParOf" srcId="{9C471BB8-DB79-4AF5-9426-FA9BD3D356EE}" destId="{87A2AC69-2861-4E51-803F-DD9C76DA3132}" srcOrd="2" destOrd="0" presId="urn:microsoft.com/office/officeart/2008/layout/VerticalCurvedList"/>
    <dgm:cxn modelId="{25C3387E-AB4F-423D-99AE-10758ED15DB0}" type="presParOf" srcId="{9C471BB8-DB79-4AF5-9426-FA9BD3D356EE}" destId="{D7A81A89-BE24-4A0D-BDCD-1594E0ABCA3F}" srcOrd="3" destOrd="0" presId="urn:microsoft.com/office/officeart/2008/layout/VerticalCurvedList"/>
    <dgm:cxn modelId="{5CC55F16-D1EB-44E8-B077-211799596485}" type="presParOf" srcId="{39783279-7457-4881-BC8D-E35CF39A21E1}" destId="{2352C9B4-B662-4430-84C3-D7A5A518A9EC}" srcOrd="1" destOrd="0" presId="urn:microsoft.com/office/officeart/2008/layout/VerticalCurvedList"/>
    <dgm:cxn modelId="{91C7C7DC-5953-4654-A29D-E45276CAA232}" type="presParOf" srcId="{39783279-7457-4881-BC8D-E35CF39A21E1}" destId="{A7C82718-12DB-4187-92F7-175F3967CFDB}" srcOrd="2" destOrd="0" presId="urn:microsoft.com/office/officeart/2008/layout/VerticalCurvedList"/>
    <dgm:cxn modelId="{98627E45-C088-415B-9BE6-55368832CDED}" type="presParOf" srcId="{A7C82718-12DB-4187-92F7-175F3967CFDB}" destId="{625BA6EE-5896-4BF2-9BF9-EAE7C9BA4844}" srcOrd="0" destOrd="0" presId="urn:microsoft.com/office/officeart/2008/layout/VerticalCurvedList"/>
    <dgm:cxn modelId="{D603089F-257E-4089-9D89-AE154B033D8E}" type="presParOf" srcId="{39783279-7457-4881-BC8D-E35CF39A21E1}" destId="{123455F1-46F3-4C29-8E50-D8FC85D25412}" srcOrd="3" destOrd="0" presId="urn:microsoft.com/office/officeart/2008/layout/VerticalCurvedList"/>
    <dgm:cxn modelId="{65D72B61-EF33-4EF4-BC61-61116E92D887}" type="presParOf" srcId="{39783279-7457-4881-BC8D-E35CF39A21E1}" destId="{B26FFF57-5A8B-4C47-BEFA-0174DCD9642F}" srcOrd="4" destOrd="0" presId="urn:microsoft.com/office/officeart/2008/layout/VerticalCurvedList"/>
    <dgm:cxn modelId="{85CECC9D-3513-4655-A89C-CE5C4F393599}" type="presParOf" srcId="{B26FFF57-5A8B-4C47-BEFA-0174DCD9642F}" destId="{4F646CB6-63FF-4066-8256-385D59334EC3}" srcOrd="0" destOrd="0" presId="urn:microsoft.com/office/officeart/2008/layout/VerticalCurvedList"/>
    <dgm:cxn modelId="{DA85750A-C33B-418D-9F06-2DD9FC0CAB38}" type="presParOf" srcId="{39783279-7457-4881-BC8D-E35CF39A21E1}" destId="{F096DC91-C267-4DC2-810D-7E21D74379E5}" srcOrd="5" destOrd="0" presId="urn:microsoft.com/office/officeart/2008/layout/VerticalCurvedList"/>
    <dgm:cxn modelId="{46779991-5936-4879-9507-6ECE93C13B7D}" type="presParOf" srcId="{39783279-7457-4881-BC8D-E35CF39A21E1}" destId="{924D075C-6B8A-43C9-B657-D323FD36FC1E}" srcOrd="6" destOrd="0" presId="urn:microsoft.com/office/officeart/2008/layout/VerticalCurvedList"/>
    <dgm:cxn modelId="{63FD9562-1207-4E77-92EB-24C952C720BE}" type="presParOf" srcId="{924D075C-6B8A-43C9-B657-D323FD36FC1E}" destId="{79041576-C713-4896-AF9C-601A7AD83D71}" srcOrd="0" destOrd="0" presId="urn:microsoft.com/office/officeart/2008/layout/VerticalCurvedList"/>
    <dgm:cxn modelId="{F7DA7375-DA49-4641-BF1E-29444AFEBA65}" type="presParOf" srcId="{39783279-7457-4881-BC8D-E35CF39A21E1}" destId="{9E20DD8A-BE51-457C-810B-2C5EA77648E7}" srcOrd="7" destOrd="0" presId="urn:microsoft.com/office/officeart/2008/layout/VerticalCurvedList"/>
    <dgm:cxn modelId="{381E1903-576C-490F-AE8E-4A7A16EA9905}" type="presParOf" srcId="{39783279-7457-4881-BC8D-E35CF39A21E1}" destId="{150C1593-34EE-433B-B0CB-326006026D9F}" srcOrd="8" destOrd="0" presId="urn:microsoft.com/office/officeart/2008/layout/VerticalCurvedList"/>
    <dgm:cxn modelId="{8C88E2F4-1E92-4EB3-B75A-2454200F8E9F}" type="presParOf" srcId="{150C1593-34EE-433B-B0CB-326006026D9F}" destId="{E84A0596-DA03-468F-8DB5-92B44C38F460}" srcOrd="0" destOrd="0" presId="urn:microsoft.com/office/officeart/2008/layout/VerticalCurvedList"/>
    <dgm:cxn modelId="{6C7DE44D-EFC4-4003-83F7-DC245E5E8357}" type="presParOf" srcId="{39783279-7457-4881-BC8D-E35CF39A21E1}" destId="{E27FD0E0-3B58-4AA6-B57C-7C7F71F7339B}" srcOrd="9" destOrd="0" presId="urn:microsoft.com/office/officeart/2008/layout/VerticalCurvedList"/>
    <dgm:cxn modelId="{F1CFDE62-D3D8-4018-A714-AB8A6F14DFB4}" type="presParOf" srcId="{39783279-7457-4881-BC8D-E35CF39A21E1}" destId="{EE2148D1-2795-46DB-85E6-E9E37A142062}" srcOrd="10" destOrd="0" presId="urn:microsoft.com/office/officeart/2008/layout/VerticalCurvedList"/>
    <dgm:cxn modelId="{F3D12F49-9840-4DED-9E57-277CADD331F5}" type="presParOf" srcId="{EE2148D1-2795-46DB-85E6-E9E37A142062}" destId="{7A5EB53C-CF1A-4865-982C-6AEB86917649}"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9689BF1B-7F08-4DD8-9DD2-073875456E4D}" type="doc">
      <dgm:prSet loTypeId="urn:microsoft.com/office/officeart/2005/8/layout/matrix3" loCatId="matrix" qsTypeId="urn:microsoft.com/office/officeart/2005/8/quickstyle/simple1" qsCatId="simple" csTypeId="urn:microsoft.com/office/officeart/2005/8/colors/colorful3" csCatId="colorful" phldr="1"/>
      <dgm:spPr/>
      <dgm:t>
        <a:bodyPr/>
        <a:lstStyle/>
        <a:p>
          <a:endParaRPr lang="en-US"/>
        </a:p>
      </dgm:t>
    </dgm:pt>
    <dgm:pt modelId="{1D6C4389-CA49-4A0B-AF95-DF329AF05E81}">
      <dgm:prSet/>
      <dgm:spPr/>
      <dgm:t>
        <a:bodyPr/>
        <a:lstStyle/>
        <a:p>
          <a:pPr rtl="0"/>
          <a:r>
            <a:rPr lang="en-GB"/>
            <a:t>Loneliness puts individuals at greater risk of cognitive decline (James et al, 2011)</a:t>
          </a:r>
        </a:p>
      </dgm:t>
    </dgm:pt>
    <dgm:pt modelId="{BDB191D3-F61F-4027-8C69-9FB765EBFC11}" type="parTrans" cxnId="{F8B03037-760A-4184-A704-1F725B7BEDA6}">
      <dgm:prSet/>
      <dgm:spPr/>
      <dgm:t>
        <a:bodyPr/>
        <a:lstStyle/>
        <a:p>
          <a:endParaRPr lang="en-US"/>
        </a:p>
      </dgm:t>
    </dgm:pt>
    <dgm:pt modelId="{EAF96464-C881-4FD5-A00F-42C1C1C1FD59}" type="sibTrans" cxnId="{F8B03037-760A-4184-A704-1F725B7BEDA6}">
      <dgm:prSet/>
      <dgm:spPr/>
      <dgm:t>
        <a:bodyPr/>
        <a:lstStyle/>
        <a:p>
          <a:endParaRPr lang="en-US"/>
        </a:p>
      </dgm:t>
    </dgm:pt>
    <dgm:pt modelId="{742CBC54-7BBA-4CE3-937C-8AA5D3EA904B}">
      <dgm:prSet/>
      <dgm:spPr/>
      <dgm:t>
        <a:bodyPr/>
        <a:lstStyle/>
        <a:p>
          <a:pPr rtl="0"/>
          <a:r>
            <a:rPr lang="en-GB"/>
            <a:t>Lonely people have a 64% increased chance of developing clinical dementia (</a:t>
          </a:r>
          <a:r>
            <a:rPr lang="en-GB" err="1"/>
            <a:t>Holwerda</a:t>
          </a:r>
          <a:r>
            <a:rPr lang="en-GB"/>
            <a:t> et al, 2012)</a:t>
          </a:r>
        </a:p>
      </dgm:t>
    </dgm:pt>
    <dgm:pt modelId="{4B31DE0C-CED5-4F3D-AA52-44FBFE7F2120}" type="parTrans" cxnId="{056856C9-B0C7-43C2-A360-B956E90C5A8A}">
      <dgm:prSet/>
      <dgm:spPr/>
      <dgm:t>
        <a:bodyPr/>
        <a:lstStyle/>
        <a:p>
          <a:endParaRPr lang="en-US"/>
        </a:p>
      </dgm:t>
    </dgm:pt>
    <dgm:pt modelId="{71BC3B6C-1FC9-4077-B88A-B41BFB38A471}" type="sibTrans" cxnId="{056856C9-B0C7-43C2-A360-B956E90C5A8A}">
      <dgm:prSet/>
      <dgm:spPr/>
      <dgm:t>
        <a:bodyPr/>
        <a:lstStyle/>
        <a:p>
          <a:endParaRPr lang="en-US"/>
        </a:p>
      </dgm:t>
    </dgm:pt>
    <dgm:pt modelId="{28C68AA4-B482-4DEB-8EFB-2F186E26F18F}">
      <dgm:prSet/>
      <dgm:spPr/>
      <dgm:t>
        <a:bodyPr/>
        <a:lstStyle/>
        <a:p>
          <a:pPr rtl="0"/>
          <a:r>
            <a:rPr lang="en-GB"/>
            <a:t>More prone to depression (</a:t>
          </a:r>
          <a:r>
            <a:rPr lang="en-GB" err="1"/>
            <a:t>Cacioppo</a:t>
          </a:r>
          <a:r>
            <a:rPr lang="en-GB"/>
            <a:t> et al, 2006) (Green et al, 1992)</a:t>
          </a:r>
        </a:p>
      </dgm:t>
    </dgm:pt>
    <dgm:pt modelId="{51E47ADE-D1D7-4F9A-BF15-49FF35FBF831}" type="parTrans" cxnId="{E4448201-905D-45D7-9C2A-0BE319E22847}">
      <dgm:prSet/>
      <dgm:spPr/>
      <dgm:t>
        <a:bodyPr/>
        <a:lstStyle/>
        <a:p>
          <a:endParaRPr lang="en-US"/>
        </a:p>
      </dgm:t>
    </dgm:pt>
    <dgm:pt modelId="{7363C404-640B-4560-850B-7001C0EAFC1C}" type="sibTrans" cxnId="{E4448201-905D-45D7-9C2A-0BE319E22847}">
      <dgm:prSet/>
      <dgm:spPr/>
      <dgm:t>
        <a:bodyPr/>
        <a:lstStyle/>
        <a:p>
          <a:endParaRPr lang="en-US"/>
        </a:p>
      </dgm:t>
    </dgm:pt>
    <dgm:pt modelId="{129BF4C0-B7B2-4550-B8D3-9E913F709035}">
      <dgm:prSet/>
      <dgm:spPr/>
      <dgm:t>
        <a:bodyPr/>
        <a:lstStyle/>
        <a:p>
          <a:pPr rtl="0"/>
          <a:r>
            <a:rPr lang="en-GB"/>
            <a:t>Loneliness and low social interaction are predictive of suicide in older age (O’Connell et al, 2004)</a:t>
          </a:r>
        </a:p>
      </dgm:t>
    </dgm:pt>
    <dgm:pt modelId="{05FE4511-D80A-4E9C-B54F-64138C7C34F3}" type="parTrans" cxnId="{C649772E-4D9E-4180-91EE-DF20860B33A5}">
      <dgm:prSet/>
      <dgm:spPr/>
      <dgm:t>
        <a:bodyPr/>
        <a:lstStyle/>
        <a:p>
          <a:endParaRPr lang="en-US"/>
        </a:p>
      </dgm:t>
    </dgm:pt>
    <dgm:pt modelId="{AA5FD998-1DA4-47A9-85BA-46C0F12B335C}" type="sibTrans" cxnId="{C649772E-4D9E-4180-91EE-DF20860B33A5}">
      <dgm:prSet/>
      <dgm:spPr/>
      <dgm:t>
        <a:bodyPr/>
        <a:lstStyle/>
        <a:p>
          <a:endParaRPr lang="en-US"/>
        </a:p>
      </dgm:t>
    </dgm:pt>
    <dgm:pt modelId="{CC5B1CA9-7786-4C31-A08E-104C2F4121DD}" type="pres">
      <dgm:prSet presAssocID="{9689BF1B-7F08-4DD8-9DD2-073875456E4D}" presName="matrix" presStyleCnt="0">
        <dgm:presLayoutVars>
          <dgm:chMax val="1"/>
          <dgm:dir/>
          <dgm:resizeHandles val="exact"/>
        </dgm:presLayoutVars>
      </dgm:prSet>
      <dgm:spPr/>
    </dgm:pt>
    <dgm:pt modelId="{4434BE35-A170-4F86-9231-5123FF3F375F}" type="pres">
      <dgm:prSet presAssocID="{9689BF1B-7F08-4DD8-9DD2-073875456E4D}" presName="diamond" presStyleLbl="bgShp" presStyleIdx="0" presStyleCnt="1"/>
      <dgm:spPr/>
    </dgm:pt>
    <dgm:pt modelId="{AF78B676-1D8E-4847-B256-34FEE99C92D9}" type="pres">
      <dgm:prSet presAssocID="{9689BF1B-7F08-4DD8-9DD2-073875456E4D}" presName="quad1" presStyleLbl="node1" presStyleIdx="0" presStyleCnt="4">
        <dgm:presLayoutVars>
          <dgm:chMax val="0"/>
          <dgm:chPref val="0"/>
          <dgm:bulletEnabled val="1"/>
        </dgm:presLayoutVars>
      </dgm:prSet>
      <dgm:spPr/>
    </dgm:pt>
    <dgm:pt modelId="{F127AED9-A804-40BE-BEEF-4F9C4B44D7A6}" type="pres">
      <dgm:prSet presAssocID="{9689BF1B-7F08-4DD8-9DD2-073875456E4D}" presName="quad2" presStyleLbl="node1" presStyleIdx="1" presStyleCnt="4">
        <dgm:presLayoutVars>
          <dgm:chMax val="0"/>
          <dgm:chPref val="0"/>
          <dgm:bulletEnabled val="1"/>
        </dgm:presLayoutVars>
      </dgm:prSet>
      <dgm:spPr/>
    </dgm:pt>
    <dgm:pt modelId="{BC9B362F-E683-4417-B98A-2D6672A5770D}" type="pres">
      <dgm:prSet presAssocID="{9689BF1B-7F08-4DD8-9DD2-073875456E4D}" presName="quad3" presStyleLbl="node1" presStyleIdx="2" presStyleCnt="4">
        <dgm:presLayoutVars>
          <dgm:chMax val="0"/>
          <dgm:chPref val="0"/>
          <dgm:bulletEnabled val="1"/>
        </dgm:presLayoutVars>
      </dgm:prSet>
      <dgm:spPr/>
    </dgm:pt>
    <dgm:pt modelId="{A6E4C438-BC36-4EB1-9FE1-F43A8698BFE2}" type="pres">
      <dgm:prSet presAssocID="{9689BF1B-7F08-4DD8-9DD2-073875456E4D}" presName="quad4" presStyleLbl="node1" presStyleIdx="3" presStyleCnt="4">
        <dgm:presLayoutVars>
          <dgm:chMax val="0"/>
          <dgm:chPref val="0"/>
          <dgm:bulletEnabled val="1"/>
        </dgm:presLayoutVars>
      </dgm:prSet>
      <dgm:spPr/>
    </dgm:pt>
  </dgm:ptLst>
  <dgm:cxnLst>
    <dgm:cxn modelId="{E4448201-905D-45D7-9C2A-0BE319E22847}" srcId="{9689BF1B-7F08-4DD8-9DD2-073875456E4D}" destId="{28C68AA4-B482-4DEB-8EFB-2F186E26F18F}" srcOrd="2" destOrd="0" parTransId="{51E47ADE-D1D7-4F9A-BF15-49FF35FBF831}" sibTransId="{7363C404-640B-4560-850B-7001C0EAFC1C}"/>
    <dgm:cxn modelId="{95059008-D0B0-44D9-A44E-DFDC75098179}" type="presOf" srcId="{28C68AA4-B482-4DEB-8EFB-2F186E26F18F}" destId="{BC9B362F-E683-4417-B98A-2D6672A5770D}" srcOrd="0" destOrd="0" presId="urn:microsoft.com/office/officeart/2005/8/layout/matrix3"/>
    <dgm:cxn modelId="{C649772E-4D9E-4180-91EE-DF20860B33A5}" srcId="{9689BF1B-7F08-4DD8-9DD2-073875456E4D}" destId="{129BF4C0-B7B2-4550-B8D3-9E913F709035}" srcOrd="3" destOrd="0" parTransId="{05FE4511-D80A-4E9C-B54F-64138C7C34F3}" sibTransId="{AA5FD998-1DA4-47A9-85BA-46C0F12B335C}"/>
    <dgm:cxn modelId="{F8B03037-760A-4184-A704-1F725B7BEDA6}" srcId="{9689BF1B-7F08-4DD8-9DD2-073875456E4D}" destId="{1D6C4389-CA49-4A0B-AF95-DF329AF05E81}" srcOrd="0" destOrd="0" parTransId="{BDB191D3-F61F-4027-8C69-9FB765EBFC11}" sibTransId="{EAF96464-C881-4FD5-A00F-42C1C1C1FD59}"/>
    <dgm:cxn modelId="{1EF4094E-BC6D-4A7B-894F-30AF7D7EBAB6}" type="presOf" srcId="{129BF4C0-B7B2-4550-B8D3-9E913F709035}" destId="{A6E4C438-BC36-4EB1-9FE1-F43A8698BFE2}" srcOrd="0" destOrd="0" presId="urn:microsoft.com/office/officeart/2005/8/layout/matrix3"/>
    <dgm:cxn modelId="{6EEABA92-74FC-40DB-B096-5DDBAE1F1FF3}" type="presOf" srcId="{1D6C4389-CA49-4A0B-AF95-DF329AF05E81}" destId="{AF78B676-1D8E-4847-B256-34FEE99C92D9}" srcOrd="0" destOrd="0" presId="urn:microsoft.com/office/officeart/2005/8/layout/matrix3"/>
    <dgm:cxn modelId="{056856C9-B0C7-43C2-A360-B956E90C5A8A}" srcId="{9689BF1B-7F08-4DD8-9DD2-073875456E4D}" destId="{742CBC54-7BBA-4CE3-937C-8AA5D3EA904B}" srcOrd="1" destOrd="0" parTransId="{4B31DE0C-CED5-4F3D-AA52-44FBFE7F2120}" sibTransId="{71BC3B6C-1FC9-4077-B88A-B41BFB38A471}"/>
    <dgm:cxn modelId="{223780DA-9891-4D24-99F2-CA757C304065}" type="presOf" srcId="{9689BF1B-7F08-4DD8-9DD2-073875456E4D}" destId="{CC5B1CA9-7786-4C31-A08E-104C2F4121DD}" srcOrd="0" destOrd="0" presId="urn:microsoft.com/office/officeart/2005/8/layout/matrix3"/>
    <dgm:cxn modelId="{68C4B5F3-1CB4-4E95-BD01-9916402B91B8}" type="presOf" srcId="{742CBC54-7BBA-4CE3-937C-8AA5D3EA904B}" destId="{F127AED9-A804-40BE-BEEF-4F9C4B44D7A6}" srcOrd="0" destOrd="0" presId="urn:microsoft.com/office/officeart/2005/8/layout/matrix3"/>
    <dgm:cxn modelId="{3C6FE886-BB9B-4A23-9039-0D625DC5329E}" type="presParOf" srcId="{CC5B1CA9-7786-4C31-A08E-104C2F4121DD}" destId="{4434BE35-A170-4F86-9231-5123FF3F375F}" srcOrd="0" destOrd="0" presId="urn:microsoft.com/office/officeart/2005/8/layout/matrix3"/>
    <dgm:cxn modelId="{26CCC994-5F24-47F8-803C-F9D77B141009}" type="presParOf" srcId="{CC5B1CA9-7786-4C31-A08E-104C2F4121DD}" destId="{AF78B676-1D8E-4847-B256-34FEE99C92D9}" srcOrd="1" destOrd="0" presId="urn:microsoft.com/office/officeart/2005/8/layout/matrix3"/>
    <dgm:cxn modelId="{0D480835-664F-4AFD-BDC0-0F5044035420}" type="presParOf" srcId="{CC5B1CA9-7786-4C31-A08E-104C2F4121DD}" destId="{F127AED9-A804-40BE-BEEF-4F9C4B44D7A6}" srcOrd="2" destOrd="0" presId="urn:microsoft.com/office/officeart/2005/8/layout/matrix3"/>
    <dgm:cxn modelId="{7CDEFEFC-BA93-4FFB-854D-161230B000C1}" type="presParOf" srcId="{CC5B1CA9-7786-4C31-A08E-104C2F4121DD}" destId="{BC9B362F-E683-4417-B98A-2D6672A5770D}" srcOrd="3" destOrd="0" presId="urn:microsoft.com/office/officeart/2005/8/layout/matrix3"/>
    <dgm:cxn modelId="{A168D842-70F5-4A40-A4F4-249B824ACA6C}" type="presParOf" srcId="{CC5B1CA9-7786-4C31-A08E-104C2F4121DD}" destId="{A6E4C438-BC36-4EB1-9FE1-F43A8698BFE2}"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C9910423-8B16-4080-AA96-ECFF7D37AB05}"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E55D1FB7-2AFF-49AC-ACDF-FFE247B4EF8F}">
      <dgm:prSet custT="1"/>
      <dgm:spPr/>
      <dgm:t>
        <a:bodyPr/>
        <a:lstStyle/>
        <a:p>
          <a:pPr rtl="0"/>
          <a:r>
            <a:rPr lang="en-GB" sz="2000"/>
            <a:t>Loneliness is an exceedingly unpleasant and driving experience</a:t>
          </a:r>
        </a:p>
      </dgm:t>
    </dgm:pt>
    <dgm:pt modelId="{3431D5EE-0307-4FD5-8CEF-580A50951B83}" type="parTrans" cxnId="{9D3D39A7-5ACB-4FA5-B551-F11DF63C17DF}">
      <dgm:prSet/>
      <dgm:spPr/>
      <dgm:t>
        <a:bodyPr/>
        <a:lstStyle/>
        <a:p>
          <a:endParaRPr lang="en-US" sz="2000"/>
        </a:p>
      </dgm:t>
    </dgm:pt>
    <dgm:pt modelId="{7FD45984-213B-4986-A159-CC5028884D89}" type="sibTrans" cxnId="{9D3D39A7-5ACB-4FA5-B551-F11DF63C17DF}">
      <dgm:prSet/>
      <dgm:spPr/>
      <dgm:t>
        <a:bodyPr/>
        <a:lstStyle/>
        <a:p>
          <a:endParaRPr lang="en-US" sz="2000"/>
        </a:p>
      </dgm:t>
    </dgm:pt>
    <dgm:pt modelId="{C8B30E7F-E790-472D-8A83-E27FD0805886}">
      <dgm:prSet custT="1"/>
      <dgm:spPr/>
      <dgm:t>
        <a:bodyPr/>
        <a:lstStyle/>
        <a:p>
          <a:pPr rtl="0"/>
          <a:r>
            <a:rPr lang="en-GB" sz="2000"/>
            <a:t>Loneliness is an extreme state – nonconstructive which leads to the development of psychotic states.</a:t>
          </a:r>
        </a:p>
      </dgm:t>
    </dgm:pt>
    <dgm:pt modelId="{960A7672-2968-4F15-92B1-C096D1FBD67E}" type="parTrans" cxnId="{FCCC34F5-5060-4447-B005-435FB53AF062}">
      <dgm:prSet/>
      <dgm:spPr/>
      <dgm:t>
        <a:bodyPr/>
        <a:lstStyle/>
        <a:p>
          <a:endParaRPr lang="en-US" sz="2000"/>
        </a:p>
      </dgm:t>
    </dgm:pt>
    <dgm:pt modelId="{07EAB6CC-2A01-4BF1-9A49-CD05CEC51DAF}" type="sibTrans" cxnId="{FCCC34F5-5060-4447-B005-435FB53AF062}">
      <dgm:prSet/>
      <dgm:spPr/>
      <dgm:t>
        <a:bodyPr/>
        <a:lstStyle/>
        <a:p>
          <a:endParaRPr lang="en-US" sz="2000"/>
        </a:p>
      </dgm:t>
    </dgm:pt>
    <dgm:pt modelId="{00E21F5F-8C68-4575-93CB-D5BF56B31867}">
      <dgm:prSet custT="1"/>
      <dgm:spPr/>
      <dgm:t>
        <a:bodyPr/>
        <a:lstStyle/>
        <a:p>
          <a:pPr rtl="0"/>
          <a:r>
            <a:rPr lang="en-GB" sz="2000"/>
            <a:t>It renders people emotionally paralysed and helpless</a:t>
          </a:r>
        </a:p>
      </dgm:t>
    </dgm:pt>
    <dgm:pt modelId="{27338B9C-DC20-406E-93A6-E21C6842F3B5}" type="parTrans" cxnId="{71A98162-C096-486B-B286-5C8C932571E9}">
      <dgm:prSet/>
      <dgm:spPr/>
      <dgm:t>
        <a:bodyPr/>
        <a:lstStyle/>
        <a:p>
          <a:endParaRPr lang="en-US" sz="2000"/>
        </a:p>
      </dgm:t>
    </dgm:pt>
    <dgm:pt modelId="{80F0275F-F420-4677-92DF-A942DAEE1A13}" type="sibTrans" cxnId="{71A98162-C096-486B-B286-5C8C932571E9}">
      <dgm:prSet/>
      <dgm:spPr/>
      <dgm:t>
        <a:bodyPr/>
        <a:lstStyle/>
        <a:p>
          <a:endParaRPr lang="en-US" sz="2000"/>
        </a:p>
      </dgm:t>
    </dgm:pt>
    <dgm:pt modelId="{960A6029-8672-427A-B0BD-503FFA0FD63D}">
      <dgm:prSet custT="1"/>
      <dgm:spPr/>
      <dgm:t>
        <a:bodyPr/>
        <a:lstStyle/>
        <a:p>
          <a:pPr rtl="0"/>
          <a:r>
            <a:rPr lang="en-GB" sz="2000"/>
            <a:t>She traces its origins to childhood experiences – harmful consequences of premature weaning from mothering tenderness</a:t>
          </a:r>
        </a:p>
      </dgm:t>
    </dgm:pt>
    <dgm:pt modelId="{AB0A2946-3B7B-4F43-8D5B-326E0DA94F40}" type="parTrans" cxnId="{673FC076-7A44-4476-9F5F-EFE9EBB30790}">
      <dgm:prSet/>
      <dgm:spPr/>
      <dgm:t>
        <a:bodyPr/>
        <a:lstStyle/>
        <a:p>
          <a:endParaRPr lang="en-US" sz="2000"/>
        </a:p>
      </dgm:t>
    </dgm:pt>
    <dgm:pt modelId="{ECC600C8-3199-401B-8E15-59B74939CAB0}" type="sibTrans" cxnId="{673FC076-7A44-4476-9F5F-EFE9EBB30790}">
      <dgm:prSet/>
      <dgm:spPr/>
      <dgm:t>
        <a:bodyPr/>
        <a:lstStyle/>
        <a:p>
          <a:endParaRPr lang="en-US" sz="2000"/>
        </a:p>
      </dgm:t>
    </dgm:pt>
    <dgm:pt modelId="{7C27134E-92F9-4EA7-97CC-54EF32322655}">
      <dgm:prSet custT="1"/>
      <dgm:spPr/>
      <dgm:t>
        <a:bodyPr/>
        <a:lstStyle/>
        <a:p>
          <a:pPr rtl="0"/>
          <a:r>
            <a:rPr lang="en-GB" sz="2000"/>
            <a:t>Psychodynamic position is based on clinical work settings – thus see loneliness as pathological </a:t>
          </a:r>
        </a:p>
      </dgm:t>
    </dgm:pt>
    <dgm:pt modelId="{F7432D4B-2278-4596-98DF-E53A650E6031}" type="parTrans" cxnId="{D2C8C64A-1E25-4667-81CA-946097656949}">
      <dgm:prSet/>
      <dgm:spPr/>
      <dgm:t>
        <a:bodyPr/>
        <a:lstStyle/>
        <a:p>
          <a:endParaRPr lang="en-US" sz="2000"/>
        </a:p>
      </dgm:t>
    </dgm:pt>
    <dgm:pt modelId="{4E59BF3A-29A3-4E36-AE1D-90A055CF0007}" type="sibTrans" cxnId="{D2C8C64A-1E25-4667-81CA-946097656949}">
      <dgm:prSet/>
      <dgm:spPr/>
      <dgm:t>
        <a:bodyPr/>
        <a:lstStyle/>
        <a:p>
          <a:endParaRPr lang="en-US" sz="2000"/>
        </a:p>
      </dgm:t>
    </dgm:pt>
    <dgm:pt modelId="{0DEC43CC-66CA-4761-B5D8-C6B9FC6C6757}">
      <dgm:prSet custT="1"/>
      <dgm:spPr/>
      <dgm:t>
        <a:bodyPr/>
        <a:lstStyle/>
        <a:p>
          <a:pPr rtl="0"/>
          <a:r>
            <a:rPr lang="en-GB" sz="2000"/>
            <a:t>Unlike other theories – attribute loneliness to early influences</a:t>
          </a:r>
        </a:p>
      </dgm:t>
    </dgm:pt>
    <dgm:pt modelId="{65510521-EC8A-4151-80EC-6B0C71319C6A}" type="parTrans" cxnId="{C7528D01-93D3-405E-8B7F-EC59A5D670C6}">
      <dgm:prSet/>
      <dgm:spPr/>
      <dgm:t>
        <a:bodyPr/>
        <a:lstStyle/>
        <a:p>
          <a:endParaRPr lang="en-US" sz="2000"/>
        </a:p>
      </dgm:t>
    </dgm:pt>
    <dgm:pt modelId="{75C12E5B-C003-4345-975D-DF4EEBAFF9C5}" type="sibTrans" cxnId="{C7528D01-93D3-405E-8B7F-EC59A5D670C6}">
      <dgm:prSet/>
      <dgm:spPr/>
      <dgm:t>
        <a:bodyPr/>
        <a:lstStyle/>
        <a:p>
          <a:endParaRPr lang="en-US" sz="2000"/>
        </a:p>
      </dgm:t>
    </dgm:pt>
    <dgm:pt modelId="{F049F221-E4B9-47A3-844A-F6D1D1B93A8B}">
      <dgm:prSet custT="1"/>
      <dgm:spPr/>
      <dgm:t>
        <a:bodyPr/>
        <a:lstStyle/>
        <a:p>
          <a:pPr rtl="0"/>
          <a:r>
            <a:rPr lang="en-GB" sz="2000"/>
            <a:t>While these early experiences may have been interpersonal in nature, the focus is on how factors within the individual (traits, intra-psychic conflicts) leads to loneliness.</a:t>
          </a:r>
        </a:p>
      </dgm:t>
    </dgm:pt>
    <dgm:pt modelId="{12A7ABC1-427F-4D1C-A9FE-37888FC9CBAE}" type="parTrans" cxnId="{390910C0-536B-44DE-9A26-D3F073A8287D}">
      <dgm:prSet/>
      <dgm:spPr/>
      <dgm:t>
        <a:bodyPr/>
        <a:lstStyle/>
        <a:p>
          <a:endParaRPr lang="en-US" sz="2000"/>
        </a:p>
      </dgm:t>
    </dgm:pt>
    <dgm:pt modelId="{EE1B4608-AC90-49F1-874B-87EB83082013}" type="sibTrans" cxnId="{390910C0-536B-44DE-9A26-D3F073A8287D}">
      <dgm:prSet/>
      <dgm:spPr/>
      <dgm:t>
        <a:bodyPr/>
        <a:lstStyle/>
        <a:p>
          <a:endParaRPr lang="en-US" sz="2000"/>
        </a:p>
      </dgm:t>
    </dgm:pt>
    <dgm:pt modelId="{968A773C-86C8-47D4-98B1-FAC624415B38}" type="pres">
      <dgm:prSet presAssocID="{C9910423-8B16-4080-AA96-ECFF7D37AB05}" presName="vert0" presStyleCnt="0">
        <dgm:presLayoutVars>
          <dgm:dir/>
          <dgm:animOne val="branch"/>
          <dgm:animLvl val="lvl"/>
        </dgm:presLayoutVars>
      </dgm:prSet>
      <dgm:spPr/>
    </dgm:pt>
    <dgm:pt modelId="{7BBADB90-49BB-47BA-A69B-F52A6BE73DF9}" type="pres">
      <dgm:prSet presAssocID="{E55D1FB7-2AFF-49AC-ACDF-FFE247B4EF8F}" presName="thickLine" presStyleLbl="alignNode1" presStyleIdx="0" presStyleCnt="7"/>
      <dgm:spPr/>
    </dgm:pt>
    <dgm:pt modelId="{B6E954C4-7BC3-4767-8015-53AC95863E41}" type="pres">
      <dgm:prSet presAssocID="{E55D1FB7-2AFF-49AC-ACDF-FFE247B4EF8F}" presName="horz1" presStyleCnt="0"/>
      <dgm:spPr/>
    </dgm:pt>
    <dgm:pt modelId="{9D25C4C1-2E38-4353-8EE0-EE09410F3775}" type="pres">
      <dgm:prSet presAssocID="{E55D1FB7-2AFF-49AC-ACDF-FFE247B4EF8F}" presName="tx1" presStyleLbl="revTx" presStyleIdx="0" presStyleCnt="7"/>
      <dgm:spPr/>
    </dgm:pt>
    <dgm:pt modelId="{4CA2D24E-AA49-48C8-805C-7A88A423F9CC}" type="pres">
      <dgm:prSet presAssocID="{E55D1FB7-2AFF-49AC-ACDF-FFE247B4EF8F}" presName="vert1" presStyleCnt="0"/>
      <dgm:spPr/>
    </dgm:pt>
    <dgm:pt modelId="{E7E00553-6060-4198-ADC2-4E5C6608BA32}" type="pres">
      <dgm:prSet presAssocID="{C8B30E7F-E790-472D-8A83-E27FD0805886}" presName="thickLine" presStyleLbl="alignNode1" presStyleIdx="1" presStyleCnt="7"/>
      <dgm:spPr/>
    </dgm:pt>
    <dgm:pt modelId="{AB62D5ED-275C-45B2-9A27-827BD871E6EA}" type="pres">
      <dgm:prSet presAssocID="{C8B30E7F-E790-472D-8A83-E27FD0805886}" presName="horz1" presStyleCnt="0"/>
      <dgm:spPr/>
    </dgm:pt>
    <dgm:pt modelId="{8F1B4D6A-323C-4429-8E2B-3A120D3C33EE}" type="pres">
      <dgm:prSet presAssocID="{C8B30E7F-E790-472D-8A83-E27FD0805886}" presName="tx1" presStyleLbl="revTx" presStyleIdx="1" presStyleCnt="7"/>
      <dgm:spPr/>
    </dgm:pt>
    <dgm:pt modelId="{FCAC4ACD-97A2-45EC-83F2-4074F43B7B6E}" type="pres">
      <dgm:prSet presAssocID="{C8B30E7F-E790-472D-8A83-E27FD0805886}" presName="vert1" presStyleCnt="0"/>
      <dgm:spPr/>
    </dgm:pt>
    <dgm:pt modelId="{3D27C0BA-6E7E-49EA-9E20-0BCC0F0A34DC}" type="pres">
      <dgm:prSet presAssocID="{00E21F5F-8C68-4575-93CB-D5BF56B31867}" presName="thickLine" presStyleLbl="alignNode1" presStyleIdx="2" presStyleCnt="7"/>
      <dgm:spPr/>
    </dgm:pt>
    <dgm:pt modelId="{A40512D6-F771-4E69-ABF4-09A588B3AE2D}" type="pres">
      <dgm:prSet presAssocID="{00E21F5F-8C68-4575-93CB-D5BF56B31867}" presName="horz1" presStyleCnt="0"/>
      <dgm:spPr/>
    </dgm:pt>
    <dgm:pt modelId="{A71F512C-E08B-4734-902E-75853E43C6CD}" type="pres">
      <dgm:prSet presAssocID="{00E21F5F-8C68-4575-93CB-D5BF56B31867}" presName="tx1" presStyleLbl="revTx" presStyleIdx="2" presStyleCnt="7"/>
      <dgm:spPr/>
    </dgm:pt>
    <dgm:pt modelId="{8DA82D4F-4C0E-4845-BF27-883323A3D65D}" type="pres">
      <dgm:prSet presAssocID="{00E21F5F-8C68-4575-93CB-D5BF56B31867}" presName="vert1" presStyleCnt="0"/>
      <dgm:spPr/>
    </dgm:pt>
    <dgm:pt modelId="{0D005825-9513-4640-B3F6-AF3533872BE5}" type="pres">
      <dgm:prSet presAssocID="{960A6029-8672-427A-B0BD-503FFA0FD63D}" presName="thickLine" presStyleLbl="alignNode1" presStyleIdx="3" presStyleCnt="7"/>
      <dgm:spPr/>
    </dgm:pt>
    <dgm:pt modelId="{8B015555-00EF-434C-9470-9C83D3D059FF}" type="pres">
      <dgm:prSet presAssocID="{960A6029-8672-427A-B0BD-503FFA0FD63D}" presName="horz1" presStyleCnt="0"/>
      <dgm:spPr/>
    </dgm:pt>
    <dgm:pt modelId="{EE60B54A-5A98-4F6C-A0E0-8BD2348396B9}" type="pres">
      <dgm:prSet presAssocID="{960A6029-8672-427A-B0BD-503FFA0FD63D}" presName="tx1" presStyleLbl="revTx" presStyleIdx="3" presStyleCnt="7"/>
      <dgm:spPr/>
    </dgm:pt>
    <dgm:pt modelId="{0F394BB9-A507-48C4-9183-C692C1192DD0}" type="pres">
      <dgm:prSet presAssocID="{960A6029-8672-427A-B0BD-503FFA0FD63D}" presName="vert1" presStyleCnt="0"/>
      <dgm:spPr/>
    </dgm:pt>
    <dgm:pt modelId="{90249716-283C-40E5-97C4-FEEC970C5B4F}" type="pres">
      <dgm:prSet presAssocID="{7C27134E-92F9-4EA7-97CC-54EF32322655}" presName="thickLine" presStyleLbl="alignNode1" presStyleIdx="4" presStyleCnt="7"/>
      <dgm:spPr/>
    </dgm:pt>
    <dgm:pt modelId="{128433B6-42B4-4C7F-8345-91E13CE78CF3}" type="pres">
      <dgm:prSet presAssocID="{7C27134E-92F9-4EA7-97CC-54EF32322655}" presName="horz1" presStyleCnt="0"/>
      <dgm:spPr/>
    </dgm:pt>
    <dgm:pt modelId="{4C7C0BB4-9CA2-4E43-98FD-77F956260F94}" type="pres">
      <dgm:prSet presAssocID="{7C27134E-92F9-4EA7-97CC-54EF32322655}" presName="tx1" presStyleLbl="revTx" presStyleIdx="4" presStyleCnt="7"/>
      <dgm:spPr/>
    </dgm:pt>
    <dgm:pt modelId="{EF1FC265-3661-4EE0-B3E1-55E8EE9DDF5D}" type="pres">
      <dgm:prSet presAssocID="{7C27134E-92F9-4EA7-97CC-54EF32322655}" presName="vert1" presStyleCnt="0"/>
      <dgm:spPr/>
    </dgm:pt>
    <dgm:pt modelId="{6D129EA3-1F6B-40FA-AD85-F625A4890EE4}" type="pres">
      <dgm:prSet presAssocID="{0DEC43CC-66CA-4761-B5D8-C6B9FC6C6757}" presName="thickLine" presStyleLbl="alignNode1" presStyleIdx="5" presStyleCnt="7"/>
      <dgm:spPr/>
    </dgm:pt>
    <dgm:pt modelId="{3FB6D61A-2230-4AD9-A640-B9AB5483368D}" type="pres">
      <dgm:prSet presAssocID="{0DEC43CC-66CA-4761-B5D8-C6B9FC6C6757}" presName="horz1" presStyleCnt="0"/>
      <dgm:spPr/>
    </dgm:pt>
    <dgm:pt modelId="{664F6201-9D89-47AB-98BB-C528260F8400}" type="pres">
      <dgm:prSet presAssocID="{0DEC43CC-66CA-4761-B5D8-C6B9FC6C6757}" presName="tx1" presStyleLbl="revTx" presStyleIdx="5" presStyleCnt="7"/>
      <dgm:spPr/>
    </dgm:pt>
    <dgm:pt modelId="{162F52F8-9D37-4FD3-9C40-8EB5DA2EE07C}" type="pres">
      <dgm:prSet presAssocID="{0DEC43CC-66CA-4761-B5D8-C6B9FC6C6757}" presName="vert1" presStyleCnt="0"/>
      <dgm:spPr/>
    </dgm:pt>
    <dgm:pt modelId="{394656A6-1079-458C-A5C6-9BE455A63AD2}" type="pres">
      <dgm:prSet presAssocID="{F049F221-E4B9-47A3-844A-F6D1D1B93A8B}" presName="thickLine" presStyleLbl="alignNode1" presStyleIdx="6" presStyleCnt="7"/>
      <dgm:spPr/>
    </dgm:pt>
    <dgm:pt modelId="{7B2498CD-C02B-4939-B0B3-C359A6505F8A}" type="pres">
      <dgm:prSet presAssocID="{F049F221-E4B9-47A3-844A-F6D1D1B93A8B}" presName="horz1" presStyleCnt="0"/>
      <dgm:spPr/>
    </dgm:pt>
    <dgm:pt modelId="{70543C48-14B1-4970-A810-0576C26322C6}" type="pres">
      <dgm:prSet presAssocID="{F049F221-E4B9-47A3-844A-F6D1D1B93A8B}" presName="tx1" presStyleLbl="revTx" presStyleIdx="6" presStyleCnt="7"/>
      <dgm:spPr/>
    </dgm:pt>
    <dgm:pt modelId="{B1B5E215-D9D4-49E1-866E-9189D81B42AC}" type="pres">
      <dgm:prSet presAssocID="{F049F221-E4B9-47A3-844A-F6D1D1B93A8B}" presName="vert1" presStyleCnt="0"/>
      <dgm:spPr/>
    </dgm:pt>
  </dgm:ptLst>
  <dgm:cxnLst>
    <dgm:cxn modelId="{C7528D01-93D3-405E-8B7F-EC59A5D670C6}" srcId="{C9910423-8B16-4080-AA96-ECFF7D37AB05}" destId="{0DEC43CC-66CA-4761-B5D8-C6B9FC6C6757}" srcOrd="5" destOrd="0" parTransId="{65510521-EC8A-4151-80EC-6B0C71319C6A}" sibTransId="{75C12E5B-C003-4345-975D-DF4EEBAFF9C5}"/>
    <dgm:cxn modelId="{737F0E06-6E46-484D-97B9-073064C59A1C}" type="presOf" srcId="{0DEC43CC-66CA-4761-B5D8-C6B9FC6C6757}" destId="{664F6201-9D89-47AB-98BB-C528260F8400}" srcOrd="0" destOrd="0" presId="urn:microsoft.com/office/officeart/2008/layout/LinedList"/>
    <dgm:cxn modelId="{0A00BE0E-011E-47C3-B585-4A8A5C010117}" type="presOf" srcId="{960A6029-8672-427A-B0BD-503FFA0FD63D}" destId="{EE60B54A-5A98-4F6C-A0E0-8BD2348396B9}" srcOrd="0" destOrd="0" presId="urn:microsoft.com/office/officeart/2008/layout/LinedList"/>
    <dgm:cxn modelId="{A41FD52B-AD5B-451A-9D84-4FC8AC9118AD}" type="presOf" srcId="{E55D1FB7-2AFF-49AC-ACDF-FFE247B4EF8F}" destId="{9D25C4C1-2E38-4353-8EE0-EE09410F3775}" srcOrd="0" destOrd="0" presId="urn:microsoft.com/office/officeart/2008/layout/LinedList"/>
    <dgm:cxn modelId="{2A790A41-954A-44FA-A5E9-10786A409148}" type="presOf" srcId="{C9910423-8B16-4080-AA96-ECFF7D37AB05}" destId="{968A773C-86C8-47D4-98B1-FAC624415B38}" srcOrd="0" destOrd="0" presId="urn:microsoft.com/office/officeart/2008/layout/LinedList"/>
    <dgm:cxn modelId="{71A98162-C096-486B-B286-5C8C932571E9}" srcId="{C9910423-8B16-4080-AA96-ECFF7D37AB05}" destId="{00E21F5F-8C68-4575-93CB-D5BF56B31867}" srcOrd="2" destOrd="0" parTransId="{27338B9C-DC20-406E-93A6-E21C6842F3B5}" sibTransId="{80F0275F-F420-4677-92DF-A942DAEE1A13}"/>
    <dgm:cxn modelId="{6AF59F44-C3EC-4DFB-B918-D8734F9B56EB}" type="presOf" srcId="{7C27134E-92F9-4EA7-97CC-54EF32322655}" destId="{4C7C0BB4-9CA2-4E43-98FD-77F956260F94}" srcOrd="0" destOrd="0" presId="urn:microsoft.com/office/officeart/2008/layout/LinedList"/>
    <dgm:cxn modelId="{3F8BF366-91F4-44CA-8B52-D07AD56125AD}" type="presOf" srcId="{00E21F5F-8C68-4575-93CB-D5BF56B31867}" destId="{A71F512C-E08B-4734-902E-75853E43C6CD}" srcOrd="0" destOrd="0" presId="urn:microsoft.com/office/officeart/2008/layout/LinedList"/>
    <dgm:cxn modelId="{54FAC669-1BC7-4F1D-8B36-0B09A414032D}" type="presOf" srcId="{F049F221-E4B9-47A3-844A-F6D1D1B93A8B}" destId="{70543C48-14B1-4970-A810-0576C26322C6}" srcOrd="0" destOrd="0" presId="urn:microsoft.com/office/officeart/2008/layout/LinedList"/>
    <dgm:cxn modelId="{D2C8C64A-1E25-4667-81CA-946097656949}" srcId="{C9910423-8B16-4080-AA96-ECFF7D37AB05}" destId="{7C27134E-92F9-4EA7-97CC-54EF32322655}" srcOrd="4" destOrd="0" parTransId="{F7432D4B-2278-4596-98DF-E53A650E6031}" sibTransId="{4E59BF3A-29A3-4E36-AE1D-90A055CF0007}"/>
    <dgm:cxn modelId="{673FC076-7A44-4476-9F5F-EFE9EBB30790}" srcId="{C9910423-8B16-4080-AA96-ECFF7D37AB05}" destId="{960A6029-8672-427A-B0BD-503FFA0FD63D}" srcOrd="3" destOrd="0" parTransId="{AB0A2946-3B7B-4F43-8D5B-326E0DA94F40}" sibTransId="{ECC600C8-3199-401B-8E15-59B74939CAB0}"/>
    <dgm:cxn modelId="{8B30E583-A9EA-4441-A24E-AD6532121CE4}" type="presOf" srcId="{C8B30E7F-E790-472D-8A83-E27FD0805886}" destId="{8F1B4D6A-323C-4429-8E2B-3A120D3C33EE}" srcOrd="0" destOrd="0" presId="urn:microsoft.com/office/officeart/2008/layout/LinedList"/>
    <dgm:cxn modelId="{9D3D39A7-5ACB-4FA5-B551-F11DF63C17DF}" srcId="{C9910423-8B16-4080-AA96-ECFF7D37AB05}" destId="{E55D1FB7-2AFF-49AC-ACDF-FFE247B4EF8F}" srcOrd="0" destOrd="0" parTransId="{3431D5EE-0307-4FD5-8CEF-580A50951B83}" sibTransId="{7FD45984-213B-4986-A159-CC5028884D89}"/>
    <dgm:cxn modelId="{390910C0-536B-44DE-9A26-D3F073A8287D}" srcId="{C9910423-8B16-4080-AA96-ECFF7D37AB05}" destId="{F049F221-E4B9-47A3-844A-F6D1D1B93A8B}" srcOrd="6" destOrd="0" parTransId="{12A7ABC1-427F-4D1C-A9FE-37888FC9CBAE}" sibTransId="{EE1B4608-AC90-49F1-874B-87EB83082013}"/>
    <dgm:cxn modelId="{FCCC34F5-5060-4447-B005-435FB53AF062}" srcId="{C9910423-8B16-4080-AA96-ECFF7D37AB05}" destId="{C8B30E7F-E790-472D-8A83-E27FD0805886}" srcOrd="1" destOrd="0" parTransId="{960A7672-2968-4F15-92B1-C096D1FBD67E}" sibTransId="{07EAB6CC-2A01-4BF1-9A49-CD05CEC51DAF}"/>
    <dgm:cxn modelId="{DE457B12-4C94-4F8F-8BC9-00EE9F348E4B}" type="presParOf" srcId="{968A773C-86C8-47D4-98B1-FAC624415B38}" destId="{7BBADB90-49BB-47BA-A69B-F52A6BE73DF9}" srcOrd="0" destOrd="0" presId="urn:microsoft.com/office/officeart/2008/layout/LinedList"/>
    <dgm:cxn modelId="{29CD9B54-5C23-4C8C-B131-550E54896263}" type="presParOf" srcId="{968A773C-86C8-47D4-98B1-FAC624415B38}" destId="{B6E954C4-7BC3-4767-8015-53AC95863E41}" srcOrd="1" destOrd="0" presId="urn:microsoft.com/office/officeart/2008/layout/LinedList"/>
    <dgm:cxn modelId="{3D396CA1-426B-421E-8DC0-B030F7D1021B}" type="presParOf" srcId="{B6E954C4-7BC3-4767-8015-53AC95863E41}" destId="{9D25C4C1-2E38-4353-8EE0-EE09410F3775}" srcOrd="0" destOrd="0" presId="urn:microsoft.com/office/officeart/2008/layout/LinedList"/>
    <dgm:cxn modelId="{031F5968-47F8-45FA-822C-AB929850C6DC}" type="presParOf" srcId="{B6E954C4-7BC3-4767-8015-53AC95863E41}" destId="{4CA2D24E-AA49-48C8-805C-7A88A423F9CC}" srcOrd="1" destOrd="0" presId="urn:microsoft.com/office/officeart/2008/layout/LinedList"/>
    <dgm:cxn modelId="{3F5E6D29-752F-4585-AE10-BDEA928A1FD7}" type="presParOf" srcId="{968A773C-86C8-47D4-98B1-FAC624415B38}" destId="{E7E00553-6060-4198-ADC2-4E5C6608BA32}" srcOrd="2" destOrd="0" presId="urn:microsoft.com/office/officeart/2008/layout/LinedList"/>
    <dgm:cxn modelId="{9DA0D082-B3F3-45D5-8C97-A1E9F9F9C531}" type="presParOf" srcId="{968A773C-86C8-47D4-98B1-FAC624415B38}" destId="{AB62D5ED-275C-45B2-9A27-827BD871E6EA}" srcOrd="3" destOrd="0" presId="urn:microsoft.com/office/officeart/2008/layout/LinedList"/>
    <dgm:cxn modelId="{96A28A28-3857-451E-AC1D-FFFE5D741E13}" type="presParOf" srcId="{AB62D5ED-275C-45B2-9A27-827BD871E6EA}" destId="{8F1B4D6A-323C-4429-8E2B-3A120D3C33EE}" srcOrd="0" destOrd="0" presId="urn:microsoft.com/office/officeart/2008/layout/LinedList"/>
    <dgm:cxn modelId="{FD242B1A-37D0-4950-B1B1-0CC984E5EBBF}" type="presParOf" srcId="{AB62D5ED-275C-45B2-9A27-827BD871E6EA}" destId="{FCAC4ACD-97A2-45EC-83F2-4074F43B7B6E}" srcOrd="1" destOrd="0" presId="urn:microsoft.com/office/officeart/2008/layout/LinedList"/>
    <dgm:cxn modelId="{4ACD1BD2-3B31-468B-934D-6647AC5818C7}" type="presParOf" srcId="{968A773C-86C8-47D4-98B1-FAC624415B38}" destId="{3D27C0BA-6E7E-49EA-9E20-0BCC0F0A34DC}" srcOrd="4" destOrd="0" presId="urn:microsoft.com/office/officeart/2008/layout/LinedList"/>
    <dgm:cxn modelId="{969FE59E-A224-4E1F-BEFE-6ECA348DDE4E}" type="presParOf" srcId="{968A773C-86C8-47D4-98B1-FAC624415B38}" destId="{A40512D6-F771-4E69-ABF4-09A588B3AE2D}" srcOrd="5" destOrd="0" presId="urn:microsoft.com/office/officeart/2008/layout/LinedList"/>
    <dgm:cxn modelId="{D7C8D058-9C80-41A1-9204-F225497E6B16}" type="presParOf" srcId="{A40512D6-F771-4E69-ABF4-09A588B3AE2D}" destId="{A71F512C-E08B-4734-902E-75853E43C6CD}" srcOrd="0" destOrd="0" presId="urn:microsoft.com/office/officeart/2008/layout/LinedList"/>
    <dgm:cxn modelId="{9519179A-5AD9-4962-A82E-13E6294881F9}" type="presParOf" srcId="{A40512D6-F771-4E69-ABF4-09A588B3AE2D}" destId="{8DA82D4F-4C0E-4845-BF27-883323A3D65D}" srcOrd="1" destOrd="0" presId="urn:microsoft.com/office/officeart/2008/layout/LinedList"/>
    <dgm:cxn modelId="{3255C3AE-4996-4CB0-BE2C-E9B2A7F54781}" type="presParOf" srcId="{968A773C-86C8-47D4-98B1-FAC624415B38}" destId="{0D005825-9513-4640-B3F6-AF3533872BE5}" srcOrd="6" destOrd="0" presId="urn:microsoft.com/office/officeart/2008/layout/LinedList"/>
    <dgm:cxn modelId="{540A4556-C961-4B3E-877B-6AD124CCEC8A}" type="presParOf" srcId="{968A773C-86C8-47D4-98B1-FAC624415B38}" destId="{8B015555-00EF-434C-9470-9C83D3D059FF}" srcOrd="7" destOrd="0" presId="urn:microsoft.com/office/officeart/2008/layout/LinedList"/>
    <dgm:cxn modelId="{43FB2987-1977-4E55-A8E8-1B4491A09D91}" type="presParOf" srcId="{8B015555-00EF-434C-9470-9C83D3D059FF}" destId="{EE60B54A-5A98-4F6C-A0E0-8BD2348396B9}" srcOrd="0" destOrd="0" presId="urn:microsoft.com/office/officeart/2008/layout/LinedList"/>
    <dgm:cxn modelId="{DA48D880-B4A0-4538-87DA-24600A39E849}" type="presParOf" srcId="{8B015555-00EF-434C-9470-9C83D3D059FF}" destId="{0F394BB9-A507-48C4-9183-C692C1192DD0}" srcOrd="1" destOrd="0" presId="urn:microsoft.com/office/officeart/2008/layout/LinedList"/>
    <dgm:cxn modelId="{4273E9D5-5074-465C-8563-044515970F67}" type="presParOf" srcId="{968A773C-86C8-47D4-98B1-FAC624415B38}" destId="{90249716-283C-40E5-97C4-FEEC970C5B4F}" srcOrd="8" destOrd="0" presId="urn:microsoft.com/office/officeart/2008/layout/LinedList"/>
    <dgm:cxn modelId="{34650FB8-9DF3-4CE5-852E-7962B1D7848A}" type="presParOf" srcId="{968A773C-86C8-47D4-98B1-FAC624415B38}" destId="{128433B6-42B4-4C7F-8345-91E13CE78CF3}" srcOrd="9" destOrd="0" presId="urn:microsoft.com/office/officeart/2008/layout/LinedList"/>
    <dgm:cxn modelId="{01198F89-44CD-4286-8CB9-A99D000D1302}" type="presParOf" srcId="{128433B6-42B4-4C7F-8345-91E13CE78CF3}" destId="{4C7C0BB4-9CA2-4E43-98FD-77F956260F94}" srcOrd="0" destOrd="0" presId="urn:microsoft.com/office/officeart/2008/layout/LinedList"/>
    <dgm:cxn modelId="{1BD53C6B-87B3-463D-B1E6-D3F6EF99AE21}" type="presParOf" srcId="{128433B6-42B4-4C7F-8345-91E13CE78CF3}" destId="{EF1FC265-3661-4EE0-B3E1-55E8EE9DDF5D}" srcOrd="1" destOrd="0" presId="urn:microsoft.com/office/officeart/2008/layout/LinedList"/>
    <dgm:cxn modelId="{FF4E8909-92A1-43DA-A263-9DAD085EDF52}" type="presParOf" srcId="{968A773C-86C8-47D4-98B1-FAC624415B38}" destId="{6D129EA3-1F6B-40FA-AD85-F625A4890EE4}" srcOrd="10" destOrd="0" presId="urn:microsoft.com/office/officeart/2008/layout/LinedList"/>
    <dgm:cxn modelId="{023AE8D3-C583-4BC7-BB61-728E7903DE01}" type="presParOf" srcId="{968A773C-86C8-47D4-98B1-FAC624415B38}" destId="{3FB6D61A-2230-4AD9-A640-B9AB5483368D}" srcOrd="11" destOrd="0" presId="urn:microsoft.com/office/officeart/2008/layout/LinedList"/>
    <dgm:cxn modelId="{7C1B25D9-E4D3-43D7-A55C-3D10AF08F9D8}" type="presParOf" srcId="{3FB6D61A-2230-4AD9-A640-B9AB5483368D}" destId="{664F6201-9D89-47AB-98BB-C528260F8400}" srcOrd="0" destOrd="0" presId="urn:microsoft.com/office/officeart/2008/layout/LinedList"/>
    <dgm:cxn modelId="{00EE06DE-6FAC-4AB5-85D3-1CD6E9B2588D}" type="presParOf" srcId="{3FB6D61A-2230-4AD9-A640-B9AB5483368D}" destId="{162F52F8-9D37-4FD3-9C40-8EB5DA2EE07C}" srcOrd="1" destOrd="0" presId="urn:microsoft.com/office/officeart/2008/layout/LinedList"/>
    <dgm:cxn modelId="{1B2F503E-714E-4562-9683-EBED60F1085C}" type="presParOf" srcId="{968A773C-86C8-47D4-98B1-FAC624415B38}" destId="{394656A6-1079-458C-A5C6-9BE455A63AD2}" srcOrd="12" destOrd="0" presId="urn:microsoft.com/office/officeart/2008/layout/LinedList"/>
    <dgm:cxn modelId="{DD4425DC-5103-4987-B31E-CCB86D8F7B40}" type="presParOf" srcId="{968A773C-86C8-47D4-98B1-FAC624415B38}" destId="{7B2498CD-C02B-4939-B0B3-C359A6505F8A}" srcOrd="13" destOrd="0" presId="urn:microsoft.com/office/officeart/2008/layout/LinedList"/>
    <dgm:cxn modelId="{5FE046F6-505C-4CC5-A909-1418725B49E5}" type="presParOf" srcId="{7B2498CD-C02B-4939-B0B3-C359A6505F8A}" destId="{70543C48-14B1-4970-A810-0576C26322C6}" srcOrd="0" destOrd="0" presId="urn:microsoft.com/office/officeart/2008/layout/LinedList"/>
    <dgm:cxn modelId="{EDC1AE8F-C70E-4F1F-8FE0-7AD262ECF609}" type="presParOf" srcId="{7B2498CD-C02B-4939-B0B3-C359A6505F8A}" destId="{B1B5E215-D9D4-49E1-866E-9189D81B42AC}"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918CBFF3-CA17-434D-AF5F-80F3C2388597}" type="doc">
      <dgm:prSet loTypeId="urn:microsoft.com/office/officeart/2005/8/layout/vProcess5" loCatId="process" qsTypeId="urn:microsoft.com/office/officeart/2005/8/quickstyle/simple1" qsCatId="simple" csTypeId="urn:microsoft.com/office/officeart/2005/8/colors/colorful4" csCatId="colorful"/>
      <dgm:spPr/>
      <dgm:t>
        <a:bodyPr/>
        <a:lstStyle/>
        <a:p>
          <a:endParaRPr lang="en-US"/>
        </a:p>
      </dgm:t>
    </dgm:pt>
    <dgm:pt modelId="{E20AF415-85EA-4BA4-B40D-E271CF37DBE8}">
      <dgm:prSet/>
      <dgm:spPr/>
      <dgm:t>
        <a:bodyPr/>
        <a:lstStyle/>
        <a:p>
          <a:pPr rtl="0"/>
          <a:r>
            <a:rPr lang="en-GB"/>
            <a:t>Loneliness reflects his self theory of personality.</a:t>
          </a:r>
        </a:p>
      </dgm:t>
    </dgm:pt>
    <dgm:pt modelId="{35A43AFC-94AF-45DC-A0F7-4A5D2A4567E6}" type="parTrans" cxnId="{F5D051C0-EE3E-4BEF-8433-5F14870D6BA6}">
      <dgm:prSet/>
      <dgm:spPr/>
      <dgm:t>
        <a:bodyPr/>
        <a:lstStyle/>
        <a:p>
          <a:endParaRPr lang="en-US"/>
        </a:p>
      </dgm:t>
    </dgm:pt>
    <dgm:pt modelId="{E308B137-9498-45F0-A0BC-81E6AB71E5AC}" type="sibTrans" cxnId="{F5D051C0-EE3E-4BEF-8433-5F14870D6BA6}">
      <dgm:prSet/>
      <dgm:spPr/>
      <dgm:t>
        <a:bodyPr/>
        <a:lstStyle/>
        <a:p>
          <a:endParaRPr lang="en-US"/>
        </a:p>
      </dgm:t>
    </dgm:pt>
    <dgm:pt modelId="{7427C461-156D-49AC-AC9A-158726DD450E}">
      <dgm:prSet/>
      <dgm:spPr/>
      <dgm:t>
        <a:bodyPr/>
        <a:lstStyle/>
        <a:p>
          <a:pPr rtl="0"/>
          <a:r>
            <a:rPr lang="en-GB"/>
            <a:t>Society pressures the individual to act in restricted, socially approved ways.</a:t>
          </a:r>
        </a:p>
      </dgm:t>
    </dgm:pt>
    <dgm:pt modelId="{502B1AFD-AA4D-459C-8FE9-A932C83F5D8F}" type="parTrans" cxnId="{5F90C0C7-3260-4879-9346-7861CD0C76B4}">
      <dgm:prSet/>
      <dgm:spPr/>
      <dgm:t>
        <a:bodyPr/>
        <a:lstStyle/>
        <a:p>
          <a:endParaRPr lang="en-US"/>
        </a:p>
      </dgm:t>
    </dgm:pt>
    <dgm:pt modelId="{224EC93A-2843-4C17-96E0-64BCF21A034B}" type="sibTrans" cxnId="{5F90C0C7-3260-4879-9346-7861CD0C76B4}">
      <dgm:prSet/>
      <dgm:spPr/>
      <dgm:t>
        <a:bodyPr/>
        <a:lstStyle/>
        <a:p>
          <a:endParaRPr lang="en-US"/>
        </a:p>
      </dgm:t>
    </dgm:pt>
    <dgm:pt modelId="{D88C096B-06D7-4798-93EA-4A967C2E1498}">
      <dgm:prSet/>
      <dgm:spPr/>
      <dgm:t>
        <a:bodyPr/>
        <a:lstStyle/>
        <a:p>
          <a:pPr rtl="0"/>
          <a:r>
            <a:rPr lang="en-GB"/>
            <a:t>This leads to a discrepancy between one’s true inner self and the self manifested to others.</a:t>
          </a:r>
        </a:p>
      </dgm:t>
    </dgm:pt>
    <dgm:pt modelId="{9EC9BED9-B845-48B7-B9F7-935FBD4166D3}" type="parTrans" cxnId="{FE76BFD9-92DB-4C7E-8D8D-D8CAC85EBE22}">
      <dgm:prSet/>
      <dgm:spPr/>
      <dgm:t>
        <a:bodyPr/>
        <a:lstStyle/>
        <a:p>
          <a:endParaRPr lang="en-US"/>
        </a:p>
      </dgm:t>
    </dgm:pt>
    <dgm:pt modelId="{007FB04F-1B13-4464-9B7C-6D1DD7C95BD9}" type="sibTrans" cxnId="{FE76BFD9-92DB-4C7E-8D8D-D8CAC85EBE22}">
      <dgm:prSet/>
      <dgm:spPr/>
      <dgm:t>
        <a:bodyPr/>
        <a:lstStyle/>
        <a:p>
          <a:endParaRPr lang="en-US"/>
        </a:p>
      </dgm:t>
    </dgm:pt>
    <dgm:pt modelId="{52C946DE-E360-41C4-A048-FE1A136068B2}">
      <dgm:prSet/>
      <dgm:spPr/>
      <dgm:t>
        <a:bodyPr/>
        <a:lstStyle/>
        <a:p>
          <a:pPr rtl="0"/>
          <a:r>
            <a:rPr lang="en-GB"/>
            <a:t>Merely performing society’s roles, no matter how adequately done, leads to an empty existence.</a:t>
          </a:r>
        </a:p>
      </dgm:t>
    </dgm:pt>
    <dgm:pt modelId="{02CC5DF9-87D5-4D1E-81E9-F323018DE869}" type="parTrans" cxnId="{5D7E51B1-0009-482A-9C58-7A335E9A079F}">
      <dgm:prSet/>
      <dgm:spPr/>
      <dgm:t>
        <a:bodyPr/>
        <a:lstStyle/>
        <a:p>
          <a:endParaRPr lang="en-US"/>
        </a:p>
      </dgm:t>
    </dgm:pt>
    <dgm:pt modelId="{669EB9F8-97E5-4BE2-BC16-FEAE6EEE7A42}" type="sibTrans" cxnId="{5D7E51B1-0009-482A-9C58-7A335E9A079F}">
      <dgm:prSet/>
      <dgm:spPr/>
      <dgm:t>
        <a:bodyPr/>
        <a:lstStyle/>
        <a:p>
          <a:endParaRPr lang="en-US"/>
        </a:p>
      </dgm:t>
    </dgm:pt>
    <dgm:pt modelId="{D982FD45-5498-43ED-BE9B-34203C3AA364}">
      <dgm:prSet/>
      <dgm:spPr/>
      <dgm:t>
        <a:bodyPr/>
        <a:lstStyle/>
        <a:p>
          <a:pPr rtl="0"/>
          <a:r>
            <a:rPr lang="en-GB"/>
            <a:t>Loneliness occurs when individuals, having dropped their defences to get in touch with their inner selves, nonetheless expect rejection from others. </a:t>
          </a:r>
        </a:p>
      </dgm:t>
    </dgm:pt>
    <dgm:pt modelId="{D11F6C6F-FBF1-41D4-827C-21B93FB7EEA4}" type="parTrans" cxnId="{66944D22-D917-47DD-B6D7-1EA408CD0ED6}">
      <dgm:prSet/>
      <dgm:spPr/>
      <dgm:t>
        <a:bodyPr/>
        <a:lstStyle/>
        <a:p>
          <a:endParaRPr lang="en-US"/>
        </a:p>
      </dgm:t>
    </dgm:pt>
    <dgm:pt modelId="{512E127E-DCEF-4428-83E7-593C75CE9262}" type="sibTrans" cxnId="{66944D22-D917-47DD-B6D7-1EA408CD0ED6}">
      <dgm:prSet/>
      <dgm:spPr/>
      <dgm:t>
        <a:bodyPr/>
        <a:lstStyle/>
        <a:p>
          <a:endParaRPr lang="en-US"/>
        </a:p>
      </dgm:t>
    </dgm:pt>
    <dgm:pt modelId="{EB84ECC6-7EA8-438D-891C-665D6EB812D4}">
      <dgm:prSet/>
      <dgm:spPr/>
      <dgm:t>
        <a:bodyPr/>
        <a:lstStyle/>
        <a:p>
          <a:endParaRPr lang="en-US"/>
        </a:p>
      </dgm:t>
    </dgm:pt>
    <dgm:pt modelId="{51BC2C84-367F-463B-BA11-F2F330E068DA}" type="parTrans" cxnId="{17E0AB71-913B-4370-BB9B-039B8F1624BF}">
      <dgm:prSet/>
      <dgm:spPr/>
      <dgm:t>
        <a:bodyPr/>
        <a:lstStyle/>
        <a:p>
          <a:endParaRPr lang="en-US"/>
        </a:p>
      </dgm:t>
    </dgm:pt>
    <dgm:pt modelId="{7818F8BB-BD7F-4325-853E-BF95BCE2C3B4}" type="sibTrans" cxnId="{17E0AB71-913B-4370-BB9B-039B8F1624BF}">
      <dgm:prSet/>
      <dgm:spPr/>
      <dgm:t>
        <a:bodyPr/>
        <a:lstStyle/>
        <a:p>
          <a:endParaRPr lang="en-US"/>
        </a:p>
      </dgm:t>
    </dgm:pt>
    <dgm:pt modelId="{29424AA6-192A-45C6-B798-B727BAEFB6A1}">
      <dgm:prSet/>
      <dgm:spPr/>
      <dgm:t>
        <a:bodyPr/>
        <a:lstStyle/>
        <a:p>
          <a:endParaRPr lang="en-US"/>
        </a:p>
      </dgm:t>
    </dgm:pt>
    <dgm:pt modelId="{59F17764-7627-4A8B-9F1B-69FB30EAF5AA}" type="parTrans" cxnId="{6001E757-A872-49B4-BEDB-043E208A4A01}">
      <dgm:prSet/>
      <dgm:spPr/>
      <dgm:t>
        <a:bodyPr/>
        <a:lstStyle/>
        <a:p>
          <a:endParaRPr lang="en-US"/>
        </a:p>
      </dgm:t>
    </dgm:pt>
    <dgm:pt modelId="{E4ACF69E-0D1C-4720-9C45-54043D34A211}" type="sibTrans" cxnId="{6001E757-A872-49B4-BEDB-043E208A4A01}">
      <dgm:prSet/>
      <dgm:spPr/>
      <dgm:t>
        <a:bodyPr/>
        <a:lstStyle/>
        <a:p>
          <a:endParaRPr lang="en-US"/>
        </a:p>
      </dgm:t>
    </dgm:pt>
    <dgm:pt modelId="{3747F5A3-07BD-49AE-BE9B-B428CBAAB59A}">
      <dgm:prSet/>
      <dgm:spPr/>
      <dgm:t>
        <a:bodyPr/>
        <a:lstStyle/>
        <a:p>
          <a:pPr rtl="0"/>
          <a:endParaRPr lang="en-GB"/>
        </a:p>
      </dgm:t>
    </dgm:pt>
    <dgm:pt modelId="{8FD9C0C6-8FDE-458D-98C1-B94B68E9A167}" type="parTrans" cxnId="{A23B1E88-429E-433B-8ACC-D7103C548385}">
      <dgm:prSet/>
      <dgm:spPr/>
      <dgm:t>
        <a:bodyPr/>
        <a:lstStyle/>
        <a:p>
          <a:endParaRPr lang="en-US"/>
        </a:p>
      </dgm:t>
    </dgm:pt>
    <dgm:pt modelId="{C3E4B870-EB03-4A9B-8D7C-09615B9EF7B7}" type="sibTrans" cxnId="{A23B1E88-429E-433B-8ACC-D7103C548385}">
      <dgm:prSet/>
      <dgm:spPr/>
      <dgm:t>
        <a:bodyPr/>
        <a:lstStyle/>
        <a:p>
          <a:endParaRPr lang="en-US"/>
        </a:p>
      </dgm:t>
    </dgm:pt>
    <dgm:pt modelId="{B9A611DA-4DF4-4D0E-A94F-D42DA0E3F439}" type="pres">
      <dgm:prSet presAssocID="{918CBFF3-CA17-434D-AF5F-80F3C2388597}" presName="outerComposite" presStyleCnt="0">
        <dgm:presLayoutVars>
          <dgm:chMax val="5"/>
          <dgm:dir/>
          <dgm:resizeHandles val="exact"/>
        </dgm:presLayoutVars>
      </dgm:prSet>
      <dgm:spPr/>
    </dgm:pt>
    <dgm:pt modelId="{5DA8F448-4C8B-42E4-AA8F-D26508FACB05}" type="pres">
      <dgm:prSet presAssocID="{918CBFF3-CA17-434D-AF5F-80F3C2388597}" presName="dummyMaxCanvas" presStyleCnt="0">
        <dgm:presLayoutVars/>
      </dgm:prSet>
      <dgm:spPr/>
    </dgm:pt>
    <dgm:pt modelId="{FC68C90A-1627-4A62-A276-E6AFCE0414CA}" type="pres">
      <dgm:prSet presAssocID="{918CBFF3-CA17-434D-AF5F-80F3C2388597}" presName="FiveNodes_1" presStyleLbl="node1" presStyleIdx="0" presStyleCnt="5">
        <dgm:presLayoutVars>
          <dgm:bulletEnabled val="1"/>
        </dgm:presLayoutVars>
      </dgm:prSet>
      <dgm:spPr/>
    </dgm:pt>
    <dgm:pt modelId="{8E918289-A260-4F5F-A333-268A00CE1FC6}" type="pres">
      <dgm:prSet presAssocID="{918CBFF3-CA17-434D-AF5F-80F3C2388597}" presName="FiveNodes_2" presStyleLbl="node1" presStyleIdx="1" presStyleCnt="5">
        <dgm:presLayoutVars>
          <dgm:bulletEnabled val="1"/>
        </dgm:presLayoutVars>
      </dgm:prSet>
      <dgm:spPr/>
    </dgm:pt>
    <dgm:pt modelId="{4FCD3FC7-A0D9-45CE-89D8-1689E2C9A4BC}" type="pres">
      <dgm:prSet presAssocID="{918CBFF3-CA17-434D-AF5F-80F3C2388597}" presName="FiveNodes_3" presStyleLbl="node1" presStyleIdx="2" presStyleCnt="5">
        <dgm:presLayoutVars>
          <dgm:bulletEnabled val="1"/>
        </dgm:presLayoutVars>
      </dgm:prSet>
      <dgm:spPr/>
    </dgm:pt>
    <dgm:pt modelId="{025EE68C-6076-4E5A-837F-5D574DB796FA}" type="pres">
      <dgm:prSet presAssocID="{918CBFF3-CA17-434D-AF5F-80F3C2388597}" presName="FiveNodes_4" presStyleLbl="node1" presStyleIdx="3" presStyleCnt="5">
        <dgm:presLayoutVars>
          <dgm:bulletEnabled val="1"/>
        </dgm:presLayoutVars>
      </dgm:prSet>
      <dgm:spPr/>
    </dgm:pt>
    <dgm:pt modelId="{6302B00C-284C-43F9-A026-562DC7E6B011}" type="pres">
      <dgm:prSet presAssocID="{918CBFF3-CA17-434D-AF5F-80F3C2388597}" presName="FiveNodes_5" presStyleLbl="node1" presStyleIdx="4" presStyleCnt="5">
        <dgm:presLayoutVars>
          <dgm:bulletEnabled val="1"/>
        </dgm:presLayoutVars>
      </dgm:prSet>
      <dgm:spPr/>
    </dgm:pt>
    <dgm:pt modelId="{C0EDF4D6-0765-4A49-8AC5-3655D766AF10}" type="pres">
      <dgm:prSet presAssocID="{918CBFF3-CA17-434D-AF5F-80F3C2388597}" presName="FiveConn_1-2" presStyleLbl="fgAccFollowNode1" presStyleIdx="0" presStyleCnt="4">
        <dgm:presLayoutVars>
          <dgm:bulletEnabled val="1"/>
        </dgm:presLayoutVars>
      </dgm:prSet>
      <dgm:spPr/>
    </dgm:pt>
    <dgm:pt modelId="{7079E0DA-4E4D-4945-BF7B-D19CB26F8C71}" type="pres">
      <dgm:prSet presAssocID="{918CBFF3-CA17-434D-AF5F-80F3C2388597}" presName="FiveConn_2-3" presStyleLbl="fgAccFollowNode1" presStyleIdx="1" presStyleCnt="4">
        <dgm:presLayoutVars>
          <dgm:bulletEnabled val="1"/>
        </dgm:presLayoutVars>
      </dgm:prSet>
      <dgm:spPr/>
    </dgm:pt>
    <dgm:pt modelId="{573D8B1A-B9AD-4411-A957-E3B853A93BA3}" type="pres">
      <dgm:prSet presAssocID="{918CBFF3-CA17-434D-AF5F-80F3C2388597}" presName="FiveConn_3-4" presStyleLbl="fgAccFollowNode1" presStyleIdx="2" presStyleCnt="4">
        <dgm:presLayoutVars>
          <dgm:bulletEnabled val="1"/>
        </dgm:presLayoutVars>
      </dgm:prSet>
      <dgm:spPr/>
    </dgm:pt>
    <dgm:pt modelId="{E7D63B2D-9EC7-49C2-840D-5634A640CFD0}" type="pres">
      <dgm:prSet presAssocID="{918CBFF3-CA17-434D-AF5F-80F3C2388597}" presName="FiveConn_4-5" presStyleLbl="fgAccFollowNode1" presStyleIdx="3" presStyleCnt="4">
        <dgm:presLayoutVars>
          <dgm:bulletEnabled val="1"/>
        </dgm:presLayoutVars>
      </dgm:prSet>
      <dgm:spPr/>
    </dgm:pt>
    <dgm:pt modelId="{AEB2F310-1396-41CB-AB83-BDC9EA341177}" type="pres">
      <dgm:prSet presAssocID="{918CBFF3-CA17-434D-AF5F-80F3C2388597}" presName="FiveNodes_1_text" presStyleLbl="node1" presStyleIdx="4" presStyleCnt="5">
        <dgm:presLayoutVars>
          <dgm:bulletEnabled val="1"/>
        </dgm:presLayoutVars>
      </dgm:prSet>
      <dgm:spPr/>
    </dgm:pt>
    <dgm:pt modelId="{D96FA88E-BADF-4CBF-893D-A99DD551A55B}" type="pres">
      <dgm:prSet presAssocID="{918CBFF3-CA17-434D-AF5F-80F3C2388597}" presName="FiveNodes_2_text" presStyleLbl="node1" presStyleIdx="4" presStyleCnt="5">
        <dgm:presLayoutVars>
          <dgm:bulletEnabled val="1"/>
        </dgm:presLayoutVars>
      </dgm:prSet>
      <dgm:spPr/>
    </dgm:pt>
    <dgm:pt modelId="{344252EE-63BE-466B-9E6E-F32848D46E4D}" type="pres">
      <dgm:prSet presAssocID="{918CBFF3-CA17-434D-AF5F-80F3C2388597}" presName="FiveNodes_3_text" presStyleLbl="node1" presStyleIdx="4" presStyleCnt="5">
        <dgm:presLayoutVars>
          <dgm:bulletEnabled val="1"/>
        </dgm:presLayoutVars>
      </dgm:prSet>
      <dgm:spPr/>
    </dgm:pt>
    <dgm:pt modelId="{D77560B7-0364-46D2-95BF-66EEF4BE8674}" type="pres">
      <dgm:prSet presAssocID="{918CBFF3-CA17-434D-AF5F-80F3C2388597}" presName="FiveNodes_4_text" presStyleLbl="node1" presStyleIdx="4" presStyleCnt="5">
        <dgm:presLayoutVars>
          <dgm:bulletEnabled val="1"/>
        </dgm:presLayoutVars>
      </dgm:prSet>
      <dgm:spPr/>
    </dgm:pt>
    <dgm:pt modelId="{569C4F17-9BA5-45DC-B73B-3D7C4EF989AE}" type="pres">
      <dgm:prSet presAssocID="{918CBFF3-CA17-434D-AF5F-80F3C2388597}" presName="FiveNodes_5_text" presStyleLbl="node1" presStyleIdx="4" presStyleCnt="5">
        <dgm:presLayoutVars>
          <dgm:bulletEnabled val="1"/>
        </dgm:presLayoutVars>
      </dgm:prSet>
      <dgm:spPr/>
    </dgm:pt>
  </dgm:ptLst>
  <dgm:cxnLst>
    <dgm:cxn modelId="{816D4A13-5DC7-4BB3-9854-F6E63A8E72D7}" type="presOf" srcId="{52C946DE-E360-41C4-A048-FE1A136068B2}" destId="{D77560B7-0364-46D2-95BF-66EEF4BE8674}" srcOrd="1" destOrd="0" presId="urn:microsoft.com/office/officeart/2005/8/layout/vProcess5"/>
    <dgm:cxn modelId="{3A39FD13-46C3-4D56-93D6-3B51170598FA}" type="presOf" srcId="{E308B137-9498-45F0-A0BC-81E6AB71E5AC}" destId="{C0EDF4D6-0765-4A49-8AC5-3655D766AF10}" srcOrd="0" destOrd="0" presId="urn:microsoft.com/office/officeart/2005/8/layout/vProcess5"/>
    <dgm:cxn modelId="{66944D22-D917-47DD-B6D7-1EA408CD0ED6}" srcId="{918CBFF3-CA17-434D-AF5F-80F3C2388597}" destId="{D982FD45-5498-43ED-BE9B-34203C3AA364}" srcOrd="4" destOrd="0" parTransId="{D11F6C6F-FBF1-41D4-827C-21B93FB7EEA4}" sibTransId="{512E127E-DCEF-4428-83E7-593C75CE9262}"/>
    <dgm:cxn modelId="{38B72538-2064-49C9-92EB-612ABA3A9F16}" type="presOf" srcId="{224EC93A-2843-4C17-96E0-64BCF21A034B}" destId="{7079E0DA-4E4D-4945-BF7B-D19CB26F8C71}" srcOrd="0" destOrd="0" presId="urn:microsoft.com/office/officeart/2005/8/layout/vProcess5"/>
    <dgm:cxn modelId="{0E96E83C-6F42-4F74-BC62-4C55D6DB3A5A}" type="presOf" srcId="{669EB9F8-97E5-4BE2-BC16-FEAE6EEE7A42}" destId="{E7D63B2D-9EC7-49C2-840D-5634A640CFD0}" srcOrd="0" destOrd="0" presId="urn:microsoft.com/office/officeart/2005/8/layout/vProcess5"/>
    <dgm:cxn modelId="{51F7E444-BB8E-4AD5-BDD5-39AF533BFA68}" type="presOf" srcId="{D982FD45-5498-43ED-BE9B-34203C3AA364}" destId="{6302B00C-284C-43F9-A026-562DC7E6B011}" srcOrd="0" destOrd="0" presId="urn:microsoft.com/office/officeart/2005/8/layout/vProcess5"/>
    <dgm:cxn modelId="{478BBA49-74F3-40F5-ABAB-73E5BEE55D6E}" type="presOf" srcId="{7427C461-156D-49AC-AC9A-158726DD450E}" destId="{8E918289-A260-4F5F-A333-268A00CE1FC6}" srcOrd="0" destOrd="0" presId="urn:microsoft.com/office/officeart/2005/8/layout/vProcess5"/>
    <dgm:cxn modelId="{EF79E270-A475-4DAA-9E72-7DF75EE07B16}" type="presOf" srcId="{52C946DE-E360-41C4-A048-FE1A136068B2}" destId="{025EE68C-6076-4E5A-837F-5D574DB796FA}" srcOrd="0" destOrd="0" presId="urn:microsoft.com/office/officeart/2005/8/layout/vProcess5"/>
    <dgm:cxn modelId="{17E0AB71-913B-4370-BB9B-039B8F1624BF}" srcId="{918CBFF3-CA17-434D-AF5F-80F3C2388597}" destId="{EB84ECC6-7EA8-438D-891C-665D6EB812D4}" srcOrd="5" destOrd="0" parTransId="{51BC2C84-367F-463B-BA11-F2F330E068DA}" sibTransId="{7818F8BB-BD7F-4325-853E-BF95BCE2C3B4}"/>
    <dgm:cxn modelId="{EDD5AB57-6AB5-4A10-8D9A-6F0EE72A5913}" type="presOf" srcId="{007FB04F-1B13-4464-9B7C-6D1DD7C95BD9}" destId="{573D8B1A-B9AD-4411-A957-E3B853A93BA3}" srcOrd="0" destOrd="0" presId="urn:microsoft.com/office/officeart/2005/8/layout/vProcess5"/>
    <dgm:cxn modelId="{6001E757-A872-49B4-BEDB-043E208A4A01}" srcId="{918CBFF3-CA17-434D-AF5F-80F3C2388597}" destId="{29424AA6-192A-45C6-B798-B727BAEFB6A1}" srcOrd="6" destOrd="0" parTransId="{59F17764-7627-4A8B-9F1B-69FB30EAF5AA}" sibTransId="{E4ACF69E-0D1C-4720-9C45-54043D34A211}"/>
    <dgm:cxn modelId="{A23B1E88-429E-433B-8ACC-D7103C548385}" srcId="{918CBFF3-CA17-434D-AF5F-80F3C2388597}" destId="{3747F5A3-07BD-49AE-BE9B-B428CBAAB59A}" srcOrd="7" destOrd="0" parTransId="{8FD9C0C6-8FDE-458D-98C1-B94B68E9A167}" sibTransId="{C3E4B870-EB03-4A9B-8D7C-09615B9EF7B7}"/>
    <dgm:cxn modelId="{D937EB88-8254-4686-A30D-3C0A523C2949}" type="presOf" srcId="{D88C096B-06D7-4798-93EA-4A967C2E1498}" destId="{344252EE-63BE-466B-9E6E-F32848D46E4D}" srcOrd="1" destOrd="0" presId="urn:microsoft.com/office/officeart/2005/8/layout/vProcess5"/>
    <dgm:cxn modelId="{4783AC98-F31D-42FE-8868-69FFF2CE33A3}" type="presOf" srcId="{918CBFF3-CA17-434D-AF5F-80F3C2388597}" destId="{B9A611DA-4DF4-4D0E-A94F-D42DA0E3F439}" srcOrd="0" destOrd="0" presId="urn:microsoft.com/office/officeart/2005/8/layout/vProcess5"/>
    <dgm:cxn modelId="{482459A8-CE91-4780-9E80-59C1F04E2B63}" type="presOf" srcId="{7427C461-156D-49AC-AC9A-158726DD450E}" destId="{D96FA88E-BADF-4CBF-893D-A99DD551A55B}" srcOrd="1" destOrd="0" presId="urn:microsoft.com/office/officeart/2005/8/layout/vProcess5"/>
    <dgm:cxn modelId="{5D7E51B1-0009-482A-9C58-7A335E9A079F}" srcId="{918CBFF3-CA17-434D-AF5F-80F3C2388597}" destId="{52C946DE-E360-41C4-A048-FE1A136068B2}" srcOrd="3" destOrd="0" parTransId="{02CC5DF9-87D5-4D1E-81E9-F323018DE869}" sibTransId="{669EB9F8-97E5-4BE2-BC16-FEAE6EEE7A42}"/>
    <dgm:cxn modelId="{13043AC0-BC1A-49C6-9F8A-77877807A4B4}" type="presOf" srcId="{E20AF415-85EA-4BA4-B40D-E271CF37DBE8}" destId="{AEB2F310-1396-41CB-AB83-BDC9EA341177}" srcOrd="1" destOrd="0" presId="urn:microsoft.com/office/officeart/2005/8/layout/vProcess5"/>
    <dgm:cxn modelId="{F5D051C0-EE3E-4BEF-8433-5F14870D6BA6}" srcId="{918CBFF3-CA17-434D-AF5F-80F3C2388597}" destId="{E20AF415-85EA-4BA4-B40D-E271CF37DBE8}" srcOrd="0" destOrd="0" parTransId="{35A43AFC-94AF-45DC-A0F7-4A5D2A4567E6}" sibTransId="{E308B137-9498-45F0-A0BC-81E6AB71E5AC}"/>
    <dgm:cxn modelId="{5F90C0C7-3260-4879-9346-7861CD0C76B4}" srcId="{918CBFF3-CA17-434D-AF5F-80F3C2388597}" destId="{7427C461-156D-49AC-AC9A-158726DD450E}" srcOrd="1" destOrd="0" parTransId="{502B1AFD-AA4D-459C-8FE9-A932C83F5D8F}" sibTransId="{224EC93A-2843-4C17-96E0-64BCF21A034B}"/>
    <dgm:cxn modelId="{3AA141CC-0A7B-437B-987D-6CD673CA1409}" type="presOf" srcId="{D982FD45-5498-43ED-BE9B-34203C3AA364}" destId="{569C4F17-9BA5-45DC-B73B-3D7C4EF989AE}" srcOrd="1" destOrd="0" presId="urn:microsoft.com/office/officeart/2005/8/layout/vProcess5"/>
    <dgm:cxn modelId="{3045F3CE-965B-4049-B726-B4AD2CD78531}" type="presOf" srcId="{E20AF415-85EA-4BA4-B40D-E271CF37DBE8}" destId="{FC68C90A-1627-4A62-A276-E6AFCE0414CA}" srcOrd="0" destOrd="0" presId="urn:microsoft.com/office/officeart/2005/8/layout/vProcess5"/>
    <dgm:cxn modelId="{FE76BFD9-92DB-4C7E-8D8D-D8CAC85EBE22}" srcId="{918CBFF3-CA17-434D-AF5F-80F3C2388597}" destId="{D88C096B-06D7-4798-93EA-4A967C2E1498}" srcOrd="2" destOrd="0" parTransId="{9EC9BED9-B845-48B7-B9F7-935FBD4166D3}" sibTransId="{007FB04F-1B13-4464-9B7C-6D1DD7C95BD9}"/>
    <dgm:cxn modelId="{4F1D25E7-A714-484E-87EF-6552AE34587F}" type="presOf" srcId="{D88C096B-06D7-4798-93EA-4A967C2E1498}" destId="{4FCD3FC7-A0D9-45CE-89D8-1689E2C9A4BC}" srcOrd="0" destOrd="0" presId="urn:microsoft.com/office/officeart/2005/8/layout/vProcess5"/>
    <dgm:cxn modelId="{3E44804C-3FE5-426F-9DFB-3029B5FF4B20}" type="presParOf" srcId="{B9A611DA-4DF4-4D0E-A94F-D42DA0E3F439}" destId="{5DA8F448-4C8B-42E4-AA8F-D26508FACB05}" srcOrd="0" destOrd="0" presId="urn:microsoft.com/office/officeart/2005/8/layout/vProcess5"/>
    <dgm:cxn modelId="{25B04D85-5B45-4ADE-8B63-8CF31E74668D}" type="presParOf" srcId="{B9A611DA-4DF4-4D0E-A94F-D42DA0E3F439}" destId="{FC68C90A-1627-4A62-A276-E6AFCE0414CA}" srcOrd="1" destOrd="0" presId="urn:microsoft.com/office/officeart/2005/8/layout/vProcess5"/>
    <dgm:cxn modelId="{EBDCD019-50EE-449B-9875-E1AF8BF0AC89}" type="presParOf" srcId="{B9A611DA-4DF4-4D0E-A94F-D42DA0E3F439}" destId="{8E918289-A260-4F5F-A333-268A00CE1FC6}" srcOrd="2" destOrd="0" presId="urn:microsoft.com/office/officeart/2005/8/layout/vProcess5"/>
    <dgm:cxn modelId="{F88BE092-5686-4107-BA82-1274B5902769}" type="presParOf" srcId="{B9A611DA-4DF4-4D0E-A94F-D42DA0E3F439}" destId="{4FCD3FC7-A0D9-45CE-89D8-1689E2C9A4BC}" srcOrd="3" destOrd="0" presId="urn:microsoft.com/office/officeart/2005/8/layout/vProcess5"/>
    <dgm:cxn modelId="{ED140D71-3ACE-434A-B418-AAD5AF970794}" type="presParOf" srcId="{B9A611DA-4DF4-4D0E-A94F-D42DA0E3F439}" destId="{025EE68C-6076-4E5A-837F-5D574DB796FA}" srcOrd="4" destOrd="0" presId="urn:microsoft.com/office/officeart/2005/8/layout/vProcess5"/>
    <dgm:cxn modelId="{720ADFFB-606A-4030-9124-7903F1D210F6}" type="presParOf" srcId="{B9A611DA-4DF4-4D0E-A94F-D42DA0E3F439}" destId="{6302B00C-284C-43F9-A026-562DC7E6B011}" srcOrd="5" destOrd="0" presId="urn:microsoft.com/office/officeart/2005/8/layout/vProcess5"/>
    <dgm:cxn modelId="{B1B269BA-C509-480A-8ABE-525849D19EAA}" type="presParOf" srcId="{B9A611DA-4DF4-4D0E-A94F-D42DA0E3F439}" destId="{C0EDF4D6-0765-4A49-8AC5-3655D766AF10}" srcOrd="6" destOrd="0" presId="urn:microsoft.com/office/officeart/2005/8/layout/vProcess5"/>
    <dgm:cxn modelId="{00E10E84-6034-4E04-9FE0-3C72FFF5B8E9}" type="presParOf" srcId="{B9A611DA-4DF4-4D0E-A94F-D42DA0E3F439}" destId="{7079E0DA-4E4D-4945-BF7B-D19CB26F8C71}" srcOrd="7" destOrd="0" presId="urn:microsoft.com/office/officeart/2005/8/layout/vProcess5"/>
    <dgm:cxn modelId="{2E4FB0B3-D4E8-4484-B99F-74BF02B893B1}" type="presParOf" srcId="{B9A611DA-4DF4-4D0E-A94F-D42DA0E3F439}" destId="{573D8B1A-B9AD-4411-A957-E3B853A93BA3}" srcOrd="8" destOrd="0" presId="urn:microsoft.com/office/officeart/2005/8/layout/vProcess5"/>
    <dgm:cxn modelId="{1A3C7F02-73EC-4453-A0B1-446562CBF29C}" type="presParOf" srcId="{B9A611DA-4DF4-4D0E-A94F-D42DA0E3F439}" destId="{E7D63B2D-9EC7-49C2-840D-5634A640CFD0}" srcOrd="9" destOrd="0" presId="urn:microsoft.com/office/officeart/2005/8/layout/vProcess5"/>
    <dgm:cxn modelId="{5078C2B9-4CD7-491F-91B2-9A99BE5563B1}" type="presParOf" srcId="{B9A611DA-4DF4-4D0E-A94F-D42DA0E3F439}" destId="{AEB2F310-1396-41CB-AB83-BDC9EA341177}" srcOrd="10" destOrd="0" presId="urn:microsoft.com/office/officeart/2005/8/layout/vProcess5"/>
    <dgm:cxn modelId="{CBFB6954-4394-4F58-84AB-5B0382E62718}" type="presParOf" srcId="{B9A611DA-4DF4-4D0E-A94F-D42DA0E3F439}" destId="{D96FA88E-BADF-4CBF-893D-A99DD551A55B}" srcOrd="11" destOrd="0" presId="urn:microsoft.com/office/officeart/2005/8/layout/vProcess5"/>
    <dgm:cxn modelId="{165F3047-99FD-4EFB-8C8E-6ED8B208F6E6}" type="presParOf" srcId="{B9A611DA-4DF4-4D0E-A94F-D42DA0E3F439}" destId="{344252EE-63BE-466B-9E6E-F32848D46E4D}" srcOrd="12" destOrd="0" presId="urn:microsoft.com/office/officeart/2005/8/layout/vProcess5"/>
    <dgm:cxn modelId="{C2268DC1-77F4-4F7C-B979-6B6DDF2DBB68}" type="presParOf" srcId="{B9A611DA-4DF4-4D0E-A94F-D42DA0E3F439}" destId="{D77560B7-0364-46D2-95BF-66EEF4BE8674}" srcOrd="13" destOrd="0" presId="urn:microsoft.com/office/officeart/2005/8/layout/vProcess5"/>
    <dgm:cxn modelId="{FE91BDC7-B9D5-4F91-B14D-E7027C067CDE}" type="presParOf" srcId="{B9A611DA-4DF4-4D0E-A94F-D42DA0E3F439}" destId="{569C4F17-9BA5-45DC-B73B-3D7C4EF989AE}"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CC455B49-0AE6-418C-8606-2811B26F4BD3}" type="doc">
      <dgm:prSet loTypeId="urn:microsoft.com/office/officeart/2005/8/layout/cycle3" loCatId="cycle" qsTypeId="urn:microsoft.com/office/officeart/2005/8/quickstyle/simple1" qsCatId="simple" csTypeId="urn:microsoft.com/office/officeart/2005/8/colors/accent4_4" csCatId="accent4"/>
      <dgm:spPr/>
      <dgm:t>
        <a:bodyPr/>
        <a:lstStyle/>
        <a:p>
          <a:endParaRPr lang="en-US"/>
        </a:p>
      </dgm:t>
    </dgm:pt>
    <dgm:pt modelId="{BFB5E561-94B6-4570-81F6-61840AED6A2E}">
      <dgm:prSet/>
      <dgm:spPr/>
      <dgm:t>
        <a:bodyPr/>
        <a:lstStyle/>
        <a:p>
          <a:pPr rtl="0"/>
          <a:r>
            <a:rPr lang="en-GB"/>
            <a:t>A discrepancy between one’s actual and idealised self should result in loneliness (Moore, 1976).</a:t>
          </a:r>
        </a:p>
      </dgm:t>
    </dgm:pt>
    <dgm:pt modelId="{BAF1B7E1-7FB0-4D58-950A-6E1913BFDAE6}" type="parTrans" cxnId="{89D783DD-AEEA-4BF5-BC81-34839E222169}">
      <dgm:prSet/>
      <dgm:spPr/>
      <dgm:t>
        <a:bodyPr/>
        <a:lstStyle/>
        <a:p>
          <a:endParaRPr lang="en-US"/>
        </a:p>
      </dgm:t>
    </dgm:pt>
    <dgm:pt modelId="{68D63886-DD82-47CC-90A5-E445D6AC72D9}" type="sibTrans" cxnId="{89D783DD-AEEA-4BF5-BC81-34839E222169}">
      <dgm:prSet/>
      <dgm:spPr/>
      <dgm:t>
        <a:bodyPr/>
        <a:lstStyle/>
        <a:p>
          <a:endParaRPr lang="en-US"/>
        </a:p>
      </dgm:t>
    </dgm:pt>
    <dgm:pt modelId="{F5E391DF-F1C8-4C7C-8DDB-75154632E761}">
      <dgm:prSet/>
      <dgm:spPr/>
      <dgm:t>
        <a:bodyPr/>
        <a:lstStyle/>
        <a:p>
          <a:pPr rtl="0"/>
          <a:r>
            <a:rPr lang="en-GB"/>
            <a:t>Roger’s analysis (based on clinical clients) views loneliness as a manifestation of poor adjustment.</a:t>
          </a:r>
        </a:p>
      </dgm:t>
    </dgm:pt>
    <dgm:pt modelId="{412B0866-0404-4003-BDB9-90F476FADF7B}" type="parTrans" cxnId="{C6BA0E18-B815-4E5B-9E7F-051C552DBEBB}">
      <dgm:prSet/>
      <dgm:spPr/>
      <dgm:t>
        <a:bodyPr/>
        <a:lstStyle/>
        <a:p>
          <a:endParaRPr lang="en-US"/>
        </a:p>
      </dgm:t>
    </dgm:pt>
    <dgm:pt modelId="{A423590F-4911-41ED-9B6C-DED1EC22E05E}" type="sibTrans" cxnId="{C6BA0E18-B815-4E5B-9E7F-051C552DBEBB}">
      <dgm:prSet/>
      <dgm:spPr/>
      <dgm:t>
        <a:bodyPr/>
        <a:lstStyle/>
        <a:p>
          <a:endParaRPr lang="en-US"/>
        </a:p>
      </dgm:t>
    </dgm:pt>
    <dgm:pt modelId="{72DF1B9A-47AA-4647-9B17-5E4B08477987}">
      <dgm:prSet/>
      <dgm:spPr/>
      <dgm:t>
        <a:bodyPr/>
        <a:lstStyle/>
        <a:p>
          <a:pPr rtl="0"/>
          <a:r>
            <a:rPr lang="en-GB"/>
            <a:t>For him, the cause of loneliness lies within the individual, in a phenomenological discrepancy in one’s self-concept.</a:t>
          </a:r>
        </a:p>
      </dgm:t>
    </dgm:pt>
    <dgm:pt modelId="{0ACEB6F1-EFA8-4CAD-9CBD-EEC2DB1AFF7D}" type="parTrans" cxnId="{439C75E4-BB17-4779-9B97-339395BF79EA}">
      <dgm:prSet/>
      <dgm:spPr/>
      <dgm:t>
        <a:bodyPr/>
        <a:lstStyle/>
        <a:p>
          <a:endParaRPr lang="en-US"/>
        </a:p>
      </dgm:t>
    </dgm:pt>
    <dgm:pt modelId="{B2913EAC-6E67-4B94-A0F4-A359940AAB12}" type="sibTrans" cxnId="{439C75E4-BB17-4779-9B97-339395BF79EA}">
      <dgm:prSet/>
      <dgm:spPr/>
      <dgm:t>
        <a:bodyPr/>
        <a:lstStyle/>
        <a:p>
          <a:endParaRPr lang="en-US"/>
        </a:p>
      </dgm:t>
    </dgm:pt>
    <dgm:pt modelId="{F2619336-7122-4F4C-9E44-56384CC62C40}">
      <dgm:prSet/>
      <dgm:spPr/>
      <dgm:t>
        <a:bodyPr/>
        <a:lstStyle/>
        <a:p>
          <a:pPr rtl="0"/>
          <a:r>
            <a:rPr lang="en-GB"/>
            <a:t>He differs from psychodynamic theorists in that he does not give much credence to childhood influences</a:t>
          </a:r>
        </a:p>
      </dgm:t>
    </dgm:pt>
    <dgm:pt modelId="{DC5EAEBA-DBC0-4FBE-BD26-33DAFBED0CB5}" type="parTrans" cxnId="{1B732B6F-DF51-4250-9D0C-45E54A457C7B}">
      <dgm:prSet/>
      <dgm:spPr/>
      <dgm:t>
        <a:bodyPr/>
        <a:lstStyle/>
        <a:p>
          <a:endParaRPr lang="en-US"/>
        </a:p>
      </dgm:t>
    </dgm:pt>
    <dgm:pt modelId="{7140F219-22AB-479F-9E55-FBFB693E7C24}" type="sibTrans" cxnId="{1B732B6F-DF51-4250-9D0C-45E54A457C7B}">
      <dgm:prSet/>
      <dgm:spPr/>
      <dgm:t>
        <a:bodyPr/>
        <a:lstStyle/>
        <a:p>
          <a:endParaRPr lang="en-US"/>
        </a:p>
      </dgm:t>
    </dgm:pt>
    <dgm:pt modelId="{B2B587CB-C43B-4909-BB9F-5CDC2C998CB5}">
      <dgm:prSet/>
      <dgm:spPr/>
      <dgm:t>
        <a:bodyPr/>
        <a:lstStyle/>
        <a:p>
          <a:pPr rtl="0"/>
          <a:r>
            <a:rPr lang="en-GB"/>
            <a:t>Instead, current forces produce the experience. </a:t>
          </a:r>
        </a:p>
      </dgm:t>
    </dgm:pt>
    <dgm:pt modelId="{AC63D733-237C-4497-A828-D002022FB251}" type="parTrans" cxnId="{DB9017FA-A996-4F0B-B985-9FDD99BA601E}">
      <dgm:prSet/>
      <dgm:spPr/>
      <dgm:t>
        <a:bodyPr/>
        <a:lstStyle/>
        <a:p>
          <a:endParaRPr lang="en-US"/>
        </a:p>
      </dgm:t>
    </dgm:pt>
    <dgm:pt modelId="{D6BCE5C9-56A2-4748-97A7-E1F06094C836}" type="sibTrans" cxnId="{DB9017FA-A996-4F0B-B985-9FDD99BA601E}">
      <dgm:prSet/>
      <dgm:spPr/>
      <dgm:t>
        <a:bodyPr/>
        <a:lstStyle/>
        <a:p>
          <a:endParaRPr lang="en-US"/>
        </a:p>
      </dgm:t>
    </dgm:pt>
    <dgm:pt modelId="{9FCC93B2-B0E2-41D1-A82C-ACADA7F2559E}" type="pres">
      <dgm:prSet presAssocID="{CC455B49-0AE6-418C-8606-2811B26F4BD3}" presName="Name0" presStyleCnt="0">
        <dgm:presLayoutVars>
          <dgm:dir/>
          <dgm:resizeHandles val="exact"/>
        </dgm:presLayoutVars>
      </dgm:prSet>
      <dgm:spPr/>
    </dgm:pt>
    <dgm:pt modelId="{1D72D721-5938-4E30-80B9-06DC3EDCFCB7}" type="pres">
      <dgm:prSet presAssocID="{CC455B49-0AE6-418C-8606-2811B26F4BD3}" presName="cycle" presStyleCnt="0"/>
      <dgm:spPr/>
    </dgm:pt>
    <dgm:pt modelId="{A5E0D7D7-1E1C-4D94-B0B6-78230BA53E5F}" type="pres">
      <dgm:prSet presAssocID="{BFB5E561-94B6-4570-81F6-61840AED6A2E}" presName="nodeFirstNode" presStyleLbl="node1" presStyleIdx="0" presStyleCnt="5">
        <dgm:presLayoutVars>
          <dgm:bulletEnabled val="1"/>
        </dgm:presLayoutVars>
      </dgm:prSet>
      <dgm:spPr/>
    </dgm:pt>
    <dgm:pt modelId="{36ADC60C-8AB1-47A8-8199-38266CA982B9}" type="pres">
      <dgm:prSet presAssocID="{68D63886-DD82-47CC-90A5-E445D6AC72D9}" presName="sibTransFirstNode" presStyleLbl="bgShp" presStyleIdx="0" presStyleCnt="1"/>
      <dgm:spPr/>
    </dgm:pt>
    <dgm:pt modelId="{C4FF95B8-61FA-49C8-A8BE-0A0094CF149C}" type="pres">
      <dgm:prSet presAssocID="{F5E391DF-F1C8-4C7C-8DDB-75154632E761}" presName="nodeFollowingNodes" presStyleLbl="node1" presStyleIdx="1" presStyleCnt="5">
        <dgm:presLayoutVars>
          <dgm:bulletEnabled val="1"/>
        </dgm:presLayoutVars>
      </dgm:prSet>
      <dgm:spPr/>
    </dgm:pt>
    <dgm:pt modelId="{E60FF6A3-E39F-4AA8-B301-0D9A3B3E464C}" type="pres">
      <dgm:prSet presAssocID="{72DF1B9A-47AA-4647-9B17-5E4B08477987}" presName="nodeFollowingNodes" presStyleLbl="node1" presStyleIdx="2" presStyleCnt="5">
        <dgm:presLayoutVars>
          <dgm:bulletEnabled val="1"/>
        </dgm:presLayoutVars>
      </dgm:prSet>
      <dgm:spPr/>
    </dgm:pt>
    <dgm:pt modelId="{1017D99D-C514-405A-8496-4B82E319A1B9}" type="pres">
      <dgm:prSet presAssocID="{F2619336-7122-4F4C-9E44-56384CC62C40}" presName="nodeFollowingNodes" presStyleLbl="node1" presStyleIdx="3" presStyleCnt="5">
        <dgm:presLayoutVars>
          <dgm:bulletEnabled val="1"/>
        </dgm:presLayoutVars>
      </dgm:prSet>
      <dgm:spPr/>
    </dgm:pt>
    <dgm:pt modelId="{A06D7DB3-B314-4F5C-B975-D52C8A2EC3A8}" type="pres">
      <dgm:prSet presAssocID="{B2B587CB-C43B-4909-BB9F-5CDC2C998CB5}" presName="nodeFollowingNodes" presStyleLbl="node1" presStyleIdx="4" presStyleCnt="5">
        <dgm:presLayoutVars>
          <dgm:bulletEnabled val="1"/>
        </dgm:presLayoutVars>
      </dgm:prSet>
      <dgm:spPr/>
    </dgm:pt>
  </dgm:ptLst>
  <dgm:cxnLst>
    <dgm:cxn modelId="{C6BA0E18-B815-4E5B-9E7F-051C552DBEBB}" srcId="{CC455B49-0AE6-418C-8606-2811B26F4BD3}" destId="{F5E391DF-F1C8-4C7C-8DDB-75154632E761}" srcOrd="1" destOrd="0" parTransId="{412B0866-0404-4003-BDB9-90F476FADF7B}" sibTransId="{A423590F-4911-41ED-9B6C-DED1EC22E05E}"/>
    <dgm:cxn modelId="{FFFCAC19-EDE3-49C3-8276-1E775E24BB7E}" type="presOf" srcId="{BFB5E561-94B6-4570-81F6-61840AED6A2E}" destId="{A5E0D7D7-1E1C-4D94-B0B6-78230BA53E5F}" srcOrd="0" destOrd="0" presId="urn:microsoft.com/office/officeart/2005/8/layout/cycle3"/>
    <dgm:cxn modelId="{89AAA51C-036F-4166-B7E5-679CD8C6392E}" type="presOf" srcId="{F2619336-7122-4F4C-9E44-56384CC62C40}" destId="{1017D99D-C514-405A-8496-4B82E319A1B9}" srcOrd="0" destOrd="0" presId="urn:microsoft.com/office/officeart/2005/8/layout/cycle3"/>
    <dgm:cxn modelId="{F435DA31-31A4-41D3-86DA-B2675CF034E0}" type="presOf" srcId="{68D63886-DD82-47CC-90A5-E445D6AC72D9}" destId="{36ADC60C-8AB1-47A8-8199-38266CA982B9}" srcOrd="0" destOrd="0" presId="urn:microsoft.com/office/officeart/2005/8/layout/cycle3"/>
    <dgm:cxn modelId="{2BB76363-6A6D-4A49-AFAE-8C34C50F2F41}" type="presOf" srcId="{CC455B49-0AE6-418C-8606-2811B26F4BD3}" destId="{9FCC93B2-B0E2-41D1-A82C-ACADA7F2559E}" srcOrd="0" destOrd="0" presId="urn:microsoft.com/office/officeart/2005/8/layout/cycle3"/>
    <dgm:cxn modelId="{1B732B6F-DF51-4250-9D0C-45E54A457C7B}" srcId="{CC455B49-0AE6-418C-8606-2811B26F4BD3}" destId="{F2619336-7122-4F4C-9E44-56384CC62C40}" srcOrd="3" destOrd="0" parTransId="{DC5EAEBA-DBC0-4FBE-BD26-33DAFBED0CB5}" sibTransId="{7140F219-22AB-479F-9E55-FBFB693E7C24}"/>
    <dgm:cxn modelId="{049B5553-F983-48EB-B932-9E69EDFB1825}" type="presOf" srcId="{B2B587CB-C43B-4909-BB9F-5CDC2C998CB5}" destId="{A06D7DB3-B314-4F5C-B975-D52C8A2EC3A8}" srcOrd="0" destOrd="0" presId="urn:microsoft.com/office/officeart/2005/8/layout/cycle3"/>
    <dgm:cxn modelId="{8CBA5E83-A884-4098-AFDF-8CFC47F09B0F}" type="presOf" srcId="{F5E391DF-F1C8-4C7C-8DDB-75154632E761}" destId="{C4FF95B8-61FA-49C8-A8BE-0A0094CF149C}" srcOrd="0" destOrd="0" presId="urn:microsoft.com/office/officeart/2005/8/layout/cycle3"/>
    <dgm:cxn modelId="{C17A62D9-C0DF-4D7D-9F34-6CA054E5CA38}" type="presOf" srcId="{72DF1B9A-47AA-4647-9B17-5E4B08477987}" destId="{E60FF6A3-E39F-4AA8-B301-0D9A3B3E464C}" srcOrd="0" destOrd="0" presId="urn:microsoft.com/office/officeart/2005/8/layout/cycle3"/>
    <dgm:cxn modelId="{89D783DD-AEEA-4BF5-BC81-34839E222169}" srcId="{CC455B49-0AE6-418C-8606-2811B26F4BD3}" destId="{BFB5E561-94B6-4570-81F6-61840AED6A2E}" srcOrd="0" destOrd="0" parTransId="{BAF1B7E1-7FB0-4D58-950A-6E1913BFDAE6}" sibTransId="{68D63886-DD82-47CC-90A5-E445D6AC72D9}"/>
    <dgm:cxn modelId="{439C75E4-BB17-4779-9B97-339395BF79EA}" srcId="{CC455B49-0AE6-418C-8606-2811B26F4BD3}" destId="{72DF1B9A-47AA-4647-9B17-5E4B08477987}" srcOrd="2" destOrd="0" parTransId="{0ACEB6F1-EFA8-4CAD-9CBD-EEC2DB1AFF7D}" sibTransId="{B2913EAC-6E67-4B94-A0F4-A359940AAB12}"/>
    <dgm:cxn modelId="{DB9017FA-A996-4F0B-B985-9FDD99BA601E}" srcId="{CC455B49-0AE6-418C-8606-2811B26F4BD3}" destId="{B2B587CB-C43B-4909-BB9F-5CDC2C998CB5}" srcOrd="4" destOrd="0" parTransId="{AC63D733-237C-4497-A828-D002022FB251}" sibTransId="{D6BCE5C9-56A2-4748-97A7-E1F06094C836}"/>
    <dgm:cxn modelId="{108D30C8-DE7F-4570-A358-79C4FC9FBA04}" type="presParOf" srcId="{9FCC93B2-B0E2-41D1-A82C-ACADA7F2559E}" destId="{1D72D721-5938-4E30-80B9-06DC3EDCFCB7}" srcOrd="0" destOrd="0" presId="urn:microsoft.com/office/officeart/2005/8/layout/cycle3"/>
    <dgm:cxn modelId="{D7FA36F2-84E3-4B33-B307-21E2C064C30C}" type="presParOf" srcId="{1D72D721-5938-4E30-80B9-06DC3EDCFCB7}" destId="{A5E0D7D7-1E1C-4D94-B0B6-78230BA53E5F}" srcOrd="0" destOrd="0" presId="urn:microsoft.com/office/officeart/2005/8/layout/cycle3"/>
    <dgm:cxn modelId="{E20A22E7-DAA8-43B6-8F5B-1C1129C490CB}" type="presParOf" srcId="{1D72D721-5938-4E30-80B9-06DC3EDCFCB7}" destId="{36ADC60C-8AB1-47A8-8199-38266CA982B9}" srcOrd="1" destOrd="0" presId="urn:microsoft.com/office/officeart/2005/8/layout/cycle3"/>
    <dgm:cxn modelId="{4232D088-E9F6-46E1-BED3-C8E165567152}" type="presParOf" srcId="{1D72D721-5938-4E30-80B9-06DC3EDCFCB7}" destId="{C4FF95B8-61FA-49C8-A8BE-0A0094CF149C}" srcOrd="2" destOrd="0" presId="urn:microsoft.com/office/officeart/2005/8/layout/cycle3"/>
    <dgm:cxn modelId="{6B0FFB56-753E-4A92-A2BB-407DB82D1612}" type="presParOf" srcId="{1D72D721-5938-4E30-80B9-06DC3EDCFCB7}" destId="{E60FF6A3-E39F-4AA8-B301-0D9A3B3E464C}" srcOrd="3" destOrd="0" presId="urn:microsoft.com/office/officeart/2005/8/layout/cycle3"/>
    <dgm:cxn modelId="{80A7934D-643E-493D-AD5A-25ABFC05C679}" type="presParOf" srcId="{1D72D721-5938-4E30-80B9-06DC3EDCFCB7}" destId="{1017D99D-C514-405A-8496-4B82E319A1B9}" srcOrd="4" destOrd="0" presId="urn:microsoft.com/office/officeart/2005/8/layout/cycle3"/>
    <dgm:cxn modelId="{01AA1621-DD46-4EA1-9100-86C685E4E88B}" type="presParOf" srcId="{1D72D721-5938-4E30-80B9-06DC3EDCFCB7}" destId="{A06D7DB3-B314-4F5C-B975-D52C8A2EC3A8}" srcOrd="5"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B56FC0F9-9708-44F5-8E95-36F3BBD7A454}" type="doc">
      <dgm:prSet loTypeId="urn:microsoft.com/office/officeart/2005/8/layout/hProcess9" loCatId="process" qsTypeId="urn:microsoft.com/office/officeart/2005/8/quickstyle/simple1" qsCatId="simple" csTypeId="urn:microsoft.com/office/officeart/2005/8/colors/accent1_2" csCatId="accent1"/>
      <dgm:spPr/>
      <dgm:t>
        <a:bodyPr/>
        <a:lstStyle/>
        <a:p>
          <a:endParaRPr lang="en-US"/>
        </a:p>
      </dgm:t>
    </dgm:pt>
    <dgm:pt modelId="{8F21951F-5D2D-4A29-9F94-210FFE1599E3}">
      <dgm:prSet/>
      <dgm:spPr/>
      <dgm:t>
        <a:bodyPr/>
        <a:lstStyle/>
        <a:p>
          <a:pPr rtl="0"/>
          <a:r>
            <a:rPr lang="en-GB"/>
            <a:t>They take as their staring point the fact that humans are ultimately alone.</a:t>
          </a:r>
        </a:p>
      </dgm:t>
    </dgm:pt>
    <dgm:pt modelId="{5C3AA045-5C8E-4D10-9592-8F76DB21BF28}" type="parTrans" cxnId="{FD477899-E538-4EF4-9B47-191B0AB7F031}">
      <dgm:prSet/>
      <dgm:spPr/>
      <dgm:t>
        <a:bodyPr/>
        <a:lstStyle/>
        <a:p>
          <a:endParaRPr lang="en-US"/>
        </a:p>
      </dgm:t>
    </dgm:pt>
    <dgm:pt modelId="{9C20A631-A352-4D8F-97EE-C182C7A1D45B}" type="sibTrans" cxnId="{FD477899-E538-4EF4-9B47-191B0AB7F031}">
      <dgm:prSet/>
      <dgm:spPr/>
      <dgm:t>
        <a:bodyPr/>
        <a:lstStyle/>
        <a:p>
          <a:endParaRPr lang="en-US"/>
        </a:p>
      </dgm:t>
    </dgm:pt>
    <dgm:pt modelId="{A6F57C9E-F41A-4E57-B42E-1C1A3ADD3DA4}">
      <dgm:prSet/>
      <dgm:spPr/>
      <dgm:t>
        <a:bodyPr/>
        <a:lstStyle/>
        <a:p>
          <a:pPr rtl="0"/>
          <a:r>
            <a:rPr lang="en-GB"/>
            <a:t>No one else can experience our thoughts and feelings; separateness is an essential condition of our existence.</a:t>
          </a:r>
        </a:p>
      </dgm:t>
    </dgm:pt>
    <dgm:pt modelId="{FE22C3D7-0426-4672-AB28-B76AED81130A}" type="parTrans" cxnId="{2949AD3C-B22F-41DA-9F0B-B3B9AA1C3095}">
      <dgm:prSet/>
      <dgm:spPr/>
      <dgm:t>
        <a:bodyPr/>
        <a:lstStyle/>
        <a:p>
          <a:endParaRPr lang="en-US"/>
        </a:p>
      </dgm:t>
    </dgm:pt>
    <dgm:pt modelId="{69A9AC99-5B10-47B1-9158-15BC0D0D9188}" type="sibTrans" cxnId="{2949AD3C-B22F-41DA-9F0B-B3B9AA1C3095}">
      <dgm:prSet/>
      <dgm:spPr/>
      <dgm:t>
        <a:bodyPr/>
        <a:lstStyle/>
        <a:p>
          <a:endParaRPr lang="en-US"/>
        </a:p>
      </dgm:t>
    </dgm:pt>
    <dgm:pt modelId="{CD014F0C-FEB3-4250-89BF-25A06F507645}">
      <dgm:prSet/>
      <dgm:spPr/>
      <dgm:t>
        <a:bodyPr/>
        <a:lstStyle/>
        <a:p>
          <a:pPr rtl="0"/>
          <a:r>
            <a:rPr lang="en-GB"/>
            <a:t>Those who accept this view often focus on the question of how people can live with their loneliness.</a:t>
          </a:r>
        </a:p>
      </dgm:t>
    </dgm:pt>
    <dgm:pt modelId="{71F841FC-7172-4078-8BD1-941BECDAF9BF}" type="parTrans" cxnId="{20231B55-E241-4FF0-95E2-239427385B37}">
      <dgm:prSet/>
      <dgm:spPr/>
      <dgm:t>
        <a:bodyPr/>
        <a:lstStyle/>
        <a:p>
          <a:endParaRPr lang="en-US"/>
        </a:p>
      </dgm:t>
    </dgm:pt>
    <dgm:pt modelId="{1591E2A8-F583-4F4A-99BF-3EBFDC6F9882}" type="sibTrans" cxnId="{20231B55-E241-4FF0-95E2-239427385B37}">
      <dgm:prSet/>
      <dgm:spPr/>
      <dgm:t>
        <a:bodyPr/>
        <a:lstStyle/>
        <a:p>
          <a:endParaRPr lang="en-US"/>
        </a:p>
      </dgm:t>
    </dgm:pt>
    <dgm:pt modelId="{BF7CB664-F265-41B1-87DD-B6970FBECCD2}">
      <dgm:prSet/>
      <dgm:spPr/>
      <dgm:t>
        <a:bodyPr/>
        <a:lstStyle/>
        <a:p>
          <a:pPr rtl="0"/>
          <a:r>
            <a:rPr lang="en-GB"/>
            <a:t>Emphasises the importance of distinguishing between loneliness anxiety and true loneliness. </a:t>
          </a:r>
        </a:p>
      </dgm:t>
    </dgm:pt>
    <dgm:pt modelId="{93E7C2A1-ECA6-4141-91A9-8F94432842F3}" type="parTrans" cxnId="{161A3EC0-3D0D-4DB2-8967-C8FCB4FFAEDF}">
      <dgm:prSet/>
      <dgm:spPr/>
      <dgm:t>
        <a:bodyPr/>
        <a:lstStyle/>
        <a:p>
          <a:endParaRPr lang="en-US"/>
        </a:p>
      </dgm:t>
    </dgm:pt>
    <dgm:pt modelId="{3A7E4DF4-23E6-4B15-A971-C3F7FBB95034}" type="sibTrans" cxnId="{161A3EC0-3D0D-4DB2-8967-C8FCB4FFAEDF}">
      <dgm:prSet/>
      <dgm:spPr/>
      <dgm:t>
        <a:bodyPr/>
        <a:lstStyle/>
        <a:p>
          <a:endParaRPr lang="en-US"/>
        </a:p>
      </dgm:t>
    </dgm:pt>
    <dgm:pt modelId="{359846A1-1770-452E-BBA2-61FCA0ADAA7A}" type="pres">
      <dgm:prSet presAssocID="{B56FC0F9-9708-44F5-8E95-36F3BBD7A454}" presName="CompostProcess" presStyleCnt="0">
        <dgm:presLayoutVars>
          <dgm:dir/>
          <dgm:resizeHandles val="exact"/>
        </dgm:presLayoutVars>
      </dgm:prSet>
      <dgm:spPr/>
    </dgm:pt>
    <dgm:pt modelId="{4FC77B01-EC6C-4D80-9D9B-6A6AE7113B52}" type="pres">
      <dgm:prSet presAssocID="{B56FC0F9-9708-44F5-8E95-36F3BBD7A454}" presName="arrow" presStyleLbl="bgShp" presStyleIdx="0" presStyleCnt="1"/>
      <dgm:spPr/>
    </dgm:pt>
    <dgm:pt modelId="{C6313486-736D-4F87-B7E1-7F689C29F6F0}" type="pres">
      <dgm:prSet presAssocID="{B56FC0F9-9708-44F5-8E95-36F3BBD7A454}" presName="linearProcess" presStyleCnt="0"/>
      <dgm:spPr/>
    </dgm:pt>
    <dgm:pt modelId="{17B04854-53D4-458A-8247-B94DDE3E8BD8}" type="pres">
      <dgm:prSet presAssocID="{8F21951F-5D2D-4A29-9F94-210FFE1599E3}" presName="textNode" presStyleLbl="node1" presStyleIdx="0" presStyleCnt="4">
        <dgm:presLayoutVars>
          <dgm:bulletEnabled val="1"/>
        </dgm:presLayoutVars>
      </dgm:prSet>
      <dgm:spPr/>
    </dgm:pt>
    <dgm:pt modelId="{744EF6E4-88F9-4732-9F85-9D557B7DB231}" type="pres">
      <dgm:prSet presAssocID="{9C20A631-A352-4D8F-97EE-C182C7A1D45B}" presName="sibTrans" presStyleCnt="0"/>
      <dgm:spPr/>
    </dgm:pt>
    <dgm:pt modelId="{52CB57B5-6D04-4E91-B2FF-4E2E7E21A834}" type="pres">
      <dgm:prSet presAssocID="{A6F57C9E-F41A-4E57-B42E-1C1A3ADD3DA4}" presName="textNode" presStyleLbl="node1" presStyleIdx="1" presStyleCnt="4">
        <dgm:presLayoutVars>
          <dgm:bulletEnabled val="1"/>
        </dgm:presLayoutVars>
      </dgm:prSet>
      <dgm:spPr/>
    </dgm:pt>
    <dgm:pt modelId="{48CE307B-D262-4B4F-ABA7-6B1873E118A1}" type="pres">
      <dgm:prSet presAssocID="{69A9AC99-5B10-47B1-9158-15BC0D0D9188}" presName="sibTrans" presStyleCnt="0"/>
      <dgm:spPr/>
    </dgm:pt>
    <dgm:pt modelId="{AB170736-99F5-438D-9908-5D320AF92971}" type="pres">
      <dgm:prSet presAssocID="{CD014F0C-FEB3-4250-89BF-25A06F507645}" presName="textNode" presStyleLbl="node1" presStyleIdx="2" presStyleCnt="4">
        <dgm:presLayoutVars>
          <dgm:bulletEnabled val="1"/>
        </dgm:presLayoutVars>
      </dgm:prSet>
      <dgm:spPr/>
    </dgm:pt>
    <dgm:pt modelId="{B2905560-69E3-40A7-B849-F0D3FD98D3F2}" type="pres">
      <dgm:prSet presAssocID="{1591E2A8-F583-4F4A-99BF-3EBFDC6F9882}" presName="sibTrans" presStyleCnt="0"/>
      <dgm:spPr/>
    </dgm:pt>
    <dgm:pt modelId="{53036C05-ED60-4749-AC26-0AD082724551}" type="pres">
      <dgm:prSet presAssocID="{BF7CB664-F265-41B1-87DD-B6970FBECCD2}" presName="textNode" presStyleLbl="node1" presStyleIdx="3" presStyleCnt="4">
        <dgm:presLayoutVars>
          <dgm:bulletEnabled val="1"/>
        </dgm:presLayoutVars>
      </dgm:prSet>
      <dgm:spPr/>
    </dgm:pt>
  </dgm:ptLst>
  <dgm:cxnLst>
    <dgm:cxn modelId="{CE05EC05-0C04-4936-B9CF-ED0CF440FA45}" type="presOf" srcId="{BF7CB664-F265-41B1-87DD-B6970FBECCD2}" destId="{53036C05-ED60-4749-AC26-0AD082724551}" srcOrd="0" destOrd="0" presId="urn:microsoft.com/office/officeart/2005/8/layout/hProcess9"/>
    <dgm:cxn modelId="{59124A0A-8CE2-44B0-8A7D-02B1CD39A988}" type="presOf" srcId="{A6F57C9E-F41A-4E57-B42E-1C1A3ADD3DA4}" destId="{52CB57B5-6D04-4E91-B2FF-4E2E7E21A834}" srcOrd="0" destOrd="0" presId="urn:microsoft.com/office/officeart/2005/8/layout/hProcess9"/>
    <dgm:cxn modelId="{34D88314-E960-44D1-A7A2-FBE425A80A07}" type="presOf" srcId="{B56FC0F9-9708-44F5-8E95-36F3BBD7A454}" destId="{359846A1-1770-452E-BBA2-61FCA0ADAA7A}" srcOrd="0" destOrd="0" presId="urn:microsoft.com/office/officeart/2005/8/layout/hProcess9"/>
    <dgm:cxn modelId="{437F0D33-A8EF-480C-B9D9-8AD79C46E3DA}" type="presOf" srcId="{CD014F0C-FEB3-4250-89BF-25A06F507645}" destId="{AB170736-99F5-438D-9908-5D320AF92971}" srcOrd="0" destOrd="0" presId="urn:microsoft.com/office/officeart/2005/8/layout/hProcess9"/>
    <dgm:cxn modelId="{2949AD3C-B22F-41DA-9F0B-B3B9AA1C3095}" srcId="{B56FC0F9-9708-44F5-8E95-36F3BBD7A454}" destId="{A6F57C9E-F41A-4E57-B42E-1C1A3ADD3DA4}" srcOrd="1" destOrd="0" parTransId="{FE22C3D7-0426-4672-AB28-B76AED81130A}" sibTransId="{69A9AC99-5B10-47B1-9158-15BC0D0D9188}"/>
    <dgm:cxn modelId="{20231B55-E241-4FF0-95E2-239427385B37}" srcId="{B56FC0F9-9708-44F5-8E95-36F3BBD7A454}" destId="{CD014F0C-FEB3-4250-89BF-25A06F507645}" srcOrd="2" destOrd="0" parTransId="{71F841FC-7172-4078-8BD1-941BECDAF9BF}" sibTransId="{1591E2A8-F583-4F4A-99BF-3EBFDC6F9882}"/>
    <dgm:cxn modelId="{029F8C90-66F9-495B-9AB6-5F94BFC568C4}" type="presOf" srcId="{8F21951F-5D2D-4A29-9F94-210FFE1599E3}" destId="{17B04854-53D4-458A-8247-B94DDE3E8BD8}" srcOrd="0" destOrd="0" presId="urn:microsoft.com/office/officeart/2005/8/layout/hProcess9"/>
    <dgm:cxn modelId="{FD477899-E538-4EF4-9B47-191B0AB7F031}" srcId="{B56FC0F9-9708-44F5-8E95-36F3BBD7A454}" destId="{8F21951F-5D2D-4A29-9F94-210FFE1599E3}" srcOrd="0" destOrd="0" parTransId="{5C3AA045-5C8E-4D10-9592-8F76DB21BF28}" sibTransId="{9C20A631-A352-4D8F-97EE-C182C7A1D45B}"/>
    <dgm:cxn modelId="{161A3EC0-3D0D-4DB2-8967-C8FCB4FFAEDF}" srcId="{B56FC0F9-9708-44F5-8E95-36F3BBD7A454}" destId="{BF7CB664-F265-41B1-87DD-B6970FBECCD2}" srcOrd="3" destOrd="0" parTransId="{93E7C2A1-ECA6-4141-91A9-8F94432842F3}" sibTransId="{3A7E4DF4-23E6-4B15-A971-C3F7FBB95034}"/>
    <dgm:cxn modelId="{EA74A989-1525-4701-BBD4-D445993EB23B}" type="presParOf" srcId="{359846A1-1770-452E-BBA2-61FCA0ADAA7A}" destId="{4FC77B01-EC6C-4D80-9D9B-6A6AE7113B52}" srcOrd="0" destOrd="0" presId="urn:microsoft.com/office/officeart/2005/8/layout/hProcess9"/>
    <dgm:cxn modelId="{A9014804-5211-466B-A5AB-C43C1201AF19}" type="presParOf" srcId="{359846A1-1770-452E-BBA2-61FCA0ADAA7A}" destId="{C6313486-736D-4F87-B7E1-7F689C29F6F0}" srcOrd="1" destOrd="0" presId="urn:microsoft.com/office/officeart/2005/8/layout/hProcess9"/>
    <dgm:cxn modelId="{F134D182-55E7-41CA-8B64-9F2E8204CB16}" type="presParOf" srcId="{C6313486-736D-4F87-B7E1-7F689C29F6F0}" destId="{17B04854-53D4-458A-8247-B94DDE3E8BD8}" srcOrd="0" destOrd="0" presId="urn:microsoft.com/office/officeart/2005/8/layout/hProcess9"/>
    <dgm:cxn modelId="{FEF3EC6E-F54C-4A4B-B8AB-293F3D30C011}" type="presParOf" srcId="{C6313486-736D-4F87-B7E1-7F689C29F6F0}" destId="{744EF6E4-88F9-4732-9F85-9D557B7DB231}" srcOrd="1" destOrd="0" presId="urn:microsoft.com/office/officeart/2005/8/layout/hProcess9"/>
    <dgm:cxn modelId="{C01CC4B4-D575-4FAE-B659-E9EDCCEC883D}" type="presParOf" srcId="{C6313486-736D-4F87-B7E1-7F689C29F6F0}" destId="{52CB57B5-6D04-4E91-B2FF-4E2E7E21A834}" srcOrd="2" destOrd="0" presId="urn:microsoft.com/office/officeart/2005/8/layout/hProcess9"/>
    <dgm:cxn modelId="{849C306F-D101-48B0-8A8F-6D6B0D518791}" type="presParOf" srcId="{C6313486-736D-4F87-B7E1-7F689C29F6F0}" destId="{48CE307B-D262-4B4F-ABA7-6B1873E118A1}" srcOrd="3" destOrd="0" presId="urn:microsoft.com/office/officeart/2005/8/layout/hProcess9"/>
    <dgm:cxn modelId="{DE69B961-C717-41B5-B80A-80B8EC082844}" type="presParOf" srcId="{C6313486-736D-4F87-B7E1-7F689C29F6F0}" destId="{AB170736-99F5-438D-9908-5D320AF92971}" srcOrd="4" destOrd="0" presId="urn:microsoft.com/office/officeart/2005/8/layout/hProcess9"/>
    <dgm:cxn modelId="{4B8CE95C-8D80-4613-9FD7-27B971F6EB6E}" type="presParOf" srcId="{C6313486-736D-4F87-B7E1-7F689C29F6F0}" destId="{B2905560-69E3-40A7-B849-F0D3FD98D3F2}" srcOrd="5" destOrd="0" presId="urn:microsoft.com/office/officeart/2005/8/layout/hProcess9"/>
    <dgm:cxn modelId="{C1A6D66F-42AC-4037-A710-9E0A3E66F041}" type="presParOf" srcId="{C6313486-736D-4F87-B7E1-7F689C29F6F0}" destId="{53036C05-ED60-4749-AC26-0AD082724551}" srcOrd="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BCF9004-01D2-4C33-8BCB-7E8E326864C8}" type="doc">
      <dgm:prSet loTypeId="urn:microsoft.com/office/officeart/2005/8/layout/hierarchy3" loCatId="hierarchy" qsTypeId="urn:microsoft.com/office/officeart/2005/8/quickstyle/simple1" qsCatId="simple" csTypeId="urn:microsoft.com/office/officeart/2005/8/colors/colorful4" csCatId="colorful" phldr="1"/>
      <dgm:spPr/>
      <dgm:t>
        <a:bodyPr/>
        <a:lstStyle/>
        <a:p>
          <a:endParaRPr lang="en-US"/>
        </a:p>
      </dgm:t>
    </dgm:pt>
    <dgm:pt modelId="{E04576B0-CAEA-4DBF-B489-B2D390F4BD31}">
      <dgm:prSet/>
      <dgm:spPr/>
      <dgm:t>
        <a:bodyPr/>
        <a:lstStyle/>
        <a:p>
          <a:pPr rtl="0"/>
          <a:r>
            <a:rPr lang="en-GB" i="1" baseline="0"/>
            <a:t>Loneliness anxiety </a:t>
          </a:r>
          <a:r>
            <a:rPr lang="en-GB" baseline="0"/>
            <a:t>is aversive and results from "a basic alienation between man and man“</a:t>
          </a:r>
          <a:br>
            <a:rPr lang="en-GB" baseline="0"/>
          </a:br>
          <a:br>
            <a:rPr lang="en-GB" baseline="0"/>
          </a:br>
          <a:r>
            <a:rPr lang="en-GB" baseline="0"/>
            <a:t>E</a:t>
          </a:r>
          <a:r>
            <a:rPr lang="en-GB" i="1" baseline="0"/>
            <a:t>xistential loneliness </a:t>
          </a:r>
          <a:r>
            <a:rPr lang="en-GB" baseline="0"/>
            <a:t>is an inevitable part of the human experience, involving periods of self-confrontation and providing an avenue for self-growth. </a:t>
          </a:r>
          <a:br>
            <a:rPr lang="en-GB" baseline="0"/>
          </a:br>
          <a:br>
            <a:rPr lang="en-GB" baseline="0"/>
          </a:br>
          <a:r>
            <a:rPr lang="en-GB" baseline="0"/>
            <a:t>While it can be painful, it can also lead to "triumphant creation". </a:t>
          </a:r>
          <a:endParaRPr lang="en-GB"/>
        </a:p>
      </dgm:t>
    </dgm:pt>
    <dgm:pt modelId="{37E6ABF4-59BB-4086-9B22-B03BD803AA5E}" type="parTrans" cxnId="{7E9BECA2-2783-4DCA-B473-4118B205B198}">
      <dgm:prSet/>
      <dgm:spPr/>
      <dgm:t>
        <a:bodyPr/>
        <a:lstStyle/>
        <a:p>
          <a:endParaRPr lang="en-US"/>
        </a:p>
      </dgm:t>
    </dgm:pt>
    <dgm:pt modelId="{51625BFF-7805-4C8C-8CD2-13DBEDEF49D3}" type="sibTrans" cxnId="{7E9BECA2-2783-4DCA-B473-4118B205B198}">
      <dgm:prSet/>
      <dgm:spPr/>
      <dgm:t>
        <a:bodyPr/>
        <a:lstStyle/>
        <a:p>
          <a:endParaRPr lang="en-US"/>
        </a:p>
      </dgm:t>
    </dgm:pt>
    <dgm:pt modelId="{A2842008-0BBB-43C4-856A-6D1164303AE9}" type="pres">
      <dgm:prSet presAssocID="{8BCF9004-01D2-4C33-8BCB-7E8E326864C8}" presName="diagram" presStyleCnt="0">
        <dgm:presLayoutVars>
          <dgm:chPref val="1"/>
          <dgm:dir/>
          <dgm:animOne val="branch"/>
          <dgm:animLvl val="lvl"/>
          <dgm:resizeHandles/>
        </dgm:presLayoutVars>
      </dgm:prSet>
      <dgm:spPr/>
    </dgm:pt>
    <dgm:pt modelId="{38DFE383-D291-44A9-BEEE-13F0451E671B}" type="pres">
      <dgm:prSet presAssocID="{E04576B0-CAEA-4DBF-B489-B2D390F4BD31}" presName="root" presStyleCnt="0"/>
      <dgm:spPr/>
    </dgm:pt>
    <dgm:pt modelId="{19ED24F4-6D18-459B-9632-BF694509DAAC}" type="pres">
      <dgm:prSet presAssocID="{E04576B0-CAEA-4DBF-B489-B2D390F4BD31}" presName="rootComposite" presStyleCnt="0"/>
      <dgm:spPr/>
    </dgm:pt>
    <dgm:pt modelId="{69A103B2-E952-4F2B-990D-5BCF5D7DE5D9}" type="pres">
      <dgm:prSet presAssocID="{E04576B0-CAEA-4DBF-B489-B2D390F4BD31}" presName="rootText" presStyleLbl="node1" presStyleIdx="0" presStyleCnt="1" custScaleY="157994" custLinFactNeighborX="282" custLinFactNeighborY="-13539"/>
      <dgm:spPr/>
    </dgm:pt>
    <dgm:pt modelId="{4FC69928-8A89-4D91-BFAB-D92D99AB1151}" type="pres">
      <dgm:prSet presAssocID="{E04576B0-CAEA-4DBF-B489-B2D390F4BD31}" presName="rootConnector" presStyleLbl="node1" presStyleIdx="0" presStyleCnt="1"/>
      <dgm:spPr/>
    </dgm:pt>
    <dgm:pt modelId="{6535917E-5A93-4B27-B20E-661A515B20B7}" type="pres">
      <dgm:prSet presAssocID="{E04576B0-CAEA-4DBF-B489-B2D390F4BD31}" presName="childShape" presStyleCnt="0"/>
      <dgm:spPr/>
    </dgm:pt>
  </dgm:ptLst>
  <dgm:cxnLst>
    <dgm:cxn modelId="{30220512-13AC-4297-8DFE-0D449E0050A6}" type="presOf" srcId="{E04576B0-CAEA-4DBF-B489-B2D390F4BD31}" destId="{4FC69928-8A89-4D91-BFAB-D92D99AB1151}" srcOrd="1" destOrd="0" presId="urn:microsoft.com/office/officeart/2005/8/layout/hierarchy3"/>
    <dgm:cxn modelId="{4D966514-F687-4BD7-85D3-F82C71E7E109}" type="presOf" srcId="{E04576B0-CAEA-4DBF-B489-B2D390F4BD31}" destId="{69A103B2-E952-4F2B-990D-5BCF5D7DE5D9}" srcOrd="0" destOrd="0" presId="urn:microsoft.com/office/officeart/2005/8/layout/hierarchy3"/>
    <dgm:cxn modelId="{6F28EC6F-849F-4F70-B6BF-68C30337F545}" type="presOf" srcId="{8BCF9004-01D2-4C33-8BCB-7E8E326864C8}" destId="{A2842008-0BBB-43C4-856A-6D1164303AE9}" srcOrd="0" destOrd="0" presId="urn:microsoft.com/office/officeart/2005/8/layout/hierarchy3"/>
    <dgm:cxn modelId="{7E9BECA2-2783-4DCA-B473-4118B205B198}" srcId="{8BCF9004-01D2-4C33-8BCB-7E8E326864C8}" destId="{E04576B0-CAEA-4DBF-B489-B2D390F4BD31}" srcOrd="0" destOrd="0" parTransId="{37E6ABF4-59BB-4086-9B22-B03BD803AA5E}" sibTransId="{51625BFF-7805-4C8C-8CD2-13DBEDEF49D3}"/>
    <dgm:cxn modelId="{FD6F3847-9608-4D69-96CB-85E87F79F2C2}" type="presParOf" srcId="{A2842008-0BBB-43C4-856A-6D1164303AE9}" destId="{38DFE383-D291-44A9-BEEE-13F0451E671B}" srcOrd="0" destOrd="0" presId="urn:microsoft.com/office/officeart/2005/8/layout/hierarchy3"/>
    <dgm:cxn modelId="{E7499786-CD17-4EC8-B046-2645C22E6D32}" type="presParOf" srcId="{38DFE383-D291-44A9-BEEE-13F0451E671B}" destId="{19ED24F4-6D18-459B-9632-BF694509DAAC}" srcOrd="0" destOrd="0" presId="urn:microsoft.com/office/officeart/2005/8/layout/hierarchy3"/>
    <dgm:cxn modelId="{864F97E7-2855-4516-8471-D5E8CE09058B}" type="presParOf" srcId="{19ED24F4-6D18-459B-9632-BF694509DAAC}" destId="{69A103B2-E952-4F2B-990D-5BCF5D7DE5D9}" srcOrd="0" destOrd="0" presId="urn:microsoft.com/office/officeart/2005/8/layout/hierarchy3"/>
    <dgm:cxn modelId="{4DEAE848-A405-4151-B747-F442D8576A65}" type="presParOf" srcId="{19ED24F4-6D18-459B-9632-BF694509DAAC}" destId="{4FC69928-8A89-4D91-BFAB-D92D99AB1151}" srcOrd="1" destOrd="0" presId="urn:microsoft.com/office/officeart/2005/8/layout/hierarchy3"/>
    <dgm:cxn modelId="{C7F96730-8485-4EFB-B4BE-7CFEF41998F1}" type="presParOf" srcId="{38DFE383-D291-44A9-BEEE-13F0451E671B}" destId="{6535917E-5A93-4B27-B20E-661A515B20B7}"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B2D3740B-5121-403D-BC17-35C0D3367C07}" type="doc">
      <dgm:prSet loTypeId="urn:microsoft.com/office/officeart/2005/8/layout/arrow5" loCatId="process" qsTypeId="urn:microsoft.com/office/officeart/2005/8/quickstyle/simple1" qsCatId="simple" csTypeId="urn:microsoft.com/office/officeart/2005/8/colors/colorful2" csCatId="colorful"/>
      <dgm:spPr/>
      <dgm:t>
        <a:bodyPr/>
        <a:lstStyle/>
        <a:p>
          <a:endParaRPr lang="en-US"/>
        </a:p>
      </dgm:t>
    </dgm:pt>
    <dgm:pt modelId="{C0A7A333-0278-4DAC-AA81-A7E741C7AC2F}">
      <dgm:prSet/>
      <dgm:spPr/>
      <dgm:t>
        <a:bodyPr/>
        <a:lstStyle/>
        <a:p>
          <a:pPr rtl="0"/>
          <a:r>
            <a:rPr lang="en-GB" i="1"/>
            <a:t>Loneliness anxiety </a:t>
          </a:r>
          <a:r>
            <a:rPr lang="en-GB"/>
            <a:t>is the negative form</a:t>
          </a:r>
        </a:p>
      </dgm:t>
    </dgm:pt>
    <dgm:pt modelId="{CD52E50C-51B4-4AF6-9A80-B468EC85D9CB}" type="parTrans" cxnId="{6826CD54-D364-4B3D-9507-141DA81CA45C}">
      <dgm:prSet/>
      <dgm:spPr/>
      <dgm:t>
        <a:bodyPr/>
        <a:lstStyle/>
        <a:p>
          <a:endParaRPr lang="en-US"/>
        </a:p>
      </dgm:t>
    </dgm:pt>
    <dgm:pt modelId="{02CCA1DD-1531-4B09-87CD-7CBD33BD75A5}" type="sibTrans" cxnId="{6826CD54-D364-4B3D-9507-141DA81CA45C}">
      <dgm:prSet/>
      <dgm:spPr/>
      <dgm:t>
        <a:bodyPr/>
        <a:lstStyle/>
        <a:p>
          <a:endParaRPr lang="en-US"/>
        </a:p>
      </dgm:t>
    </dgm:pt>
    <dgm:pt modelId="{F0B55019-D7F3-4FAB-818C-B0A9A116F973}">
      <dgm:prSet/>
      <dgm:spPr/>
      <dgm:t>
        <a:bodyPr/>
        <a:lstStyle/>
        <a:p>
          <a:pPr rtl="0"/>
          <a:r>
            <a:rPr lang="en-GB" i="1"/>
            <a:t>Existential loneliness </a:t>
          </a:r>
          <a:r>
            <a:rPr lang="en-GB"/>
            <a:t>is the positive form. </a:t>
          </a:r>
        </a:p>
      </dgm:t>
    </dgm:pt>
    <dgm:pt modelId="{C265C43E-9F2D-45AF-9AE8-B7498763B41E}" type="parTrans" cxnId="{8712D01B-E4D1-452C-B902-173E7223D8A2}">
      <dgm:prSet/>
      <dgm:spPr/>
      <dgm:t>
        <a:bodyPr/>
        <a:lstStyle/>
        <a:p>
          <a:endParaRPr lang="en-US"/>
        </a:p>
      </dgm:t>
    </dgm:pt>
    <dgm:pt modelId="{4ECCBA9F-00C0-4937-8362-B65F01486A6A}" type="sibTrans" cxnId="{8712D01B-E4D1-452C-B902-173E7223D8A2}">
      <dgm:prSet/>
      <dgm:spPr/>
      <dgm:t>
        <a:bodyPr/>
        <a:lstStyle/>
        <a:p>
          <a:endParaRPr lang="en-US"/>
        </a:p>
      </dgm:t>
    </dgm:pt>
    <dgm:pt modelId="{F1FD8372-24C2-4BEB-8803-7DEC6AA33929}" type="pres">
      <dgm:prSet presAssocID="{B2D3740B-5121-403D-BC17-35C0D3367C07}" presName="diagram" presStyleCnt="0">
        <dgm:presLayoutVars>
          <dgm:dir/>
          <dgm:resizeHandles val="exact"/>
        </dgm:presLayoutVars>
      </dgm:prSet>
      <dgm:spPr/>
    </dgm:pt>
    <dgm:pt modelId="{0BDABC87-0E20-43D0-A203-14DF658CAE0B}" type="pres">
      <dgm:prSet presAssocID="{C0A7A333-0278-4DAC-AA81-A7E741C7AC2F}" presName="arrow" presStyleLbl="node1" presStyleIdx="0" presStyleCnt="2">
        <dgm:presLayoutVars>
          <dgm:bulletEnabled val="1"/>
        </dgm:presLayoutVars>
      </dgm:prSet>
      <dgm:spPr/>
    </dgm:pt>
    <dgm:pt modelId="{CDFE74E8-A4CA-4EC3-B418-607C53FFC1E1}" type="pres">
      <dgm:prSet presAssocID="{F0B55019-D7F3-4FAB-818C-B0A9A116F973}" presName="arrow" presStyleLbl="node1" presStyleIdx="1" presStyleCnt="2">
        <dgm:presLayoutVars>
          <dgm:bulletEnabled val="1"/>
        </dgm:presLayoutVars>
      </dgm:prSet>
      <dgm:spPr/>
    </dgm:pt>
  </dgm:ptLst>
  <dgm:cxnLst>
    <dgm:cxn modelId="{8712D01B-E4D1-452C-B902-173E7223D8A2}" srcId="{B2D3740B-5121-403D-BC17-35C0D3367C07}" destId="{F0B55019-D7F3-4FAB-818C-B0A9A116F973}" srcOrd="1" destOrd="0" parTransId="{C265C43E-9F2D-45AF-9AE8-B7498763B41E}" sibTransId="{4ECCBA9F-00C0-4937-8362-B65F01486A6A}"/>
    <dgm:cxn modelId="{4030991D-BFFF-4697-AE29-F0A6A99B55F3}" type="presOf" srcId="{C0A7A333-0278-4DAC-AA81-A7E741C7AC2F}" destId="{0BDABC87-0E20-43D0-A203-14DF658CAE0B}" srcOrd="0" destOrd="0" presId="urn:microsoft.com/office/officeart/2005/8/layout/arrow5"/>
    <dgm:cxn modelId="{6826CD54-D364-4B3D-9507-141DA81CA45C}" srcId="{B2D3740B-5121-403D-BC17-35C0D3367C07}" destId="{C0A7A333-0278-4DAC-AA81-A7E741C7AC2F}" srcOrd="0" destOrd="0" parTransId="{CD52E50C-51B4-4AF6-9A80-B468EC85D9CB}" sibTransId="{02CCA1DD-1531-4B09-87CD-7CBD33BD75A5}"/>
    <dgm:cxn modelId="{753BA87B-69B6-45B4-B80C-385434D60EAC}" type="presOf" srcId="{B2D3740B-5121-403D-BC17-35C0D3367C07}" destId="{F1FD8372-24C2-4BEB-8803-7DEC6AA33929}" srcOrd="0" destOrd="0" presId="urn:microsoft.com/office/officeart/2005/8/layout/arrow5"/>
    <dgm:cxn modelId="{E4F53AA3-B4B4-49D6-B690-658D333F377C}" type="presOf" srcId="{F0B55019-D7F3-4FAB-818C-B0A9A116F973}" destId="{CDFE74E8-A4CA-4EC3-B418-607C53FFC1E1}" srcOrd="0" destOrd="0" presId="urn:microsoft.com/office/officeart/2005/8/layout/arrow5"/>
    <dgm:cxn modelId="{0E28A12F-E81C-48AD-8B45-4B6C3C3A629C}" type="presParOf" srcId="{F1FD8372-24C2-4BEB-8803-7DEC6AA33929}" destId="{0BDABC87-0E20-43D0-A203-14DF658CAE0B}" srcOrd="0" destOrd="0" presId="urn:microsoft.com/office/officeart/2005/8/layout/arrow5"/>
    <dgm:cxn modelId="{FF2B61E8-5BD0-43B0-9FBF-93494373E04F}" type="presParOf" srcId="{F1FD8372-24C2-4BEB-8803-7DEC6AA33929}" destId="{CDFE74E8-A4CA-4EC3-B418-607C53FFC1E1}" srcOrd="1" destOrd="0" presId="urn:microsoft.com/office/officeart/2005/8/layout/arrow5"/>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97F1BE99-8D78-41F9-8654-5C749196F1DF}"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A6DDBDC5-E708-4CFA-B29F-397F1FBFD4B9}">
      <dgm:prSet/>
      <dgm:spPr/>
      <dgm:t>
        <a:bodyPr/>
        <a:lstStyle/>
        <a:p>
          <a:pPr rtl="0"/>
          <a:r>
            <a:rPr lang="en-GB"/>
            <a:t>A positive-negative dimension running through loneliness experiences. </a:t>
          </a:r>
        </a:p>
      </dgm:t>
    </dgm:pt>
    <dgm:pt modelId="{CEA79310-4CE2-4489-A8AA-492A2F670090}" type="parTrans" cxnId="{DF0633F1-5BA2-46D8-A8C5-3D8699C36521}">
      <dgm:prSet/>
      <dgm:spPr/>
      <dgm:t>
        <a:bodyPr/>
        <a:lstStyle/>
        <a:p>
          <a:endParaRPr lang="en-US"/>
        </a:p>
      </dgm:t>
    </dgm:pt>
    <dgm:pt modelId="{D9697703-89E6-43F9-BC2E-58093C341C54}" type="sibTrans" cxnId="{DF0633F1-5BA2-46D8-A8C5-3D8699C36521}">
      <dgm:prSet/>
      <dgm:spPr/>
      <dgm:t>
        <a:bodyPr/>
        <a:lstStyle/>
        <a:p>
          <a:endParaRPr lang="en-US"/>
        </a:p>
      </dgm:t>
    </dgm:pt>
    <dgm:pt modelId="{6571A523-2E61-4253-B587-22FA3C1181B0}" type="pres">
      <dgm:prSet presAssocID="{97F1BE99-8D78-41F9-8654-5C749196F1DF}" presName="vert0" presStyleCnt="0">
        <dgm:presLayoutVars>
          <dgm:dir/>
          <dgm:animOne val="branch"/>
          <dgm:animLvl val="lvl"/>
        </dgm:presLayoutVars>
      </dgm:prSet>
      <dgm:spPr/>
    </dgm:pt>
    <dgm:pt modelId="{F3314BE6-53F1-46D7-A40A-574F1E1D75C5}" type="pres">
      <dgm:prSet presAssocID="{A6DDBDC5-E708-4CFA-B29F-397F1FBFD4B9}" presName="thickLine" presStyleLbl="alignNode1" presStyleIdx="0" presStyleCnt="1"/>
      <dgm:spPr/>
    </dgm:pt>
    <dgm:pt modelId="{6449B785-4056-424D-8B8A-94496D7D167B}" type="pres">
      <dgm:prSet presAssocID="{A6DDBDC5-E708-4CFA-B29F-397F1FBFD4B9}" presName="horz1" presStyleCnt="0"/>
      <dgm:spPr/>
    </dgm:pt>
    <dgm:pt modelId="{02BB7784-403B-491F-A873-486780E9F9E5}" type="pres">
      <dgm:prSet presAssocID="{A6DDBDC5-E708-4CFA-B29F-397F1FBFD4B9}" presName="tx1" presStyleLbl="revTx" presStyleIdx="0" presStyleCnt="1"/>
      <dgm:spPr/>
    </dgm:pt>
    <dgm:pt modelId="{6A96953A-2B29-4E91-92D6-3EF990AA8B11}" type="pres">
      <dgm:prSet presAssocID="{A6DDBDC5-E708-4CFA-B29F-397F1FBFD4B9}" presName="vert1" presStyleCnt="0"/>
      <dgm:spPr/>
    </dgm:pt>
  </dgm:ptLst>
  <dgm:cxnLst>
    <dgm:cxn modelId="{5548F85E-C6C5-4979-9FFA-4A219FD87DA4}" type="presOf" srcId="{97F1BE99-8D78-41F9-8654-5C749196F1DF}" destId="{6571A523-2E61-4253-B587-22FA3C1181B0}" srcOrd="0" destOrd="0" presId="urn:microsoft.com/office/officeart/2008/layout/LinedList"/>
    <dgm:cxn modelId="{D4AF327C-1E24-473E-8031-12185FDF555A}" type="presOf" srcId="{A6DDBDC5-E708-4CFA-B29F-397F1FBFD4B9}" destId="{02BB7784-403B-491F-A873-486780E9F9E5}" srcOrd="0" destOrd="0" presId="urn:microsoft.com/office/officeart/2008/layout/LinedList"/>
    <dgm:cxn modelId="{DF0633F1-5BA2-46D8-A8C5-3D8699C36521}" srcId="{97F1BE99-8D78-41F9-8654-5C749196F1DF}" destId="{A6DDBDC5-E708-4CFA-B29F-397F1FBFD4B9}" srcOrd="0" destOrd="0" parTransId="{CEA79310-4CE2-4489-A8AA-492A2F670090}" sibTransId="{D9697703-89E6-43F9-BC2E-58093C341C54}"/>
    <dgm:cxn modelId="{59E03C02-AD80-48C5-AED5-6E48C5F4C7AF}" type="presParOf" srcId="{6571A523-2E61-4253-B587-22FA3C1181B0}" destId="{F3314BE6-53F1-46D7-A40A-574F1E1D75C5}" srcOrd="0" destOrd="0" presId="urn:microsoft.com/office/officeart/2008/layout/LinedList"/>
    <dgm:cxn modelId="{04F7FE20-3872-4127-939C-6F59F1D093FE}" type="presParOf" srcId="{6571A523-2E61-4253-B587-22FA3C1181B0}" destId="{6449B785-4056-424D-8B8A-94496D7D167B}" srcOrd="1" destOrd="0" presId="urn:microsoft.com/office/officeart/2008/layout/LinedList"/>
    <dgm:cxn modelId="{A1AC134C-E740-4462-AC02-D8DE5BB8F84C}" type="presParOf" srcId="{6449B785-4056-424D-8B8A-94496D7D167B}" destId="{02BB7784-403B-491F-A873-486780E9F9E5}" srcOrd="0" destOrd="0" presId="urn:microsoft.com/office/officeart/2008/layout/LinedList"/>
    <dgm:cxn modelId="{E620C96E-D6CA-4053-9377-10A13CF147E4}" type="presParOf" srcId="{6449B785-4056-424D-8B8A-94496D7D167B}" destId="{6A96953A-2B29-4E91-92D6-3EF990AA8B11}" srcOrd="1" destOrd="0" presId="urn:microsoft.com/office/officeart/2008/layout/LinedList"/>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027C5DE7-B850-4E5E-9849-81BE7DB4E8FF}" type="doc">
      <dgm:prSet loTypeId="urn:microsoft.com/office/officeart/2005/8/layout/process4" loCatId="process" qsTypeId="urn:microsoft.com/office/officeart/2005/8/quickstyle/simple1" qsCatId="simple" csTypeId="urn:microsoft.com/office/officeart/2005/8/colors/colorful3" csCatId="colorful" phldr="1"/>
      <dgm:spPr/>
      <dgm:t>
        <a:bodyPr/>
        <a:lstStyle/>
        <a:p>
          <a:endParaRPr lang="en-US"/>
        </a:p>
      </dgm:t>
    </dgm:pt>
    <dgm:pt modelId="{5089193B-93D0-427A-9407-68A66BC44253}">
      <dgm:prSet custT="1"/>
      <dgm:spPr/>
      <dgm:t>
        <a:bodyPr/>
        <a:lstStyle/>
        <a:p>
          <a:pPr rtl="0"/>
          <a:r>
            <a:rPr lang="en-GB" sz="2400"/>
            <a:t>Existentialists encourage people to overcome their fear of loneliness and learn to use it positively</a:t>
          </a:r>
        </a:p>
      </dgm:t>
    </dgm:pt>
    <dgm:pt modelId="{C33B36B7-0B75-4A94-A7E2-E0986B881F96}" type="parTrans" cxnId="{B2ED226D-A218-4938-96EB-C0172B16E368}">
      <dgm:prSet/>
      <dgm:spPr/>
      <dgm:t>
        <a:bodyPr/>
        <a:lstStyle/>
        <a:p>
          <a:endParaRPr lang="en-US" sz="2800"/>
        </a:p>
      </dgm:t>
    </dgm:pt>
    <dgm:pt modelId="{008BED86-EF59-489A-B885-122B08DEED8F}" type="sibTrans" cxnId="{B2ED226D-A218-4938-96EB-C0172B16E368}">
      <dgm:prSet/>
      <dgm:spPr/>
      <dgm:t>
        <a:bodyPr/>
        <a:lstStyle/>
        <a:p>
          <a:endParaRPr lang="en-US" sz="2800"/>
        </a:p>
      </dgm:t>
    </dgm:pt>
    <dgm:pt modelId="{41CCD371-8898-493A-AEC0-0B4DF13F4542}">
      <dgm:prSet custT="1"/>
      <dgm:spPr/>
      <dgm:t>
        <a:bodyPr/>
        <a:lstStyle/>
        <a:p>
          <a:pPr rtl="0"/>
          <a:r>
            <a:rPr lang="en-GB" sz="2400"/>
            <a:t>Unlike others, Moustakas has a positive view of loneliness.</a:t>
          </a:r>
        </a:p>
      </dgm:t>
    </dgm:pt>
    <dgm:pt modelId="{D2AB2DE8-4614-4D3C-8F3E-11734F04A5C0}" type="parTrans" cxnId="{7A8F4EB9-3636-40F0-86CA-8F4CCCA7A7CD}">
      <dgm:prSet/>
      <dgm:spPr/>
      <dgm:t>
        <a:bodyPr/>
        <a:lstStyle/>
        <a:p>
          <a:endParaRPr lang="en-US" sz="2800"/>
        </a:p>
      </dgm:t>
    </dgm:pt>
    <dgm:pt modelId="{EDE2DC36-CF9E-41F6-AA82-C2C2AB1B184C}" type="sibTrans" cxnId="{7A8F4EB9-3636-40F0-86CA-8F4CCCA7A7CD}">
      <dgm:prSet/>
      <dgm:spPr/>
      <dgm:t>
        <a:bodyPr/>
        <a:lstStyle/>
        <a:p>
          <a:endParaRPr lang="en-US" sz="2800"/>
        </a:p>
      </dgm:t>
    </dgm:pt>
    <dgm:pt modelId="{4EA27CCD-A7E3-45FD-B24D-123523389CAC}">
      <dgm:prSet custT="1"/>
      <dgm:spPr/>
      <dgm:t>
        <a:bodyPr/>
        <a:lstStyle/>
        <a:p>
          <a:pPr rtl="0"/>
          <a:r>
            <a:rPr lang="en-GB" sz="2400"/>
            <a:t>Although he doesn’t deny that it can be painful, he sees it as as productive, creative condition</a:t>
          </a:r>
        </a:p>
      </dgm:t>
    </dgm:pt>
    <dgm:pt modelId="{9A086226-57CC-48E4-8B5A-F7A3F75F87CB}" type="parTrans" cxnId="{4DE314DA-170A-4ACB-94D3-7E9060C5A6B0}">
      <dgm:prSet/>
      <dgm:spPr/>
      <dgm:t>
        <a:bodyPr/>
        <a:lstStyle/>
        <a:p>
          <a:endParaRPr lang="en-US" sz="2800"/>
        </a:p>
      </dgm:t>
    </dgm:pt>
    <dgm:pt modelId="{A3845DB1-4814-4FAE-9E6C-B40DD634BE78}" type="sibTrans" cxnId="{4DE314DA-170A-4ACB-94D3-7E9060C5A6B0}">
      <dgm:prSet/>
      <dgm:spPr/>
      <dgm:t>
        <a:bodyPr/>
        <a:lstStyle/>
        <a:p>
          <a:endParaRPr lang="en-US" sz="2800"/>
        </a:p>
      </dgm:t>
    </dgm:pt>
    <dgm:pt modelId="{84407E1D-93CB-43F5-A06F-7622D13A5BD9}">
      <dgm:prSet custT="1"/>
      <dgm:spPr/>
      <dgm:t>
        <a:bodyPr/>
        <a:lstStyle/>
        <a:p>
          <a:pPr rtl="0"/>
          <a:r>
            <a:rPr lang="en-GB" sz="2000"/>
            <a:t>They do not seek the causal roots of loneliness in the usual sense – not interested in the factors that increase or decrease the likelihood of loneliness; for then it is a given in human existence</a:t>
          </a:r>
        </a:p>
      </dgm:t>
    </dgm:pt>
    <dgm:pt modelId="{9AF665AB-C0A3-4DEF-BF3B-54218244AC48}" type="parTrans" cxnId="{7D71EDA4-1F1B-490E-8409-E4A34F0DF5EB}">
      <dgm:prSet/>
      <dgm:spPr/>
      <dgm:t>
        <a:bodyPr/>
        <a:lstStyle/>
        <a:p>
          <a:endParaRPr lang="en-US" sz="2800"/>
        </a:p>
      </dgm:t>
    </dgm:pt>
    <dgm:pt modelId="{825DF76A-9910-4955-AF45-439AA485CDC3}" type="sibTrans" cxnId="{7D71EDA4-1F1B-490E-8409-E4A34F0DF5EB}">
      <dgm:prSet/>
      <dgm:spPr/>
      <dgm:t>
        <a:bodyPr/>
        <a:lstStyle/>
        <a:p>
          <a:endParaRPr lang="en-US" sz="2800"/>
        </a:p>
      </dgm:t>
    </dgm:pt>
    <dgm:pt modelId="{30C40B48-5422-4C94-806D-2424372A6B42}" type="pres">
      <dgm:prSet presAssocID="{027C5DE7-B850-4E5E-9849-81BE7DB4E8FF}" presName="Name0" presStyleCnt="0">
        <dgm:presLayoutVars>
          <dgm:dir/>
          <dgm:animLvl val="lvl"/>
          <dgm:resizeHandles val="exact"/>
        </dgm:presLayoutVars>
      </dgm:prSet>
      <dgm:spPr/>
    </dgm:pt>
    <dgm:pt modelId="{7E036270-5866-4CF6-B9C9-6A84C7AA97D2}" type="pres">
      <dgm:prSet presAssocID="{84407E1D-93CB-43F5-A06F-7622D13A5BD9}" presName="boxAndChildren" presStyleCnt="0"/>
      <dgm:spPr/>
    </dgm:pt>
    <dgm:pt modelId="{2A10D89C-933B-4AF4-9214-07FAA7A5B98C}" type="pres">
      <dgm:prSet presAssocID="{84407E1D-93CB-43F5-A06F-7622D13A5BD9}" presName="parentTextBox" presStyleLbl="node1" presStyleIdx="0" presStyleCnt="4"/>
      <dgm:spPr/>
    </dgm:pt>
    <dgm:pt modelId="{10E08A76-F692-4E4A-A182-8E08E98D34B5}" type="pres">
      <dgm:prSet presAssocID="{A3845DB1-4814-4FAE-9E6C-B40DD634BE78}" presName="sp" presStyleCnt="0"/>
      <dgm:spPr/>
    </dgm:pt>
    <dgm:pt modelId="{C84DC268-AD8D-4F65-BADB-D52FBF868BD7}" type="pres">
      <dgm:prSet presAssocID="{4EA27CCD-A7E3-45FD-B24D-123523389CAC}" presName="arrowAndChildren" presStyleCnt="0"/>
      <dgm:spPr/>
    </dgm:pt>
    <dgm:pt modelId="{FAD014D1-61ED-4FF5-A103-AFC1058D0381}" type="pres">
      <dgm:prSet presAssocID="{4EA27CCD-A7E3-45FD-B24D-123523389CAC}" presName="parentTextArrow" presStyleLbl="node1" presStyleIdx="1" presStyleCnt="4"/>
      <dgm:spPr/>
    </dgm:pt>
    <dgm:pt modelId="{84EF588B-DDC5-457C-BC02-7FD4364614BB}" type="pres">
      <dgm:prSet presAssocID="{EDE2DC36-CF9E-41F6-AA82-C2C2AB1B184C}" presName="sp" presStyleCnt="0"/>
      <dgm:spPr/>
    </dgm:pt>
    <dgm:pt modelId="{FFB006AD-2134-4DC5-A45A-FAD67663D4EA}" type="pres">
      <dgm:prSet presAssocID="{41CCD371-8898-493A-AEC0-0B4DF13F4542}" presName="arrowAndChildren" presStyleCnt="0"/>
      <dgm:spPr/>
    </dgm:pt>
    <dgm:pt modelId="{11686BAD-FA55-4024-8E71-A52D95230900}" type="pres">
      <dgm:prSet presAssocID="{41CCD371-8898-493A-AEC0-0B4DF13F4542}" presName="parentTextArrow" presStyleLbl="node1" presStyleIdx="2" presStyleCnt="4"/>
      <dgm:spPr/>
    </dgm:pt>
    <dgm:pt modelId="{3FCD42B2-4CAE-444B-A01D-C5CB2851B066}" type="pres">
      <dgm:prSet presAssocID="{008BED86-EF59-489A-B885-122B08DEED8F}" presName="sp" presStyleCnt="0"/>
      <dgm:spPr/>
    </dgm:pt>
    <dgm:pt modelId="{2074101E-9042-4B91-B35A-16D667CDD598}" type="pres">
      <dgm:prSet presAssocID="{5089193B-93D0-427A-9407-68A66BC44253}" presName="arrowAndChildren" presStyleCnt="0"/>
      <dgm:spPr/>
    </dgm:pt>
    <dgm:pt modelId="{9B214FE0-FF58-41ED-AB8F-207A8B0E22C0}" type="pres">
      <dgm:prSet presAssocID="{5089193B-93D0-427A-9407-68A66BC44253}" presName="parentTextArrow" presStyleLbl="node1" presStyleIdx="3" presStyleCnt="4"/>
      <dgm:spPr/>
    </dgm:pt>
  </dgm:ptLst>
  <dgm:cxnLst>
    <dgm:cxn modelId="{30619045-B795-467A-89E4-03B94AD52AD1}" type="presOf" srcId="{41CCD371-8898-493A-AEC0-0B4DF13F4542}" destId="{11686BAD-FA55-4024-8E71-A52D95230900}" srcOrd="0" destOrd="0" presId="urn:microsoft.com/office/officeart/2005/8/layout/process4"/>
    <dgm:cxn modelId="{B2ED226D-A218-4938-96EB-C0172B16E368}" srcId="{027C5DE7-B850-4E5E-9849-81BE7DB4E8FF}" destId="{5089193B-93D0-427A-9407-68A66BC44253}" srcOrd="0" destOrd="0" parTransId="{C33B36B7-0B75-4A94-A7E2-E0986B881F96}" sibTransId="{008BED86-EF59-489A-B885-122B08DEED8F}"/>
    <dgm:cxn modelId="{9F291A70-82F0-4EFD-B293-3FE8D57C0AC3}" type="presOf" srcId="{027C5DE7-B850-4E5E-9849-81BE7DB4E8FF}" destId="{30C40B48-5422-4C94-806D-2424372A6B42}" srcOrd="0" destOrd="0" presId="urn:microsoft.com/office/officeart/2005/8/layout/process4"/>
    <dgm:cxn modelId="{4FDC0D90-B076-40BD-8403-9AB17478AF55}" type="presOf" srcId="{84407E1D-93CB-43F5-A06F-7622D13A5BD9}" destId="{2A10D89C-933B-4AF4-9214-07FAA7A5B98C}" srcOrd="0" destOrd="0" presId="urn:microsoft.com/office/officeart/2005/8/layout/process4"/>
    <dgm:cxn modelId="{7D71EDA4-1F1B-490E-8409-E4A34F0DF5EB}" srcId="{027C5DE7-B850-4E5E-9849-81BE7DB4E8FF}" destId="{84407E1D-93CB-43F5-A06F-7622D13A5BD9}" srcOrd="3" destOrd="0" parTransId="{9AF665AB-C0A3-4DEF-BF3B-54218244AC48}" sibTransId="{825DF76A-9910-4955-AF45-439AA485CDC3}"/>
    <dgm:cxn modelId="{E952C6B6-4B23-4C7C-BCFC-6A7D6FE11620}" type="presOf" srcId="{5089193B-93D0-427A-9407-68A66BC44253}" destId="{9B214FE0-FF58-41ED-AB8F-207A8B0E22C0}" srcOrd="0" destOrd="0" presId="urn:microsoft.com/office/officeart/2005/8/layout/process4"/>
    <dgm:cxn modelId="{7A8F4EB9-3636-40F0-86CA-8F4CCCA7A7CD}" srcId="{027C5DE7-B850-4E5E-9849-81BE7DB4E8FF}" destId="{41CCD371-8898-493A-AEC0-0B4DF13F4542}" srcOrd="1" destOrd="0" parTransId="{D2AB2DE8-4614-4D3C-8F3E-11734F04A5C0}" sibTransId="{EDE2DC36-CF9E-41F6-AA82-C2C2AB1B184C}"/>
    <dgm:cxn modelId="{C1033FBF-B114-4D97-9158-71310AA773B9}" type="presOf" srcId="{4EA27CCD-A7E3-45FD-B24D-123523389CAC}" destId="{FAD014D1-61ED-4FF5-A103-AFC1058D0381}" srcOrd="0" destOrd="0" presId="urn:microsoft.com/office/officeart/2005/8/layout/process4"/>
    <dgm:cxn modelId="{4DE314DA-170A-4ACB-94D3-7E9060C5A6B0}" srcId="{027C5DE7-B850-4E5E-9849-81BE7DB4E8FF}" destId="{4EA27CCD-A7E3-45FD-B24D-123523389CAC}" srcOrd="2" destOrd="0" parTransId="{9A086226-57CC-48E4-8B5A-F7A3F75F87CB}" sibTransId="{A3845DB1-4814-4FAE-9E6C-B40DD634BE78}"/>
    <dgm:cxn modelId="{CA59364C-8D1E-4C4E-A8DB-B7B5B2D80BE5}" type="presParOf" srcId="{30C40B48-5422-4C94-806D-2424372A6B42}" destId="{7E036270-5866-4CF6-B9C9-6A84C7AA97D2}" srcOrd="0" destOrd="0" presId="urn:microsoft.com/office/officeart/2005/8/layout/process4"/>
    <dgm:cxn modelId="{3DD5DDF7-2A85-4B7E-A5E2-078AFEC3DA38}" type="presParOf" srcId="{7E036270-5866-4CF6-B9C9-6A84C7AA97D2}" destId="{2A10D89C-933B-4AF4-9214-07FAA7A5B98C}" srcOrd="0" destOrd="0" presId="urn:microsoft.com/office/officeart/2005/8/layout/process4"/>
    <dgm:cxn modelId="{E09145C4-C096-491F-BE87-8277862CA2AF}" type="presParOf" srcId="{30C40B48-5422-4C94-806D-2424372A6B42}" destId="{10E08A76-F692-4E4A-A182-8E08E98D34B5}" srcOrd="1" destOrd="0" presId="urn:microsoft.com/office/officeart/2005/8/layout/process4"/>
    <dgm:cxn modelId="{ED78C3BF-4085-4D1A-89C1-5EE1EF99F38A}" type="presParOf" srcId="{30C40B48-5422-4C94-806D-2424372A6B42}" destId="{C84DC268-AD8D-4F65-BADB-D52FBF868BD7}" srcOrd="2" destOrd="0" presId="urn:microsoft.com/office/officeart/2005/8/layout/process4"/>
    <dgm:cxn modelId="{1F97A441-CE05-49FA-B410-C3E896F27FEF}" type="presParOf" srcId="{C84DC268-AD8D-4F65-BADB-D52FBF868BD7}" destId="{FAD014D1-61ED-4FF5-A103-AFC1058D0381}" srcOrd="0" destOrd="0" presId="urn:microsoft.com/office/officeart/2005/8/layout/process4"/>
    <dgm:cxn modelId="{D51E298A-DCFB-4EA3-97DE-9EE611B62361}" type="presParOf" srcId="{30C40B48-5422-4C94-806D-2424372A6B42}" destId="{84EF588B-DDC5-457C-BC02-7FD4364614BB}" srcOrd="3" destOrd="0" presId="urn:microsoft.com/office/officeart/2005/8/layout/process4"/>
    <dgm:cxn modelId="{88E84E01-075D-4D6E-A187-A9C0C2E588AB}" type="presParOf" srcId="{30C40B48-5422-4C94-806D-2424372A6B42}" destId="{FFB006AD-2134-4DC5-A45A-FAD67663D4EA}" srcOrd="4" destOrd="0" presId="urn:microsoft.com/office/officeart/2005/8/layout/process4"/>
    <dgm:cxn modelId="{0ED1D513-E72D-46D5-B9AC-5F7B32B20A68}" type="presParOf" srcId="{FFB006AD-2134-4DC5-A45A-FAD67663D4EA}" destId="{11686BAD-FA55-4024-8E71-A52D95230900}" srcOrd="0" destOrd="0" presId="urn:microsoft.com/office/officeart/2005/8/layout/process4"/>
    <dgm:cxn modelId="{B3098A4B-A71D-4182-B099-2B1CA0D0D585}" type="presParOf" srcId="{30C40B48-5422-4C94-806D-2424372A6B42}" destId="{3FCD42B2-4CAE-444B-A01D-C5CB2851B066}" srcOrd="5" destOrd="0" presId="urn:microsoft.com/office/officeart/2005/8/layout/process4"/>
    <dgm:cxn modelId="{795E0FD6-3617-4528-8A5A-24E2E27DC443}" type="presParOf" srcId="{30C40B48-5422-4C94-806D-2424372A6B42}" destId="{2074101E-9042-4B91-B35A-16D667CDD598}" srcOrd="6" destOrd="0" presId="urn:microsoft.com/office/officeart/2005/8/layout/process4"/>
    <dgm:cxn modelId="{357E3689-9D9F-4627-960C-55017EC78BCF}" type="presParOf" srcId="{2074101E-9042-4B91-B35A-16D667CDD598}" destId="{9B214FE0-FF58-41ED-AB8F-207A8B0E22C0}"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615F3DA6-8C1E-4BE3-B2B5-6891136F3324}" type="doc">
      <dgm:prSet loTypeId="urn:microsoft.com/office/officeart/2005/8/layout/chevronAccent+Icon" loCatId="process" qsTypeId="urn:microsoft.com/office/officeart/2005/8/quickstyle/simple1" qsCatId="simple" csTypeId="urn:microsoft.com/office/officeart/2005/8/colors/colorful3" csCatId="colorful"/>
      <dgm:spPr/>
      <dgm:t>
        <a:bodyPr/>
        <a:lstStyle/>
        <a:p>
          <a:endParaRPr lang="en-US"/>
        </a:p>
      </dgm:t>
    </dgm:pt>
    <dgm:pt modelId="{6671121C-4B25-4B95-8F2C-37907AF2A766}">
      <dgm:prSet/>
      <dgm:spPr/>
      <dgm:t>
        <a:bodyPr/>
        <a:lstStyle/>
        <a:p>
          <a:pPr rtl="0"/>
          <a:r>
            <a:rPr lang="en-GB"/>
            <a:t>Loneliness is a subjective, unpleasant, and distressing phenomenon stemming from a discrepancy between individuals’ desired and achieved levels of social relations. </a:t>
          </a:r>
        </a:p>
      </dgm:t>
    </dgm:pt>
    <dgm:pt modelId="{93A09EE5-8F79-483A-9C22-9509AB1F2AD5}" type="parTrans" cxnId="{860A31A2-8B09-4D0B-A6A0-C0EB2D1C4E5D}">
      <dgm:prSet/>
      <dgm:spPr/>
      <dgm:t>
        <a:bodyPr/>
        <a:lstStyle/>
        <a:p>
          <a:endParaRPr lang="en-US"/>
        </a:p>
      </dgm:t>
    </dgm:pt>
    <dgm:pt modelId="{2334750A-5CFF-4B95-931F-2AA70927C289}" type="sibTrans" cxnId="{860A31A2-8B09-4D0B-A6A0-C0EB2D1C4E5D}">
      <dgm:prSet/>
      <dgm:spPr/>
      <dgm:t>
        <a:bodyPr/>
        <a:lstStyle/>
        <a:p>
          <a:endParaRPr lang="en-US"/>
        </a:p>
      </dgm:t>
    </dgm:pt>
    <dgm:pt modelId="{EE9839EC-C604-4E25-8C03-077D6C96CE8E}">
      <dgm:prSet/>
      <dgm:spPr/>
      <dgm:t>
        <a:bodyPr/>
        <a:lstStyle/>
        <a:p>
          <a:pPr rtl="0"/>
          <a:r>
            <a:rPr lang="en-GB"/>
            <a:t>Mismatch is associated with specific circumstances and life events, including migration, widowhood, or the onset disability. </a:t>
          </a:r>
        </a:p>
      </dgm:t>
    </dgm:pt>
    <dgm:pt modelId="{532FF0C8-A0DC-4E14-9E0F-98B95B2CD0ED}" type="parTrans" cxnId="{C8EA44B1-9004-4834-9773-96F27EB67E12}">
      <dgm:prSet/>
      <dgm:spPr/>
      <dgm:t>
        <a:bodyPr/>
        <a:lstStyle/>
        <a:p>
          <a:endParaRPr lang="en-US"/>
        </a:p>
      </dgm:t>
    </dgm:pt>
    <dgm:pt modelId="{EE81740E-46C6-4E30-934D-15B4B0692918}" type="sibTrans" cxnId="{C8EA44B1-9004-4834-9773-96F27EB67E12}">
      <dgm:prSet/>
      <dgm:spPr/>
      <dgm:t>
        <a:bodyPr/>
        <a:lstStyle/>
        <a:p>
          <a:endParaRPr lang="en-US"/>
        </a:p>
      </dgm:t>
    </dgm:pt>
    <dgm:pt modelId="{1B5C4C65-3B25-4B78-B891-EA3D98227BD1}">
      <dgm:prSet/>
      <dgm:spPr/>
      <dgm:t>
        <a:bodyPr/>
        <a:lstStyle/>
        <a:p>
          <a:pPr rtl="0"/>
          <a:r>
            <a:rPr lang="en-GB"/>
            <a:t>For example, poor health impacts on individuals’ ability to maintain customary levels of social interaction (</a:t>
          </a:r>
          <a:r>
            <a:rPr lang="en-GB" err="1"/>
            <a:t>Burholt</a:t>
          </a:r>
          <a:r>
            <a:rPr lang="en-GB"/>
            <a:t> &amp; Scharf, 2014). </a:t>
          </a:r>
        </a:p>
      </dgm:t>
    </dgm:pt>
    <dgm:pt modelId="{E4EEA8BF-A5B3-407F-BBFE-94C7D7319D0F}" type="parTrans" cxnId="{EEA442AB-A539-4296-BD7E-8FFECD2CD0AC}">
      <dgm:prSet/>
      <dgm:spPr/>
      <dgm:t>
        <a:bodyPr/>
        <a:lstStyle/>
        <a:p>
          <a:endParaRPr lang="en-US"/>
        </a:p>
      </dgm:t>
    </dgm:pt>
    <dgm:pt modelId="{4EEC856D-E8FE-4EC1-9183-5A90FED98C26}" type="sibTrans" cxnId="{EEA442AB-A539-4296-BD7E-8FFECD2CD0AC}">
      <dgm:prSet/>
      <dgm:spPr/>
      <dgm:t>
        <a:bodyPr/>
        <a:lstStyle/>
        <a:p>
          <a:endParaRPr lang="en-US"/>
        </a:p>
      </dgm:t>
    </dgm:pt>
    <dgm:pt modelId="{62AA9910-A741-4201-9B58-9EC5A241BF9E}" type="pres">
      <dgm:prSet presAssocID="{615F3DA6-8C1E-4BE3-B2B5-6891136F3324}" presName="Name0" presStyleCnt="0">
        <dgm:presLayoutVars>
          <dgm:dir/>
          <dgm:resizeHandles val="exact"/>
        </dgm:presLayoutVars>
      </dgm:prSet>
      <dgm:spPr/>
    </dgm:pt>
    <dgm:pt modelId="{FB1C41C6-879E-4201-9A73-A2E75BC5891B}" type="pres">
      <dgm:prSet presAssocID="{6671121C-4B25-4B95-8F2C-37907AF2A766}" presName="composite" presStyleCnt="0"/>
      <dgm:spPr/>
    </dgm:pt>
    <dgm:pt modelId="{72AD8AE6-4EBA-47F0-9DF3-50629B600275}" type="pres">
      <dgm:prSet presAssocID="{6671121C-4B25-4B95-8F2C-37907AF2A766}" presName="bgChev" presStyleLbl="node1" presStyleIdx="0" presStyleCnt="2"/>
      <dgm:spPr/>
    </dgm:pt>
    <dgm:pt modelId="{F2837B39-CABA-4331-ADFE-CCC7EDB210F1}" type="pres">
      <dgm:prSet presAssocID="{6671121C-4B25-4B95-8F2C-37907AF2A766}" presName="txNode" presStyleLbl="fgAcc1" presStyleIdx="0" presStyleCnt="2">
        <dgm:presLayoutVars>
          <dgm:bulletEnabled val="1"/>
        </dgm:presLayoutVars>
      </dgm:prSet>
      <dgm:spPr/>
    </dgm:pt>
    <dgm:pt modelId="{5D3655C2-8F54-402C-94FE-7CBFC3F2E7FD}" type="pres">
      <dgm:prSet presAssocID="{2334750A-5CFF-4B95-931F-2AA70927C289}" presName="compositeSpace" presStyleCnt="0"/>
      <dgm:spPr/>
    </dgm:pt>
    <dgm:pt modelId="{6FD8DBA1-5993-48A5-AB49-AE2EAC2C7A13}" type="pres">
      <dgm:prSet presAssocID="{EE9839EC-C604-4E25-8C03-077D6C96CE8E}" presName="composite" presStyleCnt="0"/>
      <dgm:spPr/>
    </dgm:pt>
    <dgm:pt modelId="{8C2E66C3-EF38-45E4-98D5-09C64AA40628}" type="pres">
      <dgm:prSet presAssocID="{EE9839EC-C604-4E25-8C03-077D6C96CE8E}" presName="bgChev" presStyleLbl="node1" presStyleIdx="1" presStyleCnt="2"/>
      <dgm:spPr/>
    </dgm:pt>
    <dgm:pt modelId="{37BC57CF-0C37-42C6-8083-C3BC4139EEF1}" type="pres">
      <dgm:prSet presAssocID="{EE9839EC-C604-4E25-8C03-077D6C96CE8E}" presName="txNode" presStyleLbl="fgAcc1" presStyleIdx="1" presStyleCnt="2">
        <dgm:presLayoutVars>
          <dgm:bulletEnabled val="1"/>
        </dgm:presLayoutVars>
      </dgm:prSet>
      <dgm:spPr/>
    </dgm:pt>
  </dgm:ptLst>
  <dgm:cxnLst>
    <dgm:cxn modelId="{B66B8D67-4793-43DB-BE46-AF99E8DB0DD0}" type="presOf" srcId="{615F3DA6-8C1E-4BE3-B2B5-6891136F3324}" destId="{62AA9910-A741-4201-9B58-9EC5A241BF9E}" srcOrd="0" destOrd="0" presId="urn:microsoft.com/office/officeart/2005/8/layout/chevronAccent+Icon"/>
    <dgm:cxn modelId="{6263009F-5D1C-4CAA-B516-E48DADAE4F59}" type="presOf" srcId="{6671121C-4B25-4B95-8F2C-37907AF2A766}" destId="{F2837B39-CABA-4331-ADFE-CCC7EDB210F1}" srcOrd="0" destOrd="0" presId="urn:microsoft.com/office/officeart/2005/8/layout/chevronAccent+Icon"/>
    <dgm:cxn modelId="{860A31A2-8B09-4D0B-A6A0-C0EB2D1C4E5D}" srcId="{615F3DA6-8C1E-4BE3-B2B5-6891136F3324}" destId="{6671121C-4B25-4B95-8F2C-37907AF2A766}" srcOrd="0" destOrd="0" parTransId="{93A09EE5-8F79-483A-9C22-9509AB1F2AD5}" sibTransId="{2334750A-5CFF-4B95-931F-2AA70927C289}"/>
    <dgm:cxn modelId="{EEA442AB-A539-4296-BD7E-8FFECD2CD0AC}" srcId="{EE9839EC-C604-4E25-8C03-077D6C96CE8E}" destId="{1B5C4C65-3B25-4B78-B891-EA3D98227BD1}" srcOrd="0" destOrd="0" parTransId="{E4EEA8BF-A5B3-407F-BBFE-94C7D7319D0F}" sibTransId="{4EEC856D-E8FE-4EC1-9183-5A90FED98C26}"/>
    <dgm:cxn modelId="{C8EA44B1-9004-4834-9773-96F27EB67E12}" srcId="{615F3DA6-8C1E-4BE3-B2B5-6891136F3324}" destId="{EE9839EC-C604-4E25-8C03-077D6C96CE8E}" srcOrd="1" destOrd="0" parTransId="{532FF0C8-A0DC-4E14-9E0F-98B95B2CD0ED}" sibTransId="{EE81740E-46C6-4E30-934D-15B4B0692918}"/>
    <dgm:cxn modelId="{1AC576CC-4D21-4D2B-BF11-C631105BE613}" type="presOf" srcId="{EE9839EC-C604-4E25-8C03-077D6C96CE8E}" destId="{37BC57CF-0C37-42C6-8083-C3BC4139EEF1}" srcOrd="0" destOrd="0" presId="urn:microsoft.com/office/officeart/2005/8/layout/chevronAccent+Icon"/>
    <dgm:cxn modelId="{4FE570F4-60DE-4417-8342-98ED551C0619}" type="presOf" srcId="{1B5C4C65-3B25-4B78-B891-EA3D98227BD1}" destId="{37BC57CF-0C37-42C6-8083-C3BC4139EEF1}" srcOrd="0" destOrd="1" presId="urn:microsoft.com/office/officeart/2005/8/layout/chevronAccent+Icon"/>
    <dgm:cxn modelId="{CFFB082E-901C-48D8-9F27-DC3ED57089D6}" type="presParOf" srcId="{62AA9910-A741-4201-9B58-9EC5A241BF9E}" destId="{FB1C41C6-879E-4201-9A73-A2E75BC5891B}" srcOrd="0" destOrd="0" presId="urn:microsoft.com/office/officeart/2005/8/layout/chevronAccent+Icon"/>
    <dgm:cxn modelId="{53DFB030-7B3E-43E8-BCB4-78F99F5A46C0}" type="presParOf" srcId="{FB1C41C6-879E-4201-9A73-A2E75BC5891B}" destId="{72AD8AE6-4EBA-47F0-9DF3-50629B600275}" srcOrd="0" destOrd="0" presId="urn:microsoft.com/office/officeart/2005/8/layout/chevronAccent+Icon"/>
    <dgm:cxn modelId="{9D88ACA7-5FFE-49DD-BA06-6B96E2C0D64F}" type="presParOf" srcId="{FB1C41C6-879E-4201-9A73-A2E75BC5891B}" destId="{F2837B39-CABA-4331-ADFE-CCC7EDB210F1}" srcOrd="1" destOrd="0" presId="urn:microsoft.com/office/officeart/2005/8/layout/chevronAccent+Icon"/>
    <dgm:cxn modelId="{09F1C540-7AE9-4F2A-A49F-95854640DA11}" type="presParOf" srcId="{62AA9910-A741-4201-9B58-9EC5A241BF9E}" destId="{5D3655C2-8F54-402C-94FE-7CBFC3F2E7FD}" srcOrd="1" destOrd="0" presId="urn:microsoft.com/office/officeart/2005/8/layout/chevronAccent+Icon"/>
    <dgm:cxn modelId="{1E5E652C-D962-4210-8E18-606D6BF976EF}" type="presParOf" srcId="{62AA9910-A741-4201-9B58-9EC5A241BF9E}" destId="{6FD8DBA1-5993-48A5-AB49-AE2EAC2C7A13}" srcOrd="2" destOrd="0" presId="urn:microsoft.com/office/officeart/2005/8/layout/chevronAccent+Icon"/>
    <dgm:cxn modelId="{3A464A1E-D70C-4F53-B534-FE04A8539563}" type="presParOf" srcId="{6FD8DBA1-5993-48A5-AB49-AE2EAC2C7A13}" destId="{8C2E66C3-EF38-45E4-98D5-09C64AA40628}" srcOrd="0" destOrd="0" presId="urn:microsoft.com/office/officeart/2005/8/layout/chevronAccent+Icon"/>
    <dgm:cxn modelId="{E4AB4799-C977-4570-8EEC-6C28CF2E7A17}" type="presParOf" srcId="{6FD8DBA1-5993-48A5-AB49-AE2EAC2C7A13}" destId="{37BC57CF-0C37-42C6-8083-C3BC4139EEF1}" srcOrd="1" destOrd="0" presId="urn:microsoft.com/office/officeart/2005/8/layout/chevronAccent+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AB5FDF41-5F13-4242-ADFD-24604291D2F0}" type="doc">
      <dgm:prSet loTypeId="urn:microsoft.com/office/officeart/2005/8/layout/process4" loCatId="process" qsTypeId="urn:microsoft.com/office/officeart/2005/8/quickstyle/simple1" qsCatId="simple" csTypeId="urn:microsoft.com/office/officeart/2005/8/colors/colorful2" csCatId="colorful" phldr="1"/>
      <dgm:spPr/>
      <dgm:t>
        <a:bodyPr/>
        <a:lstStyle/>
        <a:p>
          <a:endParaRPr lang="en-US"/>
        </a:p>
      </dgm:t>
    </dgm:pt>
    <dgm:pt modelId="{6364EBCA-B46A-47C4-A436-EC5B9E95C059}">
      <dgm:prSet/>
      <dgm:spPr/>
      <dgm:t>
        <a:bodyPr/>
        <a:lstStyle/>
        <a:p>
          <a:pPr rtl="0"/>
          <a:r>
            <a:rPr lang="en-GB"/>
            <a:t>Avoiding loneliness entails addressing the mismatch, by adjusting either </a:t>
          </a:r>
          <a:r>
            <a:rPr lang="en-GB" i="1"/>
            <a:t>expectations </a:t>
          </a:r>
          <a:r>
            <a:rPr lang="en-GB"/>
            <a:t>regarding the quality and frequency of social interaction or </a:t>
          </a:r>
          <a:r>
            <a:rPr lang="en-GB" i="1"/>
            <a:t>achieved</a:t>
          </a:r>
          <a:r>
            <a:rPr lang="en-GB"/>
            <a:t> quality and frequency of social interaction to balance both elements. </a:t>
          </a:r>
        </a:p>
      </dgm:t>
    </dgm:pt>
    <dgm:pt modelId="{B6F3347B-CAF2-40CB-9CDB-3AD06EE865F4}" type="parTrans" cxnId="{B600D7C1-8BCD-4002-AC2A-8183667F9F45}">
      <dgm:prSet/>
      <dgm:spPr/>
      <dgm:t>
        <a:bodyPr/>
        <a:lstStyle/>
        <a:p>
          <a:endParaRPr lang="en-US"/>
        </a:p>
      </dgm:t>
    </dgm:pt>
    <dgm:pt modelId="{CF865ED6-1509-4202-BFD6-E099D974C931}" type="sibTrans" cxnId="{B600D7C1-8BCD-4002-AC2A-8183667F9F45}">
      <dgm:prSet/>
      <dgm:spPr/>
      <dgm:t>
        <a:bodyPr/>
        <a:lstStyle/>
        <a:p>
          <a:endParaRPr lang="en-US"/>
        </a:p>
      </dgm:t>
    </dgm:pt>
    <dgm:pt modelId="{B6823580-1439-4577-9EB9-78B757E4CD1A}">
      <dgm:prSet/>
      <dgm:spPr/>
      <dgm:t>
        <a:bodyPr/>
        <a:lstStyle/>
        <a:p>
          <a:pPr rtl="0"/>
          <a:r>
            <a:rPr lang="en-GB"/>
            <a:t>Any discrepancy between desired and achieved social relations may be labelled by an individual as loneliness. However, this does not lead directly (or inevitably) to loneliness</a:t>
          </a:r>
        </a:p>
      </dgm:t>
    </dgm:pt>
    <dgm:pt modelId="{9E8D38B7-1918-4B75-AA6D-68102904578B}" type="parTrans" cxnId="{0C05AE39-F197-4AAA-8763-CF0C2EBAEBB5}">
      <dgm:prSet/>
      <dgm:spPr/>
      <dgm:t>
        <a:bodyPr/>
        <a:lstStyle/>
        <a:p>
          <a:endParaRPr lang="en-US"/>
        </a:p>
      </dgm:t>
    </dgm:pt>
    <dgm:pt modelId="{12AB6150-C7BC-41D1-BA2E-78DD27B8FFBC}" type="sibTrans" cxnId="{0C05AE39-F197-4AAA-8763-CF0C2EBAEBB5}">
      <dgm:prSet/>
      <dgm:spPr/>
      <dgm:t>
        <a:bodyPr/>
        <a:lstStyle/>
        <a:p>
          <a:endParaRPr lang="en-US"/>
        </a:p>
      </dgm:t>
    </dgm:pt>
    <dgm:pt modelId="{8F99E45B-9535-413E-A622-BC523CF0D0DB}">
      <dgm:prSet/>
      <dgm:spPr/>
      <dgm:t>
        <a:bodyPr/>
        <a:lstStyle/>
        <a:p>
          <a:pPr rtl="0"/>
          <a:r>
            <a:rPr lang="en-GB"/>
            <a:t>Loneliness may be modified by the person’s reaction to the situation and suggest that cognitive processes may modulate the experience. </a:t>
          </a:r>
        </a:p>
      </dgm:t>
    </dgm:pt>
    <dgm:pt modelId="{71173A00-A670-4EE3-A3E9-7B431D8DBCCE}" type="parTrans" cxnId="{82D158AB-29EC-490B-A990-76470B0E3FA3}">
      <dgm:prSet/>
      <dgm:spPr/>
      <dgm:t>
        <a:bodyPr/>
        <a:lstStyle/>
        <a:p>
          <a:endParaRPr lang="en-US"/>
        </a:p>
      </dgm:t>
    </dgm:pt>
    <dgm:pt modelId="{4670A8B2-D381-4782-A0C9-1BD8E186554C}" type="sibTrans" cxnId="{82D158AB-29EC-490B-A990-76470B0E3FA3}">
      <dgm:prSet/>
      <dgm:spPr/>
      <dgm:t>
        <a:bodyPr/>
        <a:lstStyle/>
        <a:p>
          <a:endParaRPr lang="en-US"/>
        </a:p>
      </dgm:t>
    </dgm:pt>
    <dgm:pt modelId="{C5855D89-39C9-4C49-B1D0-5D68065DEC1B}" type="pres">
      <dgm:prSet presAssocID="{AB5FDF41-5F13-4242-ADFD-24604291D2F0}" presName="Name0" presStyleCnt="0">
        <dgm:presLayoutVars>
          <dgm:dir/>
          <dgm:animLvl val="lvl"/>
          <dgm:resizeHandles val="exact"/>
        </dgm:presLayoutVars>
      </dgm:prSet>
      <dgm:spPr/>
    </dgm:pt>
    <dgm:pt modelId="{B04621D3-04F0-4F03-9405-28D94A7478B6}" type="pres">
      <dgm:prSet presAssocID="{8F99E45B-9535-413E-A622-BC523CF0D0DB}" presName="boxAndChildren" presStyleCnt="0"/>
      <dgm:spPr/>
    </dgm:pt>
    <dgm:pt modelId="{AEF30837-DA77-432C-B050-1CFDC3FB6EFC}" type="pres">
      <dgm:prSet presAssocID="{8F99E45B-9535-413E-A622-BC523CF0D0DB}" presName="parentTextBox" presStyleLbl="node1" presStyleIdx="0" presStyleCnt="3" custLinFactNeighborX="4592" custLinFactNeighborY="6485"/>
      <dgm:spPr/>
    </dgm:pt>
    <dgm:pt modelId="{79E1DB98-0BA3-4C31-9351-905073EBEAEE}" type="pres">
      <dgm:prSet presAssocID="{12AB6150-C7BC-41D1-BA2E-78DD27B8FFBC}" presName="sp" presStyleCnt="0"/>
      <dgm:spPr/>
    </dgm:pt>
    <dgm:pt modelId="{3D28E45C-7D09-43BE-A2C3-75303BBD39A3}" type="pres">
      <dgm:prSet presAssocID="{B6823580-1439-4577-9EB9-78B757E4CD1A}" presName="arrowAndChildren" presStyleCnt="0"/>
      <dgm:spPr/>
    </dgm:pt>
    <dgm:pt modelId="{BA28836C-54F0-4393-A5B5-4A0CEBB08092}" type="pres">
      <dgm:prSet presAssocID="{B6823580-1439-4577-9EB9-78B757E4CD1A}" presName="parentTextArrow" presStyleLbl="node1" presStyleIdx="1" presStyleCnt="3"/>
      <dgm:spPr/>
    </dgm:pt>
    <dgm:pt modelId="{9EDAEFB4-97DA-4A47-B0CA-4CDFFAB46F93}" type="pres">
      <dgm:prSet presAssocID="{CF865ED6-1509-4202-BFD6-E099D974C931}" presName="sp" presStyleCnt="0"/>
      <dgm:spPr/>
    </dgm:pt>
    <dgm:pt modelId="{CF4DDC92-A2B1-4774-863C-B0ABDFF1DFE6}" type="pres">
      <dgm:prSet presAssocID="{6364EBCA-B46A-47C4-A436-EC5B9E95C059}" presName="arrowAndChildren" presStyleCnt="0"/>
      <dgm:spPr/>
    </dgm:pt>
    <dgm:pt modelId="{C4F91C59-62A3-4C4C-A9EB-01A0569C9548}" type="pres">
      <dgm:prSet presAssocID="{6364EBCA-B46A-47C4-A436-EC5B9E95C059}" presName="parentTextArrow" presStyleLbl="node1" presStyleIdx="2" presStyleCnt="3"/>
      <dgm:spPr/>
    </dgm:pt>
  </dgm:ptLst>
  <dgm:cxnLst>
    <dgm:cxn modelId="{7E9AD116-4DD3-4D6A-A0A7-C5649B7B12AA}" type="presOf" srcId="{6364EBCA-B46A-47C4-A436-EC5B9E95C059}" destId="{C4F91C59-62A3-4C4C-A9EB-01A0569C9548}" srcOrd="0" destOrd="0" presId="urn:microsoft.com/office/officeart/2005/8/layout/process4"/>
    <dgm:cxn modelId="{4BB99C25-C6CF-4BD6-A245-9EEFC84B2072}" type="presOf" srcId="{B6823580-1439-4577-9EB9-78B757E4CD1A}" destId="{BA28836C-54F0-4393-A5B5-4A0CEBB08092}" srcOrd="0" destOrd="0" presId="urn:microsoft.com/office/officeart/2005/8/layout/process4"/>
    <dgm:cxn modelId="{0C05AE39-F197-4AAA-8763-CF0C2EBAEBB5}" srcId="{AB5FDF41-5F13-4242-ADFD-24604291D2F0}" destId="{B6823580-1439-4577-9EB9-78B757E4CD1A}" srcOrd="1" destOrd="0" parTransId="{9E8D38B7-1918-4B75-AA6D-68102904578B}" sibTransId="{12AB6150-C7BC-41D1-BA2E-78DD27B8FFBC}"/>
    <dgm:cxn modelId="{932E94A6-7E19-4EFD-B622-9D0CB74E952F}" type="presOf" srcId="{8F99E45B-9535-413E-A622-BC523CF0D0DB}" destId="{AEF30837-DA77-432C-B050-1CFDC3FB6EFC}" srcOrd="0" destOrd="0" presId="urn:microsoft.com/office/officeart/2005/8/layout/process4"/>
    <dgm:cxn modelId="{5D9D52AA-FEDF-45B1-B30D-55C25A225141}" type="presOf" srcId="{AB5FDF41-5F13-4242-ADFD-24604291D2F0}" destId="{C5855D89-39C9-4C49-B1D0-5D68065DEC1B}" srcOrd="0" destOrd="0" presId="urn:microsoft.com/office/officeart/2005/8/layout/process4"/>
    <dgm:cxn modelId="{82D158AB-29EC-490B-A990-76470B0E3FA3}" srcId="{AB5FDF41-5F13-4242-ADFD-24604291D2F0}" destId="{8F99E45B-9535-413E-A622-BC523CF0D0DB}" srcOrd="2" destOrd="0" parTransId="{71173A00-A670-4EE3-A3E9-7B431D8DBCCE}" sibTransId="{4670A8B2-D381-4782-A0C9-1BD8E186554C}"/>
    <dgm:cxn modelId="{B600D7C1-8BCD-4002-AC2A-8183667F9F45}" srcId="{AB5FDF41-5F13-4242-ADFD-24604291D2F0}" destId="{6364EBCA-B46A-47C4-A436-EC5B9E95C059}" srcOrd="0" destOrd="0" parTransId="{B6F3347B-CAF2-40CB-9CDB-3AD06EE865F4}" sibTransId="{CF865ED6-1509-4202-BFD6-E099D974C931}"/>
    <dgm:cxn modelId="{88EE4514-0C62-4A12-8808-D95E4705A13F}" type="presParOf" srcId="{C5855D89-39C9-4C49-B1D0-5D68065DEC1B}" destId="{B04621D3-04F0-4F03-9405-28D94A7478B6}" srcOrd="0" destOrd="0" presId="urn:microsoft.com/office/officeart/2005/8/layout/process4"/>
    <dgm:cxn modelId="{A0FF2075-6C01-43F6-B51E-BC1B9767A09B}" type="presParOf" srcId="{B04621D3-04F0-4F03-9405-28D94A7478B6}" destId="{AEF30837-DA77-432C-B050-1CFDC3FB6EFC}" srcOrd="0" destOrd="0" presId="urn:microsoft.com/office/officeart/2005/8/layout/process4"/>
    <dgm:cxn modelId="{AE0F4B94-6880-4556-9E99-F15AC28D88F6}" type="presParOf" srcId="{C5855D89-39C9-4C49-B1D0-5D68065DEC1B}" destId="{79E1DB98-0BA3-4C31-9351-905073EBEAEE}" srcOrd="1" destOrd="0" presId="urn:microsoft.com/office/officeart/2005/8/layout/process4"/>
    <dgm:cxn modelId="{F7CD0C83-A5D3-49C8-978C-C40F2EA8157F}" type="presParOf" srcId="{C5855D89-39C9-4C49-B1D0-5D68065DEC1B}" destId="{3D28E45C-7D09-43BE-A2C3-75303BBD39A3}" srcOrd="2" destOrd="0" presId="urn:microsoft.com/office/officeart/2005/8/layout/process4"/>
    <dgm:cxn modelId="{6021A8E9-CBC8-4660-98BB-E2711BCF1EE1}" type="presParOf" srcId="{3D28E45C-7D09-43BE-A2C3-75303BBD39A3}" destId="{BA28836C-54F0-4393-A5B5-4A0CEBB08092}" srcOrd="0" destOrd="0" presId="urn:microsoft.com/office/officeart/2005/8/layout/process4"/>
    <dgm:cxn modelId="{FB2488E3-F3C8-4B9E-8AA2-4905DD72A877}" type="presParOf" srcId="{C5855D89-39C9-4C49-B1D0-5D68065DEC1B}" destId="{9EDAEFB4-97DA-4A47-B0CA-4CDFFAB46F93}" srcOrd="3" destOrd="0" presId="urn:microsoft.com/office/officeart/2005/8/layout/process4"/>
    <dgm:cxn modelId="{66DA715E-AE46-41A1-B996-14FB108A8211}" type="presParOf" srcId="{C5855D89-39C9-4C49-B1D0-5D68065DEC1B}" destId="{CF4DDC92-A2B1-4774-863C-B0ABDFF1DFE6}" srcOrd="4" destOrd="0" presId="urn:microsoft.com/office/officeart/2005/8/layout/process4"/>
    <dgm:cxn modelId="{24EEC7D2-7276-4B6F-BF16-B3ED3811033E}" type="presParOf" srcId="{CF4DDC92-A2B1-4774-863C-B0ABDFF1DFE6}" destId="{C4F91C59-62A3-4C4C-A9EB-01A0569C9548}"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9AA358A0-576F-4896-A116-E25015BA5EB1}" type="doc">
      <dgm:prSet loTypeId="urn:microsoft.com/office/officeart/2005/8/layout/target3" loCatId="relationship" qsTypeId="urn:microsoft.com/office/officeart/2005/8/quickstyle/simple1" qsCatId="simple" csTypeId="urn:microsoft.com/office/officeart/2005/8/colors/colorful2" csCatId="colorful" phldr="1"/>
      <dgm:spPr/>
      <dgm:t>
        <a:bodyPr/>
        <a:lstStyle/>
        <a:p>
          <a:endParaRPr lang="en-US"/>
        </a:p>
      </dgm:t>
    </dgm:pt>
    <dgm:pt modelId="{D9C87A34-3BC5-4A1F-AB24-85F5613843B4}">
      <dgm:prSet/>
      <dgm:spPr/>
      <dgm:t>
        <a:bodyPr/>
        <a:lstStyle/>
        <a:p>
          <a:pPr rtl="0"/>
          <a:r>
            <a:rPr lang="en-GB"/>
            <a:t>Mental health problems are not a normal and inevitable part of the ageing process. The majority of older people enjoy good mental health and make valuable contributions to society. </a:t>
          </a:r>
        </a:p>
      </dgm:t>
    </dgm:pt>
    <dgm:pt modelId="{56EF1854-A535-4EF0-A0BA-910B4D79357D}" type="parTrans" cxnId="{C2092FB7-22AC-46EB-96A5-FABF3F78E80A}">
      <dgm:prSet/>
      <dgm:spPr/>
      <dgm:t>
        <a:bodyPr/>
        <a:lstStyle/>
        <a:p>
          <a:endParaRPr lang="en-US"/>
        </a:p>
      </dgm:t>
    </dgm:pt>
    <dgm:pt modelId="{D3ADAF04-AD5D-4C65-925E-3D7E32105ADB}" type="sibTrans" cxnId="{C2092FB7-22AC-46EB-96A5-FABF3F78E80A}">
      <dgm:prSet/>
      <dgm:spPr/>
      <dgm:t>
        <a:bodyPr/>
        <a:lstStyle/>
        <a:p>
          <a:endParaRPr lang="en-US"/>
        </a:p>
      </dgm:t>
    </dgm:pt>
    <dgm:pt modelId="{7292851F-1573-4023-8A54-6F3B69DDA0BC}">
      <dgm:prSet/>
      <dgm:spPr/>
      <dgm:t>
        <a:bodyPr/>
        <a:lstStyle/>
        <a:p>
          <a:pPr rtl="0"/>
          <a:r>
            <a:rPr lang="en-GB"/>
            <a:t>Promoting mental health and well-being in later life will benefit the whole of society by maintaining older people’s social and economic contributions, minimising the costs of care and improving quality of life. </a:t>
          </a:r>
        </a:p>
      </dgm:t>
    </dgm:pt>
    <dgm:pt modelId="{56BEB83B-11E3-446F-BA66-69A438B8898C}" type="parTrans" cxnId="{EC55089E-F018-41BC-AF9C-CDD5D1B181B4}">
      <dgm:prSet/>
      <dgm:spPr/>
      <dgm:t>
        <a:bodyPr/>
        <a:lstStyle/>
        <a:p>
          <a:endParaRPr lang="en-US"/>
        </a:p>
      </dgm:t>
    </dgm:pt>
    <dgm:pt modelId="{28622626-5AEC-4939-BA3C-F110615FC34E}" type="sibTrans" cxnId="{EC55089E-F018-41BC-AF9C-CDD5D1B181B4}">
      <dgm:prSet/>
      <dgm:spPr/>
      <dgm:t>
        <a:bodyPr/>
        <a:lstStyle/>
        <a:p>
          <a:endParaRPr lang="en-US"/>
        </a:p>
      </dgm:t>
    </dgm:pt>
    <dgm:pt modelId="{1302DBB5-3FE9-4699-8C66-E4CDBBB67B69}" type="pres">
      <dgm:prSet presAssocID="{9AA358A0-576F-4896-A116-E25015BA5EB1}" presName="Name0" presStyleCnt="0">
        <dgm:presLayoutVars>
          <dgm:chMax val="7"/>
          <dgm:dir/>
          <dgm:animLvl val="lvl"/>
          <dgm:resizeHandles val="exact"/>
        </dgm:presLayoutVars>
      </dgm:prSet>
      <dgm:spPr/>
    </dgm:pt>
    <dgm:pt modelId="{DD08B530-0460-4CFC-AAF2-EB5C34190B10}" type="pres">
      <dgm:prSet presAssocID="{D9C87A34-3BC5-4A1F-AB24-85F5613843B4}" presName="circle1" presStyleLbl="node1" presStyleIdx="0" presStyleCnt="2"/>
      <dgm:spPr/>
    </dgm:pt>
    <dgm:pt modelId="{C09EBEDC-ACCA-4F05-B6F5-604FF70E8F40}" type="pres">
      <dgm:prSet presAssocID="{D9C87A34-3BC5-4A1F-AB24-85F5613843B4}" presName="space" presStyleCnt="0"/>
      <dgm:spPr/>
    </dgm:pt>
    <dgm:pt modelId="{459628F2-AE56-4A6B-8E00-63C60F58CAD5}" type="pres">
      <dgm:prSet presAssocID="{D9C87A34-3BC5-4A1F-AB24-85F5613843B4}" presName="rect1" presStyleLbl="alignAcc1" presStyleIdx="0" presStyleCnt="2"/>
      <dgm:spPr/>
    </dgm:pt>
    <dgm:pt modelId="{FE794238-A6DF-4167-B5C3-DB291FA09B4C}" type="pres">
      <dgm:prSet presAssocID="{7292851F-1573-4023-8A54-6F3B69DDA0BC}" presName="vertSpace2" presStyleLbl="node1" presStyleIdx="0" presStyleCnt="2"/>
      <dgm:spPr/>
    </dgm:pt>
    <dgm:pt modelId="{F76E7A96-E26C-445A-BE78-034AF87FE4DA}" type="pres">
      <dgm:prSet presAssocID="{7292851F-1573-4023-8A54-6F3B69DDA0BC}" presName="circle2" presStyleLbl="node1" presStyleIdx="1" presStyleCnt="2"/>
      <dgm:spPr/>
    </dgm:pt>
    <dgm:pt modelId="{9A26F86B-FFAA-42F0-8F20-6859403F9EFB}" type="pres">
      <dgm:prSet presAssocID="{7292851F-1573-4023-8A54-6F3B69DDA0BC}" presName="rect2" presStyleLbl="alignAcc1" presStyleIdx="1" presStyleCnt="2"/>
      <dgm:spPr/>
    </dgm:pt>
    <dgm:pt modelId="{A3A78BE1-EE60-4E00-8A0F-4C72368C0030}" type="pres">
      <dgm:prSet presAssocID="{D9C87A34-3BC5-4A1F-AB24-85F5613843B4}" presName="rect1ParTxNoCh" presStyleLbl="alignAcc1" presStyleIdx="1" presStyleCnt="2">
        <dgm:presLayoutVars>
          <dgm:chMax val="1"/>
          <dgm:bulletEnabled val="1"/>
        </dgm:presLayoutVars>
      </dgm:prSet>
      <dgm:spPr/>
    </dgm:pt>
    <dgm:pt modelId="{05044F92-7BB3-45BE-9F9A-CA9456BB2B21}" type="pres">
      <dgm:prSet presAssocID="{7292851F-1573-4023-8A54-6F3B69DDA0BC}" presName="rect2ParTxNoCh" presStyleLbl="alignAcc1" presStyleIdx="1" presStyleCnt="2">
        <dgm:presLayoutVars>
          <dgm:chMax val="1"/>
          <dgm:bulletEnabled val="1"/>
        </dgm:presLayoutVars>
      </dgm:prSet>
      <dgm:spPr/>
    </dgm:pt>
  </dgm:ptLst>
  <dgm:cxnLst>
    <dgm:cxn modelId="{8A9A535B-C9A8-4101-BA2C-3349AF2B2D55}" type="presOf" srcId="{7292851F-1573-4023-8A54-6F3B69DDA0BC}" destId="{05044F92-7BB3-45BE-9F9A-CA9456BB2B21}" srcOrd="1" destOrd="0" presId="urn:microsoft.com/office/officeart/2005/8/layout/target3"/>
    <dgm:cxn modelId="{521A6D5F-1F77-4916-BEB1-6DC8E540C21B}" type="presOf" srcId="{D9C87A34-3BC5-4A1F-AB24-85F5613843B4}" destId="{A3A78BE1-EE60-4E00-8A0F-4C72368C0030}" srcOrd="1" destOrd="0" presId="urn:microsoft.com/office/officeart/2005/8/layout/target3"/>
    <dgm:cxn modelId="{06AEB083-1196-4CB3-A6B3-B90667210919}" type="presOf" srcId="{7292851F-1573-4023-8A54-6F3B69DDA0BC}" destId="{9A26F86B-FFAA-42F0-8F20-6859403F9EFB}" srcOrd="0" destOrd="0" presId="urn:microsoft.com/office/officeart/2005/8/layout/target3"/>
    <dgm:cxn modelId="{EC55089E-F018-41BC-AF9C-CDD5D1B181B4}" srcId="{9AA358A0-576F-4896-A116-E25015BA5EB1}" destId="{7292851F-1573-4023-8A54-6F3B69DDA0BC}" srcOrd="1" destOrd="0" parTransId="{56BEB83B-11E3-446F-BA66-69A438B8898C}" sibTransId="{28622626-5AEC-4939-BA3C-F110615FC34E}"/>
    <dgm:cxn modelId="{FD3922AA-ADAF-4B14-BA01-07CFCDEF2EE4}" type="presOf" srcId="{9AA358A0-576F-4896-A116-E25015BA5EB1}" destId="{1302DBB5-3FE9-4699-8C66-E4CDBBB67B69}" srcOrd="0" destOrd="0" presId="urn:microsoft.com/office/officeart/2005/8/layout/target3"/>
    <dgm:cxn modelId="{C2092FB7-22AC-46EB-96A5-FABF3F78E80A}" srcId="{9AA358A0-576F-4896-A116-E25015BA5EB1}" destId="{D9C87A34-3BC5-4A1F-AB24-85F5613843B4}" srcOrd="0" destOrd="0" parTransId="{56EF1854-A535-4EF0-A0BA-910B4D79357D}" sibTransId="{D3ADAF04-AD5D-4C65-925E-3D7E32105ADB}"/>
    <dgm:cxn modelId="{3C72A9C5-9208-4904-AD11-EB6A781A6DD9}" type="presOf" srcId="{D9C87A34-3BC5-4A1F-AB24-85F5613843B4}" destId="{459628F2-AE56-4A6B-8E00-63C60F58CAD5}" srcOrd="0" destOrd="0" presId="urn:microsoft.com/office/officeart/2005/8/layout/target3"/>
    <dgm:cxn modelId="{D7907BE3-386D-4342-A226-2FDF8C531B21}" type="presParOf" srcId="{1302DBB5-3FE9-4699-8C66-E4CDBBB67B69}" destId="{DD08B530-0460-4CFC-AAF2-EB5C34190B10}" srcOrd="0" destOrd="0" presId="urn:microsoft.com/office/officeart/2005/8/layout/target3"/>
    <dgm:cxn modelId="{B1F8480B-B2E8-4702-BE06-13E4F0D7449B}" type="presParOf" srcId="{1302DBB5-3FE9-4699-8C66-E4CDBBB67B69}" destId="{C09EBEDC-ACCA-4F05-B6F5-604FF70E8F40}" srcOrd="1" destOrd="0" presId="urn:microsoft.com/office/officeart/2005/8/layout/target3"/>
    <dgm:cxn modelId="{C5496057-7CD4-4441-921E-4504EB71D0D1}" type="presParOf" srcId="{1302DBB5-3FE9-4699-8C66-E4CDBBB67B69}" destId="{459628F2-AE56-4A6B-8E00-63C60F58CAD5}" srcOrd="2" destOrd="0" presId="urn:microsoft.com/office/officeart/2005/8/layout/target3"/>
    <dgm:cxn modelId="{BAFA89A7-0CEA-4922-87B3-4A1CAA00FA0C}" type="presParOf" srcId="{1302DBB5-3FE9-4699-8C66-E4CDBBB67B69}" destId="{FE794238-A6DF-4167-B5C3-DB291FA09B4C}" srcOrd="3" destOrd="0" presId="urn:microsoft.com/office/officeart/2005/8/layout/target3"/>
    <dgm:cxn modelId="{85D7DD0C-686C-4339-B8DC-C0733012D25E}" type="presParOf" srcId="{1302DBB5-3FE9-4699-8C66-E4CDBBB67B69}" destId="{F76E7A96-E26C-445A-BE78-034AF87FE4DA}" srcOrd="4" destOrd="0" presId="urn:microsoft.com/office/officeart/2005/8/layout/target3"/>
    <dgm:cxn modelId="{BF2740BF-0363-4FBD-94D2-DF2583A94898}" type="presParOf" srcId="{1302DBB5-3FE9-4699-8C66-E4CDBBB67B69}" destId="{9A26F86B-FFAA-42F0-8F20-6859403F9EFB}" srcOrd="5" destOrd="0" presId="urn:microsoft.com/office/officeart/2005/8/layout/target3"/>
    <dgm:cxn modelId="{3AF0DE52-5853-4FD2-8867-441FEF9537F8}" type="presParOf" srcId="{1302DBB5-3FE9-4699-8C66-E4CDBBB67B69}" destId="{A3A78BE1-EE60-4E00-8A0F-4C72368C0030}" srcOrd="6" destOrd="0" presId="urn:microsoft.com/office/officeart/2005/8/layout/target3"/>
    <dgm:cxn modelId="{172FC21B-EB8E-436B-9FB0-5D8FCE1EA43E}" type="presParOf" srcId="{1302DBB5-3FE9-4699-8C66-E4CDBBB67B69}" destId="{05044F92-7BB3-45BE-9F9A-CA9456BB2B21}" srcOrd="7"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BEE95313-CE13-458E-B336-35985227D942}" type="doc">
      <dgm:prSet loTypeId="urn:microsoft.com/office/officeart/2005/8/layout/process1" loCatId="process" qsTypeId="urn:microsoft.com/office/officeart/2005/8/quickstyle/simple1" qsCatId="simple" csTypeId="urn:microsoft.com/office/officeart/2005/8/colors/accent1_2" csCatId="accent1"/>
      <dgm:spPr/>
      <dgm:t>
        <a:bodyPr/>
        <a:lstStyle/>
        <a:p>
          <a:endParaRPr lang="en-US"/>
        </a:p>
      </dgm:t>
    </dgm:pt>
    <dgm:pt modelId="{BB871EFA-0760-44C8-A6FF-CFB756F0678F}">
      <dgm:prSet/>
      <dgm:spPr/>
      <dgm:t>
        <a:bodyPr/>
        <a:lstStyle/>
        <a:p>
          <a:pPr rtl="0"/>
          <a:r>
            <a:rPr lang="en-GB"/>
            <a:t>In a 500-bed general hospital on an average day, estimates suggest that 330 beds will be occupied by older people, of whom 220 will have a mental disorder, 100 will have dementia and depression, and 66 will have delirium (Burns, 2015). </a:t>
          </a:r>
        </a:p>
      </dgm:t>
    </dgm:pt>
    <dgm:pt modelId="{A09ADB47-B787-4138-8A8E-DCB8F96E2F6A}" type="parTrans" cxnId="{F5CA2953-B983-431E-9845-0029D814AF63}">
      <dgm:prSet/>
      <dgm:spPr/>
      <dgm:t>
        <a:bodyPr/>
        <a:lstStyle/>
        <a:p>
          <a:endParaRPr lang="en-US"/>
        </a:p>
      </dgm:t>
    </dgm:pt>
    <dgm:pt modelId="{795885E7-C64D-4BA8-A940-F6A3B126A5D7}" type="sibTrans" cxnId="{F5CA2953-B983-431E-9845-0029D814AF63}">
      <dgm:prSet/>
      <dgm:spPr/>
      <dgm:t>
        <a:bodyPr/>
        <a:lstStyle/>
        <a:p>
          <a:endParaRPr lang="en-US"/>
        </a:p>
      </dgm:t>
    </dgm:pt>
    <dgm:pt modelId="{ADC3F088-234B-413B-9FEA-1DA26CA5120A}">
      <dgm:prSet/>
      <dgm:spPr/>
      <dgm:t>
        <a:bodyPr/>
        <a:lstStyle/>
        <a:p>
          <a:pPr rtl="0"/>
          <a:r>
            <a:rPr lang="en-GB"/>
            <a:t>Depression affects 4 in 10 people living in care homes and in nursing homes </a:t>
          </a:r>
        </a:p>
      </dgm:t>
    </dgm:pt>
    <dgm:pt modelId="{A68B3178-6485-41F2-B7F4-4661135D0053}" type="parTrans" cxnId="{F2C33689-2D04-452C-9620-0A45E7C1DE05}">
      <dgm:prSet/>
      <dgm:spPr/>
      <dgm:t>
        <a:bodyPr/>
        <a:lstStyle/>
        <a:p>
          <a:endParaRPr lang="en-US"/>
        </a:p>
      </dgm:t>
    </dgm:pt>
    <dgm:pt modelId="{ECE6726A-0415-4AD3-A6ED-1C2AC5372907}" type="sibTrans" cxnId="{F2C33689-2D04-452C-9620-0A45E7C1DE05}">
      <dgm:prSet/>
      <dgm:spPr/>
      <dgm:t>
        <a:bodyPr/>
        <a:lstStyle/>
        <a:p>
          <a:endParaRPr lang="en-US"/>
        </a:p>
      </dgm:t>
    </dgm:pt>
    <dgm:pt modelId="{69E093D4-A9F1-4447-A2EB-AE5DB0C80410}">
      <dgm:prSet/>
      <dgm:spPr/>
      <dgm:t>
        <a:bodyPr/>
        <a:lstStyle/>
        <a:p>
          <a:pPr rtl="0"/>
          <a:r>
            <a:rPr lang="en-GB"/>
            <a:t>A third of people using specialist mental health services are older people, yet they currently only make up 18% of the general population.</a:t>
          </a:r>
        </a:p>
      </dgm:t>
    </dgm:pt>
    <dgm:pt modelId="{7F04B7A9-607D-42B3-93AF-C8B416A1BFEF}" type="parTrans" cxnId="{3CB5E7D4-6D2E-4067-9FFA-06828B5FFBC0}">
      <dgm:prSet/>
      <dgm:spPr/>
      <dgm:t>
        <a:bodyPr/>
        <a:lstStyle/>
        <a:p>
          <a:endParaRPr lang="en-US"/>
        </a:p>
      </dgm:t>
    </dgm:pt>
    <dgm:pt modelId="{BCE514EB-1B83-46C2-B0AA-F1F20CB2062D}" type="sibTrans" cxnId="{3CB5E7D4-6D2E-4067-9FFA-06828B5FFBC0}">
      <dgm:prSet/>
      <dgm:spPr/>
      <dgm:t>
        <a:bodyPr/>
        <a:lstStyle/>
        <a:p>
          <a:endParaRPr lang="en-US"/>
        </a:p>
      </dgm:t>
    </dgm:pt>
    <dgm:pt modelId="{41415D0E-D8E4-4328-8D13-F6F67A681469}" type="pres">
      <dgm:prSet presAssocID="{BEE95313-CE13-458E-B336-35985227D942}" presName="Name0" presStyleCnt="0">
        <dgm:presLayoutVars>
          <dgm:dir/>
          <dgm:resizeHandles val="exact"/>
        </dgm:presLayoutVars>
      </dgm:prSet>
      <dgm:spPr/>
    </dgm:pt>
    <dgm:pt modelId="{DFCCDAF5-EA47-42BD-8F21-6F867A08F019}" type="pres">
      <dgm:prSet presAssocID="{BB871EFA-0760-44C8-A6FF-CFB756F0678F}" presName="node" presStyleLbl="node1" presStyleIdx="0" presStyleCnt="3">
        <dgm:presLayoutVars>
          <dgm:bulletEnabled val="1"/>
        </dgm:presLayoutVars>
      </dgm:prSet>
      <dgm:spPr/>
    </dgm:pt>
    <dgm:pt modelId="{D4497E7D-370C-47E3-8D51-2E1ACBAC052D}" type="pres">
      <dgm:prSet presAssocID="{795885E7-C64D-4BA8-A940-F6A3B126A5D7}" presName="sibTrans" presStyleLbl="sibTrans2D1" presStyleIdx="0" presStyleCnt="2"/>
      <dgm:spPr/>
    </dgm:pt>
    <dgm:pt modelId="{2C33F8D7-D416-48ED-82AD-3CC416D887B3}" type="pres">
      <dgm:prSet presAssocID="{795885E7-C64D-4BA8-A940-F6A3B126A5D7}" presName="connectorText" presStyleLbl="sibTrans2D1" presStyleIdx="0" presStyleCnt="2"/>
      <dgm:spPr/>
    </dgm:pt>
    <dgm:pt modelId="{DC7D0954-2FB6-47BA-8979-D147C4EB9C2C}" type="pres">
      <dgm:prSet presAssocID="{ADC3F088-234B-413B-9FEA-1DA26CA5120A}" presName="node" presStyleLbl="node1" presStyleIdx="1" presStyleCnt="3">
        <dgm:presLayoutVars>
          <dgm:bulletEnabled val="1"/>
        </dgm:presLayoutVars>
      </dgm:prSet>
      <dgm:spPr/>
    </dgm:pt>
    <dgm:pt modelId="{314C4A96-D93C-4549-AC2A-380D96E7F253}" type="pres">
      <dgm:prSet presAssocID="{ECE6726A-0415-4AD3-A6ED-1C2AC5372907}" presName="sibTrans" presStyleLbl="sibTrans2D1" presStyleIdx="1" presStyleCnt="2"/>
      <dgm:spPr/>
    </dgm:pt>
    <dgm:pt modelId="{F9E106FA-B83B-4F21-87AC-7AD3204F7DC0}" type="pres">
      <dgm:prSet presAssocID="{ECE6726A-0415-4AD3-A6ED-1C2AC5372907}" presName="connectorText" presStyleLbl="sibTrans2D1" presStyleIdx="1" presStyleCnt="2"/>
      <dgm:spPr/>
    </dgm:pt>
    <dgm:pt modelId="{F5073346-4EF3-4C63-B77E-ACC5A04C0E83}" type="pres">
      <dgm:prSet presAssocID="{69E093D4-A9F1-4447-A2EB-AE5DB0C80410}" presName="node" presStyleLbl="node1" presStyleIdx="2" presStyleCnt="3">
        <dgm:presLayoutVars>
          <dgm:bulletEnabled val="1"/>
        </dgm:presLayoutVars>
      </dgm:prSet>
      <dgm:spPr/>
    </dgm:pt>
  </dgm:ptLst>
  <dgm:cxnLst>
    <dgm:cxn modelId="{01C5E411-2FE4-4A56-A3AA-76E589C3C5C3}" type="presOf" srcId="{ECE6726A-0415-4AD3-A6ED-1C2AC5372907}" destId="{314C4A96-D93C-4549-AC2A-380D96E7F253}" srcOrd="0" destOrd="0" presId="urn:microsoft.com/office/officeart/2005/8/layout/process1"/>
    <dgm:cxn modelId="{3BC2A61A-E323-47EC-BC02-FBE294EAF890}" type="presOf" srcId="{69E093D4-A9F1-4447-A2EB-AE5DB0C80410}" destId="{F5073346-4EF3-4C63-B77E-ACC5A04C0E83}" srcOrd="0" destOrd="0" presId="urn:microsoft.com/office/officeart/2005/8/layout/process1"/>
    <dgm:cxn modelId="{2561C723-B70C-4453-9B2D-6631779817F1}" type="presOf" srcId="{BB871EFA-0760-44C8-A6FF-CFB756F0678F}" destId="{DFCCDAF5-EA47-42BD-8F21-6F867A08F019}" srcOrd="0" destOrd="0" presId="urn:microsoft.com/office/officeart/2005/8/layout/process1"/>
    <dgm:cxn modelId="{C5A41426-DCCF-45F7-A66D-9D5F09362F90}" type="presOf" srcId="{BEE95313-CE13-458E-B336-35985227D942}" destId="{41415D0E-D8E4-4328-8D13-F6F67A681469}" srcOrd="0" destOrd="0" presId="urn:microsoft.com/office/officeart/2005/8/layout/process1"/>
    <dgm:cxn modelId="{E31F6771-1A6E-4B20-A8A4-38F6ACFE5A31}" type="presOf" srcId="{ADC3F088-234B-413B-9FEA-1DA26CA5120A}" destId="{DC7D0954-2FB6-47BA-8979-D147C4EB9C2C}" srcOrd="0" destOrd="0" presId="urn:microsoft.com/office/officeart/2005/8/layout/process1"/>
    <dgm:cxn modelId="{F5CA2953-B983-431E-9845-0029D814AF63}" srcId="{BEE95313-CE13-458E-B336-35985227D942}" destId="{BB871EFA-0760-44C8-A6FF-CFB756F0678F}" srcOrd="0" destOrd="0" parTransId="{A09ADB47-B787-4138-8A8E-DCB8F96E2F6A}" sibTransId="{795885E7-C64D-4BA8-A940-F6A3B126A5D7}"/>
    <dgm:cxn modelId="{5EA7C57D-A72D-49DF-87C2-55DDAD08B97B}" type="presOf" srcId="{ECE6726A-0415-4AD3-A6ED-1C2AC5372907}" destId="{F9E106FA-B83B-4F21-87AC-7AD3204F7DC0}" srcOrd="1" destOrd="0" presId="urn:microsoft.com/office/officeart/2005/8/layout/process1"/>
    <dgm:cxn modelId="{F2C33689-2D04-452C-9620-0A45E7C1DE05}" srcId="{BEE95313-CE13-458E-B336-35985227D942}" destId="{ADC3F088-234B-413B-9FEA-1DA26CA5120A}" srcOrd="1" destOrd="0" parTransId="{A68B3178-6485-41F2-B7F4-4661135D0053}" sibTransId="{ECE6726A-0415-4AD3-A6ED-1C2AC5372907}"/>
    <dgm:cxn modelId="{1E0D7F9C-2BC3-42FF-99DA-C2D053D7A368}" type="presOf" srcId="{795885E7-C64D-4BA8-A940-F6A3B126A5D7}" destId="{2C33F8D7-D416-48ED-82AD-3CC416D887B3}" srcOrd="1" destOrd="0" presId="urn:microsoft.com/office/officeart/2005/8/layout/process1"/>
    <dgm:cxn modelId="{3CB5E7D4-6D2E-4067-9FFA-06828B5FFBC0}" srcId="{BEE95313-CE13-458E-B336-35985227D942}" destId="{69E093D4-A9F1-4447-A2EB-AE5DB0C80410}" srcOrd="2" destOrd="0" parTransId="{7F04B7A9-607D-42B3-93AF-C8B416A1BFEF}" sibTransId="{BCE514EB-1B83-46C2-B0AA-F1F20CB2062D}"/>
    <dgm:cxn modelId="{51691CF6-3405-4B34-8643-4181C955C15A}" type="presOf" srcId="{795885E7-C64D-4BA8-A940-F6A3B126A5D7}" destId="{D4497E7D-370C-47E3-8D51-2E1ACBAC052D}" srcOrd="0" destOrd="0" presId="urn:microsoft.com/office/officeart/2005/8/layout/process1"/>
    <dgm:cxn modelId="{AA6921F6-B623-41B7-ADA1-236199618D57}" type="presParOf" srcId="{41415D0E-D8E4-4328-8D13-F6F67A681469}" destId="{DFCCDAF5-EA47-42BD-8F21-6F867A08F019}" srcOrd="0" destOrd="0" presId="urn:microsoft.com/office/officeart/2005/8/layout/process1"/>
    <dgm:cxn modelId="{69F980E3-5326-42F7-850B-F733C87C38A6}" type="presParOf" srcId="{41415D0E-D8E4-4328-8D13-F6F67A681469}" destId="{D4497E7D-370C-47E3-8D51-2E1ACBAC052D}" srcOrd="1" destOrd="0" presId="urn:microsoft.com/office/officeart/2005/8/layout/process1"/>
    <dgm:cxn modelId="{974796D1-66CE-4753-87AC-17B4639EDDA4}" type="presParOf" srcId="{D4497E7D-370C-47E3-8D51-2E1ACBAC052D}" destId="{2C33F8D7-D416-48ED-82AD-3CC416D887B3}" srcOrd="0" destOrd="0" presId="urn:microsoft.com/office/officeart/2005/8/layout/process1"/>
    <dgm:cxn modelId="{BBCBE4A8-1D5A-49A0-A8A8-E50E18ACD89C}" type="presParOf" srcId="{41415D0E-D8E4-4328-8D13-F6F67A681469}" destId="{DC7D0954-2FB6-47BA-8979-D147C4EB9C2C}" srcOrd="2" destOrd="0" presId="urn:microsoft.com/office/officeart/2005/8/layout/process1"/>
    <dgm:cxn modelId="{489CDD68-B431-4E7C-951B-5D578EEA8C96}" type="presParOf" srcId="{41415D0E-D8E4-4328-8D13-F6F67A681469}" destId="{314C4A96-D93C-4549-AC2A-380D96E7F253}" srcOrd="3" destOrd="0" presId="urn:microsoft.com/office/officeart/2005/8/layout/process1"/>
    <dgm:cxn modelId="{D1B108D1-62F6-4E8B-A12A-26F11F0E90C9}" type="presParOf" srcId="{314C4A96-D93C-4549-AC2A-380D96E7F253}" destId="{F9E106FA-B83B-4F21-87AC-7AD3204F7DC0}" srcOrd="0" destOrd="0" presId="urn:microsoft.com/office/officeart/2005/8/layout/process1"/>
    <dgm:cxn modelId="{76F580F0-CEC5-4DBA-8E20-2596994EC787}" type="presParOf" srcId="{41415D0E-D8E4-4328-8D13-F6F67A681469}" destId="{F5073346-4EF3-4C63-B77E-ACC5A04C0E83}" srcOrd="4"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18B36376-1E93-4707-AA83-B4CCDBD1A56B}" type="doc">
      <dgm:prSet loTypeId="urn:microsoft.com/office/officeart/2005/8/layout/process1" loCatId="process" qsTypeId="urn:microsoft.com/office/officeart/2005/8/quickstyle/simple1" qsCatId="simple" csTypeId="urn:microsoft.com/office/officeart/2005/8/colors/colorful5" csCatId="colorful" phldr="1"/>
      <dgm:spPr/>
      <dgm:t>
        <a:bodyPr/>
        <a:lstStyle/>
        <a:p>
          <a:endParaRPr lang="en-US"/>
        </a:p>
      </dgm:t>
    </dgm:pt>
    <dgm:pt modelId="{146F4B91-A5F8-491A-AC1A-5669BAE92178}">
      <dgm:prSet/>
      <dgm:spPr/>
      <dgm:t>
        <a:bodyPr/>
        <a:lstStyle/>
        <a:p>
          <a:pPr rtl="0"/>
          <a:r>
            <a:rPr lang="en-GB"/>
            <a:t>It is estimated that depression affects 22 percent of men and 28 percent of women aged 65 or over, and 40 percent of older people in care homes. The Royal College of Psychiatrists, however, has estimated that 85 percent of older people with depression receive no help at all from the NHS. (2018)</a:t>
          </a:r>
        </a:p>
      </dgm:t>
    </dgm:pt>
    <dgm:pt modelId="{42C84BB3-E45C-4CCF-9B41-440B905A22A9}" type="parTrans" cxnId="{0F3F9AF2-BE62-48F2-AA42-762AB2D752BE}">
      <dgm:prSet/>
      <dgm:spPr/>
      <dgm:t>
        <a:bodyPr/>
        <a:lstStyle/>
        <a:p>
          <a:endParaRPr lang="en-US"/>
        </a:p>
      </dgm:t>
    </dgm:pt>
    <dgm:pt modelId="{783FA724-48C2-4187-BBB9-0A593C6ADC5B}" type="sibTrans" cxnId="{0F3F9AF2-BE62-48F2-AA42-762AB2D752BE}">
      <dgm:prSet/>
      <dgm:spPr/>
      <dgm:t>
        <a:bodyPr/>
        <a:lstStyle/>
        <a:p>
          <a:endParaRPr lang="en-US"/>
        </a:p>
      </dgm:t>
    </dgm:pt>
    <dgm:pt modelId="{1C8BDB83-D6A9-42E8-B9DF-F584348105B8}" type="pres">
      <dgm:prSet presAssocID="{18B36376-1E93-4707-AA83-B4CCDBD1A56B}" presName="Name0" presStyleCnt="0">
        <dgm:presLayoutVars>
          <dgm:dir/>
          <dgm:resizeHandles val="exact"/>
        </dgm:presLayoutVars>
      </dgm:prSet>
      <dgm:spPr/>
    </dgm:pt>
    <dgm:pt modelId="{ACD304EC-E7CA-4A9D-876C-16AF4D535F95}" type="pres">
      <dgm:prSet presAssocID="{146F4B91-A5F8-491A-AC1A-5669BAE92178}" presName="node" presStyleLbl="node1" presStyleIdx="0" presStyleCnt="1">
        <dgm:presLayoutVars>
          <dgm:bulletEnabled val="1"/>
        </dgm:presLayoutVars>
      </dgm:prSet>
      <dgm:spPr/>
    </dgm:pt>
  </dgm:ptLst>
  <dgm:cxnLst>
    <dgm:cxn modelId="{F296134F-81DF-4F8C-BFE1-FA2363295B2A}" type="presOf" srcId="{146F4B91-A5F8-491A-AC1A-5669BAE92178}" destId="{ACD304EC-E7CA-4A9D-876C-16AF4D535F95}" srcOrd="0" destOrd="0" presId="urn:microsoft.com/office/officeart/2005/8/layout/process1"/>
    <dgm:cxn modelId="{9C46C480-1123-4854-BE05-B820B2D8AE0E}" type="presOf" srcId="{18B36376-1E93-4707-AA83-B4CCDBD1A56B}" destId="{1C8BDB83-D6A9-42E8-B9DF-F584348105B8}" srcOrd="0" destOrd="0" presId="urn:microsoft.com/office/officeart/2005/8/layout/process1"/>
    <dgm:cxn modelId="{0F3F9AF2-BE62-48F2-AA42-762AB2D752BE}" srcId="{18B36376-1E93-4707-AA83-B4CCDBD1A56B}" destId="{146F4B91-A5F8-491A-AC1A-5669BAE92178}" srcOrd="0" destOrd="0" parTransId="{42C84BB3-E45C-4CCF-9B41-440B905A22A9}" sibTransId="{783FA724-48C2-4187-BBB9-0A593C6ADC5B}"/>
    <dgm:cxn modelId="{942B34E7-F947-4E5B-98E4-6D40FEF3C2F9}" type="presParOf" srcId="{1C8BDB83-D6A9-42E8-B9DF-F584348105B8}" destId="{ACD304EC-E7CA-4A9D-876C-16AF4D535F95}" srcOrd="0" destOrd="0" presId="urn:microsoft.com/office/officeart/2005/8/layout/process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0A0C4D65-D0EE-4FD4-9BF5-4238B26B1DCE}" type="doc">
      <dgm:prSet loTypeId="urn:microsoft.com/office/officeart/2005/8/layout/lProcess1" loCatId="process" qsTypeId="urn:microsoft.com/office/officeart/2005/8/quickstyle/simple1" qsCatId="simple" csTypeId="urn:microsoft.com/office/officeart/2005/8/colors/accent1_2" csCatId="accent1" phldr="1"/>
      <dgm:spPr/>
      <dgm:t>
        <a:bodyPr/>
        <a:lstStyle/>
        <a:p>
          <a:endParaRPr lang="en-US"/>
        </a:p>
      </dgm:t>
    </dgm:pt>
    <dgm:pt modelId="{DE32555B-3C83-487B-A06D-189B70939669}">
      <dgm:prSet custT="1"/>
      <dgm:spPr/>
      <dgm:t>
        <a:bodyPr/>
        <a:lstStyle/>
        <a:p>
          <a:pPr rtl="0"/>
          <a:r>
            <a:rPr lang="en-GB" sz="2100" dirty="0"/>
            <a:t>ONS (2013) the highest UK suicide rate by broad age group was amongst men aged 45 to 59.</a:t>
          </a:r>
        </a:p>
        <a:p>
          <a:pPr rtl="0"/>
          <a:endParaRPr lang="en-GB" sz="300" dirty="0"/>
        </a:p>
        <a:p>
          <a:pPr rtl="0"/>
          <a:r>
            <a:rPr lang="en-GB" sz="2100" dirty="0"/>
            <a:t>The rate for 60 to 74 year old men had risen significantly from its 2012 level, to 14.5 per 100,000 in 2013.</a:t>
          </a:r>
        </a:p>
        <a:p>
          <a:pPr rtl="0"/>
          <a:r>
            <a:rPr lang="en-GB" sz="2100" dirty="0"/>
            <a:t> It is a matter of concern that older adults have a higher completion rate (</a:t>
          </a:r>
          <a:r>
            <a:rPr lang="en-GB" sz="2100" dirty="0" err="1"/>
            <a:t>ie</a:t>
          </a:r>
          <a:r>
            <a:rPr lang="en-GB" sz="2100" dirty="0"/>
            <a:t> fewer attempts in relation to completed suicides) than adults in younger age bands</a:t>
          </a:r>
        </a:p>
      </dgm:t>
    </dgm:pt>
    <dgm:pt modelId="{1866F368-AEA9-45DC-90F6-E43A4BB96260}" type="parTrans" cxnId="{2F67BA5B-D7A0-4CA3-9681-C9556159ACDC}">
      <dgm:prSet/>
      <dgm:spPr/>
      <dgm:t>
        <a:bodyPr/>
        <a:lstStyle/>
        <a:p>
          <a:endParaRPr lang="en-US"/>
        </a:p>
      </dgm:t>
    </dgm:pt>
    <dgm:pt modelId="{EA263124-347C-4972-A44F-D491736ED9BA}" type="sibTrans" cxnId="{2F67BA5B-D7A0-4CA3-9681-C9556159ACDC}">
      <dgm:prSet/>
      <dgm:spPr/>
      <dgm:t>
        <a:bodyPr/>
        <a:lstStyle/>
        <a:p>
          <a:endParaRPr lang="en-US"/>
        </a:p>
      </dgm:t>
    </dgm:pt>
    <dgm:pt modelId="{DDF3D5B6-A2AE-482D-B7A3-205B0C54D3F3}" type="pres">
      <dgm:prSet presAssocID="{0A0C4D65-D0EE-4FD4-9BF5-4238B26B1DCE}" presName="Name0" presStyleCnt="0">
        <dgm:presLayoutVars>
          <dgm:dir/>
          <dgm:animLvl val="lvl"/>
          <dgm:resizeHandles val="exact"/>
        </dgm:presLayoutVars>
      </dgm:prSet>
      <dgm:spPr/>
    </dgm:pt>
    <dgm:pt modelId="{2678D908-53E6-4E4C-A75C-CC83DD9171A1}" type="pres">
      <dgm:prSet presAssocID="{DE32555B-3C83-487B-A06D-189B70939669}" presName="vertFlow" presStyleCnt="0"/>
      <dgm:spPr/>
    </dgm:pt>
    <dgm:pt modelId="{1B297767-167E-48FB-90FC-70C6FE4D5ECC}" type="pres">
      <dgm:prSet presAssocID="{DE32555B-3C83-487B-A06D-189B70939669}" presName="header" presStyleLbl="node1" presStyleIdx="0" presStyleCnt="1" custScaleX="129003" custScaleY="119208" custLinFactNeighborX="2274" custLinFactNeighborY="-9604"/>
      <dgm:spPr/>
    </dgm:pt>
  </dgm:ptLst>
  <dgm:cxnLst>
    <dgm:cxn modelId="{3751E835-D3DB-472F-89C6-3E9FF9CF3E10}" type="presOf" srcId="{0A0C4D65-D0EE-4FD4-9BF5-4238B26B1DCE}" destId="{DDF3D5B6-A2AE-482D-B7A3-205B0C54D3F3}" srcOrd="0" destOrd="0" presId="urn:microsoft.com/office/officeart/2005/8/layout/lProcess1"/>
    <dgm:cxn modelId="{4EBB423D-2B05-496F-936A-0B06ED0B825E}" type="presOf" srcId="{DE32555B-3C83-487B-A06D-189B70939669}" destId="{1B297767-167E-48FB-90FC-70C6FE4D5ECC}" srcOrd="0" destOrd="0" presId="urn:microsoft.com/office/officeart/2005/8/layout/lProcess1"/>
    <dgm:cxn modelId="{2F67BA5B-D7A0-4CA3-9681-C9556159ACDC}" srcId="{0A0C4D65-D0EE-4FD4-9BF5-4238B26B1DCE}" destId="{DE32555B-3C83-487B-A06D-189B70939669}" srcOrd="0" destOrd="0" parTransId="{1866F368-AEA9-45DC-90F6-E43A4BB96260}" sibTransId="{EA263124-347C-4972-A44F-D491736ED9BA}"/>
    <dgm:cxn modelId="{18DCFEE3-1AE5-426E-8F94-B3183B46EB1C}" type="presParOf" srcId="{DDF3D5B6-A2AE-482D-B7A3-205B0C54D3F3}" destId="{2678D908-53E6-4E4C-A75C-CC83DD9171A1}" srcOrd="0" destOrd="0" presId="urn:microsoft.com/office/officeart/2005/8/layout/lProcess1"/>
    <dgm:cxn modelId="{C0299D46-FC75-45DB-8476-383850C34101}" type="presParOf" srcId="{2678D908-53E6-4E4C-A75C-CC83DD9171A1}" destId="{1B297767-167E-48FB-90FC-70C6FE4D5ECC}" srcOrd="0" destOrd="0" presId="urn:microsoft.com/office/officeart/2005/8/layout/lProcess1"/>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E06969E4-8660-48C2-BBD3-97350AC6C7E5}" type="doc">
      <dgm:prSet loTypeId="urn:microsoft.com/office/officeart/2005/8/layout/list1" loCatId="list" qsTypeId="urn:microsoft.com/office/officeart/2005/8/quickstyle/simple1" qsCatId="simple" csTypeId="urn:microsoft.com/office/officeart/2005/8/colors/colorful4" csCatId="colorful"/>
      <dgm:spPr/>
      <dgm:t>
        <a:bodyPr/>
        <a:lstStyle/>
        <a:p>
          <a:endParaRPr lang="en-US"/>
        </a:p>
      </dgm:t>
    </dgm:pt>
    <dgm:pt modelId="{F60168B4-380E-4A0F-8F45-BCD84C7202EB}">
      <dgm:prSet/>
      <dgm:spPr/>
      <dgm:t>
        <a:bodyPr/>
        <a:lstStyle/>
        <a:p>
          <a:pPr rtl="0"/>
          <a:r>
            <a:rPr lang="en-GB"/>
            <a:t>Psychosocial factors</a:t>
          </a:r>
          <a:endParaRPr lang="en-US"/>
        </a:p>
      </dgm:t>
    </dgm:pt>
    <dgm:pt modelId="{95207177-4D0E-4256-8BE7-33CE80F3E321}" type="parTrans" cxnId="{68084691-FF52-4B37-82DE-7519CCBA9EB1}">
      <dgm:prSet/>
      <dgm:spPr/>
      <dgm:t>
        <a:bodyPr/>
        <a:lstStyle/>
        <a:p>
          <a:endParaRPr lang="en-US"/>
        </a:p>
      </dgm:t>
    </dgm:pt>
    <dgm:pt modelId="{9DAB2A20-A2BF-46DA-97A3-AAB1134B40A3}" type="sibTrans" cxnId="{68084691-FF52-4B37-82DE-7519CCBA9EB1}">
      <dgm:prSet/>
      <dgm:spPr/>
      <dgm:t>
        <a:bodyPr/>
        <a:lstStyle/>
        <a:p>
          <a:endParaRPr lang="en-US"/>
        </a:p>
      </dgm:t>
    </dgm:pt>
    <dgm:pt modelId="{8579D711-D482-40E5-843C-C625E80A42B7}">
      <dgm:prSet/>
      <dgm:spPr/>
      <dgm:t>
        <a:bodyPr/>
        <a:lstStyle/>
        <a:p>
          <a:pPr rtl="0"/>
          <a:r>
            <a:rPr lang="en-GB"/>
            <a:t>Limited social support</a:t>
          </a:r>
          <a:endParaRPr lang="en-US"/>
        </a:p>
      </dgm:t>
    </dgm:pt>
    <dgm:pt modelId="{D00D0280-4D67-4E5F-B390-0B20789EF1A6}" type="parTrans" cxnId="{F72835B2-92EE-47BA-AF9F-CE5B900D6BAF}">
      <dgm:prSet/>
      <dgm:spPr/>
      <dgm:t>
        <a:bodyPr/>
        <a:lstStyle/>
        <a:p>
          <a:endParaRPr lang="en-US"/>
        </a:p>
      </dgm:t>
    </dgm:pt>
    <dgm:pt modelId="{EAED7CA1-4796-4112-B6E6-0FBF3387FAEA}" type="sibTrans" cxnId="{F72835B2-92EE-47BA-AF9F-CE5B900D6BAF}">
      <dgm:prSet/>
      <dgm:spPr/>
      <dgm:t>
        <a:bodyPr/>
        <a:lstStyle/>
        <a:p>
          <a:endParaRPr lang="en-US"/>
        </a:p>
      </dgm:t>
    </dgm:pt>
    <dgm:pt modelId="{0A239464-7C92-41F7-ACF4-FE3B31E8A204}">
      <dgm:prSet/>
      <dgm:spPr/>
      <dgm:t>
        <a:bodyPr/>
        <a:lstStyle/>
        <a:p>
          <a:pPr rtl="0"/>
          <a:r>
            <a:rPr lang="en-GB"/>
            <a:t>Bereavement</a:t>
          </a:r>
          <a:endParaRPr lang="en-US"/>
        </a:p>
      </dgm:t>
    </dgm:pt>
    <dgm:pt modelId="{2ACC4F68-E069-4B83-9919-F77BEBBA6075}" type="parTrans" cxnId="{C36222B4-328B-4B91-AFBD-63501C4D4D40}">
      <dgm:prSet/>
      <dgm:spPr/>
      <dgm:t>
        <a:bodyPr/>
        <a:lstStyle/>
        <a:p>
          <a:endParaRPr lang="en-US"/>
        </a:p>
      </dgm:t>
    </dgm:pt>
    <dgm:pt modelId="{BE34157E-C2A4-485D-9D99-9AF4E0235380}" type="sibTrans" cxnId="{C36222B4-328B-4B91-AFBD-63501C4D4D40}">
      <dgm:prSet/>
      <dgm:spPr/>
      <dgm:t>
        <a:bodyPr/>
        <a:lstStyle/>
        <a:p>
          <a:endParaRPr lang="en-US"/>
        </a:p>
      </dgm:t>
    </dgm:pt>
    <dgm:pt modelId="{569A0E8A-6F9C-4B4B-9085-7B86926D6A20}">
      <dgm:prSet/>
      <dgm:spPr/>
      <dgm:t>
        <a:bodyPr/>
        <a:lstStyle/>
        <a:p>
          <a:pPr rtl="0"/>
          <a:r>
            <a:rPr lang="en-GB"/>
            <a:t>Loss of social network</a:t>
          </a:r>
          <a:endParaRPr lang="en-US"/>
        </a:p>
      </dgm:t>
    </dgm:pt>
    <dgm:pt modelId="{6FB51624-7D22-4A77-B2A5-1582D25106E8}" type="parTrans" cxnId="{93747ADE-6AC2-4884-8929-AF4CDBE636C7}">
      <dgm:prSet/>
      <dgm:spPr/>
      <dgm:t>
        <a:bodyPr/>
        <a:lstStyle/>
        <a:p>
          <a:endParaRPr lang="en-US"/>
        </a:p>
      </dgm:t>
    </dgm:pt>
    <dgm:pt modelId="{50C92189-C5C5-4BA5-8EFF-75E266FA7D46}" type="sibTrans" cxnId="{93747ADE-6AC2-4884-8929-AF4CDBE636C7}">
      <dgm:prSet/>
      <dgm:spPr/>
      <dgm:t>
        <a:bodyPr/>
        <a:lstStyle/>
        <a:p>
          <a:endParaRPr lang="en-US"/>
        </a:p>
      </dgm:t>
    </dgm:pt>
    <dgm:pt modelId="{4A976519-7105-4813-B14C-DFB6B108C2E4}">
      <dgm:prSet/>
      <dgm:spPr/>
      <dgm:t>
        <a:bodyPr/>
        <a:lstStyle/>
        <a:p>
          <a:pPr rtl="0"/>
          <a:r>
            <a:rPr lang="en-GB"/>
            <a:t>Loneliness</a:t>
          </a:r>
          <a:endParaRPr lang="en-US"/>
        </a:p>
      </dgm:t>
    </dgm:pt>
    <dgm:pt modelId="{7835F6E9-1193-45F8-BF6A-366C38DECE44}" type="parTrans" cxnId="{CA544157-C27E-4B7A-A062-5B72F8BF3B6F}">
      <dgm:prSet/>
      <dgm:spPr/>
      <dgm:t>
        <a:bodyPr/>
        <a:lstStyle/>
        <a:p>
          <a:endParaRPr lang="en-US"/>
        </a:p>
      </dgm:t>
    </dgm:pt>
    <dgm:pt modelId="{201CF4FA-C69A-4296-B8F9-964011FC5A89}" type="sibTrans" cxnId="{CA544157-C27E-4B7A-A062-5B72F8BF3B6F}">
      <dgm:prSet/>
      <dgm:spPr/>
      <dgm:t>
        <a:bodyPr/>
        <a:lstStyle/>
        <a:p>
          <a:endParaRPr lang="en-US"/>
        </a:p>
      </dgm:t>
    </dgm:pt>
    <dgm:pt modelId="{87D5E1DF-7E96-4BF1-9F54-6878FF932CCB}">
      <dgm:prSet/>
      <dgm:spPr/>
      <dgm:t>
        <a:bodyPr/>
        <a:lstStyle/>
        <a:p>
          <a:pPr rtl="0"/>
          <a:r>
            <a:rPr lang="en-GB"/>
            <a:t>Biological factors </a:t>
          </a:r>
          <a:endParaRPr lang="en-US"/>
        </a:p>
      </dgm:t>
    </dgm:pt>
    <dgm:pt modelId="{9BD87BEF-DD3A-4C60-B775-8F0FFE3B1938}" type="parTrans" cxnId="{613315B5-E962-4474-B949-502034853E07}">
      <dgm:prSet/>
      <dgm:spPr/>
      <dgm:t>
        <a:bodyPr/>
        <a:lstStyle/>
        <a:p>
          <a:endParaRPr lang="en-US"/>
        </a:p>
      </dgm:t>
    </dgm:pt>
    <dgm:pt modelId="{D551A591-97B4-4988-AD72-57B82B543215}" type="sibTrans" cxnId="{613315B5-E962-4474-B949-502034853E07}">
      <dgm:prSet/>
      <dgm:spPr/>
      <dgm:t>
        <a:bodyPr/>
        <a:lstStyle/>
        <a:p>
          <a:endParaRPr lang="en-US"/>
        </a:p>
      </dgm:t>
    </dgm:pt>
    <dgm:pt modelId="{C9DDA881-55CA-4ABE-A17A-C85BA93800AF}">
      <dgm:prSet/>
      <dgm:spPr/>
      <dgm:t>
        <a:bodyPr/>
        <a:lstStyle/>
        <a:p>
          <a:pPr rtl="0"/>
          <a:r>
            <a:rPr lang="en-GB"/>
            <a:t>Female gender</a:t>
          </a:r>
          <a:endParaRPr lang="en-US"/>
        </a:p>
      </dgm:t>
    </dgm:pt>
    <dgm:pt modelId="{33F71E42-B18A-4ED7-B1D0-36D0745A7B06}" type="parTrans" cxnId="{F7E0593B-C4A0-4477-9F5D-B0D4B0DD09E9}">
      <dgm:prSet/>
      <dgm:spPr/>
      <dgm:t>
        <a:bodyPr/>
        <a:lstStyle/>
        <a:p>
          <a:endParaRPr lang="en-US"/>
        </a:p>
      </dgm:t>
    </dgm:pt>
    <dgm:pt modelId="{3E6D3477-497C-419E-B03F-8C6C7064D743}" type="sibTrans" cxnId="{F7E0593B-C4A0-4477-9F5D-B0D4B0DD09E9}">
      <dgm:prSet/>
      <dgm:spPr/>
      <dgm:t>
        <a:bodyPr/>
        <a:lstStyle/>
        <a:p>
          <a:endParaRPr lang="en-US"/>
        </a:p>
      </dgm:t>
    </dgm:pt>
    <dgm:pt modelId="{442C1B47-B3C5-4346-BFF3-7C847350939A}">
      <dgm:prSet/>
      <dgm:spPr/>
      <dgm:t>
        <a:bodyPr/>
        <a:lstStyle/>
        <a:p>
          <a:pPr rtl="0"/>
          <a:r>
            <a:rPr lang="en-GB"/>
            <a:t>Family history of depression</a:t>
          </a:r>
          <a:endParaRPr lang="en-US"/>
        </a:p>
      </dgm:t>
    </dgm:pt>
    <dgm:pt modelId="{EAD635F6-7E5B-45F9-84C4-BEE94D8BE3D5}" type="parTrans" cxnId="{BF6A082F-C0A2-47F0-AF21-0D27EF1322DF}">
      <dgm:prSet/>
      <dgm:spPr/>
      <dgm:t>
        <a:bodyPr/>
        <a:lstStyle/>
        <a:p>
          <a:endParaRPr lang="en-US"/>
        </a:p>
      </dgm:t>
    </dgm:pt>
    <dgm:pt modelId="{7C7F8310-8FAD-49BC-9051-07EE32075095}" type="sibTrans" cxnId="{BF6A082F-C0A2-47F0-AF21-0D27EF1322DF}">
      <dgm:prSet/>
      <dgm:spPr/>
      <dgm:t>
        <a:bodyPr/>
        <a:lstStyle/>
        <a:p>
          <a:endParaRPr lang="en-US"/>
        </a:p>
      </dgm:t>
    </dgm:pt>
    <dgm:pt modelId="{F5344E1A-96D4-44CE-9F78-8FBD036AEB1A}">
      <dgm:prSet/>
      <dgm:spPr/>
      <dgm:t>
        <a:bodyPr/>
        <a:lstStyle/>
        <a:p>
          <a:pPr rtl="0"/>
          <a:r>
            <a:rPr lang="en-GB"/>
            <a:t>History of depression</a:t>
          </a:r>
          <a:endParaRPr lang="en-US"/>
        </a:p>
      </dgm:t>
    </dgm:pt>
    <dgm:pt modelId="{B6398748-D24B-4280-B972-DFCFF81D296A}" type="parTrans" cxnId="{CCEA3539-6CC5-4045-BB95-6EBFA416449B}">
      <dgm:prSet/>
      <dgm:spPr/>
      <dgm:t>
        <a:bodyPr/>
        <a:lstStyle/>
        <a:p>
          <a:endParaRPr lang="en-US"/>
        </a:p>
      </dgm:t>
    </dgm:pt>
    <dgm:pt modelId="{25982D1C-C409-4831-9CCC-339EA41E8FBB}" type="sibTrans" cxnId="{CCEA3539-6CC5-4045-BB95-6EBFA416449B}">
      <dgm:prSet/>
      <dgm:spPr/>
      <dgm:t>
        <a:bodyPr/>
        <a:lstStyle/>
        <a:p>
          <a:endParaRPr lang="en-US"/>
        </a:p>
      </dgm:t>
    </dgm:pt>
    <dgm:pt modelId="{37DBE03C-463D-4686-9D32-AE53445871B7}">
      <dgm:prSet/>
      <dgm:spPr/>
      <dgm:t>
        <a:bodyPr/>
        <a:lstStyle/>
        <a:p>
          <a:pPr rtl="0"/>
          <a:r>
            <a:rPr lang="en-GB"/>
            <a:t>Negative life events </a:t>
          </a:r>
          <a:endParaRPr lang="en-US"/>
        </a:p>
      </dgm:t>
    </dgm:pt>
    <dgm:pt modelId="{8455479A-A86A-4645-A642-BA7D769B476E}" type="parTrans" cxnId="{EF1C40CF-9B64-4689-A1BE-0AFCC7D0F328}">
      <dgm:prSet/>
      <dgm:spPr/>
      <dgm:t>
        <a:bodyPr/>
        <a:lstStyle/>
        <a:p>
          <a:endParaRPr lang="en-US"/>
        </a:p>
      </dgm:t>
    </dgm:pt>
    <dgm:pt modelId="{371B8D69-3DC4-4412-A160-B1BCC4B21FEC}" type="sibTrans" cxnId="{EF1C40CF-9B64-4689-A1BE-0AFCC7D0F328}">
      <dgm:prSet/>
      <dgm:spPr/>
      <dgm:t>
        <a:bodyPr/>
        <a:lstStyle/>
        <a:p>
          <a:endParaRPr lang="en-US"/>
        </a:p>
      </dgm:t>
    </dgm:pt>
    <dgm:pt modelId="{EAB5E9BC-C4DE-4A4C-B31D-2B858E320D6D}">
      <dgm:prSet/>
      <dgm:spPr/>
      <dgm:t>
        <a:bodyPr/>
        <a:lstStyle/>
        <a:p>
          <a:pPr rtl="0"/>
          <a:r>
            <a:rPr lang="en-GB"/>
            <a:t>Clinical factors</a:t>
          </a:r>
          <a:endParaRPr lang="en-US"/>
        </a:p>
      </dgm:t>
    </dgm:pt>
    <dgm:pt modelId="{39D352DF-4049-4084-9CA0-67DC38DFA478}" type="parTrans" cxnId="{B1C483FA-37F1-4BC0-A2EB-AEC926A55B28}">
      <dgm:prSet/>
      <dgm:spPr/>
      <dgm:t>
        <a:bodyPr/>
        <a:lstStyle/>
        <a:p>
          <a:endParaRPr lang="en-US"/>
        </a:p>
      </dgm:t>
    </dgm:pt>
    <dgm:pt modelId="{24EFBECC-E4F7-4049-A0E5-9573865F7F75}" type="sibTrans" cxnId="{B1C483FA-37F1-4BC0-A2EB-AEC926A55B28}">
      <dgm:prSet/>
      <dgm:spPr/>
      <dgm:t>
        <a:bodyPr/>
        <a:lstStyle/>
        <a:p>
          <a:endParaRPr lang="en-US"/>
        </a:p>
      </dgm:t>
    </dgm:pt>
    <dgm:pt modelId="{CFE531E3-DB6D-4E5F-9947-CB3AFBF7D0AB}">
      <dgm:prSet/>
      <dgm:spPr/>
      <dgm:t>
        <a:bodyPr/>
        <a:lstStyle/>
        <a:p>
          <a:pPr rtl="0"/>
          <a:r>
            <a:rPr lang="en-GB"/>
            <a:t>Medical illness</a:t>
          </a:r>
          <a:endParaRPr lang="en-US"/>
        </a:p>
      </dgm:t>
    </dgm:pt>
    <dgm:pt modelId="{32BEC030-3D26-4026-AC94-2AA4F40EF7E6}" type="parTrans" cxnId="{075FD702-3D9D-4F30-A001-A7A1AFBAB574}">
      <dgm:prSet/>
      <dgm:spPr/>
      <dgm:t>
        <a:bodyPr/>
        <a:lstStyle/>
        <a:p>
          <a:endParaRPr lang="en-US"/>
        </a:p>
      </dgm:t>
    </dgm:pt>
    <dgm:pt modelId="{352BB517-4E07-479C-AD77-619AD997274F}" type="sibTrans" cxnId="{075FD702-3D9D-4F30-A001-A7A1AFBAB574}">
      <dgm:prSet/>
      <dgm:spPr/>
      <dgm:t>
        <a:bodyPr/>
        <a:lstStyle/>
        <a:p>
          <a:endParaRPr lang="en-US"/>
        </a:p>
      </dgm:t>
    </dgm:pt>
    <dgm:pt modelId="{27E62624-4572-4332-BC06-021F1797026D}">
      <dgm:prSet/>
      <dgm:spPr/>
      <dgm:t>
        <a:bodyPr/>
        <a:lstStyle/>
        <a:p>
          <a:pPr rtl="0"/>
          <a:r>
            <a:rPr lang="en-GB"/>
            <a:t>Physical disabilities </a:t>
          </a:r>
          <a:endParaRPr lang="en-US"/>
        </a:p>
      </dgm:t>
    </dgm:pt>
    <dgm:pt modelId="{E58D58F9-7B13-441C-849C-D391E3D9EFE0}" type="parTrans" cxnId="{D3D2B15D-3438-4B45-8D5A-1EA59BFD4BB6}">
      <dgm:prSet/>
      <dgm:spPr/>
      <dgm:t>
        <a:bodyPr/>
        <a:lstStyle/>
        <a:p>
          <a:endParaRPr lang="en-US"/>
        </a:p>
      </dgm:t>
    </dgm:pt>
    <dgm:pt modelId="{C7D17ABB-C4CC-43CF-A25A-8627512EDA67}" type="sibTrans" cxnId="{D3D2B15D-3438-4B45-8D5A-1EA59BFD4BB6}">
      <dgm:prSet/>
      <dgm:spPr/>
      <dgm:t>
        <a:bodyPr/>
        <a:lstStyle/>
        <a:p>
          <a:endParaRPr lang="en-US"/>
        </a:p>
      </dgm:t>
    </dgm:pt>
    <dgm:pt modelId="{26730FEF-68D3-4E55-AA39-D0DDEC49995E}">
      <dgm:prSet/>
      <dgm:spPr/>
      <dgm:t>
        <a:bodyPr/>
        <a:lstStyle/>
        <a:p>
          <a:pPr rtl="0"/>
          <a:r>
            <a:rPr lang="en-GB"/>
            <a:t>Poor health</a:t>
          </a:r>
          <a:endParaRPr lang="en-US"/>
        </a:p>
      </dgm:t>
    </dgm:pt>
    <dgm:pt modelId="{5658D5C0-9178-4318-8373-15170EE780C5}" type="parTrans" cxnId="{B1267D91-FD20-49FA-96ED-2E23525E508A}">
      <dgm:prSet/>
      <dgm:spPr/>
      <dgm:t>
        <a:bodyPr/>
        <a:lstStyle/>
        <a:p>
          <a:endParaRPr lang="en-US"/>
        </a:p>
      </dgm:t>
    </dgm:pt>
    <dgm:pt modelId="{80BA6F4A-1E97-49A1-A97D-D841CDCBA733}" type="sibTrans" cxnId="{B1267D91-FD20-49FA-96ED-2E23525E508A}">
      <dgm:prSet/>
      <dgm:spPr/>
      <dgm:t>
        <a:bodyPr/>
        <a:lstStyle/>
        <a:p>
          <a:endParaRPr lang="en-US"/>
        </a:p>
      </dgm:t>
    </dgm:pt>
    <dgm:pt modelId="{A21A5EF7-AC4F-4B86-A772-4BCCE7878161}">
      <dgm:prSet/>
      <dgm:spPr/>
      <dgm:t>
        <a:bodyPr/>
        <a:lstStyle/>
        <a:p>
          <a:pPr rtl="0"/>
          <a:r>
            <a:rPr lang="en-GB"/>
            <a:t>Multiple medications </a:t>
          </a:r>
          <a:endParaRPr lang="en-US"/>
        </a:p>
      </dgm:t>
    </dgm:pt>
    <dgm:pt modelId="{7E6C2897-0874-4B66-9055-62BAFE97A951}" type="parTrans" cxnId="{58A1310F-6363-49E7-A61B-23182187904A}">
      <dgm:prSet/>
      <dgm:spPr/>
      <dgm:t>
        <a:bodyPr/>
        <a:lstStyle/>
        <a:p>
          <a:endParaRPr lang="en-US"/>
        </a:p>
      </dgm:t>
    </dgm:pt>
    <dgm:pt modelId="{B65E7C55-A20C-4943-8622-9BDD2177DA47}" type="sibTrans" cxnId="{58A1310F-6363-49E7-A61B-23182187904A}">
      <dgm:prSet/>
      <dgm:spPr/>
      <dgm:t>
        <a:bodyPr/>
        <a:lstStyle/>
        <a:p>
          <a:endParaRPr lang="en-US"/>
        </a:p>
      </dgm:t>
    </dgm:pt>
    <dgm:pt modelId="{4B958F55-5419-424E-B164-C92F7EFF68FC}" type="pres">
      <dgm:prSet presAssocID="{E06969E4-8660-48C2-BBD3-97350AC6C7E5}" presName="linear" presStyleCnt="0">
        <dgm:presLayoutVars>
          <dgm:dir/>
          <dgm:animLvl val="lvl"/>
          <dgm:resizeHandles val="exact"/>
        </dgm:presLayoutVars>
      </dgm:prSet>
      <dgm:spPr/>
    </dgm:pt>
    <dgm:pt modelId="{DF7CDEF2-8529-432F-9362-8A811F1A0FB3}" type="pres">
      <dgm:prSet presAssocID="{F60168B4-380E-4A0F-8F45-BCD84C7202EB}" presName="parentLin" presStyleCnt="0"/>
      <dgm:spPr/>
    </dgm:pt>
    <dgm:pt modelId="{00136837-A262-45D3-BC58-00C9B2655209}" type="pres">
      <dgm:prSet presAssocID="{F60168B4-380E-4A0F-8F45-BCD84C7202EB}" presName="parentLeftMargin" presStyleLbl="node1" presStyleIdx="0" presStyleCnt="3"/>
      <dgm:spPr/>
    </dgm:pt>
    <dgm:pt modelId="{F719C244-CB83-4D24-9772-AE88B93A3D64}" type="pres">
      <dgm:prSet presAssocID="{F60168B4-380E-4A0F-8F45-BCD84C7202EB}" presName="parentText" presStyleLbl="node1" presStyleIdx="0" presStyleCnt="3">
        <dgm:presLayoutVars>
          <dgm:chMax val="0"/>
          <dgm:bulletEnabled val="1"/>
        </dgm:presLayoutVars>
      </dgm:prSet>
      <dgm:spPr/>
    </dgm:pt>
    <dgm:pt modelId="{0A69BB97-E19F-46F9-A947-B3F95121BA85}" type="pres">
      <dgm:prSet presAssocID="{F60168B4-380E-4A0F-8F45-BCD84C7202EB}" presName="negativeSpace" presStyleCnt="0"/>
      <dgm:spPr/>
    </dgm:pt>
    <dgm:pt modelId="{16B5912E-8430-45EA-86B8-1CDC32626C1E}" type="pres">
      <dgm:prSet presAssocID="{F60168B4-380E-4A0F-8F45-BCD84C7202EB}" presName="childText" presStyleLbl="conFgAcc1" presStyleIdx="0" presStyleCnt="3">
        <dgm:presLayoutVars>
          <dgm:bulletEnabled val="1"/>
        </dgm:presLayoutVars>
      </dgm:prSet>
      <dgm:spPr/>
    </dgm:pt>
    <dgm:pt modelId="{CF30A56B-CD7F-4839-8F9F-65EDDC160686}" type="pres">
      <dgm:prSet presAssocID="{9DAB2A20-A2BF-46DA-97A3-AAB1134B40A3}" presName="spaceBetweenRectangles" presStyleCnt="0"/>
      <dgm:spPr/>
    </dgm:pt>
    <dgm:pt modelId="{A79DCFA6-4D7C-46EA-8745-978346D51873}" type="pres">
      <dgm:prSet presAssocID="{87D5E1DF-7E96-4BF1-9F54-6878FF932CCB}" presName="parentLin" presStyleCnt="0"/>
      <dgm:spPr/>
    </dgm:pt>
    <dgm:pt modelId="{2EBC235D-B99C-451C-B7C1-79F582AE7EAE}" type="pres">
      <dgm:prSet presAssocID="{87D5E1DF-7E96-4BF1-9F54-6878FF932CCB}" presName="parentLeftMargin" presStyleLbl="node1" presStyleIdx="0" presStyleCnt="3"/>
      <dgm:spPr/>
    </dgm:pt>
    <dgm:pt modelId="{45325814-8889-499D-8D8B-F7C470B3ADB0}" type="pres">
      <dgm:prSet presAssocID="{87D5E1DF-7E96-4BF1-9F54-6878FF932CCB}" presName="parentText" presStyleLbl="node1" presStyleIdx="1" presStyleCnt="3">
        <dgm:presLayoutVars>
          <dgm:chMax val="0"/>
          <dgm:bulletEnabled val="1"/>
        </dgm:presLayoutVars>
      </dgm:prSet>
      <dgm:spPr/>
    </dgm:pt>
    <dgm:pt modelId="{8A3A6A32-D91A-4C32-8773-CE2DBF675D63}" type="pres">
      <dgm:prSet presAssocID="{87D5E1DF-7E96-4BF1-9F54-6878FF932CCB}" presName="negativeSpace" presStyleCnt="0"/>
      <dgm:spPr/>
    </dgm:pt>
    <dgm:pt modelId="{9E6B3DDF-36A1-4E4A-8574-01A521BA8D35}" type="pres">
      <dgm:prSet presAssocID="{87D5E1DF-7E96-4BF1-9F54-6878FF932CCB}" presName="childText" presStyleLbl="conFgAcc1" presStyleIdx="1" presStyleCnt="3">
        <dgm:presLayoutVars>
          <dgm:bulletEnabled val="1"/>
        </dgm:presLayoutVars>
      </dgm:prSet>
      <dgm:spPr/>
    </dgm:pt>
    <dgm:pt modelId="{78B0EFC6-5963-462C-98FC-ABEEF34B95E2}" type="pres">
      <dgm:prSet presAssocID="{D551A591-97B4-4988-AD72-57B82B543215}" presName="spaceBetweenRectangles" presStyleCnt="0"/>
      <dgm:spPr/>
    </dgm:pt>
    <dgm:pt modelId="{FE8DA083-A678-4494-980C-F9D85B13E35E}" type="pres">
      <dgm:prSet presAssocID="{EAB5E9BC-C4DE-4A4C-B31D-2B858E320D6D}" presName="parentLin" presStyleCnt="0"/>
      <dgm:spPr/>
    </dgm:pt>
    <dgm:pt modelId="{5C3049DA-AA96-4367-A3C4-0D3EB66CFF4C}" type="pres">
      <dgm:prSet presAssocID="{EAB5E9BC-C4DE-4A4C-B31D-2B858E320D6D}" presName="parentLeftMargin" presStyleLbl="node1" presStyleIdx="1" presStyleCnt="3"/>
      <dgm:spPr/>
    </dgm:pt>
    <dgm:pt modelId="{C64FA6DF-40CD-49A7-B62F-123940CD95E3}" type="pres">
      <dgm:prSet presAssocID="{EAB5E9BC-C4DE-4A4C-B31D-2B858E320D6D}" presName="parentText" presStyleLbl="node1" presStyleIdx="2" presStyleCnt="3">
        <dgm:presLayoutVars>
          <dgm:chMax val="0"/>
          <dgm:bulletEnabled val="1"/>
        </dgm:presLayoutVars>
      </dgm:prSet>
      <dgm:spPr/>
    </dgm:pt>
    <dgm:pt modelId="{7DDAA35B-DDCA-49CC-BD1E-C2925BE26244}" type="pres">
      <dgm:prSet presAssocID="{EAB5E9BC-C4DE-4A4C-B31D-2B858E320D6D}" presName="negativeSpace" presStyleCnt="0"/>
      <dgm:spPr/>
    </dgm:pt>
    <dgm:pt modelId="{181AA17F-F30B-496A-9ED1-2C000208DD65}" type="pres">
      <dgm:prSet presAssocID="{EAB5E9BC-C4DE-4A4C-B31D-2B858E320D6D}" presName="childText" presStyleLbl="conFgAcc1" presStyleIdx="2" presStyleCnt="3">
        <dgm:presLayoutVars>
          <dgm:bulletEnabled val="1"/>
        </dgm:presLayoutVars>
      </dgm:prSet>
      <dgm:spPr/>
    </dgm:pt>
  </dgm:ptLst>
  <dgm:cxnLst>
    <dgm:cxn modelId="{075FD702-3D9D-4F30-A001-A7A1AFBAB574}" srcId="{EAB5E9BC-C4DE-4A4C-B31D-2B858E320D6D}" destId="{CFE531E3-DB6D-4E5F-9947-CB3AFBF7D0AB}" srcOrd="0" destOrd="0" parTransId="{32BEC030-3D26-4026-AC94-2AA4F40EF7E6}" sibTransId="{352BB517-4E07-479C-AD77-619AD997274F}"/>
    <dgm:cxn modelId="{27C6A207-F523-4C86-9940-0681BD3E48AD}" type="presOf" srcId="{87D5E1DF-7E96-4BF1-9F54-6878FF932CCB}" destId="{45325814-8889-499D-8D8B-F7C470B3ADB0}" srcOrd="1" destOrd="0" presId="urn:microsoft.com/office/officeart/2005/8/layout/list1"/>
    <dgm:cxn modelId="{C96DE107-C1F6-40C8-9513-4E7C9742ECF1}" type="presOf" srcId="{EAB5E9BC-C4DE-4A4C-B31D-2B858E320D6D}" destId="{C64FA6DF-40CD-49A7-B62F-123940CD95E3}" srcOrd="1" destOrd="0" presId="urn:microsoft.com/office/officeart/2005/8/layout/list1"/>
    <dgm:cxn modelId="{58A1310F-6363-49E7-A61B-23182187904A}" srcId="{EAB5E9BC-C4DE-4A4C-B31D-2B858E320D6D}" destId="{A21A5EF7-AC4F-4B86-A772-4BCCE7878161}" srcOrd="3" destOrd="0" parTransId="{7E6C2897-0874-4B66-9055-62BAFE97A951}" sibTransId="{B65E7C55-A20C-4943-8622-9BDD2177DA47}"/>
    <dgm:cxn modelId="{3CAD041F-ADFD-4C3D-A2D8-37CEB9161F2B}" type="presOf" srcId="{8579D711-D482-40E5-843C-C625E80A42B7}" destId="{16B5912E-8430-45EA-86B8-1CDC32626C1E}" srcOrd="0" destOrd="0" presId="urn:microsoft.com/office/officeart/2005/8/layout/list1"/>
    <dgm:cxn modelId="{BF6A082F-C0A2-47F0-AF21-0D27EF1322DF}" srcId="{87D5E1DF-7E96-4BF1-9F54-6878FF932CCB}" destId="{442C1B47-B3C5-4346-BFF3-7C847350939A}" srcOrd="1" destOrd="0" parTransId="{EAD635F6-7E5B-45F9-84C4-BEE94D8BE3D5}" sibTransId="{7C7F8310-8FAD-49BC-9051-07EE32075095}"/>
    <dgm:cxn modelId="{CCEA3539-6CC5-4045-BB95-6EBFA416449B}" srcId="{87D5E1DF-7E96-4BF1-9F54-6878FF932CCB}" destId="{F5344E1A-96D4-44CE-9F78-8FBD036AEB1A}" srcOrd="2" destOrd="0" parTransId="{B6398748-D24B-4280-B972-DFCFF81D296A}" sibTransId="{25982D1C-C409-4831-9CCC-339EA41E8FBB}"/>
    <dgm:cxn modelId="{F7E0593B-C4A0-4477-9F5D-B0D4B0DD09E9}" srcId="{87D5E1DF-7E96-4BF1-9F54-6878FF932CCB}" destId="{C9DDA881-55CA-4ABE-A17A-C85BA93800AF}" srcOrd="0" destOrd="0" parTransId="{33F71E42-B18A-4ED7-B1D0-36D0745A7B06}" sibTransId="{3E6D3477-497C-419E-B03F-8C6C7064D743}"/>
    <dgm:cxn modelId="{62DFE73C-7D71-41B4-984D-1F9328427C70}" type="presOf" srcId="{26730FEF-68D3-4E55-AA39-D0DDEC49995E}" destId="{181AA17F-F30B-496A-9ED1-2C000208DD65}" srcOrd="0" destOrd="2" presId="urn:microsoft.com/office/officeart/2005/8/layout/list1"/>
    <dgm:cxn modelId="{D3D2B15D-3438-4B45-8D5A-1EA59BFD4BB6}" srcId="{EAB5E9BC-C4DE-4A4C-B31D-2B858E320D6D}" destId="{27E62624-4572-4332-BC06-021F1797026D}" srcOrd="1" destOrd="0" parTransId="{E58D58F9-7B13-441C-849C-D391E3D9EFE0}" sibTransId="{C7D17ABB-C4CC-43CF-A25A-8627512EDA67}"/>
    <dgm:cxn modelId="{996F2561-094A-4BF2-884F-E1482835686B}" type="presOf" srcId="{CFE531E3-DB6D-4E5F-9947-CB3AFBF7D0AB}" destId="{181AA17F-F30B-496A-9ED1-2C000208DD65}" srcOrd="0" destOrd="0" presId="urn:microsoft.com/office/officeart/2005/8/layout/list1"/>
    <dgm:cxn modelId="{3872B368-1D8C-4F01-800F-1CC880B24803}" type="presOf" srcId="{C9DDA881-55CA-4ABE-A17A-C85BA93800AF}" destId="{9E6B3DDF-36A1-4E4A-8574-01A521BA8D35}" srcOrd="0" destOrd="0" presId="urn:microsoft.com/office/officeart/2005/8/layout/list1"/>
    <dgm:cxn modelId="{CF061F70-A606-40C2-A5B4-E20671080D35}" type="presOf" srcId="{F60168B4-380E-4A0F-8F45-BCD84C7202EB}" destId="{F719C244-CB83-4D24-9772-AE88B93A3D64}" srcOrd="1" destOrd="0" presId="urn:microsoft.com/office/officeart/2005/8/layout/list1"/>
    <dgm:cxn modelId="{EF780376-41AD-4B78-AB23-55E603EE0D01}" type="presOf" srcId="{87D5E1DF-7E96-4BF1-9F54-6878FF932CCB}" destId="{2EBC235D-B99C-451C-B7C1-79F582AE7EAE}" srcOrd="0" destOrd="0" presId="urn:microsoft.com/office/officeart/2005/8/layout/list1"/>
    <dgm:cxn modelId="{CA544157-C27E-4B7A-A062-5B72F8BF3B6F}" srcId="{F60168B4-380E-4A0F-8F45-BCD84C7202EB}" destId="{4A976519-7105-4813-B14C-DFB6B108C2E4}" srcOrd="3" destOrd="0" parTransId="{7835F6E9-1193-45F8-BF6A-366C38DECE44}" sibTransId="{201CF4FA-C69A-4296-B8F9-964011FC5A89}"/>
    <dgm:cxn modelId="{E96D7C8B-D375-4264-A3C9-0494A908D4E6}" type="presOf" srcId="{F5344E1A-96D4-44CE-9F78-8FBD036AEB1A}" destId="{9E6B3DDF-36A1-4E4A-8574-01A521BA8D35}" srcOrd="0" destOrd="2" presId="urn:microsoft.com/office/officeart/2005/8/layout/list1"/>
    <dgm:cxn modelId="{68084691-FF52-4B37-82DE-7519CCBA9EB1}" srcId="{E06969E4-8660-48C2-BBD3-97350AC6C7E5}" destId="{F60168B4-380E-4A0F-8F45-BCD84C7202EB}" srcOrd="0" destOrd="0" parTransId="{95207177-4D0E-4256-8BE7-33CE80F3E321}" sibTransId="{9DAB2A20-A2BF-46DA-97A3-AAB1134B40A3}"/>
    <dgm:cxn modelId="{B1267D91-FD20-49FA-96ED-2E23525E508A}" srcId="{EAB5E9BC-C4DE-4A4C-B31D-2B858E320D6D}" destId="{26730FEF-68D3-4E55-AA39-D0DDEC49995E}" srcOrd="2" destOrd="0" parTransId="{5658D5C0-9178-4318-8373-15170EE780C5}" sibTransId="{80BA6F4A-1E97-49A1-A97D-D841CDCBA733}"/>
    <dgm:cxn modelId="{E8121695-83B9-44EA-A7CE-2A91B7E29447}" type="presOf" srcId="{442C1B47-B3C5-4346-BFF3-7C847350939A}" destId="{9E6B3DDF-36A1-4E4A-8574-01A521BA8D35}" srcOrd="0" destOrd="1" presId="urn:microsoft.com/office/officeart/2005/8/layout/list1"/>
    <dgm:cxn modelId="{B2071298-8FA8-43AE-ADE9-BF8E76F1BA00}" type="presOf" srcId="{A21A5EF7-AC4F-4B86-A772-4BCCE7878161}" destId="{181AA17F-F30B-496A-9ED1-2C000208DD65}" srcOrd="0" destOrd="3" presId="urn:microsoft.com/office/officeart/2005/8/layout/list1"/>
    <dgm:cxn modelId="{EC077698-22BB-4B02-AE1A-54A7EDC03DF7}" type="presOf" srcId="{EAB5E9BC-C4DE-4A4C-B31D-2B858E320D6D}" destId="{5C3049DA-AA96-4367-A3C4-0D3EB66CFF4C}" srcOrd="0" destOrd="0" presId="urn:microsoft.com/office/officeart/2005/8/layout/list1"/>
    <dgm:cxn modelId="{3A1B12B0-DCC1-47E6-815C-61C44A288874}" type="presOf" srcId="{0A239464-7C92-41F7-ACF4-FE3B31E8A204}" destId="{16B5912E-8430-45EA-86B8-1CDC32626C1E}" srcOrd="0" destOrd="1" presId="urn:microsoft.com/office/officeart/2005/8/layout/list1"/>
    <dgm:cxn modelId="{F72835B2-92EE-47BA-AF9F-CE5B900D6BAF}" srcId="{F60168B4-380E-4A0F-8F45-BCD84C7202EB}" destId="{8579D711-D482-40E5-843C-C625E80A42B7}" srcOrd="0" destOrd="0" parTransId="{D00D0280-4D67-4E5F-B390-0B20789EF1A6}" sibTransId="{EAED7CA1-4796-4112-B6E6-0FBF3387FAEA}"/>
    <dgm:cxn modelId="{889F5CB3-FE78-4CE7-BACB-B86330C9E0C1}" type="presOf" srcId="{4A976519-7105-4813-B14C-DFB6B108C2E4}" destId="{16B5912E-8430-45EA-86B8-1CDC32626C1E}" srcOrd="0" destOrd="3" presId="urn:microsoft.com/office/officeart/2005/8/layout/list1"/>
    <dgm:cxn modelId="{C36222B4-328B-4B91-AFBD-63501C4D4D40}" srcId="{F60168B4-380E-4A0F-8F45-BCD84C7202EB}" destId="{0A239464-7C92-41F7-ACF4-FE3B31E8A204}" srcOrd="1" destOrd="0" parTransId="{2ACC4F68-E069-4B83-9919-F77BEBBA6075}" sibTransId="{BE34157E-C2A4-485D-9D99-9AF4E0235380}"/>
    <dgm:cxn modelId="{613315B5-E962-4474-B949-502034853E07}" srcId="{E06969E4-8660-48C2-BBD3-97350AC6C7E5}" destId="{87D5E1DF-7E96-4BF1-9F54-6878FF932CCB}" srcOrd="1" destOrd="0" parTransId="{9BD87BEF-DD3A-4C60-B775-8F0FFE3B1938}" sibTransId="{D551A591-97B4-4988-AD72-57B82B543215}"/>
    <dgm:cxn modelId="{2DA38EB7-90AA-4B71-A596-6E8365BA12BB}" type="presOf" srcId="{E06969E4-8660-48C2-BBD3-97350AC6C7E5}" destId="{4B958F55-5419-424E-B164-C92F7EFF68FC}" srcOrd="0" destOrd="0" presId="urn:microsoft.com/office/officeart/2005/8/layout/list1"/>
    <dgm:cxn modelId="{622E47CD-9F59-4ABF-8075-19E358F328D1}" type="presOf" srcId="{F60168B4-380E-4A0F-8F45-BCD84C7202EB}" destId="{00136837-A262-45D3-BC58-00C9B2655209}" srcOrd="0" destOrd="0" presId="urn:microsoft.com/office/officeart/2005/8/layout/list1"/>
    <dgm:cxn modelId="{EF1C40CF-9B64-4689-A1BE-0AFCC7D0F328}" srcId="{87D5E1DF-7E96-4BF1-9F54-6878FF932CCB}" destId="{37DBE03C-463D-4686-9D32-AE53445871B7}" srcOrd="3" destOrd="0" parTransId="{8455479A-A86A-4645-A642-BA7D769B476E}" sibTransId="{371B8D69-3DC4-4412-A160-B1BCC4B21FEC}"/>
    <dgm:cxn modelId="{517C0FD3-ADC3-4863-A7CD-11A68F5D79D2}" type="presOf" srcId="{27E62624-4572-4332-BC06-021F1797026D}" destId="{181AA17F-F30B-496A-9ED1-2C000208DD65}" srcOrd="0" destOrd="1" presId="urn:microsoft.com/office/officeart/2005/8/layout/list1"/>
    <dgm:cxn modelId="{93747ADE-6AC2-4884-8929-AF4CDBE636C7}" srcId="{F60168B4-380E-4A0F-8F45-BCD84C7202EB}" destId="{569A0E8A-6F9C-4B4B-9085-7B86926D6A20}" srcOrd="2" destOrd="0" parTransId="{6FB51624-7D22-4A77-B2A5-1582D25106E8}" sibTransId="{50C92189-C5C5-4BA5-8EFF-75E266FA7D46}"/>
    <dgm:cxn modelId="{A7B06CF4-8702-49DA-A892-65DD100C78D4}" type="presOf" srcId="{569A0E8A-6F9C-4B4B-9085-7B86926D6A20}" destId="{16B5912E-8430-45EA-86B8-1CDC32626C1E}" srcOrd="0" destOrd="2" presId="urn:microsoft.com/office/officeart/2005/8/layout/list1"/>
    <dgm:cxn modelId="{B1C483FA-37F1-4BC0-A2EB-AEC926A55B28}" srcId="{E06969E4-8660-48C2-BBD3-97350AC6C7E5}" destId="{EAB5E9BC-C4DE-4A4C-B31D-2B858E320D6D}" srcOrd="2" destOrd="0" parTransId="{39D352DF-4049-4084-9CA0-67DC38DFA478}" sibTransId="{24EFBECC-E4F7-4049-A0E5-9573865F7F75}"/>
    <dgm:cxn modelId="{EEADE4FE-2E12-4B11-AAF3-B5A07D69173A}" type="presOf" srcId="{37DBE03C-463D-4686-9D32-AE53445871B7}" destId="{9E6B3DDF-36A1-4E4A-8574-01A521BA8D35}" srcOrd="0" destOrd="3" presId="urn:microsoft.com/office/officeart/2005/8/layout/list1"/>
    <dgm:cxn modelId="{95CE5135-D7DF-4F33-9DAD-E3544048A75E}" type="presParOf" srcId="{4B958F55-5419-424E-B164-C92F7EFF68FC}" destId="{DF7CDEF2-8529-432F-9362-8A811F1A0FB3}" srcOrd="0" destOrd="0" presId="urn:microsoft.com/office/officeart/2005/8/layout/list1"/>
    <dgm:cxn modelId="{42ACE000-710B-4F7F-98D3-2752695C298A}" type="presParOf" srcId="{DF7CDEF2-8529-432F-9362-8A811F1A0FB3}" destId="{00136837-A262-45D3-BC58-00C9B2655209}" srcOrd="0" destOrd="0" presId="urn:microsoft.com/office/officeart/2005/8/layout/list1"/>
    <dgm:cxn modelId="{052B6337-67F2-4B7B-B9AB-2D1E4BE5DC1B}" type="presParOf" srcId="{DF7CDEF2-8529-432F-9362-8A811F1A0FB3}" destId="{F719C244-CB83-4D24-9772-AE88B93A3D64}" srcOrd="1" destOrd="0" presId="urn:microsoft.com/office/officeart/2005/8/layout/list1"/>
    <dgm:cxn modelId="{9542EF51-CAE7-4EBC-BFF0-CC2F97651C2F}" type="presParOf" srcId="{4B958F55-5419-424E-B164-C92F7EFF68FC}" destId="{0A69BB97-E19F-46F9-A947-B3F95121BA85}" srcOrd="1" destOrd="0" presId="urn:microsoft.com/office/officeart/2005/8/layout/list1"/>
    <dgm:cxn modelId="{71D88FA8-E6FF-4FFF-8CF7-BF509EE254B6}" type="presParOf" srcId="{4B958F55-5419-424E-B164-C92F7EFF68FC}" destId="{16B5912E-8430-45EA-86B8-1CDC32626C1E}" srcOrd="2" destOrd="0" presId="urn:microsoft.com/office/officeart/2005/8/layout/list1"/>
    <dgm:cxn modelId="{3DB8DC3A-7F8F-4F5F-AB7A-E258C10A6909}" type="presParOf" srcId="{4B958F55-5419-424E-B164-C92F7EFF68FC}" destId="{CF30A56B-CD7F-4839-8F9F-65EDDC160686}" srcOrd="3" destOrd="0" presId="urn:microsoft.com/office/officeart/2005/8/layout/list1"/>
    <dgm:cxn modelId="{838A0FEF-C4DF-4B8D-897A-E8BEB54A8BB2}" type="presParOf" srcId="{4B958F55-5419-424E-B164-C92F7EFF68FC}" destId="{A79DCFA6-4D7C-46EA-8745-978346D51873}" srcOrd="4" destOrd="0" presId="urn:microsoft.com/office/officeart/2005/8/layout/list1"/>
    <dgm:cxn modelId="{684AAD8C-52C3-4BB4-827F-23ED9D0CF803}" type="presParOf" srcId="{A79DCFA6-4D7C-46EA-8745-978346D51873}" destId="{2EBC235D-B99C-451C-B7C1-79F582AE7EAE}" srcOrd="0" destOrd="0" presId="urn:microsoft.com/office/officeart/2005/8/layout/list1"/>
    <dgm:cxn modelId="{F1B7AB74-5EF0-43E3-AA5B-C9CC98450C8D}" type="presParOf" srcId="{A79DCFA6-4D7C-46EA-8745-978346D51873}" destId="{45325814-8889-499D-8D8B-F7C470B3ADB0}" srcOrd="1" destOrd="0" presId="urn:microsoft.com/office/officeart/2005/8/layout/list1"/>
    <dgm:cxn modelId="{6C021AF6-2006-40E6-8D1C-41B8D1708FA7}" type="presParOf" srcId="{4B958F55-5419-424E-B164-C92F7EFF68FC}" destId="{8A3A6A32-D91A-4C32-8773-CE2DBF675D63}" srcOrd="5" destOrd="0" presId="urn:microsoft.com/office/officeart/2005/8/layout/list1"/>
    <dgm:cxn modelId="{618415E9-7B28-47BE-B5DB-AA51C75D64DF}" type="presParOf" srcId="{4B958F55-5419-424E-B164-C92F7EFF68FC}" destId="{9E6B3DDF-36A1-4E4A-8574-01A521BA8D35}" srcOrd="6" destOrd="0" presId="urn:microsoft.com/office/officeart/2005/8/layout/list1"/>
    <dgm:cxn modelId="{5CFA6693-D255-4991-8766-64135F1398BA}" type="presParOf" srcId="{4B958F55-5419-424E-B164-C92F7EFF68FC}" destId="{78B0EFC6-5963-462C-98FC-ABEEF34B95E2}" srcOrd="7" destOrd="0" presId="urn:microsoft.com/office/officeart/2005/8/layout/list1"/>
    <dgm:cxn modelId="{4225C8C0-AA18-4D71-BA98-B0E283431E10}" type="presParOf" srcId="{4B958F55-5419-424E-B164-C92F7EFF68FC}" destId="{FE8DA083-A678-4494-980C-F9D85B13E35E}" srcOrd="8" destOrd="0" presId="urn:microsoft.com/office/officeart/2005/8/layout/list1"/>
    <dgm:cxn modelId="{D891F71A-8F09-4EF7-A901-5BD12F741C4B}" type="presParOf" srcId="{FE8DA083-A678-4494-980C-F9D85B13E35E}" destId="{5C3049DA-AA96-4367-A3C4-0D3EB66CFF4C}" srcOrd="0" destOrd="0" presId="urn:microsoft.com/office/officeart/2005/8/layout/list1"/>
    <dgm:cxn modelId="{3927F696-DFC4-417E-B1FF-0E58E5CA71C7}" type="presParOf" srcId="{FE8DA083-A678-4494-980C-F9D85B13E35E}" destId="{C64FA6DF-40CD-49A7-B62F-123940CD95E3}" srcOrd="1" destOrd="0" presId="urn:microsoft.com/office/officeart/2005/8/layout/list1"/>
    <dgm:cxn modelId="{EF2AEE27-BB8E-4A82-8312-FB39244BAF89}" type="presParOf" srcId="{4B958F55-5419-424E-B164-C92F7EFF68FC}" destId="{7DDAA35B-DDCA-49CC-BD1E-C2925BE26244}" srcOrd="9" destOrd="0" presId="urn:microsoft.com/office/officeart/2005/8/layout/list1"/>
    <dgm:cxn modelId="{C628B820-A4A2-4B4E-89B2-A52281B6E420}" type="presParOf" srcId="{4B958F55-5419-424E-B164-C92F7EFF68FC}" destId="{181AA17F-F30B-496A-9ED1-2C000208DD65}"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7B5E63B9-E54C-421C-9770-23E742332E5F}" type="doc">
      <dgm:prSet loTypeId="urn:microsoft.com/office/officeart/2005/8/layout/orgChart1" loCatId="hierarchy" qsTypeId="urn:microsoft.com/office/officeart/2005/8/quickstyle/simple1" qsCatId="simple" csTypeId="urn:microsoft.com/office/officeart/2005/8/colors/colorful4" csCatId="colorful" phldr="1"/>
      <dgm:spPr/>
      <dgm:t>
        <a:bodyPr/>
        <a:lstStyle/>
        <a:p>
          <a:endParaRPr lang="en-US"/>
        </a:p>
      </dgm:t>
    </dgm:pt>
    <dgm:pt modelId="{781B71EC-0F9D-468B-85F6-FD520E66913D}">
      <dgm:prSet/>
      <dgm:spPr/>
      <dgm:t>
        <a:bodyPr/>
        <a:lstStyle/>
        <a:p>
          <a:pPr rtl="0"/>
          <a:r>
            <a:rPr lang="en-GB"/>
            <a:t>Assessment/Monitoring</a:t>
          </a:r>
          <a:endParaRPr lang="en-US"/>
        </a:p>
      </dgm:t>
    </dgm:pt>
    <dgm:pt modelId="{F4480C28-4590-4682-8C3D-39A52CD09246}" type="parTrans" cxnId="{DA5443EA-2657-46E5-8D6D-B853E06F7633}">
      <dgm:prSet/>
      <dgm:spPr/>
      <dgm:t>
        <a:bodyPr/>
        <a:lstStyle/>
        <a:p>
          <a:endParaRPr lang="en-US"/>
        </a:p>
      </dgm:t>
    </dgm:pt>
    <dgm:pt modelId="{CE474FB8-CB33-4A04-8C4A-01CB2EE5D5F6}" type="sibTrans" cxnId="{DA5443EA-2657-46E5-8D6D-B853E06F7633}">
      <dgm:prSet/>
      <dgm:spPr/>
      <dgm:t>
        <a:bodyPr/>
        <a:lstStyle/>
        <a:p>
          <a:endParaRPr lang="en-US"/>
        </a:p>
      </dgm:t>
    </dgm:pt>
    <dgm:pt modelId="{CBC8D306-5A1E-4906-B1F3-ACB758DDD908}">
      <dgm:prSet custT="1"/>
      <dgm:spPr/>
      <dgm:t>
        <a:bodyPr/>
        <a:lstStyle/>
        <a:p>
          <a:pPr rtl="0"/>
          <a:r>
            <a:rPr lang="en-GB" sz="2200"/>
            <a:t>Patient Health Questionnaire </a:t>
          </a:r>
        </a:p>
        <a:p>
          <a:pPr rtl="0"/>
          <a:r>
            <a:rPr lang="en-GB" sz="2000"/>
            <a:t>(PHQ-9)</a:t>
          </a:r>
          <a:endParaRPr lang="en-US" sz="2200"/>
        </a:p>
      </dgm:t>
    </dgm:pt>
    <dgm:pt modelId="{DA19CEEC-BF2C-490A-9F1E-E64C859C4623}" type="parTrans" cxnId="{219567A3-F995-466D-A0B0-0D2A99C0C040}">
      <dgm:prSet/>
      <dgm:spPr/>
      <dgm:t>
        <a:bodyPr/>
        <a:lstStyle/>
        <a:p>
          <a:endParaRPr lang="en-US"/>
        </a:p>
      </dgm:t>
    </dgm:pt>
    <dgm:pt modelId="{9905FFAA-338A-4915-A4C7-1CDC454C8A22}" type="sibTrans" cxnId="{219567A3-F995-466D-A0B0-0D2A99C0C040}">
      <dgm:prSet/>
      <dgm:spPr/>
      <dgm:t>
        <a:bodyPr/>
        <a:lstStyle/>
        <a:p>
          <a:endParaRPr lang="en-US"/>
        </a:p>
      </dgm:t>
    </dgm:pt>
    <dgm:pt modelId="{42395DB5-C135-4A80-A169-7968DADE2B42}">
      <dgm:prSet/>
      <dgm:spPr/>
      <dgm:t>
        <a:bodyPr/>
        <a:lstStyle/>
        <a:p>
          <a:pPr rtl="0"/>
          <a:r>
            <a:rPr lang="en-GB"/>
            <a:t>9-item, patient-rated depression scale to assess symptoms to make a tentative depression diagnosis</a:t>
          </a:r>
          <a:endParaRPr lang="en-US"/>
        </a:p>
      </dgm:t>
    </dgm:pt>
    <dgm:pt modelId="{173B221E-A3E4-4422-AA69-C36C4A74603E}" type="parTrans" cxnId="{CC82BB24-B7CD-498A-B2BD-9A297643500A}">
      <dgm:prSet/>
      <dgm:spPr/>
      <dgm:t>
        <a:bodyPr/>
        <a:lstStyle/>
        <a:p>
          <a:endParaRPr lang="en-US"/>
        </a:p>
      </dgm:t>
    </dgm:pt>
    <dgm:pt modelId="{9E545587-AB46-437F-8712-9ACEDE972FF9}" type="sibTrans" cxnId="{CC82BB24-B7CD-498A-B2BD-9A297643500A}">
      <dgm:prSet/>
      <dgm:spPr/>
      <dgm:t>
        <a:bodyPr/>
        <a:lstStyle/>
        <a:p>
          <a:endParaRPr lang="en-US"/>
        </a:p>
      </dgm:t>
    </dgm:pt>
    <dgm:pt modelId="{9825C2B4-0E91-4F08-8EB5-AF16A34930EB}">
      <dgm:prSet custT="1"/>
      <dgm:spPr/>
      <dgm:t>
        <a:bodyPr/>
        <a:lstStyle/>
        <a:p>
          <a:pPr rtl="0"/>
          <a:r>
            <a:rPr lang="en-GB" sz="2200"/>
            <a:t>Geriatric Depression Scale (GDS) </a:t>
          </a:r>
        </a:p>
        <a:p>
          <a:pPr rtl="0"/>
          <a:r>
            <a:rPr lang="en-GB" sz="2000"/>
            <a:t>Short-Form</a:t>
          </a:r>
          <a:endParaRPr lang="en-US" sz="2000"/>
        </a:p>
      </dgm:t>
    </dgm:pt>
    <dgm:pt modelId="{A4F14E2F-B1CE-4FD8-A863-56658B2C2FC9}" type="parTrans" cxnId="{B917DA6F-B85B-4759-AF09-DE51E159B6A5}">
      <dgm:prSet/>
      <dgm:spPr/>
      <dgm:t>
        <a:bodyPr/>
        <a:lstStyle/>
        <a:p>
          <a:endParaRPr lang="en-US"/>
        </a:p>
      </dgm:t>
    </dgm:pt>
    <dgm:pt modelId="{0F59E30E-2B67-457D-B415-434A44D71F3E}" type="sibTrans" cxnId="{B917DA6F-B85B-4759-AF09-DE51E159B6A5}">
      <dgm:prSet/>
      <dgm:spPr/>
      <dgm:t>
        <a:bodyPr/>
        <a:lstStyle/>
        <a:p>
          <a:endParaRPr lang="en-US"/>
        </a:p>
      </dgm:t>
    </dgm:pt>
    <dgm:pt modelId="{85B3F94B-0AE4-442D-9BFC-E251A8BAF129}">
      <dgm:prSet/>
      <dgm:spPr/>
      <dgm:t>
        <a:bodyPr/>
        <a:lstStyle/>
        <a:p>
          <a:pPr rtl="0"/>
          <a:r>
            <a:rPr lang="en-GB"/>
            <a:t>15-question survey that is patient-rated; scores of &gt;5 should prompt a comprehensive assessment  </a:t>
          </a:r>
          <a:endParaRPr lang="en-US"/>
        </a:p>
      </dgm:t>
    </dgm:pt>
    <dgm:pt modelId="{8B96DBDB-BF10-4232-BC43-99B06F60A3DE}" type="parTrans" cxnId="{C9EA860F-2D98-444A-97C4-C69DDDA3FA7C}">
      <dgm:prSet/>
      <dgm:spPr/>
      <dgm:t>
        <a:bodyPr/>
        <a:lstStyle/>
        <a:p>
          <a:endParaRPr lang="en-US"/>
        </a:p>
      </dgm:t>
    </dgm:pt>
    <dgm:pt modelId="{49FEEE93-1D66-4563-8F54-308734213D91}" type="sibTrans" cxnId="{C9EA860F-2D98-444A-97C4-C69DDDA3FA7C}">
      <dgm:prSet/>
      <dgm:spPr/>
      <dgm:t>
        <a:bodyPr/>
        <a:lstStyle/>
        <a:p>
          <a:endParaRPr lang="en-US"/>
        </a:p>
      </dgm:t>
    </dgm:pt>
    <dgm:pt modelId="{A28C76D5-4C13-4A7D-B95E-8589F4498CFA}" type="pres">
      <dgm:prSet presAssocID="{7B5E63B9-E54C-421C-9770-23E742332E5F}" presName="hierChild1" presStyleCnt="0">
        <dgm:presLayoutVars>
          <dgm:orgChart val="1"/>
          <dgm:chPref val="1"/>
          <dgm:dir/>
          <dgm:animOne val="branch"/>
          <dgm:animLvl val="lvl"/>
          <dgm:resizeHandles/>
        </dgm:presLayoutVars>
      </dgm:prSet>
      <dgm:spPr/>
    </dgm:pt>
    <dgm:pt modelId="{8DD4808A-2C70-4164-B048-2FBD293B66E9}" type="pres">
      <dgm:prSet presAssocID="{781B71EC-0F9D-468B-85F6-FD520E66913D}" presName="hierRoot1" presStyleCnt="0">
        <dgm:presLayoutVars>
          <dgm:hierBranch val="init"/>
        </dgm:presLayoutVars>
      </dgm:prSet>
      <dgm:spPr/>
    </dgm:pt>
    <dgm:pt modelId="{59C38DD9-AA64-4E80-82DD-ADFE5D96388E}" type="pres">
      <dgm:prSet presAssocID="{781B71EC-0F9D-468B-85F6-FD520E66913D}" presName="rootComposite1" presStyleCnt="0"/>
      <dgm:spPr/>
    </dgm:pt>
    <dgm:pt modelId="{4EEBD3D4-D12E-4C0F-9F1A-09322926354E}" type="pres">
      <dgm:prSet presAssocID="{781B71EC-0F9D-468B-85F6-FD520E66913D}" presName="rootText1" presStyleLbl="node0" presStyleIdx="0" presStyleCnt="1">
        <dgm:presLayoutVars>
          <dgm:chPref val="3"/>
        </dgm:presLayoutVars>
      </dgm:prSet>
      <dgm:spPr/>
    </dgm:pt>
    <dgm:pt modelId="{825EA206-39F4-4021-9980-B50869A4D8DB}" type="pres">
      <dgm:prSet presAssocID="{781B71EC-0F9D-468B-85F6-FD520E66913D}" presName="rootConnector1" presStyleLbl="node1" presStyleIdx="0" presStyleCnt="0"/>
      <dgm:spPr/>
    </dgm:pt>
    <dgm:pt modelId="{F942F6A7-5F93-4854-A474-824732A4ED91}" type="pres">
      <dgm:prSet presAssocID="{781B71EC-0F9D-468B-85F6-FD520E66913D}" presName="hierChild2" presStyleCnt="0"/>
      <dgm:spPr/>
    </dgm:pt>
    <dgm:pt modelId="{CE89430C-2814-4144-B789-19FDC651EA65}" type="pres">
      <dgm:prSet presAssocID="{DA19CEEC-BF2C-490A-9F1E-E64C859C4623}" presName="Name37" presStyleLbl="parChTrans1D2" presStyleIdx="0" presStyleCnt="2"/>
      <dgm:spPr/>
    </dgm:pt>
    <dgm:pt modelId="{BFF5DD0B-219C-4FCE-990B-0033EB6A1FBB}" type="pres">
      <dgm:prSet presAssocID="{CBC8D306-5A1E-4906-B1F3-ACB758DDD908}" presName="hierRoot2" presStyleCnt="0">
        <dgm:presLayoutVars>
          <dgm:hierBranch val="init"/>
        </dgm:presLayoutVars>
      </dgm:prSet>
      <dgm:spPr/>
    </dgm:pt>
    <dgm:pt modelId="{706A557B-A7DF-4C80-9B70-9A805F4912C9}" type="pres">
      <dgm:prSet presAssocID="{CBC8D306-5A1E-4906-B1F3-ACB758DDD908}" presName="rootComposite" presStyleCnt="0"/>
      <dgm:spPr/>
    </dgm:pt>
    <dgm:pt modelId="{C0A67115-DC10-4D69-96BF-18BB21A09DA2}" type="pres">
      <dgm:prSet presAssocID="{CBC8D306-5A1E-4906-B1F3-ACB758DDD908}" presName="rootText" presStyleLbl="node2" presStyleIdx="0" presStyleCnt="2" custScaleX="81867" custLinFactNeighborX="13590" custLinFactNeighborY="1148">
        <dgm:presLayoutVars>
          <dgm:chPref val="3"/>
        </dgm:presLayoutVars>
      </dgm:prSet>
      <dgm:spPr/>
    </dgm:pt>
    <dgm:pt modelId="{19935AA7-8C25-4A63-B1D1-B10C46E0DF5B}" type="pres">
      <dgm:prSet presAssocID="{CBC8D306-5A1E-4906-B1F3-ACB758DDD908}" presName="rootConnector" presStyleLbl="node2" presStyleIdx="0" presStyleCnt="2"/>
      <dgm:spPr/>
    </dgm:pt>
    <dgm:pt modelId="{A37BEE1E-466D-4787-9698-612D0FB2C87C}" type="pres">
      <dgm:prSet presAssocID="{CBC8D306-5A1E-4906-B1F3-ACB758DDD908}" presName="hierChild4" presStyleCnt="0"/>
      <dgm:spPr/>
    </dgm:pt>
    <dgm:pt modelId="{D1A89319-F3E6-4781-9A6B-7EA7CFC5B42B}" type="pres">
      <dgm:prSet presAssocID="{173B221E-A3E4-4422-AA69-C36C4A74603E}" presName="Name37" presStyleLbl="parChTrans1D3" presStyleIdx="0" presStyleCnt="2"/>
      <dgm:spPr/>
    </dgm:pt>
    <dgm:pt modelId="{7F2D67A4-7FAB-4E19-B06A-C2A23AEAD7AA}" type="pres">
      <dgm:prSet presAssocID="{42395DB5-C135-4A80-A169-7968DADE2B42}" presName="hierRoot2" presStyleCnt="0">
        <dgm:presLayoutVars>
          <dgm:hierBranch val="init"/>
        </dgm:presLayoutVars>
      </dgm:prSet>
      <dgm:spPr/>
    </dgm:pt>
    <dgm:pt modelId="{C2B015C8-DF99-4E83-93CD-7FC8664012BB}" type="pres">
      <dgm:prSet presAssocID="{42395DB5-C135-4A80-A169-7968DADE2B42}" presName="rootComposite" presStyleCnt="0"/>
      <dgm:spPr/>
    </dgm:pt>
    <dgm:pt modelId="{7A461A5D-BD9F-4BA3-BCE1-9FD07C150900}" type="pres">
      <dgm:prSet presAssocID="{42395DB5-C135-4A80-A169-7968DADE2B42}" presName="rootText" presStyleLbl="node3" presStyleIdx="0" presStyleCnt="2" custLinFactNeighborX="-15943" custLinFactNeighborY="-1148">
        <dgm:presLayoutVars>
          <dgm:chPref val="3"/>
        </dgm:presLayoutVars>
      </dgm:prSet>
      <dgm:spPr/>
    </dgm:pt>
    <dgm:pt modelId="{CCD3D9A2-E73D-4345-91C0-9C8B43CD0CDA}" type="pres">
      <dgm:prSet presAssocID="{42395DB5-C135-4A80-A169-7968DADE2B42}" presName="rootConnector" presStyleLbl="node3" presStyleIdx="0" presStyleCnt="2"/>
      <dgm:spPr/>
    </dgm:pt>
    <dgm:pt modelId="{3D5974DD-8161-4740-888D-95CA25B77396}" type="pres">
      <dgm:prSet presAssocID="{42395DB5-C135-4A80-A169-7968DADE2B42}" presName="hierChild4" presStyleCnt="0"/>
      <dgm:spPr/>
    </dgm:pt>
    <dgm:pt modelId="{05863CD7-69BB-4320-96F7-87CFA384087C}" type="pres">
      <dgm:prSet presAssocID="{42395DB5-C135-4A80-A169-7968DADE2B42}" presName="hierChild5" presStyleCnt="0"/>
      <dgm:spPr/>
    </dgm:pt>
    <dgm:pt modelId="{0870B253-C6B1-425B-B301-567EB8B84B27}" type="pres">
      <dgm:prSet presAssocID="{CBC8D306-5A1E-4906-B1F3-ACB758DDD908}" presName="hierChild5" presStyleCnt="0"/>
      <dgm:spPr/>
    </dgm:pt>
    <dgm:pt modelId="{15EBA34B-C13D-435C-BE82-EA7FE1EB6A7D}" type="pres">
      <dgm:prSet presAssocID="{A4F14E2F-B1CE-4FD8-A863-56658B2C2FC9}" presName="Name37" presStyleLbl="parChTrans1D2" presStyleIdx="1" presStyleCnt="2"/>
      <dgm:spPr/>
    </dgm:pt>
    <dgm:pt modelId="{BF6FC92C-C74C-42EC-97E7-62F5F2E5803A}" type="pres">
      <dgm:prSet presAssocID="{9825C2B4-0E91-4F08-8EB5-AF16A34930EB}" presName="hierRoot2" presStyleCnt="0">
        <dgm:presLayoutVars>
          <dgm:hierBranch val="init"/>
        </dgm:presLayoutVars>
      </dgm:prSet>
      <dgm:spPr/>
    </dgm:pt>
    <dgm:pt modelId="{E2D179AE-9D5D-40ED-A3D8-B265AE3637B4}" type="pres">
      <dgm:prSet presAssocID="{9825C2B4-0E91-4F08-8EB5-AF16A34930EB}" presName="rootComposite" presStyleCnt="0"/>
      <dgm:spPr/>
    </dgm:pt>
    <dgm:pt modelId="{FD7B8B13-F923-4BB0-8CB9-B52810DEE391}" type="pres">
      <dgm:prSet presAssocID="{9825C2B4-0E91-4F08-8EB5-AF16A34930EB}" presName="rootText" presStyleLbl="node2" presStyleIdx="1" presStyleCnt="2" custScaleX="88217" custLinFactNeighborX="-2870">
        <dgm:presLayoutVars>
          <dgm:chPref val="3"/>
        </dgm:presLayoutVars>
      </dgm:prSet>
      <dgm:spPr/>
    </dgm:pt>
    <dgm:pt modelId="{0219048C-DB7D-414F-BD66-0C4857A262E2}" type="pres">
      <dgm:prSet presAssocID="{9825C2B4-0E91-4F08-8EB5-AF16A34930EB}" presName="rootConnector" presStyleLbl="node2" presStyleIdx="1" presStyleCnt="2"/>
      <dgm:spPr/>
    </dgm:pt>
    <dgm:pt modelId="{646C29D5-AF50-444E-9833-0438276E64E9}" type="pres">
      <dgm:prSet presAssocID="{9825C2B4-0E91-4F08-8EB5-AF16A34930EB}" presName="hierChild4" presStyleCnt="0"/>
      <dgm:spPr/>
    </dgm:pt>
    <dgm:pt modelId="{1C24EBD3-94E5-4904-B3C3-27D6F1AB7E1C}" type="pres">
      <dgm:prSet presAssocID="{8B96DBDB-BF10-4232-BC43-99B06F60A3DE}" presName="Name37" presStyleLbl="parChTrans1D3" presStyleIdx="1" presStyleCnt="2"/>
      <dgm:spPr/>
    </dgm:pt>
    <dgm:pt modelId="{CDB48119-7EC5-4339-9DCD-02502FC0E582}" type="pres">
      <dgm:prSet presAssocID="{85B3F94B-0AE4-442D-9BFC-E251A8BAF129}" presName="hierRoot2" presStyleCnt="0">
        <dgm:presLayoutVars>
          <dgm:hierBranch val="init"/>
        </dgm:presLayoutVars>
      </dgm:prSet>
      <dgm:spPr/>
    </dgm:pt>
    <dgm:pt modelId="{1E1F6741-6DCE-4A7D-8F43-FB25A342A184}" type="pres">
      <dgm:prSet presAssocID="{85B3F94B-0AE4-442D-9BFC-E251A8BAF129}" presName="rootComposite" presStyleCnt="0"/>
      <dgm:spPr/>
    </dgm:pt>
    <dgm:pt modelId="{871D6492-4E17-4733-BF6D-EB02EA7061F1}" type="pres">
      <dgm:prSet presAssocID="{85B3F94B-0AE4-442D-9BFC-E251A8BAF129}" presName="rootText" presStyleLbl="node3" presStyleIdx="1" presStyleCnt="2">
        <dgm:presLayoutVars>
          <dgm:chPref val="3"/>
        </dgm:presLayoutVars>
      </dgm:prSet>
      <dgm:spPr/>
    </dgm:pt>
    <dgm:pt modelId="{F54C0C3B-9D52-474B-A0AF-2841BDFD6B90}" type="pres">
      <dgm:prSet presAssocID="{85B3F94B-0AE4-442D-9BFC-E251A8BAF129}" presName="rootConnector" presStyleLbl="node3" presStyleIdx="1" presStyleCnt="2"/>
      <dgm:spPr/>
    </dgm:pt>
    <dgm:pt modelId="{C30D5B2B-60AA-4C3F-9055-F359A81FF00A}" type="pres">
      <dgm:prSet presAssocID="{85B3F94B-0AE4-442D-9BFC-E251A8BAF129}" presName="hierChild4" presStyleCnt="0"/>
      <dgm:spPr/>
    </dgm:pt>
    <dgm:pt modelId="{2D19BB7C-2BBE-4C27-911D-663FE94C4F6D}" type="pres">
      <dgm:prSet presAssocID="{85B3F94B-0AE4-442D-9BFC-E251A8BAF129}" presName="hierChild5" presStyleCnt="0"/>
      <dgm:spPr/>
    </dgm:pt>
    <dgm:pt modelId="{7CB3990F-0A15-4F97-B1D3-4A31C54F015D}" type="pres">
      <dgm:prSet presAssocID="{9825C2B4-0E91-4F08-8EB5-AF16A34930EB}" presName="hierChild5" presStyleCnt="0"/>
      <dgm:spPr/>
    </dgm:pt>
    <dgm:pt modelId="{47B4161E-AE72-4732-93A7-A1A6837966BB}" type="pres">
      <dgm:prSet presAssocID="{781B71EC-0F9D-468B-85F6-FD520E66913D}" presName="hierChild3" presStyleCnt="0"/>
      <dgm:spPr/>
    </dgm:pt>
  </dgm:ptLst>
  <dgm:cxnLst>
    <dgm:cxn modelId="{C9EA860F-2D98-444A-97C4-C69DDDA3FA7C}" srcId="{9825C2B4-0E91-4F08-8EB5-AF16A34930EB}" destId="{85B3F94B-0AE4-442D-9BFC-E251A8BAF129}" srcOrd="0" destOrd="0" parTransId="{8B96DBDB-BF10-4232-BC43-99B06F60A3DE}" sibTransId="{49FEEE93-1D66-4563-8F54-308734213D91}"/>
    <dgm:cxn modelId="{CC82BB24-B7CD-498A-B2BD-9A297643500A}" srcId="{CBC8D306-5A1E-4906-B1F3-ACB758DDD908}" destId="{42395DB5-C135-4A80-A169-7968DADE2B42}" srcOrd="0" destOrd="0" parTransId="{173B221E-A3E4-4422-AA69-C36C4A74603E}" sibTransId="{9E545587-AB46-437F-8712-9ACEDE972FF9}"/>
    <dgm:cxn modelId="{E19A6B31-A46C-43C7-BCDD-77F533A97D96}" type="presOf" srcId="{DA19CEEC-BF2C-490A-9F1E-E64C859C4623}" destId="{CE89430C-2814-4144-B789-19FDC651EA65}" srcOrd="0" destOrd="0" presId="urn:microsoft.com/office/officeart/2005/8/layout/orgChart1"/>
    <dgm:cxn modelId="{D520DF38-95FD-491B-93BE-5DD726747BB7}" type="presOf" srcId="{42395DB5-C135-4A80-A169-7968DADE2B42}" destId="{7A461A5D-BD9F-4BA3-BCE1-9FD07C150900}" srcOrd="0" destOrd="0" presId="urn:microsoft.com/office/officeart/2005/8/layout/orgChart1"/>
    <dgm:cxn modelId="{B917DA6F-B85B-4759-AF09-DE51E159B6A5}" srcId="{781B71EC-0F9D-468B-85F6-FD520E66913D}" destId="{9825C2B4-0E91-4F08-8EB5-AF16A34930EB}" srcOrd="1" destOrd="0" parTransId="{A4F14E2F-B1CE-4FD8-A863-56658B2C2FC9}" sibTransId="{0F59E30E-2B67-457D-B415-434A44D71F3E}"/>
    <dgm:cxn modelId="{D9BD3471-32DA-4E40-A800-2902D231820B}" type="presOf" srcId="{7B5E63B9-E54C-421C-9770-23E742332E5F}" destId="{A28C76D5-4C13-4A7D-B95E-8589F4498CFA}" srcOrd="0" destOrd="0" presId="urn:microsoft.com/office/officeart/2005/8/layout/orgChart1"/>
    <dgm:cxn modelId="{7864E176-6DC2-4F50-83EF-B21F730511F0}" type="presOf" srcId="{781B71EC-0F9D-468B-85F6-FD520E66913D}" destId="{4EEBD3D4-D12E-4C0F-9F1A-09322926354E}" srcOrd="0" destOrd="0" presId="urn:microsoft.com/office/officeart/2005/8/layout/orgChart1"/>
    <dgm:cxn modelId="{E130D183-4AC1-49F0-8E23-82EF3580620D}" type="presOf" srcId="{CBC8D306-5A1E-4906-B1F3-ACB758DDD908}" destId="{19935AA7-8C25-4A63-B1D1-B10C46E0DF5B}" srcOrd="1" destOrd="0" presId="urn:microsoft.com/office/officeart/2005/8/layout/orgChart1"/>
    <dgm:cxn modelId="{6EB1BC88-E528-4542-9138-96FCD67923B2}" type="presOf" srcId="{85B3F94B-0AE4-442D-9BFC-E251A8BAF129}" destId="{871D6492-4E17-4733-BF6D-EB02EA7061F1}" srcOrd="0" destOrd="0" presId="urn:microsoft.com/office/officeart/2005/8/layout/orgChart1"/>
    <dgm:cxn modelId="{53204694-76DA-4DDC-AAE0-DAE717366031}" type="presOf" srcId="{8B96DBDB-BF10-4232-BC43-99B06F60A3DE}" destId="{1C24EBD3-94E5-4904-B3C3-27D6F1AB7E1C}" srcOrd="0" destOrd="0" presId="urn:microsoft.com/office/officeart/2005/8/layout/orgChart1"/>
    <dgm:cxn modelId="{219567A3-F995-466D-A0B0-0D2A99C0C040}" srcId="{781B71EC-0F9D-468B-85F6-FD520E66913D}" destId="{CBC8D306-5A1E-4906-B1F3-ACB758DDD908}" srcOrd="0" destOrd="0" parTransId="{DA19CEEC-BF2C-490A-9F1E-E64C859C4623}" sibTransId="{9905FFAA-338A-4915-A4C7-1CDC454C8A22}"/>
    <dgm:cxn modelId="{4C8897AC-6AC5-458C-A7F6-AE68B9D7D597}" type="presOf" srcId="{42395DB5-C135-4A80-A169-7968DADE2B42}" destId="{CCD3D9A2-E73D-4345-91C0-9C8B43CD0CDA}" srcOrd="1" destOrd="0" presId="urn:microsoft.com/office/officeart/2005/8/layout/orgChart1"/>
    <dgm:cxn modelId="{01827BB8-26BE-4DEB-877B-7E65BCBD5EF7}" type="presOf" srcId="{CBC8D306-5A1E-4906-B1F3-ACB758DDD908}" destId="{C0A67115-DC10-4D69-96BF-18BB21A09DA2}" srcOrd="0" destOrd="0" presId="urn:microsoft.com/office/officeart/2005/8/layout/orgChart1"/>
    <dgm:cxn modelId="{EAB3E9BF-656C-4C98-8DC6-F3FA0B6BE8E0}" type="presOf" srcId="{85B3F94B-0AE4-442D-9BFC-E251A8BAF129}" destId="{F54C0C3B-9D52-474B-A0AF-2841BDFD6B90}" srcOrd="1" destOrd="0" presId="urn:microsoft.com/office/officeart/2005/8/layout/orgChart1"/>
    <dgm:cxn modelId="{AA0B66C0-E885-439F-9558-42BBD4E60E59}" type="presOf" srcId="{781B71EC-0F9D-468B-85F6-FD520E66913D}" destId="{825EA206-39F4-4021-9980-B50869A4D8DB}" srcOrd="1" destOrd="0" presId="urn:microsoft.com/office/officeart/2005/8/layout/orgChart1"/>
    <dgm:cxn modelId="{58BA49C3-B611-4C33-897A-5878790E6F8E}" type="presOf" srcId="{9825C2B4-0E91-4F08-8EB5-AF16A34930EB}" destId="{FD7B8B13-F923-4BB0-8CB9-B52810DEE391}" srcOrd="0" destOrd="0" presId="urn:microsoft.com/office/officeart/2005/8/layout/orgChart1"/>
    <dgm:cxn modelId="{BB2CAACC-2F6F-445C-A6E7-6576E03F5BB5}" type="presOf" srcId="{173B221E-A3E4-4422-AA69-C36C4A74603E}" destId="{D1A89319-F3E6-4781-9A6B-7EA7CFC5B42B}" srcOrd="0" destOrd="0" presId="urn:microsoft.com/office/officeart/2005/8/layout/orgChart1"/>
    <dgm:cxn modelId="{84BE9BE2-08A8-4B55-9823-AB07E012278A}" type="presOf" srcId="{A4F14E2F-B1CE-4FD8-A863-56658B2C2FC9}" destId="{15EBA34B-C13D-435C-BE82-EA7FE1EB6A7D}" srcOrd="0" destOrd="0" presId="urn:microsoft.com/office/officeart/2005/8/layout/orgChart1"/>
    <dgm:cxn modelId="{CCDF8DE8-539D-4303-BB4F-AEF58CF9A12E}" type="presOf" srcId="{9825C2B4-0E91-4F08-8EB5-AF16A34930EB}" destId="{0219048C-DB7D-414F-BD66-0C4857A262E2}" srcOrd="1" destOrd="0" presId="urn:microsoft.com/office/officeart/2005/8/layout/orgChart1"/>
    <dgm:cxn modelId="{DA5443EA-2657-46E5-8D6D-B853E06F7633}" srcId="{7B5E63B9-E54C-421C-9770-23E742332E5F}" destId="{781B71EC-0F9D-468B-85F6-FD520E66913D}" srcOrd="0" destOrd="0" parTransId="{F4480C28-4590-4682-8C3D-39A52CD09246}" sibTransId="{CE474FB8-CB33-4A04-8C4A-01CB2EE5D5F6}"/>
    <dgm:cxn modelId="{FE0AD2F0-C22C-43F8-A27A-1514D396EE1D}" type="presParOf" srcId="{A28C76D5-4C13-4A7D-B95E-8589F4498CFA}" destId="{8DD4808A-2C70-4164-B048-2FBD293B66E9}" srcOrd="0" destOrd="0" presId="urn:microsoft.com/office/officeart/2005/8/layout/orgChart1"/>
    <dgm:cxn modelId="{9E831A0E-E1A0-4361-B67B-DF9A9FE49FB7}" type="presParOf" srcId="{8DD4808A-2C70-4164-B048-2FBD293B66E9}" destId="{59C38DD9-AA64-4E80-82DD-ADFE5D96388E}" srcOrd="0" destOrd="0" presId="urn:microsoft.com/office/officeart/2005/8/layout/orgChart1"/>
    <dgm:cxn modelId="{F38CD774-2E81-4EA4-A0BE-477CC5F43099}" type="presParOf" srcId="{59C38DD9-AA64-4E80-82DD-ADFE5D96388E}" destId="{4EEBD3D4-D12E-4C0F-9F1A-09322926354E}" srcOrd="0" destOrd="0" presId="urn:microsoft.com/office/officeart/2005/8/layout/orgChart1"/>
    <dgm:cxn modelId="{E7B7EC52-1828-470E-B242-FD245A41442F}" type="presParOf" srcId="{59C38DD9-AA64-4E80-82DD-ADFE5D96388E}" destId="{825EA206-39F4-4021-9980-B50869A4D8DB}" srcOrd="1" destOrd="0" presId="urn:microsoft.com/office/officeart/2005/8/layout/orgChart1"/>
    <dgm:cxn modelId="{1A3A4B62-9611-479D-A78C-F3579AE3F5BA}" type="presParOf" srcId="{8DD4808A-2C70-4164-B048-2FBD293B66E9}" destId="{F942F6A7-5F93-4854-A474-824732A4ED91}" srcOrd="1" destOrd="0" presId="urn:microsoft.com/office/officeart/2005/8/layout/orgChart1"/>
    <dgm:cxn modelId="{80C97A7A-449B-43D6-B96F-5DD117D0F198}" type="presParOf" srcId="{F942F6A7-5F93-4854-A474-824732A4ED91}" destId="{CE89430C-2814-4144-B789-19FDC651EA65}" srcOrd="0" destOrd="0" presId="urn:microsoft.com/office/officeart/2005/8/layout/orgChart1"/>
    <dgm:cxn modelId="{9E1B6528-E16E-486F-8FA3-3B622E5EC770}" type="presParOf" srcId="{F942F6A7-5F93-4854-A474-824732A4ED91}" destId="{BFF5DD0B-219C-4FCE-990B-0033EB6A1FBB}" srcOrd="1" destOrd="0" presId="urn:microsoft.com/office/officeart/2005/8/layout/orgChart1"/>
    <dgm:cxn modelId="{78C3E7C5-4434-4F9C-9CF4-E7392515B108}" type="presParOf" srcId="{BFF5DD0B-219C-4FCE-990B-0033EB6A1FBB}" destId="{706A557B-A7DF-4C80-9B70-9A805F4912C9}" srcOrd="0" destOrd="0" presId="urn:microsoft.com/office/officeart/2005/8/layout/orgChart1"/>
    <dgm:cxn modelId="{CB759C72-FE0B-4F9D-8CD8-8C2053B2A969}" type="presParOf" srcId="{706A557B-A7DF-4C80-9B70-9A805F4912C9}" destId="{C0A67115-DC10-4D69-96BF-18BB21A09DA2}" srcOrd="0" destOrd="0" presId="urn:microsoft.com/office/officeart/2005/8/layout/orgChart1"/>
    <dgm:cxn modelId="{CBA604AF-3EA0-477F-8575-317B32B9321A}" type="presParOf" srcId="{706A557B-A7DF-4C80-9B70-9A805F4912C9}" destId="{19935AA7-8C25-4A63-B1D1-B10C46E0DF5B}" srcOrd="1" destOrd="0" presId="urn:microsoft.com/office/officeart/2005/8/layout/orgChart1"/>
    <dgm:cxn modelId="{F8A67C86-E5E5-4A1C-B331-36386CFF4F48}" type="presParOf" srcId="{BFF5DD0B-219C-4FCE-990B-0033EB6A1FBB}" destId="{A37BEE1E-466D-4787-9698-612D0FB2C87C}" srcOrd="1" destOrd="0" presId="urn:microsoft.com/office/officeart/2005/8/layout/orgChart1"/>
    <dgm:cxn modelId="{0F6C8EDB-0D94-4F40-A320-D2E10CCF7153}" type="presParOf" srcId="{A37BEE1E-466D-4787-9698-612D0FB2C87C}" destId="{D1A89319-F3E6-4781-9A6B-7EA7CFC5B42B}" srcOrd="0" destOrd="0" presId="urn:microsoft.com/office/officeart/2005/8/layout/orgChart1"/>
    <dgm:cxn modelId="{B366A69D-6A6E-44AD-9A8B-1B1C0AADF073}" type="presParOf" srcId="{A37BEE1E-466D-4787-9698-612D0FB2C87C}" destId="{7F2D67A4-7FAB-4E19-B06A-C2A23AEAD7AA}" srcOrd="1" destOrd="0" presId="urn:microsoft.com/office/officeart/2005/8/layout/orgChart1"/>
    <dgm:cxn modelId="{C5878652-5E3B-4AE6-BF89-93FF003B7931}" type="presParOf" srcId="{7F2D67A4-7FAB-4E19-B06A-C2A23AEAD7AA}" destId="{C2B015C8-DF99-4E83-93CD-7FC8664012BB}" srcOrd="0" destOrd="0" presId="urn:microsoft.com/office/officeart/2005/8/layout/orgChart1"/>
    <dgm:cxn modelId="{8DCAFF4E-4DBD-441D-951C-05462AD81516}" type="presParOf" srcId="{C2B015C8-DF99-4E83-93CD-7FC8664012BB}" destId="{7A461A5D-BD9F-4BA3-BCE1-9FD07C150900}" srcOrd="0" destOrd="0" presId="urn:microsoft.com/office/officeart/2005/8/layout/orgChart1"/>
    <dgm:cxn modelId="{2C4C2B12-0397-4768-B0EE-8666BDEB178E}" type="presParOf" srcId="{C2B015C8-DF99-4E83-93CD-7FC8664012BB}" destId="{CCD3D9A2-E73D-4345-91C0-9C8B43CD0CDA}" srcOrd="1" destOrd="0" presId="urn:microsoft.com/office/officeart/2005/8/layout/orgChart1"/>
    <dgm:cxn modelId="{3A4BD898-FFE4-4845-8517-933DF75E26CF}" type="presParOf" srcId="{7F2D67A4-7FAB-4E19-B06A-C2A23AEAD7AA}" destId="{3D5974DD-8161-4740-888D-95CA25B77396}" srcOrd="1" destOrd="0" presId="urn:microsoft.com/office/officeart/2005/8/layout/orgChart1"/>
    <dgm:cxn modelId="{54657B44-2087-407C-9522-B1F5396D31CE}" type="presParOf" srcId="{7F2D67A4-7FAB-4E19-B06A-C2A23AEAD7AA}" destId="{05863CD7-69BB-4320-96F7-87CFA384087C}" srcOrd="2" destOrd="0" presId="urn:microsoft.com/office/officeart/2005/8/layout/orgChart1"/>
    <dgm:cxn modelId="{0B7F7865-B902-4E59-B5D1-8AD78C4D71A2}" type="presParOf" srcId="{BFF5DD0B-219C-4FCE-990B-0033EB6A1FBB}" destId="{0870B253-C6B1-425B-B301-567EB8B84B27}" srcOrd="2" destOrd="0" presId="urn:microsoft.com/office/officeart/2005/8/layout/orgChart1"/>
    <dgm:cxn modelId="{2B31829F-B2D0-4B3F-BCA1-205BBB6F3EA4}" type="presParOf" srcId="{F942F6A7-5F93-4854-A474-824732A4ED91}" destId="{15EBA34B-C13D-435C-BE82-EA7FE1EB6A7D}" srcOrd="2" destOrd="0" presId="urn:microsoft.com/office/officeart/2005/8/layout/orgChart1"/>
    <dgm:cxn modelId="{E6D2DB62-B84E-47EB-9245-577E148B5248}" type="presParOf" srcId="{F942F6A7-5F93-4854-A474-824732A4ED91}" destId="{BF6FC92C-C74C-42EC-97E7-62F5F2E5803A}" srcOrd="3" destOrd="0" presId="urn:microsoft.com/office/officeart/2005/8/layout/orgChart1"/>
    <dgm:cxn modelId="{8410F21B-89D8-474A-838C-8AF7E985B391}" type="presParOf" srcId="{BF6FC92C-C74C-42EC-97E7-62F5F2E5803A}" destId="{E2D179AE-9D5D-40ED-A3D8-B265AE3637B4}" srcOrd="0" destOrd="0" presId="urn:microsoft.com/office/officeart/2005/8/layout/orgChart1"/>
    <dgm:cxn modelId="{0CD18118-E20D-41F2-985C-B5FED52EB86A}" type="presParOf" srcId="{E2D179AE-9D5D-40ED-A3D8-B265AE3637B4}" destId="{FD7B8B13-F923-4BB0-8CB9-B52810DEE391}" srcOrd="0" destOrd="0" presId="urn:microsoft.com/office/officeart/2005/8/layout/orgChart1"/>
    <dgm:cxn modelId="{C735BD5F-220A-4C8C-A62D-A7AF0FBA3D69}" type="presParOf" srcId="{E2D179AE-9D5D-40ED-A3D8-B265AE3637B4}" destId="{0219048C-DB7D-414F-BD66-0C4857A262E2}" srcOrd="1" destOrd="0" presId="urn:microsoft.com/office/officeart/2005/8/layout/orgChart1"/>
    <dgm:cxn modelId="{0A370279-ED65-4757-9019-15E5CC05E497}" type="presParOf" srcId="{BF6FC92C-C74C-42EC-97E7-62F5F2E5803A}" destId="{646C29D5-AF50-444E-9833-0438276E64E9}" srcOrd="1" destOrd="0" presId="urn:microsoft.com/office/officeart/2005/8/layout/orgChart1"/>
    <dgm:cxn modelId="{71E44BC6-E88D-418B-B9CC-631BD7C42D69}" type="presParOf" srcId="{646C29D5-AF50-444E-9833-0438276E64E9}" destId="{1C24EBD3-94E5-4904-B3C3-27D6F1AB7E1C}" srcOrd="0" destOrd="0" presId="urn:microsoft.com/office/officeart/2005/8/layout/orgChart1"/>
    <dgm:cxn modelId="{BD8130D7-BAFC-41B4-9C00-70332F81E417}" type="presParOf" srcId="{646C29D5-AF50-444E-9833-0438276E64E9}" destId="{CDB48119-7EC5-4339-9DCD-02502FC0E582}" srcOrd="1" destOrd="0" presId="urn:microsoft.com/office/officeart/2005/8/layout/orgChart1"/>
    <dgm:cxn modelId="{687D4714-58BC-4598-87A0-95AC34A1EBE5}" type="presParOf" srcId="{CDB48119-7EC5-4339-9DCD-02502FC0E582}" destId="{1E1F6741-6DCE-4A7D-8F43-FB25A342A184}" srcOrd="0" destOrd="0" presId="urn:microsoft.com/office/officeart/2005/8/layout/orgChart1"/>
    <dgm:cxn modelId="{C6D6B2AB-BC30-487D-961F-365C529203CB}" type="presParOf" srcId="{1E1F6741-6DCE-4A7D-8F43-FB25A342A184}" destId="{871D6492-4E17-4733-BF6D-EB02EA7061F1}" srcOrd="0" destOrd="0" presId="urn:microsoft.com/office/officeart/2005/8/layout/orgChart1"/>
    <dgm:cxn modelId="{DCBE8954-9BFB-4DA8-ADD2-AE9D384C24DE}" type="presParOf" srcId="{1E1F6741-6DCE-4A7D-8F43-FB25A342A184}" destId="{F54C0C3B-9D52-474B-A0AF-2841BDFD6B90}" srcOrd="1" destOrd="0" presId="urn:microsoft.com/office/officeart/2005/8/layout/orgChart1"/>
    <dgm:cxn modelId="{15FF60D7-EE4D-40F6-8D55-EB5B0BA3460F}" type="presParOf" srcId="{CDB48119-7EC5-4339-9DCD-02502FC0E582}" destId="{C30D5B2B-60AA-4C3F-9055-F359A81FF00A}" srcOrd="1" destOrd="0" presId="urn:microsoft.com/office/officeart/2005/8/layout/orgChart1"/>
    <dgm:cxn modelId="{3C16D4D9-9A43-4924-9392-1F01E5FDEA64}" type="presParOf" srcId="{CDB48119-7EC5-4339-9DCD-02502FC0E582}" destId="{2D19BB7C-2BBE-4C27-911D-663FE94C4F6D}" srcOrd="2" destOrd="0" presId="urn:microsoft.com/office/officeart/2005/8/layout/orgChart1"/>
    <dgm:cxn modelId="{2E2486D5-96A1-4553-9951-74C7A9522B7E}" type="presParOf" srcId="{BF6FC92C-C74C-42EC-97E7-62F5F2E5803A}" destId="{7CB3990F-0A15-4F97-B1D3-4A31C54F015D}" srcOrd="2" destOrd="0" presId="urn:microsoft.com/office/officeart/2005/8/layout/orgChart1"/>
    <dgm:cxn modelId="{59F4C681-BCFF-42BD-B7F7-6CF9429964D3}" type="presParOf" srcId="{8DD4808A-2C70-4164-B048-2FBD293B66E9}" destId="{47B4161E-AE72-4732-93A7-A1A6837966BB}"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B58EF979-18DE-4733-BF45-E1AA3D9FC6F6}" type="doc">
      <dgm:prSet loTypeId="urn:microsoft.com/office/officeart/2005/8/layout/hierarchy3" loCatId="hierarchy" qsTypeId="urn:microsoft.com/office/officeart/2005/8/quickstyle/simple1" qsCatId="simple" csTypeId="urn:microsoft.com/office/officeart/2005/8/colors/colorful3" csCatId="colorful" phldr="1"/>
      <dgm:spPr/>
      <dgm:t>
        <a:bodyPr/>
        <a:lstStyle/>
        <a:p>
          <a:endParaRPr lang="en-US"/>
        </a:p>
      </dgm:t>
    </dgm:pt>
    <dgm:pt modelId="{8BC4872B-699E-42D9-8825-7FAF816D6A33}">
      <dgm:prSet custT="1"/>
      <dgm:spPr/>
      <dgm:t>
        <a:bodyPr/>
        <a:lstStyle/>
        <a:p>
          <a:pPr rtl="0"/>
          <a:r>
            <a:rPr lang="en-GB" sz="2400"/>
            <a:t>Depression Assessment</a:t>
          </a:r>
          <a:endParaRPr lang="en-US" sz="2400"/>
        </a:p>
      </dgm:t>
    </dgm:pt>
    <dgm:pt modelId="{291BBD8E-1724-47B7-8BCB-01A007A26C1A}" type="parTrans" cxnId="{B443EE87-3F8E-4C71-9335-CC73AFC19F7E}">
      <dgm:prSet/>
      <dgm:spPr/>
      <dgm:t>
        <a:bodyPr/>
        <a:lstStyle/>
        <a:p>
          <a:endParaRPr lang="en-US" sz="2000"/>
        </a:p>
      </dgm:t>
    </dgm:pt>
    <dgm:pt modelId="{2F118DF3-0CFF-497C-8B95-573679DB9F8E}" type="sibTrans" cxnId="{B443EE87-3F8E-4C71-9335-CC73AFC19F7E}">
      <dgm:prSet/>
      <dgm:spPr/>
      <dgm:t>
        <a:bodyPr/>
        <a:lstStyle/>
        <a:p>
          <a:endParaRPr lang="en-US" sz="2000"/>
        </a:p>
      </dgm:t>
    </dgm:pt>
    <dgm:pt modelId="{BDB95120-3E90-4C1C-B970-65D5987DA00E}">
      <dgm:prSet custT="1"/>
      <dgm:spPr/>
      <dgm:t>
        <a:bodyPr/>
        <a:lstStyle/>
        <a:p>
          <a:pPr rtl="0"/>
          <a:r>
            <a:rPr lang="en-GB" sz="2800"/>
            <a:t>PHQ-9</a:t>
          </a:r>
          <a:endParaRPr lang="en-US" sz="2800"/>
        </a:p>
      </dgm:t>
    </dgm:pt>
    <dgm:pt modelId="{5DDD83E6-14AB-4C86-88C0-FE07105573E2}" type="parTrans" cxnId="{8ACD5516-B5C7-4867-BEF6-A28B0F0F29D6}">
      <dgm:prSet/>
      <dgm:spPr/>
      <dgm:t>
        <a:bodyPr/>
        <a:lstStyle/>
        <a:p>
          <a:endParaRPr lang="en-US" sz="2000"/>
        </a:p>
      </dgm:t>
    </dgm:pt>
    <dgm:pt modelId="{D3053A57-94C8-4FF7-A7AF-0BB281693C9F}" type="sibTrans" cxnId="{8ACD5516-B5C7-4867-BEF6-A28B0F0F29D6}">
      <dgm:prSet/>
      <dgm:spPr/>
      <dgm:t>
        <a:bodyPr/>
        <a:lstStyle/>
        <a:p>
          <a:endParaRPr lang="en-US" sz="2000"/>
        </a:p>
      </dgm:t>
    </dgm:pt>
    <dgm:pt modelId="{251EF2C2-ACB2-44BF-800D-DCAF77F0E3F0}">
      <dgm:prSet custT="1"/>
      <dgm:spPr/>
      <dgm:t>
        <a:bodyPr/>
        <a:lstStyle/>
        <a:p>
          <a:pPr algn="l" rtl="0"/>
          <a:r>
            <a:rPr lang="en-GB" sz="1600"/>
            <a:t>For residents who can report mood symptoms</a:t>
          </a:r>
          <a:endParaRPr lang="en-US" sz="1600"/>
        </a:p>
      </dgm:t>
    </dgm:pt>
    <dgm:pt modelId="{5EE27781-7AB1-45BC-AA30-687D5C03FC7C}" type="parTrans" cxnId="{00EB9600-CF68-4875-B780-EDAAE024E50D}">
      <dgm:prSet/>
      <dgm:spPr/>
      <dgm:t>
        <a:bodyPr/>
        <a:lstStyle/>
        <a:p>
          <a:endParaRPr lang="en-US" sz="2000"/>
        </a:p>
      </dgm:t>
    </dgm:pt>
    <dgm:pt modelId="{C4F45433-63CB-40B1-B0C5-B5C3ECBF158C}" type="sibTrans" cxnId="{00EB9600-CF68-4875-B780-EDAAE024E50D}">
      <dgm:prSet/>
      <dgm:spPr/>
      <dgm:t>
        <a:bodyPr/>
        <a:lstStyle/>
        <a:p>
          <a:endParaRPr lang="en-US" sz="2000"/>
        </a:p>
      </dgm:t>
    </dgm:pt>
    <dgm:pt modelId="{7CAED420-BBC1-45D7-AE5F-221CD0460D45}">
      <dgm:prSet custT="1"/>
      <dgm:spPr/>
      <dgm:t>
        <a:bodyPr/>
        <a:lstStyle/>
        <a:p>
          <a:pPr algn="l" rtl="0"/>
          <a:r>
            <a:rPr lang="en-GB" sz="1800"/>
            <a:t>Based on DSM-IV criteria</a:t>
          </a:r>
          <a:endParaRPr lang="en-US" sz="1800"/>
        </a:p>
      </dgm:t>
    </dgm:pt>
    <dgm:pt modelId="{18CA1390-0B77-4D0B-9424-C9F73F060C71}" type="parTrans" cxnId="{7F9A5CE6-E155-4026-AFDF-8B0F4C04923C}">
      <dgm:prSet/>
      <dgm:spPr/>
      <dgm:t>
        <a:bodyPr/>
        <a:lstStyle/>
        <a:p>
          <a:endParaRPr lang="en-US" sz="2000"/>
        </a:p>
      </dgm:t>
    </dgm:pt>
    <dgm:pt modelId="{FBF5F4C6-E630-4319-8F09-9BA96541B7DF}" type="sibTrans" cxnId="{7F9A5CE6-E155-4026-AFDF-8B0F4C04923C}">
      <dgm:prSet/>
      <dgm:spPr/>
      <dgm:t>
        <a:bodyPr/>
        <a:lstStyle/>
        <a:p>
          <a:endParaRPr lang="en-US" sz="2000"/>
        </a:p>
      </dgm:t>
    </dgm:pt>
    <dgm:pt modelId="{D75BF08C-FD87-43BF-9309-B45BCBBAFD2C}">
      <dgm:prSet custT="1"/>
      <dgm:spPr/>
      <dgm:t>
        <a:bodyPr/>
        <a:lstStyle/>
        <a:p>
          <a:pPr algn="l" rtl="0"/>
          <a:r>
            <a:rPr lang="en-GB" sz="1600"/>
            <a:t>Validity well established in other settings; increasing use and recognition by clinicians</a:t>
          </a:r>
          <a:endParaRPr lang="en-US" sz="1600"/>
        </a:p>
      </dgm:t>
    </dgm:pt>
    <dgm:pt modelId="{ACD2DA61-8453-4A31-A213-E8BDEEC623AF}" type="parTrans" cxnId="{AEC44914-8297-4E48-B73E-C36975FDF8A3}">
      <dgm:prSet/>
      <dgm:spPr/>
      <dgm:t>
        <a:bodyPr/>
        <a:lstStyle/>
        <a:p>
          <a:endParaRPr lang="en-US" sz="2000"/>
        </a:p>
      </dgm:t>
    </dgm:pt>
    <dgm:pt modelId="{6B4D5173-2EEE-4730-9568-A5AFE5A7E733}" type="sibTrans" cxnId="{AEC44914-8297-4E48-B73E-C36975FDF8A3}">
      <dgm:prSet/>
      <dgm:spPr/>
      <dgm:t>
        <a:bodyPr/>
        <a:lstStyle/>
        <a:p>
          <a:endParaRPr lang="en-US" sz="2000"/>
        </a:p>
      </dgm:t>
    </dgm:pt>
    <dgm:pt modelId="{06AEEFD6-DCDB-418A-B5A4-6056C61E8674}">
      <dgm:prSet custT="1"/>
      <dgm:spPr/>
      <dgm:t>
        <a:bodyPr/>
        <a:lstStyle/>
        <a:p>
          <a:pPr algn="l" rtl="0"/>
          <a:r>
            <a:rPr lang="en-GB" sz="1800"/>
            <a:t>Allows threshold definition AND rapid sum of a severity score that can track change over time</a:t>
          </a:r>
          <a:endParaRPr lang="en-US" sz="1800"/>
        </a:p>
      </dgm:t>
    </dgm:pt>
    <dgm:pt modelId="{B8296334-DB1F-438A-B9DD-55EB0BB45615}" type="parTrans" cxnId="{A794C6FE-CC20-4B46-AFEE-EA63EEBF30F7}">
      <dgm:prSet/>
      <dgm:spPr/>
      <dgm:t>
        <a:bodyPr/>
        <a:lstStyle/>
        <a:p>
          <a:endParaRPr lang="en-US" sz="2000"/>
        </a:p>
      </dgm:t>
    </dgm:pt>
    <dgm:pt modelId="{C27E5B63-58B2-4A5D-8F3C-0DBB1582A259}" type="sibTrans" cxnId="{A794C6FE-CC20-4B46-AFEE-EA63EEBF30F7}">
      <dgm:prSet/>
      <dgm:spPr/>
      <dgm:t>
        <a:bodyPr/>
        <a:lstStyle/>
        <a:p>
          <a:endParaRPr lang="en-US" sz="2000"/>
        </a:p>
      </dgm:t>
    </dgm:pt>
    <dgm:pt modelId="{3D124F1F-A2E4-483A-8B33-B9D5D7D37F93}">
      <dgm:prSet custT="1"/>
      <dgm:spPr/>
      <dgm:t>
        <a:bodyPr/>
        <a:lstStyle/>
        <a:p>
          <a:pPr algn="l" rtl="0"/>
          <a:r>
            <a:rPr lang="en-GB" sz="1800"/>
            <a:t>Used in outpatient elders, hospital, rehabilitation and home health populations</a:t>
          </a:r>
          <a:endParaRPr lang="en-US" sz="1800"/>
        </a:p>
      </dgm:t>
    </dgm:pt>
    <dgm:pt modelId="{B6FFF404-0D55-4B34-8AE4-6589C2CA8093}" type="parTrans" cxnId="{9A2E2841-5AA7-4D7D-AF7C-28925D84484B}">
      <dgm:prSet/>
      <dgm:spPr/>
      <dgm:t>
        <a:bodyPr/>
        <a:lstStyle/>
        <a:p>
          <a:endParaRPr lang="en-US" sz="2000"/>
        </a:p>
      </dgm:t>
    </dgm:pt>
    <dgm:pt modelId="{1BE360F9-3AA0-4A39-B032-3D93CC76E6F6}" type="sibTrans" cxnId="{9A2E2841-5AA7-4D7D-AF7C-28925D84484B}">
      <dgm:prSet/>
      <dgm:spPr/>
      <dgm:t>
        <a:bodyPr/>
        <a:lstStyle/>
        <a:p>
          <a:endParaRPr lang="en-US" sz="2000"/>
        </a:p>
      </dgm:t>
    </dgm:pt>
    <dgm:pt modelId="{F3660A2F-E1BF-4114-842F-8B49C33E0DAE}">
      <dgm:prSet custT="1"/>
      <dgm:spPr/>
      <dgm:t>
        <a:bodyPr/>
        <a:lstStyle/>
        <a:p>
          <a:pPr rtl="0"/>
          <a:r>
            <a:rPr lang="en-GB" sz="2800"/>
            <a:t>PHQ-9-OV</a:t>
          </a:r>
          <a:endParaRPr lang="en-US" sz="2800"/>
        </a:p>
      </dgm:t>
    </dgm:pt>
    <dgm:pt modelId="{7B8E2841-625A-4AC2-B971-368A6671EF05}" type="parTrans" cxnId="{D3E315D3-4908-4E5B-8550-85092BAFF4B4}">
      <dgm:prSet/>
      <dgm:spPr/>
      <dgm:t>
        <a:bodyPr/>
        <a:lstStyle/>
        <a:p>
          <a:endParaRPr lang="en-US" sz="2000"/>
        </a:p>
      </dgm:t>
    </dgm:pt>
    <dgm:pt modelId="{9AA439C3-5985-422D-8B1F-A0D3155AE623}" type="sibTrans" cxnId="{D3E315D3-4908-4E5B-8550-85092BAFF4B4}">
      <dgm:prSet/>
      <dgm:spPr/>
      <dgm:t>
        <a:bodyPr/>
        <a:lstStyle/>
        <a:p>
          <a:endParaRPr lang="en-US" sz="2000"/>
        </a:p>
      </dgm:t>
    </dgm:pt>
    <dgm:pt modelId="{3F36E19C-EAC8-405B-8577-35101B751551}">
      <dgm:prSet custT="1"/>
      <dgm:spPr/>
      <dgm:t>
        <a:bodyPr/>
        <a:lstStyle/>
        <a:p>
          <a:pPr algn="l" rtl="0"/>
          <a:r>
            <a:rPr lang="en-GB" sz="1400"/>
            <a:t>New observational items: only completed for residents who cannot self-report</a:t>
          </a:r>
          <a:endParaRPr lang="en-US" sz="1400"/>
        </a:p>
      </dgm:t>
    </dgm:pt>
    <dgm:pt modelId="{AD5B1EE1-C910-4EC7-B30C-49D8E04354DA}" type="parTrans" cxnId="{942A70B0-4609-49D5-AEE5-78DA7568A26A}">
      <dgm:prSet/>
      <dgm:spPr/>
      <dgm:t>
        <a:bodyPr/>
        <a:lstStyle/>
        <a:p>
          <a:endParaRPr lang="en-US" sz="2000"/>
        </a:p>
      </dgm:t>
    </dgm:pt>
    <dgm:pt modelId="{2A9668DB-BA09-4BA5-95F0-5E632EAD4281}" type="sibTrans" cxnId="{942A70B0-4609-49D5-AEE5-78DA7568A26A}">
      <dgm:prSet/>
      <dgm:spPr/>
      <dgm:t>
        <a:bodyPr/>
        <a:lstStyle/>
        <a:p>
          <a:endParaRPr lang="en-US" sz="2000"/>
        </a:p>
      </dgm:t>
    </dgm:pt>
    <dgm:pt modelId="{54D32D28-33FD-43C4-980A-1763AA9417AA}">
      <dgm:prSet custT="1"/>
      <dgm:spPr/>
      <dgm: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a:t>includes irritability item</a:t>
          </a:r>
          <a:endParaRPr lang="en-US" sz="1600"/>
        </a:p>
        <a:p>
          <a:pPr algn="ctr" defTabSz="488950" rtl="0">
            <a:lnSpc>
              <a:spcPct val="90000"/>
            </a:lnSpc>
            <a:spcBef>
              <a:spcPct val="0"/>
            </a:spcBef>
            <a:spcAft>
              <a:spcPct val="35000"/>
            </a:spcAft>
          </a:pPr>
          <a:endParaRPr lang="en-US" sz="1600"/>
        </a:p>
      </dgm:t>
    </dgm:pt>
    <dgm:pt modelId="{F0545657-DAC2-4D9C-A7EC-5883BDBF457F}" type="parTrans" cxnId="{A1222654-7E23-440F-A505-EF2426E02607}">
      <dgm:prSet/>
      <dgm:spPr/>
      <dgm:t>
        <a:bodyPr/>
        <a:lstStyle/>
        <a:p>
          <a:endParaRPr lang="en-US" sz="2000"/>
        </a:p>
      </dgm:t>
    </dgm:pt>
    <dgm:pt modelId="{07C857B2-BE5B-41EE-93C0-0A6A2DC02631}" type="sibTrans" cxnId="{A1222654-7E23-440F-A505-EF2426E02607}">
      <dgm:prSet/>
      <dgm:spPr/>
      <dgm:t>
        <a:bodyPr/>
        <a:lstStyle/>
        <a:p>
          <a:endParaRPr lang="en-US" sz="2000"/>
        </a:p>
      </dgm:t>
    </dgm:pt>
    <dgm:pt modelId="{8E40ABEA-4E72-437A-ACB9-0EB49522BA2A}" type="pres">
      <dgm:prSet presAssocID="{B58EF979-18DE-4733-BF45-E1AA3D9FC6F6}" presName="diagram" presStyleCnt="0">
        <dgm:presLayoutVars>
          <dgm:chPref val="1"/>
          <dgm:dir/>
          <dgm:animOne val="branch"/>
          <dgm:animLvl val="lvl"/>
          <dgm:resizeHandles/>
        </dgm:presLayoutVars>
      </dgm:prSet>
      <dgm:spPr/>
    </dgm:pt>
    <dgm:pt modelId="{1C238EFB-C06B-4FAC-9FBF-E4D883D1D116}" type="pres">
      <dgm:prSet presAssocID="{8BC4872B-699E-42D9-8825-7FAF816D6A33}" presName="root" presStyleCnt="0"/>
      <dgm:spPr/>
    </dgm:pt>
    <dgm:pt modelId="{4FE5E3A2-147A-4773-B680-904AF89182DD}" type="pres">
      <dgm:prSet presAssocID="{8BC4872B-699E-42D9-8825-7FAF816D6A33}" presName="rootComposite" presStyleCnt="0"/>
      <dgm:spPr/>
    </dgm:pt>
    <dgm:pt modelId="{C1B288F8-09C8-432C-8796-64712DB48811}" type="pres">
      <dgm:prSet presAssocID="{8BC4872B-699E-42D9-8825-7FAF816D6A33}" presName="rootText" presStyleLbl="node1" presStyleIdx="0" presStyleCnt="3" custScaleX="106230" custScaleY="146701" custLinFactNeighborX="6023" custLinFactNeighborY="-1792"/>
      <dgm:spPr/>
    </dgm:pt>
    <dgm:pt modelId="{D538DBA4-0473-446B-9FA4-D09DD87510AF}" type="pres">
      <dgm:prSet presAssocID="{8BC4872B-699E-42D9-8825-7FAF816D6A33}" presName="rootConnector" presStyleLbl="node1" presStyleIdx="0" presStyleCnt="3"/>
      <dgm:spPr/>
    </dgm:pt>
    <dgm:pt modelId="{B6C9DBF1-E7F4-4060-B0DD-A8408A6450B0}" type="pres">
      <dgm:prSet presAssocID="{8BC4872B-699E-42D9-8825-7FAF816D6A33}" presName="childShape" presStyleCnt="0"/>
      <dgm:spPr/>
    </dgm:pt>
    <dgm:pt modelId="{B19FCF94-B09C-4597-A518-C50EE10886A6}" type="pres">
      <dgm:prSet presAssocID="{BDB95120-3E90-4C1C-B970-65D5987DA00E}" presName="root" presStyleCnt="0"/>
      <dgm:spPr/>
    </dgm:pt>
    <dgm:pt modelId="{E6178C21-C487-45F5-807E-165B5F1CC367}" type="pres">
      <dgm:prSet presAssocID="{BDB95120-3E90-4C1C-B970-65D5987DA00E}" presName="rootComposite" presStyleCnt="0"/>
      <dgm:spPr/>
    </dgm:pt>
    <dgm:pt modelId="{EE136527-7B1F-4EC4-BE36-369A6FE60CC3}" type="pres">
      <dgm:prSet presAssocID="{BDB95120-3E90-4C1C-B970-65D5987DA00E}" presName="rootText" presStyleLbl="node1" presStyleIdx="1" presStyleCnt="3"/>
      <dgm:spPr/>
    </dgm:pt>
    <dgm:pt modelId="{2BCDC109-3598-4AE2-91FB-EB3C3BA32E09}" type="pres">
      <dgm:prSet presAssocID="{BDB95120-3E90-4C1C-B970-65D5987DA00E}" presName="rootConnector" presStyleLbl="node1" presStyleIdx="1" presStyleCnt="3"/>
      <dgm:spPr/>
    </dgm:pt>
    <dgm:pt modelId="{9762A07E-62F4-42F4-9747-96177F5758DD}" type="pres">
      <dgm:prSet presAssocID="{BDB95120-3E90-4C1C-B970-65D5987DA00E}" presName="childShape" presStyleCnt="0"/>
      <dgm:spPr/>
    </dgm:pt>
    <dgm:pt modelId="{1CAB3D4D-380F-467C-AACA-B2F5D93175D6}" type="pres">
      <dgm:prSet presAssocID="{5EE27781-7AB1-45BC-AA30-687D5C03FC7C}" presName="Name13" presStyleLbl="parChTrans1D2" presStyleIdx="0" presStyleCnt="7"/>
      <dgm:spPr/>
    </dgm:pt>
    <dgm:pt modelId="{370C69BA-D232-416E-BA06-16733D25F153}" type="pres">
      <dgm:prSet presAssocID="{251EF2C2-ACB2-44BF-800D-DCAF77F0E3F0}" presName="childText" presStyleLbl="bgAcc1" presStyleIdx="0" presStyleCnt="7">
        <dgm:presLayoutVars>
          <dgm:bulletEnabled val="1"/>
        </dgm:presLayoutVars>
      </dgm:prSet>
      <dgm:spPr/>
    </dgm:pt>
    <dgm:pt modelId="{35D25FD9-7238-4929-BE2B-240C092967C2}" type="pres">
      <dgm:prSet presAssocID="{18CA1390-0B77-4D0B-9424-C9F73F060C71}" presName="Name13" presStyleLbl="parChTrans1D2" presStyleIdx="1" presStyleCnt="7"/>
      <dgm:spPr/>
    </dgm:pt>
    <dgm:pt modelId="{0D762724-7619-4AAE-8ADE-40457844D1B6}" type="pres">
      <dgm:prSet presAssocID="{7CAED420-BBC1-45D7-AE5F-221CD0460D45}" presName="childText" presStyleLbl="bgAcc1" presStyleIdx="1" presStyleCnt="7">
        <dgm:presLayoutVars>
          <dgm:bulletEnabled val="1"/>
        </dgm:presLayoutVars>
      </dgm:prSet>
      <dgm:spPr/>
    </dgm:pt>
    <dgm:pt modelId="{190CB488-5986-454A-8B78-C5565115F75D}" type="pres">
      <dgm:prSet presAssocID="{ACD2DA61-8453-4A31-A213-E8BDEEC623AF}" presName="Name13" presStyleLbl="parChTrans1D2" presStyleIdx="2" presStyleCnt="7"/>
      <dgm:spPr/>
    </dgm:pt>
    <dgm:pt modelId="{4C8DF2CB-1CCA-4851-A15E-9FE0ED98F30D}" type="pres">
      <dgm:prSet presAssocID="{D75BF08C-FD87-43BF-9309-B45BCBBAFD2C}" presName="childText" presStyleLbl="bgAcc1" presStyleIdx="2" presStyleCnt="7" custScaleX="157606">
        <dgm:presLayoutVars>
          <dgm:bulletEnabled val="1"/>
        </dgm:presLayoutVars>
      </dgm:prSet>
      <dgm:spPr/>
    </dgm:pt>
    <dgm:pt modelId="{E986FA72-9554-4112-974F-26BFFC2584D3}" type="pres">
      <dgm:prSet presAssocID="{B8296334-DB1F-438A-B9DD-55EB0BB45615}" presName="Name13" presStyleLbl="parChTrans1D2" presStyleIdx="3" presStyleCnt="7"/>
      <dgm:spPr/>
    </dgm:pt>
    <dgm:pt modelId="{BBF0435B-3FD4-4986-9175-6036507035B7}" type="pres">
      <dgm:prSet presAssocID="{06AEEFD6-DCDB-418A-B5A4-6056C61E8674}" presName="childText" presStyleLbl="bgAcc1" presStyleIdx="3" presStyleCnt="7" custScaleX="203730" custScaleY="84305">
        <dgm:presLayoutVars>
          <dgm:bulletEnabled val="1"/>
        </dgm:presLayoutVars>
      </dgm:prSet>
      <dgm:spPr/>
    </dgm:pt>
    <dgm:pt modelId="{2A7788FB-C882-429E-A17C-BD89B77D5911}" type="pres">
      <dgm:prSet presAssocID="{B6FFF404-0D55-4B34-8AE4-6589C2CA8093}" presName="Name13" presStyleLbl="parChTrans1D2" presStyleIdx="4" presStyleCnt="7"/>
      <dgm:spPr/>
    </dgm:pt>
    <dgm:pt modelId="{4A925B00-BA18-421D-A94B-834CA86FAA4B}" type="pres">
      <dgm:prSet presAssocID="{3D124F1F-A2E4-483A-8B33-B9D5D7D37F93}" presName="childText" presStyleLbl="bgAcc1" presStyleIdx="4" presStyleCnt="7" custScaleX="247703" custScaleY="102955">
        <dgm:presLayoutVars>
          <dgm:bulletEnabled val="1"/>
        </dgm:presLayoutVars>
      </dgm:prSet>
      <dgm:spPr/>
    </dgm:pt>
    <dgm:pt modelId="{C2DCA36C-EEA1-4742-B10D-E347083EB358}" type="pres">
      <dgm:prSet presAssocID="{F3660A2F-E1BF-4114-842F-8B49C33E0DAE}" presName="root" presStyleCnt="0"/>
      <dgm:spPr/>
    </dgm:pt>
    <dgm:pt modelId="{9BA21848-FBEC-416E-8492-7FA617CF01C4}" type="pres">
      <dgm:prSet presAssocID="{F3660A2F-E1BF-4114-842F-8B49C33E0DAE}" presName="rootComposite" presStyleCnt="0"/>
      <dgm:spPr/>
    </dgm:pt>
    <dgm:pt modelId="{ED14EFD5-61B6-4B49-B3CA-381000CEE966}" type="pres">
      <dgm:prSet presAssocID="{F3660A2F-E1BF-4114-842F-8B49C33E0DAE}" presName="rootText" presStyleLbl="node1" presStyleIdx="2" presStyleCnt="3"/>
      <dgm:spPr/>
    </dgm:pt>
    <dgm:pt modelId="{208038C0-FEA7-4360-A60F-DECE9BD8D266}" type="pres">
      <dgm:prSet presAssocID="{F3660A2F-E1BF-4114-842F-8B49C33E0DAE}" presName="rootConnector" presStyleLbl="node1" presStyleIdx="2" presStyleCnt="3"/>
      <dgm:spPr/>
    </dgm:pt>
    <dgm:pt modelId="{AFE26BDF-6619-430A-AFB8-A46EEFF9CE35}" type="pres">
      <dgm:prSet presAssocID="{F3660A2F-E1BF-4114-842F-8B49C33E0DAE}" presName="childShape" presStyleCnt="0"/>
      <dgm:spPr/>
    </dgm:pt>
    <dgm:pt modelId="{432F7258-734F-4355-AA43-862181ED7BE2}" type="pres">
      <dgm:prSet presAssocID="{AD5B1EE1-C910-4EC7-B30C-49D8E04354DA}" presName="Name13" presStyleLbl="parChTrans1D2" presStyleIdx="5" presStyleCnt="7"/>
      <dgm:spPr/>
    </dgm:pt>
    <dgm:pt modelId="{EC6B5F6A-BD2C-4B9B-93CE-C7A3E4A2094F}" type="pres">
      <dgm:prSet presAssocID="{3F36E19C-EAC8-405B-8577-35101B751551}" presName="childText" presStyleLbl="bgAcc1" presStyleIdx="5" presStyleCnt="7" custScaleX="108567">
        <dgm:presLayoutVars>
          <dgm:bulletEnabled val="1"/>
        </dgm:presLayoutVars>
      </dgm:prSet>
      <dgm:spPr/>
    </dgm:pt>
    <dgm:pt modelId="{3DE4E6E5-1C36-4139-A419-820D5C6D88C5}" type="pres">
      <dgm:prSet presAssocID="{F0545657-DAC2-4D9C-A7EC-5883BDBF457F}" presName="Name13" presStyleLbl="parChTrans1D2" presStyleIdx="6" presStyleCnt="7"/>
      <dgm:spPr/>
    </dgm:pt>
    <dgm:pt modelId="{C3D44E9B-C628-4AC3-92C1-24C5AEF0ADEC}" type="pres">
      <dgm:prSet presAssocID="{54D32D28-33FD-43C4-980A-1763AA9417AA}" presName="childText" presStyleLbl="bgAcc1" presStyleIdx="6" presStyleCnt="7">
        <dgm:presLayoutVars>
          <dgm:bulletEnabled val="1"/>
        </dgm:presLayoutVars>
      </dgm:prSet>
      <dgm:spPr/>
    </dgm:pt>
  </dgm:ptLst>
  <dgm:cxnLst>
    <dgm:cxn modelId="{00EB9600-CF68-4875-B780-EDAAE024E50D}" srcId="{BDB95120-3E90-4C1C-B970-65D5987DA00E}" destId="{251EF2C2-ACB2-44BF-800D-DCAF77F0E3F0}" srcOrd="0" destOrd="0" parTransId="{5EE27781-7AB1-45BC-AA30-687D5C03FC7C}" sibTransId="{C4F45433-63CB-40B1-B0C5-B5C3ECBF158C}"/>
    <dgm:cxn modelId="{851DEC05-911F-46AE-B4A0-B4B56E8CFC9D}" type="presOf" srcId="{B8296334-DB1F-438A-B9DD-55EB0BB45615}" destId="{E986FA72-9554-4112-974F-26BFFC2584D3}" srcOrd="0" destOrd="0" presId="urn:microsoft.com/office/officeart/2005/8/layout/hierarchy3"/>
    <dgm:cxn modelId="{CF78F007-A5CD-4E21-A357-25F9EAE1BE2D}" type="presOf" srcId="{F3660A2F-E1BF-4114-842F-8B49C33E0DAE}" destId="{208038C0-FEA7-4360-A60F-DECE9BD8D266}" srcOrd="1" destOrd="0" presId="urn:microsoft.com/office/officeart/2005/8/layout/hierarchy3"/>
    <dgm:cxn modelId="{AEC44914-8297-4E48-B73E-C36975FDF8A3}" srcId="{BDB95120-3E90-4C1C-B970-65D5987DA00E}" destId="{D75BF08C-FD87-43BF-9309-B45BCBBAFD2C}" srcOrd="2" destOrd="0" parTransId="{ACD2DA61-8453-4A31-A213-E8BDEEC623AF}" sibTransId="{6B4D5173-2EEE-4730-9568-A5AFE5A7E733}"/>
    <dgm:cxn modelId="{8ACD5516-B5C7-4867-BEF6-A28B0F0F29D6}" srcId="{B58EF979-18DE-4733-BF45-E1AA3D9FC6F6}" destId="{BDB95120-3E90-4C1C-B970-65D5987DA00E}" srcOrd="1" destOrd="0" parTransId="{5DDD83E6-14AB-4C86-88C0-FE07105573E2}" sibTransId="{D3053A57-94C8-4FF7-A7AF-0BB281693C9F}"/>
    <dgm:cxn modelId="{0B9DEE18-CF38-4F89-800C-717D8706139B}" type="presOf" srcId="{251EF2C2-ACB2-44BF-800D-DCAF77F0E3F0}" destId="{370C69BA-D232-416E-BA06-16733D25F153}" srcOrd="0" destOrd="0" presId="urn:microsoft.com/office/officeart/2005/8/layout/hierarchy3"/>
    <dgm:cxn modelId="{B7EB403A-3096-4C2B-8F58-EB2387A94F5E}" type="presOf" srcId="{54D32D28-33FD-43C4-980A-1763AA9417AA}" destId="{C3D44E9B-C628-4AC3-92C1-24C5AEF0ADEC}" srcOrd="0" destOrd="0" presId="urn:microsoft.com/office/officeart/2005/8/layout/hierarchy3"/>
    <dgm:cxn modelId="{8A8CC75E-1B8C-449D-9879-85026FE7E71E}" type="presOf" srcId="{ACD2DA61-8453-4A31-A213-E8BDEEC623AF}" destId="{190CB488-5986-454A-8B78-C5565115F75D}" srcOrd="0" destOrd="0" presId="urn:microsoft.com/office/officeart/2005/8/layout/hierarchy3"/>
    <dgm:cxn modelId="{9A2E2841-5AA7-4D7D-AF7C-28925D84484B}" srcId="{BDB95120-3E90-4C1C-B970-65D5987DA00E}" destId="{3D124F1F-A2E4-483A-8B33-B9D5D7D37F93}" srcOrd="4" destOrd="0" parTransId="{B6FFF404-0D55-4B34-8AE4-6589C2CA8093}" sibTransId="{1BE360F9-3AA0-4A39-B032-3D93CC76E6F6}"/>
    <dgm:cxn modelId="{66C0FE61-CE0A-4779-AE82-F3CF7233D917}" type="presOf" srcId="{5EE27781-7AB1-45BC-AA30-687D5C03FC7C}" destId="{1CAB3D4D-380F-467C-AACA-B2F5D93175D6}" srcOrd="0" destOrd="0" presId="urn:microsoft.com/office/officeart/2005/8/layout/hierarchy3"/>
    <dgm:cxn modelId="{3B0D3344-6F27-40F7-9559-B00E9EBB1A6D}" type="presOf" srcId="{BDB95120-3E90-4C1C-B970-65D5987DA00E}" destId="{2BCDC109-3598-4AE2-91FB-EB3C3BA32E09}" srcOrd="1" destOrd="0" presId="urn:microsoft.com/office/officeart/2005/8/layout/hierarchy3"/>
    <dgm:cxn modelId="{BF72FF64-C755-48D4-A7EC-89A7C58F37A9}" type="presOf" srcId="{B58EF979-18DE-4733-BF45-E1AA3D9FC6F6}" destId="{8E40ABEA-4E72-437A-ACB9-0EB49522BA2A}" srcOrd="0" destOrd="0" presId="urn:microsoft.com/office/officeart/2005/8/layout/hierarchy3"/>
    <dgm:cxn modelId="{1513566F-2842-4FF2-98CB-71F651DC3A44}" type="presOf" srcId="{7CAED420-BBC1-45D7-AE5F-221CD0460D45}" destId="{0D762724-7619-4AAE-8ADE-40457844D1B6}" srcOrd="0" destOrd="0" presId="urn:microsoft.com/office/officeart/2005/8/layout/hierarchy3"/>
    <dgm:cxn modelId="{A1222654-7E23-440F-A505-EF2426E02607}" srcId="{F3660A2F-E1BF-4114-842F-8B49C33E0DAE}" destId="{54D32D28-33FD-43C4-980A-1763AA9417AA}" srcOrd="1" destOrd="0" parTransId="{F0545657-DAC2-4D9C-A7EC-5883BDBF457F}" sibTransId="{07C857B2-BE5B-41EE-93C0-0A6A2DC02631}"/>
    <dgm:cxn modelId="{C113CF56-F38A-4B61-84F6-B586ACE3BA98}" type="presOf" srcId="{F3660A2F-E1BF-4114-842F-8B49C33E0DAE}" destId="{ED14EFD5-61B6-4B49-B3CA-381000CEE966}" srcOrd="0" destOrd="0" presId="urn:microsoft.com/office/officeart/2005/8/layout/hierarchy3"/>
    <dgm:cxn modelId="{B443EE87-3F8E-4C71-9335-CC73AFC19F7E}" srcId="{B58EF979-18DE-4733-BF45-E1AA3D9FC6F6}" destId="{8BC4872B-699E-42D9-8825-7FAF816D6A33}" srcOrd="0" destOrd="0" parTransId="{291BBD8E-1724-47B7-8BCB-01A007A26C1A}" sibTransId="{2F118DF3-0CFF-497C-8B95-573679DB9F8E}"/>
    <dgm:cxn modelId="{B532408A-6AAB-41B8-898A-1813B93E94C7}" type="presOf" srcId="{8BC4872B-699E-42D9-8825-7FAF816D6A33}" destId="{C1B288F8-09C8-432C-8796-64712DB48811}" srcOrd="0" destOrd="0" presId="urn:microsoft.com/office/officeart/2005/8/layout/hierarchy3"/>
    <dgm:cxn modelId="{3C7E0F8E-1B29-4DF3-860A-D333D5EBE9B6}" type="presOf" srcId="{8BC4872B-699E-42D9-8825-7FAF816D6A33}" destId="{D538DBA4-0473-446B-9FA4-D09DD87510AF}" srcOrd="1" destOrd="0" presId="urn:microsoft.com/office/officeart/2005/8/layout/hierarchy3"/>
    <dgm:cxn modelId="{2906ED96-A3B4-45E9-85A8-E683CA68F4B6}" type="presOf" srcId="{3D124F1F-A2E4-483A-8B33-B9D5D7D37F93}" destId="{4A925B00-BA18-421D-A94B-834CA86FAA4B}" srcOrd="0" destOrd="0" presId="urn:microsoft.com/office/officeart/2005/8/layout/hierarchy3"/>
    <dgm:cxn modelId="{10C818A7-D912-438E-8358-5FC81C0DA416}" type="presOf" srcId="{B6FFF404-0D55-4B34-8AE4-6589C2CA8093}" destId="{2A7788FB-C882-429E-A17C-BD89B77D5911}" srcOrd="0" destOrd="0" presId="urn:microsoft.com/office/officeart/2005/8/layout/hierarchy3"/>
    <dgm:cxn modelId="{942A70B0-4609-49D5-AEE5-78DA7568A26A}" srcId="{F3660A2F-E1BF-4114-842F-8B49C33E0DAE}" destId="{3F36E19C-EAC8-405B-8577-35101B751551}" srcOrd="0" destOrd="0" parTransId="{AD5B1EE1-C910-4EC7-B30C-49D8E04354DA}" sibTransId="{2A9668DB-BA09-4BA5-95F0-5E632EAD4281}"/>
    <dgm:cxn modelId="{F58511B6-C214-4890-82F3-4A3E99F740E8}" type="presOf" srcId="{BDB95120-3E90-4C1C-B970-65D5987DA00E}" destId="{EE136527-7B1F-4EC4-BE36-369A6FE60CC3}" srcOrd="0" destOrd="0" presId="urn:microsoft.com/office/officeart/2005/8/layout/hierarchy3"/>
    <dgm:cxn modelId="{C22250BC-B361-4902-B7DC-584BE4ECC396}" type="presOf" srcId="{3F36E19C-EAC8-405B-8577-35101B751551}" destId="{EC6B5F6A-BD2C-4B9B-93CE-C7A3E4A2094F}" srcOrd="0" destOrd="0" presId="urn:microsoft.com/office/officeart/2005/8/layout/hierarchy3"/>
    <dgm:cxn modelId="{D3E315D3-4908-4E5B-8550-85092BAFF4B4}" srcId="{B58EF979-18DE-4733-BF45-E1AA3D9FC6F6}" destId="{F3660A2F-E1BF-4114-842F-8B49C33E0DAE}" srcOrd="2" destOrd="0" parTransId="{7B8E2841-625A-4AC2-B971-368A6671EF05}" sibTransId="{9AA439C3-5985-422D-8B1F-A0D3155AE623}"/>
    <dgm:cxn modelId="{6F96F2DD-A4F0-41DD-86BA-64F4F972C53A}" type="presOf" srcId="{18CA1390-0B77-4D0B-9424-C9F73F060C71}" destId="{35D25FD9-7238-4929-BE2B-240C092967C2}" srcOrd="0" destOrd="0" presId="urn:microsoft.com/office/officeart/2005/8/layout/hierarchy3"/>
    <dgm:cxn modelId="{A97A5EDF-ECC2-4230-B1A3-F325FC34700D}" type="presOf" srcId="{D75BF08C-FD87-43BF-9309-B45BCBBAFD2C}" destId="{4C8DF2CB-1CCA-4851-A15E-9FE0ED98F30D}" srcOrd="0" destOrd="0" presId="urn:microsoft.com/office/officeart/2005/8/layout/hierarchy3"/>
    <dgm:cxn modelId="{7F9A5CE6-E155-4026-AFDF-8B0F4C04923C}" srcId="{BDB95120-3E90-4C1C-B970-65D5987DA00E}" destId="{7CAED420-BBC1-45D7-AE5F-221CD0460D45}" srcOrd="1" destOrd="0" parTransId="{18CA1390-0B77-4D0B-9424-C9F73F060C71}" sibTransId="{FBF5F4C6-E630-4319-8F09-9BA96541B7DF}"/>
    <dgm:cxn modelId="{F62C66E8-A755-48CE-9F85-A623EFECD864}" type="presOf" srcId="{F0545657-DAC2-4D9C-A7EC-5883BDBF457F}" destId="{3DE4E6E5-1C36-4139-A419-820D5C6D88C5}" srcOrd="0" destOrd="0" presId="urn:microsoft.com/office/officeart/2005/8/layout/hierarchy3"/>
    <dgm:cxn modelId="{EE1448F8-85D3-4640-99B9-C4CC9B321413}" type="presOf" srcId="{06AEEFD6-DCDB-418A-B5A4-6056C61E8674}" destId="{BBF0435B-3FD4-4986-9175-6036507035B7}" srcOrd="0" destOrd="0" presId="urn:microsoft.com/office/officeart/2005/8/layout/hierarchy3"/>
    <dgm:cxn modelId="{AD6C77FB-DD5E-4BC5-993C-D5CF41787B91}" type="presOf" srcId="{AD5B1EE1-C910-4EC7-B30C-49D8E04354DA}" destId="{432F7258-734F-4355-AA43-862181ED7BE2}" srcOrd="0" destOrd="0" presId="urn:microsoft.com/office/officeart/2005/8/layout/hierarchy3"/>
    <dgm:cxn modelId="{A794C6FE-CC20-4B46-AFEE-EA63EEBF30F7}" srcId="{BDB95120-3E90-4C1C-B970-65D5987DA00E}" destId="{06AEEFD6-DCDB-418A-B5A4-6056C61E8674}" srcOrd="3" destOrd="0" parTransId="{B8296334-DB1F-438A-B9DD-55EB0BB45615}" sibTransId="{C27E5B63-58B2-4A5D-8F3C-0DBB1582A259}"/>
    <dgm:cxn modelId="{7B29D998-BE56-4B74-B9B3-F732F39B96DE}" type="presParOf" srcId="{8E40ABEA-4E72-437A-ACB9-0EB49522BA2A}" destId="{1C238EFB-C06B-4FAC-9FBF-E4D883D1D116}" srcOrd="0" destOrd="0" presId="urn:microsoft.com/office/officeart/2005/8/layout/hierarchy3"/>
    <dgm:cxn modelId="{103D3C55-761C-406C-8925-883AB00B4459}" type="presParOf" srcId="{1C238EFB-C06B-4FAC-9FBF-E4D883D1D116}" destId="{4FE5E3A2-147A-4773-B680-904AF89182DD}" srcOrd="0" destOrd="0" presId="urn:microsoft.com/office/officeart/2005/8/layout/hierarchy3"/>
    <dgm:cxn modelId="{D300314E-20F1-4D5B-AA4C-6C867089AECD}" type="presParOf" srcId="{4FE5E3A2-147A-4773-B680-904AF89182DD}" destId="{C1B288F8-09C8-432C-8796-64712DB48811}" srcOrd="0" destOrd="0" presId="urn:microsoft.com/office/officeart/2005/8/layout/hierarchy3"/>
    <dgm:cxn modelId="{C9592DCB-29FF-45EC-8300-B507D0D885F8}" type="presParOf" srcId="{4FE5E3A2-147A-4773-B680-904AF89182DD}" destId="{D538DBA4-0473-446B-9FA4-D09DD87510AF}" srcOrd="1" destOrd="0" presId="urn:microsoft.com/office/officeart/2005/8/layout/hierarchy3"/>
    <dgm:cxn modelId="{CC3DAB33-FC34-400B-869D-D69ECA7E591D}" type="presParOf" srcId="{1C238EFB-C06B-4FAC-9FBF-E4D883D1D116}" destId="{B6C9DBF1-E7F4-4060-B0DD-A8408A6450B0}" srcOrd="1" destOrd="0" presId="urn:microsoft.com/office/officeart/2005/8/layout/hierarchy3"/>
    <dgm:cxn modelId="{6656AFFD-88AA-47A0-B745-1CEF66D0F911}" type="presParOf" srcId="{8E40ABEA-4E72-437A-ACB9-0EB49522BA2A}" destId="{B19FCF94-B09C-4597-A518-C50EE10886A6}" srcOrd="1" destOrd="0" presId="urn:microsoft.com/office/officeart/2005/8/layout/hierarchy3"/>
    <dgm:cxn modelId="{88F80C9F-7C8C-4DA1-953F-3EF41B353B35}" type="presParOf" srcId="{B19FCF94-B09C-4597-A518-C50EE10886A6}" destId="{E6178C21-C487-45F5-807E-165B5F1CC367}" srcOrd="0" destOrd="0" presId="urn:microsoft.com/office/officeart/2005/8/layout/hierarchy3"/>
    <dgm:cxn modelId="{07ED5A43-AEA6-4B02-80F8-8D2728E588F1}" type="presParOf" srcId="{E6178C21-C487-45F5-807E-165B5F1CC367}" destId="{EE136527-7B1F-4EC4-BE36-369A6FE60CC3}" srcOrd="0" destOrd="0" presId="urn:microsoft.com/office/officeart/2005/8/layout/hierarchy3"/>
    <dgm:cxn modelId="{FC296237-949E-446C-AE08-D6875539B365}" type="presParOf" srcId="{E6178C21-C487-45F5-807E-165B5F1CC367}" destId="{2BCDC109-3598-4AE2-91FB-EB3C3BA32E09}" srcOrd="1" destOrd="0" presId="urn:microsoft.com/office/officeart/2005/8/layout/hierarchy3"/>
    <dgm:cxn modelId="{27408E10-98EC-48C9-9CA1-9103D3B00C90}" type="presParOf" srcId="{B19FCF94-B09C-4597-A518-C50EE10886A6}" destId="{9762A07E-62F4-42F4-9747-96177F5758DD}" srcOrd="1" destOrd="0" presId="urn:microsoft.com/office/officeart/2005/8/layout/hierarchy3"/>
    <dgm:cxn modelId="{3035A759-C51B-48F0-BDB2-CD38113FC384}" type="presParOf" srcId="{9762A07E-62F4-42F4-9747-96177F5758DD}" destId="{1CAB3D4D-380F-467C-AACA-B2F5D93175D6}" srcOrd="0" destOrd="0" presId="urn:microsoft.com/office/officeart/2005/8/layout/hierarchy3"/>
    <dgm:cxn modelId="{5C997B87-B217-4F68-9955-F976DAF9ACA9}" type="presParOf" srcId="{9762A07E-62F4-42F4-9747-96177F5758DD}" destId="{370C69BA-D232-416E-BA06-16733D25F153}" srcOrd="1" destOrd="0" presId="urn:microsoft.com/office/officeart/2005/8/layout/hierarchy3"/>
    <dgm:cxn modelId="{915F9D69-5CC5-4A28-82E9-D40E024F9BEC}" type="presParOf" srcId="{9762A07E-62F4-42F4-9747-96177F5758DD}" destId="{35D25FD9-7238-4929-BE2B-240C092967C2}" srcOrd="2" destOrd="0" presId="urn:microsoft.com/office/officeart/2005/8/layout/hierarchy3"/>
    <dgm:cxn modelId="{D90EEBD5-F6EF-4552-BCEA-D4B492DD0414}" type="presParOf" srcId="{9762A07E-62F4-42F4-9747-96177F5758DD}" destId="{0D762724-7619-4AAE-8ADE-40457844D1B6}" srcOrd="3" destOrd="0" presId="urn:microsoft.com/office/officeart/2005/8/layout/hierarchy3"/>
    <dgm:cxn modelId="{472F1CF8-60EB-44A4-AFE5-7DACBE023818}" type="presParOf" srcId="{9762A07E-62F4-42F4-9747-96177F5758DD}" destId="{190CB488-5986-454A-8B78-C5565115F75D}" srcOrd="4" destOrd="0" presId="urn:microsoft.com/office/officeart/2005/8/layout/hierarchy3"/>
    <dgm:cxn modelId="{66D6EE33-2188-4CEB-B6CD-3A19D9FD6407}" type="presParOf" srcId="{9762A07E-62F4-42F4-9747-96177F5758DD}" destId="{4C8DF2CB-1CCA-4851-A15E-9FE0ED98F30D}" srcOrd="5" destOrd="0" presId="urn:microsoft.com/office/officeart/2005/8/layout/hierarchy3"/>
    <dgm:cxn modelId="{13CEB561-5233-49E4-87BD-EA7D6B8611F6}" type="presParOf" srcId="{9762A07E-62F4-42F4-9747-96177F5758DD}" destId="{E986FA72-9554-4112-974F-26BFFC2584D3}" srcOrd="6" destOrd="0" presId="urn:microsoft.com/office/officeart/2005/8/layout/hierarchy3"/>
    <dgm:cxn modelId="{B895689D-F58B-4798-A0E8-5841E04C0E48}" type="presParOf" srcId="{9762A07E-62F4-42F4-9747-96177F5758DD}" destId="{BBF0435B-3FD4-4986-9175-6036507035B7}" srcOrd="7" destOrd="0" presId="urn:microsoft.com/office/officeart/2005/8/layout/hierarchy3"/>
    <dgm:cxn modelId="{FA4F5702-263F-48AA-8721-C16887403A87}" type="presParOf" srcId="{9762A07E-62F4-42F4-9747-96177F5758DD}" destId="{2A7788FB-C882-429E-A17C-BD89B77D5911}" srcOrd="8" destOrd="0" presId="urn:microsoft.com/office/officeart/2005/8/layout/hierarchy3"/>
    <dgm:cxn modelId="{E5299C06-A129-45CA-A652-836ECA437272}" type="presParOf" srcId="{9762A07E-62F4-42F4-9747-96177F5758DD}" destId="{4A925B00-BA18-421D-A94B-834CA86FAA4B}" srcOrd="9" destOrd="0" presId="urn:microsoft.com/office/officeart/2005/8/layout/hierarchy3"/>
    <dgm:cxn modelId="{30001246-7978-42F5-A24D-07C84EC2592E}" type="presParOf" srcId="{8E40ABEA-4E72-437A-ACB9-0EB49522BA2A}" destId="{C2DCA36C-EEA1-4742-B10D-E347083EB358}" srcOrd="2" destOrd="0" presId="urn:microsoft.com/office/officeart/2005/8/layout/hierarchy3"/>
    <dgm:cxn modelId="{FA51AA34-2FB8-4401-B038-C03A5F98EF61}" type="presParOf" srcId="{C2DCA36C-EEA1-4742-B10D-E347083EB358}" destId="{9BA21848-FBEC-416E-8492-7FA617CF01C4}" srcOrd="0" destOrd="0" presId="urn:microsoft.com/office/officeart/2005/8/layout/hierarchy3"/>
    <dgm:cxn modelId="{42F43009-C745-47B0-A498-2E418DD9BBF2}" type="presParOf" srcId="{9BA21848-FBEC-416E-8492-7FA617CF01C4}" destId="{ED14EFD5-61B6-4B49-B3CA-381000CEE966}" srcOrd="0" destOrd="0" presId="urn:microsoft.com/office/officeart/2005/8/layout/hierarchy3"/>
    <dgm:cxn modelId="{4A7C1044-0FA5-4FA3-B6D3-242BF16179D8}" type="presParOf" srcId="{9BA21848-FBEC-416E-8492-7FA617CF01C4}" destId="{208038C0-FEA7-4360-A60F-DECE9BD8D266}" srcOrd="1" destOrd="0" presId="urn:microsoft.com/office/officeart/2005/8/layout/hierarchy3"/>
    <dgm:cxn modelId="{B951564B-8EEE-422C-A588-29E4DBAC3DB4}" type="presParOf" srcId="{C2DCA36C-EEA1-4742-B10D-E347083EB358}" destId="{AFE26BDF-6619-430A-AFB8-A46EEFF9CE35}" srcOrd="1" destOrd="0" presId="urn:microsoft.com/office/officeart/2005/8/layout/hierarchy3"/>
    <dgm:cxn modelId="{D7DC28CE-ED19-4B9E-904B-732F1AEC36B8}" type="presParOf" srcId="{AFE26BDF-6619-430A-AFB8-A46EEFF9CE35}" destId="{432F7258-734F-4355-AA43-862181ED7BE2}" srcOrd="0" destOrd="0" presId="urn:microsoft.com/office/officeart/2005/8/layout/hierarchy3"/>
    <dgm:cxn modelId="{0BE55795-DC1B-41BF-9B8B-988FE42AAAD5}" type="presParOf" srcId="{AFE26BDF-6619-430A-AFB8-A46EEFF9CE35}" destId="{EC6B5F6A-BD2C-4B9B-93CE-C7A3E4A2094F}" srcOrd="1" destOrd="0" presId="urn:microsoft.com/office/officeart/2005/8/layout/hierarchy3"/>
    <dgm:cxn modelId="{522E1C96-BF62-47AE-85D1-D45325183297}" type="presParOf" srcId="{AFE26BDF-6619-430A-AFB8-A46EEFF9CE35}" destId="{3DE4E6E5-1C36-4139-A419-820D5C6D88C5}" srcOrd="2" destOrd="0" presId="urn:microsoft.com/office/officeart/2005/8/layout/hierarchy3"/>
    <dgm:cxn modelId="{B00A7BDE-C3DF-4802-8448-E9D437651AD9}" type="presParOf" srcId="{AFE26BDF-6619-430A-AFB8-A46EEFF9CE35}" destId="{C3D44E9B-C628-4AC3-92C1-24C5AEF0ADEC}" srcOrd="3" destOrd="0" presId="urn:microsoft.com/office/officeart/2005/8/layout/hierarchy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EF2415B0-14A0-4CED-8FB0-0A99D953500A}" type="doc">
      <dgm:prSet loTypeId="urn:microsoft.com/office/officeart/2005/8/layout/default" loCatId="list" qsTypeId="urn:microsoft.com/office/officeart/2005/8/quickstyle/simple1" qsCatId="simple" csTypeId="urn:microsoft.com/office/officeart/2005/8/colors/colorful3" csCatId="colorful" phldr="1"/>
      <dgm:spPr/>
      <dgm:t>
        <a:bodyPr/>
        <a:lstStyle/>
        <a:p>
          <a:endParaRPr lang="en-US"/>
        </a:p>
      </dgm:t>
    </dgm:pt>
    <dgm:pt modelId="{1F1354D2-1242-43F1-AC40-FC5B4D8DB1ED}">
      <dgm:prSet custT="1"/>
      <dgm:spPr/>
      <dgm:t>
        <a:bodyPr/>
        <a:lstStyle/>
        <a:p>
          <a:pPr rtl="0"/>
          <a:r>
            <a:rPr lang="en-US" sz="2400" dirty="0"/>
            <a:t>Patient factors</a:t>
          </a:r>
        </a:p>
      </dgm:t>
    </dgm:pt>
    <dgm:pt modelId="{82365276-3676-4D83-9FBE-FBE73C3409B8}" type="parTrans" cxnId="{167A59A2-636C-48F4-94AA-C092947E8582}">
      <dgm:prSet/>
      <dgm:spPr/>
      <dgm:t>
        <a:bodyPr/>
        <a:lstStyle/>
        <a:p>
          <a:endParaRPr lang="en-US" sz="1800"/>
        </a:p>
      </dgm:t>
    </dgm:pt>
    <dgm:pt modelId="{DC05A4B4-FBC1-4184-A43F-BAF98EBD7D6D}" type="sibTrans" cxnId="{167A59A2-636C-48F4-94AA-C092947E8582}">
      <dgm:prSet/>
      <dgm:spPr/>
      <dgm:t>
        <a:bodyPr/>
        <a:lstStyle/>
        <a:p>
          <a:endParaRPr lang="en-US" sz="1800"/>
        </a:p>
      </dgm:t>
    </dgm:pt>
    <dgm:pt modelId="{BDCD6B3F-D064-45EC-9CDA-FD991D7B3A78}">
      <dgm:prSet custT="1"/>
      <dgm:spPr/>
      <dgm:t>
        <a:bodyPr/>
        <a:lstStyle/>
        <a:p>
          <a:pPr rtl="0"/>
          <a:r>
            <a:rPr lang="en-US" sz="2000" b="1" dirty="0"/>
            <a:t>Non-specific symptoms </a:t>
          </a:r>
          <a:r>
            <a:rPr lang="en-US" sz="2000" dirty="0"/>
            <a:t>such as malaise, tiredness or insomnia rather than disclosing depressive symptoms.</a:t>
          </a:r>
        </a:p>
      </dgm:t>
    </dgm:pt>
    <dgm:pt modelId="{B204BFC0-4385-46B8-8004-7CEC2D60DC7E}" type="parTrans" cxnId="{B201ED86-14DD-4ED5-BB2C-8D4EEE9F3A81}">
      <dgm:prSet/>
      <dgm:spPr/>
      <dgm:t>
        <a:bodyPr/>
        <a:lstStyle/>
        <a:p>
          <a:endParaRPr lang="en-US" sz="1800"/>
        </a:p>
      </dgm:t>
    </dgm:pt>
    <dgm:pt modelId="{C1F2EFDA-3461-4855-BC81-540CF50A7CF1}" type="sibTrans" cxnId="{B201ED86-14DD-4ED5-BB2C-8D4EEE9F3A81}">
      <dgm:prSet/>
      <dgm:spPr/>
      <dgm:t>
        <a:bodyPr/>
        <a:lstStyle/>
        <a:p>
          <a:endParaRPr lang="en-US" sz="1800"/>
        </a:p>
      </dgm:t>
    </dgm:pt>
    <dgm:pt modelId="{3D5606B2-579C-4BC2-AFFF-450596174490}">
      <dgm:prSet custT="1"/>
      <dgm:spPr/>
      <dgm:t>
        <a:bodyPr/>
        <a:lstStyle/>
        <a:p>
          <a:pPr rtl="0"/>
          <a:r>
            <a:rPr lang="en-US" sz="2000" b="1"/>
            <a:t>Physical symptoms</a:t>
          </a:r>
          <a:r>
            <a:rPr lang="en-US" sz="2000"/>
            <a:t>, including pain, are common – depression related or not </a:t>
          </a:r>
        </a:p>
      </dgm:t>
    </dgm:pt>
    <dgm:pt modelId="{4963CA16-B46E-4795-8E13-EF098F92672E}" type="parTrans" cxnId="{8227B2E0-34AD-4169-9627-4F337428040E}">
      <dgm:prSet/>
      <dgm:spPr/>
      <dgm:t>
        <a:bodyPr/>
        <a:lstStyle/>
        <a:p>
          <a:endParaRPr lang="en-US" sz="1800"/>
        </a:p>
      </dgm:t>
    </dgm:pt>
    <dgm:pt modelId="{55CB5A94-B123-431C-85A8-2335D28E80ED}" type="sibTrans" cxnId="{8227B2E0-34AD-4169-9627-4F337428040E}">
      <dgm:prSet/>
      <dgm:spPr/>
      <dgm:t>
        <a:bodyPr/>
        <a:lstStyle/>
        <a:p>
          <a:endParaRPr lang="en-US" sz="1800"/>
        </a:p>
      </dgm:t>
    </dgm:pt>
    <dgm:pt modelId="{A0B5400B-2225-4A62-91B3-11D969A39F92}">
      <dgm:prSet custT="1"/>
      <dgm:spPr/>
      <dgm:t>
        <a:bodyPr/>
        <a:lstStyle/>
        <a:p>
          <a:pPr rtl="0"/>
          <a:r>
            <a:rPr lang="en-US" sz="2000" b="1" dirty="0"/>
            <a:t>Forgetfulness</a:t>
          </a:r>
          <a:r>
            <a:rPr lang="en-US" sz="2000" dirty="0"/>
            <a:t> may lead to concern that a patient has cognitive impairment or early dementia. (Rabins, 1996). </a:t>
          </a:r>
        </a:p>
      </dgm:t>
    </dgm:pt>
    <dgm:pt modelId="{441FA9DC-3295-43FB-8209-A1C78319ED92}" type="parTrans" cxnId="{6E5B6C2E-1A7C-4FD2-B909-819758866D4A}">
      <dgm:prSet/>
      <dgm:spPr/>
      <dgm:t>
        <a:bodyPr/>
        <a:lstStyle/>
        <a:p>
          <a:endParaRPr lang="en-US" sz="1800"/>
        </a:p>
      </dgm:t>
    </dgm:pt>
    <dgm:pt modelId="{057DD55E-C5E2-414E-A546-2384462E5E37}" type="sibTrans" cxnId="{6E5B6C2E-1A7C-4FD2-B909-819758866D4A}">
      <dgm:prSet/>
      <dgm:spPr/>
      <dgm:t>
        <a:bodyPr/>
        <a:lstStyle/>
        <a:p>
          <a:endParaRPr lang="en-US" sz="1800"/>
        </a:p>
      </dgm:t>
    </dgm:pt>
    <dgm:pt modelId="{4303D217-08B6-4CBD-A3B0-8AFBCEBCB4B9}">
      <dgm:prSet custT="1"/>
      <dgm:spPr/>
      <dgm:t>
        <a:bodyPr/>
        <a:lstStyle/>
        <a:p>
          <a:pPr rtl="0"/>
          <a:r>
            <a:rPr lang="en-US" sz="2000" dirty="0"/>
            <a:t>Older people may have </a:t>
          </a:r>
          <a:r>
            <a:rPr lang="en-US" sz="2000" b="1" dirty="0"/>
            <a:t>beliefs that prevent them from seeking help </a:t>
          </a:r>
          <a:r>
            <a:rPr lang="en-US" sz="2000" dirty="0"/>
            <a:t>for depression, such as a fear of stigma or that antidepressant medication is addictive. </a:t>
          </a:r>
        </a:p>
      </dgm:t>
    </dgm:pt>
    <dgm:pt modelId="{CCDAC100-D40A-49CD-BF31-4D31A82CE127}" type="parTrans" cxnId="{4F49005B-2B4D-48C4-A31F-42442DF0B62A}">
      <dgm:prSet/>
      <dgm:spPr/>
      <dgm:t>
        <a:bodyPr/>
        <a:lstStyle/>
        <a:p>
          <a:endParaRPr lang="en-US" sz="1800"/>
        </a:p>
      </dgm:t>
    </dgm:pt>
    <dgm:pt modelId="{830095F6-68FE-402E-82F2-42EDBABB7926}" type="sibTrans" cxnId="{4F49005B-2B4D-48C4-A31F-42442DF0B62A}">
      <dgm:prSet/>
      <dgm:spPr/>
      <dgm:t>
        <a:bodyPr/>
        <a:lstStyle/>
        <a:p>
          <a:endParaRPr lang="en-US" sz="1800"/>
        </a:p>
      </dgm:t>
    </dgm:pt>
    <dgm:pt modelId="{BA435F5E-DA8E-46DC-B839-6998E48ECCD0}">
      <dgm:prSet custT="1"/>
      <dgm:spPr/>
      <dgm:t>
        <a:bodyPr/>
        <a:lstStyle/>
        <a:p>
          <a:pPr rtl="0"/>
          <a:r>
            <a:rPr lang="en-US" sz="2000" dirty="0"/>
            <a:t>They may </a:t>
          </a:r>
          <a:r>
            <a:rPr lang="en-US" sz="2000" b="1" dirty="0"/>
            <a:t>misattribute symptoms </a:t>
          </a:r>
          <a:r>
            <a:rPr lang="en-US" sz="2000" dirty="0"/>
            <a:t>of major depression to ‘just old age’, (Burroughs, Morley, Lovell et al, 2006) ill health or grief. </a:t>
          </a:r>
        </a:p>
      </dgm:t>
    </dgm:pt>
    <dgm:pt modelId="{E60F33B8-DFB8-4F0A-8B8D-BF07EA76957E}" type="parTrans" cxnId="{74C26DA8-E8FD-4898-BB00-A9165575115A}">
      <dgm:prSet/>
      <dgm:spPr/>
      <dgm:t>
        <a:bodyPr/>
        <a:lstStyle/>
        <a:p>
          <a:endParaRPr lang="en-US" sz="1800"/>
        </a:p>
      </dgm:t>
    </dgm:pt>
    <dgm:pt modelId="{E06976A3-4548-4967-BF03-2894B46A90F6}" type="sibTrans" cxnId="{74C26DA8-E8FD-4898-BB00-A9165575115A}">
      <dgm:prSet/>
      <dgm:spPr/>
      <dgm:t>
        <a:bodyPr/>
        <a:lstStyle/>
        <a:p>
          <a:endParaRPr lang="en-US" sz="1800"/>
        </a:p>
      </dgm:t>
    </dgm:pt>
    <dgm:pt modelId="{569B91AB-93A0-46A3-9BE4-54E36404ADD8}" type="pres">
      <dgm:prSet presAssocID="{EF2415B0-14A0-4CED-8FB0-0A99D953500A}" presName="diagram" presStyleCnt="0">
        <dgm:presLayoutVars>
          <dgm:dir/>
          <dgm:resizeHandles val="exact"/>
        </dgm:presLayoutVars>
      </dgm:prSet>
      <dgm:spPr/>
    </dgm:pt>
    <dgm:pt modelId="{DAEA5816-A022-458B-8812-04ABE51EB768}" type="pres">
      <dgm:prSet presAssocID="{1F1354D2-1242-43F1-AC40-FC5B4D8DB1ED}" presName="node" presStyleLbl="node1" presStyleIdx="0" presStyleCnt="1" custScaleY="152999">
        <dgm:presLayoutVars>
          <dgm:bulletEnabled val="1"/>
        </dgm:presLayoutVars>
      </dgm:prSet>
      <dgm:spPr/>
    </dgm:pt>
  </dgm:ptLst>
  <dgm:cxnLst>
    <dgm:cxn modelId="{5F05BF0D-D70A-47E2-BF37-4BB44F2461D9}" type="presOf" srcId="{3D5606B2-579C-4BC2-AFFF-450596174490}" destId="{DAEA5816-A022-458B-8812-04ABE51EB768}" srcOrd="0" destOrd="2" presId="urn:microsoft.com/office/officeart/2005/8/layout/default"/>
    <dgm:cxn modelId="{6E5B6C2E-1A7C-4FD2-B909-819758866D4A}" srcId="{1F1354D2-1242-43F1-AC40-FC5B4D8DB1ED}" destId="{A0B5400B-2225-4A62-91B3-11D969A39F92}" srcOrd="2" destOrd="0" parTransId="{441FA9DC-3295-43FB-8209-A1C78319ED92}" sibTransId="{057DD55E-C5E2-414E-A546-2384462E5E37}"/>
    <dgm:cxn modelId="{1C9F893B-AB46-4282-B054-4A96164C8311}" type="presOf" srcId="{BDCD6B3F-D064-45EC-9CDA-FD991D7B3A78}" destId="{DAEA5816-A022-458B-8812-04ABE51EB768}" srcOrd="0" destOrd="1" presId="urn:microsoft.com/office/officeart/2005/8/layout/default"/>
    <dgm:cxn modelId="{4F49005B-2B4D-48C4-A31F-42442DF0B62A}" srcId="{1F1354D2-1242-43F1-AC40-FC5B4D8DB1ED}" destId="{4303D217-08B6-4CBD-A3B0-8AFBCEBCB4B9}" srcOrd="3" destOrd="0" parTransId="{CCDAC100-D40A-49CD-BF31-4D31A82CE127}" sibTransId="{830095F6-68FE-402E-82F2-42EDBABB7926}"/>
    <dgm:cxn modelId="{09030D6D-C722-49FA-92D9-5C691527887B}" type="presOf" srcId="{4303D217-08B6-4CBD-A3B0-8AFBCEBCB4B9}" destId="{DAEA5816-A022-458B-8812-04ABE51EB768}" srcOrd="0" destOrd="4" presId="urn:microsoft.com/office/officeart/2005/8/layout/default"/>
    <dgm:cxn modelId="{B201ED86-14DD-4ED5-BB2C-8D4EEE9F3A81}" srcId="{1F1354D2-1242-43F1-AC40-FC5B4D8DB1ED}" destId="{BDCD6B3F-D064-45EC-9CDA-FD991D7B3A78}" srcOrd="0" destOrd="0" parTransId="{B204BFC0-4385-46B8-8004-7CEC2D60DC7E}" sibTransId="{C1F2EFDA-3461-4855-BC81-540CF50A7CF1}"/>
    <dgm:cxn modelId="{167A59A2-636C-48F4-94AA-C092947E8582}" srcId="{EF2415B0-14A0-4CED-8FB0-0A99D953500A}" destId="{1F1354D2-1242-43F1-AC40-FC5B4D8DB1ED}" srcOrd="0" destOrd="0" parTransId="{82365276-3676-4D83-9FBE-FBE73C3409B8}" sibTransId="{DC05A4B4-FBC1-4184-A43F-BAF98EBD7D6D}"/>
    <dgm:cxn modelId="{74C26DA8-E8FD-4898-BB00-A9165575115A}" srcId="{1F1354D2-1242-43F1-AC40-FC5B4D8DB1ED}" destId="{BA435F5E-DA8E-46DC-B839-6998E48ECCD0}" srcOrd="4" destOrd="0" parTransId="{E60F33B8-DFB8-4F0A-8B8D-BF07EA76957E}" sibTransId="{E06976A3-4548-4967-BF03-2894B46A90F6}"/>
    <dgm:cxn modelId="{302D03AB-BF6A-4FC9-81F5-18555DAB6F5F}" type="presOf" srcId="{BA435F5E-DA8E-46DC-B839-6998E48ECCD0}" destId="{DAEA5816-A022-458B-8812-04ABE51EB768}" srcOrd="0" destOrd="5" presId="urn:microsoft.com/office/officeart/2005/8/layout/default"/>
    <dgm:cxn modelId="{CD793AB3-B1E7-4E0D-A353-45BD6F4154A4}" type="presOf" srcId="{A0B5400B-2225-4A62-91B3-11D969A39F92}" destId="{DAEA5816-A022-458B-8812-04ABE51EB768}" srcOrd="0" destOrd="3" presId="urn:microsoft.com/office/officeart/2005/8/layout/default"/>
    <dgm:cxn modelId="{14B4FAC0-A52C-4022-9F8D-902BF3C3A9B9}" type="presOf" srcId="{1F1354D2-1242-43F1-AC40-FC5B4D8DB1ED}" destId="{DAEA5816-A022-458B-8812-04ABE51EB768}" srcOrd="0" destOrd="0" presId="urn:microsoft.com/office/officeart/2005/8/layout/default"/>
    <dgm:cxn modelId="{8227B2E0-34AD-4169-9627-4F337428040E}" srcId="{1F1354D2-1242-43F1-AC40-FC5B4D8DB1ED}" destId="{3D5606B2-579C-4BC2-AFFF-450596174490}" srcOrd="1" destOrd="0" parTransId="{4963CA16-B46E-4795-8E13-EF098F92672E}" sibTransId="{55CB5A94-B123-431C-85A8-2335D28E80ED}"/>
    <dgm:cxn modelId="{A42F63FA-0438-4498-897A-5B6B539F645E}" type="presOf" srcId="{EF2415B0-14A0-4CED-8FB0-0A99D953500A}" destId="{569B91AB-93A0-46A3-9BE4-54E36404ADD8}" srcOrd="0" destOrd="0" presId="urn:microsoft.com/office/officeart/2005/8/layout/default"/>
    <dgm:cxn modelId="{B2059E0C-0E2C-4C3E-9CA7-28F9FB6585FB}" type="presParOf" srcId="{569B91AB-93A0-46A3-9BE4-54E36404ADD8}" destId="{DAEA5816-A022-458B-8812-04ABE51EB768}"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8D8305B6-9775-4A31-8AD4-B76D8F891641}" type="doc">
      <dgm:prSet loTypeId="urn:microsoft.com/office/officeart/2005/8/layout/default" loCatId="list" qsTypeId="urn:microsoft.com/office/officeart/2005/8/quickstyle/simple1" qsCatId="simple" csTypeId="urn:microsoft.com/office/officeart/2005/8/colors/accent1_4" csCatId="accent1" phldr="1"/>
      <dgm:spPr/>
      <dgm:t>
        <a:bodyPr/>
        <a:lstStyle/>
        <a:p>
          <a:endParaRPr lang="en-US"/>
        </a:p>
      </dgm:t>
    </dgm:pt>
    <dgm:pt modelId="{6ABD28CF-B21F-48D5-87A4-163470BED4BE}">
      <dgm:prSet/>
      <dgm:spPr/>
      <dgm:t>
        <a:bodyPr/>
        <a:lstStyle/>
        <a:p>
          <a:pPr rtl="0"/>
          <a:r>
            <a:rPr lang="en-US"/>
            <a:t>Practitioner factors</a:t>
          </a:r>
        </a:p>
      </dgm:t>
    </dgm:pt>
    <dgm:pt modelId="{93A48C26-DCF2-4783-A698-BD68ACCF41AF}" type="parTrans" cxnId="{6077FC87-0E6B-4EA3-A2C8-2FB1A06A56F2}">
      <dgm:prSet/>
      <dgm:spPr/>
      <dgm:t>
        <a:bodyPr/>
        <a:lstStyle/>
        <a:p>
          <a:endParaRPr lang="en-US"/>
        </a:p>
      </dgm:t>
    </dgm:pt>
    <dgm:pt modelId="{2C4560E7-A2F6-4995-9BFB-DA9F5D67B47D}" type="sibTrans" cxnId="{6077FC87-0E6B-4EA3-A2C8-2FB1A06A56F2}">
      <dgm:prSet/>
      <dgm:spPr/>
      <dgm:t>
        <a:bodyPr/>
        <a:lstStyle/>
        <a:p>
          <a:endParaRPr lang="en-US"/>
        </a:p>
      </dgm:t>
    </dgm:pt>
    <dgm:pt modelId="{0AA25BCF-4526-4C36-A730-5512D5B7CFFC}">
      <dgm:prSet/>
      <dgm:spPr/>
      <dgm:t>
        <a:bodyPr/>
        <a:lstStyle/>
        <a:p>
          <a:pPr rtl="0"/>
          <a:r>
            <a:rPr lang="en-US"/>
            <a:t>Primary care practitioners may </a:t>
          </a:r>
          <a:r>
            <a:rPr lang="en-US" b="1"/>
            <a:t>lack necessary consultation skills or confidence  </a:t>
          </a:r>
          <a:r>
            <a:rPr lang="en-US"/>
            <a:t>to correctly diagnose later life depression or may see the symptoms as part of the ageing process. </a:t>
          </a:r>
        </a:p>
      </dgm:t>
    </dgm:pt>
    <dgm:pt modelId="{BAB4BFF3-5434-4837-92E1-82D815FF84DC}" type="parTrans" cxnId="{D150A6F2-9489-42A6-816E-1B7C362A847D}">
      <dgm:prSet/>
      <dgm:spPr/>
      <dgm:t>
        <a:bodyPr/>
        <a:lstStyle/>
        <a:p>
          <a:endParaRPr lang="en-US"/>
        </a:p>
      </dgm:t>
    </dgm:pt>
    <dgm:pt modelId="{3FBD9D32-1863-4036-9DB4-E72120C816DC}" type="sibTrans" cxnId="{D150A6F2-9489-42A6-816E-1B7C362A847D}">
      <dgm:prSet/>
      <dgm:spPr/>
      <dgm:t>
        <a:bodyPr/>
        <a:lstStyle/>
        <a:p>
          <a:endParaRPr lang="en-US"/>
        </a:p>
      </dgm:t>
    </dgm:pt>
    <dgm:pt modelId="{BE7F651D-8755-46CE-B7C0-AAD92D76E3C7}">
      <dgm:prSet/>
      <dgm:spPr/>
      <dgm:t>
        <a:bodyPr/>
        <a:lstStyle/>
        <a:p>
          <a:pPr rtl="0"/>
          <a:r>
            <a:rPr lang="en-US" dirty="0"/>
            <a:t>They may be wary of opening a ‘Pandora’s box’ in </a:t>
          </a:r>
          <a:r>
            <a:rPr lang="en-US" b="1" dirty="0"/>
            <a:t>time-limited consultations </a:t>
          </a:r>
          <a:r>
            <a:rPr lang="en-US" dirty="0"/>
            <a:t>(Burroughs, Morley, Lovell et al, 2006). </a:t>
          </a:r>
        </a:p>
      </dgm:t>
    </dgm:pt>
    <dgm:pt modelId="{17BCCE16-273E-4007-BAF5-B739378B457D}" type="parTrans" cxnId="{1737B1E8-B0C6-4847-9064-7C42F3D522F0}">
      <dgm:prSet/>
      <dgm:spPr/>
      <dgm:t>
        <a:bodyPr/>
        <a:lstStyle/>
        <a:p>
          <a:endParaRPr lang="en-US"/>
        </a:p>
      </dgm:t>
    </dgm:pt>
    <dgm:pt modelId="{9F23B61E-3430-45E5-B538-8A7CB3CD06B7}" type="sibTrans" cxnId="{1737B1E8-B0C6-4847-9064-7C42F3D522F0}">
      <dgm:prSet/>
      <dgm:spPr/>
      <dgm:t>
        <a:bodyPr/>
        <a:lstStyle/>
        <a:p>
          <a:endParaRPr lang="en-US"/>
        </a:p>
      </dgm:t>
    </dgm:pt>
    <dgm:pt modelId="{92571196-79D1-4C27-A757-DA07B089C6F7}" type="pres">
      <dgm:prSet presAssocID="{8D8305B6-9775-4A31-8AD4-B76D8F891641}" presName="diagram" presStyleCnt="0">
        <dgm:presLayoutVars>
          <dgm:dir/>
          <dgm:resizeHandles val="exact"/>
        </dgm:presLayoutVars>
      </dgm:prSet>
      <dgm:spPr/>
    </dgm:pt>
    <dgm:pt modelId="{EAEB9E25-DCF2-4194-ACB6-A02E357E2CFF}" type="pres">
      <dgm:prSet presAssocID="{6ABD28CF-B21F-48D5-87A4-163470BED4BE}" presName="node" presStyleLbl="node1" presStyleIdx="0" presStyleCnt="1" custScaleY="109641" custLinFactNeighborX="-7281" custLinFactNeighborY="-927">
        <dgm:presLayoutVars>
          <dgm:bulletEnabled val="1"/>
        </dgm:presLayoutVars>
      </dgm:prSet>
      <dgm:spPr/>
    </dgm:pt>
  </dgm:ptLst>
  <dgm:cxnLst>
    <dgm:cxn modelId="{7D1A2B30-3678-4952-96B2-4D328B300F67}" type="presOf" srcId="{8D8305B6-9775-4A31-8AD4-B76D8F891641}" destId="{92571196-79D1-4C27-A757-DA07B089C6F7}" srcOrd="0" destOrd="0" presId="urn:microsoft.com/office/officeart/2005/8/layout/default"/>
    <dgm:cxn modelId="{464E8C65-1A02-4A08-8330-F81215D751A6}" type="presOf" srcId="{6ABD28CF-B21F-48D5-87A4-163470BED4BE}" destId="{EAEB9E25-DCF2-4194-ACB6-A02E357E2CFF}" srcOrd="0" destOrd="0" presId="urn:microsoft.com/office/officeart/2005/8/layout/default"/>
    <dgm:cxn modelId="{6077FC87-0E6B-4EA3-A2C8-2FB1A06A56F2}" srcId="{8D8305B6-9775-4A31-8AD4-B76D8F891641}" destId="{6ABD28CF-B21F-48D5-87A4-163470BED4BE}" srcOrd="0" destOrd="0" parTransId="{93A48C26-DCF2-4783-A698-BD68ACCF41AF}" sibTransId="{2C4560E7-A2F6-4995-9BFB-DA9F5D67B47D}"/>
    <dgm:cxn modelId="{E014F598-3AA7-4B5A-BE19-F9189D601DB7}" type="presOf" srcId="{0AA25BCF-4526-4C36-A730-5512D5B7CFFC}" destId="{EAEB9E25-DCF2-4194-ACB6-A02E357E2CFF}" srcOrd="0" destOrd="1" presId="urn:microsoft.com/office/officeart/2005/8/layout/default"/>
    <dgm:cxn modelId="{1737B1E8-B0C6-4847-9064-7C42F3D522F0}" srcId="{6ABD28CF-B21F-48D5-87A4-163470BED4BE}" destId="{BE7F651D-8755-46CE-B7C0-AAD92D76E3C7}" srcOrd="1" destOrd="0" parTransId="{17BCCE16-273E-4007-BAF5-B739378B457D}" sibTransId="{9F23B61E-3430-45E5-B538-8A7CB3CD06B7}"/>
    <dgm:cxn modelId="{D150A6F2-9489-42A6-816E-1B7C362A847D}" srcId="{6ABD28CF-B21F-48D5-87A4-163470BED4BE}" destId="{0AA25BCF-4526-4C36-A730-5512D5B7CFFC}" srcOrd="0" destOrd="0" parTransId="{BAB4BFF3-5434-4837-92E1-82D815FF84DC}" sibTransId="{3FBD9D32-1863-4036-9DB4-E72120C816DC}"/>
    <dgm:cxn modelId="{B19DE5F3-8F54-4635-A929-90461BB97321}" type="presOf" srcId="{BE7F651D-8755-46CE-B7C0-AAD92D76E3C7}" destId="{EAEB9E25-DCF2-4194-ACB6-A02E357E2CFF}" srcOrd="0" destOrd="2" presId="urn:microsoft.com/office/officeart/2005/8/layout/default"/>
    <dgm:cxn modelId="{C1A77C6F-235E-4155-9C32-ED0A7F6704A5}" type="presParOf" srcId="{92571196-79D1-4C27-A757-DA07B089C6F7}" destId="{EAEB9E25-DCF2-4194-ACB6-A02E357E2CFF}" srcOrd="0" destOrd="0" presId="urn:microsoft.com/office/officeart/2005/8/layout/defaul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FC436939-1EA1-42E8-B34F-F035CBDB4F38}" type="doc">
      <dgm:prSet loTypeId="urn:microsoft.com/office/officeart/2005/8/layout/hChevron3" loCatId="process" qsTypeId="urn:microsoft.com/office/officeart/2005/8/quickstyle/simple1" qsCatId="simple" csTypeId="urn:microsoft.com/office/officeart/2005/8/colors/colorful4" csCatId="colorful" phldr="1"/>
      <dgm:spPr/>
      <dgm:t>
        <a:bodyPr/>
        <a:lstStyle/>
        <a:p>
          <a:endParaRPr lang="en-US"/>
        </a:p>
      </dgm:t>
    </dgm:pt>
    <dgm:pt modelId="{ECFD13FA-83B6-4893-A66E-99375C4801C5}">
      <dgm:prSet/>
      <dgm:spPr/>
      <dgm:t>
        <a:bodyPr/>
        <a:lstStyle/>
        <a:p>
          <a:pPr rtl="0"/>
          <a:r>
            <a:rPr lang="en-US"/>
            <a:t>System factors</a:t>
          </a:r>
        </a:p>
      </dgm:t>
    </dgm:pt>
    <dgm:pt modelId="{88EE3A5C-A177-4D23-A88C-2E65409E60CD}" type="parTrans" cxnId="{04815C6D-39ED-4EE1-961E-F2FCC8D30C35}">
      <dgm:prSet/>
      <dgm:spPr/>
      <dgm:t>
        <a:bodyPr/>
        <a:lstStyle/>
        <a:p>
          <a:endParaRPr lang="en-US"/>
        </a:p>
      </dgm:t>
    </dgm:pt>
    <dgm:pt modelId="{BC764E01-2372-48A0-AF81-CF407E574FAE}" type="sibTrans" cxnId="{04815C6D-39ED-4EE1-961E-F2FCC8D30C35}">
      <dgm:prSet/>
      <dgm:spPr/>
      <dgm:t>
        <a:bodyPr/>
        <a:lstStyle/>
        <a:p>
          <a:endParaRPr lang="en-US"/>
        </a:p>
      </dgm:t>
    </dgm:pt>
    <dgm:pt modelId="{44E5E1C7-C26D-41BE-8F92-95E67FE0A711}">
      <dgm:prSet/>
      <dgm:spPr/>
      <dgm:t>
        <a:bodyPr/>
        <a:lstStyle/>
        <a:p>
          <a:pPr rtl="0"/>
          <a:r>
            <a:rPr lang="en-US"/>
            <a:t>The barriers difficult for those from </a:t>
          </a:r>
          <a:r>
            <a:rPr lang="en-US" b="1"/>
            <a:t>lower socioeconomic and minority groups </a:t>
          </a:r>
          <a:r>
            <a:rPr lang="en-US"/>
            <a:t>who have higher risk of physical and mental ill health as well as disability (</a:t>
          </a:r>
          <a:r>
            <a:rPr lang="en-US" err="1"/>
            <a:t>Rait</a:t>
          </a:r>
          <a:r>
            <a:rPr lang="en-US"/>
            <a:t>, Burns, Chew, 1996)</a:t>
          </a:r>
        </a:p>
      </dgm:t>
    </dgm:pt>
    <dgm:pt modelId="{19A2CEBD-108B-4574-A6F0-D8825706294E}" type="parTrans" cxnId="{C4A84E1C-194A-4064-A290-D79240485B65}">
      <dgm:prSet/>
      <dgm:spPr/>
      <dgm:t>
        <a:bodyPr/>
        <a:lstStyle/>
        <a:p>
          <a:endParaRPr lang="en-US"/>
        </a:p>
      </dgm:t>
    </dgm:pt>
    <dgm:pt modelId="{8098684B-5C2E-4D6E-AD94-5A9358F9E5AD}" type="sibTrans" cxnId="{C4A84E1C-194A-4064-A290-D79240485B65}">
      <dgm:prSet/>
      <dgm:spPr/>
      <dgm:t>
        <a:bodyPr/>
        <a:lstStyle/>
        <a:p>
          <a:endParaRPr lang="en-US"/>
        </a:p>
      </dgm:t>
    </dgm:pt>
    <dgm:pt modelId="{3C9DE109-4E7F-4593-9147-A50B2D78D9C3}">
      <dgm:prSet/>
      <dgm:spPr/>
      <dgm:t>
        <a:bodyPr/>
        <a:lstStyle/>
        <a:p>
          <a:pPr rtl="0"/>
          <a:r>
            <a:rPr lang="en-US"/>
            <a:t>Mental health services for older people in the UK tend to be separated from general medical services, - </a:t>
          </a:r>
          <a:r>
            <a:rPr lang="en-US" b="1"/>
            <a:t>difficulties in attending different sites for mental and physical disorders </a:t>
          </a:r>
          <a:r>
            <a:rPr lang="en-US"/>
            <a:t>(NHS Confederation, 2003).  </a:t>
          </a:r>
        </a:p>
      </dgm:t>
    </dgm:pt>
    <dgm:pt modelId="{5A5C040C-BA9A-425C-9480-6558C6CD771B}" type="parTrans" cxnId="{B7A13FB8-B515-47BA-BABC-8D86D2EA4B5D}">
      <dgm:prSet/>
      <dgm:spPr/>
      <dgm:t>
        <a:bodyPr/>
        <a:lstStyle/>
        <a:p>
          <a:endParaRPr lang="en-US"/>
        </a:p>
      </dgm:t>
    </dgm:pt>
    <dgm:pt modelId="{A0CC4A2B-A70D-4202-8570-1FF5063FBC28}" type="sibTrans" cxnId="{B7A13FB8-B515-47BA-BABC-8D86D2EA4B5D}">
      <dgm:prSet/>
      <dgm:spPr/>
      <dgm:t>
        <a:bodyPr/>
        <a:lstStyle/>
        <a:p>
          <a:endParaRPr lang="en-US"/>
        </a:p>
      </dgm:t>
    </dgm:pt>
    <dgm:pt modelId="{DB28BCDA-BE73-49E2-9FC9-FAF6222CBC53}" type="pres">
      <dgm:prSet presAssocID="{FC436939-1EA1-42E8-B34F-F035CBDB4F38}" presName="Name0" presStyleCnt="0">
        <dgm:presLayoutVars>
          <dgm:dir/>
          <dgm:resizeHandles val="exact"/>
        </dgm:presLayoutVars>
      </dgm:prSet>
      <dgm:spPr/>
    </dgm:pt>
    <dgm:pt modelId="{39E334DF-3859-4DBE-8D26-DC114BB92849}" type="pres">
      <dgm:prSet presAssocID="{ECFD13FA-83B6-4893-A66E-99375C4801C5}" presName="parAndChTx" presStyleLbl="node1" presStyleIdx="0" presStyleCnt="1" custLinFactNeighborX="49" custLinFactNeighborY="-6489">
        <dgm:presLayoutVars>
          <dgm:bulletEnabled val="1"/>
        </dgm:presLayoutVars>
      </dgm:prSet>
      <dgm:spPr/>
    </dgm:pt>
  </dgm:ptLst>
  <dgm:cxnLst>
    <dgm:cxn modelId="{C4A84E1C-194A-4064-A290-D79240485B65}" srcId="{ECFD13FA-83B6-4893-A66E-99375C4801C5}" destId="{44E5E1C7-C26D-41BE-8F92-95E67FE0A711}" srcOrd="0" destOrd="0" parTransId="{19A2CEBD-108B-4574-A6F0-D8825706294E}" sibTransId="{8098684B-5C2E-4D6E-AD94-5A9358F9E5AD}"/>
    <dgm:cxn modelId="{04815C6D-39ED-4EE1-961E-F2FCC8D30C35}" srcId="{FC436939-1EA1-42E8-B34F-F035CBDB4F38}" destId="{ECFD13FA-83B6-4893-A66E-99375C4801C5}" srcOrd="0" destOrd="0" parTransId="{88EE3A5C-A177-4D23-A88C-2E65409E60CD}" sibTransId="{BC764E01-2372-48A0-AF81-CF407E574FAE}"/>
    <dgm:cxn modelId="{678AC650-682A-4AA6-9554-96C12EBF2403}" type="presOf" srcId="{3C9DE109-4E7F-4593-9147-A50B2D78D9C3}" destId="{39E334DF-3859-4DBE-8D26-DC114BB92849}" srcOrd="0" destOrd="2" presId="urn:microsoft.com/office/officeart/2005/8/layout/hChevron3"/>
    <dgm:cxn modelId="{9A40F1B7-4FE7-42FA-9ACA-AEAC72D2A1CF}" type="presOf" srcId="{44E5E1C7-C26D-41BE-8F92-95E67FE0A711}" destId="{39E334DF-3859-4DBE-8D26-DC114BB92849}" srcOrd="0" destOrd="1" presId="urn:microsoft.com/office/officeart/2005/8/layout/hChevron3"/>
    <dgm:cxn modelId="{B7A13FB8-B515-47BA-BABC-8D86D2EA4B5D}" srcId="{ECFD13FA-83B6-4893-A66E-99375C4801C5}" destId="{3C9DE109-4E7F-4593-9147-A50B2D78D9C3}" srcOrd="1" destOrd="0" parTransId="{5A5C040C-BA9A-425C-9480-6558C6CD771B}" sibTransId="{A0CC4A2B-A70D-4202-8570-1FF5063FBC28}"/>
    <dgm:cxn modelId="{E51D66D4-51B6-4717-90E6-67075547C7A3}" type="presOf" srcId="{FC436939-1EA1-42E8-B34F-F035CBDB4F38}" destId="{DB28BCDA-BE73-49E2-9FC9-FAF6222CBC53}" srcOrd="0" destOrd="0" presId="urn:microsoft.com/office/officeart/2005/8/layout/hChevron3"/>
    <dgm:cxn modelId="{46FB53D6-712B-4A56-A7E0-F63BE6580A8B}" type="presOf" srcId="{ECFD13FA-83B6-4893-A66E-99375C4801C5}" destId="{39E334DF-3859-4DBE-8D26-DC114BB92849}" srcOrd="0" destOrd="0" presId="urn:microsoft.com/office/officeart/2005/8/layout/hChevron3"/>
    <dgm:cxn modelId="{E26EA6AA-A425-4F0D-BF23-6549C1153146}" type="presParOf" srcId="{DB28BCDA-BE73-49E2-9FC9-FAF6222CBC53}" destId="{39E334DF-3859-4DBE-8D26-DC114BB92849}" srcOrd="0" destOrd="0" presId="urn:microsoft.com/office/officeart/2005/8/layout/hChevron3"/>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3928F860-287B-484F-8A02-E80E6CCEB353}" type="doc">
      <dgm:prSet loTypeId="urn:microsoft.com/office/officeart/2009/3/layout/PieProcess" loCatId="process" qsTypeId="urn:microsoft.com/office/officeart/2005/8/quickstyle/simple1" qsCatId="simple" csTypeId="urn:microsoft.com/office/officeart/2005/8/colors/accent1_2" csCatId="accent1" phldr="1"/>
      <dgm:spPr/>
      <dgm:t>
        <a:bodyPr/>
        <a:lstStyle/>
        <a:p>
          <a:endParaRPr lang="en-US"/>
        </a:p>
      </dgm:t>
    </dgm:pt>
    <dgm:pt modelId="{337DA234-8906-45E7-B436-1DA67DF5CB90}">
      <dgm:prSet custT="1"/>
      <dgm:spPr/>
      <dgm:t>
        <a:bodyPr/>
        <a:lstStyle/>
        <a:p>
          <a:pPr rtl="0"/>
          <a:r>
            <a:rPr lang="en-US" sz="4800"/>
            <a:t>Medication</a:t>
          </a:r>
        </a:p>
      </dgm:t>
    </dgm:pt>
    <dgm:pt modelId="{58C085C0-F3FC-474A-8E6C-2F9C87B49E01}" type="parTrans" cxnId="{3CCC4AC1-0C16-4A0D-95A9-C0CA0EB95BFC}">
      <dgm:prSet/>
      <dgm:spPr/>
      <dgm:t>
        <a:bodyPr/>
        <a:lstStyle/>
        <a:p>
          <a:endParaRPr lang="en-US" sz="1400"/>
        </a:p>
      </dgm:t>
    </dgm:pt>
    <dgm:pt modelId="{E3054F47-6A43-4EF5-84DC-39C7EB191371}" type="sibTrans" cxnId="{3CCC4AC1-0C16-4A0D-95A9-C0CA0EB95BFC}">
      <dgm:prSet/>
      <dgm:spPr/>
      <dgm:t>
        <a:bodyPr/>
        <a:lstStyle/>
        <a:p>
          <a:endParaRPr lang="en-US" sz="1400"/>
        </a:p>
      </dgm:t>
    </dgm:pt>
    <dgm:pt modelId="{8900AD83-060F-46C8-9F2F-9D80BB28871D}">
      <dgm:prSet custT="1"/>
      <dgm:spPr/>
      <dgm:t>
        <a:bodyPr/>
        <a:lstStyle/>
        <a:p>
          <a:pPr rtl="0"/>
          <a:r>
            <a:rPr lang="en-US" sz="1400"/>
            <a:t>Antidepressants for people with moderate to severe depression. </a:t>
          </a:r>
        </a:p>
        <a:p>
          <a:pPr rtl="0"/>
          <a:endParaRPr lang="en-US" sz="1400"/>
        </a:p>
      </dgm:t>
    </dgm:pt>
    <dgm:pt modelId="{4DFB19E0-16DF-4941-91D7-F7107C7BF449}" type="parTrans" cxnId="{AEAEDDB7-1F58-4CDD-AB5F-CF92063950B9}">
      <dgm:prSet/>
      <dgm:spPr/>
      <dgm:t>
        <a:bodyPr/>
        <a:lstStyle/>
        <a:p>
          <a:endParaRPr lang="en-US" sz="1400"/>
        </a:p>
      </dgm:t>
    </dgm:pt>
    <dgm:pt modelId="{CB203C0E-1743-4D50-B4AC-AFA16D4A3D34}" type="sibTrans" cxnId="{AEAEDDB7-1F58-4CDD-AB5F-CF92063950B9}">
      <dgm:prSet/>
      <dgm:spPr/>
      <dgm:t>
        <a:bodyPr/>
        <a:lstStyle/>
        <a:p>
          <a:endParaRPr lang="en-US" sz="1400"/>
        </a:p>
      </dgm:t>
    </dgm:pt>
    <dgm:pt modelId="{AB902DBF-33DE-4E2B-837F-456DD6D6D0DA}">
      <dgm:prSet custT="1"/>
      <dgm:spPr/>
      <dgm:t>
        <a:bodyPr/>
        <a:lstStyle/>
        <a:p>
          <a:pPr rtl="0"/>
          <a:r>
            <a:rPr lang="en-US" sz="1400"/>
            <a:t>NICE guidelines suggest that first line treatment should be with an </a:t>
          </a:r>
          <a:r>
            <a:rPr lang="en-US" sz="1400" b="1"/>
            <a:t>SSRI </a:t>
          </a:r>
          <a:r>
            <a:rPr lang="en-US" sz="1400"/>
            <a:t>(selective serotonin reuptake inhibitor).</a:t>
          </a:r>
        </a:p>
        <a:p>
          <a:pPr rtl="0"/>
          <a:endParaRPr lang="en-US" sz="1400"/>
        </a:p>
      </dgm:t>
    </dgm:pt>
    <dgm:pt modelId="{CC7180EC-AAAE-474C-A4BC-2F1B0C317C70}" type="parTrans" cxnId="{5292569E-F7C9-4298-B784-6275F9ACF1AF}">
      <dgm:prSet/>
      <dgm:spPr/>
      <dgm:t>
        <a:bodyPr/>
        <a:lstStyle/>
        <a:p>
          <a:endParaRPr lang="en-US" sz="1400"/>
        </a:p>
      </dgm:t>
    </dgm:pt>
    <dgm:pt modelId="{34A9088C-1BB8-4C7D-8552-FE06CB5BD72B}" type="sibTrans" cxnId="{5292569E-F7C9-4298-B784-6275F9ACF1AF}">
      <dgm:prSet/>
      <dgm:spPr/>
      <dgm:t>
        <a:bodyPr/>
        <a:lstStyle/>
        <a:p>
          <a:endParaRPr lang="en-US" sz="1400"/>
        </a:p>
      </dgm:t>
    </dgm:pt>
    <dgm:pt modelId="{FC82457C-2592-41DB-A7E6-0DE0FC3F94B4}">
      <dgm:prSet custT="1"/>
      <dgm:spPr/>
      <dgm:t>
        <a:bodyPr/>
        <a:lstStyle/>
        <a:p>
          <a:pPr rtl="0"/>
          <a:r>
            <a:rPr lang="en-US" sz="1400" dirty="0"/>
            <a:t>Choice of antidepressant should be guided by the </a:t>
          </a:r>
          <a:r>
            <a:rPr lang="en-US" sz="1400" b="1" dirty="0"/>
            <a:t>patient’s previous experience </a:t>
          </a:r>
          <a:r>
            <a:rPr lang="en-US" sz="1400" dirty="0"/>
            <a:t>of an antidepressant, and by co-morbidities and side effects. </a:t>
          </a:r>
        </a:p>
        <a:p>
          <a:pPr rtl="0"/>
          <a:endParaRPr lang="en-US" sz="1400" dirty="0"/>
        </a:p>
      </dgm:t>
    </dgm:pt>
    <dgm:pt modelId="{6861C5C7-F01C-49A7-B267-2A5F0E21DFFE}" type="parTrans" cxnId="{DCB19C1C-F122-45C6-8A53-1491957EDEA9}">
      <dgm:prSet/>
      <dgm:spPr/>
      <dgm:t>
        <a:bodyPr/>
        <a:lstStyle/>
        <a:p>
          <a:endParaRPr lang="en-US" sz="1400"/>
        </a:p>
      </dgm:t>
    </dgm:pt>
    <dgm:pt modelId="{2B339C1D-C605-48D5-B4F0-27804AD0E5F2}" type="sibTrans" cxnId="{DCB19C1C-F122-45C6-8A53-1491957EDEA9}">
      <dgm:prSet/>
      <dgm:spPr/>
      <dgm:t>
        <a:bodyPr/>
        <a:lstStyle/>
        <a:p>
          <a:endParaRPr lang="en-US" sz="1400"/>
        </a:p>
      </dgm:t>
    </dgm:pt>
    <dgm:pt modelId="{F7AE2F75-D848-4A71-9C77-207DF731F297}">
      <dgm:prSet custT="1"/>
      <dgm:spPr/>
      <dgm:t>
        <a:bodyPr/>
        <a:lstStyle/>
        <a:p>
          <a:pPr rtl="0"/>
          <a:r>
            <a:rPr lang="en-US" sz="1400"/>
            <a:t>Tricyclic antidepressants (TCAs) </a:t>
          </a:r>
          <a:r>
            <a:rPr lang="en-US" sz="1400" b="1"/>
            <a:t>should not be initiated in primary care</a:t>
          </a:r>
          <a:r>
            <a:rPr lang="en-US" sz="1400"/>
            <a:t>, but are occasionally suggested by secondary care for use in treatment-resistant depression.</a:t>
          </a:r>
        </a:p>
        <a:p>
          <a:pPr rtl="0"/>
          <a:endParaRPr lang="en-US" sz="1400"/>
        </a:p>
      </dgm:t>
    </dgm:pt>
    <dgm:pt modelId="{18B34C99-7B54-441C-B6F9-40089CA02D5F}" type="parTrans" cxnId="{F56B0612-F588-490A-9AC7-0536C208B77E}">
      <dgm:prSet/>
      <dgm:spPr/>
      <dgm:t>
        <a:bodyPr/>
        <a:lstStyle/>
        <a:p>
          <a:endParaRPr lang="en-US" sz="1400"/>
        </a:p>
      </dgm:t>
    </dgm:pt>
    <dgm:pt modelId="{04A8B905-747D-4463-8BBF-244EAF38C010}" type="sibTrans" cxnId="{F56B0612-F588-490A-9AC7-0536C208B77E}">
      <dgm:prSet/>
      <dgm:spPr/>
      <dgm:t>
        <a:bodyPr/>
        <a:lstStyle/>
        <a:p>
          <a:endParaRPr lang="en-US" sz="1400"/>
        </a:p>
      </dgm:t>
    </dgm:pt>
    <dgm:pt modelId="{AC8D9FEF-9114-4370-9D74-C20077BEB1AA}">
      <dgm:prSet custT="1"/>
      <dgm:spPr/>
      <dgm:t>
        <a:bodyPr/>
        <a:lstStyle/>
        <a:p>
          <a:pPr rtl="0"/>
          <a:r>
            <a:rPr lang="en-US" sz="1400" b="1"/>
            <a:t>Amitriptyline</a:t>
          </a:r>
          <a:r>
            <a:rPr lang="en-US" sz="1400"/>
            <a:t> is frequently started in primary care for older people with chronic pain, but co-prescribing of both a TCA and an SSRI should be avoided. </a:t>
          </a:r>
        </a:p>
      </dgm:t>
    </dgm:pt>
    <dgm:pt modelId="{00862CC5-FACC-4463-A2C6-9FA87075DB2B}" type="parTrans" cxnId="{9AF4B62C-149E-4345-A0F1-3839CB53588A}">
      <dgm:prSet/>
      <dgm:spPr/>
      <dgm:t>
        <a:bodyPr/>
        <a:lstStyle/>
        <a:p>
          <a:endParaRPr lang="en-US" sz="1400"/>
        </a:p>
      </dgm:t>
    </dgm:pt>
    <dgm:pt modelId="{838D473A-4FAB-4DA4-969F-605DC4A917FE}" type="sibTrans" cxnId="{9AF4B62C-149E-4345-A0F1-3839CB53588A}">
      <dgm:prSet/>
      <dgm:spPr/>
      <dgm:t>
        <a:bodyPr/>
        <a:lstStyle/>
        <a:p>
          <a:endParaRPr lang="en-US" sz="1400"/>
        </a:p>
      </dgm:t>
    </dgm:pt>
    <dgm:pt modelId="{F8DBB53A-AB3C-48CB-81FE-6497639C0655}" type="pres">
      <dgm:prSet presAssocID="{3928F860-287B-484F-8A02-E80E6CCEB353}" presName="Name0" presStyleCnt="0">
        <dgm:presLayoutVars>
          <dgm:chMax val="7"/>
          <dgm:chPref val="7"/>
          <dgm:dir/>
          <dgm:animOne val="branch"/>
          <dgm:animLvl val="lvl"/>
        </dgm:presLayoutVars>
      </dgm:prSet>
      <dgm:spPr/>
    </dgm:pt>
    <dgm:pt modelId="{B8993F2D-0D1E-4282-8642-517FDB8F7220}" type="pres">
      <dgm:prSet presAssocID="{337DA234-8906-45E7-B436-1DA67DF5CB90}" presName="ParentComposite" presStyleCnt="0"/>
      <dgm:spPr/>
    </dgm:pt>
    <dgm:pt modelId="{98E6CA60-5641-46C2-9F80-B52948BF98FF}" type="pres">
      <dgm:prSet presAssocID="{337DA234-8906-45E7-B436-1DA67DF5CB90}" presName="Chord" presStyleLbl="bgShp" presStyleIdx="0" presStyleCnt="1"/>
      <dgm:spPr/>
    </dgm:pt>
    <dgm:pt modelId="{293DFEA6-E7EF-42AF-9065-278B31440D8B}" type="pres">
      <dgm:prSet presAssocID="{337DA234-8906-45E7-B436-1DA67DF5CB90}" presName="Pie" presStyleLbl="alignNode1" presStyleIdx="0" presStyleCnt="1"/>
      <dgm:spPr/>
    </dgm:pt>
    <dgm:pt modelId="{1D2E4484-7538-4C12-8AAA-2214EFA061BA}" type="pres">
      <dgm:prSet presAssocID="{337DA234-8906-45E7-B436-1DA67DF5CB90}" presName="Parent" presStyleLbl="revTx" presStyleIdx="0" presStyleCnt="2">
        <dgm:presLayoutVars>
          <dgm:chMax val="1"/>
          <dgm:chPref val="1"/>
          <dgm:bulletEnabled val="1"/>
        </dgm:presLayoutVars>
      </dgm:prSet>
      <dgm:spPr/>
    </dgm:pt>
    <dgm:pt modelId="{D753EA29-6432-44EF-A8E7-A595D81EC9E7}" type="pres">
      <dgm:prSet presAssocID="{CB203C0E-1743-4D50-B4AC-AFA16D4A3D34}" presName="negSibTrans" presStyleCnt="0"/>
      <dgm:spPr/>
    </dgm:pt>
    <dgm:pt modelId="{D64D698C-EE76-44B7-8C8A-852C5292545D}" type="pres">
      <dgm:prSet presAssocID="{337DA234-8906-45E7-B436-1DA67DF5CB90}" presName="composite" presStyleCnt="0"/>
      <dgm:spPr/>
    </dgm:pt>
    <dgm:pt modelId="{336D84B4-69B0-4555-A1F8-82D422238E13}" type="pres">
      <dgm:prSet presAssocID="{337DA234-8906-45E7-B436-1DA67DF5CB90}" presName="Child" presStyleLbl="revTx" presStyleIdx="1" presStyleCnt="2" custScaleX="150994">
        <dgm:presLayoutVars>
          <dgm:chMax val="0"/>
          <dgm:chPref val="0"/>
          <dgm:bulletEnabled val="1"/>
        </dgm:presLayoutVars>
      </dgm:prSet>
      <dgm:spPr/>
    </dgm:pt>
  </dgm:ptLst>
  <dgm:cxnLst>
    <dgm:cxn modelId="{5B9C2208-159A-4405-B8E3-DDEB13524676}" type="presOf" srcId="{AC8D9FEF-9114-4370-9D74-C20077BEB1AA}" destId="{336D84B4-69B0-4555-A1F8-82D422238E13}" srcOrd="0" destOrd="4" presId="urn:microsoft.com/office/officeart/2009/3/layout/PieProcess"/>
    <dgm:cxn modelId="{F56B0612-F588-490A-9AC7-0536C208B77E}" srcId="{337DA234-8906-45E7-B436-1DA67DF5CB90}" destId="{F7AE2F75-D848-4A71-9C77-207DF731F297}" srcOrd="3" destOrd="0" parTransId="{18B34C99-7B54-441C-B6F9-40089CA02D5F}" sibTransId="{04A8B905-747D-4463-8BBF-244EAF38C010}"/>
    <dgm:cxn modelId="{DCB19C1C-F122-45C6-8A53-1491957EDEA9}" srcId="{337DA234-8906-45E7-B436-1DA67DF5CB90}" destId="{FC82457C-2592-41DB-A7E6-0DE0FC3F94B4}" srcOrd="2" destOrd="0" parTransId="{6861C5C7-F01C-49A7-B267-2A5F0E21DFFE}" sibTransId="{2B339C1D-C605-48D5-B4F0-27804AD0E5F2}"/>
    <dgm:cxn modelId="{290D2A2C-CB99-4085-8898-0B1901757EDC}" type="presOf" srcId="{337DA234-8906-45E7-B436-1DA67DF5CB90}" destId="{1D2E4484-7538-4C12-8AAA-2214EFA061BA}" srcOrd="0" destOrd="0" presId="urn:microsoft.com/office/officeart/2009/3/layout/PieProcess"/>
    <dgm:cxn modelId="{9AF4B62C-149E-4345-A0F1-3839CB53588A}" srcId="{337DA234-8906-45E7-B436-1DA67DF5CB90}" destId="{AC8D9FEF-9114-4370-9D74-C20077BEB1AA}" srcOrd="4" destOrd="0" parTransId="{00862CC5-FACC-4463-A2C6-9FA87075DB2B}" sibTransId="{838D473A-4FAB-4DA4-969F-605DC4A917FE}"/>
    <dgm:cxn modelId="{3A5CC87D-DAA6-4B4D-9D81-E62B52DA298F}" type="presOf" srcId="{3928F860-287B-484F-8A02-E80E6CCEB353}" destId="{F8DBB53A-AB3C-48CB-81FE-6497639C0655}" srcOrd="0" destOrd="0" presId="urn:microsoft.com/office/officeart/2009/3/layout/PieProcess"/>
    <dgm:cxn modelId="{3C544D9A-AC95-484B-8E5F-B75CE3920456}" type="presOf" srcId="{FC82457C-2592-41DB-A7E6-0DE0FC3F94B4}" destId="{336D84B4-69B0-4555-A1F8-82D422238E13}" srcOrd="0" destOrd="2" presId="urn:microsoft.com/office/officeart/2009/3/layout/PieProcess"/>
    <dgm:cxn modelId="{5292569E-F7C9-4298-B784-6275F9ACF1AF}" srcId="{337DA234-8906-45E7-B436-1DA67DF5CB90}" destId="{AB902DBF-33DE-4E2B-837F-456DD6D6D0DA}" srcOrd="1" destOrd="0" parTransId="{CC7180EC-AAAE-474C-A4BC-2F1B0C317C70}" sibTransId="{34A9088C-1BB8-4C7D-8552-FE06CB5BD72B}"/>
    <dgm:cxn modelId="{AEAEDDB7-1F58-4CDD-AB5F-CF92063950B9}" srcId="{337DA234-8906-45E7-B436-1DA67DF5CB90}" destId="{8900AD83-060F-46C8-9F2F-9D80BB28871D}" srcOrd="0" destOrd="0" parTransId="{4DFB19E0-16DF-4941-91D7-F7107C7BF449}" sibTransId="{CB203C0E-1743-4D50-B4AC-AFA16D4A3D34}"/>
    <dgm:cxn modelId="{3CCC4AC1-0C16-4A0D-95A9-C0CA0EB95BFC}" srcId="{3928F860-287B-484F-8A02-E80E6CCEB353}" destId="{337DA234-8906-45E7-B436-1DA67DF5CB90}" srcOrd="0" destOrd="0" parTransId="{58C085C0-F3FC-474A-8E6C-2F9C87B49E01}" sibTransId="{E3054F47-6A43-4EF5-84DC-39C7EB191371}"/>
    <dgm:cxn modelId="{C1DC21CC-7589-4BFA-BAED-584B4E21EF86}" type="presOf" srcId="{F7AE2F75-D848-4A71-9C77-207DF731F297}" destId="{336D84B4-69B0-4555-A1F8-82D422238E13}" srcOrd="0" destOrd="3" presId="urn:microsoft.com/office/officeart/2009/3/layout/PieProcess"/>
    <dgm:cxn modelId="{A4A56FCC-9D90-420F-81D6-A9B734B95540}" type="presOf" srcId="{AB902DBF-33DE-4E2B-837F-456DD6D6D0DA}" destId="{336D84B4-69B0-4555-A1F8-82D422238E13}" srcOrd="0" destOrd="1" presId="urn:microsoft.com/office/officeart/2009/3/layout/PieProcess"/>
    <dgm:cxn modelId="{6235A9EC-DB7E-4947-961A-CA40ECB2598B}" type="presOf" srcId="{8900AD83-060F-46C8-9F2F-9D80BB28871D}" destId="{336D84B4-69B0-4555-A1F8-82D422238E13}" srcOrd="0" destOrd="0" presId="urn:microsoft.com/office/officeart/2009/3/layout/PieProcess"/>
    <dgm:cxn modelId="{1881F167-8527-4F65-92FD-0B08A52F9E5F}" type="presParOf" srcId="{F8DBB53A-AB3C-48CB-81FE-6497639C0655}" destId="{B8993F2D-0D1E-4282-8642-517FDB8F7220}" srcOrd="0" destOrd="0" presId="urn:microsoft.com/office/officeart/2009/3/layout/PieProcess"/>
    <dgm:cxn modelId="{B5FDF522-BB2D-4FA8-B254-E931BDFAB93E}" type="presParOf" srcId="{B8993F2D-0D1E-4282-8642-517FDB8F7220}" destId="{98E6CA60-5641-46C2-9F80-B52948BF98FF}" srcOrd="0" destOrd="0" presId="urn:microsoft.com/office/officeart/2009/3/layout/PieProcess"/>
    <dgm:cxn modelId="{C0A9F051-27D6-48F1-9E36-D4CFA48A7CEB}" type="presParOf" srcId="{B8993F2D-0D1E-4282-8642-517FDB8F7220}" destId="{293DFEA6-E7EF-42AF-9065-278B31440D8B}" srcOrd="1" destOrd="0" presId="urn:microsoft.com/office/officeart/2009/3/layout/PieProcess"/>
    <dgm:cxn modelId="{8F48DF6F-74DF-4E89-9487-7BF601C1B2DC}" type="presParOf" srcId="{B8993F2D-0D1E-4282-8642-517FDB8F7220}" destId="{1D2E4484-7538-4C12-8AAA-2214EFA061BA}" srcOrd="2" destOrd="0" presId="urn:microsoft.com/office/officeart/2009/3/layout/PieProcess"/>
    <dgm:cxn modelId="{6023F4AD-F80E-4217-8699-A65D303E508A}" type="presParOf" srcId="{F8DBB53A-AB3C-48CB-81FE-6497639C0655}" destId="{D753EA29-6432-44EF-A8E7-A595D81EC9E7}" srcOrd="1" destOrd="0" presId="urn:microsoft.com/office/officeart/2009/3/layout/PieProcess"/>
    <dgm:cxn modelId="{271D2A07-F425-457C-8410-93FA3A78D714}" type="presParOf" srcId="{F8DBB53A-AB3C-48CB-81FE-6497639C0655}" destId="{D64D698C-EE76-44B7-8C8A-852C5292545D}" srcOrd="2" destOrd="0" presId="urn:microsoft.com/office/officeart/2009/3/layout/PieProcess"/>
    <dgm:cxn modelId="{77BC64B7-9C05-4A3F-A0DE-8459A735CB41}" type="presParOf" srcId="{D64D698C-EE76-44B7-8C8A-852C5292545D}" destId="{336D84B4-69B0-4555-A1F8-82D422238E13}" srcOrd="0" destOrd="0" presId="urn:microsoft.com/office/officeart/2009/3/layout/Pi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6D629F50-3A16-45E9-BCF1-17B27CAD7F9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en-US"/>
        </a:p>
      </dgm:t>
    </dgm:pt>
    <dgm:pt modelId="{67B295D5-24C1-4666-812B-B5A268681705}">
      <dgm:prSet/>
      <dgm:spPr/>
      <dgm:t>
        <a:bodyPr/>
        <a:lstStyle/>
        <a:p>
          <a:pPr rtl="0"/>
          <a:r>
            <a:rPr lang="en-US" dirty="0"/>
            <a:t>Psychological and talking therapies</a:t>
          </a:r>
        </a:p>
      </dgm:t>
    </dgm:pt>
    <dgm:pt modelId="{503E9172-AFB7-4E16-978E-546B38F1E879}" type="parTrans" cxnId="{B9BB135A-F1F7-4B2D-8B1C-EEB6BC98C307}">
      <dgm:prSet/>
      <dgm:spPr/>
      <dgm:t>
        <a:bodyPr/>
        <a:lstStyle/>
        <a:p>
          <a:endParaRPr lang="en-US"/>
        </a:p>
      </dgm:t>
    </dgm:pt>
    <dgm:pt modelId="{29CF77C0-1FA6-4B84-A2E2-E148F60CC72A}" type="sibTrans" cxnId="{B9BB135A-F1F7-4B2D-8B1C-EEB6BC98C307}">
      <dgm:prSet/>
      <dgm:spPr/>
      <dgm:t>
        <a:bodyPr/>
        <a:lstStyle/>
        <a:p>
          <a:endParaRPr lang="en-US"/>
        </a:p>
      </dgm:t>
    </dgm:pt>
    <dgm:pt modelId="{43CBA73A-4E40-4A75-A4B6-685DFE9CC62A}" type="pres">
      <dgm:prSet presAssocID="{6D629F50-3A16-45E9-BCF1-17B27CAD7F9D}" presName="linear" presStyleCnt="0">
        <dgm:presLayoutVars>
          <dgm:animLvl val="lvl"/>
          <dgm:resizeHandles val="exact"/>
        </dgm:presLayoutVars>
      </dgm:prSet>
      <dgm:spPr/>
    </dgm:pt>
    <dgm:pt modelId="{B45CBFDE-6CBA-4620-85CA-7A6E0BC342FE}" type="pres">
      <dgm:prSet presAssocID="{67B295D5-24C1-4666-812B-B5A268681705}" presName="parentText" presStyleLbl="node1" presStyleIdx="0" presStyleCnt="1" custScaleY="101176" custLinFactNeighborX="2341" custLinFactNeighborY="26589">
        <dgm:presLayoutVars>
          <dgm:chMax val="0"/>
          <dgm:bulletEnabled val="1"/>
        </dgm:presLayoutVars>
      </dgm:prSet>
      <dgm:spPr/>
    </dgm:pt>
  </dgm:ptLst>
  <dgm:cxnLst>
    <dgm:cxn modelId="{9436F439-0E20-4FFE-BD1D-37E33718886D}" type="presOf" srcId="{67B295D5-24C1-4666-812B-B5A268681705}" destId="{B45CBFDE-6CBA-4620-85CA-7A6E0BC342FE}" srcOrd="0" destOrd="0" presId="urn:microsoft.com/office/officeart/2005/8/layout/vList2"/>
    <dgm:cxn modelId="{B9BB135A-F1F7-4B2D-8B1C-EEB6BC98C307}" srcId="{6D629F50-3A16-45E9-BCF1-17B27CAD7F9D}" destId="{67B295D5-24C1-4666-812B-B5A268681705}" srcOrd="0" destOrd="0" parTransId="{503E9172-AFB7-4E16-978E-546B38F1E879}" sibTransId="{29CF77C0-1FA6-4B84-A2E2-E148F60CC72A}"/>
    <dgm:cxn modelId="{976A5BF1-00EF-489A-8A5D-5B8D3B9C79C3}" type="presOf" srcId="{6D629F50-3A16-45E9-BCF1-17B27CAD7F9D}" destId="{43CBA73A-4E40-4A75-A4B6-685DFE9CC62A}" srcOrd="0" destOrd="0" presId="urn:microsoft.com/office/officeart/2005/8/layout/vList2"/>
    <dgm:cxn modelId="{366F730D-F784-4F0B-95D9-A1BC9AC50B8C}" type="presParOf" srcId="{43CBA73A-4E40-4A75-A4B6-685DFE9CC62A}" destId="{B45CBFDE-6CBA-4620-85CA-7A6E0BC342FE}"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01FF61A2-C427-4C03-AE92-C718BE964D6D}"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49B56F76-A665-437C-8B4F-58186AA89B5B}">
      <dgm:prSet custT="1"/>
      <dgm:spPr/>
      <dgm:t>
        <a:bodyPr/>
        <a:lstStyle/>
        <a:p>
          <a:pPr rtl="0"/>
          <a:r>
            <a:rPr lang="en-US" sz="1800" dirty="0"/>
            <a:t>Many older people express a </a:t>
          </a:r>
          <a:r>
            <a:rPr lang="en-US" sz="1800" b="1" dirty="0"/>
            <a:t>preference for a </a:t>
          </a:r>
          <a:r>
            <a:rPr lang="en-US" sz="1600" b="1" dirty="0"/>
            <a:t>talking</a:t>
          </a:r>
          <a:r>
            <a:rPr lang="en-US" sz="1800" b="1" dirty="0"/>
            <a:t> treatment </a:t>
          </a:r>
          <a:r>
            <a:rPr lang="en-US" sz="1800" dirty="0"/>
            <a:t>and there is good evidence for the effectiveness of a number of psycho-social interventions such as Cognitive </a:t>
          </a:r>
          <a:r>
            <a:rPr lang="en-US" sz="1800" dirty="0" err="1"/>
            <a:t>Behavioural</a:t>
          </a:r>
          <a:r>
            <a:rPr lang="en-US" sz="1800" dirty="0"/>
            <a:t> Therapy (CBT), </a:t>
          </a:r>
          <a:r>
            <a:rPr lang="en-US" sz="1800" dirty="0" err="1"/>
            <a:t>Behavioural</a:t>
          </a:r>
          <a:r>
            <a:rPr lang="en-US" sz="1800" dirty="0"/>
            <a:t> Activation and Problem Solving Treatments (Woods, Roth, 2005; Givens, Datto, Ruckdeschel et al,  2006). </a:t>
          </a:r>
        </a:p>
      </dgm:t>
    </dgm:pt>
    <dgm:pt modelId="{CE41DD49-BDC2-4A84-B279-0174300F6F09}" type="parTrans" cxnId="{66D6B2B1-F916-477B-BCBD-C2894A16B588}">
      <dgm:prSet/>
      <dgm:spPr/>
      <dgm:t>
        <a:bodyPr/>
        <a:lstStyle/>
        <a:p>
          <a:endParaRPr lang="en-US" sz="2400"/>
        </a:p>
      </dgm:t>
    </dgm:pt>
    <dgm:pt modelId="{06930D3C-EF17-41D4-8889-4B982537D907}" type="sibTrans" cxnId="{66D6B2B1-F916-477B-BCBD-C2894A16B588}">
      <dgm:prSet/>
      <dgm:spPr/>
      <dgm:t>
        <a:bodyPr/>
        <a:lstStyle/>
        <a:p>
          <a:endParaRPr lang="en-US" sz="2400"/>
        </a:p>
      </dgm:t>
    </dgm:pt>
    <dgm:pt modelId="{4324786C-86F9-4389-90DD-32721CBFC512}" type="pres">
      <dgm:prSet presAssocID="{01FF61A2-C427-4C03-AE92-C718BE964D6D}" presName="Name0" presStyleCnt="0">
        <dgm:presLayoutVars>
          <dgm:dir/>
          <dgm:animLvl val="lvl"/>
          <dgm:resizeHandles val="exact"/>
        </dgm:presLayoutVars>
      </dgm:prSet>
      <dgm:spPr/>
    </dgm:pt>
    <dgm:pt modelId="{A9334A07-4037-49BF-A9D5-82A57EA828B6}" type="pres">
      <dgm:prSet presAssocID="{49B56F76-A665-437C-8B4F-58186AA89B5B}" presName="linNode" presStyleCnt="0"/>
      <dgm:spPr/>
    </dgm:pt>
    <dgm:pt modelId="{35CC6FF7-B20F-4151-B5C9-7CB4B20771CE}" type="pres">
      <dgm:prSet presAssocID="{49B56F76-A665-437C-8B4F-58186AA89B5B}" presName="parentText" presStyleLbl="node1" presStyleIdx="0" presStyleCnt="1" custScaleX="206755" custLinFactNeighborX="3946">
        <dgm:presLayoutVars>
          <dgm:chMax val="1"/>
          <dgm:bulletEnabled val="1"/>
        </dgm:presLayoutVars>
      </dgm:prSet>
      <dgm:spPr/>
    </dgm:pt>
  </dgm:ptLst>
  <dgm:cxnLst>
    <dgm:cxn modelId="{7CE763A0-CD05-44E0-A369-EAC7CF209845}" type="presOf" srcId="{01FF61A2-C427-4C03-AE92-C718BE964D6D}" destId="{4324786C-86F9-4389-90DD-32721CBFC512}" srcOrd="0" destOrd="0" presId="urn:microsoft.com/office/officeart/2005/8/layout/vList5"/>
    <dgm:cxn modelId="{127053AD-D53D-4668-A89C-374929D8D970}" type="presOf" srcId="{49B56F76-A665-437C-8B4F-58186AA89B5B}" destId="{35CC6FF7-B20F-4151-B5C9-7CB4B20771CE}" srcOrd="0" destOrd="0" presId="urn:microsoft.com/office/officeart/2005/8/layout/vList5"/>
    <dgm:cxn modelId="{66D6B2B1-F916-477B-BCBD-C2894A16B588}" srcId="{01FF61A2-C427-4C03-AE92-C718BE964D6D}" destId="{49B56F76-A665-437C-8B4F-58186AA89B5B}" srcOrd="0" destOrd="0" parTransId="{CE41DD49-BDC2-4A84-B279-0174300F6F09}" sibTransId="{06930D3C-EF17-41D4-8889-4B982537D907}"/>
    <dgm:cxn modelId="{78AC4BC1-33E4-4CB3-B9CD-E56C6A1DD734}" type="presParOf" srcId="{4324786C-86F9-4389-90DD-32721CBFC512}" destId="{A9334A07-4037-49BF-A9D5-82A57EA828B6}" srcOrd="0" destOrd="0" presId="urn:microsoft.com/office/officeart/2005/8/layout/vList5"/>
    <dgm:cxn modelId="{8D4CFE93-D912-4250-BFE4-462AC45D2E79}" type="presParOf" srcId="{A9334A07-4037-49BF-A9D5-82A57EA828B6}" destId="{35CC6FF7-B20F-4151-B5C9-7CB4B20771CE}" srcOrd="0" destOrd="0" presId="urn:microsoft.com/office/officeart/2005/8/layout/vList5"/>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63092B2A-C2A0-46E6-AFC4-6613A2257EBC}" type="doc">
      <dgm:prSet loTypeId="urn:microsoft.com/office/officeart/2005/8/layout/vList2" loCatId="list" qsTypeId="urn:microsoft.com/office/officeart/2005/8/quickstyle/simple1" qsCatId="simple" csTypeId="urn:microsoft.com/office/officeart/2005/8/colors/accent3_5" csCatId="accent3" phldr="1"/>
      <dgm:spPr/>
      <dgm:t>
        <a:bodyPr/>
        <a:lstStyle/>
        <a:p>
          <a:endParaRPr lang="en-US"/>
        </a:p>
      </dgm:t>
    </dgm:pt>
    <dgm:pt modelId="{A156196B-58A4-432F-89DD-8491372C15D4}">
      <dgm:prSet custT="1"/>
      <dgm:spPr/>
      <dgm:t>
        <a:bodyPr/>
        <a:lstStyle/>
        <a:p>
          <a:pPr algn="ctr" rtl="0"/>
          <a:r>
            <a:rPr lang="en-US" sz="2000"/>
            <a:t>There is evidence, however, that GPs continue to refer younger rather than older people for talking treatments (Kendrick, </a:t>
          </a:r>
          <a:r>
            <a:rPr lang="en-US" sz="2000" err="1"/>
            <a:t>Dowrick</a:t>
          </a:r>
          <a:r>
            <a:rPr lang="en-US" sz="2000"/>
            <a:t>, McBride et al, 2009).</a:t>
          </a:r>
        </a:p>
      </dgm:t>
    </dgm:pt>
    <dgm:pt modelId="{7807F98A-B6CF-432E-8E21-E346F392F9E8}" type="parTrans" cxnId="{05A06718-A7B1-4251-B0BB-D8D2C5E249D6}">
      <dgm:prSet/>
      <dgm:spPr/>
      <dgm:t>
        <a:bodyPr/>
        <a:lstStyle/>
        <a:p>
          <a:pPr algn="ctr"/>
          <a:endParaRPr lang="en-US"/>
        </a:p>
      </dgm:t>
    </dgm:pt>
    <dgm:pt modelId="{B62E4BB7-3D35-4957-90DF-D838DAC79C19}" type="sibTrans" cxnId="{05A06718-A7B1-4251-B0BB-D8D2C5E249D6}">
      <dgm:prSet/>
      <dgm:spPr/>
      <dgm:t>
        <a:bodyPr/>
        <a:lstStyle/>
        <a:p>
          <a:pPr algn="ctr"/>
          <a:endParaRPr lang="en-US"/>
        </a:p>
      </dgm:t>
    </dgm:pt>
    <dgm:pt modelId="{0E0B3E1B-FF2B-4F5F-8C5F-0CCB2CFA8530}" type="pres">
      <dgm:prSet presAssocID="{63092B2A-C2A0-46E6-AFC4-6613A2257EBC}" presName="linear" presStyleCnt="0">
        <dgm:presLayoutVars>
          <dgm:animLvl val="lvl"/>
          <dgm:resizeHandles val="exact"/>
        </dgm:presLayoutVars>
      </dgm:prSet>
      <dgm:spPr/>
    </dgm:pt>
    <dgm:pt modelId="{5F4977DD-6008-4D86-82F8-311F530A7B11}" type="pres">
      <dgm:prSet presAssocID="{A156196B-58A4-432F-89DD-8491372C15D4}" presName="parentText" presStyleLbl="node1" presStyleIdx="0" presStyleCnt="1" custScaleY="538824" custLinFactNeighborX="-1791" custLinFactNeighborY="-85617">
        <dgm:presLayoutVars>
          <dgm:chMax val="0"/>
          <dgm:bulletEnabled val="1"/>
        </dgm:presLayoutVars>
      </dgm:prSet>
      <dgm:spPr/>
    </dgm:pt>
  </dgm:ptLst>
  <dgm:cxnLst>
    <dgm:cxn modelId="{05A06718-A7B1-4251-B0BB-D8D2C5E249D6}" srcId="{63092B2A-C2A0-46E6-AFC4-6613A2257EBC}" destId="{A156196B-58A4-432F-89DD-8491372C15D4}" srcOrd="0" destOrd="0" parTransId="{7807F98A-B6CF-432E-8E21-E346F392F9E8}" sibTransId="{B62E4BB7-3D35-4957-90DF-D838DAC79C19}"/>
    <dgm:cxn modelId="{DBC989BD-3C12-4A8D-85BB-98E8F9975FB0}" type="presOf" srcId="{A156196B-58A4-432F-89DD-8491372C15D4}" destId="{5F4977DD-6008-4D86-82F8-311F530A7B11}" srcOrd="0" destOrd="0" presId="urn:microsoft.com/office/officeart/2005/8/layout/vList2"/>
    <dgm:cxn modelId="{D3E466F0-0E7C-488D-8097-572294EFEEBF}" type="presOf" srcId="{63092B2A-C2A0-46E6-AFC4-6613A2257EBC}" destId="{0E0B3E1B-FF2B-4F5F-8C5F-0CCB2CFA8530}" srcOrd="0" destOrd="0" presId="urn:microsoft.com/office/officeart/2005/8/layout/vList2"/>
    <dgm:cxn modelId="{21944D66-4572-4A51-9AEA-15529983CF74}" type="presParOf" srcId="{0E0B3E1B-FF2B-4F5F-8C5F-0CCB2CFA8530}" destId="{5F4977DD-6008-4D86-82F8-311F530A7B11}" srcOrd="0" destOrd="0" presId="urn:microsoft.com/office/officeart/2005/8/layout/vList2"/>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3FB180C7-9731-4B77-B562-F58903528E4B}" type="doc">
      <dgm:prSet loTypeId="urn:microsoft.com/office/officeart/2005/8/layout/vList5" loCatId="list" qsTypeId="urn:microsoft.com/office/officeart/2005/8/quickstyle/simple1" qsCatId="simple" csTypeId="urn:microsoft.com/office/officeart/2005/8/colors/colorful3" csCatId="colorful" phldr="1"/>
      <dgm:spPr/>
      <dgm:t>
        <a:bodyPr/>
        <a:lstStyle/>
        <a:p>
          <a:endParaRPr lang="en-US"/>
        </a:p>
      </dgm:t>
    </dgm:pt>
    <dgm:pt modelId="{63BF7A0B-CC62-4615-8BED-A8F59B710DDB}">
      <dgm:prSet custT="1"/>
      <dgm:spPr/>
      <dgm:t>
        <a:bodyPr/>
        <a:lstStyle/>
        <a:p>
          <a:pPr rtl="0"/>
          <a:r>
            <a:rPr lang="en-US" sz="3600"/>
            <a:t>Physical activity</a:t>
          </a:r>
        </a:p>
      </dgm:t>
    </dgm:pt>
    <dgm:pt modelId="{E6E9BBF8-459C-4967-B62A-A29CE64F11CB}" type="parTrans" cxnId="{08C804ED-158F-4B81-B529-0D9C7DE9ED4F}">
      <dgm:prSet/>
      <dgm:spPr/>
      <dgm:t>
        <a:bodyPr/>
        <a:lstStyle/>
        <a:p>
          <a:endParaRPr lang="en-US" sz="1600"/>
        </a:p>
      </dgm:t>
    </dgm:pt>
    <dgm:pt modelId="{3D437E3A-8D6F-43DE-8033-31B8F7F75A2D}" type="sibTrans" cxnId="{08C804ED-158F-4B81-B529-0D9C7DE9ED4F}">
      <dgm:prSet/>
      <dgm:spPr/>
      <dgm:t>
        <a:bodyPr/>
        <a:lstStyle/>
        <a:p>
          <a:endParaRPr lang="en-US" sz="1600"/>
        </a:p>
      </dgm:t>
    </dgm:pt>
    <dgm:pt modelId="{0662F49C-1A98-4973-93E9-8A5B52559731}">
      <dgm:prSet custT="1"/>
      <dgm:spPr/>
      <dgm:t>
        <a:bodyPr/>
        <a:lstStyle/>
        <a:p>
          <a:pPr rtl="0"/>
          <a:r>
            <a:rPr lang="en-US" sz="2000"/>
            <a:t>Exercise is recommended as a treatment for mild to moderate depression (NICE, 2009). </a:t>
          </a:r>
        </a:p>
      </dgm:t>
    </dgm:pt>
    <dgm:pt modelId="{FFC9D436-57AB-4C14-ABBE-B80A94F3F8C3}" type="parTrans" cxnId="{7F35DD8B-641A-41A6-8BA7-632939AA0612}">
      <dgm:prSet/>
      <dgm:spPr/>
      <dgm:t>
        <a:bodyPr/>
        <a:lstStyle/>
        <a:p>
          <a:endParaRPr lang="en-US" sz="1600"/>
        </a:p>
      </dgm:t>
    </dgm:pt>
    <dgm:pt modelId="{88B0FA81-E79D-43A1-B92E-C5B02FD049D8}" type="sibTrans" cxnId="{7F35DD8B-641A-41A6-8BA7-632939AA0612}">
      <dgm:prSet/>
      <dgm:spPr/>
      <dgm:t>
        <a:bodyPr/>
        <a:lstStyle/>
        <a:p>
          <a:endParaRPr lang="en-US" sz="1600"/>
        </a:p>
      </dgm:t>
    </dgm:pt>
    <dgm:pt modelId="{3006FF55-A168-4F3E-AB4F-B8A1FEEF5D49}">
      <dgm:prSet custT="1"/>
      <dgm:spPr/>
      <dgm:t>
        <a:bodyPr/>
        <a:lstStyle/>
        <a:p>
          <a:pPr rtl="0"/>
          <a:r>
            <a:rPr lang="en-US" sz="3600"/>
            <a:t>Psycho-social interventions</a:t>
          </a:r>
        </a:p>
      </dgm:t>
    </dgm:pt>
    <dgm:pt modelId="{4168F8B9-5B70-48E7-AEC1-D5790B9F8230}" type="parTrans" cxnId="{B7DEF6F2-DE91-4299-B72F-11769B6E6CAD}">
      <dgm:prSet/>
      <dgm:spPr/>
      <dgm:t>
        <a:bodyPr/>
        <a:lstStyle/>
        <a:p>
          <a:endParaRPr lang="en-US" sz="1600"/>
        </a:p>
      </dgm:t>
    </dgm:pt>
    <dgm:pt modelId="{97F333BF-BE50-408F-BDEC-51E5FDFBF7A5}" type="sibTrans" cxnId="{B7DEF6F2-DE91-4299-B72F-11769B6E6CAD}">
      <dgm:prSet/>
      <dgm:spPr/>
      <dgm:t>
        <a:bodyPr/>
        <a:lstStyle/>
        <a:p>
          <a:endParaRPr lang="en-US" sz="1600"/>
        </a:p>
      </dgm:t>
    </dgm:pt>
    <dgm:pt modelId="{32C1227B-64FC-4443-9D92-B5FD197A2FC5}">
      <dgm:prSet custT="1"/>
      <dgm:spPr/>
      <dgm:t>
        <a:bodyPr/>
        <a:lstStyle/>
        <a:p>
          <a:pPr rtl="0"/>
          <a:r>
            <a:rPr lang="en-US" sz="2000"/>
            <a:t>Befriending may also be useful in management of mild depression in older people (Mead, Lester, Chew-Graham et al, 2010). </a:t>
          </a:r>
        </a:p>
      </dgm:t>
    </dgm:pt>
    <dgm:pt modelId="{6B8F9867-736F-47CB-8F62-58C610F7B4A0}" type="parTrans" cxnId="{D39C1B15-C1E2-4A18-A953-E3E6997F23F2}">
      <dgm:prSet/>
      <dgm:spPr/>
      <dgm:t>
        <a:bodyPr/>
        <a:lstStyle/>
        <a:p>
          <a:endParaRPr lang="en-US" sz="1600"/>
        </a:p>
      </dgm:t>
    </dgm:pt>
    <dgm:pt modelId="{69DBDE45-624F-4D88-A050-AD90A7D9907B}" type="sibTrans" cxnId="{D39C1B15-C1E2-4A18-A953-E3E6997F23F2}">
      <dgm:prSet/>
      <dgm:spPr/>
      <dgm:t>
        <a:bodyPr/>
        <a:lstStyle/>
        <a:p>
          <a:endParaRPr lang="en-US" sz="1600"/>
        </a:p>
      </dgm:t>
    </dgm:pt>
    <dgm:pt modelId="{6C709217-9767-4756-8625-1B5CDA4DE0F1}">
      <dgm:prSet custT="1"/>
      <dgm:spPr/>
      <dgm:t>
        <a:bodyPr/>
        <a:lstStyle/>
        <a:p>
          <a:pPr rtl="0"/>
          <a:r>
            <a:rPr lang="en-US" sz="3600"/>
            <a:t>Collaborative care </a:t>
          </a:r>
        </a:p>
      </dgm:t>
    </dgm:pt>
    <dgm:pt modelId="{98E35628-25DE-4ED0-A6DD-5735AEF544B5}" type="parTrans" cxnId="{7B8FA0B2-8AD9-4565-AFB7-2DA674437A1D}">
      <dgm:prSet/>
      <dgm:spPr/>
      <dgm:t>
        <a:bodyPr/>
        <a:lstStyle/>
        <a:p>
          <a:endParaRPr lang="en-US" sz="1600"/>
        </a:p>
      </dgm:t>
    </dgm:pt>
    <dgm:pt modelId="{E03E1763-6DA4-4080-89DF-AFD537C668FB}" type="sibTrans" cxnId="{7B8FA0B2-8AD9-4565-AFB7-2DA674437A1D}">
      <dgm:prSet/>
      <dgm:spPr/>
      <dgm:t>
        <a:bodyPr/>
        <a:lstStyle/>
        <a:p>
          <a:endParaRPr lang="en-US" sz="1600"/>
        </a:p>
      </dgm:t>
    </dgm:pt>
    <dgm:pt modelId="{F5E48907-9ACE-4FA4-91EC-68C13E65EE34}">
      <dgm:prSet custT="1"/>
      <dgm:spPr/>
      <dgm:t>
        <a:bodyPr/>
        <a:lstStyle/>
        <a:p>
          <a:pPr rtl="0"/>
          <a:r>
            <a:rPr lang="en-US" sz="1800"/>
            <a:t>A case manager co-ordinates care and delivers a specific psycho-social intervention with or without medication management, and liaises with both the GP and the specialist mental health services. (Chew-Graham, Lovell, Roberts et al, 2007.</a:t>
          </a:r>
        </a:p>
      </dgm:t>
    </dgm:pt>
    <dgm:pt modelId="{C7DB382C-3C50-460A-AB6C-8438DD08ED99}" type="parTrans" cxnId="{546B39E5-984B-477A-9B85-B5C301BD5895}">
      <dgm:prSet/>
      <dgm:spPr/>
      <dgm:t>
        <a:bodyPr/>
        <a:lstStyle/>
        <a:p>
          <a:endParaRPr lang="en-US" sz="1600"/>
        </a:p>
      </dgm:t>
    </dgm:pt>
    <dgm:pt modelId="{4FEFDBAF-748E-43A3-A153-4A6AF8E4CFC0}" type="sibTrans" cxnId="{546B39E5-984B-477A-9B85-B5C301BD5895}">
      <dgm:prSet/>
      <dgm:spPr/>
      <dgm:t>
        <a:bodyPr/>
        <a:lstStyle/>
        <a:p>
          <a:endParaRPr lang="en-US" sz="1600"/>
        </a:p>
      </dgm:t>
    </dgm:pt>
    <dgm:pt modelId="{6BD3DBC7-F9A2-4155-AC08-7E31DB9F07CD}" type="pres">
      <dgm:prSet presAssocID="{3FB180C7-9731-4B77-B562-F58903528E4B}" presName="Name0" presStyleCnt="0">
        <dgm:presLayoutVars>
          <dgm:dir/>
          <dgm:animLvl val="lvl"/>
          <dgm:resizeHandles val="exact"/>
        </dgm:presLayoutVars>
      </dgm:prSet>
      <dgm:spPr/>
    </dgm:pt>
    <dgm:pt modelId="{92207647-17C9-401C-84FA-4F5A8D58BDDA}" type="pres">
      <dgm:prSet presAssocID="{63BF7A0B-CC62-4615-8BED-A8F59B710DDB}" presName="linNode" presStyleCnt="0"/>
      <dgm:spPr/>
    </dgm:pt>
    <dgm:pt modelId="{E7CF1168-EBA0-470E-9D59-EDCC4799C13D}" type="pres">
      <dgm:prSet presAssocID="{63BF7A0B-CC62-4615-8BED-A8F59B710DDB}" presName="parentText" presStyleLbl="node1" presStyleIdx="0" presStyleCnt="3">
        <dgm:presLayoutVars>
          <dgm:chMax val="1"/>
          <dgm:bulletEnabled val="1"/>
        </dgm:presLayoutVars>
      </dgm:prSet>
      <dgm:spPr/>
    </dgm:pt>
    <dgm:pt modelId="{6EA94263-DEF3-4A3F-8B76-83C537BDB7FF}" type="pres">
      <dgm:prSet presAssocID="{63BF7A0B-CC62-4615-8BED-A8F59B710DDB}" presName="descendantText" presStyleLbl="alignAccFollowNode1" presStyleIdx="0" presStyleCnt="3">
        <dgm:presLayoutVars>
          <dgm:bulletEnabled val="1"/>
        </dgm:presLayoutVars>
      </dgm:prSet>
      <dgm:spPr/>
    </dgm:pt>
    <dgm:pt modelId="{1CA3F8B7-F9CA-4BAE-BF96-0DFB6317641A}" type="pres">
      <dgm:prSet presAssocID="{3D437E3A-8D6F-43DE-8033-31B8F7F75A2D}" presName="sp" presStyleCnt="0"/>
      <dgm:spPr/>
    </dgm:pt>
    <dgm:pt modelId="{92CC6F3B-624F-42DE-AA66-71A03191E4D0}" type="pres">
      <dgm:prSet presAssocID="{3006FF55-A168-4F3E-AB4F-B8A1FEEF5D49}" presName="linNode" presStyleCnt="0"/>
      <dgm:spPr/>
    </dgm:pt>
    <dgm:pt modelId="{D3F6E851-B37A-4DB2-9FC7-DCB635886176}" type="pres">
      <dgm:prSet presAssocID="{3006FF55-A168-4F3E-AB4F-B8A1FEEF5D49}" presName="parentText" presStyleLbl="node1" presStyleIdx="1" presStyleCnt="3">
        <dgm:presLayoutVars>
          <dgm:chMax val="1"/>
          <dgm:bulletEnabled val="1"/>
        </dgm:presLayoutVars>
      </dgm:prSet>
      <dgm:spPr/>
    </dgm:pt>
    <dgm:pt modelId="{E4A09009-F726-4C5D-8691-BE3C0DA7ECA1}" type="pres">
      <dgm:prSet presAssocID="{3006FF55-A168-4F3E-AB4F-B8A1FEEF5D49}" presName="descendantText" presStyleLbl="alignAccFollowNode1" presStyleIdx="1" presStyleCnt="3">
        <dgm:presLayoutVars>
          <dgm:bulletEnabled val="1"/>
        </dgm:presLayoutVars>
      </dgm:prSet>
      <dgm:spPr/>
    </dgm:pt>
    <dgm:pt modelId="{CC310254-8C5B-41F4-899A-7C6876C22D01}" type="pres">
      <dgm:prSet presAssocID="{97F333BF-BE50-408F-BDEC-51E5FDFBF7A5}" presName="sp" presStyleCnt="0"/>
      <dgm:spPr/>
    </dgm:pt>
    <dgm:pt modelId="{A209321C-7980-46B6-9F00-ED15B6E4CB4D}" type="pres">
      <dgm:prSet presAssocID="{6C709217-9767-4756-8625-1B5CDA4DE0F1}" presName="linNode" presStyleCnt="0"/>
      <dgm:spPr/>
    </dgm:pt>
    <dgm:pt modelId="{1D8BABA2-57A8-42EB-BFD0-58A15CE50660}" type="pres">
      <dgm:prSet presAssocID="{6C709217-9767-4756-8625-1B5CDA4DE0F1}" presName="parentText" presStyleLbl="node1" presStyleIdx="2" presStyleCnt="3">
        <dgm:presLayoutVars>
          <dgm:chMax val="1"/>
          <dgm:bulletEnabled val="1"/>
        </dgm:presLayoutVars>
      </dgm:prSet>
      <dgm:spPr/>
    </dgm:pt>
    <dgm:pt modelId="{CFEC246C-353B-4234-8E99-CD304ADCB88C}" type="pres">
      <dgm:prSet presAssocID="{6C709217-9767-4756-8625-1B5CDA4DE0F1}" presName="descendantText" presStyleLbl="alignAccFollowNode1" presStyleIdx="2" presStyleCnt="3" custScaleY="114855">
        <dgm:presLayoutVars>
          <dgm:bulletEnabled val="1"/>
        </dgm:presLayoutVars>
      </dgm:prSet>
      <dgm:spPr/>
    </dgm:pt>
  </dgm:ptLst>
  <dgm:cxnLst>
    <dgm:cxn modelId="{D39C1B15-C1E2-4A18-A953-E3E6997F23F2}" srcId="{3006FF55-A168-4F3E-AB4F-B8A1FEEF5D49}" destId="{32C1227B-64FC-4443-9D92-B5FD197A2FC5}" srcOrd="0" destOrd="0" parTransId="{6B8F9867-736F-47CB-8F62-58C610F7B4A0}" sibTransId="{69DBDE45-624F-4D88-A050-AD90A7D9907B}"/>
    <dgm:cxn modelId="{F011631B-9094-4DC4-821D-9E37DC19EC9B}" type="presOf" srcId="{0662F49C-1A98-4973-93E9-8A5B52559731}" destId="{6EA94263-DEF3-4A3F-8B76-83C537BDB7FF}" srcOrd="0" destOrd="0" presId="urn:microsoft.com/office/officeart/2005/8/layout/vList5"/>
    <dgm:cxn modelId="{A53CE25E-7A1B-4DCF-8650-AE567DAFCF79}" type="presOf" srcId="{3FB180C7-9731-4B77-B562-F58903528E4B}" destId="{6BD3DBC7-F9A2-4155-AC08-7E31DB9F07CD}" srcOrd="0" destOrd="0" presId="urn:microsoft.com/office/officeart/2005/8/layout/vList5"/>
    <dgm:cxn modelId="{69BDA24A-5A32-4F56-A470-1743CF80FA3F}" type="presOf" srcId="{6C709217-9767-4756-8625-1B5CDA4DE0F1}" destId="{1D8BABA2-57A8-42EB-BFD0-58A15CE50660}" srcOrd="0" destOrd="0" presId="urn:microsoft.com/office/officeart/2005/8/layout/vList5"/>
    <dgm:cxn modelId="{24E6BD6A-7BF5-4E59-B9D8-867F91ECA806}" type="presOf" srcId="{32C1227B-64FC-4443-9D92-B5FD197A2FC5}" destId="{E4A09009-F726-4C5D-8691-BE3C0DA7ECA1}" srcOrd="0" destOrd="0" presId="urn:microsoft.com/office/officeart/2005/8/layout/vList5"/>
    <dgm:cxn modelId="{BD5CE752-FB41-4F38-967E-8C302FE4E757}" type="presOf" srcId="{3006FF55-A168-4F3E-AB4F-B8A1FEEF5D49}" destId="{D3F6E851-B37A-4DB2-9FC7-DCB635886176}" srcOrd="0" destOrd="0" presId="urn:microsoft.com/office/officeart/2005/8/layout/vList5"/>
    <dgm:cxn modelId="{FBCDC783-02C9-41F7-8FBD-B36930FB1BF0}" type="presOf" srcId="{63BF7A0B-CC62-4615-8BED-A8F59B710DDB}" destId="{E7CF1168-EBA0-470E-9D59-EDCC4799C13D}" srcOrd="0" destOrd="0" presId="urn:microsoft.com/office/officeart/2005/8/layout/vList5"/>
    <dgm:cxn modelId="{7F35DD8B-641A-41A6-8BA7-632939AA0612}" srcId="{63BF7A0B-CC62-4615-8BED-A8F59B710DDB}" destId="{0662F49C-1A98-4973-93E9-8A5B52559731}" srcOrd="0" destOrd="0" parTransId="{FFC9D436-57AB-4C14-ABBE-B80A94F3F8C3}" sibTransId="{88B0FA81-E79D-43A1-B92E-C5B02FD049D8}"/>
    <dgm:cxn modelId="{7B8FA0B2-8AD9-4565-AFB7-2DA674437A1D}" srcId="{3FB180C7-9731-4B77-B562-F58903528E4B}" destId="{6C709217-9767-4756-8625-1B5CDA4DE0F1}" srcOrd="2" destOrd="0" parTransId="{98E35628-25DE-4ED0-A6DD-5735AEF544B5}" sibTransId="{E03E1763-6DA4-4080-89DF-AFD537C668FB}"/>
    <dgm:cxn modelId="{FCB501DC-643A-43CC-BC3C-623978943C9E}" type="presOf" srcId="{F5E48907-9ACE-4FA4-91EC-68C13E65EE34}" destId="{CFEC246C-353B-4234-8E99-CD304ADCB88C}" srcOrd="0" destOrd="0" presId="urn:microsoft.com/office/officeart/2005/8/layout/vList5"/>
    <dgm:cxn modelId="{546B39E5-984B-477A-9B85-B5C301BD5895}" srcId="{6C709217-9767-4756-8625-1B5CDA4DE0F1}" destId="{F5E48907-9ACE-4FA4-91EC-68C13E65EE34}" srcOrd="0" destOrd="0" parTransId="{C7DB382C-3C50-460A-AB6C-8438DD08ED99}" sibTransId="{4FEFDBAF-748E-43A3-A153-4A6AF8E4CFC0}"/>
    <dgm:cxn modelId="{08C804ED-158F-4B81-B529-0D9C7DE9ED4F}" srcId="{3FB180C7-9731-4B77-B562-F58903528E4B}" destId="{63BF7A0B-CC62-4615-8BED-A8F59B710DDB}" srcOrd="0" destOrd="0" parTransId="{E6E9BBF8-459C-4967-B62A-A29CE64F11CB}" sibTransId="{3D437E3A-8D6F-43DE-8033-31B8F7F75A2D}"/>
    <dgm:cxn modelId="{B7DEF6F2-DE91-4299-B72F-11769B6E6CAD}" srcId="{3FB180C7-9731-4B77-B562-F58903528E4B}" destId="{3006FF55-A168-4F3E-AB4F-B8A1FEEF5D49}" srcOrd="1" destOrd="0" parTransId="{4168F8B9-5B70-48E7-AEC1-D5790B9F8230}" sibTransId="{97F333BF-BE50-408F-BDEC-51E5FDFBF7A5}"/>
    <dgm:cxn modelId="{AB3B7395-E24D-4628-9A90-F392C572EDF7}" type="presParOf" srcId="{6BD3DBC7-F9A2-4155-AC08-7E31DB9F07CD}" destId="{92207647-17C9-401C-84FA-4F5A8D58BDDA}" srcOrd="0" destOrd="0" presId="urn:microsoft.com/office/officeart/2005/8/layout/vList5"/>
    <dgm:cxn modelId="{94E25966-4556-4A5E-9BE4-CF25F360234D}" type="presParOf" srcId="{92207647-17C9-401C-84FA-4F5A8D58BDDA}" destId="{E7CF1168-EBA0-470E-9D59-EDCC4799C13D}" srcOrd="0" destOrd="0" presId="urn:microsoft.com/office/officeart/2005/8/layout/vList5"/>
    <dgm:cxn modelId="{0DCC8AEE-D05B-4ED3-9A44-F15459DA47D5}" type="presParOf" srcId="{92207647-17C9-401C-84FA-4F5A8D58BDDA}" destId="{6EA94263-DEF3-4A3F-8B76-83C537BDB7FF}" srcOrd="1" destOrd="0" presId="urn:microsoft.com/office/officeart/2005/8/layout/vList5"/>
    <dgm:cxn modelId="{809A2994-201C-4097-9E4A-DCDA65562594}" type="presParOf" srcId="{6BD3DBC7-F9A2-4155-AC08-7E31DB9F07CD}" destId="{1CA3F8B7-F9CA-4BAE-BF96-0DFB6317641A}" srcOrd="1" destOrd="0" presId="urn:microsoft.com/office/officeart/2005/8/layout/vList5"/>
    <dgm:cxn modelId="{872EF9C0-9CE4-4594-94C8-00275E900AFB}" type="presParOf" srcId="{6BD3DBC7-F9A2-4155-AC08-7E31DB9F07CD}" destId="{92CC6F3B-624F-42DE-AA66-71A03191E4D0}" srcOrd="2" destOrd="0" presId="urn:microsoft.com/office/officeart/2005/8/layout/vList5"/>
    <dgm:cxn modelId="{FC66D744-B52E-4465-9C8A-B5011359A5EB}" type="presParOf" srcId="{92CC6F3B-624F-42DE-AA66-71A03191E4D0}" destId="{D3F6E851-B37A-4DB2-9FC7-DCB635886176}" srcOrd="0" destOrd="0" presId="urn:microsoft.com/office/officeart/2005/8/layout/vList5"/>
    <dgm:cxn modelId="{EEA6737B-2230-421B-BEC9-2B35144F4E54}" type="presParOf" srcId="{92CC6F3B-624F-42DE-AA66-71A03191E4D0}" destId="{E4A09009-F726-4C5D-8691-BE3C0DA7ECA1}" srcOrd="1" destOrd="0" presId="urn:microsoft.com/office/officeart/2005/8/layout/vList5"/>
    <dgm:cxn modelId="{AEE021A6-930A-4DF7-A0C4-86D49DBEA68B}" type="presParOf" srcId="{6BD3DBC7-F9A2-4155-AC08-7E31DB9F07CD}" destId="{CC310254-8C5B-41F4-899A-7C6876C22D01}" srcOrd="3" destOrd="0" presId="urn:microsoft.com/office/officeart/2005/8/layout/vList5"/>
    <dgm:cxn modelId="{7CC87F4F-B3AB-4E92-A904-65438F3EC7D6}" type="presParOf" srcId="{6BD3DBC7-F9A2-4155-AC08-7E31DB9F07CD}" destId="{A209321C-7980-46B6-9F00-ED15B6E4CB4D}" srcOrd="4" destOrd="0" presId="urn:microsoft.com/office/officeart/2005/8/layout/vList5"/>
    <dgm:cxn modelId="{52A3D60D-C924-49B4-A422-50D3CF03112E}" type="presParOf" srcId="{A209321C-7980-46B6-9F00-ED15B6E4CB4D}" destId="{1D8BABA2-57A8-42EB-BFD0-58A15CE50660}" srcOrd="0" destOrd="0" presId="urn:microsoft.com/office/officeart/2005/8/layout/vList5"/>
    <dgm:cxn modelId="{D07817B0-C20C-425F-BDC8-1A0CF80F4D3F}" type="presParOf" srcId="{A209321C-7980-46B6-9F00-ED15B6E4CB4D}" destId="{CFEC246C-353B-4234-8E99-CD304ADCB88C}"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367E4B77-537F-436A-8BAE-AB1137E47772}"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2A6C2959-7A39-4B37-BC36-5AA8A5367BAB}">
      <dgm:prSet/>
      <dgm:spPr/>
      <dgm:t>
        <a:bodyPr/>
        <a:lstStyle/>
        <a:p>
          <a:pPr rtl="0"/>
          <a:r>
            <a:rPr lang="en-US"/>
            <a:t>Relationship between mental and physical health.</a:t>
          </a:r>
        </a:p>
      </dgm:t>
    </dgm:pt>
    <dgm:pt modelId="{B7D9172E-46A4-43D3-B359-D0A71DF18024}" type="parTrans" cxnId="{0C4DA68D-FE60-470C-A3E7-81B95E8F967B}">
      <dgm:prSet/>
      <dgm:spPr/>
      <dgm:t>
        <a:bodyPr/>
        <a:lstStyle/>
        <a:p>
          <a:endParaRPr lang="en-US"/>
        </a:p>
      </dgm:t>
    </dgm:pt>
    <dgm:pt modelId="{6393ED2E-EB5E-4C45-A957-589CE5758333}" type="sibTrans" cxnId="{0C4DA68D-FE60-470C-A3E7-81B95E8F967B}">
      <dgm:prSet/>
      <dgm:spPr/>
      <dgm:t>
        <a:bodyPr/>
        <a:lstStyle/>
        <a:p>
          <a:endParaRPr lang="en-US"/>
        </a:p>
      </dgm:t>
    </dgm:pt>
    <dgm:pt modelId="{B61A6687-D803-492E-8CD1-990D38883A0E}">
      <dgm:prSet/>
      <dgm:spPr/>
      <dgm:t>
        <a:bodyPr/>
        <a:lstStyle/>
        <a:p>
          <a:pPr rtl="0"/>
          <a:r>
            <a:rPr lang="en-US"/>
            <a:t>Lead to significantly poorer health outcomes and reduced quality of life.</a:t>
          </a:r>
        </a:p>
      </dgm:t>
    </dgm:pt>
    <dgm:pt modelId="{C2DA681F-5910-4C8C-89E6-F7CF46869874}" type="parTrans" cxnId="{272F48DC-F67B-4F87-B286-6291D020EE9E}">
      <dgm:prSet/>
      <dgm:spPr/>
      <dgm:t>
        <a:bodyPr/>
        <a:lstStyle/>
        <a:p>
          <a:endParaRPr lang="en-US"/>
        </a:p>
      </dgm:t>
    </dgm:pt>
    <dgm:pt modelId="{BB37DD18-E4A8-43F7-9C7C-E24A2BE8C0F4}" type="sibTrans" cxnId="{272F48DC-F67B-4F87-B286-6291D020EE9E}">
      <dgm:prSet/>
      <dgm:spPr/>
      <dgm:t>
        <a:bodyPr/>
        <a:lstStyle/>
        <a:p>
          <a:endParaRPr lang="en-US"/>
        </a:p>
      </dgm:t>
    </dgm:pt>
    <dgm:pt modelId="{5BA716FB-631B-49A6-8532-6404E3A513EB}">
      <dgm:prSet/>
      <dgm:spPr/>
      <dgm:t>
        <a:bodyPr/>
        <a:lstStyle/>
        <a:p>
          <a:pPr rtl="0"/>
          <a:r>
            <a:rPr lang="en-US" dirty="0"/>
            <a:t>Costs to the health care system are also significant – by interacting with and exacerbating physical illness, co-morbid mental health problems raise total health care costs by at least 45 per cent for each person with a long-term condition and co-morbid mental health problem</a:t>
          </a:r>
        </a:p>
      </dgm:t>
    </dgm:pt>
    <dgm:pt modelId="{8373D654-109E-44E9-A4E1-BAA4C88B30DA}" type="parTrans" cxnId="{B9746932-8C66-43BD-8BC2-CD06F02EFDC8}">
      <dgm:prSet/>
      <dgm:spPr/>
      <dgm:t>
        <a:bodyPr/>
        <a:lstStyle/>
        <a:p>
          <a:endParaRPr lang="en-US"/>
        </a:p>
      </dgm:t>
    </dgm:pt>
    <dgm:pt modelId="{32A8CA02-A14C-4AA7-AE6C-0041AFD3A5EC}" type="sibTrans" cxnId="{B9746932-8C66-43BD-8BC2-CD06F02EFDC8}">
      <dgm:prSet/>
      <dgm:spPr/>
      <dgm:t>
        <a:bodyPr/>
        <a:lstStyle/>
        <a:p>
          <a:endParaRPr lang="en-US"/>
        </a:p>
      </dgm:t>
    </dgm:pt>
    <dgm:pt modelId="{A07604BF-EA73-49BC-9040-B76EBDFDCBFF}">
      <dgm:prSet/>
      <dgm:spPr/>
      <dgm:t>
        <a:bodyPr/>
        <a:lstStyle/>
        <a:p>
          <a:pPr rtl="0"/>
          <a:r>
            <a:rPr lang="en-US"/>
            <a:t>Co-morbid mental health problems have a number of serious implications for people with long-term conditions, including poorer clinical outcomes, lower quality of life and reduced ability to manage physical symptoms effectively. </a:t>
          </a:r>
        </a:p>
      </dgm:t>
    </dgm:pt>
    <dgm:pt modelId="{4BF10A70-1E7C-4793-8F69-DD3A83EC1A7F}" type="parTrans" cxnId="{1882AB64-7BD3-4CD3-A063-246A8B15442A}">
      <dgm:prSet/>
      <dgm:spPr/>
      <dgm:t>
        <a:bodyPr/>
        <a:lstStyle/>
        <a:p>
          <a:endParaRPr lang="en-US"/>
        </a:p>
      </dgm:t>
    </dgm:pt>
    <dgm:pt modelId="{F7C61C90-E799-4441-B1B1-7337E0C8FB39}" type="sibTrans" cxnId="{1882AB64-7BD3-4CD3-A063-246A8B15442A}">
      <dgm:prSet/>
      <dgm:spPr/>
      <dgm:t>
        <a:bodyPr/>
        <a:lstStyle/>
        <a:p>
          <a:endParaRPr lang="en-US"/>
        </a:p>
      </dgm:t>
    </dgm:pt>
    <dgm:pt modelId="{D5E49E53-0C59-447B-A8C2-3238B8729C66}" type="pres">
      <dgm:prSet presAssocID="{367E4B77-537F-436A-8BAE-AB1137E47772}" presName="Name0" presStyleCnt="0">
        <dgm:presLayoutVars>
          <dgm:dir/>
          <dgm:animLvl val="lvl"/>
          <dgm:resizeHandles val="exact"/>
        </dgm:presLayoutVars>
      </dgm:prSet>
      <dgm:spPr/>
    </dgm:pt>
    <dgm:pt modelId="{BD49D082-9E97-466A-BE81-B02D68733BEF}" type="pres">
      <dgm:prSet presAssocID="{A07604BF-EA73-49BC-9040-B76EBDFDCBFF}" presName="boxAndChildren" presStyleCnt="0"/>
      <dgm:spPr/>
    </dgm:pt>
    <dgm:pt modelId="{BE3EB5DB-6DDE-49D1-B8FB-8736E4095A35}" type="pres">
      <dgm:prSet presAssocID="{A07604BF-EA73-49BC-9040-B76EBDFDCBFF}" presName="parentTextBox" presStyleLbl="node1" presStyleIdx="0" presStyleCnt="4"/>
      <dgm:spPr/>
    </dgm:pt>
    <dgm:pt modelId="{73F64D87-707A-4876-9D70-46B243BB7A2A}" type="pres">
      <dgm:prSet presAssocID="{32A8CA02-A14C-4AA7-AE6C-0041AFD3A5EC}" presName="sp" presStyleCnt="0"/>
      <dgm:spPr/>
    </dgm:pt>
    <dgm:pt modelId="{3EECD4C0-77D7-4C47-9836-754AEF6534BE}" type="pres">
      <dgm:prSet presAssocID="{5BA716FB-631B-49A6-8532-6404E3A513EB}" presName="arrowAndChildren" presStyleCnt="0"/>
      <dgm:spPr/>
    </dgm:pt>
    <dgm:pt modelId="{4CC39695-042A-4920-84F2-097708C12E3A}" type="pres">
      <dgm:prSet presAssocID="{5BA716FB-631B-49A6-8532-6404E3A513EB}" presName="parentTextArrow" presStyleLbl="node1" presStyleIdx="1" presStyleCnt="4"/>
      <dgm:spPr/>
    </dgm:pt>
    <dgm:pt modelId="{3777ED97-E80A-4E84-B662-90320E93160B}" type="pres">
      <dgm:prSet presAssocID="{BB37DD18-E4A8-43F7-9C7C-E24A2BE8C0F4}" presName="sp" presStyleCnt="0"/>
      <dgm:spPr/>
    </dgm:pt>
    <dgm:pt modelId="{F14D8F54-FB93-4646-BE12-56E1DA0F105D}" type="pres">
      <dgm:prSet presAssocID="{B61A6687-D803-492E-8CD1-990D38883A0E}" presName="arrowAndChildren" presStyleCnt="0"/>
      <dgm:spPr/>
    </dgm:pt>
    <dgm:pt modelId="{21157B4A-2464-4272-B3BD-EFC7A0F0AF28}" type="pres">
      <dgm:prSet presAssocID="{B61A6687-D803-492E-8CD1-990D38883A0E}" presName="parentTextArrow" presStyleLbl="node1" presStyleIdx="2" presStyleCnt="4"/>
      <dgm:spPr/>
    </dgm:pt>
    <dgm:pt modelId="{2DAD3023-E64B-4FA4-AEFA-9B74CD1369CB}" type="pres">
      <dgm:prSet presAssocID="{6393ED2E-EB5E-4C45-A957-589CE5758333}" presName="sp" presStyleCnt="0"/>
      <dgm:spPr/>
    </dgm:pt>
    <dgm:pt modelId="{45A64670-BF17-48C9-B0F5-822717252B01}" type="pres">
      <dgm:prSet presAssocID="{2A6C2959-7A39-4B37-BC36-5AA8A5367BAB}" presName="arrowAndChildren" presStyleCnt="0"/>
      <dgm:spPr/>
    </dgm:pt>
    <dgm:pt modelId="{974BE294-91AF-4194-A149-8626A7783EEA}" type="pres">
      <dgm:prSet presAssocID="{2A6C2959-7A39-4B37-BC36-5AA8A5367BAB}" presName="parentTextArrow" presStyleLbl="node1" presStyleIdx="3" presStyleCnt="4"/>
      <dgm:spPr/>
    </dgm:pt>
  </dgm:ptLst>
  <dgm:cxnLst>
    <dgm:cxn modelId="{FB63E313-51CD-45F8-8BEF-AA03CDE8BA99}" type="presOf" srcId="{2A6C2959-7A39-4B37-BC36-5AA8A5367BAB}" destId="{974BE294-91AF-4194-A149-8626A7783EEA}" srcOrd="0" destOrd="0" presId="urn:microsoft.com/office/officeart/2005/8/layout/process4"/>
    <dgm:cxn modelId="{EF406C2A-5C17-4EF3-90DF-FDB743BDAF49}" type="presOf" srcId="{367E4B77-537F-436A-8BAE-AB1137E47772}" destId="{D5E49E53-0C59-447B-A8C2-3238B8729C66}" srcOrd="0" destOrd="0" presId="urn:microsoft.com/office/officeart/2005/8/layout/process4"/>
    <dgm:cxn modelId="{B9746932-8C66-43BD-8BC2-CD06F02EFDC8}" srcId="{367E4B77-537F-436A-8BAE-AB1137E47772}" destId="{5BA716FB-631B-49A6-8532-6404E3A513EB}" srcOrd="2" destOrd="0" parTransId="{8373D654-109E-44E9-A4E1-BAA4C88B30DA}" sibTransId="{32A8CA02-A14C-4AA7-AE6C-0041AFD3A5EC}"/>
    <dgm:cxn modelId="{1882AB64-7BD3-4CD3-A063-246A8B15442A}" srcId="{367E4B77-537F-436A-8BAE-AB1137E47772}" destId="{A07604BF-EA73-49BC-9040-B76EBDFDCBFF}" srcOrd="3" destOrd="0" parTransId="{4BF10A70-1E7C-4793-8F69-DD3A83EC1A7F}" sibTransId="{F7C61C90-E799-4441-B1B1-7337E0C8FB39}"/>
    <dgm:cxn modelId="{A3D0E476-E833-4644-9B50-9C666889C09F}" type="presOf" srcId="{5BA716FB-631B-49A6-8532-6404E3A513EB}" destId="{4CC39695-042A-4920-84F2-097708C12E3A}" srcOrd="0" destOrd="0" presId="urn:microsoft.com/office/officeart/2005/8/layout/process4"/>
    <dgm:cxn modelId="{A0A76558-8D89-41F2-AFAC-15DC6B31E3C8}" type="presOf" srcId="{A07604BF-EA73-49BC-9040-B76EBDFDCBFF}" destId="{BE3EB5DB-6DDE-49D1-B8FB-8736E4095A35}" srcOrd="0" destOrd="0" presId="urn:microsoft.com/office/officeart/2005/8/layout/process4"/>
    <dgm:cxn modelId="{0C4DA68D-FE60-470C-A3E7-81B95E8F967B}" srcId="{367E4B77-537F-436A-8BAE-AB1137E47772}" destId="{2A6C2959-7A39-4B37-BC36-5AA8A5367BAB}" srcOrd="0" destOrd="0" parTransId="{B7D9172E-46A4-43D3-B359-D0A71DF18024}" sibTransId="{6393ED2E-EB5E-4C45-A957-589CE5758333}"/>
    <dgm:cxn modelId="{5FBC5495-84EF-43E0-B6FB-BACAA5E48040}" type="presOf" srcId="{B61A6687-D803-492E-8CD1-990D38883A0E}" destId="{21157B4A-2464-4272-B3BD-EFC7A0F0AF28}" srcOrd="0" destOrd="0" presId="urn:microsoft.com/office/officeart/2005/8/layout/process4"/>
    <dgm:cxn modelId="{272F48DC-F67B-4F87-B286-6291D020EE9E}" srcId="{367E4B77-537F-436A-8BAE-AB1137E47772}" destId="{B61A6687-D803-492E-8CD1-990D38883A0E}" srcOrd="1" destOrd="0" parTransId="{C2DA681F-5910-4C8C-89E6-F7CF46869874}" sibTransId="{BB37DD18-E4A8-43F7-9C7C-E24A2BE8C0F4}"/>
    <dgm:cxn modelId="{A2FB0BE3-55E9-48E4-BAE0-8FC1587138F0}" type="presParOf" srcId="{D5E49E53-0C59-447B-A8C2-3238B8729C66}" destId="{BD49D082-9E97-466A-BE81-B02D68733BEF}" srcOrd="0" destOrd="0" presId="urn:microsoft.com/office/officeart/2005/8/layout/process4"/>
    <dgm:cxn modelId="{1C94E7FC-92D3-4E4F-9443-CD63463EA000}" type="presParOf" srcId="{BD49D082-9E97-466A-BE81-B02D68733BEF}" destId="{BE3EB5DB-6DDE-49D1-B8FB-8736E4095A35}" srcOrd="0" destOrd="0" presId="urn:microsoft.com/office/officeart/2005/8/layout/process4"/>
    <dgm:cxn modelId="{671D7B04-6F6F-409C-AA24-185BE018F7C7}" type="presParOf" srcId="{D5E49E53-0C59-447B-A8C2-3238B8729C66}" destId="{73F64D87-707A-4876-9D70-46B243BB7A2A}" srcOrd="1" destOrd="0" presId="urn:microsoft.com/office/officeart/2005/8/layout/process4"/>
    <dgm:cxn modelId="{0E03C955-29C7-4C24-9DC9-779516CF1BC7}" type="presParOf" srcId="{D5E49E53-0C59-447B-A8C2-3238B8729C66}" destId="{3EECD4C0-77D7-4C47-9836-754AEF6534BE}" srcOrd="2" destOrd="0" presId="urn:microsoft.com/office/officeart/2005/8/layout/process4"/>
    <dgm:cxn modelId="{B0F32FF6-2719-4827-9396-EF630CA0F8D7}" type="presParOf" srcId="{3EECD4C0-77D7-4C47-9836-754AEF6534BE}" destId="{4CC39695-042A-4920-84F2-097708C12E3A}" srcOrd="0" destOrd="0" presId="urn:microsoft.com/office/officeart/2005/8/layout/process4"/>
    <dgm:cxn modelId="{D764E0DD-18C7-4F2A-BF26-786E14F2C740}" type="presParOf" srcId="{D5E49E53-0C59-447B-A8C2-3238B8729C66}" destId="{3777ED97-E80A-4E84-B662-90320E93160B}" srcOrd="3" destOrd="0" presId="urn:microsoft.com/office/officeart/2005/8/layout/process4"/>
    <dgm:cxn modelId="{D4FB37C2-9F6F-485B-B896-FCFC60C0D333}" type="presParOf" srcId="{D5E49E53-0C59-447B-A8C2-3238B8729C66}" destId="{F14D8F54-FB93-4646-BE12-56E1DA0F105D}" srcOrd="4" destOrd="0" presId="urn:microsoft.com/office/officeart/2005/8/layout/process4"/>
    <dgm:cxn modelId="{B180AB83-8EF7-4C3F-B746-C656DAF8AB95}" type="presParOf" srcId="{F14D8F54-FB93-4646-BE12-56E1DA0F105D}" destId="{21157B4A-2464-4272-B3BD-EFC7A0F0AF28}" srcOrd="0" destOrd="0" presId="urn:microsoft.com/office/officeart/2005/8/layout/process4"/>
    <dgm:cxn modelId="{EDBD26BD-BCA4-4EA0-9F4B-EE0F9D00280B}" type="presParOf" srcId="{D5E49E53-0C59-447B-A8C2-3238B8729C66}" destId="{2DAD3023-E64B-4FA4-AEFA-9B74CD1369CB}" srcOrd="5" destOrd="0" presId="urn:microsoft.com/office/officeart/2005/8/layout/process4"/>
    <dgm:cxn modelId="{CE7A449D-1754-42BA-A5A3-F5C514758691}" type="presParOf" srcId="{D5E49E53-0C59-447B-A8C2-3238B8729C66}" destId="{45A64670-BF17-48C9-B0F5-822717252B01}" srcOrd="6" destOrd="0" presId="urn:microsoft.com/office/officeart/2005/8/layout/process4"/>
    <dgm:cxn modelId="{E24DA522-135C-422D-9966-6FE379CA3F12}" type="presParOf" srcId="{45A64670-BF17-48C9-B0F5-822717252B01}" destId="{974BE294-91AF-4194-A149-8626A7783EEA}"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56E07E7C-00B0-40AE-84A9-B860D80FCFCB}" type="doc">
      <dgm:prSet loTypeId="urn:microsoft.com/office/officeart/2008/layout/VerticalCurvedList" loCatId="list" qsTypeId="urn:microsoft.com/office/officeart/2005/8/quickstyle/simple1" qsCatId="simple" csTypeId="urn:microsoft.com/office/officeart/2005/8/colors/colorful3" csCatId="colorful"/>
      <dgm:spPr/>
      <dgm:t>
        <a:bodyPr/>
        <a:lstStyle/>
        <a:p>
          <a:endParaRPr lang="en-US"/>
        </a:p>
      </dgm:t>
    </dgm:pt>
    <dgm:pt modelId="{1BDD193B-A74F-448B-AD97-E9FA7F97F25B}">
      <dgm:prSet/>
      <dgm:spPr/>
      <dgm:t>
        <a:bodyPr/>
        <a:lstStyle/>
        <a:p>
          <a:pPr rtl="0"/>
          <a:r>
            <a:rPr lang="en-US"/>
            <a:t>Cardiovascular patients with depression experience 50 per cent more acute exacerbations per year (</a:t>
          </a:r>
          <a:r>
            <a:rPr lang="en-US" err="1"/>
            <a:t>Whooley</a:t>
          </a:r>
          <a:r>
            <a:rPr lang="en-US"/>
            <a:t> et al 2008) and have higher mortality rates (</a:t>
          </a:r>
          <a:r>
            <a:rPr lang="en-US" err="1"/>
            <a:t>Katon</a:t>
          </a:r>
          <a:r>
            <a:rPr lang="en-US"/>
            <a:t> 2003). </a:t>
          </a:r>
        </a:p>
      </dgm:t>
    </dgm:pt>
    <dgm:pt modelId="{10E6D36B-5A6A-4412-A3AF-562AC9435F12}" type="parTrans" cxnId="{372F0EC0-C829-4FD0-A497-0A40D662DE25}">
      <dgm:prSet/>
      <dgm:spPr/>
      <dgm:t>
        <a:bodyPr/>
        <a:lstStyle/>
        <a:p>
          <a:endParaRPr lang="en-US"/>
        </a:p>
      </dgm:t>
    </dgm:pt>
    <dgm:pt modelId="{EA9BDC27-D07F-4DDB-B422-856AD269420B}" type="sibTrans" cxnId="{372F0EC0-C829-4FD0-A497-0A40D662DE25}">
      <dgm:prSet/>
      <dgm:spPr/>
      <dgm:t>
        <a:bodyPr/>
        <a:lstStyle/>
        <a:p>
          <a:endParaRPr lang="en-US"/>
        </a:p>
      </dgm:t>
    </dgm:pt>
    <dgm:pt modelId="{07B0560E-72CE-4548-9D72-550E4FE5668E}">
      <dgm:prSet/>
      <dgm:spPr/>
      <dgm:t>
        <a:bodyPr/>
        <a:lstStyle/>
        <a:p>
          <a:pPr rtl="0"/>
          <a:r>
            <a:rPr lang="en-US" dirty="0"/>
            <a:t>A meta-analysis suggested that depression leads to a two- to threefold increase in </a:t>
          </a:r>
          <a:r>
            <a:rPr lang="en-US" b="1" dirty="0"/>
            <a:t>negative outcomes </a:t>
          </a:r>
          <a:r>
            <a:rPr lang="en-US" dirty="0"/>
            <a:t>for people with acute </a:t>
          </a:r>
          <a:r>
            <a:rPr lang="en-US" b="1" dirty="0"/>
            <a:t>coronary syndromes </a:t>
          </a:r>
          <a:r>
            <a:rPr lang="en-US" dirty="0"/>
            <a:t>(Barth et al 2004). </a:t>
          </a:r>
        </a:p>
      </dgm:t>
    </dgm:pt>
    <dgm:pt modelId="{E1D06714-7CFE-4E40-9C46-FF65E2590BCE}" type="parTrans" cxnId="{1B8920FC-E7FF-4A37-9383-F0A9D9E6A900}">
      <dgm:prSet/>
      <dgm:spPr/>
      <dgm:t>
        <a:bodyPr/>
        <a:lstStyle/>
        <a:p>
          <a:endParaRPr lang="en-US"/>
        </a:p>
      </dgm:t>
    </dgm:pt>
    <dgm:pt modelId="{AC9BC850-D522-44D8-845F-27B9F1673C3F}" type="sibTrans" cxnId="{1B8920FC-E7FF-4A37-9383-F0A9D9E6A900}">
      <dgm:prSet/>
      <dgm:spPr/>
      <dgm:t>
        <a:bodyPr/>
        <a:lstStyle/>
        <a:p>
          <a:endParaRPr lang="en-US"/>
        </a:p>
      </dgm:t>
    </dgm:pt>
    <dgm:pt modelId="{B931EB09-4E2E-4464-8F23-1E84B7410E32}">
      <dgm:prSet/>
      <dgm:spPr/>
      <dgm:t>
        <a:bodyPr/>
        <a:lstStyle/>
        <a:p>
          <a:pPr rtl="0"/>
          <a:r>
            <a:rPr lang="en-US" err="1"/>
            <a:t>Lesperance</a:t>
          </a:r>
          <a:r>
            <a:rPr lang="en-US"/>
            <a:t> et al (2002) - </a:t>
          </a:r>
          <a:r>
            <a:rPr lang="en-US" b="1"/>
            <a:t>depression increases mortality </a:t>
          </a:r>
          <a:r>
            <a:rPr lang="en-US"/>
            <a:t>rates after heart attack by 3.5 times </a:t>
          </a:r>
        </a:p>
      </dgm:t>
    </dgm:pt>
    <dgm:pt modelId="{7A4BFF01-E7F7-4BC8-A6AD-025A11342314}" type="parTrans" cxnId="{2DF92842-9774-4A09-A56C-1FE0B0321543}">
      <dgm:prSet/>
      <dgm:spPr/>
      <dgm:t>
        <a:bodyPr/>
        <a:lstStyle/>
        <a:p>
          <a:endParaRPr lang="en-US"/>
        </a:p>
      </dgm:t>
    </dgm:pt>
    <dgm:pt modelId="{ED6FC918-4B32-4481-8551-8FC84D17BF25}" type="sibTrans" cxnId="{2DF92842-9774-4A09-A56C-1FE0B0321543}">
      <dgm:prSet/>
      <dgm:spPr/>
      <dgm:t>
        <a:bodyPr/>
        <a:lstStyle/>
        <a:p>
          <a:endParaRPr lang="en-US"/>
        </a:p>
      </dgm:t>
    </dgm:pt>
    <dgm:pt modelId="{53D5CCEB-96CC-4793-AB0E-15048EB54AEE}">
      <dgm:prSet/>
      <dgm:spPr/>
      <dgm:t>
        <a:bodyPr/>
        <a:lstStyle/>
        <a:p>
          <a:pPr rtl="0"/>
          <a:r>
            <a:rPr lang="en-US"/>
            <a:t>Blumenthal et al (2003) – a twofold increase in </a:t>
          </a:r>
          <a:r>
            <a:rPr lang="en-US" b="1"/>
            <a:t>mortality after heart bypass surgery </a:t>
          </a:r>
          <a:r>
            <a:rPr lang="en-US"/>
            <a:t>over an average follow-up period of five years</a:t>
          </a:r>
        </a:p>
      </dgm:t>
    </dgm:pt>
    <dgm:pt modelId="{1003BC72-94BB-4D69-B45B-790AA4A85C40}" type="parTrans" cxnId="{5B493D56-8136-4713-BDCF-F87365085BD7}">
      <dgm:prSet/>
      <dgm:spPr/>
      <dgm:t>
        <a:bodyPr/>
        <a:lstStyle/>
        <a:p>
          <a:endParaRPr lang="en-US"/>
        </a:p>
      </dgm:t>
    </dgm:pt>
    <dgm:pt modelId="{B23E84CC-9817-46D5-B0CA-E02064F0AEAB}" type="sibTrans" cxnId="{5B493D56-8136-4713-BDCF-F87365085BD7}">
      <dgm:prSet/>
      <dgm:spPr/>
      <dgm:t>
        <a:bodyPr/>
        <a:lstStyle/>
        <a:p>
          <a:endParaRPr lang="en-US"/>
        </a:p>
      </dgm:t>
    </dgm:pt>
    <dgm:pt modelId="{DB223F72-592F-4005-9D5D-E8C284302841}">
      <dgm:prSet/>
      <dgm:spPr/>
      <dgm:t>
        <a:bodyPr/>
        <a:lstStyle/>
        <a:p>
          <a:pPr rtl="0"/>
          <a:r>
            <a:rPr lang="en-US"/>
            <a:t>Patients with chronic heart failure are </a:t>
          </a:r>
          <a:r>
            <a:rPr lang="en-US" b="1"/>
            <a:t>eight times </a:t>
          </a:r>
          <a:r>
            <a:rPr lang="en-US"/>
            <a:t>more likely to die within 30 months if they have depression (</a:t>
          </a:r>
          <a:r>
            <a:rPr lang="en-US" err="1"/>
            <a:t>Junger</a:t>
          </a:r>
          <a:r>
            <a:rPr lang="en-US"/>
            <a:t> et al 2005).</a:t>
          </a:r>
        </a:p>
      </dgm:t>
    </dgm:pt>
    <dgm:pt modelId="{14B4078E-14ED-472C-A4FA-903C4DE340B3}" type="parTrans" cxnId="{36D5EC49-1FF0-46FF-83A6-3322075724F7}">
      <dgm:prSet/>
      <dgm:spPr/>
      <dgm:t>
        <a:bodyPr/>
        <a:lstStyle/>
        <a:p>
          <a:endParaRPr lang="en-US"/>
        </a:p>
      </dgm:t>
    </dgm:pt>
    <dgm:pt modelId="{BB580B99-B791-4743-8C74-7098883C13F7}" type="sibTrans" cxnId="{36D5EC49-1FF0-46FF-83A6-3322075724F7}">
      <dgm:prSet/>
      <dgm:spPr/>
      <dgm:t>
        <a:bodyPr/>
        <a:lstStyle/>
        <a:p>
          <a:endParaRPr lang="en-US"/>
        </a:p>
      </dgm:t>
    </dgm:pt>
    <dgm:pt modelId="{12AFCE66-03AE-4DC3-9829-E201CF376C53}" type="pres">
      <dgm:prSet presAssocID="{56E07E7C-00B0-40AE-84A9-B860D80FCFCB}" presName="Name0" presStyleCnt="0">
        <dgm:presLayoutVars>
          <dgm:chMax val="7"/>
          <dgm:chPref val="7"/>
          <dgm:dir/>
        </dgm:presLayoutVars>
      </dgm:prSet>
      <dgm:spPr/>
    </dgm:pt>
    <dgm:pt modelId="{FCA349FF-858C-434E-9DF4-47E62CF28EF6}" type="pres">
      <dgm:prSet presAssocID="{56E07E7C-00B0-40AE-84A9-B860D80FCFCB}" presName="Name1" presStyleCnt="0"/>
      <dgm:spPr/>
    </dgm:pt>
    <dgm:pt modelId="{9B80C4B9-0697-4DE7-BB0C-F9A717B0F7CB}" type="pres">
      <dgm:prSet presAssocID="{56E07E7C-00B0-40AE-84A9-B860D80FCFCB}" presName="cycle" presStyleCnt="0"/>
      <dgm:spPr/>
    </dgm:pt>
    <dgm:pt modelId="{DD60FF8F-A691-4070-BFEB-1678F6C42C52}" type="pres">
      <dgm:prSet presAssocID="{56E07E7C-00B0-40AE-84A9-B860D80FCFCB}" presName="srcNode" presStyleLbl="node1" presStyleIdx="0" presStyleCnt="5"/>
      <dgm:spPr/>
    </dgm:pt>
    <dgm:pt modelId="{BE825DB6-587F-47AA-BFF1-3375774D6B6F}" type="pres">
      <dgm:prSet presAssocID="{56E07E7C-00B0-40AE-84A9-B860D80FCFCB}" presName="conn" presStyleLbl="parChTrans1D2" presStyleIdx="0" presStyleCnt="1"/>
      <dgm:spPr/>
    </dgm:pt>
    <dgm:pt modelId="{B2CD7FC8-B3CF-48B0-9CA7-6728E6DD1492}" type="pres">
      <dgm:prSet presAssocID="{56E07E7C-00B0-40AE-84A9-B860D80FCFCB}" presName="extraNode" presStyleLbl="node1" presStyleIdx="0" presStyleCnt="5"/>
      <dgm:spPr/>
    </dgm:pt>
    <dgm:pt modelId="{361E28EB-7D59-4B3B-8971-73F623A2BD20}" type="pres">
      <dgm:prSet presAssocID="{56E07E7C-00B0-40AE-84A9-B860D80FCFCB}" presName="dstNode" presStyleLbl="node1" presStyleIdx="0" presStyleCnt="5"/>
      <dgm:spPr/>
    </dgm:pt>
    <dgm:pt modelId="{83392CBB-2AD2-43DB-902A-1E08A05359A8}" type="pres">
      <dgm:prSet presAssocID="{1BDD193B-A74F-448B-AD97-E9FA7F97F25B}" presName="text_1" presStyleLbl="node1" presStyleIdx="0" presStyleCnt="5">
        <dgm:presLayoutVars>
          <dgm:bulletEnabled val="1"/>
        </dgm:presLayoutVars>
      </dgm:prSet>
      <dgm:spPr/>
    </dgm:pt>
    <dgm:pt modelId="{F44DC3A0-D387-42EE-83AA-B5AB1649BB47}" type="pres">
      <dgm:prSet presAssocID="{1BDD193B-A74F-448B-AD97-E9FA7F97F25B}" presName="accent_1" presStyleCnt="0"/>
      <dgm:spPr/>
    </dgm:pt>
    <dgm:pt modelId="{A3678268-F13A-4F88-B093-D29953EF0074}" type="pres">
      <dgm:prSet presAssocID="{1BDD193B-A74F-448B-AD97-E9FA7F97F25B}" presName="accentRepeatNode" presStyleLbl="solidFgAcc1" presStyleIdx="0" presStyleCnt="5"/>
      <dgm:spPr/>
    </dgm:pt>
    <dgm:pt modelId="{7E12A530-9F0B-41BE-A402-61B97DB23F3C}" type="pres">
      <dgm:prSet presAssocID="{07B0560E-72CE-4548-9D72-550E4FE5668E}" presName="text_2" presStyleLbl="node1" presStyleIdx="1" presStyleCnt="5">
        <dgm:presLayoutVars>
          <dgm:bulletEnabled val="1"/>
        </dgm:presLayoutVars>
      </dgm:prSet>
      <dgm:spPr/>
    </dgm:pt>
    <dgm:pt modelId="{62DC70FE-DF6B-4CFD-9F03-3EDC836A27F8}" type="pres">
      <dgm:prSet presAssocID="{07B0560E-72CE-4548-9D72-550E4FE5668E}" presName="accent_2" presStyleCnt="0"/>
      <dgm:spPr/>
    </dgm:pt>
    <dgm:pt modelId="{24666B90-C53A-49CF-94CC-8919AA2FEEDC}" type="pres">
      <dgm:prSet presAssocID="{07B0560E-72CE-4548-9D72-550E4FE5668E}" presName="accentRepeatNode" presStyleLbl="solidFgAcc1" presStyleIdx="1" presStyleCnt="5"/>
      <dgm:spPr/>
    </dgm:pt>
    <dgm:pt modelId="{92CA829A-836D-4E78-A7D2-54B1082C4252}" type="pres">
      <dgm:prSet presAssocID="{B931EB09-4E2E-4464-8F23-1E84B7410E32}" presName="text_3" presStyleLbl="node1" presStyleIdx="2" presStyleCnt="5">
        <dgm:presLayoutVars>
          <dgm:bulletEnabled val="1"/>
        </dgm:presLayoutVars>
      </dgm:prSet>
      <dgm:spPr/>
    </dgm:pt>
    <dgm:pt modelId="{44446859-0991-44B8-923C-917C225B0624}" type="pres">
      <dgm:prSet presAssocID="{B931EB09-4E2E-4464-8F23-1E84B7410E32}" presName="accent_3" presStyleCnt="0"/>
      <dgm:spPr/>
    </dgm:pt>
    <dgm:pt modelId="{3BECD9A6-03F2-45F7-8662-6B3EC6217F5D}" type="pres">
      <dgm:prSet presAssocID="{B931EB09-4E2E-4464-8F23-1E84B7410E32}" presName="accentRepeatNode" presStyleLbl="solidFgAcc1" presStyleIdx="2" presStyleCnt="5"/>
      <dgm:spPr/>
    </dgm:pt>
    <dgm:pt modelId="{151FCCA6-5EE9-4627-923E-9E6600F480F9}" type="pres">
      <dgm:prSet presAssocID="{53D5CCEB-96CC-4793-AB0E-15048EB54AEE}" presName="text_4" presStyleLbl="node1" presStyleIdx="3" presStyleCnt="5">
        <dgm:presLayoutVars>
          <dgm:bulletEnabled val="1"/>
        </dgm:presLayoutVars>
      </dgm:prSet>
      <dgm:spPr/>
    </dgm:pt>
    <dgm:pt modelId="{B5B1325B-2E61-4ED8-942D-63041B6B0B47}" type="pres">
      <dgm:prSet presAssocID="{53D5CCEB-96CC-4793-AB0E-15048EB54AEE}" presName="accent_4" presStyleCnt="0"/>
      <dgm:spPr/>
    </dgm:pt>
    <dgm:pt modelId="{8E4FCDAF-8261-49D0-B4E8-7EFCF125FE96}" type="pres">
      <dgm:prSet presAssocID="{53D5CCEB-96CC-4793-AB0E-15048EB54AEE}" presName="accentRepeatNode" presStyleLbl="solidFgAcc1" presStyleIdx="3" presStyleCnt="5"/>
      <dgm:spPr/>
    </dgm:pt>
    <dgm:pt modelId="{9B3973CA-EC55-42BF-8F1A-6F54BF81D85E}" type="pres">
      <dgm:prSet presAssocID="{DB223F72-592F-4005-9D5D-E8C284302841}" presName="text_5" presStyleLbl="node1" presStyleIdx="4" presStyleCnt="5">
        <dgm:presLayoutVars>
          <dgm:bulletEnabled val="1"/>
        </dgm:presLayoutVars>
      </dgm:prSet>
      <dgm:spPr/>
    </dgm:pt>
    <dgm:pt modelId="{6D183721-6106-4F8E-8C70-F91B6F64D677}" type="pres">
      <dgm:prSet presAssocID="{DB223F72-592F-4005-9D5D-E8C284302841}" presName="accent_5" presStyleCnt="0"/>
      <dgm:spPr/>
    </dgm:pt>
    <dgm:pt modelId="{5DA1632A-1B8D-4B1C-8AC9-FB3A438D952F}" type="pres">
      <dgm:prSet presAssocID="{DB223F72-592F-4005-9D5D-E8C284302841}" presName="accentRepeatNode" presStyleLbl="solidFgAcc1" presStyleIdx="4" presStyleCnt="5"/>
      <dgm:spPr/>
    </dgm:pt>
  </dgm:ptLst>
  <dgm:cxnLst>
    <dgm:cxn modelId="{F918AC04-E227-49C5-8016-215EC4DDE4D8}" type="presOf" srcId="{DB223F72-592F-4005-9D5D-E8C284302841}" destId="{9B3973CA-EC55-42BF-8F1A-6F54BF81D85E}" srcOrd="0" destOrd="0" presId="urn:microsoft.com/office/officeart/2008/layout/VerticalCurvedList"/>
    <dgm:cxn modelId="{2F871335-1038-4071-856E-BE4B4CF96007}" type="presOf" srcId="{1BDD193B-A74F-448B-AD97-E9FA7F97F25B}" destId="{83392CBB-2AD2-43DB-902A-1E08A05359A8}" srcOrd="0" destOrd="0" presId="urn:microsoft.com/office/officeart/2008/layout/VerticalCurvedList"/>
    <dgm:cxn modelId="{2DF92842-9774-4A09-A56C-1FE0B0321543}" srcId="{56E07E7C-00B0-40AE-84A9-B860D80FCFCB}" destId="{B931EB09-4E2E-4464-8F23-1E84B7410E32}" srcOrd="2" destOrd="0" parTransId="{7A4BFF01-E7F7-4BC8-A6AD-025A11342314}" sibTransId="{ED6FC918-4B32-4481-8551-8FC84D17BF25}"/>
    <dgm:cxn modelId="{36D5EC49-1FF0-46FF-83A6-3322075724F7}" srcId="{56E07E7C-00B0-40AE-84A9-B860D80FCFCB}" destId="{DB223F72-592F-4005-9D5D-E8C284302841}" srcOrd="4" destOrd="0" parTransId="{14B4078E-14ED-472C-A4FA-903C4DE340B3}" sibTransId="{BB580B99-B791-4743-8C74-7098883C13F7}"/>
    <dgm:cxn modelId="{BC4A9A4F-3FB5-41E6-9974-6BC8C004A71B}" type="presOf" srcId="{53D5CCEB-96CC-4793-AB0E-15048EB54AEE}" destId="{151FCCA6-5EE9-4627-923E-9E6600F480F9}" srcOrd="0" destOrd="0" presId="urn:microsoft.com/office/officeart/2008/layout/VerticalCurvedList"/>
    <dgm:cxn modelId="{6689BE53-1C78-42B4-9527-339410B73690}" type="presOf" srcId="{07B0560E-72CE-4548-9D72-550E4FE5668E}" destId="{7E12A530-9F0B-41BE-A402-61B97DB23F3C}" srcOrd="0" destOrd="0" presId="urn:microsoft.com/office/officeart/2008/layout/VerticalCurvedList"/>
    <dgm:cxn modelId="{5B493D56-8136-4713-BDCF-F87365085BD7}" srcId="{56E07E7C-00B0-40AE-84A9-B860D80FCFCB}" destId="{53D5CCEB-96CC-4793-AB0E-15048EB54AEE}" srcOrd="3" destOrd="0" parTransId="{1003BC72-94BB-4D69-B45B-790AA4A85C40}" sibTransId="{B23E84CC-9817-46D5-B0CA-E02064F0AEAB}"/>
    <dgm:cxn modelId="{3238B696-9287-4474-B46B-B0BD87154E13}" type="presOf" srcId="{B931EB09-4E2E-4464-8F23-1E84B7410E32}" destId="{92CA829A-836D-4E78-A7D2-54B1082C4252}" srcOrd="0" destOrd="0" presId="urn:microsoft.com/office/officeart/2008/layout/VerticalCurvedList"/>
    <dgm:cxn modelId="{491EA5A5-374E-4BEF-987C-191D91EA8CF7}" type="presOf" srcId="{EA9BDC27-D07F-4DDB-B422-856AD269420B}" destId="{BE825DB6-587F-47AA-BFF1-3375774D6B6F}" srcOrd="0" destOrd="0" presId="urn:microsoft.com/office/officeart/2008/layout/VerticalCurvedList"/>
    <dgm:cxn modelId="{544C85B4-39E7-4802-AE0B-279E8D7B4427}" type="presOf" srcId="{56E07E7C-00B0-40AE-84A9-B860D80FCFCB}" destId="{12AFCE66-03AE-4DC3-9829-E201CF376C53}" srcOrd="0" destOrd="0" presId="urn:microsoft.com/office/officeart/2008/layout/VerticalCurvedList"/>
    <dgm:cxn modelId="{372F0EC0-C829-4FD0-A497-0A40D662DE25}" srcId="{56E07E7C-00B0-40AE-84A9-B860D80FCFCB}" destId="{1BDD193B-A74F-448B-AD97-E9FA7F97F25B}" srcOrd="0" destOrd="0" parTransId="{10E6D36B-5A6A-4412-A3AF-562AC9435F12}" sibTransId="{EA9BDC27-D07F-4DDB-B422-856AD269420B}"/>
    <dgm:cxn modelId="{1B8920FC-E7FF-4A37-9383-F0A9D9E6A900}" srcId="{56E07E7C-00B0-40AE-84A9-B860D80FCFCB}" destId="{07B0560E-72CE-4548-9D72-550E4FE5668E}" srcOrd="1" destOrd="0" parTransId="{E1D06714-7CFE-4E40-9C46-FF65E2590BCE}" sibTransId="{AC9BC850-D522-44D8-845F-27B9F1673C3F}"/>
    <dgm:cxn modelId="{297D725A-D120-4A88-903B-D44DE4940934}" type="presParOf" srcId="{12AFCE66-03AE-4DC3-9829-E201CF376C53}" destId="{FCA349FF-858C-434E-9DF4-47E62CF28EF6}" srcOrd="0" destOrd="0" presId="urn:microsoft.com/office/officeart/2008/layout/VerticalCurvedList"/>
    <dgm:cxn modelId="{1BAC8A2F-12DA-4A3B-9564-74D56EFFF4D2}" type="presParOf" srcId="{FCA349FF-858C-434E-9DF4-47E62CF28EF6}" destId="{9B80C4B9-0697-4DE7-BB0C-F9A717B0F7CB}" srcOrd="0" destOrd="0" presId="urn:microsoft.com/office/officeart/2008/layout/VerticalCurvedList"/>
    <dgm:cxn modelId="{8C562FDB-CA1E-4284-9833-1DE56C54E74D}" type="presParOf" srcId="{9B80C4B9-0697-4DE7-BB0C-F9A717B0F7CB}" destId="{DD60FF8F-A691-4070-BFEB-1678F6C42C52}" srcOrd="0" destOrd="0" presId="urn:microsoft.com/office/officeart/2008/layout/VerticalCurvedList"/>
    <dgm:cxn modelId="{24F833A0-4269-482E-B927-AC2C7C4FFEED}" type="presParOf" srcId="{9B80C4B9-0697-4DE7-BB0C-F9A717B0F7CB}" destId="{BE825DB6-587F-47AA-BFF1-3375774D6B6F}" srcOrd="1" destOrd="0" presId="urn:microsoft.com/office/officeart/2008/layout/VerticalCurvedList"/>
    <dgm:cxn modelId="{4E3358E4-5C83-42F0-BFDE-13ECE70C999B}" type="presParOf" srcId="{9B80C4B9-0697-4DE7-BB0C-F9A717B0F7CB}" destId="{B2CD7FC8-B3CF-48B0-9CA7-6728E6DD1492}" srcOrd="2" destOrd="0" presId="urn:microsoft.com/office/officeart/2008/layout/VerticalCurvedList"/>
    <dgm:cxn modelId="{9073B8DC-617B-42FF-925D-3F7188943B83}" type="presParOf" srcId="{9B80C4B9-0697-4DE7-BB0C-F9A717B0F7CB}" destId="{361E28EB-7D59-4B3B-8971-73F623A2BD20}" srcOrd="3" destOrd="0" presId="urn:microsoft.com/office/officeart/2008/layout/VerticalCurvedList"/>
    <dgm:cxn modelId="{B9E949A5-96D7-4A0F-A0CB-3F6842139B9D}" type="presParOf" srcId="{FCA349FF-858C-434E-9DF4-47E62CF28EF6}" destId="{83392CBB-2AD2-43DB-902A-1E08A05359A8}" srcOrd="1" destOrd="0" presId="urn:microsoft.com/office/officeart/2008/layout/VerticalCurvedList"/>
    <dgm:cxn modelId="{FD5163FE-4B3F-44D3-9C38-C4DA8982479F}" type="presParOf" srcId="{FCA349FF-858C-434E-9DF4-47E62CF28EF6}" destId="{F44DC3A0-D387-42EE-83AA-B5AB1649BB47}" srcOrd="2" destOrd="0" presId="urn:microsoft.com/office/officeart/2008/layout/VerticalCurvedList"/>
    <dgm:cxn modelId="{95605D14-794A-455E-8E5B-B9468B8D8A88}" type="presParOf" srcId="{F44DC3A0-D387-42EE-83AA-B5AB1649BB47}" destId="{A3678268-F13A-4F88-B093-D29953EF0074}" srcOrd="0" destOrd="0" presId="urn:microsoft.com/office/officeart/2008/layout/VerticalCurvedList"/>
    <dgm:cxn modelId="{5F6BFA0F-0E9D-4A6B-97B5-3270B37EE918}" type="presParOf" srcId="{FCA349FF-858C-434E-9DF4-47E62CF28EF6}" destId="{7E12A530-9F0B-41BE-A402-61B97DB23F3C}" srcOrd="3" destOrd="0" presId="urn:microsoft.com/office/officeart/2008/layout/VerticalCurvedList"/>
    <dgm:cxn modelId="{495EB9F8-6B7F-495D-940A-E22C6B530A33}" type="presParOf" srcId="{FCA349FF-858C-434E-9DF4-47E62CF28EF6}" destId="{62DC70FE-DF6B-4CFD-9F03-3EDC836A27F8}" srcOrd="4" destOrd="0" presId="urn:microsoft.com/office/officeart/2008/layout/VerticalCurvedList"/>
    <dgm:cxn modelId="{52101B1A-1DDA-4DD1-B094-14319B452E90}" type="presParOf" srcId="{62DC70FE-DF6B-4CFD-9F03-3EDC836A27F8}" destId="{24666B90-C53A-49CF-94CC-8919AA2FEEDC}" srcOrd="0" destOrd="0" presId="urn:microsoft.com/office/officeart/2008/layout/VerticalCurvedList"/>
    <dgm:cxn modelId="{5CDC4635-CAA4-4BBD-997E-1B7629B61FBC}" type="presParOf" srcId="{FCA349FF-858C-434E-9DF4-47E62CF28EF6}" destId="{92CA829A-836D-4E78-A7D2-54B1082C4252}" srcOrd="5" destOrd="0" presId="urn:microsoft.com/office/officeart/2008/layout/VerticalCurvedList"/>
    <dgm:cxn modelId="{DB2D722E-1AE1-46AD-AE5F-98BBEE226382}" type="presParOf" srcId="{FCA349FF-858C-434E-9DF4-47E62CF28EF6}" destId="{44446859-0991-44B8-923C-917C225B0624}" srcOrd="6" destOrd="0" presId="urn:microsoft.com/office/officeart/2008/layout/VerticalCurvedList"/>
    <dgm:cxn modelId="{A7B41ADF-E01B-42F9-A48B-31333273D750}" type="presParOf" srcId="{44446859-0991-44B8-923C-917C225B0624}" destId="{3BECD9A6-03F2-45F7-8662-6B3EC6217F5D}" srcOrd="0" destOrd="0" presId="urn:microsoft.com/office/officeart/2008/layout/VerticalCurvedList"/>
    <dgm:cxn modelId="{A67CCC58-49E9-492F-8E3B-917396AC0D84}" type="presParOf" srcId="{FCA349FF-858C-434E-9DF4-47E62CF28EF6}" destId="{151FCCA6-5EE9-4627-923E-9E6600F480F9}" srcOrd="7" destOrd="0" presId="urn:microsoft.com/office/officeart/2008/layout/VerticalCurvedList"/>
    <dgm:cxn modelId="{657F8EA4-05CD-4DF4-8239-9462A9004E8A}" type="presParOf" srcId="{FCA349FF-858C-434E-9DF4-47E62CF28EF6}" destId="{B5B1325B-2E61-4ED8-942D-63041B6B0B47}" srcOrd="8" destOrd="0" presId="urn:microsoft.com/office/officeart/2008/layout/VerticalCurvedList"/>
    <dgm:cxn modelId="{E88A7804-1B71-49BB-BD95-E611117197B5}" type="presParOf" srcId="{B5B1325B-2E61-4ED8-942D-63041B6B0B47}" destId="{8E4FCDAF-8261-49D0-B4E8-7EFCF125FE96}" srcOrd="0" destOrd="0" presId="urn:microsoft.com/office/officeart/2008/layout/VerticalCurvedList"/>
    <dgm:cxn modelId="{F9A2495C-3A93-4E2B-A820-92F4CB2B3791}" type="presParOf" srcId="{FCA349FF-858C-434E-9DF4-47E62CF28EF6}" destId="{9B3973CA-EC55-42BF-8F1A-6F54BF81D85E}" srcOrd="9" destOrd="0" presId="urn:microsoft.com/office/officeart/2008/layout/VerticalCurvedList"/>
    <dgm:cxn modelId="{22CA6D4F-317C-4C4F-907B-0D61EAD49C8A}" type="presParOf" srcId="{FCA349FF-858C-434E-9DF4-47E62CF28EF6}" destId="{6D183721-6106-4F8E-8C70-F91B6F64D677}" srcOrd="10" destOrd="0" presId="urn:microsoft.com/office/officeart/2008/layout/VerticalCurvedList"/>
    <dgm:cxn modelId="{27C291F6-70A1-4EF9-AF13-A18EA0E1CEA6}" type="presParOf" srcId="{6D183721-6106-4F8E-8C70-F91B6F64D677}" destId="{5DA1632A-1B8D-4B1C-8AC9-FB3A438D952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B46594C8-C426-43DE-BD6C-D6BF9C996A7D}"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0BA206C4-5838-4D6F-8F91-54FAC3C766B2}">
      <dgm:prSet/>
      <dgm:spPr/>
      <dgm:t>
        <a:bodyPr/>
        <a:lstStyle/>
        <a:p>
          <a:pPr rtl="0"/>
          <a:r>
            <a:rPr lang="en-US"/>
            <a:t>Similarly, </a:t>
          </a:r>
          <a:r>
            <a:rPr lang="en-US" b="1"/>
            <a:t>non-compliance with medication </a:t>
          </a:r>
          <a:r>
            <a:rPr lang="en-US"/>
            <a:t>is higher among COPD patients with depression than those without. A review found that patients with a range of medical conditions are </a:t>
          </a:r>
          <a:r>
            <a:rPr lang="en-US" b="1"/>
            <a:t>three times less likely to take medications as recommended if they also have depression </a:t>
          </a:r>
          <a:r>
            <a:rPr lang="en-US"/>
            <a:t>(</a:t>
          </a:r>
          <a:r>
            <a:rPr lang="en-US" err="1"/>
            <a:t>DiMatteo</a:t>
          </a:r>
          <a:r>
            <a:rPr lang="en-US"/>
            <a:t> et al 2000).</a:t>
          </a:r>
        </a:p>
      </dgm:t>
    </dgm:pt>
    <dgm:pt modelId="{043A673A-6436-49EB-9FD5-D109BAC39AE4}" type="parTrans" cxnId="{D67F944A-48F0-461E-9813-1EB026B7DF97}">
      <dgm:prSet/>
      <dgm:spPr/>
      <dgm:t>
        <a:bodyPr/>
        <a:lstStyle/>
        <a:p>
          <a:endParaRPr lang="en-US"/>
        </a:p>
      </dgm:t>
    </dgm:pt>
    <dgm:pt modelId="{4A570277-ADD9-4226-ADD8-E8B8581CE436}" type="sibTrans" cxnId="{D67F944A-48F0-461E-9813-1EB026B7DF97}">
      <dgm:prSet/>
      <dgm:spPr/>
      <dgm:t>
        <a:bodyPr/>
        <a:lstStyle/>
        <a:p>
          <a:endParaRPr lang="en-US"/>
        </a:p>
      </dgm:t>
    </dgm:pt>
    <dgm:pt modelId="{60C053B2-CC30-4EB1-95BE-AE9A62F4FE70}" type="pres">
      <dgm:prSet presAssocID="{B46594C8-C426-43DE-BD6C-D6BF9C996A7D}" presName="Name0" presStyleCnt="0">
        <dgm:presLayoutVars>
          <dgm:dir/>
          <dgm:resizeHandles val="exact"/>
        </dgm:presLayoutVars>
      </dgm:prSet>
      <dgm:spPr/>
    </dgm:pt>
    <dgm:pt modelId="{D16CA66E-8923-4983-B04B-AF11E6761B6C}" type="pres">
      <dgm:prSet presAssocID="{0BA206C4-5838-4D6F-8F91-54FAC3C766B2}" presName="composite" presStyleCnt="0"/>
      <dgm:spPr/>
    </dgm:pt>
    <dgm:pt modelId="{B1814200-4077-412E-95CD-91616EFD534B}" type="pres">
      <dgm:prSet presAssocID="{0BA206C4-5838-4D6F-8F91-54FAC3C766B2}" presName="rect1" presStyleLbl="trAlignAcc1" presStyleIdx="0" presStyleCnt="1" custLinFactY="21828" custLinFactNeighborX="-249" custLinFactNeighborY="100000">
        <dgm:presLayoutVars>
          <dgm:bulletEnabled val="1"/>
        </dgm:presLayoutVars>
      </dgm:prSet>
      <dgm:spPr/>
    </dgm:pt>
    <dgm:pt modelId="{C5E85455-069F-4243-A98F-3C6EACE2AC1B}" type="pres">
      <dgm:prSet presAssocID="{0BA206C4-5838-4D6F-8F91-54FAC3C766B2}" presName="rect2" presStyleLbl="fgImgPlace1" presStyleIdx="0" presStyleCnt="1"/>
      <dgm:spPr>
        <a:blipFill rotWithShape="1">
          <a:blip xmlns:r="http://schemas.openxmlformats.org/officeDocument/2006/relationships" r:embed="rId1"/>
          <a:stretch>
            <a:fillRect/>
          </a:stretch>
        </a:blipFill>
      </dgm:spPr>
    </dgm:pt>
  </dgm:ptLst>
  <dgm:cxnLst>
    <dgm:cxn modelId="{D67F944A-48F0-461E-9813-1EB026B7DF97}" srcId="{B46594C8-C426-43DE-BD6C-D6BF9C996A7D}" destId="{0BA206C4-5838-4D6F-8F91-54FAC3C766B2}" srcOrd="0" destOrd="0" parTransId="{043A673A-6436-49EB-9FD5-D109BAC39AE4}" sibTransId="{4A570277-ADD9-4226-ADD8-E8B8581CE436}"/>
    <dgm:cxn modelId="{168128AD-1B10-42D5-9E97-CF32A2F6BBEB}" type="presOf" srcId="{0BA206C4-5838-4D6F-8F91-54FAC3C766B2}" destId="{B1814200-4077-412E-95CD-91616EFD534B}" srcOrd="0" destOrd="0" presId="urn:microsoft.com/office/officeart/2008/layout/PictureStrips"/>
    <dgm:cxn modelId="{41AF8CED-056A-4287-869B-C85B04AE03BA}" type="presOf" srcId="{B46594C8-C426-43DE-BD6C-D6BF9C996A7D}" destId="{60C053B2-CC30-4EB1-95BE-AE9A62F4FE70}" srcOrd="0" destOrd="0" presId="urn:microsoft.com/office/officeart/2008/layout/PictureStrips"/>
    <dgm:cxn modelId="{9946F73F-BAD0-46B1-842F-F515A870DD05}" type="presParOf" srcId="{60C053B2-CC30-4EB1-95BE-AE9A62F4FE70}" destId="{D16CA66E-8923-4983-B04B-AF11E6761B6C}" srcOrd="0" destOrd="0" presId="urn:microsoft.com/office/officeart/2008/layout/PictureStrips"/>
    <dgm:cxn modelId="{0B9FEEAC-F835-45B3-8AA4-2A09EC4FE185}" type="presParOf" srcId="{D16CA66E-8923-4983-B04B-AF11E6761B6C}" destId="{B1814200-4077-412E-95CD-91616EFD534B}" srcOrd="0" destOrd="0" presId="urn:microsoft.com/office/officeart/2008/layout/PictureStrips"/>
    <dgm:cxn modelId="{83DDD978-521D-4996-BC48-01507F538BAE}" type="presParOf" srcId="{D16CA66E-8923-4983-B04B-AF11E6761B6C}" destId="{C5E85455-069F-4243-A98F-3C6EACE2AC1B}"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3C0108D6-5D00-4AE1-AAC9-C6F4D871FDD7}"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A95E67DB-8E5B-4725-BAFA-EF65AAAD06F5}">
      <dgm:prSet custT="1"/>
      <dgm:spPr/>
      <dgm:t>
        <a:bodyPr/>
        <a:lstStyle/>
        <a:p>
          <a:pPr rtl="0"/>
          <a:r>
            <a:rPr lang="en-US" sz="2000" dirty="0"/>
            <a:t>For cardiac patients, depression has been shown to increase adverse health </a:t>
          </a:r>
          <a:r>
            <a:rPr lang="en-US" sz="2000" dirty="0" err="1"/>
            <a:t>behaviours</a:t>
          </a:r>
          <a:r>
            <a:rPr lang="en-US" sz="2000" dirty="0"/>
            <a:t> (</a:t>
          </a:r>
          <a:r>
            <a:rPr lang="en-US" sz="2000" dirty="0" err="1"/>
            <a:t>eg</a:t>
          </a:r>
          <a:r>
            <a:rPr lang="en-US" sz="2000" dirty="0"/>
            <a:t> physical inactivity) and </a:t>
          </a:r>
          <a:r>
            <a:rPr lang="en-US" sz="2000" b="1" dirty="0"/>
            <a:t>decrease adherence to self-care regimens</a:t>
          </a:r>
          <a:r>
            <a:rPr lang="en-US" sz="2000" dirty="0"/>
            <a:t> such as smoking cessation, dietary changes and cardiac rehabilitation </a:t>
          </a:r>
          <a:r>
            <a:rPr lang="en-US" sz="2000" dirty="0" err="1"/>
            <a:t>programmes</a:t>
          </a:r>
          <a:r>
            <a:rPr lang="en-US" sz="2000" dirty="0"/>
            <a:t> (Benton et al 2007; Katon 2003). </a:t>
          </a:r>
        </a:p>
      </dgm:t>
    </dgm:pt>
    <dgm:pt modelId="{F5D4A5B3-A8CD-4A5A-B7A7-69C5732581F1}" type="parTrans" cxnId="{C009EF40-946A-428C-BB74-2E1C8A39061D}">
      <dgm:prSet/>
      <dgm:spPr/>
      <dgm:t>
        <a:bodyPr/>
        <a:lstStyle/>
        <a:p>
          <a:endParaRPr lang="en-US" sz="2000"/>
        </a:p>
      </dgm:t>
    </dgm:pt>
    <dgm:pt modelId="{A22209DF-5822-477E-917E-07E64AB038AF}" type="sibTrans" cxnId="{C009EF40-946A-428C-BB74-2E1C8A39061D}">
      <dgm:prSet/>
      <dgm:spPr/>
      <dgm:t>
        <a:bodyPr/>
        <a:lstStyle/>
        <a:p>
          <a:endParaRPr lang="en-US" sz="2000"/>
        </a:p>
      </dgm:t>
    </dgm:pt>
    <dgm:pt modelId="{B5960578-53D8-450B-9B3B-0A6490F731CB}" type="pres">
      <dgm:prSet presAssocID="{3C0108D6-5D00-4AE1-AAC9-C6F4D871FDD7}" presName="cycle" presStyleCnt="0">
        <dgm:presLayoutVars>
          <dgm:dir/>
          <dgm:resizeHandles val="exact"/>
        </dgm:presLayoutVars>
      </dgm:prSet>
      <dgm:spPr/>
    </dgm:pt>
    <dgm:pt modelId="{BADD0951-5BAA-415B-A486-55B8BE6B401C}" type="pres">
      <dgm:prSet presAssocID="{A95E67DB-8E5B-4725-BAFA-EF65AAAD06F5}" presName="node" presStyleLbl="revTx" presStyleIdx="0" presStyleCnt="1">
        <dgm:presLayoutVars>
          <dgm:bulletEnabled val="1"/>
        </dgm:presLayoutVars>
      </dgm:prSet>
      <dgm:spPr/>
    </dgm:pt>
  </dgm:ptLst>
  <dgm:cxnLst>
    <dgm:cxn modelId="{55435D2A-C2CF-4F45-81F6-24C1F10D713C}" type="presOf" srcId="{3C0108D6-5D00-4AE1-AAC9-C6F4D871FDD7}" destId="{B5960578-53D8-450B-9B3B-0A6490F731CB}" srcOrd="0" destOrd="0" presId="urn:microsoft.com/office/officeart/2005/8/layout/cycle1"/>
    <dgm:cxn modelId="{C009EF40-946A-428C-BB74-2E1C8A39061D}" srcId="{3C0108D6-5D00-4AE1-AAC9-C6F4D871FDD7}" destId="{A95E67DB-8E5B-4725-BAFA-EF65AAAD06F5}" srcOrd="0" destOrd="0" parTransId="{F5D4A5B3-A8CD-4A5A-B7A7-69C5732581F1}" sibTransId="{A22209DF-5822-477E-917E-07E64AB038AF}"/>
    <dgm:cxn modelId="{9555B870-1D01-476B-95B0-B022C1FA0895}" type="presOf" srcId="{A95E67DB-8E5B-4725-BAFA-EF65AAAD06F5}" destId="{BADD0951-5BAA-415B-A486-55B8BE6B401C}" srcOrd="0" destOrd="0" presId="urn:microsoft.com/office/officeart/2005/8/layout/cycle1"/>
    <dgm:cxn modelId="{FF2C4524-9F38-4377-9C62-9474F3F12392}" type="presParOf" srcId="{B5960578-53D8-450B-9B3B-0A6490F731CB}" destId="{BADD0951-5BAA-415B-A486-55B8BE6B401C}" srcOrd="0" destOrd="0" presId="urn:microsoft.com/office/officeart/2005/8/layout/cycle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8E41E28C-DB98-4310-B76F-E2C45E1996B4}" type="doc">
      <dgm:prSet loTypeId="urn:microsoft.com/office/officeart/2008/layout/VerticalCurvedList" loCatId="list" qsTypeId="urn:microsoft.com/office/officeart/2005/8/quickstyle/simple1" qsCatId="simple" csTypeId="urn:microsoft.com/office/officeart/2005/8/colors/colorful3" csCatId="colorful"/>
      <dgm:spPr/>
      <dgm:t>
        <a:bodyPr/>
        <a:lstStyle/>
        <a:p>
          <a:endParaRPr lang="en-US"/>
        </a:p>
      </dgm:t>
    </dgm:pt>
    <dgm:pt modelId="{34705EF9-07B8-4E55-8783-2689D271CC6A}">
      <dgm:prSet/>
      <dgm:spPr/>
      <dgm:t>
        <a:bodyPr/>
        <a:lstStyle/>
        <a:p>
          <a:pPr rtl="0"/>
          <a:r>
            <a:rPr lang="en-US" dirty="0"/>
            <a:t>For similar reasons mental health problems are also associated with low attendance rates for medical appointments.</a:t>
          </a:r>
        </a:p>
      </dgm:t>
    </dgm:pt>
    <dgm:pt modelId="{ACF8F0DC-BD5C-4392-A00C-62ACE9623D1E}" type="parTrans" cxnId="{DA265968-F666-465A-8682-3D452F795B0F}">
      <dgm:prSet/>
      <dgm:spPr/>
      <dgm:t>
        <a:bodyPr/>
        <a:lstStyle/>
        <a:p>
          <a:endParaRPr lang="en-US"/>
        </a:p>
      </dgm:t>
    </dgm:pt>
    <dgm:pt modelId="{1A2C9914-AE3F-4577-A2EE-F62ADB44CCE9}" type="sibTrans" cxnId="{DA265968-F666-465A-8682-3D452F795B0F}">
      <dgm:prSet/>
      <dgm:spPr/>
      <dgm:t>
        <a:bodyPr/>
        <a:lstStyle/>
        <a:p>
          <a:endParaRPr lang="en-US"/>
        </a:p>
      </dgm:t>
    </dgm:pt>
    <dgm:pt modelId="{D1F863D4-C1E5-432B-B57C-8CDDEF827682}" type="pres">
      <dgm:prSet presAssocID="{8E41E28C-DB98-4310-B76F-E2C45E1996B4}" presName="Name0" presStyleCnt="0">
        <dgm:presLayoutVars>
          <dgm:chMax val="7"/>
          <dgm:chPref val="7"/>
          <dgm:dir/>
        </dgm:presLayoutVars>
      </dgm:prSet>
      <dgm:spPr/>
    </dgm:pt>
    <dgm:pt modelId="{CA1F61EC-9CEC-428B-82A5-11ED42748C04}" type="pres">
      <dgm:prSet presAssocID="{8E41E28C-DB98-4310-B76F-E2C45E1996B4}" presName="Name1" presStyleCnt="0"/>
      <dgm:spPr/>
    </dgm:pt>
    <dgm:pt modelId="{34A36FFA-A008-4179-8C6A-A9427E3C8C40}" type="pres">
      <dgm:prSet presAssocID="{8E41E28C-DB98-4310-B76F-E2C45E1996B4}" presName="cycle" presStyleCnt="0"/>
      <dgm:spPr/>
    </dgm:pt>
    <dgm:pt modelId="{753D628B-5316-4873-A236-E955683B616B}" type="pres">
      <dgm:prSet presAssocID="{8E41E28C-DB98-4310-B76F-E2C45E1996B4}" presName="srcNode" presStyleLbl="node1" presStyleIdx="0" presStyleCnt="1"/>
      <dgm:spPr/>
    </dgm:pt>
    <dgm:pt modelId="{F0B1563F-1321-46FD-9894-986D934C3246}" type="pres">
      <dgm:prSet presAssocID="{8E41E28C-DB98-4310-B76F-E2C45E1996B4}" presName="conn" presStyleLbl="parChTrans1D2" presStyleIdx="0" presStyleCnt="1"/>
      <dgm:spPr/>
    </dgm:pt>
    <dgm:pt modelId="{DEF275F7-BD39-4B35-B160-D53C28C54AEA}" type="pres">
      <dgm:prSet presAssocID="{8E41E28C-DB98-4310-B76F-E2C45E1996B4}" presName="extraNode" presStyleLbl="node1" presStyleIdx="0" presStyleCnt="1"/>
      <dgm:spPr/>
    </dgm:pt>
    <dgm:pt modelId="{894AB555-00BA-4EEF-BCE3-5853DD458D61}" type="pres">
      <dgm:prSet presAssocID="{8E41E28C-DB98-4310-B76F-E2C45E1996B4}" presName="dstNode" presStyleLbl="node1" presStyleIdx="0" presStyleCnt="1"/>
      <dgm:spPr/>
    </dgm:pt>
    <dgm:pt modelId="{25F33BFE-121C-4DB3-A804-103103EC5A69}" type="pres">
      <dgm:prSet presAssocID="{34705EF9-07B8-4E55-8783-2689D271CC6A}" presName="text_1" presStyleLbl="node1" presStyleIdx="0" presStyleCnt="1" custLinFactNeighborX="1551" custLinFactNeighborY="85696">
        <dgm:presLayoutVars>
          <dgm:bulletEnabled val="1"/>
        </dgm:presLayoutVars>
      </dgm:prSet>
      <dgm:spPr/>
    </dgm:pt>
    <dgm:pt modelId="{946EA927-F869-400A-BEB9-1457C8272867}" type="pres">
      <dgm:prSet presAssocID="{34705EF9-07B8-4E55-8783-2689D271CC6A}" presName="accent_1" presStyleCnt="0"/>
      <dgm:spPr/>
    </dgm:pt>
    <dgm:pt modelId="{CC3248C8-0E15-43C9-8BF0-442F1AF891FC}" type="pres">
      <dgm:prSet presAssocID="{34705EF9-07B8-4E55-8783-2689D271CC6A}" presName="accentRepeatNode" presStyleLbl="solidFgAcc1" presStyleIdx="0" presStyleCnt="1" custLinFactNeighborX="-1459" custLinFactNeighborY="4668"/>
      <dgm:spPr/>
    </dgm:pt>
  </dgm:ptLst>
  <dgm:cxnLst>
    <dgm:cxn modelId="{695CE91E-213A-4538-8974-CEB84E26C8A9}" type="presOf" srcId="{8E41E28C-DB98-4310-B76F-E2C45E1996B4}" destId="{D1F863D4-C1E5-432B-B57C-8CDDEF827682}" srcOrd="0" destOrd="0" presId="urn:microsoft.com/office/officeart/2008/layout/VerticalCurvedList"/>
    <dgm:cxn modelId="{DA265968-F666-465A-8682-3D452F795B0F}" srcId="{8E41E28C-DB98-4310-B76F-E2C45E1996B4}" destId="{34705EF9-07B8-4E55-8783-2689D271CC6A}" srcOrd="0" destOrd="0" parTransId="{ACF8F0DC-BD5C-4392-A00C-62ACE9623D1E}" sibTransId="{1A2C9914-AE3F-4577-A2EE-F62ADB44CCE9}"/>
    <dgm:cxn modelId="{9BCF944D-F809-4286-A8B4-ABAEAE0CC959}" type="presOf" srcId="{1A2C9914-AE3F-4577-A2EE-F62ADB44CCE9}" destId="{F0B1563F-1321-46FD-9894-986D934C3246}" srcOrd="0" destOrd="0" presId="urn:microsoft.com/office/officeart/2008/layout/VerticalCurvedList"/>
    <dgm:cxn modelId="{6EA8DFD8-9F5F-45E7-A291-E9237D72A0CB}" type="presOf" srcId="{34705EF9-07B8-4E55-8783-2689D271CC6A}" destId="{25F33BFE-121C-4DB3-A804-103103EC5A69}" srcOrd="0" destOrd="0" presId="urn:microsoft.com/office/officeart/2008/layout/VerticalCurvedList"/>
    <dgm:cxn modelId="{2DABFB1F-9782-4AAE-95B5-1DF9D83E4F2C}" type="presParOf" srcId="{D1F863D4-C1E5-432B-B57C-8CDDEF827682}" destId="{CA1F61EC-9CEC-428B-82A5-11ED42748C04}" srcOrd="0" destOrd="0" presId="urn:microsoft.com/office/officeart/2008/layout/VerticalCurvedList"/>
    <dgm:cxn modelId="{FDFDDA8E-7ADC-4BCC-A558-677EC95327AB}" type="presParOf" srcId="{CA1F61EC-9CEC-428B-82A5-11ED42748C04}" destId="{34A36FFA-A008-4179-8C6A-A9427E3C8C40}" srcOrd="0" destOrd="0" presId="urn:microsoft.com/office/officeart/2008/layout/VerticalCurvedList"/>
    <dgm:cxn modelId="{954CC1E6-0A46-4064-B361-CA5B34CC30F1}" type="presParOf" srcId="{34A36FFA-A008-4179-8C6A-A9427E3C8C40}" destId="{753D628B-5316-4873-A236-E955683B616B}" srcOrd="0" destOrd="0" presId="urn:microsoft.com/office/officeart/2008/layout/VerticalCurvedList"/>
    <dgm:cxn modelId="{DC7FCA64-B3DD-40D5-B22D-3F5802AC5B77}" type="presParOf" srcId="{34A36FFA-A008-4179-8C6A-A9427E3C8C40}" destId="{F0B1563F-1321-46FD-9894-986D934C3246}" srcOrd="1" destOrd="0" presId="urn:microsoft.com/office/officeart/2008/layout/VerticalCurvedList"/>
    <dgm:cxn modelId="{173FC678-764D-4140-9235-437FEAA77322}" type="presParOf" srcId="{34A36FFA-A008-4179-8C6A-A9427E3C8C40}" destId="{DEF275F7-BD39-4B35-B160-D53C28C54AEA}" srcOrd="2" destOrd="0" presId="urn:microsoft.com/office/officeart/2008/layout/VerticalCurvedList"/>
    <dgm:cxn modelId="{A1A9DA5B-AE83-4C1D-B921-D9DA982FF3C1}" type="presParOf" srcId="{34A36FFA-A008-4179-8C6A-A9427E3C8C40}" destId="{894AB555-00BA-4EEF-BCE3-5853DD458D61}" srcOrd="3" destOrd="0" presId="urn:microsoft.com/office/officeart/2008/layout/VerticalCurvedList"/>
    <dgm:cxn modelId="{974E42EE-C56F-451F-B344-3F9D6B4DCCEC}" type="presParOf" srcId="{CA1F61EC-9CEC-428B-82A5-11ED42748C04}" destId="{25F33BFE-121C-4DB3-A804-103103EC5A69}" srcOrd="1" destOrd="0" presId="urn:microsoft.com/office/officeart/2008/layout/VerticalCurvedList"/>
    <dgm:cxn modelId="{ABE4A41E-AB79-4672-9F71-792F46294B6C}" type="presParOf" srcId="{CA1F61EC-9CEC-428B-82A5-11ED42748C04}" destId="{946EA927-F869-400A-BEB9-1457C8272867}" srcOrd="2" destOrd="0" presId="urn:microsoft.com/office/officeart/2008/layout/VerticalCurvedList"/>
    <dgm:cxn modelId="{55E41C87-A64F-4196-8653-CABB86F697A0}" type="presParOf" srcId="{946EA927-F869-400A-BEB9-1457C8272867}" destId="{CC3248C8-0E15-43C9-8BF0-442F1AF891FC}" srcOrd="0" destOrd="0" presId="urn:microsoft.com/office/officeart/2008/layout/VerticalCurvedList"/>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D0A7521E-0981-4752-AD5F-AE2D9F7B9CE8}" type="doc">
      <dgm:prSet loTypeId="urn:microsoft.com/office/officeart/2005/8/layout/hierarchy3" loCatId="hierarchy" qsTypeId="urn:microsoft.com/office/officeart/2005/8/quickstyle/simple1" qsCatId="simple" csTypeId="urn:microsoft.com/office/officeart/2005/8/colors/accent0_3" csCatId="mainScheme" phldr="1"/>
      <dgm:spPr/>
      <dgm:t>
        <a:bodyPr/>
        <a:lstStyle/>
        <a:p>
          <a:endParaRPr lang="en-US"/>
        </a:p>
      </dgm:t>
    </dgm:pt>
    <dgm:pt modelId="{E99F282F-4DA5-488D-AC9B-DFE5D64EC922}" type="pres">
      <dgm:prSet presAssocID="{D0A7521E-0981-4752-AD5F-AE2D9F7B9CE8}" presName="diagram" presStyleCnt="0">
        <dgm:presLayoutVars>
          <dgm:chPref val="1"/>
          <dgm:dir/>
          <dgm:animOne val="branch"/>
          <dgm:animLvl val="lvl"/>
          <dgm:resizeHandles/>
        </dgm:presLayoutVars>
      </dgm:prSet>
      <dgm:spPr/>
    </dgm:pt>
  </dgm:ptLst>
  <dgm:cxnLst>
    <dgm:cxn modelId="{D399A908-2475-4111-9651-A50F3E8F42E7}" type="presOf" srcId="{D0A7521E-0981-4752-AD5F-AE2D9F7B9CE8}" destId="{E99F282F-4DA5-488D-AC9B-DFE5D64EC922}" srcOrd="0" destOrd="0" presId="urn:microsoft.com/office/officeart/2005/8/layout/hierarchy3"/>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1CE6348B-27C5-4FDF-9568-58545F111A67}"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GB"/>
        </a:p>
      </dgm:t>
    </dgm:pt>
    <dgm:pt modelId="{082F8E66-DA4C-4B42-97C8-61C4837C1094}">
      <dgm:prSet/>
      <dgm:spPr/>
      <dgm:t>
        <a:bodyPr/>
        <a:lstStyle/>
        <a:p>
          <a:r>
            <a:rPr lang="en-GB"/>
            <a:t>COPD patients with co-morbid mental health problems have more than 50 per cent more acute exacerbations per year (Laurin et al 2009), experience higher rates of hospitalisation, and in one study spent twice as long in hospital as those without mental health problems (Yellowlees et al 1987).</a:t>
          </a:r>
        </a:p>
      </dgm:t>
    </dgm:pt>
    <dgm:pt modelId="{AA741133-2C79-4E34-8B74-D72E72889553}" type="parTrans" cxnId="{591CE348-54A1-4195-95A8-7A374F78CE17}">
      <dgm:prSet/>
      <dgm:spPr/>
      <dgm:t>
        <a:bodyPr/>
        <a:lstStyle/>
        <a:p>
          <a:endParaRPr lang="en-GB"/>
        </a:p>
      </dgm:t>
    </dgm:pt>
    <dgm:pt modelId="{9742C05C-128A-42A8-AD32-805B7B50AE25}" type="sibTrans" cxnId="{591CE348-54A1-4195-95A8-7A374F78CE17}">
      <dgm:prSet/>
      <dgm:spPr/>
      <dgm:t>
        <a:bodyPr/>
        <a:lstStyle/>
        <a:p>
          <a:endParaRPr lang="en-GB"/>
        </a:p>
      </dgm:t>
    </dgm:pt>
    <dgm:pt modelId="{983EDD96-2C64-4464-B19D-DDBB89D3A580}">
      <dgm:prSet/>
      <dgm:spPr/>
      <dgm:t>
        <a:bodyPr/>
        <a:lstStyle/>
        <a:p>
          <a:r>
            <a:rPr lang="en-US"/>
            <a:t>Co-morbid mental health problems lead to greater difficulties with diabetes self-care (Das-Munshi et al 2007) and are associated with </a:t>
          </a:r>
          <a:r>
            <a:rPr lang="en-US" b="1"/>
            <a:t>poorer dietary control </a:t>
          </a:r>
          <a:r>
            <a:rPr lang="en-US"/>
            <a:t>and adherence to medication (Vamos et al 2009). </a:t>
          </a:r>
          <a:endParaRPr lang="en-GB"/>
        </a:p>
      </dgm:t>
    </dgm:pt>
    <dgm:pt modelId="{1FA05696-75C2-4345-BFF5-067F2C14E0BA}" type="parTrans" cxnId="{2D063F13-E098-471C-BCBC-86A04591F532}">
      <dgm:prSet/>
      <dgm:spPr/>
      <dgm:t>
        <a:bodyPr/>
        <a:lstStyle/>
        <a:p>
          <a:endParaRPr lang="en-GB"/>
        </a:p>
      </dgm:t>
    </dgm:pt>
    <dgm:pt modelId="{00B8747D-2472-4930-87A0-D9AC23E57C65}" type="sibTrans" cxnId="{2D063F13-E098-471C-BCBC-86A04591F532}">
      <dgm:prSet/>
      <dgm:spPr/>
      <dgm:t>
        <a:bodyPr/>
        <a:lstStyle/>
        <a:p>
          <a:endParaRPr lang="en-GB"/>
        </a:p>
      </dgm:t>
    </dgm:pt>
    <dgm:pt modelId="{1DCDA322-4554-428A-B158-7F2982E1AF2F}" type="pres">
      <dgm:prSet presAssocID="{1CE6348B-27C5-4FDF-9568-58545F111A67}" presName="compositeShape" presStyleCnt="0">
        <dgm:presLayoutVars>
          <dgm:dir/>
          <dgm:resizeHandles/>
        </dgm:presLayoutVars>
      </dgm:prSet>
      <dgm:spPr/>
    </dgm:pt>
    <dgm:pt modelId="{602E2177-C559-441B-B3A9-B0C822D9E599}" type="pres">
      <dgm:prSet presAssocID="{1CE6348B-27C5-4FDF-9568-58545F111A67}" presName="pyramid" presStyleLbl="node1" presStyleIdx="0" presStyleCnt="1"/>
      <dgm:spPr/>
    </dgm:pt>
    <dgm:pt modelId="{236B84E3-D13C-4A72-AB3A-021EBF4AAFD9}" type="pres">
      <dgm:prSet presAssocID="{1CE6348B-27C5-4FDF-9568-58545F111A67}" presName="theList" presStyleCnt="0"/>
      <dgm:spPr/>
    </dgm:pt>
    <dgm:pt modelId="{11D7710C-3385-49DF-BD69-9C1B7B4EF5AB}" type="pres">
      <dgm:prSet presAssocID="{082F8E66-DA4C-4B42-97C8-61C4837C1094}" presName="aNode" presStyleLbl="fgAcc1" presStyleIdx="0" presStyleCnt="2">
        <dgm:presLayoutVars>
          <dgm:bulletEnabled val="1"/>
        </dgm:presLayoutVars>
      </dgm:prSet>
      <dgm:spPr/>
    </dgm:pt>
    <dgm:pt modelId="{2B9FC6D6-0EC2-48B5-B631-2C0D3D4CAC03}" type="pres">
      <dgm:prSet presAssocID="{082F8E66-DA4C-4B42-97C8-61C4837C1094}" presName="aSpace" presStyleCnt="0"/>
      <dgm:spPr/>
    </dgm:pt>
    <dgm:pt modelId="{3B1A66E5-9E15-4C0D-B69F-3F1FA2CF8B01}" type="pres">
      <dgm:prSet presAssocID="{983EDD96-2C64-4464-B19D-DDBB89D3A580}" presName="aNode" presStyleLbl="fgAcc1" presStyleIdx="1" presStyleCnt="2">
        <dgm:presLayoutVars>
          <dgm:bulletEnabled val="1"/>
        </dgm:presLayoutVars>
      </dgm:prSet>
      <dgm:spPr/>
    </dgm:pt>
    <dgm:pt modelId="{E7146770-C1C5-4489-B6C2-9A558E3774F9}" type="pres">
      <dgm:prSet presAssocID="{983EDD96-2C64-4464-B19D-DDBB89D3A580}" presName="aSpace" presStyleCnt="0"/>
      <dgm:spPr/>
    </dgm:pt>
  </dgm:ptLst>
  <dgm:cxnLst>
    <dgm:cxn modelId="{2D063F13-E098-471C-BCBC-86A04591F532}" srcId="{1CE6348B-27C5-4FDF-9568-58545F111A67}" destId="{983EDD96-2C64-4464-B19D-DDBB89D3A580}" srcOrd="1" destOrd="0" parTransId="{1FA05696-75C2-4345-BFF5-067F2C14E0BA}" sibTransId="{00B8747D-2472-4930-87A0-D9AC23E57C65}"/>
    <dgm:cxn modelId="{7840882B-0220-4FC4-8CEA-4C29296422C6}" type="presOf" srcId="{082F8E66-DA4C-4B42-97C8-61C4837C1094}" destId="{11D7710C-3385-49DF-BD69-9C1B7B4EF5AB}" srcOrd="0" destOrd="0" presId="urn:microsoft.com/office/officeart/2005/8/layout/pyramid2"/>
    <dgm:cxn modelId="{AEB9C361-0514-4C22-AD6D-D4B449713D2C}" type="presOf" srcId="{983EDD96-2C64-4464-B19D-DDBB89D3A580}" destId="{3B1A66E5-9E15-4C0D-B69F-3F1FA2CF8B01}" srcOrd="0" destOrd="0" presId="urn:microsoft.com/office/officeart/2005/8/layout/pyramid2"/>
    <dgm:cxn modelId="{591CE348-54A1-4195-95A8-7A374F78CE17}" srcId="{1CE6348B-27C5-4FDF-9568-58545F111A67}" destId="{082F8E66-DA4C-4B42-97C8-61C4837C1094}" srcOrd="0" destOrd="0" parTransId="{AA741133-2C79-4E34-8B74-D72E72889553}" sibTransId="{9742C05C-128A-42A8-AD32-805B7B50AE25}"/>
    <dgm:cxn modelId="{BA9B82A8-B7C9-4596-AA1C-9AF1304A51DD}" type="presOf" srcId="{1CE6348B-27C5-4FDF-9568-58545F111A67}" destId="{1DCDA322-4554-428A-B158-7F2982E1AF2F}" srcOrd="0" destOrd="0" presId="urn:microsoft.com/office/officeart/2005/8/layout/pyramid2"/>
    <dgm:cxn modelId="{DCC5BE68-07DD-4651-869D-4AEDAC546975}" type="presParOf" srcId="{1DCDA322-4554-428A-B158-7F2982E1AF2F}" destId="{602E2177-C559-441B-B3A9-B0C822D9E599}" srcOrd="0" destOrd="0" presId="urn:microsoft.com/office/officeart/2005/8/layout/pyramid2"/>
    <dgm:cxn modelId="{9E62B6F2-AA32-4DDB-8513-0EF2640FB553}" type="presParOf" srcId="{1DCDA322-4554-428A-B158-7F2982E1AF2F}" destId="{236B84E3-D13C-4A72-AB3A-021EBF4AAFD9}" srcOrd="1" destOrd="0" presId="urn:microsoft.com/office/officeart/2005/8/layout/pyramid2"/>
    <dgm:cxn modelId="{ABADC697-3DD9-4C03-B136-A3BC02F286D0}" type="presParOf" srcId="{236B84E3-D13C-4A72-AB3A-021EBF4AAFD9}" destId="{11D7710C-3385-49DF-BD69-9C1B7B4EF5AB}" srcOrd="0" destOrd="0" presId="urn:microsoft.com/office/officeart/2005/8/layout/pyramid2"/>
    <dgm:cxn modelId="{249552DF-BBD3-4B0A-9245-88AE4C9C851D}" type="presParOf" srcId="{236B84E3-D13C-4A72-AB3A-021EBF4AAFD9}" destId="{2B9FC6D6-0EC2-48B5-B631-2C0D3D4CAC03}" srcOrd="1" destOrd="0" presId="urn:microsoft.com/office/officeart/2005/8/layout/pyramid2"/>
    <dgm:cxn modelId="{077A549A-DEE9-458F-82EF-C03AE6FD24B7}" type="presParOf" srcId="{236B84E3-D13C-4A72-AB3A-021EBF4AAFD9}" destId="{3B1A66E5-9E15-4C0D-B69F-3F1FA2CF8B01}" srcOrd="2" destOrd="0" presId="urn:microsoft.com/office/officeart/2005/8/layout/pyramid2"/>
    <dgm:cxn modelId="{428B2ED4-5941-45F8-9364-F916F09EC453}" type="presParOf" srcId="{236B84E3-D13C-4A72-AB3A-021EBF4AAFD9}" destId="{E7146770-C1C5-4489-B6C2-9A558E3774F9}" srcOrd="3"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3FDEF56B-B0FA-4480-81D3-894D410F5A42}" type="doc">
      <dgm:prSet loTypeId="urn:microsoft.com/office/officeart/2005/8/layout/vList2" loCatId="list" qsTypeId="urn:microsoft.com/office/officeart/2005/8/quickstyle/simple1" qsCatId="simple" csTypeId="urn:microsoft.com/office/officeart/2005/8/colors/accent5_5" csCatId="accent5"/>
      <dgm:spPr/>
      <dgm:t>
        <a:bodyPr/>
        <a:lstStyle/>
        <a:p>
          <a:endParaRPr lang="en-US"/>
        </a:p>
      </dgm:t>
    </dgm:pt>
    <dgm:pt modelId="{042D06F0-B933-40DB-A860-2EE2EAF1BABE}">
      <dgm:prSet/>
      <dgm:spPr/>
      <dgm:t>
        <a:bodyPr/>
        <a:lstStyle/>
        <a:p>
          <a:pPr algn="ctr" rtl="0"/>
          <a:r>
            <a:rPr lang="en-US"/>
            <a:t>It is also well known that depression </a:t>
          </a:r>
          <a:r>
            <a:rPr lang="en-US" b="1"/>
            <a:t>impairs the ability to create long-term memories </a:t>
          </a:r>
          <a:r>
            <a:rPr lang="en-US"/>
            <a:t>- a lack of attention and concentration. Creates a loss of coordination between working, short-term, and long-term memory. A depressed person may be too inattentive and unfocused to file passing events in short-term memory. In this case, it isn't so much that the depressed person has forgotten, but that the memory was never stored in the first place.</a:t>
          </a:r>
        </a:p>
      </dgm:t>
    </dgm:pt>
    <dgm:pt modelId="{776B7D1E-D631-4B7E-8AAD-88F911EE34A2}" type="parTrans" cxnId="{38944CDE-24E6-4C40-A26F-6A6BB6C85B09}">
      <dgm:prSet/>
      <dgm:spPr/>
      <dgm:t>
        <a:bodyPr/>
        <a:lstStyle/>
        <a:p>
          <a:endParaRPr lang="en-US"/>
        </a:p>
      </dgm:t>
    </dgm:pt>
    <dgm:pt modelId="{F40C993F-9CE2-441D-9F1A-38AE782B8D0A}" type="sibTrans" cxnId="{38944CDE-24E6-4C40-A26F-6A6BB6C85B09}">
      <dgm:prSet/>
      <dgm:spPr/>
      <dgm:t>
        <a:bodyPr/>
        <a:lstStyle/>
        <a:p>
          <a:endParaRPr lang="en-US"/>
        </a:p>
      </dgm:t>
    </dgm:pt>
    <dgm:pt modelId="{6401F850-9C37-4571-B92B-8F343CAE8FDB}" type="pres">
      <dgm:prSet presAssocID="{3FDEF56B-B0FA-4480-81D3-894D410F5A42}" presName="linear" presStyleCnt="0">
        <dgm:presLayoutVars>
          <dgm:animLvl val="lvl"/>
          <dgm:resizeHandles val="exact"/>
        </dgm:presLayoutVars>
      </dgm:prSet>
      <dgm:spPr/>
    </dgm:pt>
    <dgm:pt modelId="{E1AFAB5F-6138-4F9D-A1A4-C3BBF929065F}" type="pres">
      <dgm:prSet presAssocID="{042D06F0-B933-40DB-A860-2EE2EAF1BABE}" presName="parentText" presStyleLbl="node1" presStyleIdx="0" presStyleCnt="1">
        <dgm:presLayoutVars>
          <dgm:chMax val="0"/>
          <dgm:bulletEnabled val="1"/>
        </dgm:presLayoutVars>
      </dgm:prSet>
      <dgm:spPr/>
    </dgm:pt>
  </dgm:ptLst>
  <dgm:cxnLst>
    <dgm:cxn modelId="{C4716642-5166-493E-9933-9EBF22BD9F27}" type="presOf" srcId="{3FDEF56B-B0FA-4480-81D3-894D410F5A42}" destId="{6401F850-9C37-4571-B92B-8F343CAE8FDB}" srcOrd="0" destOrd="0" presId="urn:microsoft.com/office/officeart/2005/8/layout/vList2"/>
    <dgm:cxn modelId="{7868429F-931E-48AF-BEC0-1E2DBDDA6619}" type="presOf" srcId="{042D06F0-B933-40DB-A860-2EE2EAF1BABE}" destId="{E1AFAB5F-6138-4F9D-A1A4-C3BBF929065F}" srcOrd="0" destOrd="0" presId="urn:microsoft.com/office/officeart/2005/8/layout/vList2"/>
    <dgm:cxn modelId="{38944CDE-24E6-4C40-A26F-6A6BB6C85B09}" srcId="{3FDEF56B-B0FA-4480-81D3-894D410F5A42}" destId="{042D06F0-B933-40DB-A860-2EE2EAF1BABE}" srcOrd="0" destOrd="0" parTransId="{776B7D1E-D631-4B7E-8AAD-88F911EE34A2}" sibTransId="{F40C993F-9CE2-441D-9F1A-38AE782B8D0A}"/>
    <dgm:cxn modelId="{80DE57F3-53B5-42CA-A058-3746BB230087}" type="presParOf" srcId="{6401F850-9C37-4571-B92B-8F343CAE8FDB}" destId="{E1AFAB5F-6138-4F9D-A1A4-C3BBF929065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1B8ECCC7-E766-4FA9-90F6-16FAA914F17D}" type="doc">
      <dgm:prSet loTypeId="urn:microsoft.com/office/officeart/2005/8/layout/arrow5" loCatId="process" qsTypeId="urn:microsoft.com/office/officeart/2005/8/quickstyle/simple1" qsCatId="simple" csTypeId="urn:microsoft.com/office/officeart/2005/8/colors/colorful2" csCatId="colorful" phldr="1"/>
      <dgm:spPr/>
      <dgm:t>
        <a:bodyPr/>
        <a:lstStyle/>
        <a:p>
          <a:endParaRPr lang="en-US"/>
        </a:p>
      </dgm:t>
    </dgm:pt>
    <dgm:pt modelId="{C24BD433-A5F0-41F1-94DE-6DB870DD53B3}">
      <dgm:prSet custT="1"/>
      <dgm:spPr/>
      <dgm:t>
        <a:bodyPr/>
        <a:lstStyle/>
        <a:p>
          <a:pPr rtl="0"/>
          <a:r>
            <a:rPr lang="en-GB" sz="1600" dirty="0"/>
            <a:t>Caused by neurotransmitter imbalances (that enable individual brain cells to "talk" to each other and store new memories).</a:t>
          </a:r>
        </a:p>
      </dgm:t>
    </dgm:pt>
    <dgm:pt modelId="{3726805E-AB26-4E13-BD97-280B8990F182}" type="parTrans" cxnId="{401508F6-68D4-494D-A284-A37335F5DC33}">
      <dgm:prSet/>
      <dgm:spPr/>
      <dgm:t>
        <a:bodyPr/>
        <a:lstStyle/>
        <a:p>
          <a:endParaRPr lang="en-US" sz="2400"/>
        </a:p>
      </dgm:t>
    </dgm:pt>
    <dgm:pt modelId="{4F47BE77-8327-4F74-8464-BEA548A1A1C7}" type="sibTrans" cxnId="{401508F6-68D4-494D-A284-A37335F5DC33}">
      <dgm:prSet/>
      <dgm:spPr/>
      <dgm:t>
        <a:bodyPr/>
        <a:lstStyle/>
        <a:p>
          <a:endParaRPr lang="en-US" sz="2400"/>
        </a:p>
      </dgm:t>
    </dgm:pt>
    <dgm:pt modelId="{20480320-C11E-4A80-835A-6AAD42E7E7E0}" type="pres">
      <dgm:prSet presAssocID="{1B8ECCC7-E766-4FA9-90F6-16FAA914F17D}" presName="diagram" presStyleCnt="0">
        <dgm:presLayoutVars>
          <dgm:dir/>
          <dgm:resizeHandles val="exact"/>
        </dgm:presLayoutVars>
      </dgm:prSet>
      <dgm:spPr/>
    </dgm:pt>
    <dgm:pt modelId="{BA58B3CC-6E62-46AF-8399-E85DD15A7D4D}" type="pres">
      <dgm:prSet presAssocID="{C24BD433-A5F0-41F1-94DE-6DB870DD53B3}" presName="arrow" presStyleLbl="node1" presStyleIdx="0" presStyleCnt="1" custRadScaleRad="87024" custRadScaleInc="3789">
        <dgm:presLayoutVars>
          <dgm:bulletEnabled val="1"/>
        </dgm:presLayoutVars>
      </dgm:prSet>
      <dgm:spPr/>
    </dgm:pt>
  </dgm:ptLst>
  <dgm:cxnLst>
    <dgm:cxn modelId="{E0418649-9E75-4683-BEF8-1DF7E5B1CF43}" type="presOf" srcId="{1B8ECCC7-E766-4FA9-90F6-16FAA914F17D}" destId="{20480320-C11E-4A80-835A-6AAD42E7E7E0}" srcOrd="0" destOrd="0" presId="urn:microsoft.com/office/officeart/2005/8/layout/arrow5"/>
    <dgm:cxn modelId="{401508F6-68D4-494D-A284-A37335F5DC33}" srcId="{1B8ECCC7-E766-4FA9-90F6-16FAA914F17D}" destId="{C24BD433-A5F0-41F1-94DE-6DB870DD53B3}" srcOrd="0" destOrd="0" parTransId="{3726805E-AB26-4E13-BD97-280B8990F182}" sibTransId="{4F47BE77-8327-4F74-8464-BEA548A1A1C7}"/>
    <dgm:cxn modelId="{9D9605FC-FDB1-4B67-BBB0-F7195AD4A23E}" type="presOf" srcId="{C24BD433-A5F0-41F1-94DE-6DB870DD53B3}" destId="{BA58B3CC-6E62-46AF-8399-E85DD15A7D4D}" srcOrd="0" destOrd="0" presId="urn:microsoft.com/office/officeart/2005/8/layout/arrow5"/>
    <dgm:cxn modelId="{BB553D0A-BA0F-4443-9837-81715E261D34}" type="presParOf" srcId="{20480320-C11E-4A80-835A-6AAD42E7E7E0}" destId="{BA58B3CC-6E62-46AF-8399-E85DD15A7D4D}" srcOrd="0" destOrd="0" presId="urn:microsoft.com/office/officeart/2005/8/layout/arrow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0681D8BA-020D-49EF-AB82-8D168386D2F1}" type="doc">
      <dgm:prSet loTypeId="urn:microsoft.com/office/officeart/2005/8/layout/radial6" loCatId="relationship" qsTypeId="urn:microsoft.com/office/officeart/2005/8/quickstyle/simple1" qsCatId="simple" csTypeId="urn:microsoft.com/office/officeart/2005/8/colors/accent0_2" csCatId="mainScheme" phldr="1"/>
      <dgm:spPr/>
      <dgm:t>
        <a:bodyPr/>
        <a:lstStyle/>
        <a:p>
          <a:endParaRPr lang="en-US"/>
        </a:p>
      </dgm:t>
    </dgm:pt>
    <dgm:pt modelId="{A8069BEA-E659-48A3-8B67-C7A1F4A7568F}">
      <dgm:prSet/>
      <dgm:spPr/>
      <dgm:t>
        <a:bodyPr/>
        <a:lstStyle/>
        <a:p>
          <a:pPr rtl="0"/>
          <a:r>
            <a:rPr lang="en-US"/>
            <a:t>Patients with the DED syndrome had reduced fluency, impaired visual naming, paranoia, loss of interest in activities, and psychomotor retardation, but showed a rather mild vegetative syndrome. </a:t>
          </a:r>
        </a:p>
      </dgm:t>
    </dgm:pt>
    <dgm:pt modelId="{9F18B373-4B0A-4736-BA6E-859745826567}" type="parTrans" cxnId="{CCDBC4E4-DB44-489C-8317-A996CA085579}">
      <dgm:prSet/>
      <dgm:spPr/>
      <dgm:t>
        <a:bodyPr/>
        <a:lstStyle/>
        <a:p>
          <a:endParaRPr lang="en-US"/>
        </a:p>
      </dgm:t>
    </dgm:pt>
    <dgm:pt modelId="{38520B50-6B3B-4FCD-8FE4-749C998C9AB0}" type="sibTrans" cxnId="{CCDBC4E4-DB44-489C-8317-A996CA085579}">
      <dgm:prSet/>
      <dgm:spPr/>
      <dgm:t>
        <a:bodyPr/>
        <a:lstStyle/>
        <a:p>
          <a:endParaRPr lang="en-US"/>
        </a:p>
      </dgm:t>
    </dgm:pt>
    <dgm:pt modelId="{D936A637-1046-4B6F-ACFE-C06907727D52}" type="pres">
      <dgm:prSet presAssocID="{0681D8BA-020D-49EF-AB82-8D168386D2F1}" presName="Name0" presStyleCnt="0">
        <dgm:presLayoutVars>
          <dgm:chMax val="1"/>
          <dgm:dir/>
          <dgm:animLvl val="ctr"/>
          <dgm:resizeHandles val="exact"/>
        </dgm:presLayoutVars>
      </dgm:prSet>
      <dgm:spPr/>
    </dgm:pt>
    <dgm:pt modelId="{75C28367-3A1F-4581-8F27-EF45F95143CE}" type="pres">
      <dgm:prSet presAssocID="{A8069BEA-E659-48A3-8B67-C7A1F4A7568F}" presName="centerShape" presStyleLbl="node0" presStyleIdx="0" presStyleCnt="1" custScaleX="109310" custLinFactNeighborX="-30048" custLinFactNeighborY="4062"/>
      <dgm:spPr/>
    </dgm:pt>
  </dgm:ptLst>
  <dgm:cxnLst>
    <dgm:cxn modelId="{9555A479-AB88-42DF-9E0E-0936FD6A8224}" type="presOf" srcId="{0681D8BA-020D-49EF-AB82-8D168386D2F1}" destId="{D936A637-1046-4B6F-ACFE-C06907727D52}" srcOrd="0" destOrd="0" presId="urn:microsoft.com/office/officeart/2005/8/layout/radial6"/>
    <dgm:cxn modelId="{DBAC7DAD-5E71-47CA-A655-399E6EC76C64}" type="presOf" srcId="{A8069BEA-E659-48A3-8B67-C7A1F4A7568F}" destId="{75C28367-3A1F-4581-8F27-EF45F95143CE}" srcOrd="0" destOrd="0" presId="urn:microsoft.com/office/officeart/2005/8/layout/radial6"/>
    <dgm:cxn modelId="{CCDBC4E4-DB44-489C-8317-A996CA085579}" srcId="{0681D8BA-020D-49EF-AB82-8D168386D2F1}" destId="{A8069BEA-E659-48A3-8B67-C7A1F4A7568F}" srcOrd="0" destOrd="0" parTransId="{9F18B373-4B0A-4736-BA6E-859745826567}" sibTransId="{38520B50-6B3B-4FCD-8FE4-749C998C9AB0}"/>
    <dgm:cxn modelId="{0FB4A3BB-B2D1-4376-BBDB-2BC34A12D143}" type="presParOf" srcId="{D936A637-1046-4B6F-ACFE-C06907727D52}" destId="{75C28367-3A1F-4581-8F27-EF45F95143CE}" srcOrd="0" destOrd="0" presId="urn:microsoft.com/office/officeart/2005/8/layout/radial6"/>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E627BD-8859-498B-941D-6FED6C1FAF93}">
      <dsp:nvSpPr>
        <dsp:cNvPr id="0" name=""/>
        <dsp:cNvSpPr/>
      </dsp:nvSpPr>
      <dsp:spPr>
        <a:xfrm>
          <a:off x="0" y="0"/>
          <a:ext cx="4591196" cy="4591196"/>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78DD516-3EAD-4E23-B2FA-DF011900D63B}">
      <dsp:nvSpPr>
        <dsp:cNvPr id="0" name=""/>
        <dsp:cNvSpPr/>
      </dsp:nvSpPr>
      <dsp:spPr>
        <a:xfrm>
          <a:off x="2295598" y="0"/>
          <a:ext cx="8700293" cy="459119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err="1"/>
            <a:t>Peplau</a:t>
          </a:r>
          <a:r>
            <a:rPr lang="en-GB" sz="1800" kern="1200"/>
            <a:t> and Perlman (1982) defined loneliness…</a:t>
          </a:r>
        </a:p>
      </dsp:txBody>
      <dsp:txXfrm>
        <a:off x="2295598" y="0"/>
        <a:ext cx="8700293" cy="975629"/>
      </dsp:txXfrm>
    </dsp:sp>
    <dsp:sp modelId="{7648148D-F480-47E2-A862-CA4FFAB565AF}">
      <dsp:nvSpPr>
        <dsp:cNvPr id="0" name=""/>
        <dsp:cNvSpPr/>
      </dsp:nvSpPr>
      <dsp:spPr>
        <a:xfrm>
          <a:off x="602594" y="975629"/>
          <a:ext cx="3386007" cy="3386007"/>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FB7C914-7D4C-4FC8-ABF9-AD9F6379F733}">
      <dsp:nvSpPr>
        <dsp:cNvPr id="0" name=""/>
        <dsp:cNvSpPr/>
      </dsp:nvSpPr>
      <dsp:spPr>
        <a:xfrm>
          <a:off x="2295598" y="975629"/>
          <a:ext cx="8700293" cy="3386007"/>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dirty="0"/>
            <a:t>Feeling alone is not synonymous with being alone. The latter represents objective isolation, while the former is more subjective.</a:t>
          </a:r>
        </a:p>
      </dsp:txBody>
      <dsp:txXfrm>
        <a:off x="2295598" y="975629"/>
        <a:ext cx="8700293" cy="975629"/>
      </dsp:txXfrm>
    </dsp:sp>
    <dsp:sp modelId="{84141C31-589F-468D-BFE3-8CE6FC9823C1}">
      <dsp:nvSpPr>
        <dsp:cNvPr id="0" name=""/>
        <dsp:cNvSpPr/>
      </dsp:nvSpPr>
      <dsp:spPr>
        <a:xfrm>
          <a:off x="1205188" y="1951258"/>
          <a:ext cx="2180818" cy="2180818"/>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120E2A6-9018-47FD-A27B-19833EF6FA11}">
      <dsp:nvSpPr>
        <dsp:cNvPr id="0" name=""/>
        <dsp:cNvSpPr/>
      </dsp:nvSpPr>
      <dsp:spPr>
        <a:xfrm>
          <a:off x="2295598" y="1951258"/>
          <a:ext cx="8700293" cy="2180818"/>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t>However, loneliness can arise as a consequence of unwanted isolation.</a:t>
          </a:r>
        </a:p>
      </dsp:txBody>
      <dsp:txXfrm>
        <a:off x="2295598" y="1951258"/>
        <a:ext cx="8700293" cy="975629"/>
      </dsp:txXfrm>
    </dsp:sp>
    <dsp:sp modelId="{BF41C8EB-C209-4CD4-9FCA-E1BF5E4A9D63}">
      <dsp:nvSpPr>
        <dsp:cNvPr id="0" name=""/>
        <dsp:cNvSpPr/>
      </dsp:nvSpPr>
      <dsp:spPr>
        <a:xfrm>
          <a:off x="1807783" y="2926887"/>
          <a:ext cx="975629" cy="975629"/>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770FE45-FF5E-4A65-A308-8CD00E310D1A}">
      <dsp:nvSpPr>
        <dsp:cNvPr id="0" name=""/>
        <dsp:cNvSpPr/>
      </dsp:nvSpPr>
      <dsp:spPr>
        <a:xfrm>
          <a:off x="2295598" y="2926887"/>
          <a:ext cx="8700293" cy="97562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t>Loneliness is always a psychologically unpleasant and distressing experience for those who experience it and can lead to social exclusion.</a:t>
          </a:r>
        </a:p>
      </dsp:txBody>
      <dsp:txXfrm>
        <a:off x="2295598" y="2926887"/>
        <a:ext cx="8700293" cy="9756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F39D00-2EC7-4277-BC9F-B50285B34B7D}">
      <dsp:nvSpPr>
        <dsp:cNvPr id="0" name=""/>
        <dsp:cNvSpPr/>
      </dsp:nvSpPr>
      <dsp:spPr>
        <a:xfrm>
          <a:off x="9536" y="790138"/>
          <a:ext cx="2850475" cy="2351642"/>
        </a:xfrm>
        <a:prstGeom prst="roundRect">
          <a:avLst>
            <a:gd name="adj" fmla="val 10000"/>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t>Situational Loneliness:  Environmental factors (unpleasant experiences, migration of people, inter personal conflicts, accidents and disasters, </a:t>
          </a:r>
          <a:r>
            <a:rPr lang="en-GB" sz="1800" kern="1200" err="1"/>
            <a:t>etc</a:t>
          </a:r>
          <a:r>
            <a:rPr lang="en-GB" sz="1800" kern="1200"/>
            <a:t> </a:t>
          </a:r>
        </a:p>
      </dsp:txBody>
      <dsp:txXfrm>
        <a:off x="78413" y="859015"/>
        <a:ext cx="2712721" cy="2213888"/>
      </dsp:txXfrm>
    </dsp:sp>
    <dsp:sp modelId="{B1B87934-4C87-41AC-9D59-0375D93D56D7}">
      <dsp:nvSpPr>
        <dsp:cNvPr id="0" name=""/>
        <dsp:cNvSpPr/>
      </dsp:nvSpPr>
      <dsp:spPr>
        <a:xfrm>
          <a:off x="3145059" y="1612501"/>
          <a:ext cx="604300" cy="706917"/>
        </a:xfrm>
        <a:prstGeom prst="rightArrow">
          <a:avLst>
            <a:gd name="adj1" fmla="val 60000"/>
            <a:gd name="adj2" fmla="val 50000"/>
          </a:avLst>
        </a:prstGeom>
        <a:solidFill>
          <a:schemeClr val="accent1">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3145059" y="1753884"/>
        <a:ext cx="423010" cy="424151"/>
      </dsp:txXfrm>
    </dsp:sp>
    <dsp:sp modelId="{1F317AAE-8E64-492B-B683-D186AFB5E71C}">
      <dsp:nvSpPr>
        <dsp:cNvPr id="0" name=""/>
        <dsp:cNvSpPr/>
      </dsp:nvSpPr>
      <dsp:spPr>
        <a:xfrm>
          <a:off x="4000202" y="790138"/>
          <a:ext cx="2850475" cy="2351642"/>
        </a:xfrm>
        <a:prstGeom prst="roundRect">
          <a:avLst>
            <a:gd name="adj" fmla="val 10000"/>
          </a:avLst>
        </a:prstGeom>
        <a:solidFill>
          <a:schemeClr val="accent1">
            <a:shade val="80000"/>
            <a:hueOff val="157847"/>
            <a:satOff val="-11729"/>
            <a:lumOff val="1526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t>Developmental Loneliness: personal inadequacies, significant separations, poverty, living arrangements, and physical/psychological disabilities </a:t>
          </a:r>
        </a:p>
      </dsp:txBody>
      <dsp:txXfrm>
        <a:off x="4069079" y="859015"/>
        <a:ext cx="2712721" cy="2213888"/>
      </dsp:txXfrm>
    </dsp:sp>
    <dsp:sp modelId="{300305A2-C125-4986-803B-994266E98E29}">
      <dsp:nvSpPr>
        <dsp:cNvPr id="0" name=""/>
        <dsp:cNvSpPr/>
      </dsp:nvSpPr>
      <dsp:spPr>
        <a:xfrm>
          <a:off x="7135725" y="1612501"/>
          <a:ext cx="604300" cy="706917"/>
        </a:xfrm>
        <a:prstGeom prst="rightArrow">
          <a:avLst>
            <a:gd name="adj1" fmla="val 60000"/>
            <a:gd name="adj2" fmla="val 50000"/>
          </a:avLst>
        </a:prstGeom>
        <a:solidFill>
          <a:schemeClr val="accent1">
            <a:shade val="90000"/>
            <a:hueOff val="315633"/>
            <a:satOff val="-23131"/>
            <a:lumOff val="2835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7135725" y="1753884"/>
        <a:ext cx="423010" cy="424151"/>
      </dsp:txXfrm>
    </dsp:sp>
    <dsp:sp modelId="{860BE525-FCAF-4D58-B52E-37DA96BE1B53}">
      <dsp:nvSpPr>
        <dsp:cNvPr id="0" name=""/>
        <dsp:cNvSpPr/>
      </dsp:nvSpPr>
      <dsp:spPr>
        <a:xfrm>
          <a:off x="7990867" y="790138"/>
          <a:ext cx="2850475" cy="2351642"/>
        </a:xfrm>
        <a:prstGeom prst="roundRect">
          <a:avLst>
            <a:gd name="adj" fmla="val 10000"/>
          </a:avLst>
        </a:prstGeom>
        <a:solidFill>
          <a:schemeClr val="accent1">
            <a:shade val="80000"/>
            <a:hueOff val="315693"/>
            <a:satOff val="-23458"/>
            <a:lumOff val="3053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t>Internal Loneliness: personality factors, locus of control, mental distress, low self-esteem, guilt feeling , and poor coping strategies with situations </a:t>
          </a:r>
        </a:p>
      </dsp:txBody>
      <dsp:txXfrm>
        <a:off x="8059744" y="859015"/>
        <a:ext cx="2712721" cy="22138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456C38-6EE9-40CA-99C0-138449160CE1}">
      <dsp:nvSpPr>
        <dsp:cNvPr id="0" name=""/>
        <dsp:cNvSpPr/>
      </dsp:nvSpPr>
      <dsp:spPr>
        <a:xfrm>
          <a:off x="0" y="5751"/>
          <a:ext cx="10556240" cy="190677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n-GB" sz="2600" kern="1200"/>
            <a:t>Weiss et al., (1973) reported 2 types of loneliness i.e. emotional and social loneliness. Emotional loneliness defined by the absence of an attachment figure and social isolation, characterized by the absence of a social network </a:t>
          </a:r>
        </a:p>
      </dsp:txBody>
      <dsp:txXfrm>
        <a:off x="93081" y="98832"/>
        <a:ext cx="10370078" cy="172061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4132B9-08E0-4A68-B247-585A62826F89}">
      <dsp:nvSpPr>
        <dsp:cNvPr id="0" name=""/>
        <dsp:cNvSpPr/>
      </dsp:nvSpPr>
      <dsp:spPr>
        <a:xfrm>
          <a:off x="2858392" y="1585"/>
          <a:ext cx="4341614" cy="434161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070" tIns="52070" rIns="52070" bIns="52070" numCol="1" spcCol="1270" anchor="ctr" anchorCtr="0">
          <a:noAutofit/>
        </a:bodyPr>
        <a:lstStyle/>
        <a:p>
          <a:pPr marL="0" lvl="0" indent="0" algn="ctr" defTabSz="1822450" rtl="0">
            <a:lnSpc>
              <a:spcPct val="90000"/>
            </a:lnSpc>
            <a:spcBef>
              <a:spcPct val="0"/>
            </a:spcBef>
            <a:spcAft>
              <a:spcPct val="35000"/>
            </a:spcAft>
            <a:buNone/>
          </a:pPr>
          <a:r>
            <a:rPr lang="en-GB" sz="4100" kern="1200"/>
            <a:t>Loneliness is an afflictive and distressing feeling</a:t>
          </a:r>
        </a:p>
      </dsp:txBody>
      <dsp:txXfrm>
        <a:off x="3494207" y="637400"/>
        <a:ext cx="3069984" cy="306998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EF046E-5881-460D-ACAF-0046976E1C35}">
      <dsp:nvSpPr>
        <dsp:cNvPr id="0" name=""/>
        <dsp:cNvSpPr/>
      </dsp:nvSpPr>
      <dsp:spPr>
        <a:xfrm rot="10800000">
          <a:off x="1165236" y="1371600"/>
          <a:ext cx="6127311" cy="3478474"/>
        </a:xfrm>
        <a:prstGeom prst="homePlat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4675" tIns="99060" rIns="184912" bIns="99060" numCol="1" spcCol="1270" anchor="ctr" anchorCtr="0">
          <a:noAutofit/>
        </a:bodyPr>
        <a:lstStyle/>
        <a:p>
          <a:pPr marL="0" lvl="0" indent="0" algn="ctr" defTabSz="1155700" rtl="0">
            <a:lnSpc>
              <a:spcPct val="90000"/>
            </a:lnSpc>
            <a:spcBef>
              <a:spcPct val="0"/>
            </a:spcBef>
            <a:spcAft>
              <a:spcPct val="35000"/>
            </a:spcAft>
            <a:buNone/>
          </a:pPr>
          <a:r>
            <a:rPr lang="en-GB" sz="2600" kern="1200"/>
            <a:t>Situational factors and those associated with personality, whether combined or not with other factors, can contribute to a person experiencing feelings of loneliness. </a:t>
          </a:r>
          <a:r>
            <a:rPr lang="pt-BR" sz="2600" kern="1200"/>
            <a:t>Neves, et al. 2013).</a:t>
          </a:r>
          <a:endParaRPr lang="en-GB" sz="2600" kern="1200"/>
        </a:p>
      </dsp:txBody>
      <dsp:txXfrm rot="10800000">
        <a:off x="2034854" y="1371600"/>
        <a:ext cx="5257693" cy="3478474"/>
      </dsp:txXfrm>
    </dsp:sp>
    <dsp:sp modelId="{4F27D041-A8BC-4487-9AC6-41F4402152FA}">
      <dsp:nvSpPr>
        <dsp:cNvPr id="0" name=""/>
        <dsp:cNvSpPr/>
      </dsp:nvSpPr>
      <dsp:spPr>
        <a:xfrm>
          <a:off x="417282" y="1745925"/>
          <a:ext cx="2573121" cy="2729824"/>
        </a:xfrm>
        <a:prstGeom prst="ellipse">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A7B9BD-4FEA-4094-947A-F5ACACB4B949}">
      <dsp:nvSpPr>
        <dsp:cNvPr id="0" name=""/>
        <dsp:cNvSpPr/>
      </dsp:nvSpPr>
      <dsp:spPr>
        <a:xfrm>
          <a:off x="0" y="61735"/>
          <a:ext cx="10783454" cy="3053830"/>
        </a:xfrm>
        <a:prstGeom prst="rightArrow">
          <a:avLst>
            <a:gd name="adj1" fmla="val 50000"/>
            <a:gd name="adj2" fmla="val 50000"/>
          </a:avLst>
        </a:prstGeom>
        <a:solidFill>
          <a:schemeClr val="accent2">
            <a:shade val="8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254000" bIns="249319" numCol="1" spcCol="1270" anchor="ctr" anchorCtr="0">
          <a:noAutofit/>
        </a:bodyPr>
        <a:lstStyle/>
        <a:p>
          <a:pPr marL="0" lvl="0" indent="0" algn="l" defTabSz="933450" rtl="0">
            <a:lnSpc>
              <a:spcPct val="90000"/>
            </a:lnSpc>
            <a:spcBef>
              <a:spcPct val="0"/>
            </a:spcBef>
            <a:spcAft>
              <a:spcPct val="35000"/>
            </a:spcAft>
            <a:buNone/>
          </a:pPr>
          <a:r>
            <a:rPr lang="en-GB" sz="2100" kern="1200"/>
            <a:t>The bodies of elderly persons, especially those aged over 85, present visible signs of time and aging and may, for some, reflect very significant experiences of loss which  may contribute to isolation and/or loneliness. </a:t>
          </a:r>
          <a:r>
            <a:rPr lang="pt-BR" sz="2100" kern="1200"/>
            <a:t>Azeredo (2011).</a:t>
          </a:r>
          <a:endParaRPr lang="en-GB" sz="2100" kern="1200"/>
        </a:p>
      </dsp:txBody>
      <dsp:txXfrm>
        <a:off x="0" y="825193"/>
        <a:ext cx="10019997" cy="152691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53132D-CB34-4880-BD51-6FE2D35EA8BA}">
      <dsp:nvSpPr>
        <dsp:cNvPr id="0" name=""/>
        <dsp:cNvSpPr/>
      </dsp:nvSpPr>
      <dsp:spPr>
        <a:xfrm>
          <a:off x="2303292" y="1302349"/>
          <a:ext cx="6043459" cy="2064634"/>
        </a:xfrm>
        <a:prstGeom prst="roundRect">
          <a:avLst/>
        </a:prstGeom>
        <a:solidFill>
          <a:schemeClr val="accent1">
            <a:alpha val="9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700" tIns="87630" rIns="87630" bIns="87630" numCol="1" spcCol="1270" anchor="ctr" anchorCtr="0">
          <a:noAutofit/>
        </a:bodyPr>
        <a:lstStyle/>
        <a:p>
          <a:pPr marL="0" lvl="0" indent="0" algn="l" defTabSz="1022350" rtl="0">
            <a:lnSpc>
              <a:spcPct val="90000"/>
            </a:lnSpc>
            <a:spcBef>
              <a:spcPct val="0"/>
            </a:spcBef>
            <a:spcAft>
              <a:spcPct val="35000"/>
            </a:spcAft>
            <a:buNone/>
          </a:pPr>
          <a:r>
            <a:rPr lang="en-GB" sz="2300" kern="1200"/>
            <a:t>Prevalence increases, particularly when life events occur that result in loss, or when the ability to adapt is decreased </a:t>
          </a:r>
          <a:r>
            <a:rPr lang="en-GB" sz="2300" kern="1200" err="1"/>
            <a:t>Vaz</a:t>
          </a:r>
          <a:r>
            <a:rPr lang="en-GB" sz="2300" kern="1200"/>
            <a:t> &amp; Gaspar (2011).</a:t>
          </a:r>
        </a:p>
      </dsp:txBody>
      <dsp:txXfrm>
        <a:off x="2404079" y="1403136"/>
        <a:ext cx="5841885" cy="1863060"/>
      </dsp:txXfrm>
    </dsp:sp>
    <dsp:sp modelId="{D4985B2D-4026-4121-989D-7F6DF3A285EC}">
      <dsp:nvSpPr>
        <dsp:cNvPr id="0" name=""/>
        <dsp:cNvSpPr/>
      </dsp:nvSpPr>
      <dsp:spPr>
        <a:xfrm>
          <a:off x="686385" y="520811"/>
          <a:ext cx="2419685" cy="2420048"/>
        </a:xfrm>
        <a:prstGeom prst="ellipse">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52CEC2-78E5-46D2-B0BD-8E4970EBD1D7}">
      <dsp:nvSpPr>
        <dsp:cNvPr id="0" name=""/>
        <dsp:cNvSpPr/>
      </dsp:nvSpPr>
      <dsp:spPr>
        <a:xfrm rot="21300000">
          <a:off x="34749" y="2405454"/>
          <a:ext cx="11254282" cy="1288785"/>
        </a:xfrm>
        <a:prstGeom prst="mathMinus">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0250044-5128-4F95-AFE5-15167B4CE2DB}">
      <dsp:nvSpPr>
        <dsp:cNvPr id="0" name=""/>
        <dsp:cNvSpPr/>
      </dsp:nvSpPr>
      <dsp:spPr>
        <a:xfrm>
          <a:off x="1358853" y="304984"/>
          <a:ext cx="3397134" cy="2439878"/>
        </a:xfrm>
        <a:prstGeom prst="downArrow">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C23519-6667-43D6-8B8E-D7A6C04B3A94}">
      <dsp:nvSpPr>
        <dsp:cNvPr id="0" name=""/>
        <dsp:cNvSpPr/>
      </dsp:nvSpPr>
      <dsp:spPr>
        <a:xfrm>
          <a:off x="5735776" y="0"/>
          <a:ext cx="4155266" cy="25618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ctr" defTabSz="889000" rtl="0">
            <a:lnSpc>
              <a:spcPct val="90000"/>
            </a:lnSpc>
            <a:spcBef>
              <a:spcPct val="0"/>
            </a:spcBef>
            <a:spcAft>
              <a:spcPct val="35000"/>
            </a:spcAft>
            <a:buNone/>
          </a:pPr>
          <a:r>
            <a:rPr lang="en-GB" sz="2000" kern="1200"/>
            <a:t>Elderly people who cannot overcome the feelings of loneliness are at risk of premature institutionalization or even tend towards accelerated frailty, or even death (</a:t>
          </a:r>
          <a:r>
            <a:rPr lang="pt-BR" sz="1400" kern="1200"/>
            <a:t>Azeredo &amp; Barbeiro, 2015).</a:t>
          </a:r>
          <a:endParaRPr lang="en-GB" sz="1400" kern="1200"/>
        </a:p>
      </dsp:txBody>
      <dsp:txXfrm>
        <a:off x="5735776" y="0"/>
        <a:ext cx="4155266" cy="2561871"/>
      </dsp:txXfrm>
    </dsp:sp>
    <dsp:sp modelId="{545B6C20-5116-4DEB-927F-5CB3A25A51BE}">
      <dsp:nvSpPr>
        <dsp:cNvPr id="0" name=""/>
        <dsp:cNvSpPr/>
      </dsp:nvSpPr>
      <dsp:spPr>
        <a:xfrm>
          <a:off x="6567793" y="3354832"/>
          <a:ext cx="3397134" cy="2439878"/>
        </a:xfrm>
        <a:prstGeom prst="upArrow">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A492107-C2D0-46D8-B7AC-1413F7A7DEF2}">
      <dsp:nvSpPr>
        <dsp:cNvPr id="0" name=""/>
        <dsp:cNvSpPr/>
      </dsp:nvSpPr>
      <dsp:spPr>
        <a:xfrm>
          <a:off x="1487057" y="3537823"/>
          <a:ext cx="4046630" cy="25618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marL="0" lvl="0" indent="0" algn="ctr" defTabSz="800100" rtl="0">
            <a:lnSpc>
              <a:spcPct val="90000"/>
            </a:lnSpc>
            <a:spcBef>
              <a:spcPct val="0"/>
            </a:spcBef>
            <a:spcAft>
              <a:spcPct val="35000"/>
            </a:spcAft>
            <a:buNone/>
          </a:pPr>
          <a:r>
            <a:rPr lang="en-GB" sz="1800" kern="1200"/>
            <a:t>Russel (2004) - “loneliness is one of the most frequent complaints among the elderly”, the cause of which can be: widowhood, children leaving home through work, or retirement. </a:t>
          </a:r>
        </a:p>
      </dsp:txBody>
      <dsp:txXfrm>
        <a:off x="1487057" y="3537823"/>
        <a:ext cx="4046630" cy="256187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C40FE5-CE5E-4D1B-81B8-45C246DD5EAA}">
      <dsp:nvSpPr>
        <dsp:cNvPr id="0" name=""/>
        <dsp:cNvSpPr/>
      </dsp:nvSpPr>
      <dsp:spPr>
        <a:xfrm>
          <a:off x="3322" y="823580"/>
          <a:ext cx="2636187" cy="1581712"/>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en-GB" sz="1400" kern="1200"/>
            <a:t>Over 9 million people in the UK – fifth population – say they are always or often lonely, almost two-thirds feel uncomfortable admitting to it  </a:t>
          </a:r>
          <a:r>
            <a:rPr lang="en-GB" sz="1100" kern="1200"/>
            <a:t>(British Red Cross and Co-Op, 2016)</a:t>
          </a:r>
        </a:p>
      </dsp:txBody>
      <dsp:txXfrm>
        <a:off x="3322" y="823580"/>
        <a:ext cx="2636187" cy="1581712"/>
      </dsp:txXfrm>
    </dsp:sp>
    <dsp:sp modelId="{AD5C4FEA-EF94-4A9E-A090-71349BC81EFD}">
      <dsp:nvSpPr>
        <dsp:cNvPr id="0" name=""/>
        <dsp:cNvSpPr/>
      </dsp:nvSpPr>
      <dsp:spPr>
        <a:xfrm>
          <a:off x="2903129" y="823580"/>
          <a:ext cx="2636187" cy="1581712"/>
        </a:xfrm>
        <a:prstGeom prst="rect">
          <a:avLst/>
        </a:prstGeom>
        <a:solidFill>
          <a:schemeClr val="accent3">
            <a:hueOff val="1009856"/>
            <a:satOff val="6090"/>
            <a:lumOff val="-369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en-GB" sz="1400" kern="1200"/>
            <a:t>Over half (51%) of all people aged 75 and over live alone </a:t>
          </a:r>
          <a:r>
            <a:rPr lang="en-GB" sz="1200" kern="1200"/>
            <a:t>(ONS, 2010)</a:t>
          </a:r>
        </a:p>
      </dsp:txBody>
      <dsp:txXfrm>
        <a:off x="2903129" y="823580"/>
        <a:ext cx="2636187" cy="1581712"/>
      </dsp:txXfrm>
    </dsp:sp>
    <dsp:sp modelId="{855AF5D1-8B20-4E87-86CE-C553DF414343}">
      <dsp:nvSpPr>
        <dsp:cNvPr id="0" name=""/>
        <dsp:cNvSpPr/>
      </dsp:nvSpPr>
      <dsp:spPr>
        <a:xfrm>
          <a:off x="5802935" y="823580"/>
          <a:ext cx="2636187" cy="1581712"/>
        </a:xfrm>
        <a:prstGeom prst="rect">
          <a:avLst/>
        </a:prstGeom>
        <a:solidFill>
          <a:schemeClr val="accent3">
            <a:hueOff val="2019711"/>
            <a:satOff val="12180"/>
            <a:lumOff val="-738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en-GB" sz="1400" kern="1200"/>
            <a:t>Two fifths all older people (about 3.9 million) say the television is their main company </a:t>
          </a:r>
          <a:r>
            <a:rPr lang="en-GB" sz="1200" kern="1200"/>
            <a:t>(Age UK, 2014)</a:t>
          </a:r>
        </a:p>
      </dsp:txBody>
      <dsp:txXfrm>
        <a:off x="5802935" y="823580"/>
        <a:ext cx="2636187" cy="1581712"/>
      </dsp:txXfrm>
    </dsp:sp>
    <dsp:sp modelId="{2D5C5C87-9F50-444D-8A0E-6ECD42DE728E}">
      <dsp:nvSpPr>
        <dsp:cNvPr id="0" name=""/>
        <dsp:cNvSpPr/>
      </dsp:nvSpPr>
      <dsp:spPr>
        <a:xfrm>
          <a:off x="8702742" y="823580"/>
          <a:ext cx="2636187" cy="1581712"/>
        </a:xfrm>
        <a:prstGeom prst="rect">
          <a:avLst/>
        </a:prstGeom>
        <a:solidFill>
          <a:schemeClr val="accent3">
            <a:hueOff val="3029567"/>
            <a:satOff val="18270"/>
            <a:lumOff val="-1107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en-GB" sz="1400" kern="1200"/>
            <a:t>63% of adults aged 52 or over who have been widowed, and 51% who are separated or divorced report, feeling lonely some of the time or often </a:t>
          </a:r>
          <a:r>
            <a:rPr lang="en-GB" sz="1100" kern="1200"/>
            <a:t>(Beaumont, 2013)</a:t>
          </a:r>
        </a:p>
      </dsp:txBody>
      <dsp:txXfrm>
        <a:off x="8702742" y="823580"/>
        <a:ext cx="2636187" cy="1581712"/>
      </dsp:txXfrm>
    </dsp:sp>
    <dsp:sp modelId="{83DA1B99-C2AC-4447-8A0D-DBEA668E084D}">
      <dsp:nvSpPr>
        <dsp:cNvPr id="0" name=""/>
        <dsp:cNvSpPr/>
      </dsp:nvSpPr>
      <dsp:spPr>
        <a:xfrm>
          <a:off x="1453226" y="2668911"/>
          <a:ext cx="2636187" cy="1581712"/>
        </a:xfrm>
        <a:prstGeom prst="rect">
          <a:avLst/>
        </a:prstGeom>
        <a:solidFill>
          <a:schemeClr val="accent3">
            <a:hueOff val="4039423"/>
            <a:satOff val="24360"/>
            <a:lumOff val="-1477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en-GB" sz="1400" kern="1200"/>
            <a:t>59% of adults aged over 52 who report poor health say they feel lonely some of the time or often, compared to 21% who say they are in excellent health </a:t>
          </a:r>
          <a:r>
            <a:rPr lang="en-GB" sz="1200" kern="1200"/>
            <a:t>(Beaumont, 2013)</a:t>
          </a:r>
        </a:p>
      </dsp:txBody>
      <dsp:txXfrm>
        <a:off x="1453226" y="2668911"/>
        <a:ext cx="2636187" cy="1581712"/>
      </dsp:txXfrm>
    </dsp:sp>
    <dsp:sp modelId="{D624634E-B033-41AF-A8DF-37AA64834BDB}">
      <dsp:nvSpPr>
        <dsp:cNvPr id="0" name=""/>
        <dsp:cNvSpPr/>
      </dsp:nvSpPr>
      <dsp:spPr>
        <a:xfrm>
          <a:off x="4353032" y="2668911"/>
          <a:ext cx="2636187" cy="1581712"/>
        </a:xfrm>
        <a:prstGeom prst="rect">
          <a:avLst/>
        </a:prstGeom>
        <a:solidFill>
          <a:schemeClr val="accent3">
            <a:hueOff val="5049278"/>
            <a:satOff val="30450"/>
            <a:lumOff val="-1846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en-GB" sz="1400" kern="1200"/>
            <a:t>A higher percentage of women than men report feeling lonely some of the time or often  </a:t>
          </a:r>
          <a:r>
            <a:rPr lang="en-GB" sz="1200" kern="1200"/>
            <a:t>(Beaumont, 2013)</a:t>
          </a:r>
        </a:p>
      </dsp:txBody>
      <dsp:txXfrm>
        <a:off x="4353032" y="2668911"/>
        <a:ext cx="2636187" cy="1581712"/>
      </dsp:txXfrm>
    </dsp:sp>
    <dsp:sp modelId="{870EC20C-09A3-4FC1-8D67-51A40652FFD6}">
      <dsp:nvSpPr>
        <dsp:cNvPr id="0" name=""/>
        <dsp:cNvSpPr/>
      </dsp:nvSpPr>
      <dsp:spPr>
        <a:xfrm>
          <a:off x="7252839" y="2668911"/>
          <a:ext cx="2636187" cy="1581712"/>
        </a:xfrm>
        <a:prstGeom prst="rect">
          <a:avLst/>
        </a:prstGeom>
        <a:solidFill>
          <a:schemeClr val="accent3">
            <a:hueOff val="6059134"/>
            <a:satOff val="36540"/>
            <a:lumOff val="-2215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en-GB" sz="1400" kern="1200"/>
            <a:t>17% of older people are in contact with family, friends and neighbours less than once a week and 11% are in contact less than once a month </a:t>
          </a:r>
          <a:r>
            <a:rPr lang="en-GB" sz="1200" kern="1200"/>
            <a:t>(Victor et al, 2003)</a:t>
          </a:r>
        </a:p>
      </dsp:txBody>
      <dsp:txXfrm>
        <a:off x="7252839" y="2668911"/>
        <a:ext cx="2636187" cy="158171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F25A0F-38D3-4CE3-A92A-87662EB88A51}">
      <dsp:nvSpPr>
        <dsp:cNvPr id="0" name=""/>
        <dsp:cNvSpPr/>
      </dsp:nvSpPr>
      <dsp:spPr>
        <a:xfrm>
          <a:off x="0" y="249859"/>
          <a:ext cx="5445760" cy="1427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GB" sz="2000" kern="1200"/>
            <a:t>Loneliness is measured by various scales like UCLA (University of California, Los Angeles) Loneliness Scale (Hughes, Waite, Hawkley, Cacioppo, 2004). </a:t>
          </a:r>
        </a:p>
      </dsp:txBody>
      <dsp:txXfrm>
        <a:off x="69680" y="319539"/>
        <a:ext cx="5306400" cy="1288040"/>
      </dsp:txXfrm>
    </dsp:sp>
    <dsp:sp modelId="{2C566BC2-6660-4169-8A47-7ABC70CB82BA}">
      <dsp:nvSpPr>
        <dsp:cNvPr id="0" name=""/>
        <dsp:cNvSpPr/>
      </dsp:nvSpPr>
      <dsp:spPr>
        <a:xfrm>
          <a:off x="0" y="1734860"/>
          <a:ext cx="5445760" cy="1427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GB" sz="2000" kern="1200"/>
            <a:t>A Three-Item Loneliness Scale (Hughes, Waite, Hawkley, Cacioppo, 2004). </a:t>
          </a:r>
        </a:p>
      </dsp:txBody>
      <dsp:txXfrm>
        <a:off x="69680" y="1804540"/>
        <a:ext cx="5306400" cy="1288040"/>
      </dsp:txXfrm>
    </dsp:sp>
    <dsp:sp modelId="{E3C570C5-1B0B-4308-8250-12E17AB99755}">
      <dsp:nvSpPr>
        <dsp:cNvPr id="0" name=""/>
        <dsp:cNvSpPr/>
      </dsp:nvSpPr>
      <dsp:spPr>
        <a:xfrm>
          <a:off x="0" y="3219859"/>
          <a:ext cx="5445760" cy="1427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GB" sz="2000" kern="1200"/>
            <a:t>De Jong Gierveld Loneliness scale (</a:t>
          </a:r>
          <a:r>
            <a:rPr lang="nl-NL" sz="2000" kern="1200"/>
            <a:t>Jong &amp; Tilburg,2006)</a:t>
          </a:r>
          <a:endParaRPr lang="en-GB" sz="2000" kern="1200"/>
        </a:p>
      </dsp:txBody>
      <dsp:txXfrm>
        <a:off x="69680" y="3289539"/>
        <a:ext cx="5306400" cy="128804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4CAFEC-15EC-4AFE-AE69-DCA35A9CBB7F}">
      <dsp:nvSpPr>
        <dsp:cNvPr id="0" name=""/>
        <dsp:cNvSpPr/>
      </dsp:nvSpPr>
      <dsp:spPr>
        <a:xfrm>
          <a:off x="0" y="914399"/>
          <a:ext cx="3200400" cy="3200400"/>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E0E76E-42F3-44A8-82E7-EB183D0C9825}">
      <dsp:nvSpPr>
        <dsp:cNvPr id="0" name=""/>
        <dsp:cNvSpPr/>
      </dsp:nvSpPr>
      <dsp:spPr>
        <a:xfrm>
          <a:off x="1600200" y="914399"/>
          <a:ext cx="3733799" cy="3200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GB" sz="2300" kern="1200"/>
            <a:t>Risk factors:  The risk factors associated with loneliness include being female, being widowed, living alone, health factors, material resources and a limited number of ‘social’ resources </a:t>
          </a:r>
        </a:p>
      </dsp:txBody>
      <dsp:txXfrm>
        <a:off x="1600200" y="914399"/>
        <a:ext cx="3733799" cy="320040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CE6C9F-A845-4E73-BCC7-2EBE25DF62D4}">
      <dsp:nvSpPr>
        <dsp:cNvPr id="0" name=""/>
        <dsp:cNvSpPr/>
      </dsp:nvSpPr>
      <dsp:spPr>
        <a:xfrm>
          <a:off x="-5137728" y="-787018"/>
          <a:ext cx="6118327" cy="6118327"/>
        </a:xfrm>
        <a:prstGeom prst="blockArc">
          <a:avLst>
            <a:gd name="adj1" fmla="val 18900000"/>
            <a:gd name="adj2" fmla="val 2700000"/>
            <a:gd name="adj3" fmla="val 353"/>
          </a:avLst>
        </a:pr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352C9B4-B662-4430-84C3-D7A5A518A9EC}">
      <dsp:nvSpPr>
        <dsp:cNvPr id="0" name=""/>
        <dsp:cNvSpPr/>
      </dsp:nvSpPr>
      <dsp:spPr>
        <a:xfrm>
          <a:off x="428920" y="283927"/>
          <a:ext cx="10702779" cy="5682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1023" tIns="45720" rIns="45720" bIns="45720" numCol="1" spcCol="1270" anchor="ctr" anchorCtr="0">
          <a:noAutofit/>
        </a:bodyPr>
        <a:lstStyle/>
        <a:p>
          <a:pPr marL="0" lvl="0" indent="0" algn="l" defTabSz="800100" rtl="0">
            <a:lnSpc>
              <a:spcPct val="90000"/>
            </a:lnSpc>
            <a:spcBef>
              <a:spcPct val="0"/>
            </a:spcBef>
            <a:spcAft>
              <a:spcPct val="35000"/>
            </a:spcAft>
            <a:buNone/>
          </a:pPr>
          <a:r>
            <a:rPr lang="en-GB" sz="1800" kern="1200"/>
            <a:t>Increases the likelihood of mortality by 26% (Holt-</a:t>
          </a:r>
          <a:r>
            <a:rPr lang="en-GB" sz="1800" kern="1200" err="1"/>
            <a:t>Lunstad</a:t>
          </a:r>
          <a:r>
            <a:rPr lang="en-GB" sz="1800" kern="1200"/>
            <a:t>, 2015)</a:t>
          </a:r>
        </a:p>
      </dsp:txBody>
      <dsp:txXfrm>
        <a:off x="428920" y="283927"/>
        <a:ext cx="10702779" cy="568218"/>
      </dsp:txXfrm>
    </dsp:sp>
    <dsp:sp modelId="{625BA6EE-5896-4BF2-9BF9-EAE7C9BA4844}">
      <dsp:nvSpPr>
        <dsp:cNvPr id="0" name=""/>
        <dsp:cNvSpPr/>
      </dsp:nvSpPr>
      <dsp:spPr>
        <a:xfrm>
          <a:off x="73783" y="212900"/>
          <a:ext cx="710272" cy="71027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3455F1-46F3-4C29-8E50-D8FC85D25412}">
      <dsp:nvSpPr>
        <dsp:cNvPr id="0" name=""/>
        <dsp:cNvSpPr/>
      </dsp:nvSpPr>
      <dsp:spPr>
        <a:xfrm>
          <a:off x="836088" y="1135981"/>
          <a:ext cx="10295611" cy="5682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1023" tIns="45720" rIns="45720" bIns="45720" numCol="1" spcCol="1270" anchor="ctr" anchorCtr="0">
          <a:noAutofit/>
        </a:bodyPr>
        <a:lstStyle/>
        <a:p>
          <a:pPr marL="0" lvl="0" indent="0" algn="l" defTabSz="800100" rtl="0">
            <a:lnSpc>
              <a:spcPct val="90000"/>
            </a:lnSpc>
            <a:spcBef>
              <a:spcPct val="0"/>
            </a:spcBef>
            <a:spcAft>
              <a:spcPct val="35000"/>
            </a:spcAft>
            <a:buNone/>
          </a:pPr>
          <a:r>
            <a:rPr lang="en-GB" sz="1800" kern="1200"/>
            <a:t>The effect on mortality is comparable to the impact of well-known risk factors such as obesity, and has a similar influence as cigarette smoking (Holt-</a:t>
          </a:r>
          <a:r>
            <a:rPr lang="en-GB" sz="1800" kern="1200" err="1"/>
            <a:t>Lunstad</a:t>
          </a:r>
          <a:r>
            <a:rPr lang="en-GB" sz="1800" kern="1200"/>
            <a:t>, 2010)</a:t>
          </a:r>
        </a:p>
      </dsp:txBody>
      <dsp:txXfrm>
        <a:off x="836088" y="1135981"/>
        <a:ext cx="10295611" cy="568218"/>
      </dsp:txXfrm>
    </dsp:sp>
    <dsp:sp modelId="{4F646CB6-63FF-4066-8256-385D59334EC3}">
      <dsp:nvSpPr>
        <dsp:cNvPr id="0" name=""/>
        <dsp:cNvSpPr/>
      </dsp:nvSpPr>
      <dsp:spPr>
        <a:xfrm>
          <a:off x="480952" y="1064954"/>
          <a:ext cx="710272" cy="71027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096DC91-C267-4DC2-810D-7E21D74379E5}">
      <dsp:nvSpPr>
        <dsp:cNvPr id="0" name=""/>
        <dsp:cNvSpPr/>
      </dsp:nvSpPr>
      <dsp:spPr>
        <a:xfrm>
          <a:off x="961056" y="1988036"/>
          <a:ext cx="10170643" cy="5682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1023" tIns="45720" rIns="45720" bIns="45720" numCol="1" spcCol="1270" anchor="ctr" anchorCtr="0">
          <a:noAutofit/>
        </a:bodyPr>
        <a:lstStyle/>
        <a:p>
          <a:pPr marL="0" lvl="0" indent="0" algn="l" defTabSz="800100" rtl="0">
            <a:lnSpc>
              <a:spcPct val="90000"/>
            </a:lnSpc>
            <a:spcBef>
              <a:spcPct val="0"/>
            </a:spcBef>
            <a:spcAft>
              <a:spcPct val="35000"/>
            </a:spcAft>
            <a:buNone/>
          </a:pPr>
          <a:r>
            <a:rPr lang="en-GB" sz="1800" kern="1200"/>
            <a:t>Associated with an increased risk of developing coronary heart disease and stroke (</a:t>
          </a:r>
          <a:r>
            <a:rPr lang="en-GB" sz="1800" kern="1200" err="1"/>
            <a:t>Valtorta</a:t>
          </a:r>
          <a:r>
            <a:rPr lang="en-GB" sz="1800" kern="1200"/>
            <a:t> et al, 2016)</a:t>
          </a:r>
        </a:p>
      </dsp:txBody>
      <dsp:txXfrm>
        <a:off x="961056" y="1988036"/>
        <a:ext cx="10170643" cy="568218"/>
      </dsp:txXfrm>
    </dsp:sp>
    <dsp:sp modelId="{79041576-C713-4896-AF9C-601A7AD83D71}">
      <dsp:nvSpPr>
        <dsp:cNvPr id="0" name=""/>
        <dsp:cNvSpPr/>
      </dsp:nvSpPr>
      <dsp:spPr>
        <a:xfrm>
          <a:off x="605920" y="1917009"/>
          <a:ext cx="710272" cy="71027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E20DD8A-BE51-457C-810B-2C5EA77648E7}">
      <dsp:nvSpPr>
        <dsp:cNvPr id="0" name=""/>
        <dsp:cNvSpPr/>
      </dsp:nvSpPr>
      <dsp:spPr>
        <a:xfrm>
          <a:off x="836088" y="2840090"/>
          <a:ext cx="10295611" cy="5682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1023" tIns="45720" rIns="45720" bIns="45720" numCol="1" spcCol="1270" anchor="ctr" anchorCtr="0">
          <a:noAutofit/>
        </a:bodyPr>
        <a:lstStyle/>
        <a:p>
          <a:pPr marL="0" lvl="0" indent="0" algn="l" defTabSz="800100" rtl="0">
            <a:lnSpc>
              <a:spcPct val="90000"/>
            </a:lnSpc>
            <a:spcBef>
              <a:spcPct val="0"/>
            </a:spcBef>
            <a:spcAft>
              <a:spcPct val="35000"/>
            </a:spcAft>
            <a:buNone/>
          </a:pPr>
          <a:r>
            <a:rPr lang="en-GB" sz="1800" kern="1200"/>
            <a:t>Increases the risk of high blood pressure (</a:t>
          </a:r>
          <a:r>
            <a:rPr lang="en-GB" sz="1800" kern="1200" err="1"/>
            <a:t>Hawkley</a:t>
          </a:r>
          <a:r>
            <a:rPr lang="en-GB" sz="1800" kern="1200"/>
            <a:t> et al, 2010)</a:t>
          </a:r>
        </a:p>
      </dsp:txBody>
      <dsp:txXfrm>
        <a:off x="836088" y="2840090"/>
        <a:ext cx="10295611" cy="568218"/>
      </dsp:txXfrm>
    </dsp:sp>
    <dsp:sp modelId="{E84A0596-DA03-468F-8DB5-92B44C38F460}">
      <dsp:nvSpPr>
        <dsp:cNvPr id="0" name=""/>
        <dsp:cNvSpPr/>
      </dsp:nvSpPr>
      <dsp:spPr>
        <a:xfrm>
          <a:off x="480952" y="2769063"/>
          <a:ext cx="710272" cy="71027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27FD0E0-3B58-4AA6-B57C-7C7F71F7339B}">
      <dsp:nvSpPr>
        <dsp:cNvPr id="0" name=""/>
        <dsp:cNvSpPr/>
      </dsp:nvSpPr>
      <dsp:spPr>
        <a:xfrm>
          <a:off x="428920" y="3692145"/>
          <a:ext cx="10702779" cy="5682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1023" tIns="45720" rIns="45720" bIns="45720" numCol="1" spcCol="1270" anchor="ctr" anchorCtr="0">
          <a:noAutofit/>
        </a:bodyPr>
        <a:lstStyle/>
        <a:p>
          <a:pPr marL="0" lvl="0" indent="0" algn="l" defTabSz="800100" rtl="0">
            <a:lnSpc>
              <a:spcPct val="90000"/>
            </a:lnSpc>
            <a:spcBef>
              <a:spcPct val="0"/>
            </a:spcBef>
            <a:spcAft>
              <a:spcPct val="35000"/>
            </a:spcAft>
            <a:buNone/>
          </a:pPr>
          <a:r>
            <a:rPr lang="en-GB" sz="1800" kern="1200"/>
            <a:t>Lonely individuals are also at higher risk of the onset of disability (Lund et al, 2010)</a:t>
          </a:r>
        </a:p>
      </dsp:txBody>
      <dsp:txXfrm>
        <a:off x="428920" y="3692145"/>
        <a:ext cx="10702779" cy="568218"/>
      </dsp:txXfrm>
    </dsp:sp>
    <dsp:sp modelId="{7A5EB53C-CF1A-4865-982C-6AEB86917649}">
      <dsp:nvSpPr>
        <dsp:cNvPr id="0" name=""/>
        <dsp:cNvSpPr/>
      </dsp:nvSpPr>
      <dsp:spPr>
        <a:xfrm>
          <a:off x="73783" y="3621118"/>
          <a:ext cx="710272" cy="71027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34BE35-A170-4F86-9231-5123FF3F375F}">
      <dsp:nvSpPr>
        <dsp:cNvPr id="0" name=""/>
        <dsp:cNvSpPr/>
      </dsp:nvSpPr>
      <dsp:spPr>
        <a:xfrm>
          <a:off x="2475807" y="0"/>
          <a:ext cx="5942676" cy="5942676"/>
        </a:xfrm>
        <a:prstGeom prst="diamond">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78B676-1D8E-4847-B256-34FEE99C92D9}">
      <dsp:nvSpPr>
        <dsp:cNvPr id="0" name=""/>
        <dsp:cNvSpPr/>
      </dsp:nvSpPr>
      <dsp:spPr>
        <a:xfrm>
          <a:off x="3040361" y="564554"/>
          <a:ext cx="2317643" cy="2317643"/>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0">
            <a:lnSpc>
              <a:spcPct val="90000"/>
            </a:lnSpc>
            <a:spcBef>
              <a:spcPct val="0"/>
            </a:spcBef>
            <a:spcAft>
              <a:spcPct val="35000"/>
            </a:spcAft>
            <a:buNone/>
          </a:pPr>
          <a:r>
            <a:rPr lang="en-GB" sz="1700" kern="1200"/>
            <a:t>Loneliness puts individuals at greater risk of cognitive decline (James et al, 2011)</a:t>
          </a:r>
        </a:p>
      </dsp:txBody>
      <dsp:txXfrm>
        <a:off x="3153499" y="677692"/>
        <a:ext cx="2091367" cy="2091367"/>
      </dsp:txXfrm>
    </dsp:sp>
    <dsp:sp modelId="{F127AED9-A804-40BE-BEEF-4F9C4B44D7A6}">
      <dsp:nvSpPr>
        <dsp:cNvPr id="0" name=""/>
        <dsp:cNvSpPr/>
      </dsp:nvSpPr>
      <dsp:spPr>
        <a:xfrm>
          <a:off x="5536285" y="564554"/>
          <a:ext cx="2317643" cy="2317643"/>
        </a:xfrm>
        <a:prstGeom prst="roundRect">
          <a:avLst/>
        </a:prstGeom>
        <a:solidFill>
          <a:schemeClr val="accent3">
            <a:hueOff val="2019711"/>
            <a:satOff val="12180"/>
            <a:lumOff val="-738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0">
            <a:lnSpc>
              <a:spcPct val="90000"/>
            </a:lnSpc>
            <a:spcBef>
              <a:spcPct val="0"/>
            </a:spcBef>
            <a:spcAft>
              <a:spcPct val="35000"/>
            </a:spcAft>
            <a:buNone/>
          </a:pPr>
          <a:r>
            <a:rPr lang="en-GB" sz="1700" kern="1200"/>
            <a:t>Lonely people have a 64% increased chance of developing clinical dementia (</a:t>
          </a:r>
          <a:r>
            <a:rPr lang="en-GB" sz="1700" kern="1200" err="1"/>
            <a:t>Holwerda</a:t>
          </a:r>
          <a:r>
            <a:rPr lang="en-GB" sz="1700" kern="1200"/>
            <a:t> et al, 2012)</a:t>
          </a:r>
        </a:p>
      </dsp:txBody>
      <dsp:txXfrm>
        <a:off x="5649423" y="677692"/>
        <a:ext cx="2091367" cy="2091367"/>
      </dsp:txXfrm>
    </dsp:sp>
    <dsp:sp modelId="{BC9B362F-E683-4417-B98A-2D6672A5770D}">
      <dsp:nvSpPr>
        <dsp:cNvPr id="0" name=""/>
        <dsp:cNvSpPr/>
      </dsp:nvSpPr>
      <dsp:spPr>
        <a:xfrm>
          <a:off x="3040361" y="3060478"/>
          <a:ext cx="2317643" cy="2317643"/>
        </a:xfrm>
        <a:prstGeom prst="roundRect">
          <a:avLst/>
        </a:prstGeom>
        <a:solidFill>
          <a:schemeClr val="accent3">
            <a:hueOff val="4039423"/>
            <a:satOff val="24360"/>
            <a:lumOff val="-1477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0">
            <a:lnSpc>
              <a:spcPct val="90000"/>
            </a:lnSpc>
            <a:spcBef>
              <a:spcPct val="0"/>
            </a:spcBef>
            <a:spcAft>
              <a:spcPct val="35000"/>
            </a:spcAft>
            <a:buNone/>
          </a:pPr>
          <a:r>
            <a:rPr lang="en-GB" sz="1700" kern="1200"/>
            <a:t>More prone to depression (</a:t>
          </a:r>
          <a:r>
            <a:rPr lang="en-GB" sz="1700" kern="1200" err="1"/>
            <a:t>Cacioppo</a:t>
          </a:r>
          <a:r>
            <a:rPr lang="en-GB" sz="1700" kern="1200"/>
            <a:t> et al, 2006) (Green et al, 1992)</a:t>
          </a:r>
        </a:p>
      </dsp:txBody>
      <dsp:txXfrm>
        <a:off x="3153499" y="3173616"/>
        <a:ext cx="2091367" cy="2091367"/>
      </dsp:txXfrm>
    </dsp:sp>
    <dsp:sp modelId="{A6E4C438-BC36-4EB1-9FE1-F43A8698BFE2}">
      <dsp:nvSpPr>
        <dsp:cNvPr id="0" name=""/>
        <dsp:cNvSpPr/>
      </dsp:nvSpPr>
      <dsp:spPr>
        <a:xfrm>
          <a:off x="5536285" y="3060478"/>
          <a:ext cx="2317643" cy="2317643"/>
        </a:xfrm>
        <a:prstGeom prst="roundRect">
          <a:avLst/>
        </a:prstGeom>
        <a:solidFill>
          <a:schemeClr val="accent3">
            <a:hueOff val="6059134"/>
            <a:satOff val="36540"/>
            <a:lumOff val="-2215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0">
            <a:lnSpc>
              <a:spcPct val="90000"/>
            </a:lnSpc>
            <a:spcBef>
              <a:spcPct val="0"/>
            </a:spcBef>
            <a:spcAft>
              <a:spcPct val="35000"/>
            </a:spcAft>
            <a:buNone/>
          </a:pPr>
          <a:r>
            <a:rPr lang="en-GB" sz="1700" kern="1200"/>
            <a:t>Loneliness and low social interaction are predictive of suicide in older age (O’Connell et al, 2004)</a:t>
          </a:r>
        </a:p>
      </dsp:txBody>
      <dsp:txXfrm>
        <a:off x="5649423" y="3173616"/>
        <a:ext cx="2091367" cy="209136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BADB90-49BB-47BA-A69B-F52A6BE73DF9}">
      <dsp:nvSpPr>
        <dsp:cNvPr id="0" name=""/>
        <dsp:cNvSpPr/>
      </dsp:nvSpPr>
      <dsp:spPr>
        <a:xfrm>
          <a:off x="0" y="542"/>
          <a:ext cx="1087654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25C4C1-2E38-4353-8EE0-EE09410F3775}">
      <dsp:nvSpPr>
        <dsp:cNvPr id="0" name=""/>
        <dsp:cNvSpPr/>
      </dsp:nvSpPr>
      <dsp:spPr>
        <a:xfrm>
          <a:off x="0" y="542"/>
          <a:ext cx="10876546" cy="6351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kern="1200"/>
            <a:t>Loneliness is an exceedingly unpleasant and driving experience</a:t>
          </a:r>
        </a:p>
      </dsp:txBody>
      <dsp:txXfrm>
        <a:off x="0" y="542"/>
        <a:ext cx="10876546" cy="635112"/>
      </dsp:txXfrm>
    </dsp:sp>
    <dsp:sp modelId="{E7E00553-6060-4198-ADC2-4E5C6608BA32}">
      <dsp:nvSpPr>
        <dsp:cNvPr id="0" name=""/>
        <dsp:cNvSpPr/>
      </dsp:nvSpPr>
      <dsp:spPr>
        <a:xfrm>
          <a:off x="0" y="635655"/>
          <a:ext cx="1087654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F1B4D6A-323C-4429-8E2B-3A120D3C33EE}">
      <dsp:nvSpPr>
        <dsp:cNvPr id="0" name=""/>
        <dsp:cNvSpPr/>
      </dsp:nvSpPr>
      <dsp:spPr>
        <a:xfrm>
          <a:off x="0" y="635655"/>
          <a:ext cx="10876546" cy="6351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kern="1200"/>
            <a:t>Loneliness is an extreme state – nonconstructive which leads to the development of psychotic states.</a:t>
          </a:r>
        </a:p>
      </dsp:txBody>
      <dsp:txXfrm>
        <a:off x="0" y="635655"/>
        <a:ext cx="10876546" cy="635112"/>
      </dsp:txXfrm>
    </dsp:sp>
    <dsp:sp modelId="{3D27C0BA-6E7E-49EA-9E20-0BCC0F0A34DC}">
      <dsp:nvSpPr>
        <dsp:cNvPr id="0" name=""/>
        <dsp:cNvSpPr/>
      </dsp:nvSpPr>
      <dsp:spPr>
        <a:xfrm>
          <a:off x="0" y="1270767"/>
          <a:ext cx="1087654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71F512C-E08B-4734-902E-75853E43C6CD}">
      <dsp:nvSpPr>
        <dsp:cNvPr id="0" name=""/>
        <dsp:cNvSpPr/>
      </dsp:nvSpPr>
      <dsp:spPr>
        <a:xfrm>
          <a:off x="0" y="1270767"/>
          <a:ext cx="10876546" cy="6351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kern="1200"/>
            <a:t>It renders people emotionally paralysed and helpless</a:t>
          </a:r>
        </a:p>
      </dsp:txBody>
      <dsp:txXfrm>
        <a:off x="0" y="1270767"/>
        <a:ext cx="10876546" cy="635112"/>
      </dsp:txXfrm>
    </dsp:sp>
    <dsp:sp modelId="{0D005825-9513-4640-B3F6-AF3533872BE5}">
      <dsp:nvSpPr>
        <dsp:cNvPr id="0" name=""/>
        <dsp:cNvSpPr/>
      </dsp:nvSpPr>
      <dsp:spPr>
        <a:xfrm>
          <a:off x="0" y="1905879"/>
          <a:ext cx="1087654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E60B54A-5A98-4F6C-A0E0-8BD2348396B9}">
      <dsp:nvSpPr>
        <dsp:cNvPr id="0" name=""/>
        <dsp:cNvSpPr/>
      </dsp:nvSpPr>
      <dsp:spPr>
        <a:xfrm>
          <a:off x="0" y="1905879"/>
          <a:ext cx="10876546" cy="6351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kern="1200"/>
            <a:t>She traces its origins to childhood experiences – harmful consequences of premature weaning from mothering tenderness</a:t>
          </a:r>
        </a:p>
      </dsp:txBody>
      <dsp:txXfrm>
        <a:off x="0" y="1905879"/>
        <a:ext cx="10876546" cy="635112"/>
      </dsp:txXfrm>
    </dsp:sp>
    <dsp:sp modelId="{90249716-283C-40E5-97C4-FEEC970C5B4F}">
      <dsp:nvSpPr>
        <dsp:cNvPr id="0" name=""/>
        <dsp:cNvSpPr/>
      </dsp:nvSpPr>
      <dsp:spPr>
        <a:xfrm>
          <a:off x="0" y="2540992"/>
          <a:ext cx="1087654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C7C0BB4-9CA2-4E43-98FD-77F956260F94}">
      <dsp:nvSpPr>
        <dsp:cNvPr id="0" name=""/>
        <dsp:cNvSpPr/>
      </dsp:nvSpPr>
      <dsp:spPr>
        <a:xfrm>
          <a:off x="0" y="2540992"/>
          <a:ext cx="10876546" cy="6351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kern="1200"/>
            <a:t>Psychodynamic position is based on clinical work settings – thus see loneliness as pathological </a:t>
          </a:r>
        </a:p>
      </dsp:txBody>
      <dsp:txXfrm>
        <a:off x="0" y="2540992"/>
        <a:ext cx="10876546" cy="635112"/>
      </dsp:txXfrm>
    </dsp:sp>
    <dsp:sp modelId="{6D129EA3-1F6B-40FA-AD85-F625A4890EE4}">
      <dsp:nvSpPr>
        <dsp:cNvPr id="0" name=""/>
        <dsp:cNvSpPr/>
      </dsp:nvSpPr>
      <dsp:spPr>
        <a:xfrm>
          <a:off x="0" y="3176104"/>
          <a:ext cx="1087654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64F6201-9D89-47AB-98BB-C528260F8400}">
      <dsp:nvSpPr>
        <dsp:cNvPr id="0" name=""/>
        <dsp:cNvSpPr/>
      </dsp:nvSpPr>
      <dsp:spPr>
        <a:xfrm>
          <a:off x="0" y="3176104"/>
          <a:ext cx="10876546" cy="6351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kern="1200"/>
            <a:t>Unlike other theories – attribute loneliness to early influences</a:t>
          </a:r>
        </a:p>
      </dsp:txBody>
      <dsp:txXfrm>
        <a:off x="0" y="3176104"/>
        <a:ext cx="10876546" cy="635112"/>
      </dsp:txXfrm>
    </dsp:sp>
    <dsp:sp modelId="{394656A6-1079-458C-A5C6-9BE455A63AD2}">
      <dsp:nvSpPr>
        <dsp:cNvPr id="0" name=""/>
        <dsp:cNvSpPr/>
      </dsp:nvSpPr>
      <dsp:spPr>
        <a:xfrm>
          <a:off x="0" y="3811216"/>
          <a:ext cx="1087654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0543C48-14B1-4970-A810-0576C26322C6}">
      <dsp:nvSpPr>
        <dsp:cNvPr id="0" name=""/>
        <dsp:cNvSpPr/>
      </dsp:nvSpPr>
      <dsp:spPr>
        <a:xfrm>
          <a:off x="0" y="3811216"/>
          <a:ext cx="10876546" cy="6351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kern="1200"/>
            <a:t>While these early experiences may have been interpersonal in nature, the focus is on how factors within the individual (traits, intra-psychic conflicts) leads to loneliness.</a:t>
          </a:r>
        </a:p>
      </dsp:txBody>
      <dsp:txXfrm>
        <a:off x="0" y="3811216"/>
        <a:ext cx="10876546" cy="63511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68C90A-1627-4A62-A276-E6AFCE0414CA}">
      <dsp:nvSpPr>
        <dsp:cNvPr id="0" name=""/>
        <dsp:cNvSpPr/>
      </dsp:nvSpPr>
      <dsp:spPr>
        <a:xfrm>
          <a:off x="0" y="0"/>
          <a:ext cx="8566404" cy="804074"/>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GB" sz="1600" kern="1200"/>
            <a:t>Loneliness reflects his self theory of personality.</a:t>
          </a:r>
        </a:p>
      </dsp:txBody>
      <dsp:txXfrm>
        <a:off x="23551" y="23551"/>
        <a:ext cx="7604667" cy="756972"/>
      </dsp:txXfrm>
    </dsp:sp>
    <dsp:sp modelId="{8E918289-A260-4F5F-A333-268A00CE1FC6}">
      <dsp:nvSpPr>
        <dsp:cNvPr id="0" name=""/>
        <dsp:cNvSpPr/>
      </dsp:nvSpPr>
      <dsp:spPr>
        <a:xfrm>
          <a:off x="639699" y="915750"/>
          <a:ext cx="8566404" cy="804074"/>
        </a:xfrm>
        <a:prstGeom prst="roundRect">
          <a:avLst>
            <a:gd name="adj" fmla="val 10000"/>
          </a:avLst>
        </a:prstGeom>
        <a:solidFill>
          <a:schemeClr val="accent4">
            <a:hueOff val="305269"/>
            <a:satOff val="-11631"/>
            <a:lumOff val="578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GB" sz="1600" kern="1200"/>
            <a:t>Society pressures the individual to act in restricted, socially approved ways.</a:t>
          </a:r>
        </a:p>
      </dsp:txBody>
      <dsp:txXfrm>
        <a:off x="663250" y="939301"/>
        <a:ext cx="7356954" cy="756972"/>
      </dsp:txXfrm>
    </dsp:sp>
    <dsp:sp modelId="{4FCD3FC7-A0D9-45CE-89D8-1689E2C9A4BC}">
      <dsp:nvSpPr>
        <dsp:cNvPr id="0" name=""/>
        <dsp:cNvSpPr/>
      </dsp:nvSpPr>
      <dsp:spPr>
        <a:xfrm>
          <a:off x="1279397" y="1831501"/>
          <a:ext cx="8566404" cy="804074"/>
        </a:xfrm>
        <a:prstGeom prst="roundRect">
          <a:avLst>
            <a:gd name="adj" fmla="val 10000"/>
          </a:avLst>
        </a:prstGeom>
        <a:solidFill>
          <a:schemeClr val="accent4">
            <a:hueOff val="610539"/>
            <a:satOff val="-23261"/>
            <a:lumOff val="1156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GB" sz="1600" kern="1200"/>
            <a:t>This leads to a discrepancy between one’s true inner self and the self manifested to others.</a:t>
          </a:r>
        </a:p>
      </dsp:txBody>
      <dsp:txXfrm>
        <a:off x="1302948" y="1855052"/>
        <a:ext cx="7356954" cy="756972"/>
      </dsp:txXfrm>
    </dsp:sp>
    <dsp:sp modelId="{025EE68C-6076-4E5A-837F-5D574DB796FA}">
      <dsp:nvSpPr>
        <dsp:cNvPr id="0" name=""/>
        <dsp:cNvSpPr/>
      </dsp:nvSpPr>
      <dsp:spPr>
        <a:xfrm>
          <a:off x="1919097" y="2747252"/>
          <a:ext cx="8566404" cy="804074"/>
        </a:xfrm>
        <a:prstGeom prst="roundRect">
          <a:avLst>
            <a:gd name="adj" fmla="val 10000"/>
          </a:avLst>
        </a:prstGeom>
        <a:solidFill>
          <a:schemeClr val="accent4">
            <a:hueOff val="915808"/>
            <a:satOff val="-34892"/>
            <a:lumOff val="1735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GB" sz="1600" kern="1200"/>
            <a:t>Merely performing society’s roles, no matter how adequately done, leads to an empty existence.</a:t>
          </a:r>
        </a:p>
      </dsp:txBody>
      <dsp:txXfrm>
        <a:off x="1942648" y="2770803"/>
        <a:ext cx="7356954" cy="756972"/>
      </dsp:txXfrm>
    </dsp:sp>
    <dsp:sp modelId="{6302B00C-284C-43F9-A026-562DC7E6B011}">
      <dsp:nvSpPr>
        <dsp:cNvPr id="0" name=""/>
        <dsp:cNvSpPr/>
      </dsp:nvSpPr>
      <dsp:spPr>
        <a:xfrm>
          <a:off x="2558795" y="3663003"/>
          <a:ext cx="8566404" cy="804074"/>
        </a:xfrm>
        <a:prstGeom prst="roundRect">
          <a:avLst>
            <a:gd name="adj" fmla="val 10000"/>
          </a:avLst>
        </a:prstGeom>
        <a:solidFill>
          <a:schemeClr val="accent4">
            <a:hueOff val="1221077"/>
            <a:satOff val="-46523"/>
            <a:lumOff val="2313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GB" sz="1600" kern="1200"/>
            <a:t>Loneliness occurs when individuals, having dropped their defences to get in touch with their inner selves, nonetheless expect rejection from others. </a:t>
          </a:r>
        </a:p>
      </dsp:txBody>
      <dsp:txXfrm>
        <a:off x="2582346" y="3686554"/>
        <a:ext cx="7356954" cy="756972"/>
      </dsp:txXfrm>
    </dsp:sp>
    <dsp:sp modelId="{C0EDF4D6-0765-4A49-8AC5-3655D766AF10}">
      <dsp:nvSpPr>
        <dsp:cNvPr id="0" name=""/>
        <dsp:cNvSpPr/>
      </dsp:nvSpPr>
      <dsp:spPr>
        <a:xfrm>
          <a:off x="8043755" y="587420"/>
          <a:ext cx="522648" cy="522648"/>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161351" y="587420"/>
        <a:ext cx="287456" cy="393293"/>
      </dsp:txXfrm>
    </dsp:sp>
    <dsp:sp modelId="{7079E0DA-4E4D-4945-BF7B-D19CB26F8C71}">
      <dsp:nvSpPr>
        <dsp:cNvPr id="0" name=""/>
        <dsp:cNvSpPr/>
      </dsp:nvSpPr>
      <dsp:spPr>
        <a:xfrm>
          <a:off x="8683454" y="1503171"/>
          <a:ext cx="522648" cy="522648"/>
        </a:xfrm>
        <a:prstGeom prst="downArrow">
          <a:avLst>
            <a:gd name="adj1" fmla="val 55000"/>
            <a:gd name="adj2" fmla="val 45000"/>
          </a:avLst>
        </a:prstGeom>
        <a:solidFill>
          <a:schemeClr val="accent4">
            <a:tint val="40000"/>
            <a:alpha val="90000"/>
            <a:hueOff val="682369"/>
            <a:satOff val="5958"/>
            <a:lumOff val="1107"/>
            <a:alphaOff val="0"/>
          </a:schemeClr>
        </a:solidFill>
        <a:ln w="12700" cap="flat" cmpd="sng" algn="ctr">
          <a:solidFill>
            <a:schemeClr val="accent4">
              <a:tint val="40000"/>
              <a:alpha val="90000"/>
              <a:hueOff val="682369"/>
              <a:satOff val="5958"/>
              <a:lumOff val="110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801050" y="1503171"/>
        <a:ext cx="287456" cy="393293"/>
      </dsp:txXfrm>
    </dsp:sp>
    <dsp:sp modelId="{573D8B1A-B9AD-4411-A957-E3B853A93BA3}">
      <dsp:nvSpPr>
        <dsp:cNvPr id="0" name=""/>
        <dsp:cNvSpPr/>
      </dsp:nvSpPr>
      <dsp:spPr>
        <a:xfrm>
          <a:off x="9323153" y="2405521"/>
          <a:ext cx="522648" cy="522648"/>
        </a:xfrm>
        <a:prstGeom prst="downArrow">
          <a:avLst>
            <a:gd name="adj1" fmla="val 55000"/>
            <a:gd name="adj2" fmla="val 45000"/>
          </a:avLst>
        </a:prstGeom>
        <a:solidFill>
          <a:schemeClr val="accent4">
            <a:tint val="40000"/>
            <a:alpha val="90000"/>
            <a:hueOff val="1364738"/>
            <a:satOff val="11915"/>
            <a:lumOff val="2215"/>
            <a:alphaOff val="0"/>
          </a:schemeClr>
        </a:solidFill>
        <a:ln w="12700" cap="flat" cmpd="sng" algn="ctr">
          <a:solidFill>
            <a:schemeClr val="accent4">
              <a:tint val="40000"/>
              <a:alpha val="90000"/>
              <a:hueOff val="1364738"/>
              <a:satOff val="11915"/>
              <a:lumOff val="221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9440749" y="2405521"/>
        <a:ext cx="287456" cy="393293"/>
      </dsp:txXfrm>
    </dsp:sp>
    <dsp:sp modelId="{E7D63B2D-9EC7-49C2-840D-5634A640CFD0}">
      <dsp:nvSpPr>
        <dsp:cNvPr id="0" name=""/>
        <dsp:cNvSpPr/>
      </dsp:nvSpPr>
      <dsp:spPr>
        <a:xfrm>
          <a:off x="9962852" y="3330206"/>
          <a:ext cx="522648" cy="522648"/>
        </a:xfrm>
        <a:prstGeom prst="downArrow">
          <a:avLst>
            <a:gd name="adj1" fmla="val 55000"/>
            <a:gd name="adj2" fmla="val 45000"/>
          </a:avLst>
        </a:prstGeom>
        <a:solidFill>
          <a:schemeClr val="accent4">
            <a:tint val="40000"/>
            <a:alpha val="90000"/>
            <a:hueOff val="2047107"/>
            <a:satOff val="17873"/>
            <a:lumOff val="3322"/>
            <a:alphaOff val="0"/>
          </a:schemeClr>
        </a:solidFill>
        <a:ln w="12700" cap="flat" cmpd="sng" algn="ctr">
          <a:solidFill>
            <a:schemeClr val="accent4">
              <a:tint val="40000"/>
              <a:alpha val="90000"/>
              <a:hueOff val="2047107"/>
              <a:satOff val="17873"/>
              <a:lumOff val="332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10080448" y="3330206"/>
        <a:ext cx="287456" cy="393293"/>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ADC60C-8AB1-47A8-8199-38266CA982B9}">
      <dsp:nvSpPr>
        <dsp:cNvPr id="0" name=""/>
        <dsp:cNvSpPr/>
      </dsp:nvSpPr>
      <dsp:spPr>
        <a:xfrm>
          <a:off x="2470715" y="-37600"/>
          <a:ext cx="5935116" cy="5935116"/>
        </a:xfrm>
        <a:prstGeom prst="circularArrow">
          <a:avLst>
            <a:gd name="adj1" fmla="val 5544"/>
            <a:gd name="adj2" fmla="val 330680"/>
            <a:gd name="adj3" fmla="val 13732848"/>
            <a:gd name="adj4" fmla="val 17412237"/>
            <a:gd name="adj5" fmla="val 5757"/>
          </a:avLst>
        </a:prstGeom>
        <a:solidFill>
          <a:schemeClr val="accent4">
            <a:tint val="5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E0D7D7-1E1C-4D94-B0B6-78230BA53E5F}">
      <dsp:nvSpPr>
        <dsp:cNvPr id="0" name=""/>
        <dsp:cNvSpPr/>
      </dsp:nvSpPr>
      <dsp:spPr>
        <a:xfrm>
          <a:off x="4022941" y="2980"/>
          <a:ext cx="2830664" cy="1415332"/>
        </a:xfrm>
        <a:prstGeom prst="roundRect">
          <a:avLst/>
        </a:prstGeom>
        <a:solidFill>
          <a:schemeClr val="accent4">
            <a:shade val="5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GB" sz="1300" kern="1200"/>
            <a:t>A discrepancy between one’s actual and idealised self should result in loneliness (Moore, 1976).</a:t>
          </a:r>
        </a:p>
      </dsp:txBody>
      <dsp:txXfrm>
        <a:off x="4092032" y="72071"/>
        <a:ext cx="2692482" cy="1277150"/>
      </dsp:txXfrm>
    </dsp:sp>
    <dsp:sp modelId="{C4FF95B8-61FA-49C8-A8BE-0A0094CF149C}">
      <dsp:nvSpPr>
        <dsp:cNvPr id="0" name=""/>
        <dsp:cNvSpPr/>
      </dsp:nvSpPr>
      <dsp:spPr>
        <a:xfrm>
          <a:off x="6430034" y="1751835"/>
          <a:ext cx="2830664" cy="1415332"/>
        </a:xfrm>
        <a:prstGeom prst="roundRect">
          <a:avLst/>
        </a:prstGeom>
        <a:solidFill>
          <a:schemeClr val="accent4">
            <a:shade val="50000"/>
            <a:hueOff val="-234338"/>
            <a:satOff val="-30589"/>
            <a:lumOff val="2158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GB" sz="1300" kern="1200"/>
            <a:t>Roger’s analysis (based on clinical clients) views loneliness as a manifestation of poor adjustment.</a:t>
          </a:r>
        </a:p>
      </dsp:txBody>
      <dsp:txXfrm>
        <a:off x="6499125" y="1820926"/>
        <a:ext cx="2692482" cy="1277150"/>
      </dsp:txXfrm>
    </dsp:sp>
    <dsp:sp modelId="{E60FF6A3-E39F-4AA8-B301-0D9A3B3E464C}">
      <dsp:nvSpPr>
        <dsp:cNvPr id="0" name=""/>
        <dsp:cNvSpPr/>
      </dsp:nvSpPr>
      <dsp:spPr>
        <a:xfrm>
          <a:off x="5510606" y="4581542"/>
          <a:ext cx="2830664" cy="1415332"/>
        </a:xfrm>
        <a:prstGeom prst="roundRect">
          <a:avLst/>
        </a:prstGeom>
        <a:solidFill>
          <a:schemeClr val="accent4">
            <a:shade val="50000"/>
            <a:hueOff val="-468677"/>
            <a:satOff val="-61178"/>
            <a:lumOff val="4316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GB" sz="1300" kern="1200"/>
            <a:t>For him, the cause of loneliness lies within the individual, in a phenomenological discrepancy in one’s self-concept.</a:t>
          </a:r>
        </a:p>
      </dsp:txBody>
      <dsp:txXfrm>
        <a:off x="5579697" y="4650633"/>
        <a:ext cx="2692482" cy="1277150"/>
      </dsp:txXfrm>
    </dsp:sp>
    <dsp:sp modelId="{1017D99D-C514-405A-8496-4B82E319A1B9}">
      <dsp:nvSpPr>
        <dsp:cNvPr id="0" name=""/>
        <dsp:cNvSpPr/>
      </dsp:nvSpPr>
      <dsp:spPr>
        <a:xfrm>
          <a:off x="2535277" y="4581542"/>
          <a:ext cx="2830664" cy="1415332"/>
        </a:xfrm>
        <a:prstGeom prst="roundRect">
          <a:avLst/>
        </a:prstGeom>
        <a:solidFill>
          <a:schemeClr val="accent4">
            <a:shade val="50000"/>
            <a:hueOff val="-468677"/>
            <a:satOff val="-61178"/>
            <a:lumOff val="4316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GB" sz="1300" kern="1200"/>
            <a:t>He differs from psychodynamic theorists in that he does not give much credence to childhood influences</a:t>
          </a:r>
        </a:p>
      </dsp:txBody>
      <dsp:txXfrm>
        <a:off x="2604368" y="4650633"/>
        <a:ext cx="2692482" cy="1277150"/>
      </dsp:txXfrm>
    </dsp:sp>
    <dsp:sp modelId="{A06D7DB3-B314-4F5C-B975-D52C8A2EC3A8}">
      <dsp:nvSpPr>
        <dsp:cNvPr id="0" name=""/>
        <dsp:cNvSpPr/>
      </dsp:nvSpPr>
      <dsp:spPr>
        <a:xfrm>
          <a:off x="1615849" y="1751835"/>
          <a:ext cx="2830664" cy="1415332"/>
        </a:xfrm>
        <a:prstGeom prst="roundRect">
          <a:avLst/>
        </a:prstGeom>
        <a:solidFill>
          <a:schemeClr val="accent4">
            <a:shade val="50000"/>
            <a:hueOff val="-234338"/>
            <a:satOff val="-30589"/>
            <a:lumOff val="2158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GB" sz="1300" kern="1200"/>
            <a:t>Instead, current forces produce the experience. </a:t>
          </a:r>
        </a:p>
      </dsp:txBody>
      <dsp:txXfrm>
        <a:off x="1684940" y="1820926"/>
        <a:ext cx="2692482" cy="127715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C77B01-EC6C-4D80-9D9B-6A6AE7113B52}">
      <dsp:nvSpPr>
        <dsp:cNvPr id="0" name=""/>
        <dsp:cNvSpPr/>
      </dsp:nvSpPr>
      <dsp:spPr>
        <a:xfrm>
          <a:off x="809123" y="0"/>
          <a:ext cx="9170067" cy="4759693"/>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7B04854-53D4-458A-8247-B94DDE3E8BD8}">
      <dsp:nvSpPr>
        <dsp:cNvPr id="0" name=""/>
        <dsp:cNvSpPr/>
      </dsp:nvSpPr>
      <dsp:spPr>
        <a:xfrm>
          <a:off x="5399" y="1427907"/>
          <a:ext cx="2596991" cy="19038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GB" sz="1600" kern="1200"/>
            <a:t>They take as their staring point the fact that humans are ultimately alone.</a:t>
          </a:r>
        </a:p>
      </dsp:txBody>
      <dsp:txXfrm>
        <a:off x="98339" y="1520847"/>
        <a:ext cx="2411111" cy="1717997"/>
      </dsp:txXfrm>
    </dsp:sp>
    <dsp:sp modelId="{52CB57B5-6D04-4E91-B2FF-4E2E7E21A834}">
      <dsp:nvSpPr>
        <dsp:cNvPr id="0" name=""/>
        <dsp:cNvSpPr/>
      </dsp:nvSpPr>
      <dsp:spPr>
        <a:xfrm>
          <a:off x="2732240" y="1427907"/>
          <a:ext cx="2596991" cy="19038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GB" sz="1600" kern="1200"/>
            <a:t>No one else can experience our thoughts and feelings; separateness is an essential condition of our existence.</a:t>
          </a:r>
        </a:p>
      </dsp:txBody>
      <dsp:txXfrm>
        <a:off x="2825180" y="1520847"/>
        <a:ext cx="2411111" cy="1717997"/>
      </dsp:txXfrm>
    </dsp:sp>
    <dsp:sp modelId="{AB170736-99F5-438D-9908-5D320AF92971}">
      <dsp:nvSpPr>
        <dsp:cNvPr id="0" name=""/>
        <dsp:cNvSpPr/>
      </dsp:nvSpPr>
      <dsp:spPr>
        <a:xfrm>
          <a:off x="5459082" y="1427907"/>
          <a:ext cx="2596991" cy="19038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GB" sz="1600" kern="1200"/>
            <a:t>Those who accept this view often focus on the question of how people can live with their loneliness.</a:t>
          </a:r>
        </a:p>
      </dsp:txBody>
      <dsp:txXfrm>
        <a:off x="5552022" y="1520847"/>
        <a:ext cx="2411111" cy="1717997"/>
      </dsp:txXfrm>
    </dsp:sp>
    <dsp:sp modelId="{53036C05-ED60-4749-AC26-0AD082724551}">
      <dsp:nvSpPr>
        <dsp:cNvPr id="0" name=""/>
        <dsp:cNvSpPr/>
      </dsp:nvSpPr>
      <dsp:spPr>
        <a:xfrm>
          <a:off x="8185923" y="1427907"/>
          <a:ext cx="2596991" cy="19038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GB" sz="1600" kern="1200"/>
            <a:t>Emphasises the importance of distinguishing between loneliness anxiety and true loneliness. </a:t>
          </a:r>
        </a:p>
      </dsp:txBody>
      <dsp:txXfrm>
        <a:off x="8278863" y="1520847"/>
        <a:ext cx="2411111" cy="1717997"/>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A103B2-E952-4F2B-990D-5BCF5D7DE5D9}">
      <dsp:nvSpPr>
        <dsp:cNvPr id="0" name=""/>
        <dsp:cNvSpPr/>
      </dsp:nvSpPr>
      <dsp:spPr>
        <a:xfrm>
          <a:off x="0" y="0"/>
          <a:ext cx="5263192" cy="4157764"/>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rtl="0">
            <a:lnSpc>
              <a:spcPct val="90000"/>
            </a:lnSpc>
            <a:spcBef>
              <a:spcPct val="0"/>
            </a:spcBef>
            <a:spcAft>
              <a:spcPct val="35000"/>
            </a:spcAft>
            <a:buNone/>
          </a:pPr>
          <a:r>
            <a:rPr lang="en-GB" sz="2200" i="1" kern="1200" baseline="0"/>
            <a:t>Loneliness anxiety </a:t>
          </a:r>
          <a:r>
            <a:rPr lang="en-GB" sz="2200" kern="1200" baseline="0"/>
            <a:t>is aversive and results from "a basic alienation between man and man“</a:t>
          </a:r>
          <a:br>
            <a:rPr lang="en-GB" sz="2200" kern="1200" baseline="0"/>
          </a:br>
          <a:br>
            <a:rPr lang="en-GB" sz="2200" kern="1200" baseline="0"/>
          </a:br>
          <a:r>
            <a:rPr lang="en-GB" sz="2200" kern="1200" baseline="0"/>
            <a:t>E</a:t>
          </a:r>
          <a:r>
            <a:rPr lang="en-GB" sz="2200" i="1" kern="1200" baseline="0"/>
            <a:t>xistential loneliness </a:t>
          </a:r>
          <a:r>
            <a:rPr lang="en-GB" sz="2200" kern="1200" baseline="0"/>
            <a:t>is an inevitable part of the human experience, involving periods of self-confrontation and providing an avenue for self-growth. </a:t>
          </a:r>
          <a:br>
            <a:rPr lang="en-GB" sz="2200" kern="1200" baseline="0"/>
          </a:br>
          <a:br>
            <a:rPr lang="en-GB" sz="2200" kern="1200" baseline="0"/>
          </a:br>
          <a:r>
            <a:rPr lang="en-GB" sz="2200" kern="1200" baseline="0"/>
            <a:t>While it can be painful, it can also lead to "triumphant creation". </a:t>
          </a:r>
          <a:endParaRPr lang="en-GB" sz="2200" kern="1200"/>
        </a:p>
      </dsp:txBody>
      <dsp:txXfrm>
        <a:off x="121777" y="121777"/>
        <a:ext cx="5019638" cy="391421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DABC87-0E20-43D0-A203-14DF658CAE0B}">
      <dsp:nvSpPr>
        <dsp:cNvPr id="0" name=""/>
        <dsp:cNvSpPr/>
      </dsp:nvSpPr>
      <dsp:spPr>
        <a:xfrm rot="16200000">
          <a:off x="335" y="325800"/>
          <a:ext cx="2593390" cy="2593390"/>
        </a:xfrm>
        <a:prstGeom prst="downArrow">
          <a:avLst>
            <a:gd name="adj1" fmla="val 50000"/>
            <a:gd name="adj2" fmla="val 35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rtl="0">
            <a:lnSpc>
              <a:spcPct val="90000"/>
            </a:lnSpc>
            <a:spcBef>
              <a:spcPct val="0"/>
            </a:spcBef>
            <a:spcAft>
              <a:spcPct val="35000"/>
            </a:spcAft>
            <a:buNone/>
          </a:pPr>
          <a:r>
            <a:rPr lang="en-GB" sz="2000" i="1" kern="1200"/>
            <a:t>Loneliness anxiety </a:t>
          </a:r>
          <a:r>
            <a:rPr lang="en-GB" sz="2000" kern="1200"/>
            <a:t>is the negative form</a:t>
          </a:r>
        </a:p>
      </dsp:txBody>
      <dsp:txXfrm rot="5400000">
        <a:off x="335" y="974147"/>
        <a:ext cx="2139547" cy="1296695"/>
      </dsp:txXfrm>
    </dsp:sp>
    <dsp:sp modelId="{CDFE74E8-A4CA-4EC3-B418-607C53FFC1E1}">
      <dsp:nvSpPr>
        <dsp:cNvPr id="0" name=""/>
        <dsp:cNvSpPr/>
      </dsp:nvSpPr>
      <dsp:spPr>
        <a:xfrm rot="5400000">
          <a:off x="2754978" y="325800"/>
          <a:ext cx="2593390" cy="2593390"/>
        </a:xfrm>
        <a:prstGeom prst="downArrow">
          <a:avLst>
            <a:gd name="adj1" fmla="val 50000"/>
            <a:gd name="adj2" fmla="val 35000"/>
          </a:avLst>
        </a:prstGeom>
        <a:solidFill>
          <a:schemeClr val="accent2">
            <a:hueOff val="-882696"/>
            <a:satOff val="4218"/>
            <a:lumOff val="588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rtl="0">
            <a:lnSpc>
              <a:spcPct val="90000"/>
            </a:lnSpc>
            <a:spcBef>
              <a:spcPct val="0"/>
            </a:spcBef>
            <a:spcAft>
              <a:spcPct val="35000"/>
            </a:spcAft>
            <a:buNone/>
          </a:pPr>
          <a:r>
            <a:rPr lang="en-GB" sz="2000" i="1" kern="1200"/>
            <a:t>Existential loneliness </a:t>
          </a:r>
          <a:r>
            <a:rPr lang="en-GB" sz="2000" kern="1200"/>
            <a:t>is the positive form. </a:t>
          </a:r>
        </a:p>
      </dsp:txBody>
      <dsp:txXfrm rot="-5400000">
        <a:off x="3208821" y="974148"/>
        <a:ext cx="2139547" cy="1296695"/>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314BE6-53F1-46D7-A40A-574F1E1D75C5}">
      <dsp:nvSpPr>
        <dsp:cNvPr id="0" name=""/>
        <dsp:cNvSpPr/>
      </dsp:nvSpPr>
      <dsp:spPr>
        <a:xfrm>
          <a:off x="0" y="0"/>
          <a:ext cx="538023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BB7784-403B-491F-A873-486780E9F9E5}">
      <dsp:nvSpPr>
        <dsp:cNvPr id="0" name=""/>
        <dsp:cNvSpPr/>
      </dsp:nvSpPr>
      <dsp:spPr>
        <a:xfrm>
          <a:off x="0" y="0"/>
          <a:ext cx="5380234" cy="12548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rtl="0">
            <a:lnSpc>
              <a:spcPct val="90000"/>
            </a:lnSpc>
            <a:spcBef>
              <a:spcPct val="0"/>
            </a:spcBef>
            <a:spcAft>
              <a:spcPct val="35000"/>
            </a:spcAft>
            <a:buNone/>
          </a:pPr>
          <a:r>
            <a:rPr lang="en-GB" sz="2500" kern="1200"/>
            <a:t>A positive-negative dimension running through loneliness experiences. </a:t>
          </a:r>
        </a:p>
      </dsp:txBody>
      <dsp:txXfrm>
        <a:off x="0" y="0"/>
        <a:ext cx="5380234" cy="1254879"/>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10D89C-933B-4AF4-9214-07FAA7A5B98C}">
      <dsp:nvSpPr>
        <dsp:cNvPr id="0" name=""/>
        <dsp:cNvSpPr/>
      </dsp:nvSpPr>
      <dsp:spPr>
        <a:xfrm>
          <a:off x="0" y="4065822"/>
          <a:ext cx="11526252" cy="889502"/>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rtl="0">
            <a:lnSpc>
              <a:spcPct val="90000"/>
            </a:lnSpc>
            <a:spcBef>
              <a:spcPct val="0"/>
            </a:spcBef>
            <a:spcAft>
              <a:spcPct val="35000"/>
            </a:spcAft>
            <a:buNone/>
          </a:pPr>
          <a:r>
            <a:rPr lang="en-GB" sz="2000" kern="1200"/>
            <a:t>They do not seek the causal roots of loneliness in the usual sense – not interested in the factors that increase or decrease the likelihood of loneliness; for then it is a given in human existence</a:t>
          </a:r>
        </a:p>
      </dsp:txBody>
      <dsp:txXfrm>
        <a:off x="0" y="4065822"/>
        <a:ext cx="11526252" cy="889502"/>
      </dsp:txXfrm>
    </dsp:sp>
    <dsp:sp modelId="{FAD014D1-61ED-4FF5-A103-AFC1058D0381}">
      <dsp:nvSpPr>
        <dsp:cNvPr id="0" name=""/>
        <dsp:cNvSpPr/>
      </dsp:nvSpPr>
      <dsp:spPr>
        <a:xfrm rot="10800000">
          <a:off x="0" y="2711109"/>
          <a:ext cx="11526252" cy="1368054"/>
        </a:xfrm>
        <a:prstGeom prst="upArrowCallout">
          <a:avLst/>
        </a:prstGeom>
        <a:solidFill>
          <a:schemeClr val="accent3">
            <a:hueOff val="2019711"/>
            <a:satOff val="12180"/>
            <a:lumOff val="-738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0">
            <a:lnSpc>
              <a:spcPct val="90000"/>
            </a:lnSpc>
            <a:spcBef>
              <a:spcPct val="0"/>
            </a:spcBef>
            <a:spcAft>
              <a:spcPct val="35000"/>
            </a:spcAft>
            <a:buNone/>
          </a:pPr>
          <a:r>
            <a:rPr lang="en-GB" sz="2400" kern="1200"/>
            <a:t>Although he doesn’t deny that it can be painful, he sees it as as productive, creative condition</a:t>
          </a:r>
        </a:p>
      </dsp:txBody>
      <dsp:txXfrm rot="10800000">
        <a:off x="0" y="2711109"/>
        <a:ext cx="11526252" cy="888920"/>
      </dsp:txXfrm>
    </dsp:sp>
    <dsp:sp modelId="{11686BAD-FA55-4024-8E71-A52D95230900}">
      <dsp:nvSpPr>
        <dsp:cNvPr id="0" name=""/>
        <dsp:cNvSpPr/>
      </dsp:nvSpPr>
      <dsp:spPr>
        <a:xfrm rot="10800000">
          <a:off x="0" y="1356397"/>
          <a:ext cx="11526252" cy="1368054"/>
        </a:xfrm>
        <a:prstGeom prst="upArrowCallout">
          <a:avLst/>
        </a:prstGeom>
        <a:solidFill>
          <a:schemeClr val="accent3">
            <a:hueOff val="4039423"/>
            <a:satOff val="24360"/>
            <a:lumOff val="-1477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0">
            <a:lnSpc>
              <a:spcPct val="90000"/>
            </a:lnSpc>
            <a:spcBef>
              <a:spcPct val="0"/>
            </a:spcBef>
            <a:spcAft>
              <a:spcPct val="35000"/>
            </a:spcAft>
            <a:buNone/>
          </a:pPr>
          <a:r>
            <a:rPr lang="en-GB" sz="2400" kern="1200"/>
            <a:t>Unlike others, Moustakas has a positive view of loneliness.</a:t>
          </a:r>
        </a:p>
      </dsp:txBody>
      <dsp:txXfrm rot="10800000">
        <a:off x="0" y="1356397"/>
        <a:ext cx="11526252" cy="888920"/>
      </dsp:txXfrm>
    </dsp:sp>
    <dsp:sp modelId="{9B214FE0-FF58-41ED-AB8F-207A8B0E22C0}">
      <dsp:nvSpPr>
        <dsp:cNvPr id="0" name=""/>
        <dsp:cNvSpPr/>
      </dsp:nvSpPr>
      <dsp:spPr>
        <a:xfrm rot="10800000">
          <a:off x="0" y="1685"/>
          <a:ext cx="11526252" cy="1368054"/>
        </a:xfrm>
        <a:prstGeom prst="upArrowCallout">
          <a:avLst/>
        </a:prstGeom>
        <a:solidFill>
          <a:schemeClr val="accent3">
            <a:hueOff val="6059134"/>
            <a:satOff val="36540"/>
            <a:lumOff val="-2215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0">
            <a:lnSpc>
              <a:spcPct val="90000"/>
            </a:lnSpc>
            <a:spcBef>
              <a:spcPct val="0"/>
            </a:spcBef>
            <a:spcAft>
              <a:spcPct val="35000"/>
            </a:spcAft>
            <a:buNone/>
          </a:pPr>
          <a:r>
            <a:rPr lang="en-GB" sz="2400" kern="1200"/>
            <a:t>Existentialists encourage people to overcome their fear of loneliness and learn to use it positively</a:t>
          </a:r>
        </a:p>
      </dsp:txBody>
      <dsp:txXfrm rot="10800000">
        <a:off x="0" y="1685"/>
        <a:ext cx="11526252" cy="888920"/>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AD8AE6-4EBA-47F0-9DF3-50629B600275}">
      <dsp:nvSpPr>
        <dsp:cNvPr id="0" name=""/>
        <dsp:cNvSpPr/>
      </dsp:nvSpPr>
      <dsp:spPr>
        <a:xfrm>
          <a:off x="4642" y="1220868"/>
          <a:ext cx="4823486" cy="1861865"/>
        </a:xfrm>
        <a:prstGeom prst="chevron">
          <a:avLst>
            <a:gd name="adj" fmla="val 4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2837B39-CABA-4331-ADFE-CCC7EDB210F1}">
      <dsp:nvSpPr>
        <dsp:cNvPr id="0" name=""/>
        <dsp:cNvSpPr/>
      </dsp:nvSpPr>
      <dsp:spPr>
        <a:xfrm>
          <a:off x="1290905" y="1686335"/>
          <a:ext cx="4073166" cy="1861865"/>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ctr" defTabSz="711200" rtl="0">
            <a:lnSpc>
              <a:spcPct val="90000"/>
            </a:lnSpc>
            <a:spcBef>
              <a:spcPct val="0"/>
            </a:spcBef>
            <a:spcAft>
              <a:spcPct val="35000"/>
            </a:spcAft>
            <a:buNone/>
          </a:pPr>
          <a:r>
            <a:rPr lang="en-GB" sz="1600" kern="1200"/>
            <a:t>Loneliness is a subjective, unpleasant, and distressing phenomenon stemming from a discrepancy between individuals’ desired and achieved levels of social relations. </a:t>
          </a:r>
        </a:p>
      </dsp:txBody>
      <dsp:txXfrm>
        <a:off x="1345437" y="1740867"/>
        <a:ext cx="3964102" cy="1752801"/>
      </dsp:txXfrm>
    </dsp:sp>
    <dsp:sp modelId="{8C2E66C3-EF38-45E4-98D5-09C64AA40628}">
      <dsp:nvSpPr>
        <dsp:cNvPr id="0" name=""/>
        <dsp:cNvSpPr/>
      </dsp:nvSpPr>
      <dsp:spPr>
        <a:xfrm>
          <a:off x="5514136" y="1220868"/>
          <a:ext cx="4823486" cy="1861865"/>
        </a:xfrm>
        <a:prstGeom prst="chevron">
          <a:avLst>
            <a:gd name="adj" fmla="val 40000"/>
          </a:avLst>
        </a:prstGeom>
        <a:solidFill>
          <a:schemeClr val="accent3">
            <a:hueOff val="6059134"/>
            <a:satOff val="36540"/>
            <a:lumOff val="-2215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BC57CF-0C37-42C6-8083-C3BC4139EEF1}">
      <dsp:nvSpPr>
        <dsp:cNvPr id="0" name=""/>
        <dsp:cNvSpPr/>
      </dsp:nvSpPr>
      <dsp:spPr>
        <a:xfrm>
          <a:off x="6800399" y="1686335"/>
          <a:ext cx="4073166" cy="1861865"/>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6059134"/>
              <a:satOff val="36540"/>
              <a:lumOff val="-2215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0" lvl="0" indent="0" algn="l" defTabSz="711200" rtl="0">
            <a:lnSpc>
              <a:spcPct val="90000"/>
            </a:lnSpc>
            <a:spcBef>
              <a:spcPct val="0"/>
            </a:spcBef>
            <a:spcAft>
              <a:spcPct val="35000"/>
            </a:spcAft>
            <a:buNone/>
          </a:pPr>
          <a:r>
            <a:rPr lang="en-GB" sz="1600" kern="1200"/>
            <a:t>Mismatch is associated with specific circumstances and life events, including migration, widowhood, or the onset disability. </a:t>
          </a:r>
        </a:p>
        <a:p>
          <a:pPr marL="114300" lvl="1" indent="-114300" algn="l" defTabSz="533400" rtl="0">
            <a:lnSpc>
              <a:spcPct val="90000"/>
            </a:lnSpc>
            <a:spcBef>
              <a:spcPct val="0"/>
            </a:spcBef>
            <a:spcAft>
              <a:spcPct val="15000"/>
            </a:spcAft>
            <a:buChar char="•"/>
          </a:pPr>
          <a:r>
            <a:rPr lang="en-GB" sz="1200" kern="1200"/>
            <a:t>For example, poor health impacts on individuals’ ability to maintain customary levels of social interaction (</a:t>
          </a:r>
          <a:r>
            <a:rPr lang="en-GB" sz="1200" kern="1200" err="1"/>
            <a:t>Burholt</a:t>
          </a:r>
          <a:r>
            <a:rPr lang="en-GB" sz="1200" kern="1200"/>
            <a:t> &amp; Scharf, 2014). </a:t>
          </a:r>
        </a:p>
      </dsp:txBody>
      <dsp:txXfrm>
        <a:off x="6854931" y="1740867"/>
        <a:ext cx="3964102" cy="1752801"/>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F30837-DA77-432C-B050-1CFDC3FB6EFC}">
      <dsp:nvSpPr>
        <dsp:cNvPr id="0" name=""/>
        <dsp:cNvSpPr/>
      </dsp:nvSpPr>
      <dsp:spPr>
        <a:xfrm>
          <a:off x="0" y="3501745"/>
          <a:ext cx="11166506" cy="114908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rtl="0">
            <a:lnSpc>
              <a:spcPct val="90000"/>
            </a:lnSpc>
            <a:spcBef>
              <a:spcPct val="0"/>
            </a:spcBef>
            <a:spcAft>
              <a:spcPct val="35000"/>
            </a:spcAft>
            <a:buNone/>
          </a:pPr>
          <a:r>
            <a:rPr lang="en-GB" sz="2000" kern="1200"/>
            <a:t>Loneliness may be modified by the person’s reaction to the situation and suggest that cognitive processes may modulate the experience. </a:t>
          </a:r>
        </a:p>
      </dsp:txBody>
      <dsp:txXfrm>
        <a:off x="0" y="3501745"/>
        <a:ext cx="11166506" cy="1149081"/>
      </dsp:txXfrm>
    </dsp:sp>
    <dsp:sp modelId="{BA28836C-54F0-4393-A5B5-4A0CEBB08092}">
      <dsp:nvSpPr>
        <dsp:cNvPr id="0" name=""/>
        <dsp:cNvSpPr/>
      </dsp:nvSpPr>
      <dsp:spPr>
        <a:xfrm rot="10800000">
          <a:off x="0" y="1750872"/>
          <a:ext cx="11166506" cy="1767287"/>
        </a:xfrm>
        <a:prstGeom prst="upArrowCallout">
          <a:avLst/>
        </a:prstGeom>
        <a:solidFill>
          <a:schemeClr val="accent2">
            <a:hueOff val="-441348"/>
            <a:satOff val="2109"/>
            <a:lumOff val="294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rtl="0">
            <a:lnSpc>
              <a:spcPct val="90000"/>
            </a:lnSpc>
            <a:spcBef>
              <a:spcPct val="0"/>
            </a:spcBef>
            <a:spcAft>
              <a:spcPct val="35000"/>
            </a:spcAft>
            <a:buNone/>
          </a:pPr>
          <a:r>
            <a:rPr lang="en-GB" sz="2000" kern="1200"/>
            <a:t>Any discrepancy between desired and achieved social relations may be labelled by an individual as loneliness. However, this does not lead directly (or inevitably) to loneliness</a:t>
          </a:r>
        </a:p>
      </dsp:txBody>
      <dsp:txXfrm rot="10800000">
        <a:off x="0" y="1750872"/>
        <a:ext cx="11166506" cy="1148330"/>
      </dsp:txXfrm>
    </dsp:sp>
    <dsp:sp modelId="{C4F91C59-62A3-4C4C-A9EB-01A0569C9548}">
      <dsp:nvSpPr>
        <dsp:cNvPr id="0" name=""/>
        <dsp:cNvSpPr/>
      </dsp:nvSpPr>
      <dsp:spPr>
        <a:xfrm rot="10800000">
          <a:off x="0" y="822"/>
          <a:ext cx="11166506" cy="1767287"/>
        </a:xfrm>
        <a:prstGeom prst="upArrowCallout">
          <a:avLst/>
        </a:prstGeom>
        <a:solidFill>
          <a:schemeClr val="accent2">
            <a:hueOff val="-882696"/>
            <a:satOff val="4218"/>
            <a:lumOff val="588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rtl="0">
            <a:lnSpc>
              <a:spcPct val="90000"/>
            </a:lnSpc>
            <a:spcBef>
              <a:spcPct val="0"/>
            </a:spcBef>
            <a:spcAft>
              <a:spcPct val="35000"/>
            </a:spcAft>
            <a:buNone/>
          </a:pPr>
          <a:r>
            <a:rPr lang="en-GB" sz="2000" kern="1200"/>
            <a:t>Avoiding loneliness entails addressing the mismatch, by adjusting either </a:t>
          </a:r>
          <a:r>
            <a:rPr lang="en-GB" sz="2000" i="1" kern="1200"/>
            <a:t>expectations </a:t>
          </a:r>
          <a:r>
            <a:rPr lang="en-GB" sz="2000" kern="1200"/>
            <a:t>regarding the quality and frequency of social interaction or </a:t>
          </a:r>
          <a:r>
            <a:rPr lang="en-GB" sz="2000" i="1" kern="1200"/>
            <a:t>achieved</a:t>
          </a:r>
          <a:r>
            <a:rPr lang="en-GB" sz="2000" kern="1200"/>
            <a:t> quality and frequency of social interaction to balance both elements. </a:t>
          </a:r>
        </a:p>
      </dsp:txBody>
      <dsp:txXfrm rot="10800000">
        <a:off x="0" y="822"/>
        <a:ext cx="11166506" cy="1148330"/>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08B530-0460-4CFC-AAF2-EB5C34190B10}">
      <dsp:nvSpPr>
        <dsp:cNvPr id="0" name=""/>
        <dsp:cNvSpPr/>
      </dsp:nvSpPr>
      <dsp:spPr>
        <a:xfrm>
          <a:off x="0" y="0"/>
          <a:ext cx="4477407" cy="4477407"/>
        </a:xfrm>
        <a:prstGeom prst="pie">
          <a:avLst>
            <a:gd name="adj1" fmla="val 5400000"/>
            <a:gd name="adj2" fmla="val 1620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59628F2-AE56-4A6B-8E00-63C60F58CAD5}">
      <dsp:nvSpPr>
        <dsp:cNvPr id="0" name=""/>
        <dsp:cNvSpPr/>
      </dsp:nvSpPr>
      <dsp:spPr>
        <a:xfrm>
          <a:off x="2238703" y="0"/>
          <a:ext cx="9569667" cy="4477407"/>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rtl="0">
            <a:lnSpc>
              <a:spcPct val="90000"/>
            </a:lnSpc>
            <a:spcBef>
              <a:spcPct val="0"/>
            </a:spcBef>
            <a:spcAft>
              <a:spcPct val="35000"/>
            </a:spcAft>
            <a:buNone/>
          </a:pPr>
          <a:r>
            <a:rPr lang="en-GB" sz="2700" kern="1200"/>
            <a:t>Mental health problems are not a normal and inevitable part of the ageing process. The majority of older people enjoy good mental health and make valuable contributions to society. </a:t>
          </a:r>
        </a:p>
      </dsp:txBody>
      <dsp:txXfrm>
        <a:off x="2238703" y="0"/>
        <a:ext cx="9569667" cy="2126768"/>
      </dsp:txXfrm>
    </dsp:sp>
    <dsp:sp modelId="{F76E7A96-E26C-445A-BE78-034AF87FE4DA}">
      <dsp:nvSpPr>
        <dsp:cNvPr id="0" name=""/>
        <dsp:cNvSpPr/>
      </dsp:nvSpPr>
      <dsp:spPr>
        <a:xfrm>
          <a:off x="1175319" y="2126768"/>
          <a:ext cx="2126768" cy="2126768"/>
        </a:xfrm>
        <a:prstGeom prst="pie">
          <a:avLst>
            <a:gd name="adj1" fmla="val 5400000"/>
            <a:gd name="adj2" fmla="val 16200000"/>
          </a:avLst>
        </a:prstGeom>
        <a:solidFill>
          <a:schemeClr val="accent2">
            <a:hueOff val="-882696"/>
            <a:satOff val="4218"/>
            <a:lumOff val="588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A26F86B-FFAA-42F0-8F20-6859403F9EFB}">
      <dsp:nvSpPr>
        <dsp:cNvPr id="0" name=""/>
        <dsp:cNvSpPr/>
      </dsp:nvSpPr>
      <dsp:spPr>
        <a:xfrm>
          <a:off x="2238703" y="2126768"/>
          <a:ext cx="9569667" cy="2126768"/>
        </a:xfrm>
        <a:prstGeom prst="rect">
          <a:avLst/>
        </a:prstGeom>
        <a:solidFill>
          <a:schemeClr val="lt1">
            <a:alpha val="90000"/>
            <a:hueOff val="0"/>
            <a:satOff val="0"/>
            <a:lumOff val="0"/>
            <a:alphaOff val="0"/>
          </a:schemeClr>
        </a:solidFill>
        <a:ln w="12700" cap="flat" cmpd="sng" algn="ctr">
          <a:solidFill>
            <a:schemeClr val="accent2">
              <a:hueOff val="-882696"/>
              <a:satOff val="4218"/>
              <a:lumOff val="588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rtl="0">
            <a:lnSpc>
              <a:spcPct val="90000"/>
            </a:lnSpc>
            <a:spcBef>
              <a:spcPct val="0"/>
            </a:spcBef>
            <a:spcAft>
              <a:spcPct val="35000"/>
            </a:spcAft>
            <a:buNone/>
          </a:pPr>
          <a:r>
            <a:rPr lang="en-GB" sz="2700" kern="1200"/>
            <a:t>Promoting mental health and well-being in later life will benefit the whole of society by maintaining older people’s social and economic contributions, minimising the costs of care and improving quality of life. </a:t>
          </a:r>
        </a:p>
      </dsp:txBody>
      <dsp:txXfrm>
        <a:off x="2238703" y="2126768"/>
        <a:ext cx="9569667" cy="2126768"/>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CCDAF5-EA47-42BD-8F21-6F867A08F019}">
      <dsp:nvSpPr>
        <dsp:cNvPr id="0" name=""/>
        <dsp:cNvSpPr/>
      </dsp:nvSpPr>
      <dsp:spPr>
        <a:xfrm>
          <a:off x="9147" y="1252514"/>
          <a:ext cx="2734032" cy="363968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t>In a 500-bed general hospital on an average day, estimates suggest that 330 beds will be occupied by older people, of whom 220 will have a mental disorder, 100 will have dementia and depression, and 66 will have delirium (Burns, 2015). </a:t>
          </a:r>
        </a:p>
      </dsp:txBody>
      <dsp:txXfrm>
        <a:off x="89224" y="1332591"/>
        <a:ext cx="2573878" cy="3479527"/>
      </dsp:txXfrm>
    </dsp:sp>
    <dsp:sp modelId="{D4497E7D-370C-47E3-8D51-2E1ACBAC052D}">
      <dsp:nvSpPr>
        <dsp:cNvPr id="0" name=""/>
        <dsp:cNvSpPr/>
      </dsp:nvSpPr>
      <dsp:spPr>
        <a:xfrm>
          <a:off x="3016583" y="2733335"/>
          <a:ext cx="579614" cy="67804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3016583" y="2868943"/>
        <a:ext cx="405730" cy="406824"/>
      </dsp:txXfrm>
    </dsp:sp>
    <dsp:sp modelId="{DC7D0954-2FB6-47BA-8979-D147C4EB9C2C}">
      <dsp:nvSpPr>
        <dsp:cNvPr id="0" name=""/>
        <dsp:cNvSpPr/>
      </dsp:nvSpPr>
      <dsp:spPr>
        <a:xfrm>
          <a:off x="3836793" y="1252514"/>
          <a:ext cx="2734032" cy="363968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t>Depression affects 4 in 10 people living in care homes and in nursing homes </a:t>
          </a:r>
        </a:p>
      </dsp:txBody>
      <dsp:txXfrm>
        <a:off x="3916870" y="1332591"/>
        <a:ext cx="2573878" cy="3479527"/>
      </dsp:txXfrm>
    </dsp:sp>
    <dsp:sp modelId="{314C4A96-D93C-4549-AC2A-380D96E7F253}">
      <dsp:nvSpPr>
        <dsp:cNvPr id="0" name=""/>
        <dsp:cNvSpPr/>
      </dsp:nvSpPr>
      <dsp:spPr>
        <a:xfrm>
          <a:off x="6844229" y="2733335"/>
          <a:ext cx="579614" cy="67804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6844229" y="2868943"/>
        <a:ext cx="405730" cy="406824"/>
      </dsp:txXfrm>
    </dsp:sp>
    <dsp:sp modelId="{F5073346-4EF3-4C63-B77E-ACC5A04C0E83}">
      <dsp:nvSpPr>
        <dsp:cNvPr id="0" name=""/>
        <dsp:cNvSpPr/>
      </dsp:nvSpPr>
      <dsp:spPr>
        <a:xfrm>
          <a:off x="7664438" y="1252514"/>
          <a:ext cx="2734032" cy="363968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t>A third of people using specialist mental health services are older people, yet they currently only make up 18% of the general population.</a:t>
          </a:r>
        </a:p>
      </dsp:txBody>
      <dsp:txXfrm>
        <a:off x="7744515" y="1332591"/>
        <a:ext cx="2573878" cy="3479527"/>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D304EC-E7CA-4A9D-876C-16AF4D535F95}">
      <dsp:nvSpPr>
        <dsp:cNvPr id="0" name=""/>
        <dsp:cNvSpPr/>
      </dsp:nvSpPr>
      <dsp:spPr>
        <a:xfrm>
          <a:off x="2976" y="0"/>
          <a:ext cx="6090046" cy="2690491"/>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rtl="0">
            <a:lnSpc>
              <a:spcPct val="90000"/>
            </a:lnSpc>
            <a:spcBef>
              <a:spcPct val="0"/>
            </a:spcBef>
            <a:spcAft>
              <a:spcPct val="35000"/>
            </a:spcAft>
            <a:buNone/>
          </a:pPr>
          <a:r>
            <a:rPr lang="en-GB" sz="2100" kern="1200"/>
            <a:t>It is estimated that depression affects 22 percent of men and 28 percent of women aged 65 or over, and 40 percent of older people in care homes. The Royal College of Psychiatrists, however, has estimated that 85 percent of older people with depression receive no help at all from the NHS. (2018)</a:t>
          </a:r>
        </a:p>
      </dsp:txBody>
      <dsp:txXfrm>
        <a:off x="81778" y="78802"/>
        <a:ext cx="5932442" cy="2532887"/>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297767-167E-48FB-90FC-70C6FE4D5ECC}">
      <dsp:nvSpPr>
        <dsp:cNvPr id="0" name=""/>
        <dsp:cNvSpPr/>
      </dsp:nvSpPr>
      <dsp:spPr>
        <a:xfrm>
          <a:off x="1145460" y="0"/>
          <a:ext cx="10177010" cy="235107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rtl="0">
            <a:lnSpc>
              <a:spcPct val="90000"/>
            </a:lnSpc>
            <a:spcBef>
              <a:spcPct val="0"/>
            </a:spcBef>
            <a:spcAft>
              <a:spcPct val="35000"/>
            </a:spcAft>
            <a:buNone/>
          </a:pPr>
          <a:r>
            <a:rPr lang="en-GB" sz="2100" kern="1200" dirty="0"/>
            <a:t>ONS (2013) the highest UK suicide rate by broad age group was amongst men aged 45 to 59.</a:t>
          </a:r>
        </a:p>
        <a:p>
          <a:pPr marL="0" lvl="0" indent="0" algn="ctr" defTabSz="933450" rtl="0">
            <a:lnSpc>
              <a:spcPct val="90000"/>
            </a:lnSpc>
            <a:spcBef>
              <a:spcPct val="0"/>
            </a:spcBef>
            <a:spcAft>
              <a:spcPct val="35000"/>
            </a:spcAft>
            <a:buNone/>
          </a:pPr>
          <a:endParaRPr lang="en-GB" sz="300" kern="1200" dirty="0"/>
        </a:p>
        <a:p>
          <a:pPr marL="0" lvl="0" indent="0" algn="ctr" defTabSz="933450" rtl="0">
            <a:lnSpc>
              <a:spcPct val="90000"/>
            </a:lnSpc>
            <a:spcBef>
              <a:spcPct val="0"/>
            </a:spcBef>
            <a:spcAft>
              <a:spcPct val="35000"/>
            </a:spcAft>
            <a:buNone/>
          </a:pPr>
          <a:r>
            <a:rPr lang="en-GB" sz="2100" kern="1200" dirty="0"/>
            <a:t>The rate for 60 to 74 year old men had risen significantly from its 2012 level, to 14.5 per 100,000 in 2013.</a:t>
          </a:r>
        </a:p>
        <a:p>
          <a:pPr marL="0" lvl="0" indent="0" algn="ctr" defTabSz="933450" rtl="0">
            <a:lnSpc>
              <a:spcPct val="90000"/>
            </a:lnSpc>
            <a:spcBef>
              <a:spcPct val="0"/>
            </a:spcBef>
            <a:spcAft>
              <a:spcPct val="35000"/>
            </a:spcAft>
            <a:buNone/>
          </a:pPr>
          <a:r>
            <a:rPr lang="en-GB" sz="2100" kern="1200" dirty="0"/>
            <a:t> It is a matter of concern that older adults have a higher completion rate (</a:t>
          </a:r>
          <a:r>
            <a:rPr lang="en-GB" sz="2100" kern="1200" dirty="0" err="1"/>
            <a:t>ie</a:t>
          </a:r>
          <a:r>
            <a:rPr lang="en-GB" sz="2100" kern="1200" dirty="0"/>
            <a:t> fewer attempts in relation to completed suicides) than adults in younger age bands</a:t>
          </a:r>
        </a:p>
      </dsp:txBody>
      <dsp:txXfrm>
        <a:off x="1214321" y="68861"/>
        <a:ext cx="10039288" cy="2213349"/>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B5912E-8430-45EA-86B8-1CDC32626C1E}">
      <dsp:nvSpPr>
        <dsp:cNvPr id="0" name=""/>
        <dsp:cNvSpPr/>
      </dsp:nvSpPr>
      <dsp:spPr>
        <a:xfrm>
          <a:off x="0" y="342241"/>
          <a:ext cx="5804819" cy="155295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0518" tIns="354076" rIns="450518" bIns="120904" numCol="1" spcCol="1270" anchor="t" anchorCtr="0">
          <a:noAutofit/>
        </a:bodyPr>
        <a:lstStyle/>
        <a:p>
          <a:pPr marL="171450" lvl="1" indent="-171450" algn="l" defTabSz="755650" rtl="0">
            <a:lnSpc>
              <a:spcPct val="90000"/>
            </a:lnSpc>
            <a:spcBef>
              <a:spcPct val="0"/>
            </a:spcBef>
            <a:spcAft>
              <a:spcPct val="15000"/>
            </a:spcAft>
            <a:buChar char="•"/>
          </a:pPr>
          <a:r>
            <a:rPr lang="en-GB" sz="1700" kern="1200"/>
            <a:t>Limited social support</a:t>
          </a:r>
          <a:endParaRPr lang="en-US" sz="1700" kern="1200"/>
        </a:p>
        <a:p>
          <a:pPr marL="171450" lvl="1" indent="-171450" algn="l" defTabSz="755650" rtl="0">
            <a:lnSpc>
              <a:spcPct val="90000"/>
            </a:lnSpc>
            <a:spcBef>
              <a:spcPct val="0"/>
            </a:spcBef>
            <a:spcAft>
              <a:spcPct val="15000"/>
            </a:spcAft>
            <a:buChar char="•"/>
          </a:pPr>
          <a:r>
            <a:rPr lang="en-GB" sz="1700" kern="1200"/>
            <a:t>Bereavement</a:t>
          </a:r>
          <a:endParaRPr lang="en-US" sz="1700" kern="1200"/>
        </a:p>
        <a:p>
          <a:pPr marL="171450" lvl="1" indent="-171450" algn="l" defTabSz="755650" rtl="0">
            <a:lnSpc>
              <a:spcPct val="90000"/>
            </a:lnSpc>
            <a:spcBef>
              <a:spcPct val="0"/>
            </a:spcBef>
            <a:spcAft>
              <a:spcPct val="15000"/>
            </a:spcAft>
            <a:buChar char="•"/>
          </a:pPr>
          <a:r>
            <a:rPr lang="en-GB" sz="1700" kern="1200"/>
            <a:t>Loss of social network</a:t>
          </a:r>
          <a:endParaRPr lang="en-US" sz="1700" kern="1200"/>
        </a:p>
        <a:p>
          <a:pPr marL="171450" lvl="1" indent="-171450" algn="l" defTabSz="755650" rtl="0">
            <a:lnSpc>
              <a:spcPct val="90000"/>
            </a:lnSpc>
            <a:spcBef>
              <a:spcPct val="0"/>
            </a:spcBef>
            <a:spcAft>
              <a:spcPct val="15000"/>
            </a:spcAft>
            <a:buChar char="•"/>
          </a:pPr>
          <a:r>
            <a:rPr lang="en-GB" sz="1700" kern="1200"/>
            <a:t>Loneliness</a:t>
          </a:r>
          <a:endParaRPr lang="en-US" sz="1700" kern="1200"/>
        </a:p>
      </dsp:txBody>
      <dsp:txXfrm>
        <a:off x="0" y="342241"/>
        <a:ext cx="5804819" cy="1552950"/>
      </dsp:txXfrm>
    </dsp:sp>
    <dsp:sp modelId="{F719C244-CB83-4D24-9772-AE88B93A3D64}">
      <dsp:nvSpPr>
        <dsp:cNvPr id="0" name=""/>
        <dsp:cNvSpPr/>
      </dsp:nvSpPr>
      <dsp:spPr>
        <a:xfrm>
          <a:off x="290240" y="91321"/>
          <a:ext cx="4063373" cy="50184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3586" tIns="0" rIns="153586" bIns="0" numCol="1" spcCol="1270" anchor="ctr" anchorCtr="0">
          <a:noAutofit/>
        </a:bodyPr>
        <a:lstStyle/>
        <a:p>
          <a:pPr marL="0" lvl="0" indent="0" algn="l" defTabSz="755650" rtl="0">
            <a:lnSpc>
              <a:spcPct val="90000"/>
            </a:lnSpc>
            <a:spcBef>
              <a:spcPct val="0"/>
            </a:spcBef>
            <a:spcAft>
              <a:spcPct val="35000"/>
            </a:spcAft>
            <a:buNone/>
          </a:pPr>
          <a:r>
            <a:rPr lang="en-GB" sz="1700" kern="1200"/>
            <a:t>Psychosocial factors</a:t>
          </a:r>
          <a:endParaRPr lang="en-US" sz="1700" kern="1200"/>
        </a:p>
      </dsp:txBody>
      <dsp:txXfrm>
        <a:off x="314738" y="115819"/>
        <a:ext cx="4014377" cy="452844"/>
      </dsp:txXfrm>
    </dsp:sp>
    <dsp:sp modelId="{9E6B3DDF-36A1-4E4A-8574-01A521BA8D35}">
      <dsp:nvSpPr>
        <dsp:cNvPr id="0" name=""/>
        <dsp:cNvSpPr/>
      </dsp:nvSpPr>
      <dsp:spPr>
        <a:xfrm>
          <a:off x="0" y="2237912"/>
          <a:ext cx="5804819" cy="1552950"/>
        </a:xfrm>
        <a:prstGeom prst="rect">
          <a:avLst/>
        </a:prstGeom>
        <a:solidFill>
          <a:schemeClr val="lt1">
            <a:alpha val="90000"/>
            <a:hueOff val="0"/>
            <a:satOff val="0"/>
            <a:lumOff val="0"/>
            <a:alphaOff val="0"/>
          </a:schemeClr>
        </a:solidFill>
        <a:ln w="12700" cap="flat" cmpd="sng" algn="ctr">
          <a:solidFill>
            <a:schemeClr val="accent4">
              <a:hueOff val="610539"/>
              <a:satOff val="-23261"/>
              <a:lumOff val="1156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0518" tIns="354076" rIns="450518" bIns="120904" numCol="1" spcCol="1270" anchor="t" anchorCtr="0">
          <a:noAutofit/>
        </a:bodyPr>
        <a:lstStyle/>
        <a:p>
          <a:pPr marL="171450" lvl="1" indent="-171450" algn="l" defTabSz="755650" rtl="0">
            <a:lnSpc>
              <a:spcPct val="90000"/>
            </a:lnSpc>
            <a:spcBef>
              <a:spcPct val="0"/>
            </a:spcBef>
            <a:spcAft>
              <a:spcPct val="15000"/>
            </a:spcAft>
            <a:buChar char="•"/>
          </a:pPr>
          <a:r>
            <a:rPr lang="en-GB" sz="1700" kern="1200"/>
            <a:t>Female gender</a:t>
          </a:r>
          <a:endParaRPr lang="en-US" sz="1700" kern="1200"/>
        </a:p>
        <a:p>
          <a:pPr marL="171450" lvl="1" indent="-171450" algn="l" defTabSz="755650" rtl="0">
            <a:lnSpc>
              <a:spcPct val="90000"/>
            </a:lnSpc>
            <a:spcBef>
              <a:spcPct val="0"/>
            </a:spcBef>
            <a:spcAft>
              <a:spcPct val="15000"/>
            </a:spcAft>
            <a:buChar char="•"/>
          </a:pPr>
          <a:r>
            <a:rPr lang="en-GB" sz="1700" kern="1200"/>
            <a:t>Family history of depression</a:t>
          </a:r>
          <a:endParaRPr lang="en-US" sz="1700" kern="1200"/>
        </a:p>
        <a:p>
          <a:pPr marL="171450" lvl="1" indent="-171450" algn="l" defTabSz="755650" rtl="0">
            <a:lnSpc>
              <a:spcPct val="90000"/>
            </a:lnSpc>
            <a:spcBef>
              <a:spcPct val="0"/>
            </a:spcBef>
            <a:spcAft>
              <a:spcPct val="15000"/>
            </a:spcAft>
            <a:buChar char="•"/>
          </a:pPr>
          <a:r>
            <a:rPr lang="en-GB" sz="1700" kern="1200"/>
            <a:t>History of depression</a:t>
          </a:r>
          <a:endParaRPr lang="en-US" sz="1700" kern="1200"/>
        </a:p>
        <a:p>
          <a:pPr marL="171450" lvl="1" indent="-171450" algn="l" defTabSz="755650" rtl="0">
            <a:lnSpc>
              <a:spcPct val="90000"/>
            </a:lnSpc>
            <a:spcBef>
              <a:spcPct val="0"/>
            </a:spcBef>
            <a:spcAft>
              <a:spcPct val="15000"/>
            </a:spcAft>
            <a:buChar char="•"/>
          </a:pPr>
          <a:r>
            <a:rPr lang="en-GB" sz="1700" kern="1200"/>
            <a:t>Negative life events </a:t>
          </a:r>
          <a:endParaRPr lang="en-US" sz="1700" kern="1200"/>
        </a:p>
      </dsp:txBody>
      <dsp:txXfrm>
        <a:off x="0" y="2237912"/>
        <a:ext cx="5804819" cy="1552950"/>
      </dsp:txXfrm>
    </dsp:sp>
    <dsp:sp modelId="{45325814-8889-499D-8D8B-F7C470B3ADB0}">
      <dsp:nvSpPr>
        <dsp:cNvPr id="0" name=""/>
        <dsp:cNvSpPr/>
      </dsp:nvSpPr>
      <dsp:spPr>
        <a:xfrm>
          <a:off x="290240" y="1986991"/>
          <a:ext cx="4063373" cy="501840"/>
        </a:xfrm>
        <a:prstGeom prst="roundRect">
          <a:avLst/>
        </a:prstGeom>
        <a:solidFill>
          <a:schemeClr val="accent4">
            <a:hueOff val="610539"/>
            <a:satOff val="-23261"/>
            <a:lumOff val="1156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3586" tIns="0" rIns="153586" bIns="0" numCol="1" spcCol="1270" anchor="ctr" anchorCtr="0">
          <a:noAutofit/>
        </a:bodyPr>
        <a:lstStyle/>
        <a:p>
          <a:pPr marL="0" lvl="0" indent="0" algn="l" defTabSz="755650" rtl="0">
            <a:lnSpc>
              <a:spcPct val="90000"/>
            </a:lnSpc>
            <a:spcBef>
              <a:spcPct val="0"/>
            </a:spcBef>
            <a:spcAft>
              <a:spcPct val="35000"/>
            </a:spcAft>
            <a:buNone/>
          </a:pPr>
          <a:r>
            <a:rPr lang="en-GB" sz="1700" kern="1200"/>
            <a:t>Biological factors </a:t>
          </a:r>
          <a:endParaRPr lang="en-US" sz="1700" kern="1200"/>
        </a:p>
      </dsp:txBody>
      <dsp:txXfrm>
        <a:off x="314738" y="2011489"/>
        <a:ext cx="4014377" cy="452844"/>
      </dsp:txXfrm>
    </dsp:sp>
    <dsp:sp modelId="{181AA17F-F30B-496A-9ED1-2C000208DD65}">
      <dsp:nvSpPr>
        <dsp:cNvPr id="0" name=""/>
        <dsp:cNvSpPr/>
      </dsp:nvSpPr>
      <dsp:spPr>
        <a:xfrm>
          <a:off x="0" y="4133582"/>
          <a:ext cx="5804819" cy="1552950"/>
        </a:xfrm>
        <a:prstGeom prst="rect">
          <a:avLst/>
        </a:prstGeom>
        <a:solidFill>
          <a:schemeClr val="lt1">
            <a:alpha val="90000"/>
            <a:hueOff val="0"/>
            <a:satOff val="0"/>
            <a:lumOff val="0"/>
            <a:alphaOff val="0"/>
          </a:schemeClr>
        </a:solidFill>
        <a:ln w="12700" cap="flat" cmpd="sng" algn="ctr">
          <a:solidFill>
            <a:schemeClr val="accent4">
              <a:hueOff val="1221077"/>
              <a:satOff val="-46523"/>
              <a:lumOff val="2313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0518" tIns="354076" rIns="450518" bIns="120904" numCol="1" spcCol="1270" anchor="t" anchorCtr="0">
          <a:noAutofit/>
        </a:bodyPr>
        <a:lstStyle/>
        <a:p>
          <a:pPr marL="171450" lvl="1" indent="-171450" algn="l" defTabSz="755650" rtl="0">
            <a:lnSpc>
              <a:spcPct val="90000"/>
            </a:lnSpc>
            <a:spcBef>
              <a:spcPct val="0"/>
            </a:spcBef>
            <a:spcAft>
              <a:spcPct val="15000"/>
            </a:spcAft>
            <a:buChar char="•"/>
          </a:pPr>
          <a:r>
            <a:rPr lang="en-GB" sz="1700" kern="1200"/>
            <a:t>Medical illness</a:t>
          </a:r>
          <a:endParaRPr lang="en-US" sz="1700" kern="1200"/>
        </a:p>
        <a:p>
          <a:pPr marL="171450" lvl="1" indent="-171450" algn="l" defTabSz="755650" rtl="0">
            <a:lnSpc>
              <a:spcPct val="90000"/>
            </a:lnSpc>
            <a:spcBef>
              <a:spcPct val="0"/>
            </a:spcBef>
            <a:spcAft>
              <a:spcPct val="15000"/>
            </a:spcAft>
            <a:buChar char="•"/>
          </a:pPr>
          <a:r>
            <a:rPr lang="en-GB" sz="1700" kern="1200"/>
            <a:t>Physical disabilities </a:t>
          </a:r>
          <a:endParaRPr lang="en-US" sz="1700" kern="1200"/>
        </a:p>
        <a:p>
          <a:pPr marL="171450" lvl="1" indent="-171450" algn="l" defTabSz="755650" rtl="0">
            <a:lnSpc>
              <a:spcPct val="90000"/>
            </a:lnSpc>
            <a:spcBef>
              <a:spcPct val="0"/>
            </a:spcBef>
            <a:spcAft>
              <a:spcPct val="15000"/>
            </a:spcAft>
            <a:buChar char="•"/>
          </a:pPr>
          <a:r>
            <a:rPr lang="en-GB" sz="1700" kern="1200"/>
            <a:t>Poor health</a:t>
          </a:r>
          <a:endParaRPr lang="en-US" sz="1700" kern="1200"/>
        </a:p>
        <a:p>
          <a:pPr marL="171450" lvl="1" indent="-171450" algn="l" defTabSz="755650" rtl="0">
            <a:lnSpc>
              <a:spcPct val="90000"/>
            </a:lnSpc>
            <a:spcBef>
              <a:spcPct val="0"/>
            </a:spcBef>
            <a:spcAft>
              <a:spcPct val="15000"/>
            </a:spcAft>
            <a:buChar char="•"/>
          </a:pPr>
          <a:r>
            <a:rPr lang="en-GB" sz="1700" kern="1200"/>
            <a:t>Multiple medications </a:t>
          </a:r>
          <a:endParaRPr lang="en-US" sz="1700" kern="1200"/>
        </a:p>
      </dsp:txBody>
      <dsp:txXfrm>
        <a:off x="0" y="4133582"/>
        <a:ext cx="5804819" cy="1552950"/>
      </dsp:txXfrm>
    </dsp:sp>
    <dsp:sp modelId="{C64FA6DF-40CD-49A7-B62F-123940CD95E3}">
      <dsp:nvSpPr>
        <dsp:cNvPr id="0" name=""/>
        <dsp:cNvSpPr/>
      </dsp:nvSpPr>
      <dsp:spPr>
        <a:xfrm>
          <a:off x="290240" y="3882662"/>
          <a:ext cx="4063373" cy="501840"/>
        </a:xfrm>
        <a:prstGeom prst="roundRect">
          <a:avLst/>
        </a:prstGeom>
        <a:solidFill>
          <a:schemeClr val="accent4">
            <a:hueOff val="1221077"/>
            <a:satOff val="-46523"/>
            <a:lumOff val="2313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3586" tIns="0" rIns="153586" bIns="0" numCol="1" spcCol="1270" anchor="ctr" anchorCtr="0">
          <a:noAutofit/>
        </a:bodyPr>
        <a:lstStyle/>
        <a:p>
          <a:pPr marL="0" lvl="0" indent="0" algn="l" defTabSz="755650" rtl="0">
            <a:lnSpc>
              <a:spcPct val="90000"/>
            </a:lnSpc>
            <a:spcBef>
              <a:spcPct val="0"/>
            </a:spcBef>
            <a:spcAft>
              <a:spcPct val="35000"/>
            </a:spcAft>
            <a:buNone/>
          </a:pPr>
          <a:r>
            <a:rPr lang="en-GB" sz="1700" kern="1200"/>
            <a:t>Clinical factors</a:t>
          </a:r>
          <a:endParaRPr lang="en-US" sz="1700" kern="1200"/>
        </a:p>
      </dsp:txBody>
      <dsp:txXfrm>
        <a:off x="314738" y="3907160"/>
        <a:ext cx="4014377" cy="452844"/>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24EBD3-94E5-4904-B3C3-27D6F1AB7E1C}">
      <dsp:nvSpPr>
        <dsp:cNvPr id="0" name=""/>
        <dsp:cNvSpPr/>
      </dsp:nvSpPr>
      <dsp:spPr>
        <a:xfrm>
          <a:off x="3506286" y="3498050"/>
          <a:ext cx="450036" cy="1285615"/>
        </a:xfrm>
        <a:custGeom>
          <a:avLst/>
          <a:gdLst/>
          <a:ahLst/>
          <a:cxnLst/>
          <a:rect l="0" t="0" r="0" b="0"/>
          <a:pathLst>
            <a:path>
              <a:moveTo>
                <a:pt x="0" y="0"/>
              </a:moveTo>
              <a:lnTo>
                <a:pt x="0" y="1285615"/>
              </a:lnTo>
              <a:lnTo>
                <a:pt x="450036" y="1285615"/>
              </a:lnTo>
            </a:path>
          </a:pathLst>
        </a:custGeom>
        <a:noFill/>
        <a:ln w="127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EBA34B-C13D-435C-BE82-EA7FE1EB6A7D}">
      <dsp:nvSpPr>
        <dsp:cNvPr id="0" name=""/>
        <dsp:cNvSpPr/>
      </dsp:nvSpPr>
      <dsp:spPr>
        <a:xfrm>
          <a:off x="2904018" y="1513731"/>
          <a:ext cx="1588468" cy="586911"/>
        </a:xfrm>
        <a:custGeom>
          <a:avLst/>
          <a:gdLst/>
          <a:ahLst/>
          <a:cxnLst/>
          <a:rect l="0" t="0" r="0" b="0"/>
          <a:pathLst>
            <a:path>
              <a:moveTo>
                <a:pt x="0" y="0"/>
              </a:moveTo>
              <a:lnTo>
                <a:pt x="0" y="293455"/>
              </a:lnTo>
              <a:lnTo>
                <a:pt x="1588468" y="293455"/>
              </a:lnTo>
              <a:lnTo>
                <a:pt x="1588468" y="586911"/>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1A89319-F3E6-4781-9A6B-7EA7CFC5B42B}">
      <dsp:nvSpPr>
        <dsp:cNvPr id="0" name=""/>
        <dsp:cNvSpPr/>
      </dsp:nvSpPr>
      <dsp:spPr>
        <a:xfrm>
          <a:off x="129018" y="3514093"/>
          <a:ext cx="482188" cy="1253530"/>
        </a:xfrm>
        <a:custGeom>
          <a:avLst/>
          <a:gdLst/>
          <a:ahLst/>
          <a:cxnLst/>
          <a:rect l="0" t="0" r="0" b="0"/>
          <a:pathLst>
            <a:path>
              <a:moveTo>
                <a:pt x="482188" y="0"/>
              </a:moveTo>
              <a:lnTo>
                <a:pt x="0" y="1253530"/>
              </a:lnTo>
            </a:path>
          </a:pathLst>
        </a:custGeom>
        <a:noFill/>
        <a:ln w="127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E89430C-2814-4144-B789-19FDC651EA65}">
      <dsp:nvSpPr>
        <dsp:cNvPr id="0" name=""/>
        <dsp:cNvSpPr/>
      </dsp:nvSpPr>
      <dsp:spPr>
        <a:xfrm>
          <a:off x="1526418" y="1513731"/>
          <a:ext cx="1377599" cy="602953"/>
        </a:xfrm>
        <a:custGeom>
          <a:avLst/>
          <a:gdLst/>
          <a:ahLst/>
          <a:cxnLst/>
          <a:rect l="0" t="0" r="0" b="0"/>
          <a:pathLst>
            <a:path>
              <a:moveTo>
                <a:pt x="1377599" y="0"/>
              </a:moveTo>
              <a:lnTo>
                <a:pt x="1377599" y="309497"/>
              </a:lnTo>
              <a:lnTo>
                <a:pt x="0" y="309497"/>
              </a:lnTo>
              <a:lnTo>
                <a:pt x="0" y="602953"/>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EEBD3D4-D12E-4C0F-9F1A-09322926354E}">
      <dsp:nvSpPr>
        <dsp:cNvPr id="0" name=""/>
        <dsp:cNvSpPr/>
      </dsp:nvSpPr>
      <dsp:spPr>
        <a:xfrm>
          <a:off x="1506610" y="116323"/>
          <a:ext cx="2794815" cy="139740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rtl="0">
            <a:lnSpc>
              <a:spcPct val="90000"/>
            </a:lnSpc>
            <a:spcBef>
              <a:spcPct val="0"/>
            </a:spcBef>
            <a:spcAft>
              <a:spcPct val="35000"/>
            </a:spcAft>
            <a:buNone/>
          </a:pPr>
          <a:r>
            <a:rPr lang="en-GB" sz="1900" kern="1200"/>
            <a:t>Assessment/Monitoring</a:t>
          </a:r>
          <a:endParaRPr lang="en-US" sz="1900" kern="1200"/>
        </a:p>
      </dsp:txBody>
      <dsp:txXfrm>
        <a:off x="1506610" y="116323"/>
        <a:ext cx="2794815" cy="1397407"/>
      </dsp:txXfrm>
    </dsp:sp>
    <dsp:sp modelId="{C0A67115-DC10-4D69-96BF-18BB21A09DA2}">
      <dsp:nvSpPr>
        <dsp:cNvPr id="0" name=""/>
        <dsp:cNvSpPr/>
      </dsp:nvSpPr>
      <dsp:spPr>
        <a:xfrm>
          <a:off x="382403" y="2116685"/>
          <a:ext cx="2288031" cy="139740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rtl="0">
            <a:lnSpc>
              <a:spcPct val="90000"/>
            </a:lnSpc>
            <a:spcBef>
              <a:spcPct val="0"/>
            </a:spcBef>
            <a:spcAft>
              <a:spcPct val="35000"/>
            </a:spcAft>
            <a:buNone/>
          </a:pPr>
          <a:r>
            <a:rPr lang="en-GB" sz="2200" kern="1200"/>
            <a:t>Patient Health Questionnaire </a:t>
          </a:r>
        </a:p>
        <a:p>
          <a:pPr marL="0" lvl="0" indent="0" algn="ctr" defTabSz="977900" rtl="0">
            <a:lnSpc>
              <a:spcPct val="90000"/>
            </a:lnSpc>
            <a:spcBef>
              <a:spcPct val="0"/>
            </a:spcBef>
            <a:spcAft>
              <a:spcPct val="35000"/>
            </a:spcAft>
            <a:buNone/>
          </a:pPr>
          <a:r>
            <a:rPr lang="en-GB" sz="2000" kern="1200"/>
            <a:t>(PHQ-9)</a:t>
          </a:r>
          <a:endParaRPr lang="en-US" sz="2200" kern="1200"/>
        </a:p>
      </dsp:txBody>
      <dsp:txXfrm>
        <a:off x="382403" y="2116685"/>
        <a:ext cx="2288031" cy="1397407"/>
      </dsp:txXfrm>
    </dsp:sp>
    <dsp:sp modelId="{7A461A5D-BD9F-4BA3-BCE1-9FD07C150900}">
      <dsp:nvSpPr>
        <dsp:cNvPr id="0" name=""/>
        <dsp:cNvSpPr/>
      </dsp:nvSpPr>
      <dsp:spPr>
        <a:xfrm>
          <a:off x="129018" y="4068920"/>
          <a:ext cx="2794815" cy="139740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rtl="0">
            <a:lnSpc>
              <a:spcPct val="90000"/>
            </a:lnSpc>
            <a:spcBef>
              <a:spcPct val="0"/>
            </a:spcBef>
            <a:spcAft>
              <a:spcPct val="35000"/>
            </a:spcAft>
            <a:buNone/>
          </a:pPr>
          <a:r>
            <a:rPr lang="en-GB" sz="1900" kern="1200"/>
            <a:t>9-item, patient-rated depression scale to assess symptoms to make a tentative depression diagnosis</a:t>
          </a:r>
          <a:endParaRPr lang="en-US" sz="1900" kern="1200"/>
        </a:p>
      </dsp:txBody>
      <dsp:txXfrm>
        <a:off x="129018" y="4068920"/>
        <a:ext cx="2794815" cy="1397407"/>
      </dsp:txXfrm>
    </dsp:sp>
    <dsp:sp modelId="{FD7B8B13-F923-4BB0-8CB9-B52810DEE391}">
      <dsp:nvSpPr>
        <dsp:cNvPr id="0" name=""/>
        <dsp:cNvSpPr/>
      </dsp:nvSpPr>
      <dsp:spPr>
        <a:xfrm>
          <a:off x="3259735" y="2100643"/>
          <a:ext cx="2465502" cy="139740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rtl="0">
            <a:lnSpc>
              <a:spcPct val="90000"/>
            </a:lnSpc>
            <a:spcBef>
              <a:spcPct val="0"/>
            </a:spcBef>
            <a:spcAft>
              <a:spcPct val="35000"/>
            </a:spcAft>
            <a:buNone/>
          </a:pPr>
          <a:r>
            <a:rPr lang="en-GB" sz="2200" kern="1200"/>
            <a:t>Geriatric Depression Scale (GDS) </a:t>
          </a:r>
        </a:p>
        <a:p>
          <a:pPr marL="0" lvl="0" indent="0" algn="ctr" defTabSz="977900" rtl="0">
            <a:lnSpc>
              <a:spcPct val="90000"/>
            </a:lnSpc>
            <a:spcBef>
              <a:spcPct val="0"/>
            </a:spcBef>
            <a:spcAft>
              <a:spcPct val="35000"/>
            </a:spcAft>
            <a:buNone/>
          </a:pPr>
          <a:r>
            <a:rPr lang="en-GB" sz="2000" kern="1200"/>
            <a:t>Short-Form</a:t>
          </a:r>
          <a:endParaRPr lang="en-US" sz="2000" kern="1200"/>
        </a:p>
      </dsp:txBody>
      <dsp:txXfrm>
        <a:off x="3259735" y="2100643"/>
        <a:ext cx="2465502" cy="1397407"/>
      </dsp:txXfrm>
    </dsp:sp>
    <dsp:sp modelId="{871D6492-4E17-4733-BF6D-EB02EA7061F1}">
      <dsp:nvSpPr>
        <dsp:cNvPr id="0" name=""/>
        <dsp:cNvSpPr/>
      </dsp:nvSpPr>
      <dsp:spPr>
        <a:xfrm>
          <a:off x="3956322" y="4084962"/>
          <a:ext cx="2794815" cy="139740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rtl="0">
            <a:lnSpc>
              <a:spcPct val="90000"/>
            </a:lnSpc>
            <a:spcBef>
              <a:spcPct val="0"/>
            </a:spcBef>
            <a:spcAft>
              <a:spcPct val="35000"/>
            </a:spcAft>
            <a:buNone/>
          </a:pPr>
          <a:r>
            <a:rPr lang="en-GB" sz="1900" kern="1200"/>
            <a:t>15-question survey that is patient-rated; scores of &gt;5 should prompt a comprehensive assessment  </a:t>
          </a:r>
          <a:endParaRPr lang="en-US" sz="1900" kern="1200"/>
        </a:p>
      </dsp:txBody>
      <dsp:txXfrm>
        <a:off x="3956322" y="4084962"/>
        <a:ext cx="2794815" cy="1397407"/>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B288F8-09C8-432C-8796-64712DB48811}">
      <dsp:nvSpPr>
        <dsp:cNvPr id="0" name=""/>
        <dsp:cNvSpPr/>
      </dsp:nvSpPr>
      <dsp:spPr>
        <a:xfrm>
          <a:off x="192513" y="0"/>
          <a:ext cx="1980678" cy="1367633"/>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rtl="0">
            <a:lnSpc>
              <a:spcPct val="90000"/>
            </a:lnSpc>
            <a:spcBef>
              <a:spcPct val="0"/>
            </a:spcBef>
            <a:spcAft>
              <a:spcPct val="35000"/>
            </a:spcAft>
            <a:buNone/>
          </a:pPr>
          <a:r>
            <a:rPr lang="en-GB" sz="2400" kern="1200"/>
            <a:t>Depression Assessment</a:t>
          </a:r>
          <a:endParaRPr lang="en-US" sz="2400" kern="1200"/>
        </a:p>
      </dsp:txBody>
      <dsp:txXfrm>
        <a:off x="232570" y="40057"/>
        <a:ext cx="1900564" cy="1287519"/>
      </dsp:txXfrm>
    </dsp:sp>
    <dsp:sp modelId="{EE136527-7B1F-4EC4-BE36-369A6FE60CC3}">
      <dsp:nvSpPr>
        <dsp:cNvPr id="0" name=""/>
        <dsp:cNvSpPr/>
      </dsp:nvSpPr>
      <dsp:spPr>
        <a:xfrm>
          <a:off x="2527021" y="660"/>
          <a:ext cx="1864518" cy="932259"/>
        </a:xfrm>
        <a:prstGeom prst="roundRect">
          <a:avLst>
            <a:gd name="adj" fmla="val 10000"/>
          </a:avLst>
        </a:prstGeom>
        <a:solidFill>
          <a:schemeClr val="accent3">
            <a:hueOff val="3029567"/>
            <a:satOff val="18270"/>
            <a:lumOff val="-1107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rtl="0">
            <a:lnSpc>
              <a:spcPct val="90000"/>
            </a:lnSpc>
            <a:spcBef>
              <a:spcPct val="0"/>
            </a:spcBef>
            <a:spcAft>
              <a:spcPct val="35000"/>
            </a:spcAft>
            <a:buNone/>
          </a:pPr>
          <a:r>
            <a:rPr lang="en-GB" sz="2800" kern="1200"/>
            <a:t>PHQ-9</a:t>
          </a:r>
          <a:endParaRPr lang="en-US" sz="2800" kern="1200"/>
        </a:p>
      </dsp:txBody>
      <dsp:txXfrm>
        <a:off x="2554326" y="27965"/>
        <a:ext cx="1809908" cy="877649"/>
      </dsp:txXfrm>
    </dsp:sp>
    <dsp:sp modelId="{1CAB3D4D-380F-467C-AACA-B2F5D93175D6}">
      <dsp:nvSpPr>
        <dsp:cNvPr id="0" name=""/>
        <dsp:cNvSpPr/>
      </dsp:nvSpPr>
      <dsp:spPr>
        <a:xfrm>
          <a:off x="2713473" y="932920"/>
          <a:ext cx="186451" cy="699194"/>
        </a:xfrm>
        <a:custGeom>
          <a:avLst/>
          <a:gdLst/>
          <a:ahLst/>
          <a:cxnLst/>
          <a:rect l="0" t="0" r="0" b="0"/>
          <a:pathLst>
            <a:path>
              <a:moveTo>
                <a:pt x="0" y="0"/>
              </a:moveTo>
              <a:lnTo>
                <a:pt x="0" y="699194"/>
              </a:lnTo>
              <a:lnTo>
                <a:pt x="186451" y="699194"/>
              </a:lnTo>
            </a:path>
          </a:pathLst>
        </a:custGeom>
        <a:noFill/>
        <a:ln w="127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70C69BA-D232-416E-BA06-16733D25F153}">
      <dsp:nvSpPr>
        <dsp:cNvPr id="0" name=""/>
        <dsp:cNvSpPr/>
      </dsp:nvSpPr>
      <dsp:spPr>
        <a:xfrm>
          <a:off x="2899925" y="1165985"/>
          <a:ext cx="1491614" cy="932259"/>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l" defTabSz="711200" rtl="0">
            <a:lnSpc>
              <a:spcPct val="90000"/>
            </a:lnSpc>
            <a:spcBef>
              <a:spcPct val="0"/>
            </a:spcBef>
            <a:spcAft>
              <a:spcPct val="35000"/>
            </a:spcAft>
            <a:buNone/>
          </a:pPr>
          <a:r>
            <a:rPr lang="en-GB" sz="1600" kern="1200"/>
            <a:t>For residents who can report mood symptoms</a:t>
          </a:r>
          <a:endParaRPr lang="en-US" sz="1600" kern="1200"/>
        </a:p>
      </dsp:txBody>
      <dsp:txXfrm>
        <a:off x="2927230" y="1193290"/>
        <a:ext cx="1437004" cy="877649"/>
      </dsp:txXfrm>
    </dsp:sp>
    <dsp:sp modelId="{35D25FD9-7238-4929-BE2B-240C092967C2}">
      <dsp:nvSpPr>
        <dsp:cNvPr id="0" name=""/>
        <dsp:cNvSpPr/>
      </dsp:nvSpPr>
      <dsp:spPr>
        <a:xfrm>
          <a:off x="2713473" y="932920"/>
          <a:ext cx="186451" cy="1864518"/>
        </a:xfrm>
        <a:custGeom>
          <a:avLst/>
          <a:gdLst/>
          <a:ahLst/>
          <a:cxnLst/>
          <a:rect l="0" t="0" r="0" b="0"/>
          <a:pathLst>
            <a:path>
              <a:moveTo>
                <a:pt x="0" y="0"/>
              </a:moveTo>
              <a:lnTo>
                <a:pt x="0" y="1864518"/>
              </a:lnTo>
              <a:lnTo>
                <a:pt x="186451" y="1864518"/>
              </a:lnTo>
            </a:path>
          </a:pathLst>
        </a:custGeom>
        <a:noFill/>
        <a:ln w="127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D762724-7619-4AAE-8ADE-40457844D1B6}">
      <dsp:nvSpPr>
        <dsp:cNvPr id="0" name=""/>
        <dsp:cNvSpPr/>
      </dsp:nvSpPr>
      <dsp:spPr>
        <a:xfrm>
          <a:off x="2899925" y="2331309"/>
          <a:ext cx="1491614" cy="932259"/>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1009856"/>
              <a:satOff val="6090"/>
              <a:lumOff val="-369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l" defTabSz="800100" rtl="0">
            <a:lnSpc>
              <a:spcPct val="90000"/>
            </a:lnSpc>
            <a:spcBef>
              <a:spcPct val="0"/>
            </a:spcBef>
            <a:spcAft>
              <a:spcPct val="35000"/>
            </a:spcAft>
            <a:buNone/>
          </a:pPr>
          <a:r>
            <a:rPr lang="en-GB" sz="1800" kern="1200"/>
            <a:t>Based on DSM-IV criteria</a:t>
          </a:r>
          <a:endParaRPr lang="en-US" sz="1800" kern="1200"/>
        </a:p>
      </dsp:txBody>
      <dsp:txXfrm>
        <a:off x="2927230" y="2358614"/>
        <a:ext cx="1437004" cy="877649"/>
      </dsp:txXfrm>
    </dsp:sp>
    <dsp:sp modelId="{190CB488-5986-454A-8B78-C5565115F75D}">
      <dsp:nvSpPr>
        <dsp:cNvPr id="0" name=""/>
        <dsp:cNvSpPr/>
      </dsp:nvSpPr>
      <dsp:spPr>
        <a:xfrm>
          <a:off x="2713473" y="932920"/>
          <a:ext cx="186451" cy="3029842"/>
        </a:xfrm>
        <a:custGeom>
          <a:avLst/>
          <a:gdLst/>
          <a:ahLst/>
          <a:cxnLst/>
          <a:rect l="0" t="0" r="0" b="0"/>
          <a:pathLst>
            <a:path>
              <a:moveTo>
                <a:pt x="0" y="0"/>
              </a:moveTo>
              <a:lnTo>
                <a:pt x="0" y="3029842"/>
              </a:lnTo>
              <a:lnTo>
                <a:pt x="186451" y="3029842"/>
              </a:lnTo>
            </a:path>
          </a:pathLst>
        </a:custGeom>
        <a:noFill/>
        <a:ln w="127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C8DF2CB-1CCA-4851-A15E-9FE0ED98F30D}">
      <dsp:nvSpPr>
        <dsp:cNvPr id="0" name=""/>
        <dsp:cNvSpPr/>
      </dsp:nvSpPr>
      <dsp:spPr>
        <a:xfrm>
          <a:off x="2899925" y="3496633"/>
          <a:ext cx="2350874" cy="932259"/>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2019711"/>
              <a:satOff val="12180"/>
              <a:lumOff val="-738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l" defTabSz="711200" rtl="0">
            <a:lnSpc>
              <a:spcPct val="90000"/>
            </a:lnSpc>
            <a:spcBef>
              <a:spcPct val="0"/>
            </a:spcBef>
            <a:spcAft>
              <a:spcPct val="35000"/>
            </a:spcAft>
            <a:buNone/>
          </a:pPr>
          <a:r>
            <a:rPr lang="en-GB" sz="1600" kern="1200"/>
            <a:t>Validity well established in other settings; increasing use and recognition by clinicians</a:t>
          </a:r>
          <a:endParaRPr lang="en-US" sz="1600" kern="1200"/>
        </a:p>
      </dsp:txBody>
      <dsp:txXfrm>
        <a:off x="2927230" y="3523938"/>
        <a:ext cx="2296264" cy="877649"/>
      </dsp:txXfrm>
    </dsp:sp>
    <dsp:sp modelId="{E986FA72-9554-4112-974F-26BFFC2584D3}">
      <dsp:nvSpPr>
        <dsp:cNvPr id="0" name=""/>
        <dsp:cNvSpPr/>
      </dsp:nvSpPr>
      <dsp:spPr>
        <a:xfrm>
          <a:off x="2713473" y="932920"/>
          <a:ext cx="186451" cy="4122007"/>
        </a:xfrm>
        <a:custGeom>
          <a:avLst/>
          <a:gdLst/>
          <a:ahLst/>
          <a:cxnLst/>
          <a:rect l="0" t="0" r="0" b="0"/>
          <a:pathLst>
            <a:path>
              <a:moveTo>
                <a:pt x="0" y="0"/>
              </a:moveTo>
              <a:lnTo>
                <a:pt x="0" y="4122007"/>
              </a:lnTo>
              <a:lnTo>
                <a:pt x="186451" y="4122007"/>
              </a:lnTo>
            </a:path>
          </a:pathLst>
        </a:custGeom>
        <a:noFill/>
        <a:ln w="127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BF0435B-3FD4-4986-9175-6036507035B7}">
      <dsp:nvSpPr>
        <dsp:cNvPr id="0" name=""/>
        <dsp:cNvSpPr/>
      </dsp:nvSpPr>
      <dsp:spPr>
        <a:xfrm>
          <a:off x="2899925" y="4661957"/>
          <a:ext cx="3038867" cy="785941"/>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3029567"/>
              <a:satOff val="18270"/>
              <a:lumOff val="-1107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l" defTabSz="800100" rtl="0">
            <a:lnSpc>
              <a:spcPct val="90000"/>
            </a:lnSpc>
            <a:spcBef>
              <a:spcPct val="0"/>
            </a:spcBef>
            <a:spcAft>
              <a:spcPct val="35000"/>
            </a:spcAft>
            <a:buNone/>
          </a:pPr>
          <a:r>
            <a:rPr lang="en-GB" sz="1800" kern="1200"/>
            <a:t>Allows threshold definition AND rapid sum of a severity score that can track change over time</a:t>
          </a:r>
          <a:endParaRPr lang="en-US" sz="1800" kern="1200"/>
        </a:p>
      </dsp:txBody>
      <dsp:txXfrm>
        <a:off x="2922944" y="4684976"/>
        <a:ext cx="2992829" cy="739903"/>
      </dsp:txXfrm>
    </dsp:sp>
    <dsp:sp modelId="{2A7788FB-C882-429E-A17C-BD89B77D5911}">
      <dsp:nvSpPr>
        <dsp:cNvPr id="0" name=""/>
        <dsp:cNvSpPr/>
      </dsp:nvSpPr>
      <dsp:spPr>
        <a:xfrm>
          <a:off x="2713473" y="932920"/>
          <a:ext cx="186451" cy="5227947"/>
        </a:xfrm>
        <a:custGeom>
          <a:avLst/>
          <a:gdLst/>
          <a:ahLst/>
          <a:cxnLst/>
          <a:rect l="0" t="0" r="0" b="0"/>
          <a:pathLst>
            <a:path>
              <a:moveTo>
                <a:pt x="0" y="0"/>
              </a:moveTo>
              <a:lnTo>
                <a:pt x="0" y="5227947"/>
              </a:lnTo>
              <a:lnTo>
                <a:pt x="186451" y="5227947"/>
              </a:lnTo>
            </a:path>
          </a:pathLst>
        </a:custGeom>
        <a:noFill/>
        <a:ln w="127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A925B00-BA18-421D-A94B-834CA86FAA4B}">
      <dsp:nvSpPr>
        <dsp:cNvPr id="0" name=""/>
        <dsp:cNvSpPr/>
      </dsp:nvSpPr>
      <dsp:spPr>
        <a:xfrm>
          <a:off x="2899925" y="5680963"/>
          <a:ext cx="3694774" cy="959807"/>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4039423"/>
              <a:satOff val="24360"/>
              <a:lumOff val="-1477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l" defTabSz="800100" rtl="0">
            <a:lnSpc>
              <a:spcPct val="90000"/>
            </a:lnSpc>
            <a:spcBef>
              <a:spcPct val="0"/>
            </a:spcBef>
            <a:spcAft>
              <a:spcPct val="35000"/>
            </a:spcAft>
            <a:buNone/>
          </a:pPr>
          <a:r>
            <a:rPr lang="en-GB" sz="1800" kern="1200"/>
            <a:t>Used in outpatient elders, hospital, rehabilitation and home health populations</a:t>
          </a:r>
          <a:endParaRPr lang="en-US" sz="1800" kern="1200"/>
        </a:p>
      </dsp:txBody>
      <dsp:txXfrm>
        <a:off x="2928037" y="5709075"/>
        <a:ext cx="3638550" cy="903583"/>
      </dsp:txXfrm>
    </dsp:sp>
    <dsp:sp modelId="{ED14EFD5-61B6-4B49-B3CA-381000CEE966}">
      <dsp:nvSpPr>
        <dsp:cNvPr id="0" name=""/>
        <dsp:cNvSpPr/>
      </dsp:nvSpPr>
      <dsp:spPr>
        <a:xfrm>
          <a:off x="4857669" y="660"/>
          <a:ext cx="1864518" cy="932259"/>
        </a:xfrm>
        <a:prstGeom prst="roundRect">
          <a:avLst>
            <a:gd name="adj" fmla="val 10000"/>
          </a:avLst>
        </a:prstGeom>
        <a:solidFill>
          <a:schemeClr val="accent3">
            <a:hueOff val="6059134"/>
            <a:satOff val="36540"/>
            <a:lumOff val="-2215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rtl="0">
            <a:lnSpc>
              <a:spcPct val="90000"/>
            </a:lnSpc>
            <a:spcBef>
              <a:spcPct val="0"/>
            </a:spcBef>
            <a:spcAft>
              <a:spcPct val="35000"/>
            </a:spcAft>
            <a:buNone/>
          </a:pPr>
          <a:r>
            <a:rPr lang="en-GB" sz="2800" kern="1200"/>
            <a:t>PHQ-9-OV</a:t>
          </a:r>
          <a:endParaRPr lang="en-US" sz="2800" kern="1200"/>
        </a:p>
      </dsp:txBody>
      <dsp:txXfrm>
        <a:off x="4884974" y="27965"/>
        <a:ext cx="1809908" cy="877649"/>
      </dsp:txXfrm>
    </dsp:sp>
    <dsp:sp modelId="{432F7258-734F-4355-AA43-862181ED7BE2}">
      <dsp:nvSpPr>
        <dsp:cNvPr id="0" name=""/>
        <dsp:cNvSpPr/>
      </dsp:nvSpPr>
      <dsp:spPr>
        <a:xfrm>
          <a:off x="5044121" y="932920"/>
          <a:ext cx="186451" cy="699194"/>
        </a:xfrm>
        <a:custGeom>
          <a:avLst/>
          <a:gdLst/>
          <a:ahLst/>
          <a:cxnLst/>
          <a:rect l="0" t="0" r="0" b="0"/>
          <a:pathLst>
            <a:path>
              <a:moveTo>
                <a:pt x="0" y="0"/>
              </a:moveTo>
              <a:lnTo>
                <a:pt x="0" y="699194"/>
              </a:lnTo>
              <a:lnTo>
                <a:pt x="186451" y="699194"/>
              </a:lnTo>
            </a:path>
          </a:pathLst>
        </a:custGeom>
        <a:noFill/>
        <a:ln w="127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6B5F6A-BD2C-4B9B-93CE-C7A3E4A2094F}">
      <dsp:nvSpPr>
        <dsp:cNvPr id="0" name=""/>
        <dsp:cNvSpPr/>
      </dsp:nvSpPr>
      <dsp:spPr>
        <a:xfrm>
          <a:off x="5230573" y="1165985"/>
          <a:ext cx="1619401" cy="932259"/>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5049278"/>
              <a:satOff val="30450"/>
              <a:lumOff val="-1846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l" defTabSz="622300" rtl="0">
            <a:lnSpc>
              <a:spcPct val="90000"/>
            </a:lnSpc>
            <a:spcBef>
              <a:spcPct val="0"/>
            </a:spcBef>
            <a:spcAft>
              <a:spcPct val="35000"/>
            </a:spcAft>
            <a:buNone/>
          </a:pPr>
          <a:r>
            <a:rPr lang="en-GB" sz="1400" kern="1200"/>
            <a:t>New observational items: only completed for residents who cannot self-report</a:t>
          </a:r>
          <a:endParaRPr lang="en-US" sz="1400" kern="1200"/>
        </a:p>
      </dsp:txBody>
      <dsp:txXfrm>
        <a:off x="5257878" y="1193290"/>
        <a:ext cx="1564791" cy="877649"/>
      </dsp:txXfrm>
    </dsp:sp>
    <dsp:sp modelId="{3DE4E6E5-1C36-4139-A419-820D5C6D88C5}">
      <dsp:nvSpPr>
        <dsp:cNvPr id="0" name=""/>
        <dsp:cNvSpPr/>
      </dsp:nvSpPr>
      <dsp:spPr>
        <a:xfrm>
          <a:off x="5044121" y="932920"/>
          <a:ext cx="186451" cy="1864518"/>
        </a:xfrm>
        <a:custGeom>
          <a:avLst/>
          <a:gdLst/>
          <a:ahLst/>
          <a:cxnLst/>
          <a:rect l="0" t="0" r="0" b="0"/>
          <a:pathLst>
            <a:path>
              <a:moveTo>
                <a:pt x="0" y="0"/>
              </a:moveTo>
              <a:lnTo>
                <a:pt x="0" y="1864518"/>
              </a:lnTo>
              <a:lnTo>
                <a:pt x="186451" y="1864518"/>
              </a:lnTo>
            </a:path>
          </a:pathLst>
        </a:custGeom>
        <a:noFill/>
        <a:ln w="127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3D44E9B-C628-4AC3-92C1-24C5AEF0ADEC}">
      <dsp:nvSpPr>
        <dsp:cNvPr id="0" name=""/>
        <dsp:cNvSpPr/>
      </dsp:nvSpPr>
      <dsp:spPr>
        <a:xfrm>
          <a:off x="5230573" y="2331309"/>
          <a:ext cx="1491614" cy="932259"/>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6059134"/>
              <a:satOff val="36540"/>
              <a:lumOff val="-2215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kern="1200"/>
            <a:t>includes irritability item</a:t>
          </a:r>
          <a:endParaRPr lang="en-US" sz="1600" kern="1200"/>
        </a:p>
        <a:p>
          <a:pPr lvl="0" algn="ctr" defTabSz="488950" rtl="0">
            <a:lnSpc>
              <a:spcPct val="90000"/>
            </a:lnSpc>
            <a:spcBef>
              <a:spcPct val="0"/>
            </a:spcBef>
            <a:spcAft>
              <a:spcPct val="35000"/>
            </a:spcAft>
            <a:buNone/>
          </a:pPr>
          <a:endParaRPr lang="en-US" sz="1600" kern="1200"/>
        </a:p>
      </dsp:txBody>
      <dsp:txXfrm>
        <a:off x="5257878" y="2358614"/>
        <a:ext cx="1437004" cy="877649"/>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EA5816-A022-458B-8812-04ABE51EB768}">
      <dsp:nvSpPr>
        <dsp:cNvPr id="0" name=""/>
        <dsp:cNvSpPr/>
      </dsp:nvSpPr>
      <dsp:spPr>
        <a:xfrm>
          <a:off x="2903" y="18280"/>
          <a:ext cx="5939857" cy="545275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marL="0" lvl="0" indent="0" algn="l" defTabSz="1066800" rtl="0">
            <a:lnSpc>
              <a:spcPct val="90000"/>
            </a:lnSpc>
            <a:spcBef>
              <a:spcPct val="0"/>
            </a:spcBef>
            <a:spcAft>
              <a:spcPct val="35000"/>
            </a:spcAft>
            <a:buNone/>
          </a:pPr>
          <a:r>
            <a:rPr lang="en-US" sz="2400" kern="1200" dirty="0"/>
            <a:t>Patient factors</a:t>
          </a:r>
        </a:p>
        <a:p>
          <a:pPr marL="228600" lvl="1" indent="-228600" algn="l" defTabSz="889000" rtl="0">
            <a:lnSpc>
              <a:spcPct val="90000"/>
            </a:lnSpc>
            <a:spcBef>
              <a:spcPct val="0"/>
            </a:spcBef>
            <a:spcAft>
              <a:spcPct val="15000"/>
            </a:spcAft>
            <a:buChar char="•"/>
          </a:pPr>
          <a:r>
            <a:rPr lang="en-US" sz="2000" b="1" kern="1200" dirty="0"/>
            <a:t>Non-specific symptoms </a:t>
          </a:r>
          <a:r>
            <a:rPr lang="en-US" sz="2000" kern="1200" dirty="0"/>
            <a:t>such as malaise, tiredness or insomnia rather than disclosing depressive symptoms.</a:t>
          </a:r>
        </a:p>
        <a:p>
          <a:pPr marL="228600" lvl="1" indent="-228600" algn="l" defTabSz="889000" rtl="0">
            <a:lnSpc>
              <a:spcPct val="90000"/>
            </a:lnSpc>
            <a:spcBef>
              <a:spcPct val="0"/>
            </a:spcBef>
            <a:spcAft>
              <a:spcPct val="15000"/>
            </a:spcAft>
            <a:buChar char="•"/>
          </a:pPr>
          <a:r>
            <a:rPr lang="en-US" sz="2000" b="1" kern="1200"/>
            <a:t>Physical symptoms</a:t>
          </a:r>
          <a:r>
            <a:rPr lang="en-US" sz="2000" kern="1200"/>
            <a:t>, including pain, are common – depression related or not </a:t>
          </a:r>
        </a:p>
        <a:p>
          <a:pPr marL="228600" lvl="1" indent="-228600" algn="l" defTabSz="889000" rtl="0">
            <a:lnSpc>
              <a:spcPct val="90000"/>
            </a:lnSpc>
            <a:spcBef>
              <a:spcPct val="0"/>
            </a:spcBef>
            <a:spcAft>
              <a:spcPct val="15000"/>
            </a:spcAft>
            <a:buChar char="•"/>
          </a:pPr>
          <a:r>
            <a:rPr lang="en-US" sz="2000" b="1" kern="1200" dirty="0"/>
            <a:t>Forgetfulness</a:t>
          </a:r>
          <a:r>
            <a:rPr lang="en-US" sz="2000" kern="1200" dirty="0"/>
            <a:t> may lead to concern that a patient has cognitive impairment or early dementia. (Rabins, 1996). </a:t>
          </a:r>
        </a:p>
        <a:p>
          <a:pPr marL="228600" lvl="1" indent="-228600" algn="l" defTabSz="889000" rtl="0">
            <a:lnSpc>
              <a:spcPct val="90000"/>
            </a:lnSpc>
            <a:spcBef>
              <a:spcPct val="0"/>
            </a:spcBef>
            <a:spcAft>
              <a:spcPct val="15000"/>
            </a:spcAft>
            <a:buChar char="•"/>
          </a:pPr>
          <a:r>
            <a:rPr lang="en-US" sz="2000" kern="1200" dirty="0"/>
            <a:t>Older people may have </a:t>
          </a:r>
          <a:r>
            <a:rPr lang="en-US" sz="2000" b="1" kern="1200" dirty="0"/>
            <a:t>beliefs that prevent them from seeking help </a:t>
          </a:r>
          <a:r>
            <a:rPr lang="en-US" sz="2000" kern="1200" dirty="0"/>
            <a:t>for depression, such as a fear of stigma or that antidepressant medication is addictive. </a:t>
          </a:r>
        </a:p>
        <a:p>
          <a:pPr marL="228600" lvl="1" indent="-228600" algn="l" defTabSz="889000" rtl="0">
            <a:lnSpc>
              <a:spcPct val="90000"/>
            </a:lnSpc>
            <a:spcBef>
              <a:spcPct val="0"/>
            </a:spcBef>
            <a:spcAft>
              <a:spcPct val="15000"/>
            </a:spcAft>
            <a:buChar char="•"/>
          </a:pPr>
          <a:r>
            <a:rPr lang="en-US" sz="2000" kern="1200" dirty="0"/>
            <a:t>They may </a:t>
          </a:r>
          <a:r>
            <a:rPr lang="en-US" sz="2000" b="1" kern="1200" dirty="0"/>
            <a:t>misattribute symptoms </a:t>
          </a:r>
          <a:r>
            <a:rPr lang="en-US" sz="2000" kern="1200" dirty="0"/>
            <a:t>of major depression to ‘just old age’, (Burroughs, Morley, Lovell et al, 2006) ill health or grief. </a:t>
          </a:r>
        </a:p>
      </dsp:txBody>
      <dsp:txXfrm>
        <a:off x="2903" y="18280"/>
        <a:ext cx="5939857" cy="5452753"/>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EB9E25-DCF2-4194-ACB6-A02E357E2CFF}">
      <dsp:nvSpPr>
        <dsp:cNvPr id="0" name=""/>
        <dsp:cNvSpPr/>
      </dsp:nvSpPr>
      <dsp:spPr>
        <a:xfrm>
          <a:off x="0" y="0"/>
          <a:ext cx="5355198" cy="3522895"/>
        </a:xfrm>
        <a:prstGeom prst="rect">
          <a:avLst/>
        </a:prstGeom>
        <a:solidFill>
          <a:schemeClr val="accent1">
            <a:shade val="5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marL="0" lvl="0" indent="0" algn="l" defTabSz="1066800" rtl="0">
            <a:lnSpc>
              <a:spcPct val="90000"/>
            </a:lnSpc>
            <a:spcBef>
              <a:spcPct val="0"/>
            </a:spcBef>
            <a:spcAft>
              <a:spcPct val="35000"/>
            </a:spcAft>
            <a:buNone/>
          </a:pPr>
          <a:r>
            <a:rPr lang="en-US" sz="2400" kern="1200"/>
            <a:t>Practitioner factors</a:t>
          </a:r>
        </a:p>
        <a:p>
          <a:pPr marL="171450" lvl="1" indent="-171450" algn="l" defTabSz="844550" rtl="0">
            <a:lnSpc>
              <a:spcPct val="90000"/>
            </a:lnSpc>
            <a:spcBef>
              <a:spcPct val="0"/>
            </a:spcBef>
            <a:spcAft>
              <a:spcPct val="15000"/>
            </a:spcAft>
            <a:buChar char="•"/>
          </a:pPr>
          <a:r>
            <a:rPr lang="en-US" sz="1900" kern="1200"/>
            <a:t>Primary care practitioners may </a:t>
          </a:r>
          <a:r>
            <a:rPr lang="en-US" sz="1900" b="1" kern="1200"/>
            <a:t>lack necessary consultation skills or confidence  </a:t>
          </a:r>
          <a:r>
            <a:rPr lang="en-US" sz="1900" kern="1200"/>
            <a:t>to correctly diagnose later life depression or may see the symptoms as part of the ageing process. </a:t>
          </a:r>
        </a:p>
        <a:p>
          <a:pPr marL="171450" lvl="1" indent="-171450" algn="l" defTabSz="844550" rtl="0">
            <a:lnSpc>
              <a:spcPct val="90000"/>
            </a:lnSpc>
            <a:spcBef>
              <a:spcPct val="0"/>
            </a:spcBef>
            <a:spcAft>
              <a:spcPct val="15000"/>
            </a:spcAft>
            <a:buChar char="•"/>
          </a:pPr>
          <a:r>
            <a:rPr lang="en-US" sz="1900" kern="1200" dirty="0"/>
            <a:t>They may be wary of opening a ‘Pandora’s box’ in </a:t>
          </a:r>
          <a:r>
            <a:rPr lang="en-US" sz="1900" b="1" kern="1200" dirty="0"/>
            <a:t>time-limited consultations </a:t>
          </a:r>
          <a:r>
            <a:rPr lang="en-US" sz="1900" kern="1200" dirty="0"/>
            <a:t>(Burroughs, Morley, Lovell et al, 2006). </a:t>
          </a:r>
        </a:p>
      </dsp:txBody>
      <dsp:txXfrm>
        <a:off x="0" y="0"/>
        <a:ext cx="5355198" cy="3522895"/>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E334DF-3859-4DBE-8D26-DC114BB92849}">
      <dsp:nvSpPr>
        <dsp:cNvPr id="0" name=""/>
        <dsp:cNvSpPr/>
      </dsp:nvSpPr>
      <dsp:spPr>
        <a:xfrm>
          <a:off x="5874" y="0"/>
          <a:ext cx="6009552" cy="3060151"/>
        </a:xfrm>
        <a:prstGeom prst="homePlate">
          <a:avLst>
            <a:gd name="adj" fmla="val 25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2004" tIns="53340" rIns="848015" bIns="53340" numCol="1" spcCol="1270" anchor="t" anchorCtr="0">
          <a:noAutofit/>
        </a:bodyPr>
        <a:lstStyle/>
        <a:p>
          <a:pPr marL="0" lvl="0" indent="0" algn="l" defTabSz="933450" rtl="0">
            <a:lnSpc>
              <a:spcPct val="90000"/>
            </a:lnSpc>
            <a:spcBef>
              <a:spcPct val="0"/>
            </a:spcBef>
            <a:spcAft>
              <a:spcPct val="35000"/>
            </a:spcAft>
            <a:buNone/>
          </a:pPr>
          <a:r>
            <a:rPr lang="en-US" sz="2100" kern="1200"/>
            <a:t>System factors</a:t>
          </a:r>
        </a:p>
        <a:p>
          <a:pPr marL="171450" lvl="1" indent="-171450" algn="l" defTabSz="711200" rtl="0">
            <a:lnSpc>
              <a:spcPct val="90000"/>
            </a:lnSpc>
            <a:spcBef>
              <a:spcPct val="0"/>
            </a:spcBef>
            <a:spcAft>
              <a:spcPct val="15000"/>
            </a:spcAft>
            <a:buChar char="•"/>
          </a:pPr>
          <a:r>
            <a:rPr lang="en-US" sz="1600" kern="1200"/>
            <a:t>The barriers difficult for those from </a:t>
          </a:r>
          <a:r>
            <a:rPr lang="en-US" sz="1600" b="1" kern="1200"/>
            <a:t>lower socioeconomic and minority groups </a:t>
          </a:r>
          <a:r>
            <a:rPr lang="en-US" sz="1600" kern="1200"/>
            <a:t>who have higher risk of physical and mental ill health as well as disability (</a:t>
          </a:r>
          <a:r>
            <a:rPr lang="en-US" sz="1600" kern="1200" err="1"/>
            <a:t>Rait</a:t>
          </a:r>
          <a:r>
            <a:rPr lang="en-US" sz="1600" kern="1200"/>
            <a:t>, Burns, Chew, 1996)</a:t>
          </a:r>
        </a:p>
        <a:p>
          <a:pPr marL="171450" lvl="1" indent="-171450" algn="l" defTabSz="711200" rtl="0">
            <a:lnSpc>
              <a:spcPct val="90000"/>
            </a:lnSpc>
            <a:spcBef>
              <a:spcPct val="0"/>
            </a:spcBef>
            <a:spcAft>
              <a:spcPct val="15000"/>
            </a:spcAft>
            <a:buChar char="•"/>
          </a:pPr>
          <a:r>
            <a:rPr lang="en-US" sz="1600" kern="1200"/>
            <a:t>Mental health services for older people in the UK tend to be separated from general medical services, - </a:t>
          </a:r>
          <a:r>
            <a:rPr lang="en-US" sz="1600" b="1" kern="1200"/>
            <a:t>difficulties in attending different sites for mental and physical disorders </a:t>
          </a:r>
          <a:r>
            <a:rPr lang="en-US" sz="1600" kern="1200"/>
            <a:t>(NHS Confederation, 2003).  </a:t>
          </a:r>
        </a:p>
      </dsp:txBody>
      <dsp:txXfrm>
        <a:off x="5874" y="0"/>
        <a:ext cx="5627033" cy="3060151"/>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E6CA60-5641-46C2-9F80-B52948BF98FF}">
      <dsp:nvSpPr>
        <dsp:cNvPr id="0" name=""/>
        <dsp:cNvSpPr/>
      </dsp:nvSpPr>
      <dsp:spPr>
        <a:xfrm>
          <a:off x="2664375" y="2672"/>
          <a:ext cx="1367237" cy="1367237"/>
        </a:xfrm>
        <a:prstGeom prst="chord">
          <a:avLst>
            <a:gd name="adj1" fmla="val 4800000"/>
            <a:gd name="adj2" fmla="val 1680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93DFEA6-E7EF-42AF-9065-278B31440D8B}">
      <dsp:nvSpPr>
        <dsp:cNvPr id="0" name=""/>
        <dsp:cNvSpPr/>
      </dsp:nvSpPr>
      <dsp:spPr>
        <a:xfrm>
          <a:off x="2801099" y="139396"/>
          <a:ext cx="1093790" cy="1093790"/>
        </a:xfrm>
        <a:prstGeom prst="pie">
          <a:avLst>
            <a:gd name="adj1" fmla="val 5400000"/>
            <a:gd name="adj2" fmla="val 162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2E4484-7538-4C12-8AAA-2214EFA061BA}">
      <dsp:nvSpPr>
        <dsp:cNvPr id="0" name=""/>
        <dsp:cNvSpPr/>
      </dsp:nvSpPr>
      <dsp:spPr>
        <a:xfrm rot="16200000">
          <a:off x="1092052" y="3078957"/>
          <a:ext cx="3964989" cy="8203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marL="0" lvl="0" indent="0" algn="r" defTabSz="2133600" rtl="0">
            <a:lnSpc>
              <a:spcPct val="90000"/>
            </a:lnSpc>
            <a:spcBef>
              <a:spcPct val="0"/>
            </a:spcBef>
            <a:spcAft>
              <a:spcPct val="35000"/>
            </a:spcAft>
            <a:buNone/>
          </a:pPr>
          <a:r>
            <a:rPr lang="en-US" sz="4800" kern="1200"/>
            <a:t>Medication</a:t>
          </a:r>
        </a:p>
      </dsp:txBody>
      <dsp:txXfrm>
        <a:off x="1092052" y="3078957"/>
        <a:ext cx="3964989" cy="820342"/>
      </dsp:txXfrm>
    </dsp:sp>
    <dsp:sp modelId="{336D84B4-69B0-4555-A1F8-82D422238E13}">
      <dsp:nvSpPr>
        <dsp:cNvPr id="0" name=""/>
        <dsp:cNvSpPr/>
      </dsp:nvSpPr>
      <dsp:spPr>
        <a:xfrm>
          <a:off x="3621442" y="2672"/>
          <a:ext cx="4128893" cy="54689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rtl="0">
            <a:lnSpc>
              <a:spcPct val="90000"/>
            </a:lnSpc>
            <a:spcBef>
              <a:spcPct val="0"/>
            </a:spcBef>
            <a:spcAft>
              <a:spcPct val="35000"/>
            </a:spcAft>
            <a:buNone/>
          </a:pPr>
          <a:r>
            <a:rPr lang="en-US" sz="1400" kern="1200"/>
            <a:t>Antidepressants for people with moderate to severe depression. </a:t>
          </a:r>
        </a:p>
        <a:p>
          <a:pPr marL="0" lvl="0" indent="0" algn="l" defTabSz="622300" rtl="0">
            <a:lnSpc>
              <a:spcPct val="90000"/>
            </a:lnSpc>
            <a:spcBef>
              <a:spcPct val="0"/>
            </a:spcBef>
            <a:spcAft>
              <a:spcPct val="35000"/>
            </a:spcAft>
            <a:buNone/>
          </a:pPr>
          <a:endParaRPr lang="en-US" sz="1400" kern="1200"/>
        </a:p>
        <a:p>
          <a:pPr marL="0" lvl="0" indent="0" algn="l" defTabSz="622300" rtl="0">
            <a:lnSpc>
              <a:spcPct val="90000"/>
            </a:lnSpc>
            <a:spcBef>
              <a:spcPct val="0"/>
            </a:spcBef>
            <a:spcAft>
              <a:spcPct val="35000"/>
            </a:spcAft>
            <a:buNone/>
          </a:pPr>
          <a:r>
            <a:rPr lang="en-US" sz="1400" kern="1200"/>
            <a:t>NICE guidelines suggest that first line treatment should be with an </a:t>
          </a:r>
          <a:r>
            <a:rPr lang="en-US" sz="1400" b="1" kern="1200"/>
            <a:t>SSRI </a:t>
          </a:r>
          <a:r>
            <a:rPr lang="en-US" sz="1400" kern="1200"/>
            <a:t>(selective serotonin reuptake inhibitor).</a:t>
          </a:r>
        </a:p>
        <a:p>
          <a:pPr marL="0" lvl="0" indent="0" algn="l" defTabSz="622300" rtl="0">
            <a:lnSpc>
              <a:spcPct val="90000"/>
            </a:lnSpc>
            <a:spcBef>
              <a:spcPct val="0"/>
            </a:spcBef>
            <a:spcAft>
              <a:spcPct val="35000"/>
            </a:spcAft>
            <a:buNone/>
          </a:pPr>
          <a:endParaRPr lang="en-US" sz="1400" kern="1200"/>
        </a:p>
        <a:p>
          <a:pPr marL="0" lvl="0" indent="0" algn="l" defTabSz="622300" rtl="0">
            <a:lnSpc>
              <a:spcPct val="90000"/>
            </a:lnSpc>
            <a:spcBef>
              <a:spcPct val="0"/>
            </a:spcBef>
            <a:spcAft>
              <a:spcPct val="35000"/>
            </a:spcAft>
            <a:buNone/>
          </a:pPr>
          <a:r>
            <a:rPr lang="en-US" sz="1400" kern="1200" dirty="0"/>
            <a:t>Choice of antidepressant should be guided by the </a:t>
          </a:r>
          <a:r>
            <a:rPr lang="en-US" sz="1400" b="1" kern="1200" dirty="0"/>
            <a:t>patient’s previous experience </a:t>
          </a:r>
          <a:r>
            <a:rPr lang="en-US" sz="1400" kern="1200" dirty="0"/>
            <a:t>of an antidepressant, and by co-morbidities and side effects. </a:t>
          </a:r>
        </a:p>
        <a:p>
          <a:pPr marL="0" lvl="0" indent="0" algn="l" defTabSz="622300" rtl="0">
            <a:lnSpc>
              <a:spcPct val="90000"/>
            </a:lnSpc>
            <a:spcBef>
              <a:spcPct val="0"/>
            </a:spcBef>
            <a:spcAft>
              <a:spcPct val="35000"/>
            </a:spcAft>
            <a:buNone/>
          </a:pPr>
          <a:endParaRPr lang="en-US" sz="1400" kern="1200" dirty="0"/>
        </a:p>
        <a:p>
          <a:pPr marL="0" lvl="0" indent="0" algn="l" defTabSz="622300" rtl="0">
            <a:lnSpc>
              <a:spcPct val="90000"/>
            </a:lnSpc>
            <a:spcBef>
              <a:spcPct val="0"/>
            </a:spcBef>
            <a:spcAft>
              <a:spcPct val="35000"/>
            </a:spcAft>
            <a:buNone/>
          </a:pPr>
          <a:r>
            <a:rPr lang="en-US" sz="1400" kern="1200"/>
            <a:t>Tricyclic antidepressants (TCAs) </a:t>
          </a:r>
          <a:r>
            <a:rPr lang="en-US" sz="1400" b="1" kern="1200"/>
            <a:t>should not be initiated in primary care</a:t>
          </a:r>
          <a:r>
            <a:rPr lang="en-US" sz="1400" kern="1200"/>
            <a:t>, but are occasionally suggested by secondary care for use in treatment-resistant depression.</a:t>
          </a:r>
        </a:p>
        <a:p>
          <a:pPr marL="0" lvl="0" indent="0" algn="l" defTabSz="622300" rtl="0">
            <a:lnSpc>
              <a:spcPct val="90000"/>
            </a:lnSpc>
            <a:spcBef>
              <a:spcPct val="0"/>
            </a:spcBef>
            <a:spcAft>
              <a:spcPct val="35000"/>
            </a:spcAft>
            <a:buNone/>
          </a:pPr>
          <a:endParaRPr lang="en-US" sz="1400" kern="1200"/>
        </a:p>
        <a:p>
          <a:pPr marL="0" lvl="0" indent="0" algn="l" defTabSz="622300" rtl="0">
            <a:lnSpc>
              <a:spcPct val="90000"/>
            </a:lnSpc>
            <a:spcBef>
              <a:spcPct val="0"/>
            </a:spcBef>
            <a:spcAft>
              <a:spcPct val="35000"/>
            </a:spcAft>
            <a:buNone/>
          </a:pPr>
          <a:r>
            <a:rPr lang="en-US" sz="1400" b="1" kern="1200"/>
            <a:t>Amitriptyline</a:t>
          </a:r>
          <a:r>
            <a:rPr lang="en-US" sz="1400" kern="1200"/>
            <a:t> is frequently started in primary care for older people with chronic pain, but co-prescribing of both a TCA and an SSRI should be avoided. </a:t>
          </a:r>
        </a:p>
      </dsp:txBody>
      <dsp:txXfrm>
        <a:off x="3621442" y="2672"/>
        <a:ext cx="4128893" cy="5468951"/>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5CBFDE-6CBA-4620-85CA-7A6E0BC342FE}">
      <dsp:nvSpPr>
        <dsp:cNvPr id="0" name=""/>
        <dsp:cNvSpPr/>
      </dsp:nvSpPr>
      <dsp:spPr>
        <a:xfrm>
          <a:off x="0" y="320555"/>
          <a:ext cx="4958789" cy="509608"/>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US" sz="2100" kern="1200" dirty="0"/>
            <a:t>Psychological and talking therapies</a:t>
          </a:r>
        </a:p>
      </dsp:txBody>
      <dsp:txXfrm>
        <a:off x="24877" y="345432"/>
        <a:ext cx="4909035" cy="459854"/>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CC6FF7-B20F-4151-B5C9-7CB4B20771CE}">
      <dsp:nvSpPr>
        <dsp:cNvPr id="0" name=""/>
        <dsp:cNvSpPr/>
      </dsp:nvSpPr>
      <dsp:spPr>
        <a:xfrm>
          <a:off x="788282" y="1539"/>
          <a:ext cx="4130564" cy="315002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rtl="0">
            <a:lnSpc>
              <a:spcPct val="90000"/>
            </a:lnSpc>
            <a:spcBef>
              <a:spcPct val="0"/>
            </a:spcBef>
            <a:spcAft>
              <a:spcPct val="35000"/>
            </a:spcAft>
            <a:buNone/>
          </a:pPr>
          <a:r>
            <a:rPr lang="en-US" sz="1800" kern="1200" dirty="0"/>
            <a:t>Many older people express a </a:t>
          </a:r>
          <a:r>
            <a:rPr lang="en-US" sz="1800" b="1" kern="1200" dirty="0"/>
            <a:t>preference for a </a:t>
          </a:r>
          <a:r>
            <a:rPr lang="en-US" sz="1600" b="1" kern="1200" dirty="0"/>
            <a:t>talking</a:t>
          </a:r>
          <a:r>
            <a:rPr lang="en-US" sz="1800" b="1" kern="1200" dirty="0"/>
            <a:t> treatment </a:t>
          </a:r>
          <a:r>
            <a:rPr lang="en-US" sz="1800" kern="1200" dirty="0"/>
            <a:t>and there is good evidence for the effectiveness of a number of psycho-social interventions such as Cognitive </a:t>
          </a:r>
          <a:r>
            <a:rPr lang="en-US" sz="1800" kern="1200" dirty="0" err="1"/>
            <a:t>Behavioural</a:t>
          </a:r>
          <a:r>
            <a:rPr lang="en-US" sz="1800" kern="1200" dirty="0"/>
            <a:t> Therapy (CBT), </a:t>
          </a:r>
          <a:r>
            <a:rPr lang="en-US" sz="1800" kern="1200" dirty="0" err="1"/>
            <a:t>Behavioural</a:t>
          </a:r>
          <a:r>
            <a:rPr lang="en-US" sz="1800" kern="1200" dirty="0"/>
            <a:t> Activation and Problem Solving Treatments (Woods, Roth, 2005; Givens, Datto, Ruckdeschel et al,  2006). </a:t>
          </a:r>
        </a:p>
      </dsp:txBody>
      <dsp:txXfrm>
        <a:off x="942053" y="155310"/>
        <a:ext cx="3823022" cy="2842481"/>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4977DD-6008-4D86-82F8-311F530A7B11}">
      <dsp:nvSpPr>
        <dsp:cNvPr id="0" name=""/>
        <dsp:cNvSpPr/>
      </dsp:nvSpPr>
      <dsp:spPr>
        <a:xfrm>
          <a:off x="0" y="0"/>
          <a:ext cx="5281450" cy="1289847"/>
        </a:xfrm>
        <a:prstGeom prst="roundRect">
          <a:avLst/>
        </a:prstGeom>
        <a:solidFill>
          <a:schemeClr val="accent3">
            <a:alpha val="9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a:t>There is evidence, however, that GPs continue to refer younger rather than older people for talking treatments (Kendrick, </a:t>
          </a:r>
          <a:r>
            <a:rPr lang="en-US" sz="2000" kern="1200" err="1"/>
            <a:t>Dowrick</a:t>
          </a:r>
          <a:r>
            <a:rPr lang="en-US" sz="2000" kern="1200"/>
            <a:t>, McBride et al, 2009).</a:t>
          </a:r>
        </a:p>
      </dsp:txBody>
      <dsp:txXfrm>
        <a:off x="62965" y="62965"/>
        <a:ext cx="5155520" cy="1163917"/>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A94263-DEF3-4A3F-8B76-83C537BDB7FF}">
      <dsp:nvSpPr>
        <dsp:cNvPr id="0" name=""/>
        <dsp:cNvSpPr/>
      </dsp:nvSpPr>
      <dsp:spPr>
        <a:xfrm rot="5400000">
          <a:off x="6816767" y="-2714128"/>
          <a:ext cx="1260883" cy="7009137"/>
        </a:xfrm>
        <a:prstGeom prst="round2Same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rtl="0">
            <a:lnSpc>
              <a:spcPct val="90000"/>
            </a:lnSpc>
            <a:spcBef>
              <a:spcPct val="0"/>
            </a:spcBef>
            <a:spcAft>
              <a:spcPct val="15000"/>
            </a:spcAft>
            <a:buChar char="•"/>
          </a:pPr>
          <a:r>
            <a:rPr lang="en-US" sz="2000" kern="1200"/>
            <a:t>Exercise is recommended as a treatment for mild to moderate depression (NICE, 2009). </a:t>
          </a:r>
        </a:p>
      </dsp:txBody>
      <dsp:txXfrm rot="-5400000">
        <a:off x="3942641" y="221549"/>
        <a:ext cx="6947586" cy="1137781"/>
      </dsp:txXfrm>
    </dsp:sp>
    <dsp:sp modelId="{E7CF1168-EBA0-470E-9D59-EDCC4799C13D}">
      <dsp:nvSpPr>
        <dsp:cNvPr id="0" name=""/>
        <dsp:cNvSpPr/>
      </dsp:nvSpPr>
      <dsp:spPr>
        <a:xfrm>
          <a:off x="0" y="2388"/>
          <a:ext cx="3942640" cy="1576104"/>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rtl="0">
            <a:lnSpc>
              <a:spcPct val="90000"/>
            </a:lnSpc>
            <a:spcBef>
              <a:spcPct val="0"/>
            </a:spcBef>
            <a:spcAft>
              <a:spcPct val="35000"/>
            </a:spcAft>
            <a:buNone/>
          </a:pPr>
          <a:r>
            <a:rPr lang="en-US" sz="3600" kern="1200"/>
            <a:t>Physical activity</a:t>
          </a:r>
        </a:p>
      </dsp:txBody>
      <dsp:txXfrm>
        <a:off x="76939" y="79327"/>
        <a:ext cx="3788762" cy="1422226"/>
      </dsp:txXfrm>
    </dsp:sp>
    <dsp:sp modelId="{E4A09009-F726-4C5D-8691-BE3C0DA7ECA1}">
      <dsp:nvSpPr>
        <dsp:cNvPr id="0" name=""/>
        <dsp:cNvSpPr/>
      </dsp:nvSpPr>
      <dsp:spPr>
        <a:xfrm rot="5400000">
          <a:off x="6816767" y="-1059219"/>
          <a:ext cx="1260883" cy="7009137"/>
        </a:xfrm>
        <a:prstGeom prst="round2SameRect">
          <a:avLst/>
        </a:prstGeom>
        <a:solidFill>
          <a:schemeClr val="accent3">
            <a:tint val="40000"/>
            <a:alpha val="90000"/>
            <a:hueOff val="2613171"/>
            <a:satOff val="-13365"/>
            <a:lumOff val="-1860"/>
            <a:alphaOff val="0"/>
          </a:schemeClr>
        </a:solidFill>
        <a:ln w="12700" cap="flat" cmpd="sng" algn="ctr">
          <a:solidFill>
            <a:schemeClr val="accent3">
              <a:tint val="40000"/>
              <a:alpha val="90000"/>
              <a:hueOff val="2613171"/>
              <a:satOff val="-13365"/>
              <a:lumOff val="-186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rtl="0">
            <a:lnSpc>
              <a:spcPct val="90000"/>
            </a:lnSpc>
            <a:spcBef>
              <a:spcPct val="0"/>
            </a:spcBef>
            <a:spcAft>
              <a:spcPct val="15000"/>
            </a:spcAft>
            <a:buChar char="•"/>
          </a:pPr>
          <a:r>
            <a:rPr lang="en-US" sz="2000" kern="1200"/>
            <a:t>Befriending may also be useful in management of mild depression in older people (Mead, Lester, Chew-Graham et al, 2010). </a:t>
          </a:r>
        </a:p>
      </dsp:txBody>
      <dsp:txXfrm rot="-5400000">
        <a:off x="3942641" y="1876458"/>
        <a:ext cx="6947586" cy="1137781"/>
      </dsp:txXfrm>
    </dsp:sp>
    <dsp:sp modelId="{D3F6E851-B37A-4DB2-9FC7-DCB635886176}">
      <dsp:nvSpPr>
        <dsp:cNvPr id="0" name=""/>
        <dsp:cNvSpPr/>
      </dsp:nvSpPr>
      <dsp:spPr>
        <a:xfrm>
          <a:off x="0" y="1657297"/>
          <a:ext cx="3942640" cy="1576104"/>
        </a:xfrm>
        <a:prstGeom prst="roundRect">
          <a:avLst/>
        </a:prstGeom>
        <a:solidFill>
          <a:schemeClr val="accent3">
            <a:hueOff val="3029567"/>
            <a:satOff val="18270"/>
            <a:lumOff val="-1107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rtl="0">
            <a:lnSpc>
              <a:spcPct val="90000"/>
            </a:lnSpc>
            <a:spcBef>
              <a:spcPct val="0"/>
            </a:spcBef>
            <a:spcAft>
              <a:spcPct val="35000"/>
            </a:spcAft>
            <a:buNone/>
          </a:pPr>
          <a:r>
            <a:rPr lang="en-US" sz="3600" kern="1200"/>
            <a:t>Psycho-social interventions</a:t>
          </a:r>
        </a:p>
      </dsp:txBody>
      <dsp:txXfrm>
        <a:off x="76939" y="1734236"/>
        <a:ext cx="3788762" cy="1422226"/>
      </dsp:txXfrm>
    </dsp:sp>
    <dsp:sp modelId="{CFEC246C-353B-4234-8E99-CD304ADCB88C}">
      <dsp:nvSpPr>
        <dsp:cNvPr id="0" name=""/>
        <dsp:cNvSpPr/>
      </dsp:nvSpPr>
      <dsp:spPr>
        <a:xfrm rot="5400000">
          <a:off x="6723115" y="595689"/>
          <a:ext cx="1448187" cy="7009137"/>
        </a:xfrm>
        <a:prstGeom prst="round2SameRect">
          <a:avLst/>
        </a:prstGeom>
        <a:solidFill>
          <a:schemeClr val="accent3">
            <a:tint val="40000"/>
            <a:alpha val="90000"/>
            <a:hueOff val="5226342"/>
            <a:satOff val="-26730"/>
            <a:lumOff val="-3721"/>
            <a:alphaOff val="0"/>
          </a:schemeClr>
        </a:solidFill>
        <a:ln w="12700" cap="flat" cmpd="sng" algn="ctr">
          <a:solidFill>
            <a:schemeClr val="accent3">
              <a:tint val="40000"/>
              <a:alpha val="90000"/>
              <a:hueOff val="5226342"/>
              <a:satOff val="-26730"/>
              <a:lumOff val="-372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rtl="0">
            <a:lnSpc>
              <a:spcPct val="90000"/>
            </a:lnSpc>
            <a:spcBef>
              <a:spcPct val="0"/>
            </a:spcBef>
            <a:spcAft>
              <a:spcPct val="15000"/>
            </a:spcAft>
            <a:buChar char="•"/>
          </a:pPr>
          <a:r>
            <a:rPr lang="en-US" sz="1800" kern="1200"/>
            <a:t>A case manager co-ordinates care and delivers a specific psycho-social intervention with or without medication management, and liaises with both the GP and the specialist mental health services. (Chew-Graham, Lovell, Roberts et al, 2007.</a:t>
          </a:r>
        </a:p>
      </dsp:txBody>
      <dsp:txXfrm rot="-5400000">
        <a:off x="3942641" y="3446859"/>
        <a:ext cx="6938442" cy="1306797"/>
      </dsp:txXfrm>
    </dsp:sp>
    <dsp:sp modelId="{1D8BABA2-57A8-42EB-BFD0-58A15CE50660}">
      <dsp:nvSpPr>
        <dsp:cNvPr id="0" name=""/>
        <dsp:cNvSpPr/>
      </dsp:nvSpPr>
      <dsp:spPr>
        <a:xfrm>
          <a:off x="0" y="3312206"/>
          <a:ext cx="3942640" cy="1576104"/>
        </a:xfrm>
        <a:prstGeom prst="roundRect">
          <a:avLst/>
        </a:prstGeom>
        <a:solidFill>
          <a:schemeClr val="accent3">
            <a:hueOff val="6059134"/>
            <a:satOff val="36540"/>
            <a:lumOff val="-2215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rtl="0">
            <a:lnSpc>
              <a:spcPct val="90000"/>
            </a:lnSpc>
            <a:spcBef>
              <a:spcPct val="0"/>
            </a:spcBef>
            <a:spcAft>
              <a:spcPct val="35000"/>
            </a:spcAft>
            <a:buNone/>
          </a:pPr>
          <a:r>
            <a:rPr lang="en-US" sz="3600" kern="1200"/>
            <a:t>Collaborative care </a:t>
          </a:r>
        </a:p>
      </dsp:txBody>
      <dsp:txXfrm>
        <a:off x="76939" y="3389145"/>
        <a:ext cx="3788762" cy="1422226"/>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3EB5DB-6DDE-49D1-B8FB-8736E4095A35}">
      <dsp:nvSpPr>
        <dsp:cNvPr id="0" name=""/>
        <dsp:cNvSpPr/>
      </dsp:nvSpPr>
      <dsp:spPr>
        <a:xfrm>
          <a:off x="0" y="4021440"/>
          <a:ext cx="11091828" cy="87979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rtl="0">
            <a:lnSpc>
              <a:spcPct val="90000"/>
            </a:lnSpc>
            <a:spcBef>
              <a:spcPct val="0"/>
            </a:spcBef>
            <a:spcAft>
              <a:spcPct val="35000"/>
            </a:spcAft>
            <a:buNone/>
          </a:pPr>
          <a:r>
            <a:rPr lang="en-US" sz="1500" kern="1200"/>
            <a:t>Co-morbid mental health problems have a number of serious implications for people with long-term conditions, including poorer clinical outcomes, lower quality of life and reduced ability to manage physical symptoms effectively. </a:t>
          </a:r>
        </a:p>
      </dsp:txBody>
      <dsp:txXfrm>
        <a:off x="0" y="4021440"/>
        <a:ext cx="11091828" cy="879792"/>
      </dsp:txXfrm>
    </dsp:sp>
    <dsp:sp modelId="{4CC39695-042A-4920-84F2-097708C12E3A}">
      <dsp:nvSpPr>
        <dsp:cNvPr id="0" name=""/>
        <dsp:cNvSpPr/>
      </dsp:nvSpPr>
      <dsp:spPr>
        <a:xfrm rot="10800000">
          <a:off x="0" y="2681515"/>
          <a:ext cx="11091828" cy="1353121"/>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rtl="0">
            <a:lnSpc>
              <a:spcPct val="90000"/>
            </a:lnSpc>
            <a:spcBef>
              <a:spcPct val="0"/>
            </a:spcBef>
            <a:spcAft>
              <a:spcPct val="35000"/>
            </a:spcAft>
            <a:buNone/>
          </a:pPr>
          <a:r>
            <a:rPr lang="en-US" sz="1500" kern="1200" dirty="0"/>
            <a:t>Costs to the health care system are also significant – by interacting with and exacerbating physical illness, co-morbid mental health problems raise total health care costs by at least 45 per cent for each person with a long-term condition and co-morbid mental health problem</a:t>
          </a:r>
        </a:p>
      </dsp:txBody>
      <dsp:txXfrm rot="10800000">
        <a:off x="0" y="2681515"/>
        <a:ext cx="11091828" cy="879217"/>
      </dsp:txXfrm>
    </dsp:sp>
    <dsp:sp modelId="{21157B4A-2464-4272-B3BD-EFC7A0F0AF28}">
      <dsp:nvSpPr>
        <dsp:cNvPr id="0" name=""/>
        <dsp:cNvSpPr/>
      </dsp:nvSpPr>
      <dsp:spPr>
        <a:xfrm rot="10800000">
          <a:off x="0" y="1341591"/>
          <a:ext cx="11091828" cy="1353121"/>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rtl="0">
            <a:lnSpc>
              <a:spcPct val="90000"/>
            </a:lnSpc>
            <a:spcBef>
              <a:spcPct val="0"/>
            </a:spcBef>
            <a:spcAft>
              <a:spcPct val="35000"/>
            </a:spcAft>
            <a:buNone/>
          </a:pPr>
          <a:r>
            <a:rPr lang="en-US" sz="1500" kern="1200"/>
            <a:t>Lead to significantly poorer health outcomes and reduced quality of life.</a:t>
          </a:r>
        </a:p>
      </dsp:txBody>
      <dsp:txXfrm rot="10800000">
        <a:off x="0" y="1341591"/>
        <a:ext cx="11091828" cy="879217"/>
      </dsp:txXfrm>
    </dsp:sp>
    <dsp:sp modelId="{974BE294-91AF-4194-A149-8626A7783EEA}">
      <dsp:nvSpPr>
        <dsp:cNvPr id="0" name=""/>
        <dsp:cNvSpPr/>
      </dsp:nvSpPr>
      <dsp:spPr>
        <a:xfrm rot="10800000">
          <a:off x="0" y="1666"/>
          <a:ext cx="11091828" cy="1353121"/>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rtl="0">
            <a:lnSpc>
              <a:spcPct val="90000"/>
            </a:lnSpc>
            <a:spcBef>
              <a:spcPct val="0"/>
            </a:spcBef>
            <a:spcAft>
              <a:spcPct val="35000"/>
            </a:spcAft>
            <a:buNone/>
          </a:pPr>
          <a:r>
            <a:rPr lang="en-US" sz="1500" kern="1200"/>
            <a:t>Relationship between mental and physical health.</a:t>
          </a:r>
        </a:p>
      </dsp:txBody>
      <dsp:txXfrm rot="10800000">
        <a:off x="0" y="1666"/>
        <a:ext cx="11091828" cy="879217"/>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825DB6-587F-47AA-BFF1-3375774D6B6F}">
      <dsp:nvSpPr>
        <dsp:cNvPr id="0" name=""/>
        <dsp:cNvSpPr/>
      </dsp:nvSpPr>
      <dsp:spPr>
        <a:xfrm>
          <a:off x="-7116927" y="-1087908"/>
          <a:ext cx="8469473" cy="8469473"/>
        </a:xfrm>
        <a:prstGeom prst="blockArc">
          <a:avLst>
            <a:gd name="adj1" fmla="val 18900000"/>
            <a:gd name="adj2" fmla="val 2700000"/>
            <a:gd name="adj3" fmla="val 255"/>
          </a:avLst>
        </a:prstGeom>
        <a:noFill/>
        <a:ln w="127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3392CBB-2AD2-43DB-902A-1E08A05359A8}">
      <dsp:nvSpPr>
        <dsp:cNvPr id="0" name=""/>
        <dsp:cNvSpPr/>
      </dsp:nvSpPr>
      <dsp:spPr>
        <a:xfrm>
          <a:off x="590571" y="393227"/>
          <a:ext cx="10350295" cy="78695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4649" tIns="43180" rIns="43180" bIns="43180" numCol="1" spcCol="1270" anchor="ctr" anchorCtr="0">
          <a:noAutofit/>
        </a:bodyPr>
        <a:lstStyle/>
        <a:p>
          <a:pPr marL="0" lvl="0" indent="0" algn="l" defTabSz="755650" rtl="0">
            <a:lnSpc>
              <a:spcPct val="90000"/>
            </a:lnSpc>
            <a:spcBef>
              <a:spcPct val="0"/>
            </a:spcBef>
            <a:spcAft>
              <a:spcPct val="35000"/>
            </a:spcAft>
            <a:buNone/>
          </a:pPr>
          <a:r>
            <a:rPr lang="en-US" sz="1700" kern="1200"/>
            <a:t>Cardiovascular patients with depression experience 50 per cent more acute exacerbations per year (</a:t>
          </a:r>
          <a:r>
            <a:rPr lang="en-US" sz="1700" kern="1200" err="1"/>
            <a:t>Whooley</a:t>
          </a:r>
          <a:r>
            <a:rPr lang="en-US" sz="1700" kern="1200"/>
            <a:t> et al 2008) and have higher mortality rates (</a:t>
          </a:r>
          <a:r>
            <a:rPr lang="en-US" sz="1700" kern="1200" err="1"/>
            <a:t>Katon</a:t>
          </a:r>
          <a:r>
            <a:rPr lang="en-US" sz="1700" kern="1200"/>
            <a:t> 2003). </a:t>
          </a:r>
        </a:p>
      </dsp:txBody>
      <dsp:txXfrm>
        <a:off x="590571" y="393227"/>
        <a:ext cx="10350295" cy="786958"/>
      </dsp:txXfrm>
    </dsp:sp>
    <dsp:sp modelId="{A3678268-F13A-4F88-B093-D29953EF0074}">
      <dsp:nvSpPr>
        <dsp:cNvPr id="0" name=""/>
        <dsp:cNvSpPr/>
      </dsp:nvSpPr>
      <dsp:spPr>
        <a:xfrm>
          <a:off x="98722" y="294857"/>
          <a:ext cx="983698" cy="983698"/>
        </a:xfrm>
        <a:prstGeom prst="ellipse">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E12A530-9F0B-41BE-A402-61B97DB23F3C}">
      <dsp:nvSpPr>
        <dsp:cNvPr id="0" name=""/>
        <dsp:cNvSpPr/>
      </dsp:nvSpPr>
      <dsp:spPr>
        <a:xfrm>
          <a:off x="1154483" y="1573288"/>
          <a:ext cx="9786383" cy="786958"/>
        </a:xfrm>
        <a:prstGeom prst="rect">
          <a:avLst/>
        </a:prstGeom>
        <a:solidFill>
          <a:schemeClr val="accent3">
            <a:hueOff val="1514783"/>
            <a:satOff val="9135"/>
            <a:lumOff val="-553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4649" tIns="43180" rIns="43180" bIns="43180" numCol="1" spcCol="1270" anchor="ctr" anchorCtr="0">
          <a:noAutofit/>
        </a:bodyPr>
        <a:lstStyle/>
        <a:p>
          <a:pPr marL="0" lvl="0" indent="0" algn="l" defTabSz="755650" rtl="0">
            <a:lnSpc>
              <a:spcPct val="90000"/>
            </a:lnSpc>
            <a:spcBef>
              <a:spcPct val="0"/>
            </a:spcBef>
            <a:spcAft>
              <a:spcPct val="35000"/>
            </a:spcAft>
            <a:buNone/>
          </a:pPr>
          <a:r>
            <a:rPr lang="en-US" sz="1700" kern="1200" dirty="0"/>
            <a:t>A meta-analysis suggested that depression leads to a two- to threefold increase in </a:t>
          </a:r>
          <a:r>
            <a:rPr lang="en-US" sz="1700" b="1" kern="1200" dirty="0"/>
            <a:t>negative outcomes </a:t>
          </a:r>
          <a:r>
            <a:rPr lang="en-US" sz="1700" kern="1200" dirty="0"/>
            <a:t>for people with acute </a:t>
          </a:r>
          <a:r>
            <a:rPr lang="en-US" sz="1700" b="1" kern="1200" dirty="0"/>
            <a:t>coronary syndromes </a:t>
          </a:r>
          <a:r>
            <a:rPr lang="en-US" sz="1700" kern="1200" dirty="0"/>
            <a:t>(Barth et al 2004). </a:t>
          </a:r>
        </a:p>
      </dsp:txBody>
      <dsp:txXfrm>
        <a:off x="1154483" y="1573288"/>
        <a:ext cx="9786383" cy="786958"/>
      </dsp:txXfrm>
    </dsp:sp>
    <dsp:sp modelId="{24666B90-C53A-49CF-94CC-8919AA2FEEDC}">
      <dsp:nvSpPr>
        <dsp:cNvPr id="0" name=""/>
        <dsp:cNvSpPr/>
      </dsp:nvSpPr>
      <dsp:spPr>
        <a:xfrm>
          <a:off x="662634" y="1474918"/>
          <a:ext cx="983698" cy="983698"/>
        </a:xfrm>
        <a:prstGeom prst="ellipse">
          <a:avLst/>
        </a:prstGeom>
        <a:solidFill>
          <a:schemeClr val="lt1">
            <a:hueOff val="0"/>
            <a:satOff val="0"/>
            <a:lumOff val="0"/>
            <a:alphaOff val="0"/>
          </a:schemeClr>
        </a:solidFill>
        <a:ln w="12700" cap="flat" cmpd="sng" algn="ctr">
          <a:solidFill>
            <a:schemeClr val="accent3">
              <a:hueOff val="1514783"/>
              <a:satOff val="9135"/>
              <a:lumOff val="-5539"/>
              <a:alphaOff val="0"/>
            </a:schemeClr>
          </a:solidFill>
          <a:prstDash val="solid"/>
        </a:ln>
        <a:effectLst/>
      </dsp:spPr>
      <dsp:style>
        <a:lnRef idx="2">
          <a:scrgbClr r="0" g="0" b="0"/>
        </a:lnRef>
        <a:fillRef idx="1">
          <a:scrgbClr r="0" g="0" b="0"/>
        </a:fillRef>
        <a:effectRef idx="0">
          <a:scrgbClr r="0" g="0" b="0"/>
        </a:effectRef>
        <a:fontRef idx="minor"/>
      </dsp:style>
    </dsp:sp>
    <dsp:sp modelId="{92CA829A-836D-4E78-A7D2-54B1082C4252}">
      <dsp:nvSpPr>
        <dsp:cNvPr id="0" name=""/>
        <dsp:cNvSpPr/>
      </dsp:nvSpPr>
      <dsp:spPr>
        <a:xfrm>
          <a:off x="1327559" y="2753348"/>
          <a:ext cx="9613308" cy="786958"/>
        </a:xfrm>
        <a:prstGeom prst="rect">
          <a:avLst/>
        </a:prstGeom>
        <a:solidFill>
          <a:schemeClr val="accent3">
            <a:hueOff val="3029567"/>
            <a:satOff val="18270"/>
            <a:lumOff val="-1107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4649" tIns="43180" rIns="43180" bIns="43180" numCol="1" spcCol="1270" anchor="ctr" anchorCtr="0">
          <a:noAutofit/>
        </a:bodyPr>
        <a:lstStyle/>
        <a:p>
          <a:pPr marL="0" lvl="0" indent="0" algn="l" defTabSz="755650" rtl="0">
            <a:lnSpc>
              <a:spcPct val="90000"/>
            </a:lnSpc>
            <a:spcBef>
              <a:spcPct val="0"/>
            </a:spcBef>
            <a:spcAft>
              <a:spcPct val="35000"/>
            </a:spcAft>
            <a:buNone/>
          </a:pPr>
          <a:r>
            <a:rPr lang="en-US" sz="1700" kern="1200" err="1"/>
            <a:t>Lesperance</a:t>
          </a:r>
          <a:r>
            <a:rPr lang="en-US" sz="1700" kern="1200"/>
            <a:t> et al (2002) - </a:t>
          </a:r>
          <a:r>
            <a:rPr lang="en-US" sz="1700" b="1" kern="1200"/>
            <a:t>depression increases mortality </a:t>
          </a:r>
          <a:r>
            <a:rPr lang="en-US" sz="1700" kern="1200"/>
            <a:t>rates after heart attack by 3.5 times </a:t>
          </a:r>
        </a:p>
      </dsp:txBody>
      <dsp:txXfrm>
        <a:off x="1327559" y="2753348"/>
        <a:ext cx="9613308" cy="786958"/>
      </dsp:txXfrm>
    </dsp:sp>
    <dsp:sp modelId="{3BECD9A6-03F2-45F7-8662-6B3EC6217F5D}">
      <dsp:nvSpPr>
        <dsp:cNvPr id="0" name=""/>
        <dsp:cNvSpPr/>
      </dsp:nvSpPr>
      <dsp:spPr>
        <a:xfrm>
          <a:off x="835709" y="2654978"/>
          <a:ext cx="983698" cy="983698"/>
        </a:xfrm>
        <a:prstGeom prst="ellipse">
          <a:avLst/>
        </a:prstGeom>
        <a:solidFill>
          <a:schemeClr val="lt1">
            <a:hueOff val="0"/>
            <a:satOff val="0"/>
            <a:lumOff val="0"/>
            <a:alphaOff val="0"/>
          </a:schemeClr>
        </a:solidFill>
        <a:ln w="12700" cap="flat" cmpd="sng" algn="ctr">
          <a:solidFill>
            <a:schemeClr val="accent3">
              <a:hueOff val="3029567"/>
              <a:satOff val="18270"/>
              <a:lumOff val="-11077"/>
              <a:alphaOff val="0"/>
            </a:schemeClr>
          </a:solidFill>
          <a:prstDash val="solid"/>
        </a:ln>
        <a:effectLst/>
      </dsp:spPr>
      <dsp:style>
        <a:lnRef idx="2">
          <a:scrgbClr r="0" g="0" b="0"/>
        </a:lnRef>
        <a:fillRef idx="1">
          <a:scrgbClr r="0" g="0" b="0"/>
        </a:fillRef>
        <a:effectRef idx="0">
          <a:scrgbClr r="0" g="0" b="0"/>
        </a:effectRef>
        <a:fontRef idx="minor"/>
      </dsp:style>
    </dsp:sp>
    <dsp:sp modelId="{151FCCA6-5EE9-4627-923E-9E6600F480F9}">
      <dsp:nvSpPr>
        <dsp:cNvPr id="0" name=""/>
        <dsp:cNvSpPr/>
      </dsp:nvSpPr>
      <dsp:spPr>
        <a:xfrm>
          <a:off x="1154483" y="3933409"/>
          <a:ext cx="9786383" cy="786958"/>
        </a:xfrm>
        <a:prstGeom prst="rect">
          <a:avLst/>
        </a:prstGeom>
        <a:solidFill>
          <a:schemeClr val="accent3">
            <a:hueOff val="4544350"/>
            <a:satOff val="27405"/>
            <a:lumOff val="-1661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4649" tIns="43180" rIns="43180" bIns="43180" numCol="1" spcCol="1270" anchor="ctr" anchorCtr="0">
          <a:noAutofit/>
        </a:bodyPr>
        <a:lstStyle/>
        <a:p>
          <a:pPr marL="0" lvl="0" indent="0" algn="l" defTabSz="755650" rtl="0">
            <a:lnSpc>
              <a:spcPct val="90000"/>
            </a:lnSpc>
            <a:spcBef>
              <a:spcPct val="0"/>
            </a:spcBef>
            <a:spcAft>
              <a:spcPct val="35000"/>
            </a:spcAft>
            <a:buNone/>
          </a:pPr>
          <a:r>
            <a:rPr lang="en-US" sz="1700" kern="1200"/>
            <a:t>Blumenthal et al (2003) – a twofold increase in </a:t>
          </a:r>
          <a:r>
            <a:rPr lang="en-US" sz="1700" b="1" kern="1200"/>
            <a:t>mortality after heart bypass surgery </a:t>
          </a:r>
          <a:r>
            <a:rPr lang="en-US" sz="1700" kern="1200"/>
            <a:t>over an average follow-up period of five years</a:t>
          </a:r>
        </a:p>
      </dsp:txBody>
      <dsp:txXfrm>
        <a:off x="1154483" y="3933409"/>
        <a:ext cx="9786383" cy="786958"/>
      </dsp:txXfrm>
    </dsp:sp>
    <dsp:sp modelId="{8E4FCDAF-8261-49D0-B4E8-7EFCF125FE96}">
      <dsp:nvSpPr>
        <dsp:cNvPr id="0" name=""/>
        <dsp:cNvSpPr/>
      </dsp:nvSpPr>
      <dsp:spPr>
        <a:xfrm>
          <a:off x="662634" y="3835039"/>
          <a:ext cx="983698" cy="983698"/>
        </a:xfrm>
        <a:prstGeom prst="ellipse">
          <a:avLst/>
        </a:prstGeom>
        <a:solidFill>
          <a:schemeClr val="lt1">
            <a:hueOff val="0"/>
            <a:satOff val="0"/>
            <a:lumOff val="0"/>
            <a:alphaOff val="0"/>
          </a:schemeClr>
        </a:solidFill>
        <a:ln w="12700" cap="flat" cmpd="sng" algn="ctr">
          <a:solidFill>
            <a:schemeClr val="accent3">
              <a:hueOff val="4544350"/>
              <a:satOff val="27405"/>
              <a:lumOff val="-16616"/>
              <a:alphaOff val="0"/>
            </a:schemeClr>
          </a:solidFill>
          <a:prstDash val="solid"/>
        </a:ln>
        <a:effectLst/>
      </dsp:spPr>
      <dsp:style>
        <a:lnRef idx="2">
          <a:scrgbClr r="0" g="0" b="0"/>
        </a:lnRef>
        <a:fillRef idx="1">
          <a:scrgbClr r="0" g="0" b="0"/>
        </a:fillRef>
        <a:effectRef idx="0">
          <a:scrgbClr r="0" g="0" b="0"/>
        </a:effectRef>
        <a:fontRef idx="minor"/>
      </dsp:style>
    </dsp:sp>
    <dsp:sp modelId="{9B3973CA-EC55-42BF-8F1A-6F54BF81D85E}">
      <dsp:nvSpPr>
        <dsp:cNvPr id="0" name=""/>
        <dsp:cNvSpPr/>
      </dsp:nvSpPr>
      <dsp:spPr>
        <a:xfrm>
          <a:off x="590571" y="5113469"/>
          <a:ext cx="10350295" cy="786958"/>
        </a:xfrm>
        <a:prstGeom prst="rect">
          <a:avLst/>
        </a:prstGeom>
        <a:solidFill>
          <a:schemeClr val="accent3">
            <a:hueOff val="6059134"/>
            <a:satOff val="36540"/>
            <a:lumOff val="-2215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4649" tIns="43180" rIns="43180" bIns="43180" numCol="1" spcCol="1270" anchor="ctr" anchorCtr="0">
          <a:noAutofit/>
        </a:bodyPr>
        <a:lstStyle/>
        <a:p>
          <a:pPr marL="0" lvl="0" indent="0" algn="l" defTabSz="755650" rtl="0">
            <a:lnSpc>
              <a:spcPct val="90000"/>
            </a:lnSpc>
            <a:spcBef>
              <a:spcPct val="0"/>
            </a:spcBef>
            <a:spcAft>
              <a:spcPct val="35000"/>
            </a:spcAft>
            <a:buNone/>
          </a:pPr>
          <a:r>
            <a:rPr lang="en-US" sz="1700" kern="1200"/>
            <a:t>Patients with chronic heart failure are </a:t>
          </a:r>
          <a:r>
            <a:rPr lang="en-US" sz="1700" b="1" kern="1200"/>
            <a:t>eight times </a:t>
          </a:r>
          <a:r>
            <a:rPr lang="en-US" sz="1700" kern="1200"/>
            <a:t>more likely to die within 30 months if they have depression (</a:t>
          </a:r>
          <a:r>
            <a:rPr lang="en-US" sz="1700" kern="1200" err="1"/>
            <a:t>Junger</a:t>
          </a:r>
          <a:r>
            <a:rPr lang="en-US" sz="1700" kern="1200"/>
            <a:t> et al 2005).</a:t>
          </a:r>
        </a:p>
      </dsp:txBody>
      <dsp:txXfrm>
        <a:off x="590571" y="5113469"/>
        <a:ext cx="10350295" cy="786958"/>
      </dsp:txXfrm>
    </dsp:sp>
    <dsp:sp modelId="{5DA1632A-1B8D-4B1C-8AC9-FB3A438D952F}">
      <dsp:nvSpPr>
        <dsp:cNvPr id="0" name=""/>
        <dsp:cNvSpPr/>
      </dsp:nvSpPr>
      <dsp:spPr>
        <a:xfrm>
          <a:off x="98722" y="5015099"/>
          <a:ext cx="983698" cy="983698"/>
        </a:xfrm>
        <a:prstGeom prst="ellipse">
          <a:avLst/>
        </a:prstGeom>
        <a:solidFill>
          <a:schemeClr val="lt1">
            <a:hueOff val="0"/>
            <a:satOff val="0"/>
            <a:lumOff val="0"/>
            <a:alphaOff val="0"/>
          </a:schemeClr>
        </a:solidFill>
        <a:ln w="12700" cap="flat" cmpd="sng" algn="ctr">
          <a:solidFill>
            <a:schemeClr val="accent3">
              <a:hueOff val="6059134"/>
              <a:satOff val="36540"/>
              <a:lumOff val="-22155"/>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814200-4077-412E-95CD-91616EFD534B}">
      <dsp:nvSpPr>
        <dsp:cNvPr id="0" name=""/>
        <dsp:cNvSpPr/>
      </dsp:nvSpPr>
      <dsp:spPr>
        <a:xfrm>
          <a:off x="505775" y="297348"/>
          <a:ext cx="6363690" cy="1988653"/>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46981"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a:t>Similarly, </a:t>
          </a:r>
          <a:r>
            <a:rPr lang="en-US" sz="1800" b="1" kern="1200"/>
            <a:t>non-compliance with medication </a:t>
          </a:r>
          <a:r>
            <a:rPr lang="en-US" sz="1800" kern="1200"/>
            <a:t>is higher among COPD patients with depression than those without. A review found that patients with a range of medical conditions are </a:t>
          </a:r>
          <a:r>
            <a:rPr lang="en-US" sz="1800" b="1" kern="1200"/>
            <a:t>three times less likely to take medications as recommended if they also have depression </a:t>
          </a:r>
          <a:r>
            <a:rPr lang="en-US" sz="1800" kern="1200"/>
            <a:t>(</a:t>
          </a:r>
          <a:r>
            <a:rPr lang="en-US" sz="1800" kern="1200" err="1"/>
            <a:t>DiMatteo</a:t>
          </a:r>
          <a:r>
            <a:rPr lang="en-US" sz="1800" kern="1200"/>
            <a:t> et al 2000).</a:t>
          </a:r>
        </a:p>
      </dsp:txBody>
      <dsp:txXfrm>
        <a:off x="505775" y="297348"/>
        <a:ext cx="6363690" cy="1988653"/>
      </dsp:txXfrm>
    </dsp:sp>
    <dsp:sp modelId="{C5E85455-069F-4243-A98F-3C6EACE2AC1B}">
      <dsp:nvSpPr>
        <dsp:cNvPr id="0" name=""/>
        <dsp:cNvSpPr/>
      </dsp:nvSpPr>
      <dsp:spPr>
        <a:xfrm>
          <a:off x="256467" y="5049"/>
          <a:ext cx="1392057" cy="2088086"/>
        </a:xfrm>
        <a:prstGeom prst="rect">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DD0951-5BAA-415B-A486-55B8BE6B401C}">
      <dsp:nvSpPr>
        <dsp:cNvPr id="0" name=""/>
        <dsp:cNvSpPr/>
      </dsp:nvSpPr>
      <dsp:spPr>
        <a:xfrm>
          <a:off x="2092732" y="1615"/>
          <a:ext cx="3248908" cy="32489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rtl="0">
            <a:lnSpc>
              <a:spcPct val="90000"/>
            </a:lnSpc>
            <a:spcBef>
              <a:spcPct val="0"/>
            </a:spcBef>
            <a:spcAft>
              <a:spcPct val="35000"/>
            </a:spcAft>
            <a:buNone/>
          </a:pPr>
          <a:r>
            <a:rPr lang="en-US" sz="2000" kern="1200" dirty="0"/>
            <a:t>For cardiac patients, depression has been shown to increase adverse health </a:t>
          </a:r>
          <a:r>
            <a:rPr lang="en-US" sz="2000" kern="1200" dirty="0" err="1"/>
            <a:t>behaviours</a:t>
          </a:r>
          <a:r>
            <a:rPr lang="en-US" sz="2000" kern="1200" dirty="0"/>
            <a:t> (</a:t>
          </a:r>
          <a:r>
            <a:rPr lang="en-US" sz="2000" kern="1200" dirty="0" err="1"/>
            <a:t>eg</a:t>
          </a:r>
          <a:r>
            <a:rPr lang="en-US" sz="2000" kern="1200" dirty="0"/>
            <a:t> physical inactivity) and </a:t>
          </a:r>
          <a:r>
            <a:rPr lang="en-US" sz="2000" b="1" kern="1200" dirty="0"/>
            <a:t>decrease adherence to self-care regimens</a:t>
          </a:r>
          <a:r>
            <a:rPr lang="en-US" sz="2000" kern="1200" dirty="0"/>
            <a:t> such as smoking cessation, dietary changes and cardiac rehabilitation </a:t>
          </a:r>
          <a:r>
            <a:rPr lang="en-US" sz="2000" kern="1200" dirty="0" err="1"/>
            <a:t>programmes</a:t>
          </a:r>
          <a:r>
            <a:rPr lang="en-US" sz="2000" kern="1200" dirty="0"/>
            <a:t> (Benton et al 2007; Katon 2003). </a:t>
          </a:r>
        </a:p>
      </dsp:txBody>
      <dsp:txXfrm>
        <a:off x="2092732" y="1615"/>
        <a:ext cx="3248908" cy="3248908"/>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B1563F-1321-46FD-9894-986D934C3246}">
      <dsp:nvSpPr>
        <dsp:cNvPr id="0" name=""/>
        <dsp:cNvSpPr/>
      </dsp:nvSpPr>
      <dsp:spPr>
        <a:xfrm>
          <a:off x="-1769841" y="-299703"/>
          <a:ext cx="2310475" cy="2310475"/>
        </a:xfrm>
        <a:prstGeom prst="blockArc">
          <a:avLst>
            <a:gd name="adj1" fmla="val 18900000"/>
            <a:gd name="adj2" fmla="val 2700000"/>
            <a:gd name="adj3" fmla="val 935"/>
          </a:avLst>
        </a:prstGeom>
        <a:noFill/>
        <a:ln w="127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5F33BFE-121C-4DB3-A804-103103EC5A69}">
      <dsp:nvSpPr>
        <dsp:cNvPr id="0" name=""/>
        <dsp:cNvSpPr/>
      </dsp:nvSpPr>
      <dsp:spPr>
        <a:xfrm>
          <a:off x="527802" y="866583"/>
          <a:ext cx="10875843" cy="84448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79080" tIns="63500" rIns="63500" bIns="63500" numCol="1" spcCol="1270" anchor="ctr" anchorCtr="0">
          <a:noAutofit/>
        </a:bodyPr>
        <a:lstStyle/>
        <a:p>
          <a:pPr marL="0" lvl="0" indent="0" algn="l" defTabSz="1111250" rtl="0">
            <a:lnSpc>
              <a:spcPct val="90000"/>
            </a:lnSpc>
            <a:spcBef>
              <a:spcPct val="0"/>
            </a:spcBef>
            <a:spcAft>
              <a:spcPct val="35000"/>
            </a:spcAft>
            <a:buNone/>
          </a:pPr>
          <a:r>
            <a:rPr lang="en-US" sz="2500" kern="1200" dirty="0"/>
            <a:t>For similar reasons mental health problems are also associated with low attendance rates for medical appointments.</a:t>
          </a:r>
        </a:p>
      </dsp:txBody>
      <dsp:txXfrm>
        <a:off x="527802" y="866583"/>
        <a:ext cx="10875843" cy="844484"/>
      </dsp:txXfrm>
    </dsp:sp>
    <dsp:sp modelId="{CC3248C8-0E15-43C9-8BF0-442F1AF891FC}">
      <dsp:nvSpPr>
        <dsp:cNvPr id="0" name=""/>
        <dsp:cNvSpPr/>
      </dsp:nvSpPr>
      <dsp:spPr>
        <a:xfrm>
          <a:off x="0" y="377006"/>
          <a:ext cx="1055605" cy="1055605"/>
        </a:xfrm>
        <a:prstGeom prst="ellipse">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2E2177-C559-441B-B3A9-B0C822D9E599}">
      <dsp:nvSpPr>
        <dsp:cNvPr id="0" name=""/>
        <dsp:cNvSpPr/>
      </dsp:nvSpPr>
      <dsp:spPr>
        <a:xfrm>
          <a:off x="0" y="0"/>
          <a:ext cx="4900731" cy="5167841"/>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D7710C-3385-49DF-BD69-9C1B7B4EF5AB}">
      <dsp:nvSpPr>
        <dsp:cNvPr id="0" name=""/>
        <dsp:cNvSpPr/>
      </dsp:nvSpPr>
      <dsp:spPr>
        <a:xfrm>
          <a:off x="2450365" y="517288"/>
          <a:ext cx="3185475" cy="1837005"/>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COPD patients with co-morbid mental health problems have more than 50 per cent more acute exacerbations per year (Laurin et al 2009), experience higher rates of hospitalisation, and in one study spent twice as long in hospital as those without mental health problems (Yellowlees et al 1987).</a:t>
          </a:r>
        </a:p>
      </dsp:txBody>
      <dsp:txXfrm>
        <a:off x="2540040" y="606963"/>
        <a:ext cx="3006125" cy="1657655"/>
      </dsp:txXfrm>
    </dsp:sp>
    <dsp:sp modelId="{3B1A66E5-9E15-4C0D-B69F-3F1FA2CF8B01}">
      <dsp:nvSpPr>
        <dsp:cNvPr id="0" name=""/>
        <dsp:cNvSpPr/>
      </dsp:nvSpPr>
      <dsp:spPr>
        <a:xfrm>
          <a:off x="2450365" y="2583920"/>
          <a:ext cx="3185475" cy="1837005"/>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a:t>Co-morbid mental health problems lead to greater difficulties with diabetes self-care (Das-Munshi et al 2007) and are associated with </a:t>
          </a:r>
          <a:r>
            <a:rPr lang="en-US" sz="1200" b="1" kern="1200"/>
            <a:t>poorer dietary control </a:t>
          </a:r>
          <a:r>
            <a:rPr lang="en-US" sz="1200" kern="1200"/>
            <a:t>and adherence to medication (Vamos et al 2009). </a:t>
          </a:r>
          <a:endParaRPr lang="en-GB" sz="1200" kern="1200"/>
        </a:p>
      </dsp:txBody>
      <dsp:txXfrm>
        <a:off x="2540040" y="2673595"/>
        <a:ext cx="3006125" cy="1657655"/>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AFAB5F-6138-4F9D-A1A4-C3BBF929065F}">
      <dsp:nvSpPr>
        <dsp:cNvPr id="0" name=""/>
        <dsp:cNvSpPr/>
      </dsp:nvSpPr>
      <dsp:spPr>
        <a:xfrm>
          <a:off x="0" y="44593"/>
          <a:ext cx="11340996" cy="1645020"/>
        </a:xfrm>
        <a:prstGeom prst="roundRect">
          <a:avLst/>
        </a:prstGeom>
        <a:solidFill>
          <a:schemeClr val="accent5">
            <a:alpha val="9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rtl="0">
            <a:lnSpc>
              <a:spcPct val="90000"/>
            </a:lnSpc>
            <a:spcBef>
              <a:spcPct val="0"/>
            </a:spcBef>
            <a:spcAft>
              <a:spcPct val="35000"/>
            </a:spcAft>
            <a:buNone/>
          </a:pPr>
          <a:r>
            <a:rPr lang="en-US" sz="1900" kern="1200"/>
            <a:t>It is also well known that depression </a:t>
          </a:r>
          <a:r>
            <a:rPr lang="en-US" sz="1900" b="1" kern="1200"/>
            <a:t>impairs the ability to create long-term memories </a:t>
          </a:r>
          <a:r>
            <a:rPr lang="en-US" sz="1900" kern="1200"/>
            <a:t>- a lack of attention and concentration. Creates a loss of coordination between working, short-term, and long-term memory. A depressed person may be too inattentive and unfocused to file passing events in short-term memory. In this case, it isn't so much that the depressed person has forgotten, but that the memory was never stored in the first place.</a:t>
          </a:r>
        </a:p>
      </dsp:txBody>
      <dsp:txXfrm>
        <a:off x="80303" y="124896"/>
        <a:ext cx="11180390" cy="1484414"/>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58B3CC-6E62-46AF-8399-E85DD15A7D4D}">
      <dsp:nvSpPr>
        <dsp:cNvPr id="0" name=""/>
        <dsp:cNvSpPr/>
      </dsp:nvSpPr>
      <dsp:spPr>
        <a:xfrm>
          <a:off x="0" y="298297"/>
          <a:ext cx="3746789" cy="3746789"/>
        </a:xfrm>
        <a:prstGeom prst="downArrow">
          <a:avLst>
            <a:gd name="adj1" fmla="val 50000"/>
            <a:gd name="adj2" fmla="val 35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rtl="0">
            <a:lnSpc>
              <a:spcPct val="90000"/>
            </a:lnSpc>
            <a:spcBef>
              <a:spcPct val="0"/>
            </a:spcBef>
            <a:spcAft>
              <a:spcPct val="35000"/>
            </a:spcAft>
            <a:buNone/>
          </a:pPr>
          <a:r>
            <a:rPr lang="en-GB" sz="1600" kern="1200" dirty="0"/>
            <a:t>Caused by neurotransmitter imbalances (that enable individual brain cells to "talk" to each other and store new memories).</a:t>
          </a:r>
        </a:p>
      </dsp:txBody>
      <dsp:txXfrm>
        <a:off x="936697" y="298297"/>
        <a:ext cx="1873395" cy="3091101"/>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C28367-3A1F-4581-8F27-EF45F95143CE}">
      <dsp:nvSpPr>
        <dsp:cNvPr id="0" name=""/>
        <dsp:cNvSpPr/>
      </dsp:nvSpPr>
      <dsp:spPr>
        <a:xfrm>
          <a:off x="0" y="4172"/>
          <a:ext cx="3909637" cy="3576651"/>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en-US" sz="1800" kern="1200"/>
            <a:t>Patients with the DED syndrome had reduced fluency, impaired visual naming, paranoia, loss of interest in activities, and psychomotor retardation, but showed a rather mild vegetative syndrome. </a:t>
          </a:r>
        </a:p>
      </dsp:txBody>
      <dsp:txXfrm>
        <a:off x="572553" y="527960"/>
        <a:ext cx="2764531" cy="2529075"/>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7.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3.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1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6.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17.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8.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2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chevronAccent+Icon">
  <dgm:title val="Chevron Accent Process"/>
  <dgm:desc val="Use to show sequential steps in a task, process, or workflow, or to emphasize movement or direction. Works best with minimal Level 1 and Level 2 text."/>
  <dgm:catLst>
    <dgm:cat type="process" pri="9500"/>
    <dgm:cat type="officeonline" pri="2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primFontSz" for="des" forName="txNode" op="equ" val="65"/>
      <dgm:constr type="w" for="ch" forName="compositeSpace" refType="w" refFor="ch" refForName="composite" fact="0.02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bgChev"/>
              <dgm:constr type="w" for="ch" forName="bgChev" refType="w" fact="0.9"/>
              <dgm:constr type="t" for="ch" forName="bgChev"/>
              <dgm:constr type="h" for="ch" forName="bgChev" refType="w" refFor="ch" refForName="bgChev" fact="0.386"/>
              <dgm:constr type="l" for="ch" forName="txNode" refType="w" fact="0.24"/>
              <dgm:constr type="w" for="ch" forName="txNode" refType="w" fact="0.76"/>
              <dgm:constr type="t" for="ch" forName="txNode" refType="h" refFor="ch" refForName="bgChev" fact="0.25"/>
              <dgm:constr type="h" for="ch" forName="txNode" refType="h" refFor="ch" refForName="bgChev"/>
            </dgm:constrLst>
          </dgm:if>
          <dgm:else name="Name7">
            <dgm:constrLst>
              <dgm:constr type="l" for="ch" forName="bgChev" refType="w" fact="0.1"/>
              <dgm:constr type="w" for="ch" forName="bgChev" refType="w" fact="0.9"/>
              <dgm:constr type="t" for="ch" forName="bgChev"/>
              <dgm:constr type="h" for="ch" forName="bgChev" refType="w" refFor="ch" refForName="bgChev" fact="0.386"/>
              <dgm:constr type="l" for="ch" forName="txNode"/>
              <dgm:constr type="w" for="ch" forName="txNode" refType="w" fact="0.76"/>
              <dgm:constr type="t" for="ch" forName="txNode" refType="h" refFor="ch" refForName="bgChev" fact="0.25"/>
              <dgm:constr type="h" for="ch" forName="txNode" refType="h" refFor="ch" refForName="bgChev"/>
            </dgm:constrLst>
          </dgm:else>
        </dgm:choose>
        <dgm:ruleLst/>
        <dgm:layoutNode name="bgChev" styleLbl="node1">
          <dgm:alg type="sp"/>
          <dgm:choose name="Name8">
            <dgm:if name="Name9" func="var" arg="dir" op="equ" val="norm">
              <dgm:shape xmlns:r="http://schemas.openxmlformats.org/officeDocument/2006/relationships" type="chevron" r:blip="">
                <dgm:adjLst>
                  <dgm:adj idx="1" val="0.4"/>
                </dgm:adjLst>
              </dgm:shape>
            </dgm:if>
            <dgm:else name="Name10">
              <dgm:shape xmlns:r="http://schemas.openxmlformats.org/officeDocument/2006/relationships" rot="180" type="chevron" r:blip="">
                <dgm:adjLst>
                  <dgm:adj idx="1" val="0.4"/>
                </dgm:adjLst>
              </dgm:shape>
            </dgm:else>
          </dgm:choose>
          <dgm:presOf/>
          <dgm:constrLst/>
        </dgm:layoutNode>
        <dgm:layoutNode name="txNode" styleLbl="fgAcc1">
          <dgm:varLst>
            <dgm:bulletEnabled val="1"/>
          </dgm:varLst>
          <dgm:alg type="tx"/>
          <dgm:shape xmlns:r="http://schemas.openxmlformats.org/officeDocument/2006/relationships" type="roundRect" r:blip="">
            <dgm:adjLst>
              <dgm:adj idx="1" val="0.1"/>
            </dgm:adjLst>
          </dgm:shape>
          <dgm:presOf axis="desOrSelf" ptType="node"/>
          <dgm:ruleLst>
            <dgm:rule type="primFontSz" val="5" fact="NaN" max="NaN"/>
          </dgm:ruleLst>
        </dgm:layoutNode>
      </dgm:layoutNode>
      <dgm:forEach name="Name11" axis="followSib" ptType="sibTrans" cnt="1">
        <dgm:layoutNode name="compositeSpace">
          <dgm:alg type="sp"/>
          <dgm:shape xmlns:r="http://schemas.openxmlformats.org/officeDocument/2006/relationships" r:blip="">
            <dgm:adjLst/>
          </dgm:shape>
          <dgm:presOf axis="sel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34.xml><?xml version="1.0" encoding="utf-8"?>
<dgm:layoutDef xmlns:dgm="http://schemas.openxmlformats.org/drawingml/2006/diagram" xmlns:a="http://schemas.openxmlformats.org/drawingml/2006/main" uniqueId="urn:microsoft.com/office/officeart/2009/3/layout/PieProcess">
  <dgm:title val=""/>
  <dgm:desc val=""/>
  <dgm:catLst>
    <dgm:cat type="list" pri="8600"/>
    <dgm:cat type="process" pri="4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constrLst>
      <dgm:constr type="primFontSz" for="des" forName="Parent" val="65"/>
      <dgm:constr type="primFontSz" for="des" forName="Child" refType="primFontSz" refFor="des" refForName="Parent" op="lte"/>
      <dgm:constr type="w" for="ch" forName="composite" refType="w"/>
      <dgm:constr type="h" for="ch" forName="composite" refType="h"/>
      <dgm:constr type="w" for="ch" forName="ParentComposite" refType="w" fact="0.5"/>
      <dgm:constr type="h" for="ch" forName="ParentComposite" refType="h"/>
      <dgm:constr type="w" for="ch" forName="negSibTrans" refType="h" refFor="ch" refForName="composite" fact="-0.075"/>
      <dgm:constr type="w" for="ch" forName="sibTrans" refType="w" refFor="ch" refForName="composite" fact="0.0425"/>
    </dgm:constrLst>
    <dgm:forEach name="nodesForEach" axis="ch" ptType="node" cnt="7">
      <dgm:layoutNode name="ParentComposite">
        <dgm:alg type="composite">
          <dgm:param type="ar" val="0.25"/>
        </dgm:alg>
        <dgm:shape xmlns:r="http://schemas.openxmlformats.org/officeDocument/2006/relationships" r:blip="">
          <dgm:adjLst/>
        </dgm:shape>
        <dgm:choose name="Name4">
          <dgm:if name="Name5" func="var" arg="dir" op="equ" val="norm">
            <dgm:constrLst>
              <dgm:constr type="l" for="ch" forName="Parent" refType="w" fact="0"/>
              <dgm:constr type="t" for="ch" forName="Parent" refType="h" fact="0.275"/>
              <dgm:constr type="w" for="ch" forName="Parent" refType="w" fact="0.6"/>
              <dgm:constr type="h" for="ch" forName="Parent" refType="h" fact="0.725"/>
              <dgm:constr type="l" for="ch" forName="Chord" refType="w" fact="0"/>
              <dgm:constr type="t" for="ch" forName="Chord" refType="h" fact="0"/>
              <dgm:constr type="w" for="ch" forName="Chord" refType="w"/>
              <dgm:constr type="h" for="ch" forName="Chord" refType="h" fact="0.25"/>
              <dgm:constr type="l" for="ch" forName="Pie" refType="w" fact="0.1"/>
              <dgm:constr type="t" for="ch" forName="Pie" refType="h" fact="0.025"/>
              <dgm:constr type="w" for="ch" forName="Pie" refType="w" fact="0.8"/>
              <dgm:constr type="h" for="ch" forName="Pie" refType="h" fact="0.2"/>
            </dgm:constrLst>
          </dgm:if>
          <dgm:else name="Name6">
            <dgm:constrLst>
              <dgm:constr type="r" for="ch" forName="Parent" refType="w"/>
              <dgm:constr type="t" for="ch" forName="Parent" refType="h" fact="0.275"/>
              <dgm:constr type="w" for="ch" forName="Parent" refType="w" fact="0.6"/>
              <dgm:constr type="h" for="ch" forName="Parent" refType="h" fact="0.725"/>
              <dgm:constr type="r" for="ch" forName="Chord" refType="w"/>
              <dgm:constr type="t" for="ch" forName="Chord" refType="h" fact="0"/>
              <dgm:constr type="w" for="ch" forName="Chord" refType="w"/>
              <dgm:constr type="h" for="ch" forName="Chord" refType="h" fact="0.25"/>
              <dgm:constr type="r" for="ch" forName="Pie" refType="w" fact="0.9"/>
              <dgm:constr type="t" for="ch" forName="Pie" refType="h" fact="0.025"/>
              <dgm:constr type="w" for="ch" forName="Pie" refType="w" fact="0.8"/>
              <dgm:constr type="h" for="ch" forName="Pie" refType="h" fact="0.2"/>
            </dgm:constrLst>
          </dgm:else>
        </dgm:choose>
        <dgm:layoutNode name="Chord" styleLbl="bgShp">
          <dgm:alg type="sp"/>
          <dgm:choose name="Name7">
            <dgm:if name="Name8" func="var" arg="dir" op="equ" val="norm">
              <dgm:shape xmlns:r="http://schemas.openxmlformats.org/officeDocument/2006/relationships" type="chord" r:blip="">
                <dgm:adjLst>
                  <dgm:adj idx="1" val="80"/>
                  <dgm:adj idx="2" val="-80"/>
                </dgm:adjLst>
              </dgm:shape>
            </dgm:if>
            <dgm:else name="Name9">
              <dgm:shape xmlns:r="http://schemas.openxmlformats.org/officeDocument/2006/relationships" rot="180" type="chord" r:blip="">
                <dgm:adjLst>
                  <dgm:adj idx="1" val="80"/>
                  <dgm:adj idx="2" val="-80"/>
                </dgm:adjLst>
              </dgm:shape>
            </dgm:else>
          </dgm:choose>
          <dgm:presOf/>
        </dgm:layoutNode>
        <dgm:layoutNode name="Pie" styleLbl="alignNode1">
          <dgm:alg type="sp"/>
          <dgm:choose name="Name10">
            <dgm:if name="Name11" func="var" arg="dir" op="equ" val="norm">
              <dgm:choose name="Name12">
                <dgm:if name="Name13" axis="precedSib" ptType="node" func="cnt" op="equ" val="0">
                  <dgm:choose name="Name14">
                    <dgm:if name="Name15" axis="followSib" ptType="node" func="cnt" op="equ" val="0">
                      <dgm:shape xmlns:r="http://schemas.openxmlformats.org/officeDocument/2006/relationships" type="pie" r:blip="">
                        <dgm:adjLst>
                          <dgm:adj idx="1" val="90"/>
                          <dgm:adj idx="2" val="-90"/>
                        </dgm:adjLst>
                      </dgm:shape>
                    </dgm:if>
                    <dgm:if name="Name16" axis="followSib" ptType="node" func="cnt" op="equ" val="1">
                      <dgm:shape xmlns:r="http://schemas.openxmlformats.org/officeDocument/2006/relationships" type="pie" r:blip="">
                        <dgm:adjLst>
                          <dgm:adj idx="1" val="180"/>
                          <dgm:adj idx="2" val="-90"/>
                        </dgm:adjLst>
                      </dgm:shape>
                    </dgm:if>
                    <dgm:if name="Name17" axis="followSib" ptType="node" func="cnt" op="equ" val="2">
                      <dgm:shape xmlns:r="http://schemas.openxmlformats.org/officeDocument/2006/relationships" type="pie" r:blip="">
                        <dgm:adjLst>
                          <dgm:adj idx="1" val="-150"/>
                          <dgm:adj idx="2" val="-90"/>
                        </dgm:adjLst>
                      </dgm:shape>
                    </dgm:if>
                    <dgm:if name="Name18" axis="followSib" ptType="node" func="cnt" op="equ" val="3">
                      <dgm:shape xmlns:r="http://schemas.openxmlformats.org/officeDocument/2006/relationships" type="pie" r:blip="">
                        <dgm:adjLst>
                          <dgm:adj idx="1" val="-135"/>
                          <dgm:adj idx="2" val="-90"/>
                        </dgm:adjLst>
                      </dgm:shape>
                    </dgm:if>
                    <dgm:if name="Name19" axis="followSib" ptType="node" func="cnt" op="equ" val="4">
                      <dgm:shape xmlns:r="http://schemas.openxmlformats.org/officeDocument/2006/relationships" type="pie" r:blip="">
                        <dgm:adjLst>
                          <dgm:adj idx="1" val="-126"/>
                          <dgm:adj idx="2" val="-90"/>
                        </dgm:adjLst>
                      </dgm:shape>
                    </dgm:if>
                    <dgm:if name="Name20" axis="followSib" ptType="node" func="cnt" op="equ" val="5">
                      <dgm:shape xmlns:r="http://schemas.openxmlformats.org/officeDocument/2006/relationships" type="pie" r:blip="">
                        <dgm:adjLst>
                          <dgm:adj idx="1" val="-120"/>
                          <dgm:adj idx="2" val="-90"/>
                        </dgm:adjLst>
                      </dgm:shape>
                    </dgm:if>
                    <dgm:else name="Name21">
                      <dgm:shape xmlns:r="http://schemas.openxmlformats.org/officeDocument/2006/relationships" type="pie" r:blip="">
                        <dgm:adjLst>
                          <dgm:adj idx="1" val="-115.7143"/>
                          <dgm:adj idx="2" val="-90"/>
                        </dgm:adjLst>
                      </dgm:shape>
                    </dgm:else>
                  </dgm:choose>
                </dgm:if>
                <dgm:if name="Name22" axis="precedSib" ptType="node" func="cnt" op="equ" val="1">
                  <dgm:choose name="Name23">
                    <dgm:if name="Name24" axis="followSib" ptType="node" func="cnt" op="equ" val="0">
                      <dgm:shape xmlns:r="http://schemas.openxmlformats.org/officeDocument/2006/relationships" type="pie" r:blip="">
                        <dgm:adjLst>
                          <dgm:adj idx="1" val="90"/>
                          <dgm:adj idx="2" val="-90"/>
                        </dgm:adjLst>
                      </dgm:shape>
                    </dgm:if>
                    <dgm:if name="Name25" axis="followSib" ptType="node" func="cnt" op="equ" val="1">
                      <dgm:shape xmlns:r="http://schemas.openxmlformats.org/officeDocument/2006/relationships" type="pie" r:blip="">
                        <dgm:adjLst>
                          <dgm:adj idx="1" val="150"/>
                          <dgm:adj idx="2" val="-90"/>
                        </dgm:adjLst>
                      </dgm:shape>
                    </dgm:if>
                    <dgm:if name="Name26" axis="followSib" ptType="node" func="cnt" op="equ" val="2">
                      <dgm:shape xmlns:r="http://schemas.openxmlformats.org/officeDocument/2006/relationships" type="pie" r:blip="">
                        <dgm:adjLst>
                          <dgm:adj idx="1" val="180"/>
                          <dgm:adj idx="2" val="-90"/>
                        </dgm:adjLst>
                      </dgm:shape>
                    </dgm:if>
                    <dgm:if name="Name27" axis="followSib" ptType="node" func="cnt" op="equ" val="3">
                      <dgm:shape xmlns:r="http://schemas.openxmlformats.org/officeDocument/2006/relationships" type="pie" r:blip="">
                        <dgm:adjLst>
                          <dgm:adj idx="1" val="-162"/>
                          <dgm:adj idx="2" val="-90"/>
                        </dgm:adjLst>
                      </dgm:shape>
                    </dgm:if>
                    <dgm:if name="Name28" axis="followSib" ptType="node" func="cnt" op="equ" val="4">
                      <dgm:shape xmlns:r="http://schemas.openxmlformats.org/officeDocument/2006/relationships" type="pie" r:blip="">
                        <dgm:adjLst>
                          <dgm:adj idx="1" val="-150"/>
                          <dgm:adj idx="2" val="-90"/>
                        </dgm:adjLst>
                      </dgm:shape>
                    </dgm:if>
                    <dgm:else name="Name29">
                      <dgm:shape xmlns:r="http://schemas.openxmlformats.org/officeDocument/2006/relationships" type="pie" r:blip="">
                        <dgm:adjLst>
                          <dgm:adj idx="1" val="-141.4286"/>
                          <dgm:adj idx="2" val="-90"/>
                        </dgm:adjLst>
                      </dgm:shape>
                    </dgm:else>
                  </dgm:choose>
                </dgm:if>
                <dgm:if name="Name30" axis="precedSib" ptType="node" func="cnt" op="equ" val="2">
                  <dgm:choose name="Name31">
                    <dgm:if name="Name32" axis="followSib" ptType="node" func="cnt" op="equ" val="0">
                      <dgm:shape xmlns:r="http://schemas.openxmlformats.org/officeDocument/2006/relationships" type="pie" r:blip="">
                        <dgm:adjLst>
                          <dgm:adj idx="1" val="90"/>
                          <dgm:adj idx="2" val="-90"/>
                        </dgm:adjLst>
                      </dgm:shape>
                    </dgm:if>
                    <dgm:if name="Name33" axis="followSib" ptType="node" func="cnt" op="equ" val="1">
                      <dgm:shape xmlns:r="http://schemas.openxmlformats.org/officeDocument/2006/relationships" type="pie" r:blip="">
                        <dgm:adjLst>
                          <dgm:adj idx="1" val="135"/>
                          <dgm:adj idx="2" val="-90"/>
                        </dgm:adjLst>
                      </dgm:shape>
                    </dgm:if>
                    <dgm:if name="Name34" axis="followSib" ptType="node" func="cnt" op="equ" val="2">
                      <dgm:shape xmlns:r="http://schemas.openxmlformats.org/officeDocument/2006/relationships" type="pie" r:blip="">
                        <dgm:adjLst>
                          <dgm:adj idx="1" val="162"/>
                          <dgm:adj idx="2" val="-90"/>
                        </dgm:adjLst>
                      </dgm:shape>
                    </dgm:if>
                    <dgm:if name="Name35" axis="followSib" ptType="node" func="cnt" op="equ" val="3">
                      <dgm:shape xmlns:r="http://schemas.openxmlformats.org/officeDocument/2006/relationships" type="pie" r:blip="">
                        <dgm:adjLst>
                          <dgm:adj idx="1" val="180"/>
                          <dgm:adj idx="2" val="-90"/>
                        </dgm:adjLst>
                      </dgm:shape>
                    </dgm:if>
                    <dgm:else name="Name36">
                      <dgm:shape xmlns:r="http://schemas.openxmlformats.org/officeDocument/2006/relationships" type="pie" r:blip="">
                        <dgm:adjLst>
                          <dgm:adj idx="1" val="-167.1429"/>
                          <dgm:adj idx="2" val="-90"/>
                        </dgm:adjLst>
                      </dgm:shape>
                    </dgm:else>
                  </dgm:choose>
                </dgm:if>
                <dgm:if name="Name37" axis="precedSib" ptType="node" func="cnt" op="equ" val="3">
                  <dgm:choose name="Name38">
                    <dgm:if name="Name39" axis="followSib" ptType="node" func="cnt" op="equ" val="0">
                      <dgm:shape xmlns:r="http://schemas.openxmlformats.org/officeDocument/2006/relationships" type="pie" r:blip="">
                        <dgm:adjLst>
                          <dgm:adj idx="1" val="90"/>
                          <dgm:adj idx="2" val="-90"/>
                        </dgm:adjLst>
                      </dgm:shape>
                    </dgm:if>
                    <dgm:if name="Name40" axis="followSib" ptType="node" func="cnt" op="equ" val="1">
                      <dgm:shape xmlns:r="http://schemas.openxmlformats.org/officeDocument/2006/relationships" type="pie" r:blip="">
                        <dgm:adjLst>
                          <dgm:adj idx="1" val="126"/>
                          <dgm:adj idx="2" val="-90"/>
                        </dgm:adjLst>
                      </dgm:shape>
                    </dgm:if>
                    <dgm:if name="Name41" axis="followSib" ptType="node" func="cnt" op="equ" val="2">
                      <dgm:shape xmlns:r="http://schemas.openxmlformats.org/officeDocument/2006/relationships" type="pie" r:blip="">
                        <dgm:adjLst>
                          <dgm:adj idx="1" val="150"/>
                          <dgm:adj idx="2" val="-90"/>
                        </dgm:adjLst>
                      </dgm:shape>
                    </dgm:if>
                    <dgm:else name="Name42">
                      <dgm:shape xmlns:r="http://schemas.openxmlformats.org/officeDocument/2006/relationships" type="pie" r:blip="">
                        <dgm:adjLst>
                          <dgm:adj idx="1" val="167.1429"/>
                          <dgm:adj idx="2" val="-90"/>
                        </dgm:adjLst>
                      </dgm:shape>
                    </dgm:else>
                  </dgm:choose>
                </dgm:if>
                <dgm:if name="Name43" axis="precedSib" ptType="node" func="cnt" op="equ" val="4">
                  <dgm:choose name="Name44">
                    <dgm:if name="Name45" axis="followSib" ptType="node" func="cnt" op="equ" val="0">
                      <dgm:shape xmlns:r="http://schemas.openxmlformats.org/officeDocument/2006/relationships" type="pie" r:blip="">
                        <dgm:adjLst>
                          <dgm:adj idx="1" val="90"/>
                          <dgm:adj idx="2" val="-90"/>
                        </dgm:adjLst>
                      </dgm:shape>
                    </dgm:if>
                    <dgm:if name="Name46" axis="followSib" ptType="node" func="cnt" op="equ" val="1">
                      <dgm:shape xmlns:r="http://schemas.openxmlformats.org/officeDocument/2006/relationships" type="pie" r:blip="">
                        <dgm:adjLst>
                          <dgm:adj idx="1" val="120"/>
                          <dgm:adj idx="2" val="-90"/>
                        </dgm:adjLst>
                      </dgm:shape>
                    </dgm:if>
                    <dgm:else name="Name47">
                      <dgm:shape xmlns:r="http://schemas.openxmlformats.org/officeDocument/2006/relationships" type="pie" r:blip="">
                        <dgm:adjLst>
                          <dgm:adj idx="1" val="141.4286"/>
                          <dgm:adj idx="2" val="-90"/>
                        </dgm:adjLst>
                      </dgm:shape>
                    </dgm:else>
                  </dgm:choose>
                </dgm:if>
                <dgm:if name="Name48" axis="precedSib" ptType="node" func="cnt" op="equ" val="5">
                  <dgm:choose name="Name49">
                    <dgm:if name="Name50" axis="followSib" ptType="node" func="cnt" op="equ" val="0">
                      <dgm:shape xmlns:r="http://schemas.openxmlformats.org/officeDocument/2006/relationships" type="pie" r:blip="">
                        <dgm:adjLst>
                          <dgm:adj idx="1" val="90"/>
                          <dgm:adj idx="2" val="-90"/>
                        </dgm:adjLst>
                      </dgm:shape>
                    </dgm:if>
                    <dgm:else name="Name51">
                      <dgm:shape xmlns:r="http://schemas.openxmlformats.org/officeDocument/2006/relationships" type="pie" r:blip="">
                        <dgm:adjLst>
                          <dgm:adj idx="1" val="115.7143"/>
                          <dgm:adj idx="2" val="-90"/>
                        </dgm:adjLst>
                      </dgm:shape>
                    </dgm:else>
                  </dgm:choose>
                </dgm:if>
                <dgm:else name="Name52">
                  <dgm:shape xmlns:r="http://schemas.openxmlformats.org/officeDocument/2006/relationships" type="pie" r:blip="">
                    <dgm:adjLst>
                      <dgm:adj idx="1" val="90"/>
                      <dgm:adj idx="2" val="-90"/>
                    </dgm:adjLst>
                  </dgm:shape>
                </dgm:else>
              </dgm:choose>
            </dgm:if>
            <dgm:else name="Name53">
              <dgm:choose name="Name54">
                <dgm:if name="Name55" axis="precedSib" ptType="node" func="cnt" op="equ" val="0">
                  <dgm:choose name="Name56">
                    <dgm:if name="Name57" axis="followSib" ptType="node" func="cnt" op="equ" val="0">
                      <dgm:shape xmlns:r="http://schemas.openxmlformats.org/officeDocument/2006/relationships" rot="180" type="pie" r:blip="">
                        <dgm:adjLst>
                          <dgm:adj idx="1" val="90"/>
                          <dgm:adj idx="2" val="-90"/>
                        </dgm:adjLst>
                      </dgm:shape>
                    </dgm:if>
                    <dgm:if name="Name58" axis="followSib" ptType="node" func="cnt" op="equ" val="1">
                      <dgm:shape xmlns:r="http://schemas.openxmlformats.org/officeDocument/2006/relationships" rot="180" type="pie" r:blip="">
                        <dgm:adjLst>
                          <dgm:adj idx="1" val="90"/>
                          <dgm:adj idx="2" val="180"/>
                        </dgm:adjLst>
                      </dgm:shape>
                    </dgm:if>
                    <dgm:if name="Name59" axis="followSib" ptType="node" func="cnt" op="equ" val="2">
                      <dgm:shape xmlns:r="http://schemas.openxmlformats.org/officeDocument/2006/relationships" rot="180" type="pie" r:blip="">
                        <dgm:adjLst>
                          <dgm:adj idx="1" val="90"/>
                          <dgm:adj idx="2" val="150"/>
                        </dgm:adjLst>
                      </dgm:shape>
                    </dgm:if>
                    <dgm:if name="Name60" axis="followSib" ptType="node" func="cnt" op="equ" val="3">
                      <dgm:shape xmlns:r="http://schemas.openxmlformats.org/officeDocument/2006/relationships" rot="180" type="pie" r:blip="">
                        <dgm:adjLst>
                          <dgm:adj idx="1" val="90"/>
                          <dgm:adj idx="2" val="135"/>
                        </dgm:adjLst>
                      </dgm:shape>
                    </dgm:if>
                    <dgm:if name="Name61" axis="followSib" ptType="node" func="cnt" op="equ" val="4">
                      <dgm:shape xmlns:r="http://schemas.openxmlformats.org/officeDocument/2006/relationships" rot="180" type="pie" r:blip="">
                        <dgm:adjLst>
                          <dgm:adj idx="1" val="90"/>
                          <dgm:adj idx="2" val="126"/>
                        </dgm:adjLst>
                      </dgm:shape>
                    </dgm:if>
                    <dgm:if name="Name62" axis="followSib" ptType="node" func="cnt" op="equ" val="5">
                      <dgm:shape xmlns:r="http://schemas.openxmlformats.org/officeDocument/2006/relationships" rot="180" type="pie" r:blip="">
                        <dgm:adjLst>
                          <dgm:adj idx="1" val="90"/>
                          <dgm:adj idx="2" val="120"/>
                        </dgm:adjLst>
                      </dgm:shape>
                    </dgm:if>
                    <dgm:else name="Name63">
                      <dgm:shape xmlns:r="http://schemas.openxmlformats.org/officeDocument/2006/relationships" rot="180" type="pie" r:blip="">
                        <dgm:adjLst>
                          <dgm:adj idx="1" val="90"/>
                          <dgm:adj idx="2" val="115.7143"/>
                        </dgm:adjLst>
                      </dgm:shape>
                    </dgm:else>
                  </dgm:choose>
                </dgm:if>
                <dgm:if name="Name64" axis="precedSib" ptType="node" func="cnt" op="equ" val="1">
                  <dgm:choose name="Name65">
                    <dgm:if name="Name66" axis="followSib" ptType="node" func="cnt" op="equ" val="0">
                      <dgm:shape xmlns:r="http://schemas.openxmlformats.org/officeDocument/2006/relationships" rot="180" type="pie" r:blip="">
                        <dgm:adjLst>
                          <dgm:adj idx="1" val="90"/>
                          <dgm:adj idx="2" val="-90"/>
                        </dgm:adjLst>
                      </dgm:shape>
                    </dgm:if>
                    <dgm:if name="Name67" axis="followSib" ptType="node" func="cnt" op="equ" val="1">
                      <dgm:shape xmlns:r="http://schemas.openxmlformats.org/officeDocument/2006/relationships" rot="180" type="pie" r:blip="">
                        <dgm:adjLst>
                          <dgm:adj idx="1" val="90"/>
                          <dgm:adj idx="2" val="-150"/>
                        </dgm:adjLst>
                      </dgm:shape>
                    </dgm:if>
                    <dgm:if name="Name68" axis="followSib" ptType="node" func="cnt" op="equ" val="2">
                      <dgm:shape xmlns:r="http://schemas.openxmlformats.org/officeDocument/2006/relationships" rot="180" type="pie" r:blip="">
                        <dgm:adjLst>
                          <dgm:adj idx="1" val="90"/>
                          <dgm:adj idx="2" val="180"/>
                        </dgm:adjLst>
                      </dgm:shape>
                    </dgm:if>
                    <dgm:if name="Name69" axis="followSib" ptType="node" func="cnt" op="equ" val="3">
                      <dgm:shape xmlns:r="http://schemas.openxmlformats.org/officeDocument/2006/relationships" rot="180" type="pie" r:blip="">
                        <dgm:adjLst>
                          <dgm:adj idx="1" val="90"/>
                          <dgm:adj idx="2" val="162"/>
                        </dgm:adjLst>
                      </dgm:shape>
                    </dgm:if>
                    <dgm:if name="Name70" axis="followSib" ptType="node" func="cnt" op="equ" val="4">
                      <dgm:shape xmlns:r="http://schemas.openxmlformats.org/officeDocument/2006/relationships" rot="180" type="pie" r:blip="">
                        <dgm:adjLst>
                          <dgm:adj idx="1" val="90"/>
                          <dgm:adj idx="2" val="150"/>
                        </dgm:adjLst>
                      </dgm:shape>
                    </dgm:if>
                    <dgm:else name="Name71">
                      <dgm:shape xmlns:r="http://schemas.openxmlformats.org/officeDocument/2006/relationships" rot="180" type="pie" r:blip="">
                        <dgm:adjLst>
                          <dgm:adj idx="1" val="90"/>
                          <dgm:adj idx="2" val="141.4286"/>
                        </dgm:adjLst>
                      </dgm:shape>
                    </dgm:else>
                  </dgm:choose>
                </dgm:if>
                <dgm:if name="Name72" axis="precedSib" ptType="node" func="cnt" op="equ" val="2">
                  <dgm:choose name="Name73">
                    <dgm:if name="Name74" axis="followSib" ptType="node" func="cnt" op="equ" val="0">
                      <dgm:shape xmlns:r="http://schemas.openxmlformats.org/officeDocument/2006/relationships" rot="180" type="pie" r:blip="">
                        <dgm:adjLst>
                          <dgm:adj idx="1" val="90"/>
                          <dgm:adj idx="2" val="-90"/>
                        </dgm:adjLst>
                      </dgm:shape>
                    </dgm:if>
                    <dgm:if name="Name75" axis="followSib" ptType="node" func="cnt" op="equ" val="1">
                      <dgm:shape xmlns:r="http://schemas.openxmlformats.org/officeDocument/2006/relationships" rot="180" type="pie" r:blip="">
                        <dgm:adjLst>
                          <dgm:adj idx="1" val="90"/>
                          <dgm:adj idx="2" val="-135"/>
                        </dgm:adjLst>
                      </dgm:shape>
                    </dgm:if>
                    <dgm:if name="Name76" axis="followSib" ptType="node" func="cnt" op="equ" val="2">
                      <dgm:shape xmlns:r="http://schemas.openxmlformats.org/officeDocument/2006/relationships" rot="180" type="pie" r:blip="">
                        <dgm:adjLst>
                          <dgm:adj idx="1" val="90"/>
                          <dgm:adj idx="2" val="-162"/>
                        </dgm:adjLst>
                      </dgm:shape>
                    </dgm:if>
                    <dgm:if name="Name77" axis="followSib" ptType="node" func="cnt" op="equ" val="3">
                      <dgm:shape xmlns:r="http://schemas.openxmlformats.org/officeDocument/2006/relationships" rot="180" type="pie" r:blip="">
                        <dgm:adjLst>
                          <dgm:adj idx="1" val="90"/>
                          <dgm:adj idx="2" val="180"/>
                        </dgm:adjLst>
                      </dgm:shape>
                    </dgm:if>
                    <dgm:else name="Name78">
                      <dgm:shape xmlns:r="http://schemas.openxmlformats.org/officeDocument/2006/relationships" rot="180" type="pie" r:blip="">
                        <dgm:adjLst>
                          <dgm:adj idx="1" val="90"/>
                          <dgm:adj idx="2" val="167.1429"/>
                        </dgm:adjLst>
                      </dgm:shape>
                    </dgm:else>
                  </dgm:choose>
                </dgm:if>
                <dgm:if name="Name79" axis="precedSib" ptType="node" func="cnt" op="equ" val="3">
                  <dgm:choose name="Name80">
                    <dgm:if name="Name81" axis="followSib" ptType="node" func="cnt" op="equ" val="0">
                      <dgm:shape xmlns:r="http://schemas.openxmlformats.org/officeDocument/2006/relationships" rot="180" type="pie" r:blip="">
                        <dgm:adjLst>
                          <dgm:adj idx="1" val="90"/>
                          <dgm:adj idx="2" val="-90"/>
                        </dgm:adjLst>
                      </dgm:shape>
                    </dgm:if>
                    <dgm:if name="Name82" axis="followSib" ptType="node" func="cnt" op="equ" val="1">
                      <dgm:shape xmlns:r="http://schemas.openxmlformats.org/officeDocument/2006/relationships" rot="180" type="pie" r:blip="">
                        <dgm:adjLst>
                          <dgm:adj idx="1" val="90"/>
                          <dgm:adj idx="2" val="-126"/>
                        </dgm:adjLst>
                      </dgm:shape>
                    </dgm:if>
                    <dgm:if name="Name83" axis="followSib" ptType="node" func="cnt" op="equ" val="2">
                      <dgm:shape xmlns:r="http://schemas.openxmlformats.org/officeDocument/2006/relationships" rot="180" type="pie" r:blip="">
                        <dgm:adjLst>
                          <dgm:adj idx="1" val="90"/>
                          <dgm:adj idx="2" val="-150"/>
                        </dgm:adjLst>
                      </dgm:shape>
                    </dgm:if>
                    <dgm:else name="Name84">
                      <dgm:shape xmlns:r="http://schemas.openxmlformats.org/officeDocument/2006/relationships" rot="180" type="pie" r:blip="">
                        <dgm:adjLst>
                          <dgm:adj idx="1" val="90"/>
                          <dgm:adj idx="2" val="-167.1429"/>
                        </dgm:adjLst>
                      </dgm:shape>
                    </dgm:else>
                  </dgm:choose>
                </dgm:if>
                <dgm:if name="Name85" axis="precedSib" ptType="node" func="cnt" op="equ" val="4">
                  <dgm:choose name="Name86">
                    <dgm:if name="Name87" axis="followSib" ptType="node" func="cnt" op="equ" val="0">
                      <dgm:shape xmlns:r="http://schemas.openxmlformats.org/officeDocument/2006/relationships" rot="180" type="pie" r:blip="">
                        <dgm:adjLst>
                          <dgm:adj idx="1" val="90"/>
                          <dgm:adj idx="2" val="-90"/>
                        </dgm:adjLst>
                      </dgm:shape>
                    </dgm:if>
                    <dgm:if name="Name88" axis="followSib" ptType="node" func="cnt" op="equ" val="1">
                      <dgm:shape xmlns:r="http://schemas.openxmlformats.org/officeDocument/2006/relationships" rot="180" type="pie" r:blip="">
                        <dgm:adjLst>
                          <dgm:adj idx="1" val="90"/>
                          <dgm:adj idx="2" val="-120"/>
                        </dgm:adjLst>
                      </dgm:shape>
                    </dgm:if>
                    <dgm:else name="Name89">
                      <dgm:shape xmlns:r="http://schemas.openxmlformats.org/officeDocument/2006/relationships" rot="180" type="pie" r:blip="">
                        <dgm:adjLst>
                          <dgm:adj idx="1" val="90"/>
                          <dgm:adj idx="2" val="-141.4286"/>
                        </dgm:adjLst>
                      </dgm:shape>
                    </dgm:else>
                  </dgm:choose>
                </dgm:if>
                <dgm:if name="Name90" axis="precedSib" ptType="node" func="cnt" op="equ" val="5">
                  <dgm:choose name="Name91">
                    <dgm:if name="Name92" axis="followSib" ptType="node" func="cnt" op="equ" val="0">
                      <dgm:shape xmlns:r="http://schemas.openxmlformats.org/officeDocument/2006/relationships" rot="180" type="pie" r:blip="">
                        <dgm:adjLst>
                          <dgm:adj idx="1" val="90"/>
                          <dgm:adj idx="2" val="-90"/>
                        </dgm:adjLst>
                      </dgm:shape>
                    </dgm:if>
                    <dgm:else name="Name93">
                      <dgm:shape xmlns:r="http://schemas.openxmlformats.org/officeDocument/2006/relationships" rot="180" type="pie" r:blip="">
                        <dgm:adjLst>
                          <dgm:adj idx="1" val="90"/>
                          <dgm:adj idx="2" val="-115.7143"/>
                        </dgm:adjLst>
                      </dgm:shape>
                    </dgm:else>
                  </dgm:choose>
                </dgm:if>
                <dgm:else name="Name94">
                  <dgm:shape xmlns:r="http://schemas.openxmlformats.org/officeDocument/2006/relationships" rot="180" type="pie" r:blip="">
                    <dgm:adjLst>
                      <dgm:adj idx="1" val="90"/>
                      <dgm:adj idx="2" val="-90"/>
                    </dgm:adjLst>
                  </dgm:shape>
                </dgm:else>
              </dgm:choose>
            </dgm:else>
          </dgm:choose>
          <dgm:presOf/>
        </dgm:layoutNode>
        <dgm:layoutNode name="Parent" styleLbl="revTx">
          <dgm:varLst>
            <dgm:chMax val="1"/>
            <dgm:chPref val="1"/>
            <dgm:bulletEnabled val="1"/>
          </dgm:varLst>
          <dgm:choose name="Name95">
            <dgm:if name="Name96" func="var" arg="dir" op="equ" val="norm">
              <dgm:alg type="tx">
                <dgm:param type="parTxLTRAlign" val="r"/>
                <dgm:param type="parTxRTLAlign" val="r"/>
                <dgm:param type="shpTxLTRAlignCh" val="r"/>
                <dgm:param type="shpTxRTLAlignCh" val="r"/>
                <dgm:param type="txAnchorVert" val="b"/>
                <dgm:param type="autoTxRot" val="grav"/>
              </dgm:alg>
            </dgm:if>
            <dgm:else name="Name97">
              <dgm:alg type="tx">
                <dgm:param type="parTxLTRAlign" val="l"/>
                <dgm:param type="parTxRTLAlign" val="l"/>
                <dgm:param type="shpTxLTRAlignCh" val="l"/>
                <dgm:param type="shpTxRTLAlignCh" val="l"/>
                <dgm:param type="txAnchorVert" val="b"/>
                <dgm:param type="autoTxRot" val="grav"/>
              </dgm:alg>
            </dgm:else>
          </dgm:choose>
          <dgm:choose name="Name98">
            <dgm:if name="Name99" func="var" arg="dir" op="equ" val="norm">
              <dgm:shape xmlns:r="http://schemas.openxmlformats.org/officeDocument/2006/relationships" rot="-90" type="rect" r:blip="">
                <dgm:adjLst/>
              </dgm:shape>
            </dgm:if>
            <dgm:else name="Name100">
              <dgm:shape xmlns:r="http://schemas.openxmlformats.org/officeDocument/2006/relationships" rot="90" type="rect" r:blip="">
                <dgm:adjLst/>
              </dgm:shape>
            </dgm:else>
          </dgm:choose>
          <dgm:presOf axis="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dgm:choose name="Name101">
        <dgm:if name="Name102" axis="ch" ptType="node" func="cnt" op="gte" val="1">
          <dgm:forEach name="negSibTransForEach" axis="ch" ptType="sibTrans" hideLastTrans="0" cnt="1">
            <dgm:layoutNode name="negSibTrans">
              <dgm:alg type="sp"/>
              <dgm:shape xmlns:r="http://schemas.openxmlformats.org/officeDocument/2006/relationships" r:blip="">
                <dgm:adjLst/>
              </dgm:shape>
            </dgm:layoutNode>
          </dgm:forEach>
          <dgm:layoutNode name="composite">
            <dgm:alg type="composite">
              <dgm:param type="ar" val="0.5"/>
            </dgm:alg>
            <dgm:shape xmlns:r="http://schemas.openxmlformats.org/officeDocument/2006/relationships" r:blip="">
              <dgm:adjLst/>
            </dgm:shape>
            <dgm:choose name="Name103">
              <dgm:if name="Name104" func="var" arg="dir" op="equ" val="norm">
                <dgm:constrLst>
                  <dgm:constr type="l" for="ch" forName="Child" refType="w" fact="0"/>
                  <dgm:constr type="t" for="ch" forName="Child" refType="h" fact="0"/>
                  <dgm:constr type="w" for="ch" forName="Child" refType="w"/>
                  <dgm:constr type="h" for="ch" forName="Child" refType="h"/>
                </dgm:constrLst>
              </dgm:if>
              <dgm:else name="Name105">
                <dgm:constrLst>
                  <dgm:constr type="r" for="ch" forName="Child" refType="w"/>
                  <dgm:constr type="t" for="ch" forName="Child" refType="h" fact="0"/>
                  <dgm:constr type="w" for="ch" forName="Child" refType="w"/>
                  <dgm:constr type="h" for="ch" forName="Child" refType="h"/>
                </dgm:constrLst>
              </dgm:else>
            </dgm:choose>
            <dgm:ruleLst/>
            <dgm:layoutNode name="Child" styleLbl="revTx">
              <dgm:varLst>
                <dgm:chMax val="0"/>
                <dgm:chPref val="0"/>
                <dgm:bulletEnabled val="1"/>
              </dgm:varLst>
              <dgm:choose name="Name106">
                <dgm:if name="Name107" func="var" arg="dir" op="equ" val="norm">
                  <dgm:alg type="tx">
                    <dgm:param type="parTxLTRAlign" val="l"/>
                    <dgm:param type="parTxRTLAlign" val="r"/>
                    <dgm:param type="txAnchorVert" val="t"/>
                  </dgm:alg>
                </dgm:if>
                <dgm:else name="Name108">
                  <dgm:alg type="tx">
                    <dgm:param type="parTxLTRAlign" val="r"/>
                    <dgm:param type="parTxRTLAlign" val="l"/>
                    <dgm:param type="txAnchorVert" val="t"/>
                  </dgm:alg>
                </dgm:else>
              </dgm:choose>
              <dgm:shape xmlns:r="http://schemas.openxmlformats.org/officeDocument/2006/relationships" type="rect" r:blip="">
                <dgm:adjLst/>
              </dgm:shape>
              <dgm:presOf axis="des"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if>
        <dgm:else name="Name109"/>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0.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1.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4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7.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48.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BBB000-8E8D-4ED1-A069-AC8E2203AD8F}" type="datetimeFigureOut">
              <a:rPr lang="en-GB" smtClean="0"/>
              <a:t>05/01/2026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2C15CF-5C9B-45AE-B160-F91EE8CA4A5D}" type="slidenum">
              <a:rPr lang="en-GB" smtClean="0"/>
              <a:t>‹#›</a:t>
            </a:fld>
            <a:endParaRPr lang="en-GB"/>
          </a:p>
        </p:txBody>
      </p:sp>
    </p:spTree>
    <p:extLst>
      <p:ext uri="{BB962C8B-B14F-4D97-AF65-F5344CB8AC3E}">
        <p14:creationId xmlns:p14="http://schemas.microsoft.com/office/powerpoint/2010/main" val="31333303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www.google.com/search?sca_esv=b36f55d2b2433671&amp;rlz=1C1ZKTG_en-gbGB931GB931&amp;sxsrf=AHTn8zrPCIUOQgHi9mv8A6BnXjqS_w7H2A:1741164239223&amp;q=disorientation&amp;si=APYL9bsmBj2L-9_FU2xx39HhW8Szs9jWS8_VGk7wJXfutlLn6898ccXfYCsKkIVwmJCtgDiMZal4JznpXlIPBqcVyfy1Q2X0zshiecnpvR_x0iatx8wbly4%3D&amp;expnd=1&amp;sa=X&amp;ved=2ahUKEwjDzeWfxvKLAxXRXUEAHb5NA-oQyecJegQIFxAQ" TargetMode="External"/><Relationship Id="rId2" Type="http://schemas.openxmlformats.org/officeDocument/2006/relationships/slide" Target="../slides/slide22.xml"/><Relationship Id="rId1" Type="http://schemas.openxmlformats.org/officeDocument/2006/relationships/notesMaster" Target="../notesMasters/notesMaster1.xml"/><Relationship Id="rId4" Type="http://schemas.openxmlformats.org/officeDocument/2006/relationships/hyperlink" Target="https://www.google.com/search?sca_esv=b36f55d2b2433671&amp;rlz=1C1ZKTG_en-gbGB931GB931&amp;sxsrf=AHTn8zrPCIUOQgHi9mv8A6BnXjqS_w7H2A:1741164239223&amp;q=hallucinations&amp;si=APYL9bsmBj2L-9_FU2xx39HhW8SzYA4yUYkJnyXPHbxschOG_i533Y8V9qxSIycAJ73MudI7aqG5_j-wP_8mV-kJKUcK6HKKv_LJCp5THp9tQ1XyeLDM0OM%3D&amp;expnd=1&amp;sa=X&amp;ved=2ahUKEwjDzeWfxvKLAxXRXUEAHb5NA-oQyecJegQIFxAR" TargetMode="Externa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GB" b="0" i="0">
                <a:solidFill>
                  <a:srgbClr val="464646"/>
                </a:solidFill>
                <a:effectLst/>
                <a:latin typeface="Segoe UI" panose="020B0502040204020203" pitchFamily="34" charset="0"/>
              </a:rPr>
              <a:t>So what do we mean by loneliness?</a:t>
            </a:r>
          </a:p>
          <a:p>
            <a:pPr algn="r">
              <a:buFont typeface="Arial" panose="020B0604020202020204" pitchFamily="34" charset="0"/>
              <a:buChar char="•"/>
            </a:pPr>
            <a:r>
              <a:rPr lang="en-GB" b="0" i="0">
                <a:solidFill>
                  <a:srgbClr val="464646"/>
                </a:solidFill>
                <a:effectLst/>
                <a:latin typeface="Segoe UI" panose="020B0502040204020203" pitchFamily="34" charset="0"/>
              </a:rPr>
              <a:t>0:01</a:t>
            </a:r>
          </a:p>
          <a:p>
            <a:pPr algn="l">
              <a:buFont typeface="Arial" panose="020B0604020202020204" pitchFamily="34" charset="0"/>
              <a:buChar char="•"/>
            </a:pPr>
            <a:r>
              <a:rPr lang="en-GB" b="0" i="0">
                <a:solidFill>
                  <a:srgbClr val="464646"/>
                </a:solidFill>
                <a:effectLst/>
                <a:latin typeface="Segoe UI" panose="020B0502040204020203" pitchFamily="34" charset="0"/>
              </a:rPr>
              <a:t>If you Google loneliness, it says something like a state of solitude or being alone, a negative feeling related to deficient social relations, a feeling of disconnectedness or isolation.</a:t>
            </a:r>
          </a:p>
          <a:p>
            <a:pPr algn="l">
              <a:buFont typeface="Arial" panose="020B0604020202020204" pitchFamily="34" charset="0"/>
              <a:buChar char="•"/>
            </a:pPr>
            <a:endParaRPr lang="en-GB" b="0" i="0">
              <a:solidFill>
                <a:srgbClr val="464646"/>
              </a:solidFill>
              <a:effectLst/>
              <a:latin typeface="Segoe UI" panose="020B0502040204020203" pitchFamily="34" charset="0"/>
            </a:endParaRPr>
          </a:p>
          <a:p>
            <a:pPr algn="l">
              <a:buFont typeface="Arial" panose="020B0604020202020204" pitchFamily="34" charset="0"/>
              <a:buChar char="•"/>
            </a:pPr>
            <a:r>
              <a:rPr lang="en-GB" b="0" i="0">
                <a:solidFill>
                  <a:srgbClr val="464646"/>
                </a:solidFill>
                <a:effectLst/>
                <a:latin typeface="Segoe UI" panose="020B0502040204020203" pitchFamily="34" charset="0"/>
              </a:rPr>
              <a:t>If you Google isolation, it says it's a condition of being alone. Especially when this makes you feel unhappy.</a:t>
            </a:r>
          </a:p>
          <a:p>
            <a:pPr algn="l">
              <a:buFont typeface="Arial" panose="020B0604020202020204" pitchFamily="34" charset="0"/>
              <a:buChar char="•"/>
            </a:pPr>
            <a:r>
              <a:rPr lang="en-GB" b="0" i="0">
                <a:solidFill>
                  <a:srgbClr val="464646"/>
                </a:solidFill>
                <a:effectLst/>
                <a:latin typeface="Segoe UI" panose="020B0502040204020203" pitchFamily="34" charset="0"/>
              </a:rPr>
              <a:t>interlinked</a:t>
            </a:r>
            <a:endParaRPr lang="en-GB"/>
          </a:p>
        </p:txBody>
      </p:sp>
      <p:sp>
        <p:nvSpPr>
          <p:cNvPr id="4" name="Slide Number Placeholder 3"/>
          <p:cNvSpPr>
            <a:spLocks noGrp="1"/>
          </p:cNvSpPr>
          <p:nvPr>
            <p:ph type="sldNum" sz="quarter" idx="5"/>
          </p:nvPr>
        </p:nvSpPr>
        <p:spPr/>
        <p:txBody>
          <a:bodyPr/>
          <a:lstStyle/>
          <a:p>
            <a:fld id="{902C15CF-5C9B-45AE-B160-F91EE8CA4A5D}" type="slidenum">
              <a:rPr lang="en-GB" smtClean="0"/>
              <a:t>1</a:t>
            </a:fld>
            <a:endParaRPr lang="en-GB"/>
          </a:p>
        </p:txBody>
      </p:sp>
    </p:spTree>
    <p:extLst>
      <p:ext uri="{BB962C8B-B14F-4D97-AF65-F5344CB8AC3E}">
        <p14:creationId xmlns:p14="http://schemas.microsoft.com/office/powerpoint/2010/main" val="30317440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2800" b="1" dirty="0"/>
              <a:t>Loneliness in older adults</a:t>
            </a:r>
            <a:r>
              <a:rPr lang="en-GB" sz="2800" dirty="0"/>
              <a:t> is a significant issue, often influenced by physical, psychological, and social changes associated with aging. While loneliness can occur at any stage of life, it tends to be more </a:t>
            </a:r>
            <a:r>
              <a:rPr lang="en-GB" sz="2800" b="1" dirty="0"/>
              <a:t>prevalent and persistent</a:t>
            </a:r>
            <a:r>
              <a:rPr lang="en-GB" sz="2800" dirty="0"/>
              <a:t> in later years due to factors like retirement, health issues, and loss of loved ones.</a:t>
            </a:r>
          </a:p>
          <a:p>
            <a:pPr>
              <a:lnSpc>
                <a:spcPct val="107000"/>
              </a:lnSpc>
              <a:spcAft>
                <a:spcPts val="800"/>
              </a:spcAft>
            </a:pP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a:t>Feeling alone is not synonymous with being alone. The latter represents objective isolation, while the former is more subjective</a:t>
            </a:r>
            <a:endParaRPr lang="en-GB" dirty="0"/>
          </a:p>
          <a:p>
            <a:pPr algn="l">
              <a:buFont typeface="Arial" panose="020B0604020202020204" pitchFamily="34" charset="0"/>
              <a:buNone/>
            </a:pPr>
            <a:endParaRPr lang="en-GB" b="0" i="0">
              <a:solidFill>
                <a:srgbClr val="464646"/>
              </a:solidFill>
              <a:effectLst/>
              <a:latin typeface="Segoe UI" panose="020B0502040204020203" pitchFamily="34" charset="0"/>
            </a:endParaRPr>
          </a:p>
          <a:p>
            <a:pPr algn="l">
              <a:buFont typeface="Arial" panose="020B0604020202020204" pitchFamily="34" charset="0"/>
              <a:buNone/>
            </a:pPr>
            <a:r>
              <a:rPr lang="en-GB" b="0" i="0">
                <a:solidFill>
                  <a:srgbClr val="464646"/>
                </a:solidFill>
                <a:effectLst/>
                <a:latin typeface="Segoe UI" panose="020B0502040204020203" pitchFamily="34" charset="0"/>
              </a:rPr>
              <a:t>However</a:t>
            </a:r>
            <a:r>
              <a:rPr lang="en-GB" b="0" i="0" dirty="0">
                <a:solidFill>
                  <a:srgbClr val="464646"/>
                </a:solidFill>
                <a:effectLst/>
                <a:latin typeface="Segoe UI" panose="020B0502040204020203" pitchFamily="34" charset="0"/>
              </a:rPr>
              <a:t>, loneliness can arise as a consequence of unwanted isolation. If you feel that disconnect with others or you've been disconnected from others. And remember, we're talking about it in relation to old age now. So you might be disconnected from the generations or family or whatever it is.</a:t>
            </a:r>
          </a:p>
          <a:p>
            <a:pPr algn="l">
              <a:buFont typeface="Arial" panose="020B0604020202020204" pitchFamily="34" charset="0"/>
              <a:buChar char="•"/>
            </a:pPr>
            <a:endParaRPr lang="en-GB" b="0" i="0" dirty="0">
              <a:solidFill>
                <a:srgbClr val="464646"/>
              </a:solidFill>
              <a:effectLst/>
              <a:latin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Loneliness is always a psychologically unpleasant and distressing experience for those who experience it and can lead to social exclusion.</a:t>
            </a:r>
          </a:p>
          <a:p>
            <a:pPr algn="l">
              <a:buFont typeface="Arial" panose="020B0604020202020204" pitchFamily="34" charset="0"/>
              <a:buChar char="•"/>
            </a:pPr>
            <a:endParaRPr lang="en-GB" b="0" i="0" dirty="0">
              <a:solidFill>
                <a:srgbClr val="464646"/>
              </a:solidFill>
              <a:effectLst/>
              <a:latin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effectLst/>
                <a:latin typeface="Calibri" panose="020F0502020204030204" pitchFamily="34" charset="0"/>
                <a:ea typeface="Calibri" panose="020F0502020204030204" pitchFamily="34" charset="0"/>
                <a:cs typeface="Arial" panose="020B0604020202020204" pitchFamily="34" charset="0"/>
              </a:rPr>
              <a:t>While isolation is objective, measuring as it does the number of social contacts, loneliness is subjective in that it expresses a person's dissatisfaction with these social contacts. The latter results from the discrepancy between what is expected of a relationship and the reality observed (</a:t>
            </a:r>
            <a:r>
              <a:rPr lang="en-GB" sz="1200" dirty="0" err="1">
                <a:effectLst/>
                <a:latin typeface="Calibri" panose="020F0502020204030204" pitchFamily="34" charset="0"/>
                <a:ea typeface="Calibri" panose="020F0502020204030204" pitchFamily="34" charset="0"/>
                <a:cs typeface="Arial" panose="020B0604020202020204" pitchFamily="34" charset="0"/>
              </a:rPr>
              <a:t>Hossen</a:t>
            </a:r>
            <a:r>
              <a:rPr lang="en-GB" sz="1200" dirty="0">
                <a:effectLst/>
                <a:latin typeface="Calibri" panose="020F0502020204030204" pitchFamily="34" charset="0"/>
                <a:ea typeface="Calibri" panose="020F0502020204030204" pitchFamily="34" charset="0"/>
                <a:cs typeface="Arial" panose="020B0604020202020204" pitchFamily="34" charset="0"/>
              </a:rPr>
              <a:t>, 2012).</a:t>
            </a:r>
          </a:p>
          <a:p>
            <a:pPr algn="l">
              <a:buFont typeface="Arial" panose="020B0604020202020204" pitchFamily="34" charset="0"/>
              <a:buChar char="•"/>
            </a:pPr>
            <a:endParaRPr lang="en-GB" b="0" i="0" dirty="0">
              <a:solidFill>
                <a:srgbClr val="464646"/>
              </a:solidFill>
              <a:effectLst/>
              <a:latin typeface="Segoe UI" panose="020B0502040204020203" pitchFamily="34" charset="0"/>
            </a:endParaRPr>
          </a:p>
          <a:p>
            <a:endParaRPr lang="en-GB" dirty="0"/>
          </a:p>
        </p:txBody>
      </p:sp>
      <p:sp>
        <p:nvSpPr>
          <p:cNvPr id="4" name="Slide Number Placeholder 3"/>
          <p:cNvSpPr>
            <a:spLocks noGrp="1"/>
          </p:cNvSpPr>
          <p:nvPr>
            <p:ph type="sldNum" sz="quarter" idx="5"/>
          </p:nvPr>
        </p:nvSpPr>
        <p:spPr/>
        <p:txBody>
          <a:bodyPr/>
          <a:lstStyle/>
          <a:p>
            <a:fld id="{902C15CF-5C9B-45AE-B160-F91EE8CA4A5D}" type="slidenum">
              <a:rPr lang="en-GB" smtClean="0"/>
              <a:t>2</a:t>
            </a:fld>
            <a:endParaRPr lang="en-GB"/>
          </a:p>
        </p:txBody>
      </p:sp>
    </p:spTree>
    <p:extLst>
      <p:ext uri="{BB962C8B-B14F-4D97-AF65-F5344CB8AC3E}">
        <p14:creationId xmlns:p14="http://schemas.microsoft.com/office/powerpoint/2010/main" val="40762189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Loneliness is an afflictive and distressing feeling that leads to a malaise where individuals feel alone, despite being surrounded by people, and think they lack support, particularly in the form of affection.</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Situational factors and those associated with personality, whether combined or not with other factors, can contribute to a person experiencing feelings of loneliness. These feelings transform into a multidimensional problem the cause of which may be based on social roles and unrealistic expectations.</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Research on twin and non-twin siblings suggests that loneliness is approximately 50 per cent inherited and 50 per cent environmental. This means that a person’s response to environmental triggers is only partly due to their social situation, and is also partly due to inherited factors. This helps to explain why some people are happy to be alone, and others are not (but other environmental factors such as upbringing also play a role). However, the fact that loneliness is not 100 per cent heritable means that it can be affected by changes to environmental conditions (such as interventions to reduce loneliness).</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Slide Number Placeholder 3"/>
          <p:cNvSpPr>
            <a:spLocks noGrp="1"/>
          </p:cNvSpPr>
          <p:nvPr>
            <p:ph type="sldNum" sz="quarter" idx="5"/>
          </p:nvPr>
        </p:nvSpPr>
        <p:spPr/>
        <p:txBody>
          <a:bodyPr/>
          <a:lstStyle/>
          <a:p>
            <a:fld id="{902C15CF-5C9B-45AE-B160-F91EE8CA4A5D}" type="slidenum">
              <a:rPr lang="en-GB" smtClean="0"/>
              <a:t>4</a:t>
            </a:fld>
            <a:endParaRPr lang="en-GB"/>
          </a:p>
        </p:txBody>
      </p:sp>
    </p:spTree>
    <p:extLst>
      <p:ext uri="{BB962C8B-B14F-4D97-AF65-F5344CB8AC3E}">
        <p14:creationId xmlns:p14="http://schemas.microsoft.com/office/powerpoint/2010/main" val="4867996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a:effectLst/>
                <a:latin typeface="Calibri" panose="020F0502020204030204" pitchFamily="34" charset="0"/>
                <a:ea typeface="Calibri" panose="020F0502020204030204" pitchFamily="34" charset="0"/>
                <a:cs typeface="Arial" panose="020B0604020202020204" pitchFamily="34" charset="0"/>
              </a:rPr>
              <a:t>The feelings of loneliness that affect the elderly are not only a hallmark of those who are institutionalized (although they appear to be more common in these cases). Prevalence increases, particularly when life events occur that result in loss, or when the ability to adapt is decreased Vaz &amp; Gaspar (2011).</a:t>
            </a:r>
          </a:p>
          <a:p>
            <a:endParaRPr lang="en-GB"/>
          </a:p>
        </p:txBody>
      </p:sp>
      <p:sp>
        <p:nvSpPr>
          <p:cNvPr id="4" name="Slide Number Placeholder 3"/>
          <p:cNvSpPr>
            <a:spLocks noGrp="1"/>
          </p:cNvSpPr>
          <p:nvPr>
            <p:ph type="sldNum" sz="quarter" idx="5"/>
          </p:nvPr>
        </p:nvSpPr>
        <p:spPr/>
        <p:txBody>
          <a:bodyPr/>
          <a:lstStyle/>
          <a:p>
            <a:fld id="{902C15CF-5C9B-45AE-B160-F91EE8CA4A5D}" type="slidenum">
              <a:rPr lang="en-GB" smtClean="0"/>
              <a:t>5</a:t>
            </a:fld>
            <a:endParaRPr lang="en-GB"/>
          </a:p>
        </p:txBody>
      </p:sp>
    </p:spTree>
    <p:extLst>
      <p:ext uri="{BB962C8B-B14F-4D97-AF65-F5344CB8AC3E}">
        <p14:creationId xmlns:p14="http://schemas.microsoft.com/office/powerpoint/2010/main" val="24380902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a:effectLst/>
                <a:latin typeface="Calibri" panose="020F0502020204030204" pitchFamily="34" charset="0"/>
                <a:ea typeface="Calibri" panose="020F0502020204030204" pitchFamily="34" charset="0"/>
                <a:cs typeface="Arial" panose="020B0604020202020204" pitchFamily="34" charset="0"/>
              </a:rPr>
              <a:t>The personality of each elderly person, the social support they receive, how they lived their lives and the way coping strategies are organized to deal with feelings of loneliness can all influence feelings of being alone. Elderly people who cannot overcome the feelings of loneliness are at risk of premature institutionalization or even tend towards accelerated frailty, or even death </a:t>
            </a:r>
            <a:r>
              <a:rPr lang="en-GB" sz="1800" err="1">
                <a:effectLst/>
                <a:latin typeface="Calibri" panose="020F0502020204030204" pitchFamily="34" charset="0"/>
                <a:ea typeface="Calibri" panose="020F0502020204030204" pitchFamily="34" charset="0"/>
                <a:cs typeface="Arial" panose="020B0604020202020204" pitchFamily="34" charset="0"/>
              </a:rPr>
              <a:t>Azeredo</a:t>
            </a:r>
            <a:r>
              <a:rPr lang="en-GB" sz="1800">
                <a:effectLst/>
                <a:latin typeface="Calibri" panose="020F0502020204030204" pitchFamily="34" charset="0"/>
                <a:ea typeface="Calibri" panose="020F0502020204030204" pitchFamily="34" charset="0"/>
                <a:cs typeface="Arial" panose="020B0604020202020204" pitchFamily="34" charset="0"/>
              </a:rPr>
              <a:t> &amp; Barbeiro, 2015).</a:t>
            </a:r>
          </a:p>
          <a:p>
            <a:endParaRPr lang="en-GB"/>
          </a:p>
        </p:txBody>
      </p:sp>
      <p:sp>
        <p:nvSpPr>
          <p:cNvPr id="4" name="Slide Number Placeholder 3"/>
          <p:cNvSpPr>
            <a:spLocks noGrp="1"/>
          </p:cNvSpPr>
          <p:nvPr>
            <p:ph type="sldNum" sz="quarter" idx="5"/>
          </p:nvPr>
        </p:nvSpPr>
        <p:spPr/>
        <p:txBody>
          <a:bodyPr/>
          <a:lstStyle/>
          <a:p>
            <a:fld id="{902C15CF-5C9B-45AE-B160-F91EE8CA4A5D}" type="slidenum">
              <a:rPr lang="en-GB" smtClean="0"/>
              <a:t>6</a:t>
            </a:fld>
            <a:endParaRPr lang="en-GB"/>
          </a:p>
        </p:txBody>
      </p:sp>
    </p:spTree>
    <p:extLst>
      <p:ext uri="{BB962C8B-B14F-4D97-AF65-F5344CB8AC3E}">
        <p14:creationId xmlns:p14="http://schemas.microsoft.com/office/powerpoint/2010/main" val="40761715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An increasing number of older people are living alone and are at risk of being socially isolated. Social isolation has been identified as a risk factor for poor health, reduced well-being, mortality, depression and cognitive decline. It has been argued that health risks associated with isolation and loneliness are equivalent to the well-established detrimental effects of smoking and obesity. Social isolation and loneliness are particularly problematic in old age due to decreasing economic and social resources, functional limitations, the death of relatives and spouses, and changes in family structures and mobility.</a:t>
            </a:r>
          </a:p>
          <a:p>
            <a:endParaRPr lang="en-GB" dirty="0"/>
          </a:p>
        </p:txBody>
      </p:sp>
      <p:sp>
        <p:nvSpPr>
          <p:cNvPr id="4" name="Slide Number Placeholder 3"/>
          <p:cNvSpPr>
            <a:spLocks noGrp="1"/>
          </p:cNvSpPr>
          <p:nvPr>
            <p:ph type="sldNum" sz="quarter" idx="5"/>
          </p:nvPr>
        </p:nvSpPr>
        <p:spPr/>
        <p:txBody>
          <a:bodyPr/>
          <a:lstStyle/>
          <a:p>
            <a:fld id="{902C15CF-5C9B-45AE-B160-F91EE8CA4A5D}" type="slidenum">
              <a:rPr lang="en-GB" smtClean="0"/>
              <a:t>10</a:t>
            </a:fld>
            <a:endParaRPr lang="en-GB"/>
          </a:p>
        </p:txBody>
      </p:sp>
    </p:spTree>
    <p:extLst>
      <p:ext uri="{BB962C8B-B14F-4D97-AF65-F5344CB8AC3E}">
        <p14:creationId xmlns:p14="http://schemas.microsoft.com/office/powerpoint/2010/main" val="2591513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Arial" panose="020B0604020202020204" pitchFamily="34" charset="0"/>
              </a:rPr>
              <a:t>Lonely people suffer from more depressive symptoms, been reported to be less happy, less satisfied and more pessimistic. loneliness and depression share common symptoms like helplessness and pain.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Arial" panose="020B0604020202020204" pitchFamily="34" charset="0"/>
              </a:rPr>
              <a:t>In a study of 60-80 year-olds by Singh A et al., in 2009 they found an increase in level of depression with increase in level of loneliness. However no gender differences in elder males and females was found between loneliness and depression. The absence of significant gender difference is in contrast to the belief, as well as what has been reported in the literature that older females are more vulnerable to depression. The reason for this could be that all elderly females were not working women before 60 years of age. The transition in their lifestyle in their old age included breaking ties with their colleagues, friends and loss of status. However the transition in their lifestyle was slow, which could have prevented any change in mood. In another study by Bhatia et al., 2007 – they found higher loneliness scores in elderly women , compared to elderly males. He also found that older people, who were living alone were experiencing higher loneliness ,compared to those living with their spouses or their families.</a:t>
            </a:r>
          </a:p>
          <a:p>
            <a:endParaRPr lang="en-GB" dirty="0"/>
          </a:p>
          <a:p>
            <a:endParaRPr lang="en-GB" dirty="0"/>
          </a:p>
          <a:p>
            <a:r>
              <a:rPr lang="en-GB" sz="1800" dirty="0">
                <a:effectLst/>
                <a:latin typeface="Calibri" panose="020F0502020204030204" pitchFamily="34" charset="0"/>
                <a:ea typeface="Calibri" panose="020F0502020204030204" pitchFamily="34" charset="0"/>
                <a:cs typeface="Arial" panose="020B0604020202020204" pitchFamily="34" charset="0"/>
              </a:rPr>
              <a:t>Loneliness is associated with more than a twofold risk of dementia, as loneliness is associated with loss of cognition in old age. The basis of association of loneliness with Alzheimer’s disease (AD) may be attributed to loneliness being a consequence of dementia, perhaps as a </a:t>
            </a:r>
            <a:r>
              <a:rPr lang="en-GB" sz="1800" dirty="0" err="1">
                <a:effectLst/>
                <a:latin typeface="Calibri" panose="020F0502020204030204" pitchFamily="34" charset="0"/>
                <a:ea typeface="Calibri" panose="020F0502020204030204" pitchFamily="34" charset="0"/>
                <a:cs typeface="Arial" panose="020B0604020202020204" pitchFamily="34" charset="0"/>
              </a:rPr>
              <a:t>behavioral</a:t>
            </a:r>
            <a:r>
              <a:rPr lang="en-GB" sz="1800" dirty="0">
                <a:effectLst/>
                <a:latin typeface="Calibri" panose="020F0502020204030204" pitchFamily="34" charset="0"/>
                <a:ea typeface="Calibri" panose="020F0502020204030204" pitchFamily="34" charset="0"/>
                <a:cs typeface="Arial" panose="020B0604020202020204" pitchFamily="34" charset="0"/>
              </a:rPr>
              <a:t> reaction to diminished cognition or as a direct result of the pathology contributing to dementia. Or that loneliness might somehow compromise neural systems underlying cognition and memory, thereby making lonely individuals more vulnerable to the deleterious effects of age-related neuropathology and thereby decreasing neural reserves. In one study, the incidence of AD was predicted by degree of baseline loneliness, after adjusting for age, sex, and education. It was found that those with higher levels of loneliness were 2.1 times more likely to develop AD than those with lower loneliness scores. </a:t>
            </a:r>
            <a:endParaRPr lang="en-GB" dirty="0"/>
          </a:p>
        </p:txBody>
      </p:sp>
      <p:sp>
        <p:nvSpPr>
          <p:cNvPr id="4" name="Slide Number Placeholder 3"/>
          <p:cNvSpPr>
            <a:spLocks noGrp="1"/>
          </p:cNvSpPr>
          <p:nvPr>
            <p:ph type="sldNum" sz="quarter" idx="5"/>
          </p:nvPr>
        </p:nvSpPr>
        <p:spPr/>
        <p:txBody>
          <a:bodyPr/>
          <a:lstStyle/>
          <a:p>
            <a:fld id="{902C15CF-5C9B-45AE-B160-F91EE8CA4A5D}" type="slidenum">
              <a:rPr lang="en-GB" smtClean="0"/>
              <a:t>11</a:t>
            </a:fld>
            <a:endParaRPr lang="en-GB"/>
          </a:p>
        </p:txBody>
      </p:sp>
    </p:spTree>
    <p:extLst>
      <p:ext uri="{BB962C8B-B14F-4D97-AF65-F5344CB8AC3E}">
        <p14:creationId xmlns:p14="http://schemas.microsoft.com/office/powerpoint/2010/main" val="2484333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a:effectLst/>
                <a:latin typeface="Calibri" panose="020F0502020204030204" pitchFamily="34" charset="0"/>
                <a:ea typeface="Calibri" panose="020F0502020204030204" pitchFamily="34" charset="0"/>
                <a:cs typeface="Arial" panose="020B0604020202020204" pitchFamily="34" charset="0"/>
              </a:rPr>
              <a:t>Over the years, many psychologists and sociologists have offered theoretical remarks on loneliness. There are eight different categories: psychodynamic, phenomenological, existential-humanistic, sociological, interactionist, cognitive, privacy, and systems theory. </a:t>
            </a:r>
          </a:p>
          <a:p>
            <a:endParaRPr lang="en-GB"/>
          </a:p>
        </p:txBody>
      </p:sp>
      <p:sp>
        <p:nvSpPr>
          <p:cNvPr id="4" name="Slide Number Placeholder 3"/>
          <p:cNvSpPr>
            <a:spLocks noGrp="1"/>
          </p:cNvSpPr>
          <p:nvPr>
            <p:ph type="sldNum" sz="quarter" idx="5"/>
          </p:nvPr>
        </p:nvSpPr>
        <p:spPr/>
        <p:txBody>
          <a:bodyPr/>
          <a:lstStyle/>
          <a:p>
            <a:fld id="{902C15CF-5C9B-45AE-B160-F91EE8CA4A5D}" type="slidenum">
              <a:rPr lang="en-GB" smtClean="0"/>
              <a:t>12</a:t>
            </a:fld>
            <a:endParaRPr lang="en-GB"/>
          </a:p>
        </p:txBody>
      </p:sp>
    </p:spTree>
    <p:extLst>
      <p:ext uri="{BB962C8B-B14F-4D97-AF65-F5344CB8AC3E}">
        <p14:creationId xmlns:p14="http://schemas.microsoft.com/office/powerpoint/2010/main" val="16217617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Although Freud himself did not write about loneliness, several others following in the psychodynamic tradition did – one being Fromm-Reichmann (1959).</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Fromm-Reichmann's. (1959) believed that loneliness is an "exceedingly unpleasant and driving experience." Based on her work with schizophrenics, she claimed that loneliness is an extreme state: "The kind of loneliness she discusses - nonconstructive ... [and it] leads ultimately to the development of psychotic states. It renders people . . . emotionally paralyzed and helpless." Fromm-Reichmann traced the origins of loneliness to childhood experiences. In particular, she noted the harmful consequences of "premature weaning from mothering tenderness."  The psychodynamic observations on loneliness stemmed largely from their work in clinical settings - so are prone to seeing loneliness as pathological. Probably more so than any other group, </a:t>
            </a:r>
            <a:r>
              <a:rPr lang="en-GB" sz="1800" dirty="0" err="1">
                <a:effectLst/>
                <a:latin typeface="Calibri" panose="020F0502020204030204" pitchFamily="34" charset="0"/>
                <a:ea typeface="Calibri" panose="020F0502020204030204" pitchFamily="34" charset="0"/>
                <a:cs typeface="Arial" panose="020B0604020202020204" pitchFamily="34" charset="0"/>
              </a:rPr>
              <a:t>psycho­dynamically</a:t>
            </a:r>
            <a:r>
              <a:rPr lang="en-GB" sz="1800" dirty="0">
                <a:effectLst/>
                <a:latin typeface="Calibri" panose="020F0502020204030204" pitchFamily="34" charset="0"/>
                <a:ea typeface="Calibri" panose="020F0502020204030204" pitchFamily="34" charset="0"/>
                <a:cs typeface="Arial" panose="020B0604020202020204" pitchFamily="34" charset="0"/>
              </a:rPr>
              <a:t> oriented theorists attribute loneliness to early influences. While these early experiences may have been interpersonal in nature, the focus of this tradition is on how factors within the individual (i.e., traits and intra­psychic conflicts) lead to loneliness.</a:t>
            </a:r>
          </a:p>
          <a:p>
            <a:endParaRPr lang="en-GB" dirty="0"/>
          </a:p>
        </p:txBody>
      </p:sp>
      <p:sp>
        <p:nvSpPr>
          <p:cNvPr id="4" name="Slide Number Placeholder 3"/>
          <p:cNvSpPr>
            <a:spLocks noGrp="1"/>
          </p:cNvSpPr>
          <p:nvPr>
            <p:ph type="sldNum" sz="quarter" idx="5"/>
          </p:nvPr>
        </p:nvSpPr>
        <p:spPr/>
        <p:txBody>
          <a:bodyPr/>
          <a:lstStyle/>
          <a:p>
            <a:fld id="{902C15CF-5C9B-45AE-B160-F91EE8CA4A5D}" type="slidenum">
              <a:rPr lang="en-GB" smtClean="0"/>
              <a:t>13</a:t>
            </a:fld>
            <a:endParaRPr lang="en-GB"/>
          </a:p>
        </p:txBody>
      </p:sp>
    </p:spTree>
    <p:extLst>
      <p:ext uri="{BB962C8B-B14F-4D97-AF65-F5344CB8AC3E}">
        <p14:creationId xmlns:p14="http://schemas.microsoft.com/office/powerpoint/2010/main" val="33001020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Carl Rogers, who developed client-</a:t>
            </a:r>
            <a:r>
              <a:rPr lang="en-GB" sz="1800" dirty="0" err="1">
                <a:effectLst/>
                <a:latin typeface="Calibri" panose="020F0502020204030204" pitchFamily="34" charset="0"/>
                <a:ea typeface="Calibri" panose="020F0502020204030204" pitchFamily="34" charset="0"/>
                <a:cs typeface="Arial" panose="020B0604020202020204" pitchFamily="34" charset="0"/>
              </a:rPr>
              <a:t>centered</a:t>
            </a:r>
            <a:r>
              <a:rPr lang="en-GB" sz="1800" dirty="0">
                <a:effectLst/>
                <a:latin typeface="Calibri" panose="020F0502020204030204" pitchFamily="34" charset="0"/>
                <a:ea typeface="Calibri" panose="020F0502020204030204" pitchFamily="34" charset="0"/>
                <a:cs typeface="Arial" panose="020B0604020202020204" pitchFamily="34" charset="0"/>
              </a:rPr>
              <a:t> therapy, is the most noted proponent of a phenomenological perspective. His analysis reflects his "self-theory" of personality. Rogers assumes that society pressures the individual to act in restricted, socially approved ways. This leads to a discrepancy between one's true inner self and the self-manifested to others. Merely performing society's roles, no matter how adequately done, leads to an empty existence. </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r>
              <a:rPr lang="en-GB" sz="2800" dirty="0"/>
              <a:t>According to Rogers, loneliness can arise when there is a significant incongruence between one's self-concept (how we see ourselves) and one's ideal self (how we wish to be). This incongruence can create feelings of isolation and disconnection from others.</a:t>
            </a:r>
          </a:p>
          <a:p>
            <a:r>
              <a:rPr lang="en-GB" sz="2800" dirty="0"/>
              <a:t>Loneliness can also manifest when individuals don't experience </a:t>
            </a:r>
            <a:r>
              <a:rPr lang="en-GB" sz="2800" b="1" dirty="0"/>
              <a:t>unconditional positive regard</a:t>
            </a:r>
            <a:r>
              <a:rPr lang="en-GB" sz="2800" dirty="0"/>
              <a:t>, meaning they feel they are only valued or accepted conditionally, based on certain </a:t>
            </a:r>
            <a:r>
              <a:rPr lang="en-GB" sz="2800" dirty="0" err="1"/>
              <a:t>behaviors</a:t>
            </a:r>
            <a:r>
              <a:rPr lang="en-GB" sz="2800" dirty="0"/>
              <a:t> or achievements. Without a sense of genuine acceptance, people may feel isolated and alone.</a:t>
            </a:r>
          </a:p>
          <a:p>
            <a:r>
              <a:rPr lang="en-GB" sz="2800" dirty="0"/>
              <a:t>Additionally, a lack of </a:t>
            </a:r>
            <a:r>
              <a:rPr lang="en-GB" sz="2800" b="1" dirty="0"/>
              <a:t>empathy</a:t>
            </a:r>
            <a:r>
              <a:rPr lang="en-GB" sz="2800" dirty="0"/>
              <a:t> in relationships—where one feels misunderstood or not truly listened to—can contribute to feelings of loneliness. When people don't feel understood or valued, they may withdraw and feel disconnected from others.</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Slide Number Placeholder 3"/>
          <p:cNvSpPr>
            <a:spLocks noGrp="1"/>
          </p:cNvSpPr>
          <p:nvPr>
            <p:ph type="sldNum" sz="quarter" idx="5"/>
          </p:nvPr>
        </p:nvSpPr>
        <p:spPr/>
        <p:txBody>
          <a:bodyPr/>
          <a:lstStyle/>
          <a:p>
            <a:fld id="{902C15CF-5C9B-45AE-B160-F91EE8CA4A5D}" type="slidenum">
              <a:rPr lang="en-GB" smtClean="0"/>
              <a:t>14</a:t>
            </a:fld>
            <a:endParaRPr lang="en-GB"/>
          </a:p>
        </p:txBody>
      </p:sp>
    </p:spTree>
    <p:extLst>
      <p:ext uri="{BB962C8B-B14F-4D97-AF65-F5344CB8AC3E}">
        <p14:creationId xmlns:p14="http://schemas.microsoft.com/office/powerpoint/2010/main" val="7676312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According to Rogers, the belief that their real selves are unlovable "keeps people locked in their loneliness." Fear of rejection leads people to persist in their social facades and so continue feeling empty.</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Like the </a:t>
            </a:r>
            <a:r>
              <a:rPr lang="en-GB" sz="1800" dirty="0" err="1">
                <a:effectLst/>
                <a:latin typeface="Calibri" panose="020F0502020204030204" pitchFamily="34" charset="0"/>
                <a:ea typeface="Calibri" panose="020F0502020204030204" pitchFamily="34" charset="0"/>
                <a:cs typeface="Arial" panose="020B0604020202020204" pitchFamily="34" charset="0"/>
              </a:rPr>
              <a:t>psychodynamically</a:t>
            </a:r>
            <a:r>
              <a:rPr lang="en-GB" sz="1800" dirty="0">
                <a:effectLst/>
                <a:latin typeface="Calibri" panose="020F0502020204030204" pitchFamily="34" charset="0"/>
                <a:ea typeface="Calibri" panose="020F0502020204030204" pitchFamily="34" charset="0"/>
                <a:cs typeface="Arial" panose="020B0604020202020204" pitchFamily="34" charset="0"/>
              </a:rPr>
              <a:t> oriented theorists, Rogers' analysis of loneliness stems from his work with clinical clients. Rogers views loneliness as a  Manifestation of poor adjustment. For him, the cause of loneliness lies within the individual, in a phenomenological discrepancy in one's self-concept. Rogers differs from psychodynamic theorists in that he does not give much credence to childhood influences. Instead, current forces produce the experience.</a:t>
            </a:r>
          </a:p>
          <a:p>
            <a:endParaRPr lang="en-GB" dirty="0"/>
          </a:p>
        </p:txBody>
      </p:sp>
      <p:sp>
        <p:nvSpPr>
          <p:cNvPr id="4" name="Slide Number Placeholder 3"/>
          <p:cNvSpPr>
            <a:spLocks noGrp="1"/>
          </p:cNvSpPr>
          <p:nvPr>
            <p:ph type="sldNum" sz="quarter" idx="10"/>
          </p:nvPr>
        </p:nvSpPr>
        <p:spPr/>
        <p:txBody>
          <a:bodyPr/>
          <a:lstStyle/>
          <a:p>
            <a:fld id="{902C15CF-5C9B-45AE-B160-F91EE8CA4A5D}" type="slidenum">
              <a:rPr lang="en-GB" smtClean="0"/>
              <a:t>15</a:t>
            </a:fld>
            <a:endParaRPr lang="en-GB"/>
          </a:p>
        </p:txBody>
      </p:sp>
    </p:spTree>
    <p:extLst>
      <p:ext uri="{BB962C8B-B14F-4D97-AF65-F5344CB8AC3E}">
        <p14:creationId xmlns:p14="http://schemas.microsoft.com/office/powerpoint/2010/main" val="13633552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According to Moustakas, existential loneliness is an intrinsic part of human existence. It stems from the realization that, fundamentally, each person is alone in their experiences and existence. This form of loneliness goes beyond just being physically alone; it involves a deeper sense of isolation and a longing for meaning and connection.</a:t>
            </a:r>
          </a:p>
          <a:p>
            <a:pPr>
              <a:buFont typeface="+mj-lt"/>
              <a:buAutoNum type="arabicPeriod"/>
            </a:pPr>
            <a:r>
              <a:rPr lang="en-GB" b="1" dirty="0"/>
              <a:t>Inevitability of Loneliness</a:t>
            </a:r>
            <a:endParaRPr lang="en-GB" dirty="0"/>
          </a:p>
          <a:p>
            <a:pPr marL="742950" lvl="1" indent="-285750">
              <a:buFont typeface="+mj-lt"/>
              <a:buAutoNum type="arabicPeriod"/>
            </a:pPr>
            <a:r>
              <a:rPr lang="en-GB" dirty="0"/>
              <a:t>Moustakas argued that loneliness is a fundamental part of being human. It arises from the realization of one’s individuality and separateness from others.</a:t>
            </a:r>
          </a:p>
          <a:p>
            <a:pPr>
              <a:buFont typeface="+mj-lt"/>
              <a:buAutoNum type="arabicPeriod"/>
            </a:pPr>
            <a:r>
              <a:rPr lang="en-GB" b="1" dirty="0"/>
              <a:t>Creative and Transformative Potential</a:t>
            </a:r>
            <a:endParaRPr lang="en-GB" dirty="0"/>
          </a:p>
          <a:p>
            <a:pPr marL="742950" lvl="1" indent="-285750">
              <a:buFont typeface="+mj-lt"/>
              <a:buAutoNum type="arabicPeriod"/>
            </a:pPr>
            <a:r>
              <a:rPr lang="en-GB" dirty="0"/>
              <a:t>Rather than viewing loneliness solely as negative, he saw it as an opportunity for self-reflection, personal growth, and creativity.</a:t>
            </a:r>
          </a:p>
          <a:p>
            <a:pPr>
              <a:buFont typeface="+mj-lt"/>
              <a:buAutoNum type="arabicPeriod"/>
            </a:pPr>
            <a:r>
              <a:rPr lang="en-GB" b="1" dirty="0"/>
              <a:t>Authentic Connections</a:t>
            </a:r>
            <a:endParaRPr lang="en-GB" dirty="0"/>
          </a:p>
          <a:p>
            <a:pPr marL="742950" lvl="1" indent="-285750">
              <a:buFont typeface="+mj-lt"/>
              <a:buAutoNum type="arabicPeriod"/>
            </a:pPr>
            <a:r>
              <a:rPr lang="en-GB" dirty="0"/>
              <a:t>He distinguished between superficial relationships (which may alleviate social loneliness but not existential loneliness) and deep, meaningful connections that arise from authentic self-awareness.</a:t>
            </a:r>
          </a:p>
          <a:p>
            <a:pPr>
              <a:buFont typeface="+mj-lt"/>
              <a:buAutoNum type="arabicPeriod"/>
            </a:pPr>
            <a:r>
              <a:rPr lang="en-GB" b="1" dirty="0"/>
              <a:t>The Role of Awareness and Acceptance</a:t>
            </a:r>
            <a:endParaRPr lang="en-GB" dirty="0"/>
          </a:p>
          <a:p>
            <a:pPr marL="742950" lvl="1" indent="-285750">
              <a:buFont typeface="+mj-lt"/>
              <a:buAutoNum type="arabicPeriod"/>
            </a:pPr>
            <a:r>
              <a:rPr lang="en-GB" dirty="0"/>
              <a:t>Moustakas believed that fully experiencing and accepting loneliness can lead to a greater sense of authenticity and purpose.</a:t>
            </a:r>
          </a:p>
          <a:p>
            <a:pPr>
              <a:buFont typeface="+mj-lt"/>
              <a:buAutoNum type="arabicPeriod"/>
            </a:pPr>
            <a:r>
              <a:rPr lang="en-GB" b="1" dirty="0"/>
              <a:t>Loneliness and Love</a:t>
            </a:r>
            <a:endParaRPr lang="en-GB" dirty="0"/>
          </a:p>
          <a:p>
            <a:pPr marL="742950" lvl="1" indent="-285750">
              <a:buFont typeface="+mj-lt"/>
              <a:buAutoNum type="arabicPeriod"/>
            </a:pPr>
            <a:r>
              <a:rPr lang="en-GB" dirty="0"/>
              <a:t>He linked loneliness to love, suggesting that a deeper understanding of one’s own loneliness allows for more profound experiences of love and connection.</a:t>
            </a:r>
          </a:p>
          <a:p>
            <a:endParaRPr lang="en-GB" dirty="0"/>
          </a:p>
        </p:txBody>
      </p:sp>
      <p:sp>
        <p:nvSpPr>
          <p:cNvPr id="4" name="Slide Number Placeholder 3"/>
          <p:cNvSpPr>
            <a:spLocks noGrp="1"/>
          </p:cNvSpPr>
          <p:nvPr>
            <p:ph type="sldNum" sz="quarter" idx="5"/>
          </p:nvPr>
        </p:nvSpPr>
        <p:spPr/>
        <p:txBody>
          <a:bodyPr/>
          <a:lstStyle/>
          <a:p>
            <a:fld id="{902C15CF-5C9B-45AE-B160-F91EE8CA4A5D}" type="slidenum">
              <a:rPr lang="en-GB" smtClean="0"/>
              <a:t>16</a:t>
            </a:fld>
            <a:endParaRPr lang="en-GB"/>
          </a:p>
        </p:txBody>
      </p:sp>
    </p:spTree>
    <p:extLst>
      <p:ext uri="{BB962C8B-B14F-4D97-AF65-F5344CB8AC3E}">
        <p14:creationId xmlns:p14="http://schemas.microsoft.com/office/powerpoint/2010/main" val="20912428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Moustakas emphasizes the importance of distinguishing between loneliness anxiety and true loneliness. Loneliness anxiety is a system of </a:t>
            </a:r>
            <a:r>
              <a:rPr lang="en-GB" sz="1800" dirty="0" err="1">
                <a:effectLst/>
                <a:latin typeface="Calibri" panose="020F0502020204030204" pitchFamily="34" charset="0"/>
                <a:ea typeface="Calibri" panose="020F0502020204030204" pitchFamily="34" charset="0"/>
                <a:cs typeface="Arial" panose="020B0604020202020204" pitchFamily="34" charset="0"/>
              </a:rPr>
              <a:t>defense</a:t>
            </a:r>
            <a:r>
              <a:rPr lang="en-GB" sz="1800" dirty="0">
                <a:effectLst/>
                <a:latin typeface="Calibri" panose="020F0502020204030204" pitchFamily="34" charset="0"/>
                <a:ea typeface="Calibri" panose="020F0502020204030204" pitchFamily="34" charset="0"/>
                <a:cs typeface="Arial" panose="020B0604020202020204" pitchFamily="34" charset="0"/>
              </a:rPr>
              <a:t> mechan­isms that distracts people from dealing with crucial life questions and that motivates them constantly to seek activity with others. True loneliness stems from the reality of being alone and of facing life's ultimate experiences alone (i.e., birth, death, change, tragedy).</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Slide Number Placeholder 3"/>
          <p:cNvSpPr>
            <a:spLocks noGrp="1"/>
          </p:cNvSpPr>
          <p:nvPr>
            <p:ph type="sldNum" sz="quarter" idx="5"/>
          </p:nvPr>
        </p:nvSpPr>
        <p:spPr/>
        <p:txBody>
          <a:bodyPr/>
          <a:lstStyle/>
          <a:p>
            <a:fld id="{902C15CF-5C9B-45AE-B160-F91EE8CA4A5D}" type="slidenum">
              <a:rPr lang="en-GB" smtClean="0"/>
              <a:t>17</a:t>
            </a:fld>
            <a:endParaRPr lang="en-GB"/>
          </a:p>
        </p:txBody>
      </p:sp>
    </p:spTree>
    <p:extLst>
      <p:ext uri="{BB962C8B-B14F-4D97-AF65-F5344CB8AC3E}">
        <p14:creationId xmlns:p14="http://schemas.microsoft.com/office/powerpoint/2010/main" val="22321064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a:effectLst/>
                <a:latin typeface="Calibri" panose="020F0502020204030204" pitchFamily="34" charset="0"/>
                <a:ea typeface="Calibri" panose="020F0502020204030204" pitchFamily="34" charset="0"/>
                <a:cs typeface="Arial" panose="020B0604020202020204" pitchFamily="34" charset="0"/>
              </a:rPr>
              <a:t>Existentialists thus encourage people to overcome their fear of loneliness and learn to use loneliness positively. Like the other theorists, Moustakas works with clinical clients. Unlike most theorists, Moustakas has a positive view of loneliness. Although he does not deny that it can be painful, he sees it as a productive, creative condition. Existentialists do not seek the causal roots of loneliness in -the usual sense. They are not especially interested in the factors that increase or decrease the likelihood of loneliness; for them it is a given in human existence.</a:t>
            </a:r>
          </a:p>
          <a:p>
            <a:endParaRPr lang="en-GB"/>
          </a:p>
        </p:txBody>
      </p:sp>
      <p:sp>
        <p:nvSpPr>
          <p:cNvPr id="4" name="Slide Number Placeholder 3"/>
          <p:cNvSpPr>
            <a:spLocks noGrp="1"/>
          </p:cNvSpPr>
          <p:nvPr>
            <p:ph type="sldNum" sz="quarter" idx="5"/>
          </p:nvPr>
        </p:nvSpPr>
        <p:spPr/>
        <p:txBody>
          <a:bodyPr/>
          <a:lstStyle/>
          <a:p>
            <a:fld id="{902C15CF-5C9B-45AE-B160-F91EE8CA4A5D}" type="slidenum">
              <a:rPr lang="en-GB" smtClean="0"/>
              <a:t>18</a:t>
            </a:fld>
            <a:endParaRPr lang="en-GB"/>
          </a:p>
        </p:txBody>
      </p:sp>
    </p:spTree>
    <p:extLst>
      <p:ext uri="{BB962C8B-B14F-4D97-AF65-F5344CB8AC3E}">
        <p14:creationId xmlns:p14="http://schemas.microsoft.com/office/powerpoint/2010/main" val="21288288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Peplau and her colleagues have been leading advocates of a cognitive approach to loneliness. The most salient aspect of this approach is its emphasis on cognition as a mediating factor between deficits in sociability and the experience of loneliness. </a:t>
            </a:r>
          </a:p>
          <a:p>
            <a:pPr>
              <a:buFont typeface="+mj-lt"/>
              <a:buAutoNum type="arabicPeriod"/>
            </a:pPr>
            <a:r>
              <a:rPr lang="en-GB" b="1" dirty="0"/>
              <a:t>Discrepancy-Based Experience</a:t>
            </a:r>
            <a:endParaRPr lang="en-GB" dirty="0"/>
          </a:p>
          <a:p>
            <a:pPr marL="742950" lvl="1" indent="-285750">
              <a:buFont typeface="+mj-lt"/>
              <a:buAutoNum type="arabicPeriod"/>
            </a:pPr>
            <a:r>
              <a:rPr lang="en-GB" dirty="0"/>
              <a:t>Loneliness is not simply a result of being alone; instead, it emerges when there is a gap between the relationships one wishes to have and the relationships one actually has.</a:t>
            </a:r>
          </a:p>
          <a:p>
            <a:pPr>
              <a:buFont typeface="+mj-lt"/>
              <a:buAutoNum type="arabicPeriod"/>
            </a:pPr>
            <a:r>
              <a:rPr lang="en-GB" b="1" dirty="0"/>
              <a:t>Subjective Nature of Loneliness</a:t>
            </a:r>
            <a:endParaRPr lang="en-GB" dirty="0"/>
          </a:p>
          <a:p>
            <a:pPr marL="742950" lvl="1" indent="-285750">
              <a:buFont typeface="+mj-lt"/>
              <a:buAutoNum type="arabicPeriod"/>
            </a:pPr>
            <a:r>
              <a:rPr lang="en-GB" dirty="0"/>
              <a:t>Two people in similar social situations might experience loneliness differently, depending on their expectations and perceptions of their social connections.</a:t>
            </a:r>
          </a:p>
          <a:p>
            <a:pPr>
              <a:buFont typeface="+mj-lt"/>
              <a:buAutoNum type="arabicPeriod"/>
            </a:pPr>
            <a:r>
              <a:rPr lang="en-GB" b="1" dirty="0"/>
              <a:t>Two Types of Loneliness</a:t>
            </a:r>
            <a:endParaRPr lang="en-GB" dirty="0"/>
          </a:p>
          <a:p>
            <a:pPr marL="742950" lvl="1" indent="-285750">
              <a:buFont typeface="+mj-lt"/>
              <a:buAutoNum type="arabicPeriod"/>
            </a:pPr>
            <a:r>
              <a:rPr lang="en-GB" b="1" dirty="0"/>
              <a:t>Emotional loneliness</a:t>
            </a:r>
            <a:r>
              <a:rPr lang="en-GB" dirty="0"/>
              <a:t>: Results from a lack of close, intimate relationships (e.g., loss of a loved one, lack of a romantic partner).</a:t>
            </a:r>
          </a:p>
          <a:p>
            <a:pPr marL="742950" lvl="1" indent="-285750">
              <a:buFont typeface="+mj-lt"/>
              <a:buAutoNum type="arabicPeriod"/>
            </a:pPr>
            <a:r>
              <a:rPr lang="en-GB" b="1" dirty="0"/>
              <a:t>Social loneliness</a:t>
            </a:r>
            <a:r>
              <a:rPr lang="en-GB" dirty="0"/>
              <a:t>: Arises when a person feels they lack a broader social network or group (e.g., not having friends or a community).</a:t>
            </a:r>
          </a:p>
          <a:p>
            <a:pPr>
              <a:buFont typeface="+mj-lt"/>
              <a:buAutoNum type="arabicPeriod"/>
            </a:pPr>
            <a:r>
              <a:rPr lang="en-GB" b="1" dirty="0"/>
              <a:t>Role of Cognitive Processes</a:t>
            </a:r>
            <a:endParaRPr lang="en-GB" dirty="0"/>
          </a:p>
          <a:p>
            <a:pPr marL="742950" lvl="1" indent="-285750">
              <a:buFont typeface="+mj-lt"/>
              <a:buAutoNum type="arabicPeriod"/>
            </a:pPr>
            <a:r>
              <a:rPr lang="en-GB" dirty="0"/>
              <a:t>Individual thoughts and beliefs shape how people interpret their social experiences.</a:t>
            </a:r>
          </a:p>
          <a:p>
            <a:pPr marL="742950" lvl="1" indent="-285750">
              <a:buFont typeface="+mj-lt"/>
              <a:buAutoNum type="arabicPeriod"/>
            </a:pPr>
            <a:r>
              <a:rPr lang="en-GB" dirty="0"/>
              <a:t>Negative cognitive biases (e.g., believing one is unlikable) can worsen feelings of loneliness.</a:t>
            </a:r>
          </a:p>
          <a:p>
            <a:pPr>
              <a:buFont typeface="+mj-lt"/>
              <a:buAutoNum type="arabicPeriod"/>
            </a:pPr>
            <a:r>
              <a:rPr lang="en-GB" b="1" dirty="0"/>
              <a:t>Situational and Personality Influences</a:t>
            </a:r>
            <a:endParaRPr lang="en-GB" dirty="0"/>
          </a:p>
          <a:p>
            <a:pPr marL="742950" lvl="1" indent="-285750">
              <a:buFont typeface="+mj-lt"/>
              <a:buAutoNum type="arabicPeriod"/>
            </a:pPr>
            <a:r>
              <a:rPr lang="en-GB" dirty="0"/>
              <a:t>Factors like social skills, self-esteem, life transitions (e.g., moving to a new city), and cultural expectations all play a role in how loneliness is experienced.</a:t>
            </a:r>
          </a:p>
          <a:p>
            <a:r>
              <a:rPr lang="en-GB" b="1" dirty="0"/>
              <a:t>Implications of the Theory</a:t>
            </a:r>
          </a:p>
          <a:p>
            <a:pPr>
              <a:buFont typeface="Arial" panose="020B0604020202020204" pitchFamily="34" charset="0"/>
              <a:buChar char="•"/>
            </a:pPr>
            <a:r>
              <a:rPr lang="en-GB" dirty="0"/>
              <a:t>Unlike earlier views that framed loneliness as purely emotional or </a:t>
            </a:r>
            <a:r>
              <a:rPr lang="en-GB" dirty="0" err="1"/>
              <a:t>behavioral</a:t>
            </a:r>
            <a:r>
              <a:rPr lang="en-GB" dirty="0"/>
              <a:t>, this theory emphasizes </a:t>
            </a:r>
            <a:r>
              <a:rPr lang="en-GB" b="1" dirty="0"/>
              <a:t>perception</a:t>
            </a:r>
            <a:r>
              <a:rPr lang="en-GB" dirty="0"/>
              <a:t> and </a:t>
            </a:r>
            <a:r>
              <a:rPr lang="en-GB" b="1" dirty="0"/>
              <a:t>expectation</a:t>
            </a:r>
            <a:r>
              <a:rPr lang="en-GB" dirty="0"/>
              <a:t> as central to loneliness.</a:t>
            </a:r>
          </a:p>
          <a:p>
            <a:pPr>
              <a:buFont typeface="Arial" panose="020B0604020202020204" pitchFamily="34" charset="0"/>
              <a:buChar char="•"/>
            </a:pPr>
            <a:r>
              <a:rPr lang="en-GB" dirty="0"/>
              <a:t>It suggests that interventions should focus on </a:t>
            </a:r>
            <a:r>
              <a:rPr lang="en-GB" b="1" dirty="0"/>
              <a:t>changing perceptions of social relationships</a:t>
            </a:r>
            <a:r>
              <a:rPr lang="en-GB" dirty="0"/>
              <a:t>, improving </a:t>
            </a:r>
            <a:r>
              <a:rPr lang="en-GB" b="1" dirty="0"/>
              <a:t>social skills</a:t>
            </a:r>
            <a:r>
              <a:rPr lang="en-GB" dirty="0"/>
              <a:t>, and helping individuals </a:t>
            </a:r>
            <a:r>
              <a:rPr lang="en-GB" b="1" dirty="0"/>
              <a:t>adjust their expectations</a:t>
            </a:r>
            <a:r>
              <a:rPr lang="en-GB" dirty="0"/>
              <a:t> rather than just increasing social contact.</a:t>
            </a:r>
          </a:p>
          <a:p>
            <a:endParaRPr lang="en-GB" dirty="0"/>
          </a:p>
        </p:txBody>
      </p:sp>
      <p:sp>
        <p:nvSpPr>
          <p:cNvPr id="4" name="Slide Number Placeholder 3"/>
          <p:cNvSpPr>
            <a:spLocks noGrp="1"/>
          </p:cNvSpPr>
          <p:nvPr>
            <p:ph type="sldNum" sz="quarter" idx="5"/>
          </p:nvPr>
        </p:nvSpPr>
        <p:spPr/>
        <p:txBody>
          <a:bodyPr/>
          <a:lstStyle/>
          <a:p>
            <a:fld id="{902C15CF-5C9B-45AE-B160-F91EE8CA4A5D}" type="slidenum">
              <a:rPr lang="en-GB" smtClean="0"/>
              <a:t>19</a:t>
            </a:fld>
            <a:endParaRPr lang="en-GB"/>
          </a:p>
        </p:txBody>
      </p:sp>
    </p:spTree>
    <p:extLst>
      <p:ext uri="{BB962C8B-B14F-4D97-AF65-F5344CB8AC3E}">
        <p14:creationId xmlns:p14="http://schemas.microsoft.com/office/powerpoint/2010/main" val="19655829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Avoiding loneliness entails addressing the mismatch, by adjusting either expectations regarding the quality and frequency of social interaction or achieved quality and frequency of social interaction to balance both elements. Any discrepancy between desired and achieved social relations may be labelled by an individual as loneliness. However, this does not lead directly (or inevitably) to loneliness. Perlman and Peplau (1998) note that loneliness may be modified by the person’s reaction to the situation and suggest that cognitive processes may modulate the experience.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Peplau has been concerned with loneliness among "normal" populations. </a:t>
            </a:r>
          </a:p>
          <a:p>
            <a:endParaRPr lang="en-GB" dirty="0"/>
          </a:p>
        </p:txBody>
      </p:sp>
      <p:sp>
        <p:nvSpPr>
          <p:cNvPr id="4" name="Slide Number Placeholder 3"/>
          <p:cNvSpPr>
            <a:spLocks noGrp="1"/>
          </p:cNvSpPr>
          <p:nvPr>
            <p:ph type="sldNum" sz="quarter" idx="5"/>
          </p:nvPr>
        </p:nvSpPr>
        <p:spPr/>
        <p:txBody>
          <a:bodyPr/>
          <a:lstStyle/>
          <a:p>
            <a:fld id="{902C15CF-5C9B-45AE-B160-F91EE8CA4A5D}" type="slidenum">
              <a:rPr lang="en-GB" smtClean="0"/>
              <a:t>20</a:t>
            </a:fld>
            <a:endParaRPr lang="en-GB"/>
          </a:p>
        </p:txBody>
      </p:sp>
    </p:spTree>
    <p:extLst>
      <p:ext uri="{BB962C8B-B14F-4D97-AF65-F5344CB8AC3E}">
        <p14:creationId xmlns:p14="http://schemas.microsoft.com/office/powerpoint/2010/main" val="24531805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However, Mental health in the elderly is a critical issue that is often overlooked. Aging brings about significant changes, including physical health problems, loss of loved ones, and social isolation, all of which can impact mental well-being. Here are some key aspects of elderly mental health:</a:t>
            </a:r>
          </a:p>
          <a:p>
            <a:r>
              <a:rPr lang="en-GB" b="1"/>
              <a:t>Common Mental Health Issues in the Elderly</a:t>
            </a:r>
          </a:p>
          <a:p>
            <a:pPr>
              <a:buFont typeface="+mj-lt"/>
              <a:buAutoNum type="arabicPeriod"/>
            </a:pPr>
            <a:r>
              <a:rPr lang="en-GB" b="1"/>
              <a:t>Depression</a:t>
            </a:r>
            <a:r>
              <a:rPr lang="en-GB"/>
              <a:t> – One of the most common mental health disorders in older adults, often undiagnosed due to stigma or misattribution to aging.</a:t>
            </a:r>
          </a:p>
          <a:p>
            <a:pPr>
              <a:buFont typeface="+mj-lt"/>
              <a:buAutoNum type="arabicPeriod"/>
            </a:pPr>
            <a:r>
              <a:rPr lang="en-GB" b="1"/>
              <a:t>Anxiety Disorders</a:t>
            </a:r>
            <a:r>
              <a:rPr lang="en-GB"/>
              <a:t> – Can be triggered by health concerns, financial stress, or fear of losing independence.</a:t>
            </a:r>
          </a:p>
          <a:p>
            <a:pPr>
              <a:buFont typeface="+mj-lt"/>
              <a:buAutoNum type="arabicPeriod"/>
            </a:pPr>
            <a:r>
              <a:rPr lang="en-GB" b="1"/>
              <a:t>Dementia (including Alzheimer's Disease)</a:t>
            </a:r>
            <a:r>
              <a:rPr lang="en-GB"/>
              <a:t> – Cognitive decline affects memory, thinking, and social abilities.</a:t>
            </a:r>
          </a:p>
          <a:p>
            <a:pPr>
              <a:buFont typeface="+mj-lt"/>
              <a:buAutoNum type="arabicPeriod"/>
            </a:pPr>
            <a:r>
              <a:rPr lang="en-GB" b="1"/>
              <a:t>Loneliness and Social Isolation</a:t>
            </a:r>
            <a:r>
              <a:rPr lang="en-GB"/>
              <a:t> – Due to loss of friends, mobility issues, or family moving away.</a:t>
            </a:r>
          </a:p>
          <a:p>
            <a:pPr>
              <a:buFont typeface="+mj-lt"/>
              <a:buAutoNum type="arabicPeriod"/>
            </a:pPr>
            <a:r>
              <a:rPr lang="en-GB" b="1"/>
              <a:t>Sleep Disorders</a:t>
            </a:r>
            <a:r>
              <a:rPr lang="en-GB"/>
              <a:t> – Poor sleep can exacerbate mental health issues.</a:t>
            </a:r>
          </a:p>
          <a:p>
            <a:pPr>
              <a:buFont typeface="+mj-lt"/>
              <a:buAutoNum type="arabicPeriod"/>
            </a:pPr>
            <a:r>
              <a:rPr lang="en-GB" b="1"/>
              <a:t>Substance Abuse</a:t>
            </a:r>
            <a:r>
              <a:rPr lang="en-GB"/>
              <a:t> – Sometimes used as a coping mechanism for pain or emotional distress.</a:t>
            </a:r>
          </a:p>
          <a:p>
            <a:pPr>
              <a:buFont typeface="+mj-lt"/>
              <a:buAutoNum type="arabicPeriod"/>
            </a:pPr>
            <a:endParaRPr lang="en-GB"/>
          </a:p>
          <a:p>
            <a:pPr>
              <a:buFont typeface="+mj-lt"/>
              <a:buAutoNum type="arabicPeriod"/>
            </a:pPr>
            <a:endParaRPr lang="en-GB"/>
          </a:p>
          <a:p>
            <a:r>
              <a:rPr lang="en-GB" b="1"/>
              <a:t>Causes and Risk Factors</a:t>
            </a:r>
          </a:p>
          <a:p>
            <a:pPr>
              <a:buFont typeface="Arial" panose="020B0604020202020204" pitchFamily="34" charset="0"/>
              <a:buChar char="•"/>
            </a:pPr>
            <a:r>
              <a:rPr lang="en-GB" b="1"/>
              <a:t>Chronic illness (e.g., diabetes, heart disease, arthritis)</a:t>
            </a:r>
            <a:endParaRPr lang="en-GB"/>
          </a:p>
          <a:p>
            <a:pPr>
              <a:buFont typeface="Arial" panose="020B0604020202020204" pitchFamily="34" charset="0"/>
              <a:buChar char="•"/>
            </a:pPr>
            <a:r>
              <a:rPr lang="en-GB" b="1"/>
              <a:t>Loss of a spouse or close family member</a:t>
            </a:r>
            <a:endParaRPr lang="en-GB"/>
          </a:p>
          <a:p>
            <a:pPr>
              <a:buFont typeface="Arial" panose="020B0604020202020204" pitchFamily="34" charset="0"/>
              <a:buChar char="•"/>
            </a:pPr>
            <a:r>
              <a:rPr lang="en-GB" b="1"/>
              <a:t>Reduced mobility and loss of independence</a:t>
            </a:r>
            <a:endParaRPr lang="en-GB"/>
          </a:p>
          <a:p>
            <a:pPr>
              <a:buFont typeface="Arial" panose="020B0604020202020204" pitchFamily="34" charset="0"/>
              <a:buChar char="•"/>
            </a:pPr>
            <a:r>
              <a:rPr lang="en-GB" b="1"/>
              <a:t>Financial struggles post-retirement</a:t>
            </a:r>
            <a:endParaRPr lang="en-GB"/>
          </a:p>
          <a:p>
            <a:pPr>
              <a:buFont typeface="Arial" panose="020B0604020202020204" pitchFamily="34" charset="0"/>
              <a:buChar char="•"/>
            </a:pPr>
            <a:r>
              <a:rPr lang="en-GB" b="1"/>
              <a:t>Lack of social engagement</a:t>
            </a:r>
            <a:endParaRPr lang="en-GB"/>
          </a:p>
          <a:p>
            <a:pPr>
              <a:buFont typeface="Arial" panose="020B0604020202020204" pitchFamily="34" charset="0"/>
              <a:buChar char="•"/>
            </a:pPr>
            <a:r>
              <a:rPr lang="en-GB" b="1"/>
              <a:t>Side effects of medications</a:t>
            </a:r>
            <a:endParaRPr lang="en-GB"/>
          </a:p>
          <a:p>
            <a:endParaRPr lang="en-GB"/>
          </a:p>
        </p:txBody>
      </p:sp>
      <p:sp>
        <p:nvSpPr>
          <p:cNvPr id="4" name="Slide Number Placeholder 3"/>
          <p:cNvSpPr>
            <a:spLocks noGrp="1"/>
          </p:cNvSpPr>
          <p:nvPr>
            <p:ph type="sldNum" sz="quarter" idx="5"/>
          </p:nvPr>
        </p:nvSpPr>
        <p:spPr/>
        <p:txBody>
          <a:bodyPr/>
          <a:lstStyle/>
          <a:p>
            <a:fld id="{0F5F20D6-40BE-4CBA-9C81-277C3972E0EE}" type="slidenum">
              <a:rPr lang="en-GB" smtClean="0"/>
              <a:t>21</a:t>
            </a:fld>
            <a:endParaRPr lang="en-GB"/>
          </a:p>
        </p:txBody>
      </p:sp>
    </p:spTree>
    <p:extLst>
      <p:ext uri="{BB962C8B-B14F-4D97-AF65-F5344CB8AC3E}">
        <p14:creationId xmlns:p14="http://schemas.microsoft.com/office/powerpoint/2010/main" val="24095318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a:effectLst/>
                <a:latin typeface="Calibri" panose="020F0502020204030204" pitchFamily="34" charset="0"/>
                <a:ea typeface="Calibri" panose="020F0502020204030204" pitchFamily="34" charset="0"/>
                <a:cs typeface="Arial" panose="020B0604020202020204" pitchFamily="34" charset="0"/>
              </a:rPr>
              <a:t>Mental health problems in older people are common and are often more apparent in settings such as hospitals and care homes.</a:t>
            </a:r>
          </a:p>
          <a:p>
            <a:pPr>
              <a:lnSpc>
                <a:spcPct val="107000"/>
              </a:lnSpc>
              <a:spcAft>
                <a:spcPts val="800"/>
              </a:spcAft>
            </a:pPr>
            <a:r>
              <a:rPr lang="en-GB" sz="1800">
                <a:effectLst/>
                <a:latin typeface="Calibri" panose="020F0502020204030204" pitchFamily="34" charset="0"/>
                <a:ea typeface="Calibri" panose="020F0502020204030204" pitchFamily="34" charset="0"/>
                <a:cs typeface="Arial" panose="020B0604020202020204" pitchFamily="34" charset="0"/>
              </a:rPr>
              <a:t>For example, in a 500-bed general hospital on an average day, estimates suggest that 330 beds will be occupied by older people, of whom 220 will have a mental disorder, 100 will have dementia and depression, and 66 will have delirium (Burns, 2015). Depression affects 4 in 10 people living in care homes and in nursing homes around 1 in 10 residents have psychotic symptoms such as delusions and hallucinations.</a:t>
            </a:r>
          </a:p>
          <a:p>
            <a:pPr>
              <a:lnSpc>
                <a:spcPct val="107000"/>
              </a:lnSpc>
              <a:spcAft>
                <a:spcPts val="800"/>
              </a:spcAft>
            </a:pPr>
            <a:r>
              <a:rPr lang="en-GB" sz="1800">
                <a:effectLst/>
                <a:latin typeface="Calibri" panose="020F0502020204030204" pitchFamily="34" charset="0"/>
                <a:ea typeface="Calibri" panose="020F0502020204030204" pitchFamily="34" charset="0"/>
                <a:cs typeface="Arial" panose="020B0604020202020204" pitchFamily="34" charset="0"/>
              </a:rPr>
              <a:t>A third of people using specialist mental health services are older people, yet they currently only make up 18% of the general population.</a:t>
            </a:r>
          </a:p>
          <a:p>
            <a:endParaRPr lang="en-GB"/>
          </a:p>
          <a:p>
            <a:r>
              <a:rPr lang="en-GB" b="0" i="0">
                <a:solidFill>
                  <a:srgbClr val="1F1F1F"/>
                </a:solidFill>
                <a:effectLst/>
                <a:latin typeface="Arial" panose="020B0604020202020204" pitchFamily="34" charset="0"/>
              </a:rPr>
              <a:t>a disturbed state of mind or consciousness, - symptoms such as confusion, </a:t>
            </a:r>
            <a:r>
              <a:rPr lang="en-GB" b="0" i="0" u="none" strike="noStrike">
                <a:solidFill>
                  <a:srgbClr val="1F1F1F"/>
                </a:solidFill>
                <a:effectLst/>
                <a:latin typeface="Arial" panose="020B0604020202020204" pitchFamily="34" charset="0"/>
                <a:hlinkClick r:id="rId3"/>
              </a:rPr>
              <a:t>disorientation</a:t>
            </a:r>
            <a:r>
              <a:rPr lang="en-GB" b="0" i="0">
                <a:solidFill>
                  <a:srgbClr val="1F1F1F"/>
                </a:solidFill>
                <a:effectLst/>
                <a:latin typeface="Arial" panose="020B0604020202020204" pitchFamily="34" charset="0"/>
              </a:rPr>
              <a:t>, agitation, and </a:t>
            </a:r>
            <a:r>
              <a:rPr lang="en-GB" b="0" i="0" u="none" strike="noStrike">
                <a:solidFill>
                  <a:srgbClr val="1F1F1F"/>
                </a:solidFill>
                <a:effectLst/>
                <a:latin typeface="Arial" panose="020B0604020202020204" pitchFamily="34" charset="0"/>
                <a:hlinkClick r:id="rId4"/>
              </a:rPr>
              <a:t>hallucinations</a:t>
            </a:r>
            <a:r>
              <a:rPr lang="en-GB" b="0" i="0">
                <a:solidFill>
                  <a:srgbClr val="1F1F1F"/>
                </a:solidFill>
                <a:effectLst/>
                <a:latin typeface="Arial" panose="020B0604020202020204" pitchFamily="34" charset="0"/>
              </a:rPr>
              <a:t>.</a:t>
            </a:r>
            <a:endParaRPr lang="en-GB"/>
          </a:p>
        </p:txBody>
      </p:sp>
      <p:sp>
        <p:nvSpPr>
          <p:cNvPr id="4" name="Slide Number Placeholder 3"/>
          <p:cNvSpPr>
            <a:spLocks noGrp="1"/>
          </p:cNvSpPr>
          <p:nvPr>
            <p:ph type="sldNum" sz="quarter" idx="5"/>
          </p:nvPr>
        </p:nvSpPr>
        <p:spPr/>
        <p:txBody>
          <a:bodyPr/>
          <a:lstStyle/>
          <a:p>
            <a:fld id="{0F5F20D6-40BE-4CBA-9C81-277C3972E0EE}" type="slidenum">
              <a:rPr lang="en-GB" smtClean="0"/>
              <a:t>22</a:t>
            </a:fld>
            <a:endParaRPr lang="en-GB"/>
          </a:p>
        </p:txBody>
      </p:sp>
    </p:spTree>
    <p:extLst>
      <p:ext uri="{BB962C8B-B14F-4D97-AF65-F5344CB8AC3E}">
        <p14:creationId xmlns:p14="http://schemas.microsoft.com/office/powerpoint/2010/main" val="41927914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a:effectLst/>
                <a:latin typeface="Calibri" panose="020F0502020204030204" pitchFamily="34" charset="0"/>
                <a:ea typeface="Calibri" panose="020F0502020204030204" pitchFamily="34" charset="0"/>
                <a:cs typeface="Arial" panose="020B0604020202020204" pitchFamily="34" charset="0"/>
              </a:rPr>
              <a:t>According to Age concern and the Mental health foundation there are five factors that affect the mental health and wellbeing of older people: Discrimination, Participation in meaningful activity, Relationships, Physical health, and Poverty.</a:t>
            </a:r>
          </a:p>
          <a:p>
            <a:pPr>
              <a:lnSpc>
                <a:spcPct val="107000"/>
              </a:lnSpc>
              <a:spcAft>
                <a:spcPts val="800"/>
              </a:spcAft>
            </a:pPr>
            <a:r>
              <a:rPr lang="en-GB" sz="1800">
                <a:effectLst/>
                <a:latin typeface="Calibri" panose="020F0502020204030204" pitchFamily="34" charset="0"/>
                <a:ea typeface="Calibri" panose="020F0502020204030204" pitchFamily="34" charset="0"/>
                <a:cs typeface="Arial" panose="020B0604020202020204" pitchFamily="34" charset="0"/>
              </a:rPr>
              <a:t>Discrimination on the basis of age is the most common type of prejudice experienced by people aged 55 and over = negative effect on their mental health. The stigma attached to mental illness multiplies the difficulties for older people with mental health problems.</a:t>
            </a:r>
          </a:p>
          <a:p>
            <a:pPr>
              <a:lnSpc>
                <a:spcPct val="107000"/>
              </a:lnSpc>
              <a:spcAft>
                <a:spcPts val="800"/>
              </a:spcAft>
            </a:pPr>
            <a:r>
              <a:rPr lang="en-GB" sz="1800">
                <a:effectLst/>
                <a:latin typeface="Calibri" panose="020F0502020204030204" pitchFamily="34" charset="0"/>
                <a:ea typeface="Calibri" panose="020F0502020204030204" pitchFamily="34" charset="0"/>
                <a:cs typeface="Arial" panose="020B0604020202020204" pitchFamily="34" charset="0"/>
              </a:rPr>
              <a:t>Participation in meaningful activity, staying active and having a sense of purpose are just as important for the mental health and well-being of older people as they are for younger people. Yet older people face barriers to participation in many areas of public and private life.</a:t>
            </a:r>
          </a:p>
          <a:p>
            <a:pPr>
              <a:lnSpc>
                <a:spcPct val="107000"/>
              </a:lnSpc>
              <a:spcAft>
                <a:spcPts val="800"/>
              </a:spcAft>
            </a:pPr>
            <a:r>
              <a:rPr lang="en-GB" sz="1800">
                <a:effectLst/>
                <a:latin typeface="Calibri" panose="020F0502020204030204" pitchFamily="34" charset="0"/>
                <a:ea typeface="Calibri" panose="020F0502020204030204" pitchFamily="34" charset="0"/>
                <a:cs typeface="Arial" panose="020B0604020202020204" pitchFamily="34" charset="0"/>
              </a:rPr>
              <a:t>Physical health and mental health are inextricably linked. Good physical health is associated with good mental health. Poor physical health is associated with poor mental health. Physical health is an important issue for many older people and improving it will improve mental health as well.</a:t>
            </a:r>
          </a:p>
          <a:p>
            <a:pPr>
              <a:lnSpc>
                <a:spcPct val="107000"/>
              </a:lnSpc>
              <a:spcAft>
                <a:spcPts val="800"/>
              </a:spcAft>
            </a:pPr>
            <a:r>
              <a:rPr lang="en-GB" sz="1800">
                <a:effectLst/>
                <a:latin typeface="Calibri" panose="020F0502020204030204" pitchFamily="34" charset="0"/>
                <a:ea typeface="Calibri" panose="020F0502020204030204" pitchFamily="34" charset="0"/>
                <a:cs typeface="Arial" panose="020B0604020202020204" pitchFamily="34" charset="0"/>
              </a:rPr>
              <a:t>Relationships that are secure and supportive are important for good mental health and well-being. They may be with other people, such as family and friends, or with pets.</a:t>
            </a:r>
          </a:p>
          <a:p>
            <a:pPr>
              <a:lnSpc>
                <a:spcPct val="107000"/>
              </a:lnSpc>
              <a:spcAft>
                <a:spcPts val="800"/>
              </a:spcAft>
            </a:pPr>
            <a:r>
              <a:rPr lang="en-GB" sz="1800">
                <a:effectLst/>
                <a:latin typeface="Calibri" panose="020F0502020204030204" pitchFamily="34" charset="0"/>
                <a:ea typeface="Calibri" panose="020F0502020204030204" pitchFamily="34" charset="0"/>
                <a:cs typeface="Arial" panose="020B0604020202020204" pitchFamily="34" charset="0"/>
              </a:rPr>
              <a:t>Social isolation is a strong risk factor for poor mental health and is experienced by one million older people in the UK.  Strengthening positive relationships in later life will help to promote mental health and  well-being for all of us.</a:t>
            </a:r>
          </a:p>
          <a:p>
            <a:pPr>
              <a:lnSpc>
                <a:spcPct val="107000"/>
              </a:lnSpc>
              <a:spcAft>
                <a:spcPts val="800"/>
              </a:spcAft>
            </a:pPr>
            <a:r>
              <a:rPr lang="en-GB" sz="1800">
                <a:effectLst/>
                <a:latin typeface="Calibri" panose="020F0502020204030204" pitchFamily="34" charset="0"/>
                <a:ea typeface="Calibri" panose="020F0502020204030204" pitchFamily="34" charset="0"/>
                <a:cs typeface="Arial" panose="020B0604020202020204" pitchFamily="34" charset="0"/>
              </a:rPr>
              <a:t>Poverty is a risk factor for poor mental health. Nearly two million older people in the UK live in poverty. It is not money per se but the things it can provide that are important to making people feel included in society in later life. Older people want to have enough money to afford decent housing, heating, travel, social activities and occasional “treats” – for themselves and for others – that allow full participation in family and community life.</a:t>
            </a:r>
          </a:p>
          <a:p>
            <a:endParaRPr lang="en-GB"/>
          </a:p>
        </p:txBody>
      </p:sp>
      <p:sp>
        <p:nvSpPr>
          <p:cNvPr id="4" name="Slide Number Placeholder 3"/>
          <p:cNvSpPr>
            <a:spLocks noGrp="1"/>
          </p:cNvSpPr>
          <p:nvPr>
            <p:ph type="sldNum" sz="quarter" idx="5"/>
          </p:nvPr>
        </p:nvSpPr>
        <p:spPr/>
        <p:txBody>
          <a:bodyPr/>
          <a:lstStyle/>
          <a:p>
            <a:fld id="{0F5F20D6-40BE-4CBA-9C81-277C3972E0EE}" type="slidenum">
              <a:rPr lang="en-GB" smtClean="0"/>
              <a:t>23</a:t>
            </a:fld>
            <a:endParaRPr lang="en-GB"/>
          </a:p>
        </p:txBody>
      </p:sp>
    </p:spTree>
    <p:extLst>
      <p:ext uri="{BB962C8B-B14F-4D97-AF65-F5344CB8AC3E}">
        <p14:creationId xmlns:p14="http://schemas.microsoft.com/office/powerpoint/2010/main" val="12505977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a:effectLst/>
                <a:latin typeface="Calibri" panose="020F0502020204030204" pitchFamily="34" charset="0"/>
                <a:ea typeface="Calibri" panose="020F0502020204030204" pitchFamily="34" charset="0"/>
                <a:cs typeface="Arial" panose="020B0604020202020204" pitchFamily="34" charset="0"/>
              </a:rPr>
              <a:t>Depression is not a normal part of ageing, but it is one pf the most common disorders older adults experience. Depression is an affective or mood disorder.</a:t>
            </a:r>
          </a:p>
          <a:p>
            <a:endParaRPr lang="en-GB"/>
          </a:p>
          <a:p>
            <a:r>
              <a:rPr lang="en-GB" b="1"/>
              <a:t>Depression in the Elderly: Causes, Symptoms, and Treatment</a:t>
            </a:r>
          </a:p>
          <a:p>
            <a:r>
              <a:rPr lang="en-GB" b="1"/>
              <a:t>Overview</a:t>
            </a:r>
          </a:p>
          <a:p>
            <a:r>
              <a:rPr lang="en-GB"/>
              <a:t>Depression in older adults is a serious but often overlooked condition. Many people mistakenly believe that feeling sad or hopeless is a normal part of aging, but depression is a medical condition that requires attention and treatment. It can affect physical health, increase the risk of other illnesses, and impact quality of life.</a:t>
            </a:r>
          </a:p>
          <a:p>
            <a:r>
              <a:rPr lang="en-GB" b="1"/>
              <a:t>Causes and Risk Factors</a:t>
            </a:r>
          </a:p>
          <a:p>
            <a:r>
              <a:rPr lang="en-GB"/>
              <a:t>Several factors contribute to depression in the elderly, including:</a:t>
            </a:r>
          </a:p>
          <a:p>
            <a:pPr>
              <a:buFont typeface="+mj-lt"/>
              <a:buAutoNum type="arabicPeriod"/>
            </a:pPr>
            <a:r>
              <a:rPr lang="en-GB" b="1"/>
              <a:t>Loss and Grief</a:t>
            </a:r>
            <a:r>
              <a:rPr lang="en-GB"/>
              <a:t> – The death of a spouse, family member, or close friend.</a:t>
            </a:r>
          </a:p>
          <a:p>
            <a:pPr>
              <a:buFont typeface="+mj-lt"/>
              <a:buAutoNum type="arabicPeriod"/>
            </a:pPr>
            <a:r>
              <a:rPr lang="en-GB" b="1"/>
              <a:t>Chronic Illness and Pain</a:t>
            </a:r>
            <a:r>
              <a:rPr lang="en-GB"/>
              <a:t> – Conditions like arthritis, diabetes, heart disease, or cancer.</a:t>
            </a:r>
          </a:p>
          <a:p>
            <a:pPr>
              <a:buFont typeface="+mj-lt"/>
              <a:buAutoNum type="arabicPeriod"/>
            </a:pPr>
            <a:r>
              <a:rPr lang="en-GB" b="1"/>
              <a:t>Loneliness and Social Isolation</a:t>
            </a:r>
            <a:r>
              <a:rPr lang="en-GB"/>
              <a:t> – Retirement, living alone, or reduced mobility.</a:t>
            </a:r>
          </a:p>
          <a:p>
            <a:pPr>
              <a:buFont typeface="+mj-lt"/>
              <a:buAutoNum type="arabicPeriod"/>
            </a:pPr>
            <a:r>
              <a:rPr lang="en-GB" b="1"/>
              <a:t>Cognitive Decline</a:t>
            </a:r>
            <a:r>
              <a:rPr lang="en-GB"/>
              <a:t> – Early stages of dementia or Alzheimer's disease.</a:t>
            </a:r>
          </a:p>
          <a:p>
            <a:pPr>
              <a:buFont typeface="+mj-lt"/>
              <a:buAutoNum type="arabicPeriod"/>
            </a:pPr>
            <a:r>
              <a:rPr lang="en-GB" b="1"/>
              <a:t>Medication Side Effects</a:t>
            </a:r>
            <a:r>
              <a:rPr lang="en-GB"/>
              <a:t> – Some drugs for blood pressure, heart disease, or pain management can cause depressive symptoms.</a:t>
            </a:r>
          </a:p>
          <a:p>
            <a:pPr>
              <a:buFont typeface="+mj-lt"/>
              <a:buAutoNum type="arabicPeriod"/>
            </a:pPr>
            <a:r>
              <a:rPr lang="en-GB" b="1"/>
              <a:t>Financial Stress</a:t>
            </a:r>
            <a:r>
              <a:rPr lang="en-GB"/>
              <a:t> – Worries about medical expenses, retirement funds, or housing.</a:t>
            </a:r>
          </a:p>
          <a:p>
            <a:pPr>
              <a:buFont typeface="+mj-lt"/>
              <a:buAutoNum type="arabicPeriod"/>
            </a:pPr>
            <a:r>
              <a:rPr lang="en-GB" b="1"/>
              <a:t>Lack of Purpose</a:t>
            </a:r>
            <a:r>
              <a:rPr lang="en-GB"/>
              <a:t> – A feeling of no longer being needed after retirement.</a:t>
            </a:r>
          </a:p>
          <a:p>
            <a:r>
              <a:rPr lang="en-GB" b="1"/>
              <a:t>Symptoms of Depression in the Elderly</a:t>
            </a:r>
          </a:p>
          <a:p>
            <a:r>
              <a:rPr lang="en-GB"/>
              <a:t>Depression can present differently in older adults compared to younger individuals. Some key signs include:</a:t>
            </a:r>
          </a:p>
          <a:p>
            <a:pPr>
              <a:buFont typeface="Arial" panose="020B0604020202020204" pitchFamily="34" charset="0"/>
              <a:buChar char="•"/>
            </a:pPr>
            <a:r>
              <a:rPr lang="en-GB" b="1"/>
              <a:t>Persistent sadness, hopelessness, or emptiness</a:t>
            </a:r>
            <a:endParaRPr lang="en-GB"/>
          </a:p>
          <a:p>
            <a:pPr>
              <a:buFont typeface="Arial" panose="020B0604020202020204" pitchFamily="34" charset="0"/>
              <a:buChar char="•"/>
            </a:pPr>
            <a:r>
              <a:rPr lang="en-GB" b="1"/>
              <a:t>Loss of interest in activities once enjoyed</a:t>
            </a:r>
            <a:endParaRPr lang="en-GB"/>
          </a:p>
          <a:p>
            <a:pPr>
              <a:buFont typeface="Arial" panose="020B0604020202020204" pitchFamily="34" charset="0"/>
              <a:buChar char="•"/>
            </a:pPr>
            <a:r>
              <a:rPr lang="en-GB" b="1"/>
              <a:t>Fatigue and lack of energy</a:t>
            </a:r>
            <a:endParaRPr lang="en-GB"/>
          </a:p>
          <a:p>
            <a:pPr>
              <a:buFont typeface="Arial" panose="020B0604020202020204" pitchFamily="34" charset="0"/>
              <a:buChar char="•"/>
            </a:pPr>
            <a:r>
              <a:rPr lang="en-GB" b="1"/>
              <a:t>Changes in appetite or weight</a:t>
            </a:r>
            <a:r>
              <a:rPr lang="en-GB"/>
              <a:t> (eating too little or too much)</a:t>
            </a:r>
          </a:p>
          <a:p>
            <a:pPr>
              <a:buFont typeface="Arial" panose="020B0604020202020204" pitchFamily="34" charset="0"/>
              <a:buChar char="•"/>
            </a:pPr>
            <a:r>
              <a:rPr lang="en-GB" b="1"/>
              <a:t>Difficulty sleeping (insomnia) or excessive sleeping</a:t>
            </a:r>
            <a:endParaRPr lang="en-GB"/>
          </a:p>
          <a:p>
            <a:pPr>
              <a:buFont typeface="Arial" panose="020B0604020202020204" pitchFamily="34" charset="0"/>
              <a:buChar char="•"/>
            </a:pPr>
            <a:r>
              <a:rPr lang="en-GB" b="1"/>
              <a:t>Feelings of worthlessness or guilt</a:t>
            </a:r>
            <a:endParaRPr lang="en-GB"/>
          </a:p>
          <a:p>
            <a:pPr>
              <a:buFont typeface="Arial" panose="020B0604020202020204" pitchFamily="34" charset="0"/>
              <a:buChar char="•"/>
            </a:pPr>
            <a:r>
              <a:rPr lang="en-GB" b="1"/>
              <a:t>Trouble concentrating or making decisions</a:t>
            </a:r>
            <a:endParaRPr lang="en-GB"/>
          </a:p>
          <a:p>
            <a:pPr>
              <a:buFont typeface="Arial" panose="020B0604020202020204" pitchFamily="34" charset="0"/>
              <a:buChar char="•"/>
            </a:pPr>
            <a:r>
              <a:rPr lang="en-GB" b="1"/>
              <a:t>Physical aches and pains without a clear medical cause</a:t>
            </a:r>
            <a:endParaRPr lang="en-GB"/>
          </a:p>
          <a:p>
            <a:pPr>
              <a:buFont typeface="Arial" panose="020B0604020202020204" pitchFamily="34" charset="0"/>
              <a:buChar char="•"/>
            </a:pPr>
            <a:r>
              <a:rPr lang="en-GB" b="1"/>
              <a:t>Social withdrawal and isolation</a:t>
            </a:r>
            <a:endParaRPr lang="en-GB"/>
          </a:p>
          <a:p>
            <a:pPr>
              <a:buFont typeface="Arial" panose="020B0604020202020204" pitchFamily="34" charset="0"/>
              <a:buChar char="•"/>
            </a:pPr>
            <a:r>
              <a:rPr lang="en-GB" b="1"/>
              <a:t>Thoughts of death or suicide</a:t>
            </a:r>
            <a:r>
              <a:rPr lang="en-GB"/>
              <a:t> (must be taken seriously)</a:t>
            </a:r>
          </a:p>
          <a:p>
            <a:r>
              <a:rPr lang="en-GB"/>
              <a:t>Some elderly individuals may not express sadness directly but instead show symptoms like irritability, anxiety, or physical complaints.</a:t>
            </a:r>
          </a:p>
          <a:p>
            <a:endParaRPr lang="en-GB"/>
          </a:p>
        </p:txBody>
      </p:sp>
      <p:sp>
        <p:nvSpPr>
          <p:cNvPr id="4" name="Slide Number Placeholder 3"/>
          <p:cNvSpPr>
            <a:spLocks noGrp="1"/>
          </p:cNvSpPr>
          <p:nvPr>
            <p:ph type="sldNum" sz="quarter" idx="5"/>
          </p:nvPr>
        </p:nvSpPr>
        <p:spPr/>
        <p:txBody>
          <a:bodyPr/>
          <a:lstStyle/>
          <a:p>
            <a:fld id="{0F5F20D6-40BE-4CBA-9C81-277C3972E0EE}" type="slidenum">
              <a:rPr lang="en-GB" smtClean="0"/>
              <a:t>24</a:t>
            </a:fld>
            <a:endParaRPr lang="en-GB"/>
          </a:p>
        </p:txBody>
      </p:sp>
    </p:spTree>
    <p:extLst>
      <p:ext uri="{BB962C8B-B14F-4D97-AF65-F5344CB8AC3E}">
        <p14:creationId xmlns:p14="http://schemas.microsoft.com/office/powerpoint/2010/main" val="25562185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F5F20D6-40BE-4CBA-9C81-277C3972E0EE}" type="slidenum">
              <a:rPr lang="en-GB" smtClean="0"/>
              <a:t>25</a:t>
            </a:fld>
            <a:endParaRPr lang="en-GB"/>
          </a:p>
        </p:txBody>
      </p:sp>
    </p:spTree>
    <p:extLst>
      <p:ext uri="{BB962C8B-B14F-4D97-AF65-F5344CB8AC3E}">
        <p14:creationId xmlns:p14="http://schemas.microsoft.com/office/powerpoint/2010/main" val="174930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F5F20D6-40BE-4CBA-9C81-277C3972E0EE}" type="slidenum">
              <a:rPr lang="en-GB" smtClean="0"/>
              <a:t>27</a:t>
            </a:fld>
            <a:endParaRPr lang="en-GB"/>
          </a:p>
        </p:txBody>
      </p:sp>
    </p:spTree>
    <p:extLst>
      <p:ext uri="{BB962C8B-B14F-4D97-AF65-F5344CB8AC3E}">
        <p14:creationId xmlns:p14="http://schemas.microsoft.com/office/powerpoint/2010/main" val="19872432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a:effectLst/>
                <a:latin typeface="Times New Roman" panose="02020603050405020304" pitchFamily="18" charset="0"/>
                <a:ea typeface="Times New Roman" panose="02020603050405020304" pitchFamily="18" charset="0"/>
                <a:cs typeface="Arial" panose="020B0604020202020204" pitchFamily="34" charset="0"/>
              </a:rPr>
              <a:t>Diagnosis and Screening for Depression in the Elderly in the UK</a:t>
            </a:r>
            <a:endParaRPr lang="en-GB" sz="180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b="1">
                <a:effectLst/>
                <a:latin typeface="Times New Roman" panose="02020603050405020304" pitchFamily="18" charset="0"/>
                <a:ea typeface="Times New Roman" panose="02020603050405020304" pitchFamily="18" charset="0"/>
                <a:cs typeface="Arial" panose="020B0604020202020204" pitchFamily="34" charset="0"/>
              </a:rPr>
              <a:t>1. Recognising Depression in the Elderly</a:t>
            </a:r>
            <a:endParaRPr lang="en-GB" sz="180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a:effectLst/>
                <a:latin typeface="Times New Roman" panose="02020603050405020304" pitchFamily="18" charset="0"/>
                <a:ea typeface="Times New Roman" panose="02020603050405020304" pitchFamily="18" charset="0"/>
                <a:cs typeface="Arial" panose="020B0604020202020204" pitchFamily="34" charset="0"/>
              </a:rPr>
              <a:t>Depression in older adults is often underdiagnosed due to overlapping symptoms with physical health conditions or the mistaken belief that sadness is a normal part of aging. In the UK, diagnosis typically follows </a:t>
            </a:r>
            <a:r>
              <a:rPr lang="en-GB" sz="1800" b="1">
                <a:effectLst/>
                <a:latin typeface="Times New Roman" panose="02020603050405020304" pitchFamily="18" charset="0"/>
                <a:ea typeface="Times New Roman" panose="02020603050405020304" pitchFamily="18" charset="0"/>
                <a:cs typeface="Arial" panose="020B0604020202020204" pitchFamily="34" charset="0"/>
              </a:rPr>
              <a:t>NICE (National Institute for Health and Care Excellence) guidelines</a:t>
            </a:r>
            <a:r>
              <a:rPr lang="en-GB" sz="1800">
                <a:effectLst/>
                <a:latin typeface="Times New Roman" panose="02020603050405020304" pitchFamily="18" charset="0"/>
                <a:ea typeface="Times New Roman" panose="02020603050405020304" pitchFamily="18" charset="0"/>
                <a:cs typeface="Arial" panose="020B0604020202020204" pitchFamily="34" charset="0"/>
              </a:rPr>
              <a:t>, which recommend structured screening and clinical assessments.</a:t>
            </a:r>
            <a:endParaRPr lang="en-GB" sz="180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b="1">
                <a:effectLst/>
                <a:latin typeface="Times New Roman" panose="02020603050405020304" pitchFamily="18" charset="0"/>
                <a:ea typeface="Times New Roman" panose="02020603050405020304" pitchFamily="18" charset="0"/>
                <a:cs typeface="Arial" panose="020B0604020202020204" pitchFamily="34" charset="0"/>
              </a:rPr>
              <a:t>2. Screening Tools for Depression in the Elderly</a:t>
            </a:r>
            <a:endParaRPr lang="en-GB" sz="180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a:effectLst/>
                <a:latin typeface="Times New Roman" panose="02020603050405020304" pitchFamily="18" charset="0"/>
                <a:ea typeface="Times New Roman" panose="02020603050405020304" pitchFamily="18" charset="0"/>
                <a:cs typeface="Arial" panose="020B0604020202020204" pitchFamily="34" charset="0"/>
              </a:rPr>
              <a:t>Healthcare professionals in the UK use several validated screening tools to assess depression in older adults:</a:t>
            </a:r>
            <a:endParaRPr lang="en-GB" sz="180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b="1">
                <a:effectLst/>
                <a:latin typeface="Times New Roman" panose="02020603050405020304" pitchFamily="18" charset="0"/>
                <a:ea typeface="Times New Roman" panose="02020603050405020304" pitchFamily="18" charset="0"/>
                <a:cs typeface="Arial" panose="020B0604020202020204" pitchFamily="34" charset="0"/>
              </a:rPr>
              <a:t>a) Two-Question Depression Screen (PHQ-2)</a:t>
            </a:r>
            <a:endParaRPr lang="en-GB" sz="180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a:effectLst/>
                <a:latin typeface="Times New Roman" panose="02020603050405020304" pitchFamily="18" charset="0"/>
                <a:ea typeface="Times New Roman" panose="02020603050405020304" pitchFamily="18" charset="0"/>
                <a:cs typeface="Arial" panose="020B0604020202020204" pitchFamily="34" charset="0"/>
              </a:rPr>
              <a:t>This is a quick initial screening used by GPs and healthcare workers:</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Font typeface="+mj-lt"/>
              <a:buAutoNum type="arabicPeriod"/>
              <a:tabLst>
                <a:tab pos="457200" algn="l"/>
              </a:tabLst>
            </a:pPr>
            <a:r>
              <a:rPr lang="en-GB" sz="1800" b="1">
                <a:effectLst/>
                <a:latin typeface="Times New Roman" panose="02020603050405020304" pitchFamily="18" charset="0"/>
                <a:ea typeface="Times New Roman" panose="02020603050405020304" pitchFamily="18" charset="0"/>
                <a:cs typeface="Arial" panose="020B0604020202020204" pitchFamily="34" charset="0"/>
              </a:rPr>
              <a:t>"During the past month, have you often been bothered by feeling down, depressed, or hopeless?"</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Font typeface="+mj-lt"/>
              <a:buAutoNum type="arabicPeriod"/>
              <a:tabLst>
                <a:tab pos="457200" algn="l"/>
              </a:tabLst>
            </a:pPr>
            <a:r>
              <a:rPr lang="en-GB" sz="1800" b="1">
                <a:effectLst/>
                <a:latin typeface="Times New Roman" panose="02020603050405020304" pitchFamily="18" charset="0"/>
                <a:ea typeface="Times New Roman" panose="02020603050405020304" pitchFamily="18" charset="0"/>
                <a:cs typeface="Arial" panose="020B0604020202020204" pitchFamily="34" charset="0"/>
              </a:rPr>
              <a:t>"During the past month, have you often been bothered by having little interest or pleasure in doing things?"</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a:effectLst/>
                <a:latin typeface="Times New Roman" panose="02020603050405020304" pitchFamily="18" charset="0"/>
                <a:ea typeface="Times New Roman" panose="02020603050405020304" pitchFamily="18" charset="0"/>
                <a:cs typeface="Arial" panose="020B0604020202020204" pitchFamily="34" charset="0"/>
              </a:rPr>
              <a:t>If the answer is "Yes" to either, further assessment is needed.</a:t>
            </a:r>
            <a:endParaRPr lang="en-GB" sz="180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b="1">
                <a:effectLst/>
                <a:latin typeface="Times New Roman" panose="02020603050405020304" pitchFamily="18" charset="0"/>
                <a:ea typeface="Times New Roman" panose="02020603050405020304" pitchFamily="18" charset="0"/>
                <a:cs typeface="Arial" panose="020B0604020202020204" pitchFamily="34" charset="0"/>
              </a:rPr>
              <a:t>b) Geriatric Depression Scale (GDS)</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a:effectLst/>
                <a:latin typeface="Times New Roman" panose="02020603050405020304" pitchFamily="18" charset="0"/>
                <a:ea typeface="Times New Roman" panose="02020603050405020304" pitchFamily="18" charset="0"/>
                <a:cs typeface="Arial" panose="020B0604020202020204" pitchFamily="34" charset="0"/>
              </a:rPr>
              <a:t>A </a:t>
            </a:r>
            <a:r>
              <a:rPr lang="en-GB" sz="1800" b="1">
                <a:effectLst/>
                <a:latin typeface="Times New Roman" panose="02020603050405020304" pitchFamily="18" charset="0"/>
                <a:ea typeface="Times New Roman" panose="02020603050405020304" pitchFamily="18" charset="0"/>
                <a:cs typeface="Arial" panose="020B0604020202020204" pitchFamily="34" charset="0"/>
              </a:rPr>
              <a:t>15-item or 30-item</a:t>
            </a:r>
            <a:r>
              <a:rPr lang="en-GB" sz="1800">
                <a:effectLst/>
                <a:latin typeface="Times New Roman" panose="02020603050405020304" pitchFamily="18" charset="0"/>
                <a:ea typeface="Times New Roman" panose="02020603050405020304" pitchFamily="18" charset="0"/>
                <a:cs typeface="Arial" panose="020B0604020202020204" pitchFamily="34" charset="0"/>
              </a:rPr>
              <a:t> questionnaire designed specifically for older adults.</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a:effectLst/>
                <a:latin typeface="Times New Roman" panose="02020603050405020304" pitchFamily="18" charset="0"/>
                <a:ea typeface="Times New Roman" panose="02020603050405020304" pitchFamily="18" charset="0"/>
                <a:cs typeface="Arial" panose="020B0604020202020204" pitchFamily="34" charset="0"/>
              </a:rPr>
              <a:t>Questions are answered with "yes" or "no."</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a:effectLst/>
                <a:latin typeface="Times New Roman" panose="02020603050405020304" pitchFamily="18" charset="0"/>
                <a:ea typeface="Times New Roman" panose="02020603050405020304" pitchFamily="18" charset="0"/>
                <a:cs typeface="Arial" panose="020B0604020202020204" pitchFamily="34" charset="0"/>
              </a:rPr>
              <a:t>A score of </a:t>
            </a:r>
            <a:r>
              <a:rPr lang="en-GB" sz="1800" b="1">
                <a:effectLst/>
                <a:latin typeface="Times New Roman" panose="02020603050405020304" pitchFamily="18" charset="0"/>
                <a:ea typeface="Times New Roman" panose="02020603050405020304" pitchFamily="18" charset="0"/>
                <a:cs typeface="Arial" panose="020B0604020202020204" pitchFamily="34" charset="0"/>
              </a:rPr>
              <a:t>5 or more</a:t>
            </a:r>
            <a:r>
              <a:rPr lang="en-GB" sz="1800">
                <a:effectLst/>
                <a:latin typeface="Times New Roman" panose="02020603050405020304" pitchFamily="18" charset="0"/>
                <a:ea typeface="Times New Roman" panose="02020603050405020304" pitchFamily="18" charset="0"/>
                <a:cs typeface="Arial" panose="020B0604020202020204" pitchFamily="34" charset="0"/>
              </a:rPr>
              <a:t> suggests possible depression, and further evaluation is required.</a:t>
            </a:r>
            <a:endParaRPr lang="en-GB" sz="180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fr-FR" sz="1800" b="1">
                <a:effectLst/>
                <a:latin typeface="Times New Roman" panose="02020603050405020304" pitchFamily="18" charset="0"/>
                <a:ea typeface="Times New Roman" panose="02020603050405020304" pitchFamily="18" charset="0"/>
                <a:cs typeface="Arial" panose="020B0604020202020204" pitchFamily="34" charset="0"/>
              </a:rPr>
              <a:t>c) Patient Health Questionnaire-9 (PHQ-9)</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a:effectLst/>
                <a:latin typeface="Times New Roman" panose="02020603050405020304" pitchFamily="18" charset="0"/>
                <a:ea typeface="Times New Roman" panose="02020603050405020304" pitchFamily="18" charset="0"/>
                <a:cs typeface="Arial" panose="020B0604020202020204" pitchFamily="34" charset="0"/>
              </a:rPr>
              <a:t>A widely used </a:t>
            </a:r>
            <a:r>
              <a:rPr lang="en-GB" sz="1800" b="1">
                <a:effectLst/>
                <a:latin typeface="Times New Roman" panose="02020603050405020304" pitchFamily="18" charset="0"/>
                <a:ea typeface="Times New Roman" panose="02020603050405020304" pitchFamily="18" charset="0"/>
                <a:cs typeface="Arial" panose="020B0604020202020204" pitchFamily="34" charset="0"/>
              </a:rPr>
              <a:t>9-question</a:t>
            </a:r>
            <a:r>
              <a:rPr lang="en-GB" sz="1800">
                <a:effectLst/>
                <a:latin typeface="Times New Roman" panose="02020603050405020304" pitchFamily="18" charset="0"/>
                <a:ea typeface="Times New Roman" panose="02020603050405020304" pitchFamily="18" charset="0"/>
                <a:cs typeface="Arial" panose="020B0604020202020204" pitchFamily="34" charset="0"/>
              </a:rPr>
              <a:t> assessment based on DSM-5 criteria.</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a:effectLst/>
                <a:latin typeface="Times New Roman" panose="02020603050405020304" pitchFamily="18" charset="0"/>
                <a:ea typeface="Times New Roman" panose="02020603050405020304" pitchFamily="18" charset="0"/>
                <a:cs typeface="Arial" panose="020B0604020202020204" pitchFamily="34" charset="0"/>
              </a:rPr>
              <a:t>It measures the severity of depression (mild, moderate, severe).</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a:effectLst/>
                <a:latin typeface="Times New Roman" panose="02020603050405020304" pitchFamily="18" charset="0"/>
                <a:ea typeface="Times New Roman" panose="02020603050405020304" pitchFamily="18" charset="0"/>
                <a:cs typeface="Arial" panose="020B0604020202020204" pitchFamily="34" charset="0"/>
              </a:rPr>
              <a:t>Used in GP practices, hospitals, and mental health services.</a:t>
            </a:r>
            <a:endParaRPr lang="en-GB" sz="180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b="1">
                <a:effectLst/>
                <a:latin typeface="Times New Roman" panose="02020603050405020304" pitchFamily="18" charset="0"/>
                <a:ea typeface="Times New Roman" panose="02020603050405020304" pitchFamily="18" charset="0"/>
                <a:cs typeface="Arial" panose="020B0604020202020204" pitchFamily="34" charset="0"/>
              </a:rPr>
              <a:t>d) Hospital Anxiety and Depression Scale (HADS)</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a:effectLst/>
                <a:latin typeface="Times New Roman" panose="02020603050405020304" pitchFamily="18" charset="0"/>
                <a:ea typeface="Times New Roman" panose="02020603050405020304" pitchFamily="18" charset="0"/>
                <a:cs typeface="Arial" panose="020B0604020202020204" pitchFamily="34" charset="0"/>
              </a:rPr>
              <a:t>A </a:t>
            </a:r>
            <a:r>
              <a:rPr lang="en-GB" sz="1800" b="1">
                <a:effectLst/>
                <a:latin typeface="Times New Roman" panose="02020603050405020304" pitchFamily="18" charset="0"/>
                <a:ea typeface="Times New Roman" panose="02020603050405020304" pitchFamily="18" charset="0"/>
                <a:cs typeface="Arial" panose="020B0604020202020204" pitchFamily="34" charset="0"/>
              </a:rPr>
              <a:t>14-question</a:t>
            </a:r>
            <a:r>
              <a:rPr lang="en-GB" sz="1800">
                <a:effectLst/>
                <a:latin typeface="Times New Roman" panose="02020603050405020304" pitchFamily="18" charset="0"/>
                <a:ea typeface="Times New Roman" panose="02020603050405020304" pitchFamily="18" charset="0"/>
                <a:cs typeface="Arial" panose="020B0604020202020204" pitchFamily="34" charset="0"/>
              </a:rPr>
              <a:t> tool used in hospital settings.</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a:effectLst/>
                <a:latin typeface="Times New Roman" panose="02020603050405020304" pitchFamily="18" charset="0"/>
                <a:ea typeface="Times New Roman" panose="02020603050405020304" pitchFamily="18" charset="0"/>
                <a:cs typeface="Arial" panose="020B0604020202020204" pitchFamily="34" charset="0"/>
              </a:rPr>
              <a:t>Measures both </a:t>
            </a:r>
            <a:r>
              <a:rPr lang="en-GB" sz="1800" b="1">
                <a:effectLst/>
                <a:latin typeface="Times New Roman" panose="02020603050405020304" pitchFamily="18" charset="0"/>
                <a:ea typeface="Times New Roman" panose="02020603050405020304" pitchFamily="18" charset="0"/>
                <a:cs typeface="Arial" panose="020B0604020202020204" pitchFamily="34" charset="0"/>
              </a:rPr>
              <a:t>anxiety and depression</a:t>
            </a:r>
            <a:r>
              <a:rPr lang="en-GB" sz="1800">
                <a:effectLst/>
                <a:latin typeface="Times New Roman" panose="02020603050405020304" pitchFamily="18" charset="0"/>
                <a:ea typeface="Times New Roman" panose="02020603050405020304" pitchFamily="18" charset="0"/>
                <a:cs typeface="Arial" panose="020B0604020202020204" pitchFamily="34" charset="0"/>
              </a:rPr>
              <a:t> in patients with physical illnesses.</a:t>
            </a:r>
            <a:endParaRPr lang="en-GB" sz="180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b="1">
                <a:effectLst/>
                <a:latin typeface="Times New Roman" panose="02020603050405020304" pitchFamily="18" charset="0"/>
                <a:ea typeface="Times New Roman" panose="02020603050405020304" pitchFamily="18" charset="0"/>
                <a:cs typeface="Arial" panose="020B0604020202020204" pitchFamily="34" charset="0"/>
              </a:rPr>
              <a:t>e) Cornell Scale for Depression in Dementia (CSDD)</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a:effectLst/>
                <a:latin typeface="Times New Roman" panose="02020603050405020304" pitchFamily="18" charset="0"/>
                <a:ea typeface="Times New Roman" panose="02020603050405020304" pitchFamily="18" charset="0"/>
                <a:cs typeface="Arial" panose="020B0604020202020204" pitchFamily="34" charset="0"/>
              </a:rPr>
              <a:t>Specifically designed for </a:t>
            </a:r>
            <a:r>
              <a:rPr lang="en-GB" sz="1800" b="1">
                <a:effectLst/>
                <a:latin typeface="Times New Roman" panose="02020603050405020304" pitchFamily="18" charset="0"/>
                <a:ea typeface="Times New Roman" panose="02020603050405020304" pitchFamily="18" charset="0"/>
                <a:cs typeface="Arial" panose="020B0604020202020204" pitchFamily="34" charset="0"/>
              </a:rPr>
              <a:t>elderly patients with dementia</a:t>
            </a:r>
            <a:r>
              <a:rPr lang="en-GB" sz="1800">
                <a:effectLst/>
                <a:latin typeface="Times New Roman" panose="02020603050405020304" pitchFamily="18" charset="0"/>
                <a:ea typeface="Times New Roman" panose="02020603050405020304" pitchFamily="18" charset="0"/>
                <a:cs typeface="Arial" panose="020B0604020202020204" pitchFamily="34" charset="0"/>
              </a:rPr>
              <a:t> who may struggle to express their emotions.</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a:effectLst/>
                <a:latin typeface="Times New Roman" panose="02020603050405020304" pitchFamily="18" charset="0"/>
                <a:ea typeface="Times New Roman" panose="02020603050405020304" pitchFamily="18" charset="0"/>
                <a:cs typeface="Arial" panose="020B0604020202020204" pitchFamily="34" charset="0"/>
              </a:rPr>
              <a:t>Involves interviews with both the patient and a caregiver.</a:t>
            </a:r>
            <a:endParaRPr lang="en-GB" sz="1800">
              <a:effectLst/>
              <a:latin typeface="Calibri" panose="020F0502020204030204" pitchFamily="34" charset="0"/>
              <a:ea typeface="Calibri" panose="020F0502020204030204" pitchFamily="34" charset="0"/>
              <a:cs typeface="Arial" panose="020B0604020202020204" pitchFamily="34" charset="0"/>
            </a:endParaRPr>
          </a:p>
          <a:p>
            <a:endParaRPr lang="en-GB"/>
          </a:p>
          <a:p>
            <a:pPr>
              <a:lnSpc>
                <a:spcPct val="107000"/>
              </a:lnSpc>
              <a:spcAft>
                <a:spcPts val="800"/>
              </a:spcAft>
            </a:pPr>
            <a:r>
              <a:rPr lang="en-GB" sz="1800" b="1">
                <a:effectLst/>
                <a:latin typeface="Times New Roman" panose="02020603050405020304" pitchFamily="18" charset="0"/>
                <a:ea typeface="Times New Roman" panose="02020603050405020304" pitchFamily="18" charset="0"/>
                <a:cs typeface="Arial" panose="020B0604020202020204" pitchFamily="34" charset="0"/>
              </a:rPr>
              <a:t>Clinical Diagnosis and Assessment</a:t>
            </a:r>
            <a:endParaRPr lang="en-GB" sz="180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a:effectLst/>
                <a:latin typeface="Times New Roman" panose="02020603050405020304" pitchFamily="18" charset="0"/>
                <a:ea typeface="Times New Roman" panose="02020603050405020304" pitchFamily="18" charset="0"/>
                <a:cs typeface="Arial" panose="020B0604020202020204" pitchFamily="34" charset="0"/>
              </a:rPr>
              <a:t>After a positive screening result, a </a:t>
            </a:r>
            <a:r>
              <a:rPr lang="en-GB" sz="1800" b="1">
                <a:effectLst/>
                <a:latin typeface="Times New Roman" panose="02020603050405020304" pitchFamily="18" charset="0"/>
                <a:ea typeface="Times New Roman" panose="02020603050405020304" pitchFamily="18" charset="0"/>
                <a:cs typeface="Arial" panose="020B0604020202020204" pitchFamily="34" charset="0"/>
              </a:rPr>
              <a:t>GP or mental health professional</a:t>
            </a:r>
            <a:r>
              <a:rPr lang="en-GB" sz="1800">
                <a:effectLst/>
                <a:latin typeface="Times New Roman" panose="02020603050405020304" pitchFamily="18" charset="0"/>
                <a:ea typeface="Times New Roman" panose="02020603050405020304" pitchFamily="18" charset="0"/>
                <a:cs typeface="Arial" panose="020B0604020202020204" pitchFamily="34" charset="0"/>
              </a:rPr>
              <a:t> conducts a thorough assessment, which includes:</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a:effectLst/>
                <a:latin typeface="Times New Roman" panose="02020603050405020304" pitchFamily="18" charset="0"/>
                <a:ea typeface="Times New Roman" panose="02020603050405020304" pitchFamily="18" charset="0"/>
                <a:cs typeface="Arial" panose="020B0604020202020204" pitchFamily="34" charset="0"/>
              </a:rPr>
              <a:t>Medical History</a:t>
            </a:r>
            <a:r>
              <a:rPr lang="en-GB" sz="1800">
                <a:effectLst/>
                <a:latin typeface="Times New Roman" panose="02020603050405020304" pitchFamily="18" charset="0"/>
                <a:ea typeface="Times New Roman" panose="02020603050405020304" pitchFamily="18" charset="0"/>
                <a:cs typeface="Arial" panose="020B0604020202020204" pitchFamily="34" charset="0"/>
              </a:rPr>
              <a:t> – Reviewing chronic illnesses, medication side effects, and family history of depression.</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a:effectLst/>
                <a:latin typeface="Times New Roman" panose="02020603050405020304" pitchFamily="18" charset="0"/>
                <a:ea typeface="Times New Roman" panose="02020603050405020304" pitchFamily="18" charset="0"/>
                <a:cs typeface="Arial" panose="020B0604020202020204" pitchFamily="34" charset="0"/>
              </a:rPr>
              <a:t>Physical Examination</a:t>
            </a:r>
            <a:r>
              <a:rPr lang="en-GB" sz="1800">
                <a:effectLst/>
                <a:latin typeface="Times New Roman" panose="02020603050405020304" pitchFamily="18" charset="0"/>
                <a:ea typeface="Times New Roman" panose="02020603050405020304" pitchFamily="18" charset="0"/>
                <a:cs typeface="Arial" panose="020B0604020202020204" pitchFamily="34" charset="0"/>
              </a:rPr>
              <a:t> – Checking for underlying conditions (e.g., thyroid issues, vitamin deficiencies).</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a:effectLst/>
                <a:latin typeface="Times New Roman" panose="02020603050405020304" pitchFamily="18" charset="0"/>
                <a:ea typeface="Times New Roman" panose="02020603050405020304" pitchFamily="18" charset="0"/>
                <a:cs typeface="Arial" panose="020B0604020202020204" pitchFamily="34" charset="0"/>
              </a:rPr>
              <a:t>Cognitive Assessment</a:t>
            </a:r>
            <a:r>
              <a:rPr lang="en-GB" sz="1800">
                <a:effectLst/>
                <a:latin typeface="Times New Roman" panose="02020603050405020304" pitchFamily="18" charset="0"/>
                <a:ea typeface="Times New Roman" panose="02020603050405020304" pitchFamily="18" charset="0"/>
                <a:cs typeface="Arial" panose="020B0604020202020204" pitchFamily="34" charset="0"/>
              </a:rPr>
              <a:t> – If cognitive decline is suspected, tools like the </a:t>
            </a:r>
            <a:r>
              <a:rPr lang="en-GB" sz="1800" b="1">
                <a:effectLst/>
                <a:latin typeface="Times New Roman" panose="02020603050405020304" pitchFamily="18" charset="0"/>
                <a:ea typeface="Times New Roman" panose="02020603050405020304" pitchFamily="18" charset="0"/>
                <a:cs typeface="Arial" panose="020B0604020202020204" pitchFamily="34" charset="0"/>
              </a:rPr>
              <a:t>MMSE (Mini-Mental State Examination)</a:t>
            </a:r>
            <a:r>
              <a:rPr lang="en-GB" sz="1800">
                <a:effectLst/>
                <a:latin typeface="Times New Roman" panose="02020603050405020304" pitchFamily="18" charset="0"/>
                <a:ea typeface="Times New Roman" panose="02020603050405020304" pitchFamily="18" charset="0"/>
                <a:cs typeface="Arial" panose="020B0604020202020204" pitchFamily="34" charset="0"/>
              </a:rPr>
              <a:t> may be used.</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a:effectLst/>
                <a:latin typeface="Times New Roman" panose="02020603050405020304" pitchFamily="18" charset="0"/>
                <a:ea typeface="Times New Roman" panose="02020603050405020304" pitchFamily="18" charset="0"/>
                <a:cs typeface="Arial" panose="020B0604020202020204" pitchFamily="34" charset="0"/>
              </a:rPr>
              <a:t>Mental Health History</a:t>
            </a:r>
            <a:r>
              <a:rPr lang="en-GB" sz="1800">
                <a:effectLst/>
                <a:latin typeface="Times New Roman" panose="02020603050405020304" pitchFamily="18" charset="0"/>
                <a:ea typeface="Times New Roman" panose="02020603050405020304" pitchFamily="18" charset="0"/>
                <a:cs typeface="Arial" panose="020B0604020202020204" pitchFamily="34" charset="0"/>
              </a:rPr>
              <a:t> – Evaluating previous episodes of depression or anxiety.</a:t>
            </a:r>
            <a:endParaRPr lang="en-GB" sz="180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a:effectLst/>
                <a:latin typeface="Times New Roman" panose="02020603050405020304" pitchFamily="18" charset="0"/>
                <a:ea typeface="Times New Roman" panose="02020603050405020304" pitchFamily="18" charset="0"/>
                <a:cs typeface="Arial" panose="020B0604020202020204" pitchFamily="34" charset="0"/>
              </a:rPr>
              <a:t>In severe or complex cases, referrals may be made to:</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a:effectLst/>
                <a:latin typeface="Times New Roman" panose="02020603050405020304" pitchFamily="18" charset="0"/>
                <a:ea typeface="Times New Roman" panose="02020603050405020304" pitchFamily="18" charset="0"/>
                <a:cs typeface="Arial" panose="020B0604020202020204" pitchFamily="34" charset="0"/>
              </a:rPr>
              <a:t>Community Mental Health Teams (CMHTs)</a:t>
            </a:r>
            <a:r>
              <a:rPr lang="en-GB" sz="1800">
                <a:effectLst/>
                <a:latin typeface="Times New Roman" panose="02020603050405020304" pitchFamily="18" charset="0"/>
                <a:ea typeface="Times New Roman" panose="02020603050405020304" pitchFamily="18" charset="0"/>
                <a:cs typeface="Arial" panose="020B0604020202020204" pitchFamily="34" charset="0"/>
              </a:rPr>
              <a:t> – Specialised services for older adults.</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a:effectLst/>
                <a:latin typeface="Times New Roman" panose="02020603050405020304" pitchFamily="18" charset="0"/>
                <a:ea typeface="Times New Roman" panose="02020603050405020304" pitchFamily="18" charset="0"/>
                <a:cs typeface="Arial" panose="020B0604020202020204" pitchFamily="34" charset="0"/>
              </a:rPr>
              <a:t>Psychiatrists</a:t>
            </a:r>
            <a:r>
              <a:rPr lang="en-GB" sz="1800">
                <a:effectLst/>
                <a:latin typeface="Times New Roman" panose="02020603050405020304" pitchFamily="18" charset="0"/>
                <a:ea typeface="Times New Roman" panose="02020603050405020304" pitchFamily="18" charset="0"/>
                <a:cs typeface="Arial" panose="020B0604020202020204" pitchFamily="34" charset="0"/>
              </a:rPr>
              <a:t> – For in-depth assessment and treatment planning.</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a:effectLst/>
                <a:latin typeface="Times New Roman" panose="02020603050405020304" pitchFamily="18" charset="0"/>
                <a:ea typeface="Times New Roman" panose="02020603050405020304" pitchFamily="18" charset="0"/>
                <a:cs typeface="Arial" panose="020B0604020202020204" pitchFamily="34" charset="0"/>
              </a:rPr>
              <a:t>Psychological Therapies (IAPT services)</a:t>
            </a:r>
            <a:r>
              <a:rPr lang="en-GB" sz="1800">
                <a:effectLst/>
                <a:latin typeface="Times New Roman" panose="02020603050405020304" pitchFamily="18" charset="0"/>
                <a:ea typeface="Times New Roman" panose="02020603050405020304" pitchFamily="18" charset="0"/>
                <a:cs typeface="Arial" panose="020B0604020202020204" pitchFamily="34" charset="0"/>
              </a:rPr>
              <a:t> – NHS-funded counselling and therapy options.</a:t>
            </a:r>
            <a:endParaRPr lang="en-GB" sz="180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b="1">
                <a:effectLst/>
                <a:latin typeface="Times New Roman" panose="02020603050405020304" pitchFamily="18" charset="0"/>
                <a:ea typeface="Times New Roman" panose="02020603050405020304" pitchFamily="18" charset="0"/>
                <a:cs typeface="Arial" panose="020B0604020202020204" pitchFamily="34" charset="0"/>
              </a:rPr>
              <a:t>4. NHS Pathway for Depression in the Elderly</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a:effectLst/>
                <a:latin typeface="Times New Roman" panose="02020603050405020304" pitchFamily="18" charset="0"/>
                <a:ea typeface="Times New Roman" panose="02020603050405020304" pitchFamily="18" charset="0"/>
                <a:cs typeface="Arial" panose="020B0604020202020204" pitchFamily="34" charset="0"/>
              </a:rPr>
              <a:t>Step 1: GP Consultation &amp; Screening</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a:effectLst/>
                <a:latin typeface="Times New Roman" panose="02020603050405020304" pitchFamily="18" charset="0"/>
                <a:ea typeface="Times New Roman" panose="02020603050405020304" pitchFamily="18" charset="0"/>
                <a:cs typeface="Arial" panose="020B0604020202020204" pitchFamily="34" charset="0"/>
              </a:rPr>
              <a:t>Step 2: Further Assessment if Needed</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a:effectLst/>
                <a:latin typeface="Times New Roman" panose="02020603050405020304" pitchFamily="18" charset="0"/>
                <a:ea typeface="Times New Roman" panose="02020603050405020304" pitchFamily="18" charset="0"/>
                <a:cs typeface="Arial" panose="020B0604020202020204" pitchFamily="34" charset="0"/>
              </a:rPr>
              <a:t>Step 3: Mild Cases → Lifestyle Changes, Self-Help, Psychological Therapy (IAPT)</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a:effectLst/>
                <a:latin typeface="Times New Roman" panose="02020603050405020304" pitchFamily="18" charset="0"/>
                <a:ea typeface="Times New Roman" panose="02020603050405020304" pitchFamily="18" charset="0"/>
                <a:cs typeface="Arial" panose="020B0604020202020204" pitchFamily="34" charset="0"/>
              </a:rPr>
              <a:t>Step 4: Moderate-Severe Cases → Medication, Specialist Mental Health Services, or Crisis Teams</a:t>
            </a:r>
            <a:endParaRPr lang="en-GB" sz="1800">
              <a:effectLst/>
              <a:latin typeface="Calibri" panose="020F0502020204030204" pitchFamily="34" charset="0"/>
              <a:ea typeface="Calibri" panose="020F0502020204030204" pitchFamily="34" charset="0"/>
              <a:cs typeface="Arial" panose="020B0604020202020204" pitchFamily="34" charset="0"/>
            </a:endParaRPr>
          </a:p>
          <a:p>
            <a:endParaRPr lang="en-GB"/>
          </a:p>
          <a:p>
            <a:endParaRPr lang="en-GB"/>
          </a:p>
        </p:txBody>
      </p:sp>
      <p:sp>
        <p:nvSpPr>
          <p:cNvPr id="4" name="Slide Number Placeholder 3"/>
          <p:cNvSpPr>
            <a:spLocks noGrp="1"/>
          </p:cNvSpPr>
          <p:nvPr>
            <p:ph type="sldNum" sz="quarter" idx="5"/>
          </p:nvPr>
        </p:nvSpPr>
        <p:spPr/>
        <p:txBody>
          <a:bodyPr/>
          <a:lstStyle/>
          <a:p>
            <a:fld id="{0F5F20D6-40BE-4CBA-9C81-277C3972E0EE}" type="slidenum">
              <a:rPr lang="en-GB" smtClean="0"/>
              <a:t>28</a:t>
            </a:fld>
            <a:endParaRPr lang="en-GB"/>
          </a:p>
        </p:txBody>
      </p:sp>
    </p:spTree>
    <p:extLst>
      <p:ext uri="{BB962C8B-B14F-4D97-AF65-F5344CB8AC3E}">
        <p14:creationId xmlns:p14="http://schemas.microsoft.com/office/powerpoint/2010/main" val="13143780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lnSpc>
                <a:spcPct val="107000"/>
              </a:lnSpc>
              <a:spcAft>
                <a:spcPts val="800"/>
              </a:spcAft>
              <a:buSzPts val="1000"/>
              <a:buFont typeface="Symbol" panose="05050102010706020507" pitchFamily="18" charset="2"/>
              <a:buChar char=""/>
              <a:tabLst>
                <a:tab pos="457200" algn="l"/>
              </a:tabLst>
            </a:pPr>
            <a:r>
              <a:rPr lang="en-GB" sz="1800" b="1">
                <a:effectLst/>
                <a:latin typeface="Times New Roman" panose="02020603050405020304" pitchFamily="18" charset="0"/>
                <a:ea typeface="Times New Roman" panose="02020603050405020304" pitchFamily="18" charset="0"/>
                <a:cs typeface="Arial" panose="020B0604020202020204" pitchFamily="34" charset="0"/>
              </a:rPr>
              <a:t>Misattribution of Symptoms</a:t>
            </a:r>
            <a:r>
              <a:rPr lang="en-GB" sz="1800">
                <a:effectLst/>
                <a:latin typeface="Times New Roman" panose="02020603050405020304" pitchFamily="18" charset="0"/>
                <a:ea typeface="Times New Roman" panose="02020603050405020304" pitchFamily="18" charset="0"/>
                <a:cs typeface="Arial" panose="020B0604020202020204" pitchFamily="34" charset="0"/>
              </a:rPr>
              <a:t> – Depression symptoms are mistaken for normal aging.</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a:effectLst/>
                <a:latin typeface="Times New Roman" panose="02020603050405020304" pitchFamily="18" charset="0"/>
                <a:ea typeface="Times New Roman" panose="02020603050405020304" pitchFamily="18" charset="0"/>
                <a:cs typeface="Arial" panose="020B0604020202020204" pitchFamily="34" charset="0"/>
              </a:rPr>
              <a:t>Reluctance to Discuss Mental Health</a:t>
            </a:r>
            <a:r>
              <a:rPr lang="en-GB" sz="1800">
                <a:effectLst/>
                <a:latin typeface="Times New Roman" panose="02020603050405020304" pitchFamily="18" charset="0"/>
                <a:ea typeface="Times New Roman" panose="02020603050405020304" pitchFamily="18" charset="0"/>
                <a:cs typeface="Arial" panose="020B0604020202020204" pitchFamily="34" charset="0"/>
              </a:rPr>
              <a:t> – Due to stigma in older generations.</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a:effectLst/>
                <a:latin typeface="Times New Roman" panose="02020603050405020304" pitchFamily="18" charset="0"/>
                <a:ea typeface="Times New Roman" panose="02020603050405020304" pitchFamily="18" charset="0"/>
                <a:cs typeface="Arial" panose="020B0604020202020204" pitchFamily="34" charset="0"/>
              </a:rPr>
              <a:t>Cognitive Decline</a:t>
            </a:r>
            <a:r>
              <a:rPr lang="en-GB" sz="1800">
                <a:effectLst/>
                <a:latin typeface="Times New Roman" panose="02020603050405020304" pitchFamily="18" charset="0"/>
                <a:ea typeface="Times New Roman" panose="02020603050405020304" pitchFamily="18" charset="0"/>
                <a:cs typeface="Arial" panose="020B0604020202020204" pitchFamily="34" charset="0"/>
              </a:rPr>
              <a:t> – Depression may be overshadowed by dementia symptoms.</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a:effectLst/>
                <a:latin typeface="Times New Roman" panose="02020603050405020304" pitchFamily="18" charset="0"/>
                <a:ea typeface="Times New Roman" panose="02020603050405020304" pitchFamily="18" charset="0"/>
                <a:cs typeface="Arial" panose="020B0604020202020204" pitchFamily="34" charset="0"/>
              </a:rPr>
              <a:t>Physical Illness Focus</a:t>
            </a:r>
            <a:r>
              <a:rPr lang="en-GB" sz="1800">
                <a:effectLst/>
                <a:latin typeface="Times New Roman" panose="02020603050405020304" pitchFamily="18" charset="0"/>
                <a:ea typeface="Times New Roman" panose="02020603050405020304" pitchFamily="18" charset="0"/>
                <a:cs typeface="Arial" panose="020B0604020202020204" pitchFamily="34" charset="0"/>
              </a:rPr>
              <a:t> – Mental health is often overlooked in favour of treating physical conditions.</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a:effectLst/>
                <a:latin typeface="Calibri" panose="020F0502020204030204" pitchFamily="34" charset="0"/>
                <a:ea typeface="Calibri" panose="020F0502020204030204" pitchFamily="34" charset="0"/>
                <a:cs typeface="Arial" panose="020B0604020202020204" pitchFamily="34" charset="0"/>
              </a:rPr>
              <a:t>Because the symptoms Of depression are varied, it can be confused with other conditions and it may remain unidentified by older adults their families and even Healthcare workers. Also, in older adults, depression can coexist or be confused with physical illness. In some cases, older adults who seem to be in a state of vague physical decline May actually be suffering from depression. The some investigations have identified as the depletion syndrome that is characterised by a loss of interest and lethargy rather than a depressed mood.  In some instances fatigue  and sleep problems are assumed to be a normal consequence of ageing when such symptoms actually Signify depression. Additionally it can be difficult to determine when older adults grief reactions are a normal response to loss and when they are Signs of depression. For all these reasons, depression may be under diagnosed and thus remain untreated or even over-diagnosed. </a:t>
            </a:r>
          </a:p>
          <a:p>
            <a:endParaRPr lang="en-GB"/>
          </a:p>
        </p:txBody>
      </p:sp>
      <p:sp>
        <p:nvSpPr>
          <p:cNvPr id="4" name="Slide Number Placeholder 3"/>
          <p:cNvSpPr>
            <a:spLocks noGrp="1"/>
          </p:cNvSpPr>
          <p:nvPr>
            <p:ph type="sldNum" sz="quarter" idx="5"/>
          </p:nvPr>
        </p:nvSpPr>
        <p:spPr/>
        <p:txBody>
          <a:bodyPr/>
          <a:lstStyle/>
          <a:p>
            <a:fld id="{0F5F20D6-40BE-4CBA-9C81-277C3972E0EE}" type="slidenum">
              <a:rPr lang="en-GB" smtClean="0"/>
              <a:t>29</a:t>
            </a:fld>
            <a:endParaRPr lang="en-GB"/>
          </a:p>
        </p:txBody>
      </p:sp>
    </p:spTree>
    <p:extLst>
      <p:ext uri="{BB962C8B-B14F-4D97-AF65-F5344CB8AC3E}">
        <p14:creationId xmlns:p14="http://schemas.microsoft.com/office/powerpoint/2010/main" val="38808265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In the UK, the management of depression in older adults within </a:t>
            </a:r>
            <a:r>
              <a:rPr lang="en-GB" b="1"/>
              <a:t>primary care</a:t>
            </a:r>
            <a:r>
              <a:rPr lang="en-GB"/>
              <a:t> follows guidelines from the </a:t>
            </a:r>
            <a:r>
              <a:rPr lang="en-GB" b="1"/>
              <a:t>National Institute for Health and Care Excellence (NICE)</a:t>
            </a:r>
            <a:r>
              <a:rPr lang="en-GB"/>
              <a:t> and the </a:t>
            </a:r>
            <a:r>
              <a:rPr lang="en-GB" b="1"/>
              <a:t>Royal College of Psychiatrists</a:t>
            </a:r>
            <a:r>
              <a:rPr lang="en-GB"/>
              <a:t>. General Practitioners (GPs) play a key role in identifying, diagnosing, and treating depression in older adults, ensuring a holistic approach that considers physical, emotional, and social factors.</a:t>
            </a:r>
          </a:p>
          <a:p>
            <a:r>
              <a:rPr lang="en-GB" b="1"/>
              <a:t>1. Initial Assessment and Diagnosis</a:t>
            </a:r>
          </a:p>
          <a:p>
            <a:r>
              <a:rPr lang="en-GB" b="1"/>
              <a:t>a) Screening and Diagnosis</a:t>
            </a:r>
          </a:p>
          <a:p>
            <a:pPr>
              <a:buFont typeface="Arial" panose="020B0604020202020204" pitchFamily="34" charset="0"/>
              <a:buChar char="•"/>
            </a:pPr>
            <a:r>
              <a:rPr lang="en-GB" b="1"/>
              <a:t>Use of Screening Tools:</a:t>
            </a:r>
            <a:endParaRPr lang="en-GB"/>
          </a:p>
          <a:p>
            <a:pPr marL="742950" lvl="1" indent="-285750">
              <a:buFont typeface="Arial" panose="020B0604020202020204" pitchFamily="34" charset="0"/>
              <a:buChar char="•"/>
            </a:pPr>
            <a:r>
              <a:rPr lang="en-GB" b="1"/>
              <a:t>PHQ-9</a:t>
            </a:r>
            <a:r>
              <a:rPr lang="en-GB"/>
              <a:t> (Patient Health Questionnaire-9) for severity assessment.</a:t>
            </a:r>
          </a:p>
          <a:p>
            <a:pPr marL="742950" lvl="1" indent="-285750">
              <a:buFont typeface="Arial" panose="020B0604020202020204" pitchFamily="34" charset="0"/>
              <a:buChar char="•"/>
            </a:pPr>
            <a:r>
              <a:rPr lang="en-GB" b="1"/>
              <a:t>Geriatric Depression Scale (GDS)</a:t>
            </a:r>
            <a:r>
              <a:rPr lang="en-GB"/>
              <a:t> for older adults.</a:t>
            </a:r>
          </a:p>
          <a:p>
            <a:pPr marL="742950" lvl="1" indent="-285750">
              <a:buFont typeface="Arial" panose="020B0604020202020204" pitchFamily="34" charset="0"/>
              <a:buChar char="•"/>
            </a:pPr>
            <a:r>
              <a:rPr lang="en-GB" b="1"/>
              <a:t>Cornell Scale for Depression in Dementia (CSDD)</a:t>
            </a:r>
            <a:r>
              <a:rPr lang="en-GB"/>
              <a:t> for those with cognitive impairment.</a:t>
            </a:r>
          </a:p>
          <a:p>
            <a:pPr>
              <a:buFont typeface="Arial" panose="020B0604020202020204" pitchFamily="34" charset="0"/>
              <a:buChar char="•"/>
            </a:pPr>
            <a:r>
              <a:rPr lang="en-GB" b="1"/>
              <a:t>Assessing Underlying Causes:</a:t>
            </a:r>
            <a:endParaRPr lang="en-GB"/>
          </a:p>
          <a:p>
            <a:pPr marL="742950" lvl="1" indent="-285750">
              <a:buFont typeface="Arial" panose="020B0604020202020204" pitchFamily="34" charset="0"/>
              <a:buChar char="•"/>
            </a:pPr>
            <a:r>
              <a:rPr lang="en-GB"/>
              <a:t>Medication side effects (e.g., beta-blockers, opioids).</a:t>
            </a:r>
          </a:p>
          <a:p>
            <a:pPr marL="742950" lvl="1" indent="-285750">
              <a:buFont typeface="Arial" panose="020B0604020202020204" pitchFamily="34" charset="0"/>
              <a:buChar char="•"/>
            </a:pPr>
            <a:r>
              <a:rPr lang="en-GB"/>
              <a:t>Chronic illness (diabetes, heart disease, arthritis).</a:t>
            </a:r>
          </a:p>
          <a:p>
            <a:pPr marL="742950" lvl="1" indent="-285750">
              <a:buFont typeface="Arial" panose="020B0604020202020204" pitchFamily="34" charset="0"/>
              <a:buChar char="•"/>
            </a:pPr>
            <a:r>
              <a:rPr lang="en-GB"/>
              <a:t>Social factors (bereavement, isolation, financial worries).</a:t>
            </a:r>
          </a:p>
          <a:p>
            <a:r>
              <a:rPr lang="en-GB"/>
              <a:t>If depression is mild or moderate, </a:t>
            </a:r>
            <a:r>
              <a:rPr lang="en-GB" b="1"/>
              <a:t>lifestyle changes and talking therapies</a:t>
            </a:r>
            <a:r>
              <a:rPr lang="en-GB"/>
              <a:t> are the first-line treatments. For severe depression, medication or referral to secondary care may be necessary.</a:t>
            </a:r>
          </a:p>
          <a:p>
            <a:endParaRPr lang="en-GB"/>
          </a:p>
          <a:p>
            <a:r>
              <a:rPr lang="en-GB" b="1"/>
              <a:t>b) Antidepressant Medication</a:t>
            </a:r>
          </a:p>
          <a:p>
            <a:r>
              <a:rPr lang="en-GB"/>
              <a:t>If symptoms are moderate to severe or if psychological therapies are ineffective, </a:t>
            </a:r>
            <a:r>
              <a:rPr lang="en-GB" b="1"/>
              <a:t>GPs may prescribe antidepressants</a:t>
            </a:r>
            <a:r>
              <a:rPr lang="en-GB"/>
              <a:t>:</a:t>
            </a:r>
          </a:p>
          <a:p>
            <a:r>
              <a:rPr lang="en-GB" b="1"/>
              <a:t>First-line Antidepressants (Selective Serotonin Reuptake Inhibitors - SSRIs):</a:t>
            </a:r>
          </a:p>
          <a:p>
            <a:pPr>
              <a:buFont typeface="Arial" panose="020B0604020202020204" pitchFamily="34" charset="0"/>
              <a:buChar char="•"/>
            </a:pPr>
            <a:r>
              <a:rPr lang="en-GB" b="1"/>
              <a:t>Sertraline</a:t>
            </a:r>
            <a:r>
              <a:rPr lang="en-GB"/>
              <a:t> – Often preferred due to fewer interactions.</a:t>
            </a:r>
          </a:p>
          <a:p>
            <a:pPr>
              <a:buFont typeface="Arial" panose="020B0604020202020204" pitchFamily="34" charset="0"/>
              <a:buChar char="•"/>
            </a:pPr>
            <a:r>
              <a:rPr lang="en-GB" b="1"/>
              <a:t>Citalopram</a:t>
            </a:r>
            <a:r>
              <a:rPr lang="en-GB"/>
              <a:t> or </a:t>
            </a:r>
            <a:r>
              <a:rPr lang="en-GB" b="1"/>
              <a:t>Escitalopram</a:t>
            </a:r>
            <a:r>
              <a:rPr lang="en-GB"/>
              <a:t> – Well-tolerated but requires monitoring.</a:t>
            </a:r>
          </a:p>
          <a:p>
            <a:r>
              <a:rPr lang="en-GB" b="1"/>
              <a:t>Alternative Antidepressants for Certain Cases:</a:t>
            </a:r>
          </a:p>
          <a:p>
            <a:pPr>
              <a:buFont typeface="Arial" panose="020B0604020202020204" pitchFamily="34" charset="0"/>
              <a:buChar char="•"/>
            </a:pPr>
            <a:r>
              <a:rPr lang="en-GB" b="1"/>
              <a:t>Mirtazapine</a:t>
            </a:r>
            <a:r>
              <a:rPr lang="en-GB"/>
              <a:t> – Useful if sleep disturbance or weight loss is an issue.</a:t>
            </a:r>
          </a:p>
          <a:p>
            <a:pPr>
              <a:buFont typeface="Arial" panose="020B0604020202020204" pitchFamily="34" charset="0"/>
              <a:buChar char="•"/>
            </a:pPr>
            <a:r>
              <a:rPr lang="en-GB" b="1"/>
              <a:t>Venlafaxine (SNRI)</a:t>
            </a:r>
            <a:r>
              <a:rPr lang="en-GB"/>
              <a:t> – For severe or treatment-resistant depression.</a:t>
            </a:r>
          </a:p>
          <a:p>
            <a:r>
              <a:rPr lang="en-GB" b="1"/>
              <a:t>Important Considerations for Older Adults:</a:t>
            </a:r>
          </a:p>
          <a:p>
            <a:pPr>
              <a:buFont typeface="Arial" panose="020B0604020202020204" pitchFamily="34" charset="0"/>
              <a:buChar char="•"/>
            </a:pPr>
            <a:r>
              <a:rPr lang="en-GB" b="1"/>
              <a:t>Lower starting doses</a:t>
            </a:r>
            <a:r>
              <a:rPr lang="en-GB"/>
              <a:t> due to increased sensitivity and risk of side effects.</a:t>
            </a:r>
          </a:p>
          <a:p>
            <a:pPr>
              <a:buFont typeface="Arial" panose="020B0604020202020204" pitchFamily="34" charset="0"/>
              <a:buChar char="•"/>
            </a:pPr>
            <a:r>
              <a:rPr lang="en-GB" b="1"/>
              <a:t>Monitoring for side effects</a:t>
            </a:r>
            <a:r>
              <a:rPr lang="en-GB"/>
              <a:t> such as falls, hyponatraemia (low sodium levels), or gastrointestinal issues.</a:t>
            </a:r>
          </a:p>
          <a:p>
            <a:pPr>
              <a:buFont typeface="Arial" panose="020B0604020202020204" pitchFamily="34" charset="0"/>
              <a:buChar char="•"/>
            </a:pPr>
            <a:r>
              <a:rPr lang="en-GB" b="1"/>
              <a:t>Medication reviews every 4-6 weeks</a:t>
            </a:r>
            <a:r>
              <a:rPr lang="en-GB"/>
              <a:t> to assess effectiveness.</a:t>
            </a:r>
          </a:p>
          <a:p>
            <a:endParaRPr lang="en-GB" sz="1800">
              <a:effectLst/>
              <a:latin typeface="Calibri" panose="020F0502020204030204" pitchFamily="34" charset="0"/>
              <a:ea typeface="Calibri" panose="020F0502020204030204" pitchFamily="34" charset="0"/>
              <a:cs typeface="Arial" panose="020B0604020202020204" pitchFamily="34" charset="0"/>
            </a:endParaRPr>
          </a:p>
          <a:p>
            <a:endParaRPr lang="en-GB"/>
          </a:p>
          <a:p>
            <a:endParaRPr lang="en-GB"/>
          </a:p>
        </p:txBody>
      </p:sp>
      <p:sp>
        <p:nvSpPr>
          <p:cNvPr id="4" name="Slide Number Placeholder 3"/>
          <p:cNvSpPr>
            <a:spLocks noGrp="1"/>
          </p:cNvSpPr>
          <p:nvPr>
            <p:ph type="sldNum" sz="quarter" idx="5"/>
          </p:nvPr>
        </p:nvSpPr>
        <p:spPr/>
        <p:txBody>
          <a:bodyPr/>
          <a:lstStyle/>
          <a:p>
            <a:fld id="{0F5F20D6-40BE-4CBA-9C81-277C3972E0EE}" type="slidenum">
              <a:rPr lang="en-GB" smtClean="0"/>
              <a:t>30</a:t>
            </a:fld>
            <a:endParaRPr lang="en-GB"/>
          </a:p>
        </p:txBody>
      </p:sp>
    </p:spTree>
    <p:extLst>
      <p:ext uri="{BB962C8B-B14F-4D97-AF65-F5344CB8AC3E}">
        <p14:creationId xmlns:p14="http://schemas.microsoft.com/office/powerpoint/2010/main" val="34728087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Treatment Approaches in Primary Care</a:t>
            </a:r>
          </a:p>
          <a:p>
            <a:r>
              <a:rPr lang="en-GB" b="1"/>
              <a:t>a) Psychological Therapies (Talking Therapies) – First-Line Treatment</a:t>
            </a:r>
          </a:p>
          <a:p>
            <a:pPr>
              <a:buFont typeface="Arial" panose="020B0604020202020204" pitchFamily="34" charset="0"/>
              <a:buChar char="•"/>
            </a:pPr>
            <a:r>
              <a:rPr lang="en-GB" b="1"/>
              <a:t>Cognitive Behavioural Therapy (CBT)</a:t>
            </a:r>
            <a:endParaRPr lang="en-GB"/>
          </a:p>
          <a:p>
            <a:pPr marL="742950" lvl="1" indent="-285750">
              <a:buFont typeface="Arial" panose="020B0604020202020204" pitchFamily="34" charset="0"/>
              <a:buChar char="•"/>
            </a:pPr>
            <a:r>
              <a:rPr lang="en-GB"/>
              <a:t>Available through </a:t>
            </a:r>
            <a:r>
              <a:rPr lang="en-GB" b="1"/>
              <a:t>NHS Improving Access to Psychological Therapies (IAPT)</a:t>
            </a:r>
            <a:r>
              <a:rPr lang="en-GB"/>
              <a:t> services.</a:t>
            </a:r>
          </a:p>
          <a:p>
            <a:pPr marL="742950" lvl="1" indent="-285750">
              <a:buFont typeface="Arial" panose="020B0604020202020204" pitchFamily="34" charset="0"/>
              <a:buChar char="•"/>
            </a:pPr>
            <a:r>
              <a:rPr lang="en-GB"/>
              <a:t>Helps older adults challenge negative thoughts and behaviours.</a:t>
            </a:r>
          </a:p>
          <a:p>
            <a:pPr>
              <a:buFont typeface="Arial" panose="020B0604020202020204" pitchFamily="34" charset="0"/>
              <a:buChar char="•"/>
            </a:pPr>
            <a:r>
              <a:rPr lang="en-GB" b="1"/>
              <a:t>Counselling and Interpersonal Therapy (IPT)</a:t>
            </a:r>
            <a:endParaRPr lang="en-GB"/>
          </a:p>
          <a:p>
            <a:pPr marL="742950" lvl="1" indent="-285750">
              <a:buFont typeface="Arial" panose="020B0604020202020204" pitchFamily="34" charset="0"/>
              <a:buChar char="•"/>
            </a:pPr>
            <a:r>
              <a:rPr lang="en-GB"/>
              <a:t>Focuses on loss, grief, and social isolation.</a:t>
            </a:r>
          </a:p>
          <a:p>
            <a:pPr>
              <a:buFont typeface="Arial" panose="020B0604020202020204" pitchFamily="34" charset="0"/>
              <a:buChar char="•"/>
            </a:pPr>
            <a:r>
              <a:rPr lang="en-GB" b="1"/>
              <a:t>Behavioural Activation</a:t>
            </a:r>
            <a:endParaRPr lang="en-GB"/>
          </a:p>
          <a:p>
            <a:pPr marL="742950" lvl="1" indent="-285750">
              <a:buFont typeface="Arial" panose="020B0604020202020204" pitchFamily="34" charset="0"/>
              <a:buChar char="•"/>
            </a:pPr>
            <a:r>
              <a:rPr lang="en-GB"/>
              <a:t>Encourages engagement in meaningful activities to improve mood.</a:t>
            </a:r>
          </a:p>
          <a:p>
            <a:r>
              <a:rPr lang="en-GB" b="1"/>
              <a:t>Accessing Psychological Therapies:</a:t>
            </a:r>
          </a:p>
          <a:p>
            <a:pPr>
              <a:buFont typeface="Arial" panose="020B0604020202020204" pitchFamily="34" charset="0"/>
              <a:buChar char="•"/>
            </a:pPr>
            <a:r>
              <a:rPr lang="en-GB"/>
              <a:t>Can be </a:t>
            </a:r>
            <a:r>
              <a:rPr lang="en-GB" b="1"/>
              <a:t>self-referred</a:t>
            </a:r>
            <a:r>
              <a:rPr lang="en-GB"/>
              <a:t> or referred by a GP.</a:t>
            </a:r>
          </a:p>
          <a:p>
            <a:pPr>
              <a:buFont typeface="Arial" panose="020B0604020202020204" pitchFamily="34" charset="0"/>
              <a:buChar char="•"/>
            </a:pPr>
            <a:r>
              <a:rPr lang="en-GB"/>
              <a:t>Sessions can be </a:t>
            </a:r>
            <a:r>
              <a:rPr lang="en-GB" b="1"/>
              <a:t>face-to-face, online, or via phone</a:t>
            </a:r>
            <a:r>
              <a:rPr lang="en-GB"/>
              <a:t>.</a:t>
            </a:r>
          </a:p>
          <a:p>
            <a:pPr>
              <a:lnSpc>
                <a:spcPct val="107000"/>
              </a:lnSpc>
              <a:spcAft>
                <a:spcPts val="800"/>
              </a:spcAft>
            </a:pPr>
            <a:endParaRPr lang="en-GB" sz="180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a:effectLst/>
                <a:latin typeface="Calibri" panose="020F0502020204030204" pitchFamily="34" charset="0"/>
                <a:ea typeface="Calibri" panose="020F0502020204030204" pitchFamily="34" charset="0"/>
                <a:cs typeface="Arial" panose="020B0604020202020204" pitchFamily="34" charset="0"/>
              </a:rPr>
              <a:t>Talking therapies: CBT is especially recommended to improve the subjective wellbeing of older adults. Engels and </a:t>
            </a:r>
            <a:r>
              <a:rPr lang="en-GB" sz="1800" err="1">
                <a:effectLst/>
                <a:latin typeface="Calibri" panose="020F0502020204030204" pitchFamily="34" charset="0"/>
                <a:ea typeface="Calibri" panose="020F0502020204030204" pitchFamily="34" charset="0"/>
                <a:cs typeface="Arial" panose="020B0604020202020204" pitchFamily="34" charset="0"/>
              </a:rPr>
              <a:t>Vermey</a:t>
            </a:r>
            <a:r>
              <a:rPr lang="en-GB" sz="1800">
                <a:effectLst/>
                <a:latin typeface="Calibri" panose="020F0502020204030204" pitchFamily="34" charset="0"/>
                <a:ea typeface="Calibri" panose="020F0502020204030204" pitchFamily="34" charset="0"/>
                <a:cs typeface="Arial" panose="020B0604020202020204" pitchFamily="34" charset="0"/>
              </a:rPr>
              <a:t> (1997) found that behaviour therapy and cognitive therapy as separate interventions were more effective than other forms of therapy and better than the two in combination (</a:t>
            </a:r>
            <a:r>
              <a:rPr lang="en-GB" sz="1800" err="1">
                <a:effectLst/>
                <a:latin typeface="Calibri" panose="020F0502020204030204" pitchFamily="34" charset="0"/>
                <a:ea typeface="Calibri" panose="020F0502020204030204" pitchFamily="34" charset="0"/>
                <a:cs typeface="Arial" panose="020B0604020202020204" pitchFamily="34" charset="0"/>
              </a:rPr>
              <a:t>ie</a:t>
            </a:r>
            <a:r>
              <a:rPr lang="en-GB" sz="1800">
                <a:effectLst/>
                <a:latin typeface="Calibri" panose="020F0502020204030204" pitchFamily="34" charset="0"/>
                <a:ea typeface="Calibri" panose="020F0502020204030204" pitchFamily="34" charset="0"/>
                <a:cs typeface="Arial" panose="020B0604020202020204" pitchFamily="34" charset="0"/>
              </a:rPr>
              <a:t> CBT). </a:t>
            </a:r>
            <a:r>
              <a:rPr lang="en-GB" sz="1800" err="1">
                <a:effectLst/>
                <a:latin typeface="Calibri" panose="020F0502020204030204" pitchFamily="34" charset="0"/>
                <a:ea typeface="Calibri" panose="020F0502020204030204" pitchFamily="34" charset="0"/>
                <a:cs typeface="Arial" panose="020B0604020202020204" pitchFamily="34" charset="0"/>
              </a:rPr>
              <a:t>Zerhusen</a:t>
            </a:r>
            <a:r>
              <a:rPr lang="en-GB" sz="1800">
                <a:effectLst/>
                <a:latin typeface="Calibri" panose="020F0502020204030204" pitchFamily="34" charset="0"/>
                <a:ea typeface="Calibri" panose="020F0502020204030204" pitchFamily="34" charset="0"/>
                <a:cs typeface="Arial" panose="020B0604020202020204" pitchFamily="34" charset="0"/>
              </a:rPr>
              <a:t> et al (1991) found that a group cognitive therapy intervention resulted in a statistically significant improvement in ratings for depression for nursing home residents with moderate to severe depression. In the treatment of elderly outpatients, in combination with antidepressants, Thompson et al (2001) found that CBT produced significantly greater improvements than drug treatment alone. Studies report that CBT has produced beneficial effects in the treatment of late-life anxiety. Stanley et al (2003) found improvements not only post-treatment but at one year follow-up, results which are supported by Barrowclough et al (2001), who found that at 12 month follow-up 71 per cent of patients showed a good treatment response with regard to anxiety symptoms.</a:t>
            </a:r>
          </a:p>
          <a:p>
            <a:pPr>
              <a:lnSpc>
                <a:spcPct val="107000"/>
              </a:lnSpc>
              <a:spcAft>
                <a:spcPts val="800"/>
              </a:spcAft>
            </a:pPr>
            <a:r>
              <a:rPr lang="en-GB" sz="1800" b="1">
                <a:effectLst/>
                <a:latin typeface="Calibri" panose="020F0502020204030204" pitchFamily="34" charset="0"/>
                <a:ea typeface="Calibri" panose="020F0502020204030204" pitchFamily="34" charset="0"/>
                <a:cs typeface="Arial" panose="020B0604020202020204" pitchFamily="34" charset="0"/>
              </a:rPr>
              <a:t>Reminiscence and life review therapies </a:t>
            </a:r>
            <a:r>
              <a:rPr lang="en-GB" sz="1800">
                <a:effectLst/>
                <a:latin typeface="Calibri" panose="020F0502020204030204" pitchFamily="34" charset="0"/>
                <a:ea typeface="Calibri" panose="020F0502020204030204" pitchFamily="34" charset="0"/>
                <a:cs typeface="Arial" panose="020B0604020202020204" pitchFamily="34" charset="0"/>
              </a:rPr>
              <a:t>have been developed specifically for the treatment of older people, setting them apart from other types of therapy which tend to be used with all age groups. It is also often the case that these treatments are used with those older adults who are suffering from chronic disorders such as dementia and with nursing home residents who have low levels of functioning. </a:t>
            </a:r>
          </a:p>
          <a:p>
            <a:pPr>
              <a:lnSpc>
                <a:spcPct val="107000"/>
              </a:lnSpc>
              <a:spcAft>
                <a:spcPts val="800"/>
              </a:spcAft>
            </a:pPr>
            <a:r>
              <a:rPr lang="en-GB" sz="1800">
                <a:effectLst/>
                <a:latin typeface="Calibri" panose="020F0502020204030204" pitchFamily="34" charset="0"/>
                <a:ea typeface="Calibri" panose="020F0502020204030204" pitchFamily="34" charset="0"/>
                <a:cs typeface="Arial" panose="020B0604020202020204" pitchFamily="34" charset="0"/>
              </a:rPr>
              <a:t>Interpersonal therapy (IPT) - a small number of studies have found positive outcomes; for example </a:t>
            </a:r>
            <a:r>
              <a:rPr lang="en-GB" sz="1800" err="1">
                <a:effectLst/>
                <a:latin typeface="Calibri" panose="020F0502020204030204" pitchFamily="34" charset="0"/>
                <a:ea typeface="Calibri" panose="020F0502020204030204" pitchFamily="34" charset="0"/>
                <a:cs typeface="Arial" panose="020B0604020202020204" pitchFamily="34" charset="0"/>
              </a:rPr>
              <a:t>Mossey</a:t>
            </a:r>
            <a:r>
              <a:rPr lang="en-GB" sz="1800">
                <a:effectLst/>
                <a:latin typeface="Calibri" panose="020F0502020204030204" pitchFamily="34" charset="0"/>
                <a:ea typeface="Calibri" panose="020F0502020204030204" pitchFamily="34" charset="0"/>
                <a:cs typeface="Arial" panose="020B0604020202020204" pitchFamily="34" charset="0"/>
              </a:rPr>
              <a:t> et al (1996) treated a large sample of medically ill, hospitalised patients suffering from sub-clinical depression with brief interpersonal counselling and found significant improvements at six months from the commencement of the intervention. Two studies (</a:t>
            </a:r>
            <a:r>
              <a:rPr lang="en-GB" sz="1800" err="1">
                <a:effectLst/>
                <a:latin typeface="Calibri" panose="020F0502020204030204" pitchFamily="34" charset="0"/>
                <a:ea typeface="Calibri" panose="020F0502020204030204" pitchFamily="34" charset="0"/>
                <a:cs typeface="Arial" panose="020B0604020202020204" pitchFamily="34" charset="0"/>
              </a:rPr>
              <a:t>Lenze</a:t>
            </a:r>
            <a:r>
              <a:rPr lang="en-GB" sz="1800">
                <a:effectLst/>
                <a:latin typeface="Calibri" panose="020F0502020204030204" pitchFamily="34" charset="0"/>
                <a:ea typeface="Calibri" panose="020F0502020204030204" pitchFamily="34" charset="0"/>
                <a:cs typeface="Arial" panose="020B0604020202020204" pitchFamily="34" charset="0"/>
              </a:rPr>
              <a:t> et al, 2002; Miller et al 2003;) have investigated the use of IPT in maintaining recovery from major depression. The former found that a combination of IPT and the anti-depressant treatment was a more effective form of maintenance therapy than either the medication or the psychotherapy alone. The latter found that IPT was superior to medication alone in preventing a recurrence of depression in those patients experiencing role conflict, suggesting that IPT may be particularly effective with this type of problem.</a:t>
            </a:r>
          </a:p>
          <a:p>
            <a:pPr>
              <a:lnSpc>
                <a:spcPct val="107000"/>
              </a:lnSpc>
              <a:spcAft>
                <a:spcPts val="800"/>
              </a:spcAft>
            </a:pPr>
            <a:r>
              <a:rPr lang="en-GB" sz="1800">
                <a:effectLst/>
                <a:latin typeface="Calibri" panose="020F0502020204030204" pitchFamily="34" charset="0"/>
                <a:ea typeface="Calibri" panose="020F0502020204030204" pitchFamily="34" charset="0"/>
                <a:cs typeface="Arial" panose="020B0604020202020204" pitchFamily="34" charset="0"/>
              </a:rPr>
              <a:t>Slide read the rest.</a:t>
            </a:r>
          </a:p>
          <a:p>
            <a:endParaRPr lang="en-GB"/>
          </a:p>
        </p:txBody>
      </p:sp>
      <p:sp>
        <p:nvSpPr>
          <p:cNvPr id="4" name="Slide Number Placeholder 3"/>
          <p:cNvSpPr>
            <a:spLocks noGrp="1"/>
          </p:cNvSpPr>
          <p:nvPr>
            <p:ph type="sldNum" sz="quarter" idx="5"/>
          </p:nvPr>
        </p:nvSpPr>
        <p:spPr/>
        <p:txBody>
          <a:bodyPr/>
          <a:lstStyle/>
          <a:p>
            <a:fld id="{0F5F20D6-40BE-4CBA-9C81-277C3972E0EE}" type="slidenum">
              <a:rPr lang="en-GB" smtClean="0"/>
              <a:t>31</a:t>
            </a:fld>
            <a:endParaRPr lang="en-GB"/>
          </a:p>
        </p:txBody>
      </p:sp>
    </p:spTree>
    <p:extLst>
      <p:ext uri="{BB962C8B-B14F-4D97-AF65-F5344CB8AC3E}">
        <p14:creationId xmlns:p14="http://schemas.microsoft.com/office/powerpoint/2010/main" val="33037185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Social Prescribing and Lifestyle Interventions</a:t>
            </a:r>
          </a:p>
          <a:p>
            <a:pPr>
              <a:buFont typeface="Arial" panose="020B0604020202020204" pitchFamily="34" charset="0"/>
              <a:buChar char="•"/>
            </a:pPr>
            <a:r>
              <a:rPr lang="en-GB" b="1"/>
              <a:t>Exercise &amp; Physical Activity</a:t>
            </a:r>
            <a:r>
              <a:rPr lang="en-GB"/>
              <a:t> – Walking, chair-based exercises, or joining </a:t>
            </a:r>
            <a:r>
              <a:rPr lang="en-GB" b="1"/>
              <a:t>NHS social prescribing groups</a:t>
            </a:r>
            <a:r>
              <a:rPr lang="en-GB"/>
              <a:t>.</a:t>
            </a:r>
          </a:p>
          <a:p>
            <a:pPr>
              <a:buFont typeface="Arial" panose="020B0604020202020204" pitchFamily="34" charset="0"/>
              <a:buChar char="•"/>
            </a:pPr>
            <a:r>
              <a:rPr lang="en-GB" b="1"/>
              <a:t>Dietary Improvements</a:t>
            </a:r>
            <a:r>
              <a:rPr lang="en-GB"/>
              <a:t> – Encouraging a </a:t>
            </a:r>
            <a:r>
              <a:rPr lang="en-GB" b="1"/>
              <a:t>Mediterranean-style diet</a:t>
            </a:r>
            <a:r>
              <a:rPr lang="en-GB"/>
              <a:t> rich in omega-3, fruits, and vegetables.</a:t>
            </a:r>
          </a:p>
          <a:p>
            <a:pPr>
              <a:buFont typeface="Arial" panose="020B0604020202020204" pitchFamily="34" charset="0"/>
              <a:buChar char="•"/>
            </a:pPr>
            <a:r>
              <a:rPr lang="en-GB" b="1"/>
              <a:t>Social Support &amp; Community Engagement</a:t>
            </a:r>
            <a:r>
              <a:rPr lang="en-GB"/>
              <a:t> – Local charities (Age UK, Mind), befriending services, or community groups.</a:t>
            </a:r>
          </a:p>
          <a:p>
            <a:pPr>
              <a:buFont typeface="Arial" panose="020B0604020202020204" pitchFamily="34" charset="0"/>
              <a:buChar char="•"/>
            </a:pPr>
            <a:r>
              <a:rPr lang="en-GB" b="1"/>
              <a:t>Volunteering or Hobbies</a:t>
            </a:r>
            <a:r>
              <a:rPr lang="en-GB"/>
              <a:t> – Helps restore a sense of purpose.</a:t>
            </a:r>
          </a:p>
          <a:p>
            <a:r>
              <a:rPr lang="en-GB" b="1"/>
              <a:t>Social Prescribing Services</a:t>
            </a:r>
          </a:p>
          <a:p>
            <a:r>
              <a:rPr lang="en-GB"/>
              <a:t>GPs may refer older adults to </a:t>
            </a:r>
            <a:r>
              <a:rPr lang="en-GB" b="1"/>
              <a:t>link workers</a:t>
            </a:r>
            <a:r>
              <a:rPr lang="en-GB"/>
              <a:t> who connect them with:</a:t>
            </a:r>
          </a:p>
          <a:p>
            <a:pPr>
              <a:buFont typeface="Arial" panose="020B0604020202020204" pitchFamily="34" charset="0"/>
              <a:buChar char="•"/>
            </a:pPr>
            <a:r>
              <a:rPr lang="en-GB"/>
              <a:t>Local activity groups (e.g., gardening, art therapy).</a:t>
            </a:r>
          </a:p>
          <a:p>
            <a:pPr>
              <a:buFont typeface="Arial" panose="020B0604020202020204" pitchFamily="34" charset="0"/>
              <a:buChar char="•"/>
            </a:pPr>
            <a:r>
              <a:rPr lang="en-GB"/>
              <a:t>Bereavement support groups.</a:t>
            </a:r>
          </a:p>
          <a:p>
            <a:pPr>
              <a:buFont typeface="Arial" panose="020B0604020202020204" pitchFamily="34" charset="0"/>
              <a:buChar char="•"/>
            </a:pPr>
            <a:r>
              <a:rPr lang="en-GB"/>
              <a:t>Befriending services to reduce loneliness.</a:t>
            </a:r>
          </a:p>
          <a:p>
            <a:r>
              <a:rPr lang="en-GB" b="1"/>
              <a:t>d) Managing Coexisting Physical and Cognitive Conditions</a:t>
            </a:r>
          </a:p>
          <a:p>
            <a:pPr>
              <a:buFont typeface="Arial" panose="020B0604020202020204" pitchFamily="34" charset="0"/>
              <a:buChar char="•"/>
            </a:pPr>
            <a:r>
              <a:rPr lang="en-GB" b="1"/>
              <a:t>Pain and Chronic Illness Management:</a:t>
            </a:r>
            <a:r>
              <a:rPr lang="en-GB"/>
              <a:t> Addressing untreated pain, mobility issues, or hearing loss can significantly improve mood.</a:t>
            </a:r>
          </a:p>
          <a:p>
            <a:pPr>
              <a:buFont typeface="Arial" panose="020B0604020202020204" pitchFamily="34" charset="0"/>
              <a:buChar char="•"/>
            </a:pPr>
            <a:r>
              <a:rPr lang="en-GB" b="1"/>
              <a:t>Dementia Considerations:</a:t>
            </a:r>
            <a:r>
              <a:rPr lang="en-GB"/>
              <a:t> Depression in dementia patients may require specialist input (e.g., referral to memory clinics or old-age psychiatry services).</a:t>
            </a:r>
          </a:p>
          <a:p>
            <a:r>
              <a:rPr lang="en-GB" b="1"/>
              <a:t>3. Follow-up and Monitoring</a:t>
            </a:r>
          </a:p>
          <a:p>
            <a:pPr>
              <a:buFont typeface="Arial" panose="020B0604020202020204" pitchFamily="34" charset="0"/>
              <a:buChar char="•"/>
            </a:pPr>
            <a:r>
              <a:rPr lang="en-GB" b="1"/>
              <a:t>Mild Depression:</a:t>
            </a:r>
            <a:r>
              <a:rPr lang="en-GB"/>
              <a:t> Review after </a:t>
            </a:r>
            <a:r>
              <a:rPr lang="en-GB" b="1"/>
              <a:t>4-6 weeks</a:t>
            </a:r>
            <a:r>
              <a:rPr lang="en-GB"/>
              <a:t> to check for improvement.</a:t>
            </a:r>
          </a:p>
          <a:p>
            <a:pPr>
              <a:buFont typeface="Arial" panose="020B0604020202020204" pitchFamily="34" charset="0"/>
              <a:buChar char="•"/>
            </a:pPr>
            <a:r>
              <a:rPr lang="en-GB" b="1"/>
              <a:t>Moderate to Severe Depression:</a:t>
            </a:r>
            <a:endParaRPr lang="en-GB"/>
          </a:p>
          <a:p>
            <a:pPr marL="742950" lvl="1" indent="-285750">
              <a:buFont typeface="Arial" panose="020B0604020202020204" pitchFamily="34" charset="0"/>
              <a:buChar char="•"/>
            </a:pPr>
            <a:r>
              <a:rPr lang="en-GB" b="1"/>
              <a:t>Regular reviews (every 2-4 weeks initially).</a:t>
            </a:r>
            <a:endParaRPr lang="en-GB"/>
          </a:p>
          <a:p>
            <a:pPr marL="742950" lvl="1" indent="-285750">
              <a:buFont typeface="Arial" panose="020B0604020202020204" pitchFamily="34" charset="0"/>
              <a:buChar char="•"/>
            </a:pPr>
            <a:r>
              <a:rPr lang="en-GB"/>
              <a:t>Medication side effects and response monitored.</a:t>
            </a:r>
          </a:p>
          <a:p>
            <a:pPr marL="742950" lvl="1" indent="-285750">
              <a:buFont typeface="Arial" panose="020B0604020202020204" pitchFamily="34" charset="0"/>
              <a:buChar char="•"/>
            </a:pPr>
            <a:r>
              <a:rPr lang="en-GB"/>
              <a:t>Referral to secondary mental health services if no improvement.</a:t>
            </a:r>
          </a:p>
          <a:p>
            <a:r>
              <a:rPr lang="en-GB" b="1"/>
              <a:t>4. Referral to Secondary Care (When Needed)</a:t>
            </a:r>
          </a:p>
          <a:p>
            <a:r>
              <a:rPr lang="en-GB" b="1"/>
              <a:t>When to Refer to a Specialist (e.g., Psychiatry or CMHTs)?</a:t>
            </a:r>
          </a:p>
          <a:p>
            <a:pPr>
              <a:buFont typeface="Arial" panose="020B0604020202020204" pitchFamily="34" charset="0"/>
              <a:buChar char="•"/>
            </a:pPr>
            <a:r>
              <a:rPr lang="en-GB" b="1"/>
              <a:t>Severe depression with suicidal risk.</a:t>
            </a:r>
            <a:endParaRPr lang="en-GB"/>
          </a:p>
          <a:p>
            <a:pPr>
              <a:buFont typeface="Arial" panose="020B0604020202020204" pitchFamily="34" charset="0"/>
              <a:buChar char="•"/>
            </a:pPr>
            <a:r>
              <a:rPr lang="en-GB" b="1"/>
              <a:t>Persistent depression despite treatment.</a:t>
            </a:r>
            <a:endParaRPr lang="en-GB"/>
          </a:p>
          <a:p>
            <a:pPr>
              <a:buFont typeface="Arial" panose="020B0604020202020204" pitchFamily="34" charset="0"/>
              <a:buChar char="•"/>
            </a:pPr>
            <a:r>
              <a:rPr lang="en-GB" b="1"/>
              <a:t>Suspected bipolar disorder or psychotic symptoms.</a:t>
            </a:r>
            <a:endParaRPr lang="en-GB"/>
          </a:p>
          <a:p>
            <a:pPr>
              <a:buFont typeface="Arial" panose="020B0604020202020204" pitchFamily="34" charset="0"/>
              <a:buChar char="•"/>
            </a:pPr>
            <a:r>
              <a:rPr lang="en-GB" b="1"/>
              <a:t>Complex cases (e.g., depression in dementia or Parkinson’s disease).</a:t>
            </a:r>
            <a:endParaRPr lang="en-GB"/>
          </a:p>
          <a:p>
            <a:r>
              <a:rPr lang="en-GB"/>
              <a:t>Older adults may be referred to:</a:t>
            </a:r>
          </a:p>
          <a:p>
            <a:pPr>
              <a:buFont typeface="Arial" panose="020B0604020202020204" pitchFamily="34" charset="0"/>
              <a:buChar char="•"/>
            </a:pPr>
            <a:r>
              <a:rPr lang="en-GB" b="1"/>
              <a:t>Community Mental Health Teams (CMHTs).</a:t>
            </a:r>
            <a:endParaRPr lang="en-GB"/>
          </a:p>
          <a:p>
            <a:pPr>
              <a:buFont typeface="Arial" panose="020B0604020202020204" pitchFamily="34" charset="0"/>
              <a:buChar char="•"/>
            </a:pPr>
            <a:r>
              <a:rPr lang="en-GB" b="1"/>
              <a:t>Older Adult Psychiatry Services.</a:t>
            </a:r>
            <a:endParaRPr lang="en-GB"/>
          </a:p>
          <a:p>
            <a:pPr>
              <a:buFont typeface="Arial" panose="020B0604020202020204" pitchFamily="34" charset="0"/>
              <a:buChar char="•"/>
            </a:pPr>
            <a:r>
              <a:rPr lang="en-GB" b="1"/>
              <a:t>Crisis Teams for urgent mental health support.</a:t>
            </a:r>
            <a:endParaRPr lang="en-GB"/>
          </a:p>
          <a:p>
            <a:r>
              <a:rPr lang="en-GB" b="1"/>
              <a:t>5. Additional Support Services in the UK</a:t>
            </a:r>
          </a:p>
          <a:p>
            <a:pPr>
              <a:buFont typeface="Arial" panose="020B0604020202020204" pitchFamily="34" charset="0"/>
              <a:buChar char="•"/>
            </a:pPr>
            <a:r>
              <a:rPr lang="en-GB" b="1"/>
              <a:t>NHS Talking Therapies (IAPT):</a:t>
            </a:r>
            <a:r>
              <a:rPr lang="en-GB"/>
              <a:t> Free counselling and CBT services.</a:t>
            </a:r>
          </a:p>
          <a:p>
            <a:pPr>
              <a:buFont typeface="Arial" panose="020B0604020202020204" pitchFamily="34" charset="0"/>
              <a:buChar char="•"/>
            </a:pPr>
            <a:r>
              <a:rPr lang="en-GB" b="1"/>
              <a:t>Age UK:</a:t>
            </a:r>
            <a:r>
              <a:rPr lang="en-GB"/>
              <a:t> Support groups and helplines for loneliness and mental health.</a:t>
            </a:r>
          </a:p>
          <a:p>
            <a:pPr>
              <a:buFont typeface="Arial" panose="020B0604020202020204" pitchFamily="34" charset="0"/>
              <a:buChar char="•"/>
            </a:pPr>
            <a:r>
              <a:rPr lang="en-GB" b="1"/>
              <a:t>Mind:</a:t>
            </a:r>
            <a:r>
              <a:rPr lang="en-GB"/>
              <a:t> Mental health charity offering online and telephone support.</a:t>
            </a:r>
          </a:p>
          <a:p>
            <a:pPr>
              <a:buFont typeface="Arial" panose="020B0604020202020204" pitchFamily="34" charset="0"/>
              <a:buChar char="•"/>
            </a:pPr>
            <a:r>
              <a:rPr lang="en-GB" b="1"/>
              <a:t>Silver Line:</a:t>
            </a:r>
            <a:r>
              <a:rPr lang="en-GB"/>
              <a:t> A free, confidential helpline for older adults (0800 470 8090).</a:t>
            </a:r>
          </a:p>
          <a:p>
            <a:pPr>
              <a:buFont typeface="Arial" panose="020B0604020202020204" pitchFamily="34" charset="0"/>
              <a:buChar char="•"/>
            </a:pPr>
            <a:r>
              <a:rPr lang="en-GB" b="1"/>
              <a:t>Local Authority Social Services:</a:t>
            </a:r>
            <a:r>
              <a:rPr lang="en-GB"/>
              <a:t> Can provide home care support and befriending services.</a:t>
            </a:r>
          </a:p>
          <a:p>
            <a:endParaRPr lang="en-GB"/>
          </a:p>
        </p:txBody>
      </p:sp>
      <p:sp>
        <p:nvSpPr>
          <p:cNvPr id="4" name="Slide Number Placeholder 3"/>
          <p:cNvSpPr>
            <a:spLocks noGrp="1"/>
          </p:cNvSpPr>
          <p:nvPr>
            <p:ph type="sldNum" sz="quarter" idx="5"/>
          </p:nvPr>
        </p:nvSpPr>
        <p:spPr/>
        <p:txBody>
          <a:bodyPr/>
          <a:lstStyle/>
          <a:p>
            <a:fld id="{0F5F20D6-40BE-4CBA-9C81-277C3972E0EE}" type="slidenum">
              <a:rPr lang="en-GB" smtClean="0"/>
              <a:t>32</a:t>
            </a:fld>
            <a:endParaRPr lang="en-GB"/>
          </a:p>
        </p:txBody>
      </p:sp>
    </p:spTree>
    <p:extLst>
      <p:ext uri="{BB962C8B-B14F-4D97-AF65-F5344CB8AC3E}">
        <p14:creationId xmlns:p14="http://schemas.microsoft.com/office/powerpoint/2010/main" val="3499182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Depression in older adults has </a:t>
            </a:r>
            <a:r>
              <a:rPr lang="en-GB" b="1"/>
              <a:t>serious consequences</a:t>
            </a:r>
            <a:r>
              <a:rPr lang="en-GB"/>
              <a:t> for physical health, mental well-being, and overall quality of life. If left untreated, it can lead to </a:t>
            </a:r>
            <a:r>
              <a:rPr lang="en-GB" b="1"/>
              <a:t>increased disability, higher healthcare costs, and even premature death</a:t>
            </a:r>
            <a:r>
              <a:rPr lang="en-GB"/>
              <a:t>. Below are the key impacts of depression on elderly individuals.</a:t>
            </a:r>
          </a:p>
          <a:p>
            <a:r>
              <a:rPr lang="en-GB" b="1"/>
              <a:t>1. Physical Health Decline</a:t>
            </a:r>
          </a:p>
          <a:p>
            <a:r>
              <a:rPr lang="en-GB"/>
              <a:t>Depression is linked to </a:t>
            </a:r>
            <a:r>
              <a:rPr lang="en-GB" b="1"/>
              <a:t>worse health outcomes</a:t>
            </a:r>
            <a:r>
              <a:rPr lang="en-GB"/>
              <a:t> in older adults due to its impact on the body and the ability to manage existing conditions.</a:t>
            </a:r>
          </a:p>
          <a:p>
            <a:r>
              <a:rPr lang="en-GB" b="1"/>
              <a:t>a) Increased Risk of Chronic Illnesses</a:t>
            </a:r>
          </a:p>
          <a:p>
            <a:r>
              <a:rPr lang="en-GB"/>
              <a:t>Depression worsens conditions such as:</a:t>
            </a:r>
          </a:p>
          <a:p>
            <a:pPr>
              <a:buFont typeface="Arial" panose="020B0604020202020204" pitchFamily="34" charset="0"/>
              <a:buChar char="•"/>
            </a:pPr>
            <a:r>
              <a:rPr lang="en-GB" b="1"/>
              <a:t>Heart disease</a:t>
            </a:r>
            <a:r>
              <a:rPr lang="en-GB"/>
              <a:t> – Increases the risk of strokes and heart attacks.</a:t>
            </a:r>
          </a:p>
          <a:p>
            <a:pPr>
              <a:buFont typeface="Arial" panose="020B0604020202020204" pitchFamily="34" charset="0"/>
              <a:buChar char="•"/>
            </a:pPr>
            <a:r>
              <a:rPr lang="en-GB" b="1"/>
              <a:t>Diabetes</a:t>
            </a:r>
            <a:r>
              <a:rPr lang="en-GB"/>
              <a:t> – Leads to poor blood sugar control.</a:t>
            </a:r>
          </a:p>
          <a:p>
            <a:pPr>
              <a:buFont typeface="Arial" panose="020B0604020202020204" pitchFamily="34" charset="0"/>
              <a:buChar char="•"/>
            </a:pPr>
            <a:r>
              <a:rPr lang="en-GB" b="1"/>
              <a:t>Osteoporosis</a:t>
            </a:r>
            <a:r>
              <a:rPr lang="en-GB"/>
              <a:t> – Associated with weaker bones and a higher risk of fractures.</a:t>
            </a:r>
          </a:p>
          <a:p>
            <a:pPr>
              <a:buFont typeface="Arial" panose="020B0604020202020204" pitchFamily="34" charset="0"/>
              <a:buChar char="•"/>
            </a:pPr>
            <a:r>
              <a:rPr lang="en-GB" b="1"/>
              <a:t>Arthritis and Chronic Pain</a:t>
            </a:r>
            <a:r>
              <a:rPr lang="en-GB"/>
              <a:t> – Depression lowers pain tolerance, making conditions like arthritis more difficult to manage.</a:t>
            </a:r>
          </a:p>
          <a:p>
            <a:endParaRPr lang="en-GB"/>
          </a:p>
        </p:txBody>
      </p:sp>
      <p:sp>
        <p:nvSpPr>
          <p:cNvPr id="4" name="Slide Number Placeholder 3"/>
          <p:cNvSpPr>
            <a:spLocks noGrp="1"/>
          </p:cNvSpPr>
          <p:nvPr>
            <p:ph type="sldNum" sz="quarter" idx="5"/>
          </p:nvPr>
        </p:nvSpPr>
        <p:spPr/>
        <p:txBody>
          <a:bodyPr/>
          <a:lstStyle/>
          <a:p>
            <a:fld id="{0F5F20D6-40BE-4CBA-9C81-277C3972E0EE}" type="slidenum">
              <a:rPr lang="en-GB" smtClean="0"/>
              <a:t>34</a:t>
            </a:fld>
            <a:endParaRPr lang="en-GB"/>
          </a:p>
        </p:txBody>
      </p:sp>
    </p:spTree>
    <p:extLst>
      <p:ext uri="{BB962C8B-B14F-4D97-AF65-F5344CB8AC3E}">
        <p14:creationId xmlns:p14="http://schemas.microsoft.com/office/powerpoint/2010/main" val="376239700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 Weakened Immune System</a:t>
            </a:r>
          </a:p>
          <a:p>
            <a:pPr>
              <a:buFont typeface="Arial" panose="020B0604020202020204" pitchFamily="34" charset="0"/>
              <a:buChar char="•"/>
            </a:pPr>
            <a:r>
              <a:rPr lang="en-GB"/>
              <a:t>Older adults with depression have a </a:t>
            </a:r>
            <a:r>
              <a:rPr lang="en-GB" b="1"/>
              <a:t>weaker immune response</a:t>
            </a:r>
            <a:r>
              <a:rPr lang="en-GB"/>
              <a:t>, making them more susceptible to </a:t>
            </a:r>
            <a:r>
              <a:rPr lang="en-GB" b="1"/>
              <a:t>infections</a:t>
            </a:r>
            <a:r>
              <a:rPr lang="en-GB"/>
              <a:t> (e.g., pneumonia, urinary tract infections).</a:t>
            </a:r>
          </a:p>
          <a:p>
            <a:r>
              <a:rPr lang="en-GB" b="1"/>
              <a:t>c) Increased Risk of Falls and Disability</a:t>
            </a:r>
          </a:p>
          <a:p>
            <a:pPr>
              <a:buFont typeface="Arial" panose="020B0604020202020204" pitchFamily="34" charset="0"/>
              <a:buChar char="•"/>
            </a:pPr>
            <a:r>
              <a:rPr lang="en-GB"/>
              <a:t>Depression reduces </a:t>
            </a:r>
            <a:r>
              <a:rPr lang="en-GB" b="1"/>
              <a:t>physical activity and coordination</a:t>
            </a:r>
            <a:r>
              <a:rPr lang="en-GB"/>
              <a:t>, increasing the </a:t>
            </a:r>
            <a:r>
              <a:rPr lang="en-GB" b="1"/>
              <a:t>risk of falls</a:t>
            </a:r>
            <a:r>
              <a:rPr lang="en-GB"/>
              <a:t>, which can lead to serious fractures (e.g., hip fractures).</a:t>
            </a:r>
          </a:p>
          <a:p>
            <a:pPr>
              <a:buFont typeface="Arial" panose="020B0604020202020204" pitchFamily="34" charset="0"/>
              <a:buChar char="•"/>
            </a:pPr>
            <a:r>
              <a:rPr lang="en-GB"/>
              <a:t>Leads to </a:t>
            </a:r>
            <a:r>
              <a:rPr lang="en-GB" b="1"/>
              <a:t>reduced mobility</a:t>
            </a:r>
            <a:r>
              <a:rPr lang="en-GB"/>
              <a:t> and difficulties with daily activities (e.g., cooking, dressing).</a:t>
            </a:r>
          </a:p>
          <a:p>
            <a:endParaRPr lang="en-GB"/>
          </a:p>
        </p:txBody>
      </p:sp>
      <p:sp>
        <p:nvSpPr>
          <p:cNvPr id="4" name="Slide Number Placeholder 3"/>
          <p:cNvSpPr>
            <a:spLocks noGrp="1"/>
          </p:cNvSpPr>
          <p:nvPr>
            <p:ph type="sldNum" sz="quarter" idx="5"/>
          </p:nvPr>
        </p:nvSpPr>
        <p:spPr/>
        <p:txBody>
          <a:bodyPr/>
          <a:lstStyle/>
          <a:p>
            <a:fld id="{0F5F20D6-40BE-4CBA-9C81-277C3972E0EE}" type="slidenum">
              <a:rPr lang="en-GB" smtClean="0"/>
              <a:t>35</a:t>
            </a:fld>
            <a:endParaRPr lang="en-GB"/>
          </a:p>
        </p:txBody>
      </p:sp>
    </p:spTree>
    <p:extLst>
      <p:ext uri="{BB962C8B-B14F-4D97-AF65-F5344CB8AC3E}">
        <p14:creationId xmlns:p14="http://schemas.microsoft.com/office/powerpoint/2010/main" val="8473832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2. Cognitive Decline and Dementia</a:t>
            </a:r>
          </a:p>
          <a:p>
            <a:r>
              <a:rPr lang="en-GB" b="1"/>
              <a:t>a) Increased Risk of Dementia</a:t>
            </a:r>
          </a:p>
          <a:p>
            <a:pPr>
              <a:buFont typeface="Arial" panose="020B0604020202020204" pitchFamily="34" charset="0"/>
              <a:buChar char="•"/>
            </a:pPr>
            <a:r>
              <a:rPr lang="en-GB"/>
              <a:t>Studies show that </a:t>
            </a:r>
            <a:r>
              <a:rPr lang="en-GB" b="1"/>
              <a:t>untreated depression is a risk factor for Alzheimer’s disease and other dementias</a:t>
            </a:r>
            <a:r>
              <a:rPr lang="en-GB"/>
              <a:t>.</a:t>
            </a:r>
          </a:p>
          <a:p>
            <a:pPr>
              <a:buFont typeface="Arial" panose="020B0604020202020204" pitchFamily="34" charset="0"/>
              <a:buChar char="•"/>
            </a:pPr>
            <a:r>
              <a:rPr lang="en-GB"/>
              <a:t>Depression can cause </a:t>
            </a:r>
            <a:r>
              <a:rPr lang="en-GB" b="1"/>
              <a:t>memory problems, confusion, and difficulty concentrating</a:t>
            </a:r>
            <a:r>
              <a:rPr lang="en-GB"/>
              <a:t>, which may be mistaken for early dementia.</a:t>
            </a:r>
          </a:p>
          <a:p>
            <a:r>
              <a:rPr lang="en-GB" b="1"/>
              <a:t>b) Worsens Existing Dementia</a:t>
            </a:r>
          </a:p>
          <a:p>
            <a:pPr>
              <a:buFont typeface="Arial" panose="020B0604020202020204" pitchFamily="34" charset="0"/>
              <a:buChar char="•"/>
            </a:pPr>
            <a:r>
              <a:rPr lang="en-GB"/>
              <a:t>Depression can accelerate </a:t>
            </a:r>
            <a:r>
              <a:rPr lang="en-GB" b="1"/>
              <a:t>cognitive decline</a:t>
            </a:r>
            <a:r>
              <a:rPr lang="en-GB"/>
              <a:t> in people with dementia, making symptoms like forgetfulness and confusion worse.</a:t>
            </a:r>
          </a:p>
          <a:p>
            <a:r>
              <a:rPr lang="en-GB" b="1"/>
              <a:t>3. Social and Emotional Consequences</a:t>
            </a:r>
          </a:p>
          <a:p>
            <a:r>
              <a:rPr lang="en-GB" b="1"/>
              <a:t>a) Increased Isolation and Loneliness</a:t>
            </a:r>
          </a:p>
          <a:p>
            <a:pPr>
              <a:buFont typeface="Arial" panose="020B0604020202020204" pitchFamily="34" charset="0"/>
              <a:buChar char="•"/>
            </a:pPr>
            <a:r>
              <a:rPr lang="en-GB"/>
              <a:t>Depressed older adults </a:t>
            </a:r>
            <a:r>
              <a:rPr lang="en-GB" b="1"/>
              <a:t>withdraw from social activities, friends, and family</a:t>
            </a:r>
            <a:r>
              <a:rPr lang="en-GB"/>
              <a:t>.</a:t>
            </a:r>
          </a:p>
          <a:p>
            <a:pPr>
              <a:buFont typeface="Arial" panose="020B0604020202020204" pitchFamily="34" charset="0"/>
              <a:buChar char="•"/>
            </a:pPr>
            <a:r>
              <a:rPr lang="en-GB"/>
              <a:t>Leads to </a:t>
            </a:r>
            <a:r>
              <a:rPr lang="en-GB" b="1"/>
              <a:t>loneliness</a:t>
            </a:r>
            <a:r>
              <a:rPr lang="en-GB"/>
              <a:t>, which further worsens depression in a vicious cycle.</a:t>
            </a:r>
          </a:p>
          <a:p>
            <a:r>
              <a:rPr lang="en-GB" b="1"/>
              <a:t>b) Strained Family Relationships</a:t>
            </a:r>
          </a:p>
          <a:p>
            <a:pPr>
              <a:buFont typeface="Arial" panose="020B0604020202020204" pitchFamily="34" charset="0"/>
              <a:buChar char="•"/>
            </a:pPr>
            <a:r>
              <a:rPr lang="en-GB"/>
              <a:t>Depression can make elderly individuals irritable, withdrawn, or unresponsive, </a:t>
            </a:r>
            <a:r>
              <a:rPr lang="en-GB" b="1"/>
              <a:t>affecting relationships</a:t>
            </a:r>
            <a:r>
              <a:rPr lang="en-GB"/>
              <a:t> with family and caregivers.</a:t>
            </a:r>
          </a:p>
          <a:p>
            <a:r>
              <a:rPr lang="en-GB" b="1"/>
              <a:t>4. Increased Healthcare Use and Costs</a:t>
            </a:r>
          </a:p>
          <a:p>
            <a:r>
              <a:rPr lang="en-GB" b="1"/>
              <a:t>a) More GP Visits and Hospitalisations</a:t>
            </a:r>
          </a:p>
          <a:p>
            <a:pPr>
              <a:buFont typeface="Arial" panose="020B0604020202020204" pitchFamily="34" charset="0"/>
              <a:buChar char="•"/>
            </a:pPr>
            <a:r>
              <a:rPr lang="en-GB"/>
              <a:t>Older adults with depression visit </a:t>
            </a:r>
            <a:r>
              <a:rPr lang="en-GB" b="1"/>
              <a:t>GPs more often</a:t>
            </a:r>
            <a:r>
              <a:rPr lang="en-GB"/>
              <a:t> and are </a:t>
            </a:r>
            <a:r>
              <a:rPr lang="en-GB" b="1"/>
              <a:t>hospitalised more frequently</a:t>
            </a:r>
            <a:r>
              <a:rPr lang="en-GB"/>
              <a:t> due to worsening physical conditions.</a:t>
            </a:r>
          </a:p>
          <a:p>
            <a:pPr>
              <a:buFont typeface="Arial" panose="020B0604020202020204" pitchFamily="34" charset="0"/>
              <a:buChar char="•"/>
            </a:pPr>
            <a:r>
              <a:rPr lang="en-GB"/>
              <a:t>Depression can delay recovery from </a:t>
            </a:r>
            <a:r>
              <a:rPr lang="en-GB" b="1"/>
              <a:t>surgeries and medical procedures</a:t>
            </a:r>
            <a:r>
              <a:rPr lang="en-GB"/>
              <a:t>.</a:t>
            </a:r>
          </a:p>
          <a:p>
            <a:r>
              <a:rPr lang="en-GB" b="1"/>
              <a:t>b) Higher Medication Use</a:t>
            </a:r>
          </a:p>
          <a:p>
            <a:pPr>
              <a:buFont typeface="Arial" panose="020B0604020202020204" pitchFamily="34" charset="0"/>
              <a:buChar char="•"/>
            </a:pPr>
            <a:r>
              <a:rPr lang="en-GB"/>
              <a:t>More likely to be </a:t>
            </a:r>
            <a:r>
              <a:rPr lang="en-GB" b="1"/>
              <a:t>prescribed multiple medications</a:t>
            </a:r>
            <a:r>
              <a:rPr lang="en-GB"/>
              <a:t>, increasing the risk of drug interactions and side effects.</a:t>
            </a:r>
          </a:p>
          <a:p>
            <a:r>
              <a:rPr lang="en-GB" b="1"/>
              <a:t>5. Higher Risk of Suicide</a:t>
            </a:r>
          </a:p>
          <a:p>
            <a:pPr>
              <a:buFont typeface="Arial" panose="020B0604020202020204" pitchFamily="34" charset="0"/>
              <a:buChar char="•"/>
            </a:pPr>
            <a:r>
              <a:rPr lang="en-GB" b="1"/>
              <a:t>Elderly individuals have one of the highest suicide rates in the UK</a:t>
            </a:r>
            <a:r>
              <a:rPr lang="en-GB"/>
              <a:t>, particularly older men.</a:t>
            </a:r>
          </a:p>
          <a:p>
            <a:pPr>
              <a:buFont typeface="Arial" panose="020B0604020202020204" pitchFamily="34" charset="0"/>
              <a:buChar char="•"/>
            </a:pPr>
            <a:r>
              <a:rPr lang="en-GB"/>
              <a:t>Warning signs include </a:t>
            </a:r>
            <a:r>
              <a:rPr lang="en-GB" b="1"/>
              <a:t>hopelessness, giving away belongings, or expressing a wish to die</a:t>
            </a:r>
            <a:r>
              <a:rPr lang="en-GB"/>
              <a:t>.</a:t>
            </a:r>
          </a:p>
          <a:p>
            <a:pPr>
              <a:buFont typeface="Arial" panose="020B0604020202020204" pitchFamily="34" charset="0"/>
              <a:buChar char="•"/>
            </a:pPr>
            <a:r>
              <a:rPr lang="en-GB"/>
              <a:t>Depression in the elderly is often </a:t>
            </a:r>
            <a:r>
              <a:rPr lang="en-GB" b="1"/>
              <a:t>underdiagnosed</a:t>
            </a:r>
            <a:r>
              <a:rPr lang="en-GB"/>
              <a:t>, meaning many cases go unnoticed until it's too late.</a:t>
            </a:r>
          </a:p>
          <a:p>
            <a:r>
              <a:rPr lang="en-GB" b="1"/>
              <a:t>6. Reduced Quality of Life</a:t>
            </a:r>
          </a:p>
          <a:p>
            <a:pPr>
              <a:buFont typeface="Arial" panose="020B0604020202020204" pitchFamily="34" charset="0"/>
              <a:buChar char="•"/>
            </a:pPr>
            <a:r>
              <a:rPr lang="en-GB"/>
              <a:t>Depression </a:t>
            </a:r>
            <a:r>
              <a:rPr lang="en-GB" b="1"/>
              <a:t>removes the enjoyment of life</a:t>
            </a:r>
            <a:r>
              <a:rPr lang="en-GB"/>
              <a:t>, even from activities once loved.</a:t>
            </a:r>
          </a:p>
          <a:p>
            <a:pPr>
              <a:buFont typeface="Arial" panose="020B0604020202020204" pitchFamily="34" charset="0"/>
              <a:buChar char="•"/>
            </a:pPr>
            <a:r>
              <a:rPr lang="en-GB"/>
              <a:t>Leads to </a:t>
            </a:r>
            <a:r>
              <a:rPr lang="en-GB" b="1"/>
              <a:t>feelings of worthlessness, hopelessness, and despair</a:t>
            </a:r>
            <a:r>
              <a:rPr lang="en-GB"/>
              <a:t>.</a:t>
            </a:r>
          </a:p>
          <a:p>
            <a:pPr>
              <a:buFont typeface="Arial" panose="020B0604020202020204" pitchFamily="34" charset="0"/>
              <a:buChar char="•"/>
            </a:pPr>
            <a:r>
              <a:rPr lang="en-GB"/>
              <a:t>Impacts </a:t>
            </a:r>
            <a:r>
              <a:rPr lang="en-GB" b="1"/>
              <a:t>sleep</a:t>
            </a:r>
            <a:r>
              <a:rPr lang="en-GB"/>
              <a:t>, causing </a:t>
            </a:r>
            <a:r>
              <a:rPr lang="en-GB" b="1"/>
              <a:t>insomnia or excessive sleeping</a:t>
            </a:r>
            <a:r>
              <a:rPr lang="en-GB"/>
              <a:t>, further worsening health.</a:t>
            </a:r>
          </a:p>
          <a:p>
            <a:r>
              <a:rPr lang="en-GB" b="1"/>
              <a:t>Conclusion</a:t>
            </a:r>
          </a:p>
          <a:p>
            <a:r>
              <a:rPr lang="en-GB"/>
              <a:t>Depression in older adults is </a:t>
            </a:r>
            <a:r>
              <a:rPr lang="en-GB" b="1"/>
              <a:t>not just an emotional issue</a:t>
            </a:r>
            <a:r>
              <a:rPr lang="en-GB"/>
              <a:t>—it has </a:t>
            </a:r>
            <a:r>
              <a:rPr lang="en-GB" b="1"/>
              <a:t>real, life-threatening effects</a:t>
            </a:r>
            <a:r>
              <a:rPr lang="en-GB"/>
              <a:t> on physical health, cognitive function, and social well-being. </a:t>
            </a:r>
            <a:r>
              <a:rPr lang="en-GB" b="1"/>
              <a:t>Early intervention, proper treatment, and strong support systems</a:t>
            </a:r>
            <a:r>
              <a:rPr lang="en-GB"/>
              <a:t> can significantly improve an elderly person’s quality of life and prevent serious complications.</a:t>
            </a:r>
          </a:p>
          <a:p>
            <a:endParaRPr lang="en-GB"/>
          </a:p>
        </p:txBody>
      </p:sp>
      <p:sp>
        <p:nvSpPr>
          <p:cNvPr id="4" name="Slide Number Placeholder 3"/>
          <p:cNvSpPr>
            <a:spLocks noGrp="1"/>
          </p:cNvSpPr>
          <p:nvPr>
            <p:ph type="sldNum" sz="quarter" idx="5"/>
          </p:nvPr>
        </p:nvSpPr>
        <p:spPr/>
        <p:txBody>
          <a:bodyPr/>
          <a:lstStyle/>
          <a:p>
            <a:fld id="{0F5F20D6-40BE-4CBA-9C81-277C3972E0EE}" type="slidenum">
              <a:rPr lang="en-GB" smtClean="0"/>
              <a:t>36</a:t>
            </a:fld>
            <a:endParaRPr lang="en-GB"/>
          </a:p>
        </p:txBody>
      </p:sp>
    </p:spTree>
    <p:extLst>
      <p:ext uri="{BB962C8B-B14F-4D97-AF65-F5344CB8AC3E}">
        <p14:creationId xmlns:p14="http://schemas.microsoft.com/office/powerpoint/2010/main" val="384745353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txBody>
          <a:bodyPr/>
          <a:lstStyle/>
          <a:p>
            <a:endParaRPr lang="en-GB"/>
          </a:p>
        </p:txBody>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txBody>
          <a:bodyPr/>
          <a:lstStyle/>
          <a:p>
            <a:endParaRPr lang="en-GB"/>
          </a:p>
        </p:txBody>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1160EA64-D806-43AC-9DF2-F8C432F32B4C}" type="datetimeFigureOut">
              <a:rPr lang="en-US" smtClean="0"/>
              <a:t>1/5/2026</a:t>
            </a:fld>
            <a:endParaRPr lang="en-U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n-U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8A7A6979-0714-4377-B894-6BE4C2D6E202}" type="slidenum">
              <a:rPr lang="en-US" smtClean="0"/>
              <a:pPr/>
              <a:t>‹#›</a:t>
            </a:fld>
            <a:endParaRPr lang="en-US"/>
          </a:p>
        </p:txBody>
      </p:sp>
    </p:spTree>
    <p:extLst>
      <p:ext uri="{BB962C8B-B14F-4D97-AF65-F5344CB8AC3E}">
        <p14:creationId xmlns:p14="http://schemas.microsoft.com/office/powerpoint/2010/main" val="3850968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a:defRPr sz="1800"/>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solidFill>
                  <a:schemeClr val="tx2"/>
                </a:solidFill>
              </a:defRPr>
            </a:lvl1pPr>
          </a:lstStyle>
          <a:p>
            <a:fld id="{F070A7B3-6521-4DCA-87E5-044747A908C1}" type="datetimeFigureOut">
              <a:rPr lang="en-US" smtClean="0"/>
              <a:t>1/5/2026</a:t>
            </a:fld>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8A7A6979-0714-4377-B894-6BE4C2D6E202}" type="slidenum">
              <a:rPr lang="en-US" smtClean="0"/>
              <a:pPr/>
              <a:t>‹#›</a:t>
            </a:fld>
            <a:endParaRPr lang="en-US"/>
          </a:p>
        </p:txBody>
      </p:sp>
    </p:spTree>
    <p:extLst>
      <p:ext uri="{BB962C8B-B14F-4D97-AF65-F5344CB8AC3E}">
        <p14:creationId xmlns:p14="http://schemas.microsoft.com/office/powerpoint/2010/main" val="32048443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1160EA64-D806-43AC-9DF2-F8C432F32B4C}" type="datetimeFigureOut">
              <a:rPr lang="en-US" smtClean="0"/>
              <a:t>1/5/2026</a:t>
            </a:fld>
            <a:endParaRPr lang="en-U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n-U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8A7A6979-0714-4377-B894-6BE4C2D6E202}" type="slidenum">
              <a:rPr lang="en-US" smtClean="0"/>
              <a:pPr/>
              <a:t>‹#›</a:t>
            </a:fld>
            <a:endParaRPr lang="en-US"/>
          </a:p>
        </p:txBody>
      </p:sp>
    </p:spTree>
    <p:extLst>
      <p:ext uri="{BB962C8B-B14F-4D97-AF65-F5344CB8AC3E}">
        <p14:creationId xmlns:p14="http://schemas.microsoft.com/office/powerpoint/2010/main" val="29216997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solidFill>
                  <a:schemeClr val="tx2"/>
                </a:solidFill>
              </a:defRPr>
            </a:lvl1pPr>
          </a:lstStyle>
          <a:p>
            <a:fld id="{AB134690-1557-4C89-A502-4959FE7FAD70}" type="datetimeFigureOut">
              <a:rPr lang="en-US" smtClean="0"/>
              <a:t>1/5/2026</a:t>
            </a:fld>
            <a:endParaRPr lang="en-U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8A7A6979-0714-4377-B894-6BE4C2D6E202}" type="slidenum">
              <a:rPr lang="en-US" smtClean="0"/>
              <a:t>‹#›</a:t>
            </a:fld>
            <a:endParaRPr lang="en-US"/>
          </a:p>
        </p:txBody>
      </p:sp>
    </p:spTree>
    <p:extLst>
      <p:ext uri="{BB962C8B-B14F-4D97-AF65-F5344CB8AC3E}">
        <p14:creationId xmlns:p14="http://schemas.microsoft.com/office/powerpoint/2010/main" val="15245109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solidFill>
                  <a:schemeClr val="tx2"/>
                </a:solidFill>
              </a:defRPr>
            </a:lvl1pPr>
          </a:lstStyle>
          <a:p>
            <a:fld id="{4F7D4976-E339-4826-83B7-FBD03F55ECF8}" type="datetimeFigureOut">
              <a:rPr lang="en-US" smtClean="0"/>
              <a:t>1/5/2026</a:t>
            </a:fld>
            <a:endParaRPr lang="en-U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n-U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8A7A6979-0714-4377-B894-6BE4C2D6E202}" type="slidenum">
              <a:rPr lang="en-US" smtClean="0"/>
              <a:t>‹#›</a:t>
            </a:fld>
            <a:endParaRPr lang="en-US"/>
          </a:p>
        </p:txBody>
      </p:sp>
    </p:spTree>
    <p:extLst>
      <p:ext uri="{BB962C8B-B14F-4D97-AF65-F5344CB8AC3E}">
        <p14:creationId xmlns:p14="http://schemas.microsoft.com/office/powerpoint/2010/main" val="17138762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solidFill>
                  <a:schemeClr val="tx2"/>
                </a:solidFill>
              </a:defRPr>
            </a:lvl1pPr>
          </a:lstStyle>
          <a:p>
            <a:fld id="{E1037C31-9E7A-4F99-8774-A0E530DE1A42}" type="datetimeFigureOut">
              <a:rPr lang="en-US" smtClean="0"/>
              <a:t>1/5/2026</a:t>
            </a:fld>
            <a:endParaRPr lang="en-U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n-U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8A7A6979-0714-4377-B894-6BE4C2D6E202}" type="slidenum">
              <a:rPr lang="en-US" smtClean="0"/>
              <a:t>‹#›</a:t>
            </a:fld>
            <a:endParaRPr lang="en-US"/>
          </a:p>
        </p:txBody>
      </p:sp>
    </p:spTree>
    <p:extLst>
      <p:ext uri="{BB962C8B-B14F-4D97-AF65-F5344CB8AC3E}">
        <p14:creationId xmlns:p14="http://schemas.microsoft.com/office/powerpoint/2010/main" val="27112092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C278504F-A551-4DE0-9316-4DCD1D8CC752}" type="datetimeFigureOut">
              <a:rPr lang="en-US" smtClean="0"/>
              <a:t>1/5/2026</a:t>
            </a:fld>
            <a:endParaRPr lang="en-U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n-U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8A7A6979-0714-4377-B894-6BE4C2D6E202}" type="slidenum">
              <a:rPr lang="en-US" smtClean="0"/>
              <a:t>‹#›</a:t>
            </a:fld>
            <a:endParaRPr lang="en-US"/>
          </a:p>
        </p:txBody>
      </p:sp>
    </p:spTree>
    <p:extLst>
      <p:ext uri="{BB962C8B-B14F-4D97-AF65-F5344CB8AC3E}">
        <p14:creationId xmlns:p14="http://schemas.microsoft.com/office/powerpoint/2010/main" val="9563375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n-US"/>
              <a:t>Click to edit Master title style</a:t>
            </a:r>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tx2"/>
                </a:solidFill>
              </a:defRPr>
            </a:lvl1pPr>
          </a:lstStyle>
          <a:p>
            <a:fld id="{D1BE4249-C0D0-4B06-8692-E8BB871AF643}" type="datetimeFigureOut">
              <a:rPr lang="en-US" smtClean="0"/>
              <a:t>1/5/2026</a:t>
            </a:fld>
            <a:endParaRPr lang="en-U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8A7A6979-0714-4377-B894-6BE4C2D6E202}" type="slidenum">
              <a:rPr lang="en-US" smtClean="0"/>
              <a:t>‹#›</a:t>
            </a:fld>
            <a:endParaRPr lang="en-U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7196789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042B0DB6-F5C7-45FB-8CF3-31B45F9C2DAC}" type="datetimeFigureOut">
              <a:rPr lang="en-US" smtClean="0"/>
              <a:t>1/5/2026</a:t>
            </a:fld>
            <a:endParaRPr lang="en-U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8A7A6979-0714-4377-B894-6BE4C2D6E202}" type="slidenum">
              <a:rPr lang="en-US" smtClean="0"/>
              <a:t>‹#›</a:t>
            </a:fld>
            <a:endParaRPr lang="en-US"/>
          </a:p>
        </p:txBody>
      </p:sp>
    </p:spTree>
    <p:extLst>
      <p:ext uri="{BB962C8B-B14F-4D97-AF65-F5344CB8AC3E}">
        <p14:creationId xmlns:p14="http://schemas.microsoft.com/office/powerpoint/2010/main" val="16616478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solidFill>
                  <a:schemeClr val="tx2"/>
                </a:solidFill>
              </a:defRPr>
            </a:lvl1pPr>
          </a:lstStyle>
          <a:p>
            <a:fld id="{E9F9C37B-1D36-470B-8223-D6C91242EC14}" type="datetimeFigureOut">
              <a:rPr lang="en-US" smtClean="0"/>
              <a:t>1/5/2026</a:t>
            </a:fld>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8A7A6979-0714-4377-B894-6BE4C2D6E202}" type="slidenum">
              <a:rPr lang="en-US" smtClean="0"/>
              <a:t>‹#›</a:t>
            </a:fld>
            <a:endParaRPr lang="en-US"/>
          </a:p>
        </p:txBody>
      </p:sp>
    </p:spTree>
    <p:extLst>
      <p:ext uri="{BB962C8B-B14F-4D97-AF65-F5344CB8AC3E}">
        <p14:creationId xmlns:p14="http://schemas.microsoft.com/office/powerpoint/2010/main" val="27966625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solidFill>
                  <a:schemeClr val="tx2"/>
                </a:solidFill>
              </a:defRPr>
            </a:lvl1pPr>
          </a:lstStyle>
          <a:p>
            <a:fld id="{67C6F52A-A82B-47A2-A83A-8C4C91F2D59F}" type="datetimeFigureOut">
              <a:rPr lang="en-US" smtClean="0"/>
              <a:t>1/5/2026</a:t>
            </a:fld>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8A7A6979-0714-4377-B894-6BE4C2D6E202}" type="slidenum">
              <a:rPr lang="en-US" smtClean="0"/>
              <a:t>‹#›</a:t>
            </a:fld>
            <a:endParaRPr lang="en-US"/>
          </a:p>
        </p:txBody>
      </p:sp>
    </p:spTree>
    <p:extLst>
      <p:ext uri="{BB962C8B-B14F-4D97-AF65-F5344CB8AC3E}">
        <p14:creationId xmlns:p14="http://schemas.microsoft.com/office/powerpoint/2010/main" val="28361401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txBody>
          <a:bodyPr/>
          <a:lstStyle/>
          <a:p>
            <a:endParaRPr lang="en-GB"/>
          </a:p>
        </p:txBody>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txBody>
          <a:bodyPr/>
          <a:lstStyle/>
          <a:p>
            <a:endParaRPr lang="en-GB"/>
          </a:p>
        </p:txBody>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1160EA64-D806-43AC-9DF2-F8C432F32B4C}" type="datetimeFigureOut">
              <a:rPr lang="en-US" smtClean="0"/>
              <a:t>1/5/2026</a:t>
            </a:fld>
            <a:endParaRPr lang="en-U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n-U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8A7A6979-0714-4377-B894-6BE4C2D6E202}" type="slidenum">
              <a:rPr lang="en-US" smtClean="0"/>
              <a:pPr/>
              <a:t>‹#›</a:t>
            </a:fld>
            <a:endParaRPr lang="en-US"/>
          </a:p>
        </p:txBody>
      </p:sp>
    </p:spTree>
    <p:extLst>
      <p:ext uri="{BB962C8B-B14F-4D97-AF65-F5344CB8AC3E}">
        <p14:creationId xmlns:p14="http://schemas.microsoft.com/office/powerpoint/2010/main" val="2486533893"/>
      </p:ext>
    </p:extLst>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5.xml"/><Relationship Id="rId3" Type="http://schemas.openxmlformats.org/officeDocument/2006/relationships/diagramData" Target="../diagrams/data4.xml"/><Relationship Id="rId7" Type="http://schemas.microsoft.com/office/2007/relationships/diagramDrawing" Target="../diagrams/drawing4.xml"/><Relationship Id="rId12" Type="http://schemas.microsoft.com/office/2007/relationships/diagramDrawing" Target="../diagrams/drawing5.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4.xml"/><Relationship Id="rId11" Type="http://schemas.openxmlformats.org/officeDocument/2006/relationships/diagramColors" Target="../diagrams/colors5.xml"/><Relationship Id="rId5" Type="http://schemas.openxmlformats.org/officeDocument/2006/relationships/diagramQuickStyle" Target="../diagrams/quickStyle4.xml"/><Relationship Id="rId10" Type="http://schemas.openxmlformats.org/officeDocument/2006/relationships/diagramQuickStyle" Target="../diagrams/quickStyle5.xml"/><Relationship Id="rId4" Type="http://schemas.openxmlformats.org/officeDocument/2006/relationships/diagramLayout" Target="../diagrams/layout4.xml"/><Relationship Id="rId9" Type="http://schemas.openxmlformats.org/officeDocument/2006/relationships/diagramLayout" Target="../diagrams/layout5.xml"/></Relationships>
</file>

<file path=ppt/slides/_rels/slide5.xml.rels><?xml version="1.0" encoding="UTF-8" standalone="yes"?>
<Relationships xmlns="http://schemas.openxmlformats.org/package/2006/relationships"><Relationship Id="rId8" Type="http://schemas.openxmlformats.org/officeDocument/2006/relationships/diagramData" Target="../diagrams/data7.xml"/><Relationship Id="rId3" Type="http://schemas.openxmlformats.org/officeDocument/2006/relationships/diagramData" Target="../diagrams/data6.xml"/><Relationship Id="rId7" Type="http://schemas.microsoft.com/office/2007/relationships/diagramDrawing" Target="../diagrams/drawing6.xml"/><Relationship Id="rId12" Type="http://schemas.microsoft.com/office/2007/relationships/diagramDrawing" Target="../diagrams/drawing7.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6.xml"/><Relationship Id="rId11" Type="http://schemas.openxmlformats.org/officeDocument/2006/relationships/diagramColors" Target="../diagrams/colors7.xml"/><Relationship Id="rId5" Type="http://schemas.openxmlformats.org/officeDocument/2006/relationships/diagramQuickStyle" Target="../diagrams/quickStyle6.xml"/><Relationship Id="rId10" Type="http://schemas.openxmlformats.org/officeDocument/2006/relationships/diagramQuickStyle" Target="../diagrams/quickStyle7.xml"/><Relationship Id="rId4" Type="http://schemas.openxmlformats.org/officeDocument/2006/relationships/diagramLayout" Target="../diagrams/layout6.xml"/><Relationship Id="rId9" Type="http://schemas.openxmlformats.org/officeDocument/2006/relationships/diagramLayout" Target="../diagrams/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11.xml"/><Relationship Id="rId3" Type="http://schemas.openxmlformats.org/officeDocument/2006/relationships/diagramLayout" Target="../diagrams/layout10.xml"/><Relationship Id="rId7" Type="http://schemas.openxmlformats.org/officeDocument/2006/relationships/diagramData" Target="../diagrams/data11.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11" Type="http://schemas.microsoft.com/office/2007/relationships/diagramDrawing" Target="../diagrams/drawing11.xml"/><Relationship Id="rId5" Type="http://schemas.openxmlformats.org/officeDocument/2006/relationships/diagramColors" Target="../diagrams/colors10.xml"/><Relationship Id="rId10" Type="http://schemas.openxmlformats.org/officeDocument/2006/relationships/diagramColors" Target="../diagrams/colors11.xml"/><Relationship Id="rId4" Type="http://schemas.openxmlformats.org/officeDocument/2006/relationships/diagramQuickStyle" Target="../diagrams/quickStyle10.xml"/><Relationship Id="rId9" Type="http://schemas.openxmlformats.org/officeDocument/2006/relationships/diagramQuickStyle" Target="../diagrams/quickStyle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10" Type="http://schemas.openxmlformats.org/officeDocument/2006/relationships/image" Target="../media/image8.png"/><Relationship Id="rId4" Type="http://schemas.openxmlformats.org/officeDocument/2006/relationships/diagramLayout" Target="../diagrams/layout13.xml"/><Relationship Id="rId9"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1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 Id="rId9"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17.xml.rels><?xml version="1.0" encoding="UTF-8" standalone="yes"?>
<Relationships xmlns="http://schemas.openxmlformats.org/package/2006/relationships"><Relationship Id="rId8" Type="http://schemas.openxmlformats.org/officeDocument/2006/relationships/diagramData" Target="../diagrams/data19.xml"/><Relationship Id="rId13" Type="http://schemas.openxmlformats.org/officeDocument/2006/relationships/diagramData" Target="../diagrams/data20.xml"/><Relationship Id="rId3" Type="http://schemas.openxmlformats.org/officeDocument/2006/relationships/diagramData" Target="../diagrams/data18.xml"/><Relationship Id="rId7" Type="http://schemas.microsoft.com/office/2007/relationships/diagramDrawing" Target="../diagrams/drawing18.xml"/><Relationship Id="rId12" Type="http://schemas.microsoft.com/office/2007/relationships/diagramDrawing" Target="../diagrams/drawing19.xml"/><Relationship Id="rId17" Type="http://schemas.microsoft.com/office/2007/relationships/diagramDrawing" Target="../diagrams/drawing20.xml"/><Relationship Id="rId2" Type="http://schemas.openxmlformats.org/officeDocument/2006/relationships/notesSlide" Target="../notesSlides/notesSlide13.xml"/><Relationship Id="rId16" Type="http://schemas.openxmlformats.org/officeDocument/2006/relationships/diagramColors" Target="../diagrams/colors20.xml"/><Relationship Id="rId1" Type="http://schemas.openxmlformats.org/officeDocument/2006/relationships/slideLayout" Target="../slideLayouts/slideLayout2.xml"/><Relationship Id="rId6" Type="http://schemas.openxmlformats.org/officeDocument/2006/relationships/diagramColors" Target="../diagrams/colors18.xml"/><Relationship Id="rId11" Type="http://schemas.openxmlformats.org/officeDocument/2006/relationships/diagramColors" Target="../diagrams/colors19.xml"/><Relationship Id="rId5" Type="http://schemas.openxmlformats.org/officeDocument/2006/relationships/diagramQuickStyle" Target="../diagrams/quickStyle18.xml"/><Relationship Id="rId15" Type="http://schemas.openxmlformats.org/officeDocument/2006/relationships/diagramQuickStyle" Target="../diagrams/quickStyle20.xml"/><Relationship Id="rId10" Type="http://schemas.openxmlformats.org/officeDocument/2006/relationships/diagramQuickStyle" Target="../diagrams/quickStyle19.xml"/><Relationship Id="rId4" Type="http://schemas.openxmlformats.org/officeDocument/2006/relationships/diagramLayout" Target="../diagrams/layout18.xml"/><Relationship Id="rId9" Type="http://schemas.openxmlformats.org/officeDocument/2006/relationships/diagramLayout" Target="../diagrams/layout19.xml"/><Relationship Id="rId14" Type="http://schemas.openxmlformats.org/officeDocument/2006/relationships/diagramLayout" Target="../diagrams/layout20.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1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22.xml.rels><?xml version="1.0" encoding="UTF-8" standalone="yes"?>
<Relationships xmlns="http://schemas.openxmlformats.org/package/2006/relationships"><Relationship Id="rId8" Type="http://schemas.microsoft.com/office/2007/relationships/diagramDrawing" Target="../diagrams/drawing25.xml"/><Relationship Id="rId3" Type="http://schemas.openxmlformats.org/officeDocument/2006/relationships/hyperlink" Target="https://www.gov.uk/government/publications/better-mental-health-jsna-toolkit/7-living-well-in-older-years#fn:7" TargetMode="External"/><Relationship Id="rId7" Type="http://schemas.openxmlformats.org/officeDocument/2006/relationships/diagramColors" Target="../diagrams/colors25.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QuickStyle" Target="../diagrams/quickStyle25.xml"/><Relationship Id="rId5" Type="http://schemas.openxmlformats.org/officeDocument/2006/relationships/diagramLayout" Target="../diagrams/layout25.xml"/><Relationship Id="rId4" Type="http://schemas.openxmlformats.org/officeDocument/2006/relationships/diagramData" Target="../diagrams/data25.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rcpsych.ac.uk/mental-health/problems-disorders/depression-in-older-adults" TargetMode="External"/><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8" Type="http://schemas.openxmlformats.org/officeDocument/2006/relationships/diagramColors" Target="../diagrams/colors26.xml"/><Relationship Id="rId13" Type="http://schemas.openxmlformats.org/officeDocument/2006/relationships/diagramColors" Target="../diagrams/colors27.xml"/><Relationship Id="rId3" Type="http://schemas.openxmlformats.org/officeDocument/2006/relationships/image" Target="../media/image15.png"/><Relationship Id="rId7" Type="http://schemas.openxmlformats.org/officeDocument/2006/relationships/diagramQuickStyle" Target="../diagrams/quickStyle26.xml"/><Relationship Id="rId12" Type="http://schemas.openxmlformats.org/officeDocument/2006/relationships/diagramQuickStyle" Target="../diagrams/quickStyle27.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Layout" Target="../diagrams/layout26.xml"/><Relationship Id="rId11" Type="http://schemas.openxmlformats.org/officeDocument/2006/relationships/diagramLayout" Target="../diagrams/layout27.xml"/><Relationship Id="rId5" Type="http://schemas.openxmlformats.org/officeDocument/2006/relationships/diagramData" Target="../diagrams/data26.xml"/><Relationship Id="rId10" Type="http://schemas.openxmlformats.org/officeDocument/2006/relationships/diagramData" Target="../diagrams/data27.xml"/><Relationship Id="rId4" Type="http://schemas.openxmlformats.org/officeDocument/2006/relationships/image" Target="../media/image16.png"/><Relationship Id="rId9" Type="http://schemas.microsoft.com/office/2007/relationships/diagramDrawing" Target="../diagrams/drawing26.xml"/><Relationship Id="rId14" Type="http://schemas.microsoft.com/office/2007/relationships/diagramDrawing" Target="../diagrams/drawing27.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28.xml"/><Relationship Id="rId7" Type="http://schemas.microsoft.com/office/2007/relationships/diagramDrawing" Target="../diagrams/drawing28.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28.xml"/><Relationship Id="rId5" Type="http://schemas.openxmlformats.org/officeDocument/2006/relationships/diagramQuickStyle" Target="../diagrams/quickStyle28.xml"/><Relationship Id="rId4" Type="http://schemas.openxmlformats.org/officeDocument/2006/relationships/diagramLayout" Target="../diagrams/layout28.xml"/></Relationships>
</file>

<file path=ppt/slides/_rels/slide28.xml.rels><?xml version="1.0" encoding="UTF-8" standalone="yes"?>
<Relationships xmlns="http://schemas.openxmlformats.org/package/2006/relationships"><Relationship Id="rId8" Type="http://schemas.openxmlformats.org/officeDocument/2006/relationships/diagramData" Target="../diagrams/data30.xml"/><Relationship Id="rId13" Type="http://schemas.openxmlformats.org/officeDocument/2006/relationships/hyperlink" Target="http://www.cqaimh.org/pdf/tool_phq9.pdf" TargetMode="External"/><Relationship Id="rId3" Type="http://schemas.openxmlformats.org/officeDocument/2006/relationships/diagramData" Target="../diagrams/data29.xml"/><Relationship Id="rId7" Type="http://schemas.microsoft.com/office/2007/relationships/diagramDrawing" Target="../diagrams/drawing29.xml"/><Relationship Id="rId12" Type="http://schemas.microsoft.com/office/2007/relationships/diagramDrawing" Target="../diagrams/drawing30.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Colors" Target="../diagrams/colors29.xml"/><Relationship Id="rId11" Type="http://schemas.openxmlformats.org/officeDocument/2006/relationships/diagramColors" Target="../diagrams/colors30.xml"/><Relationship Id="rId5" Type="http://schemas.openxmlformats.org/officeDocument/2006/relationships/diagramQuickStyle" Target="../diagrams/quickStyle29.xml"/><Relationship Id="rId10" Type="http://schemas.openxmlformats.org/officeDocument/2006/relationships/diagramQuickStyle" Target="../diagrams/quickStyle30.xml"/><Relationship Id="rId4" Type="http://schemas.openxmlformats.org/officeDocument/2006/relationships/diagramLayout" Target="../diagrams/layout29.xml"/><Relationship Id="rId9" Type="http://schemas.openxmlformats.org/officeDocument/2006/relationships/diagramLayout" Target="../diagrams/layout30.xml"/><Relationship Id="rId14" Type="http://schemas.openxmlformats.org/officeDocument/2006/relationships/hyperlink" Target="http://dementiapathways.ie/_filecache/0c8/57e/37-gds.pdf" TargetMode="External"/></Relationships>
</file>

<file path=ppt/slides/_rels/slide29.xml.rels><?xml version="1.0" encoding="UTF-8" standalone="yes"?>
<Relationships xmlns="http://schemas.openxmlformats.org/package/2006/relationships"><Relationship Id="rId8" Type="http://schemas.openxmlformats.org/officeDocument/2006/relationships/diagramData" Target="../diagrams/data32.xml"/><Relationship Id="rId13" Type="http://schemas.openxmlformats.org/officeDocument/2006/relationships/diagramData" Target="../diagrams/data33.xml"/><Relationship Id="rId3" Type="http://schemas.openxmlformats.org/officeDocument/2006/relationships/diagramData" Target="../diagrams/data31.xml"/><Relationship Id="rId7" Type="http://schemas.microsoft.com/office/2007/relationships/diagramDrawing" Target="../diagrams/drawing31.xml"/><Relationship Id="rId12" Type="http://schemas.microsoft.com/office/2007/relationships/diagramDrawing" Target="../diagrams/drawing32.xml"/><Relationship Id="rId17" Type="http://schemas.microsoft.com/office/2007/relationships/diagramDrawing" Target="../diagrams/drawing33.xml"/><Relationship Id="rId2" Type="http://schemas.openxmlformats.org/officeDocument/2006/relationships/notesSlide" Target="../notesSlides/notesSlide24.xml"/><Relationship Id="rId16" Type="http://schemas.openxmlformats.org/officeDocument/2006/relationships/diagramColors" Target="../diagrams/colors33.xml"/><Relationship Id="rId1" Type="http://schemas.openxmlformats.org/officeDocument/2006/relationships/slideLayout" Target="../slideLayouts/slideLayout2.xml"/><Relationship Id="rId6" Type="http://schemas.openxmlformats.org/officeDocument/2006/relationships/diagramColors" Target="../diagrams/colors31.xml"/><Relationship Id="rId11" Type="http://schemas.openxmlformats.org/officeDocument/2006/relationships/diagramColors" Target="../diagrams/colors32.xml"/><Relationship Id="rId5" Type="http://schemas.openxmlformats.org/officeDocument/2006/relationships/diagramQuickStyle" Target="../diagrams/quickStyle31.xml"/><Relationship Id="rId15" Type="http://schemas.openxmlformats.org/officeDocument/2006/relationships/diagramQuickStyle" Target="../diagrams/quickStyle33.xml"/><Relationship Id="rId10" Type="http://schemas.openxmlformats.org/officeDocument/2006/relationships/diagramQuickStyle" Target="../diagrams/quickStyle32.xml"/><Relationship Id="rId4" Type="http://schemas.openxmlformats.org/officeDocument/2006/relationships/diagramLayout" Target="../diagrams/layout31.xml"/><Relationship Id="rId9" Type="http://schemas.openxmlformats.org/officeDocument/2006/relationships/diagramLayout" Target="../diagrams/layout32.xml"/><Relationship Id="rId14" Type="http://schemas.openxmlformats.org/officeDocument/2006/relationships/diagramLayout" Target="../diagrams/layout33.xml"/></Relationships>
</file>

<file path=ppt/slides/_rels/slide30.xml.rels><?xml version="1.0" encoding="UTF-8" standalone="yes"?>
<Relationships xmlns="http://schemas.openxmlformats.org/package/2006/relationships"><Relationship Id="rId8" Type="http://schemas.openxmlformats.org/officeDocument/2006/relationships/diagramData" Target="../diagrams/data35.xml"/><Relationship Id="rId13" Type="http://schemas.openxmlformats.org/officeDocument/2006/relationships/diagramData" Target="../diagrams/data36.xml"/><Relationship Id="rId18" Type="http://schemas.openxmlformats.org/officeDocument/2006/relationships/diagramData" Target="../diagrams/data37.xml"/><Relationship Id="rId3" Type="http://schemas.openxmlformats.org/officeDocument/2006/relationships/diagramData" Target="../diagrams/data34.xml"/><Relationship Id="rId21" Type="http://schemas.openxmlformats.org/officeDocument/2006/relationships/diagramColors" Target="../diagrams/colors37.xml"/><Relationship Id="rId7" Type="http://schemas.microsoft.com/office/2007/relationships/diagramDrawing" Target="../diagrams/drawing34.xml"/><Relationship Id="rId12" Type="http://schemas.microsoft.com/office/2007/relationships/diagramDrawing" Target="../diagrams/drawing35.xml"/><Relationship Id="rId17" Type="http://schemas.microsoft.com/office/2007/relationships/diagramDrawing" Target="../diagrams/drawing36.xml"/><Relationship Id="rId2" Type="http://schemas.openxmlformats.org/officeDocument/2006/relationships/notesSlide" Target="../notesSlides/notesSlide25.xml"/><Relationship Id="rId16" Type="http://schemas.openxmlformats.org/officeDocument/2006/relationships/diagramColors" Target="../diagrams/colors36.xml"/><Relationship Id="rId20" Type="http://schemas.openxmlformats.org/officeDocument/2006/relationships/diagramQuickStyle" Target="../diagrams/quickStyle37.xml"/><Relationship Id="rId1" Type="http://schemas.openxmlformats.org/officeDocument/2006/relationships/slideLayout" Target="../slideLayouts/slideLayout2.xml"/><Relationship Id="rId6" Type="http://schemas.openxmlformats.org/officeDocument/2006/relationships/diagramColors" Target="../diagrams/colors34.xml"/><Relationship Id="rId11" Type="http://schemas.openxmlformats.org/officeDocument/2006/relationships/diagramColors" Target="../diagrams/colors35.xml"/><Relationship Id="rId5" Type="http://schemas.openxmlformats.org/officeDocument/2006/relationships/diagramQuickStyle" Target="../diagrams/quickStyle34.xml"/><Relationship Id="rId15" Type="http://schemas.openxmlformats.org/officeDocument/2006/relationships/diagramQuickStyle" Target="../diagrams/quickStyle36.xml"/><Relationship Id="rId10" Type="http://schemas.openxmlformats.org/officeDocument/2006/relationships/diagramQuickStyle" Target="../diagrams/quickStyle35.xml"/><Relationship Id="rId19" Type="http://schemas.openxmlformats.org/officeDocument/2006/relationships/diagramLayout" Target="../diagrams/layout37.xml"/><Relationship Id="rId4" Type="http://schemas.openxmlformats.org/officeDocument/2006/relationships/diagramLayout" Target="../diagrams/layout34.xml"/><Relationship Id="rId9" Type="http://schemas.openxmlformats.org/officeDocument/2006/relationships/diagramLayout" Target="../diagrams/layout35.xml"/><Relationship Id="rId14" Type="http://schemas.openxmlformats.org/officeDocument/2006/relationships/diagramLayout" Target="../diagrams/layout36.xml"/><Relationship Id="rId22" Type="http://schemas.microsoft.com/office/2007/relationships/diagramDrawing" Target="../diagrams/drawing37.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38.xml"/><Relationship Id="rId7" Type="http://schemas.microsoft.com/office/2007/relationships/diagramDrawing" Target="../diagrams/drawing38.xm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diagramColors" Target="../diagrams/colors38.xml"/><Relationship Id="rId5" Type="http://schemas.openxmlformats.org/officeDocument/2006/relationships/diagramQuickStyle" Target="../diagrams/quickStyle38.xml"/><Relationship Id="rId4" Type="http://schemas.openxmlformats.org/officeDocument/2006/relationships/diagramLayout" Target="../diagrams/layout38.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39.xml"/><Relationship Id="rId7" Type="http://schemas.microsoft.com/office/2007/relationships/diagramDrawing" Target="../diagrams/drawing39.xm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diagramColors" Target="../diagrams/colors39.xml"/><Relationship Id="rId5" Type="http://schemas.openxmlformats.org/officeDocument/2006/relationships/diagramQuickStyle" Target="../diagrams/quickStyle39.xml"/><Relationship Id="rId4" Type="http://schemas.openxmlformats.org/officeDocument/2006/relationships/diagramLayout" Target="../diagrams/layout39.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40.xml"/><Relationship Id="rId7" Type="http://schemas.microsoft.com/office/2007/relationships/diagramDrawing" Target="../diagrams/drawing40.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40.xml"/><Relationship Id="rId5" Type="http://schemas.openxmlformats.org/officeDocument/2006/relationships/diagramQuickStyle" Target="../diagrams/quickStyle40.xml"/><Relationship Id="rId4" Type="http://schemas.openxmlformats.org/officeDocument/2006/relationships/diagramLayout" Target="../diagrams/layout40.xml"/></Relationships>
</file>

<file path=ppt/slides/_rels/slide36.xml.rels><?xml version="1.0" encoding="UTF-8" standalone="yes"?>
<Relationships xmlns="http://schemas.openxmlformats.org/package/2006/relationships"><Relationship Id="rId8" Type="http://schemas.openxmlformats.org/officeDocument/2006/relationships/diagramData" Target="../diagrams/data42.xml"/><Relationship Id="rId13" Type="http://schemas.openxmlformats.org/officeDocument/2006/relationships/diagramData" Target="../diagrams/data43.xml"/><Relationship Id="rId18" Type="http://schemas.openxmlformats.org/officeDocument/2006/relationships/diagramData" Target="../diagrams/data44.xml"/><Relationship Id="rId3" Type="http://schemas.openxmlformats.org/officeDocument/2006/relationships/diagramData" Target="../diagrams/data41.xml"/><Relationship Id="rId21" Type="http://schemas.openxmlformats.org/officeDocument/2006/relationships/diagramColors" Target="../diagrams/colors44.xml"/><Relationship Id="rId7" Type="http://schemas.microsoft.com/office/2007/relationships/diagramDrawing" Target="../diagrams/drawing41.xml"/><Relationship Id="rId12" Type="http://schemas.microsoft.com/office/2007/relationships/diagramDrawing" Target="../diagrams/drawing42.xml"/><Relationship Id="rId17" Type="http://schemas.microsoft.com/office/2007/relationships/diagramDrawing" Target="../diagrams/drawing43.xml"/><Relationship Id="rId2" Type="http://schemas.openxmlformats.org/officeDocument/2006/relationships/notesSlide" Target="../notesSlides/notesSlide30.xml"/><Relationship Id="rId16" Type="http://schemas.openxmlformats.org/officeDocument/2006/relationships/diagramColors" Target="../diagrams/colors43.xml"/><Relationship Id="rId20" Type="http://schemas.openxmlformats.org/officeDocument/2006/relationships/diagramQuickStyle" Target="../diagrams/quickStyle44.xml"/><Relationship Id="rId1" Type="http://schemas.openxmlformats.org/officeDocument/2006/relationships/slideLayout" Target="../slideLayouts/slideLayout2.xml"/><Relationship Id="rId6" Type="http://schemas.openxmlformats.org/officeDocument/2006/relationships/diagramColors" Target="../diagrams/colors41.xml"/><Relationship Id="rId11" Type="http://schemas.openxmlformats.org/officeDocument/2006/relationships/diagramColors" Target="../diagrams/colors42.xml"/><Relationship Id="rId5" Type="http://schemas.openxmlformats.org/officeDocument/2006/relationships/diagramQuickStyle" Target="../diagrams/quickStyle41.xml"/><Relationship Id="rId15" Type="http://schemas.openxmlformats.org/officeDocument/2006/relationships/diagramQuickStyle" Target="../diagrams/quickStyle43.xml"/><Relationship Id="rId10" Type="http://schemas.openxmlformats.org/officeDocument/2006/relationships/diagramQuickStyle" Target="../diagrams/quickStyle42.xml"/><Relationship Id="rId19" Type="http://schemas.openxmlformats.org/officeDocument/2006/relationships/diagramLayout" Target="../diagrams/layout44.xml"/><Relationship Id="rId4" Type="http://schemas.openxmlformats.org/officeDocument/2006/relationships/diagramLayout" Target="../diagrams/layout41.xml"/><Relationship Id="rId9" Type="http://schemas.openxmlformats.org/officeDocument/2006/relationships/diagramLayout" Target="../diagrams/layout42.xml"/><Relationship Id="rId14" Type="http://schemas.openxmlformats.org/officeDocument/2006/relationships/diagramLayout" Target="../diagrams/layout43.xml"/><Relationship Id="rId22" Type="http://schemas.microsoft.com/office/2007/relationships/diagramDrawing" Target="../diagrams/drawing44.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45.xml"/><Relationship Id="rId2" Type="http://schemas.openxmlformats.org/officeDocument/2006/relationships/diagramData" Target="../diagrams/data45.xml"/><Relationship Id="rId1" Type="http://schemas.openxmlformats.org/officeDocument/2006/relationships/slideLayout" Target="../slideLayouts/slideLayout2.xml"/><Relationship Id="rId6" Type="http://schemas.microsoft.com/office/2007/relationships/diagramDrawing" Target="../diagrams/drawing45.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38.xml.rels><?xml version="1.0" encoding="UTF-8" standalone="yes"?>
<Relationships xmlns="http://schemas.openxmlformats.org/package/2006/relationships"><Relationship Id="rId8" Type="http://schemas.openxmlformats.org/officeDocument/2006/relationships/diagramLayout" Target="../diagrams/layout47.xml"/><Relationship Id="rId13" Type="http://schemas.openxmlformats.org/officeDocument/2006/relationships/diagramLayout" Target="../diagrams/layout48.xml"/><Relationship Id="rId3" Type="http://schemas.openxmlformats.org/officeDocument/2006/relationships/diagramLayout" Target="../diagrams/layout46.xml"/><Relationship Id="rId7" Type="http://schemas.openxmlformats.org/officeDocument/2006/relationships/diagramData" Target="../diagrams/data47.xml"/><Relationship Id="rId12" Type="http://schemas.openxmlformats.org/officeDocument/2006/relationships/diagramData" Target="../diagrams/data48.xml"/><Relationship Id="rId2" Type="http://schemas.openxmlformats.org/officeDocument/2006/relationships/diagramData" Target="../diagrams/data46.xml"/><Relationship Id="rId16" Type="http://schemas.microsoft.com/office/2007/relationships/diagramDrawing" Target="../diagrams/drawing48.xml"/><Relationship Id="rId1" Type="http://schemas.openxmlformats.org/officeDocument/2006/relationships/slideLayout" Target="../slideLayouts/slideLayout2.xml"/><Relationship Id="rId6" Type="http://schemas.microsoft.com/office/2007/relationships/diagramDrawing" Target="../diagrams/drawing46.xml"/><Relationship Id="rId11" Type="http://schemas.microsoft.com/office/2007/relationships/diagramDrawing" Target="../diagrams/drawing47.xml"/><Relationship Id="rId5" Type="http://schemas.openxmlformats.org/officeDocument/2006/relationships/diagramColors" Target="../diagrams/colors46.xml"/><Relationship Id="rId15" Type="http://schemas.openxmlformats.org/officeDocument/2006/relationships/diagramColors" Target="../diagrams/colors48.xml"/><Relationship Id="rId10" Type="http://schemas.openxmlformats.org/officeDocument/2006/relationships/diagramColors" Target="../diagrams/colors47.xml"/><Relationship Id="rId4" Type="http://schemas.openxmlformats.org/officeDocument/2006/relationships/diagramQuickStyle" Target="../diagrams/quickStyle46.xml"/><Relationship Id="rId9" Type="http://schemas.openxmlformats.org/officeDocument/2006/relationships/diagramQuickStyle" Target="../diagrams/quickStyle47.xml"/><Relationship Id="rId14" Type="http://schemas.openxmlformats.org/officeDocument/2006/relationships/diagramQuickStyle" Target="../diagrams/quickStyle48.xml"/></Relationships>
</file>

<file path=ppt/slides/_rels/slide39.xml.rels><?xml version="1.0" encoding="UTF-8" standalone="yes"?>
<Relationships xmlns="http://schemas.openxmlformats.org/package/2006/relationships"><Relationship Id="rId3" Type="http://schemas.openxmlformats.org/officeDocument/2006/relationships/hyperlink" Target="http://www.cpa.org.uk/cpa-lga-evidence/Merthyr_Tydfil_County_Borough_Council/The_Strategy_for_Older_People_in_Wales_2013-2023.pdf" TargetMode="External"/><Relationship Id="rId2" Type="http://schemas.openxmlformats.org/officeDocument/2006/relationships/hyperlink" Target="https://assets.publishing.service.gov.uk/government/uploads/system/uploads/attachment_data/file/750909/6.4882_DCMS_Loneliness_Strategy_web_Update.pdf"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www/"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Loneliness and Mental Health</a:t>
            </a:r>
          </a:p>
        </p:txBody>
      </p:sp>
      <p:sp>
        <p:nvSpPr>
          <p:cNvPr id="3" name="Subtitle 2"/>
          <p:cNvSpPr>
            <a:spLocks noGrp="1"/>
          </p:cNvSpPr>
          <p:nvPr>
            <p:ph type="subTitle" idx="1"/>
          </p:nvPr>
        </p:nvSpPr>
        <p:spPr/>
        <p:txBody>
          <a:bodyPr/>
          <a:lstStyle/>
          <a:p>
            <a:r>
              <a:rPr lang="en-GB"/>
              <a:t>Dr Charlotte Greenway </a:t>
            </a:r>
          </a:p>
        </p:txBody>
      </p:sp>
    </p:spTree>
    <p:extLst>
      <p:ext uri="{BB962C8B-B14F-4D97-AF65-F5344CB8AC3E}">
        <p14:creationId xmlns:p14="http://schemas.microsoft.com/office/powerpoint/2010/main" val="9668032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8908" y="229262"/>
            <a:ext cx="10058400" cy="1371600"/>
          </a:xfrm>
        </p:spPr>
        <p:txBody>
          <a:bodyPr>
            <a:normAutofit/>
          </a:bodyPr>
          <a:lstStyle/>
          <a:p>
            <a:r>
              <a:rPr lang="en-GB" sz="4400"/>
              <a:t>Loneliness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631626346"/>
              </p:ext>
            </p:extLst>
          </p:nvPr>
        </p:nvGraphicFramePr>
        <p:xfrm>
          <a:off x="397163" y="1403204"/>
          <a:ext cx="10995891" cy="45911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969656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8240" y="215874"/>
            <a:ext cx="10058400" cy="1371600"/>
          </a:xfrm>
        </p:spPr>
        <p:txBody>
          <a:bodyPr>
            <a:normAutofit/>
          </a:bodyPr>
          <a:lstStyle/>
          <a:p>
            <a:r>
              <a:rPr lang="en-GB" sz="4000"/>
              <a:t>There are 3 types of loneliness </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257398683"/>
              </p:ext>
            </p:extLst>
          </p:nvPr>
        </p:nvGraphicFramePr>
        <p:xfrm>
          <a:off x="619760" y="901674"/>
          <a:ext cx="10850880" cy="3931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9405916" y="1218142"/>
            <a:ext cx="1499128" cy="369332"/>
          </a:xfrm>
          <a:prstGeom prst="rect">
            <a:avLst/>
          </a:prstGeom>
        </p:spPr>
        <p:txBody>
          <a:bodyPr wrap="none">
            <a:spAutoFit/>
          </a:bodyPr>
          <a:lstStyle/>
          <a:p>
            <a:r>
              <a:rPr lang="en-GB"/>
              <a:t>Tiwari, 2013 </a:t>
            </a:r>
          </a:p>
        </p:txBody>
      </p:sp>
      <p:graphicFrame>
        <p:nvGraphicFramePr>
          <p:cNvPr id="7" name="Diagram 6"/>
          <p:cNvGraphicFramePr/>
          <p:nvPr>
            <p:extLst>
              <p:ext uri="{D42A27DB-BD31-4B8C-83A1-F6EECF244321}">
                <p14:modId xmlns:p14="http://schemas.microsoft.com/office/powerpoint/2010/main" val="1919248429"/>
              </p:ext>
            </p:extLst>
          </p:nvPr>
        </p:nvGraphicFramePr>
        <p:xfrm>
          <a:off x="767080" y="4411398"/>
          <a:ext cx="10556240" cy="191828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6550690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7491" y="448631"/>
            <a:ext cx="10058400" cy="1371600"/>
          </a:xfrm>
        </p:spPr>
        <p:txBody>
          <a:bodyPr>
            <a:normAutofit/>
          </a:bodyPr>
          <a:lstStyle/>
          <a:p>
            <a:r>
              <a:rPr lang="en-GB" sz="4400"/>
              <a:t>Loneliness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33322374"/>
              </p:ext>
            </p:extLst>
          </p:nvPr>
        </p:nvGraphicFramePr>
        <p:xfrm>
          <a:off x="-2206373" y="1666227"/>
          <a:ext cx="10058400" cy="43447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Diagram 5"/>
          <p:cNvGraphicFramePr/>
          <p:nvPr>
            <p:extLst>
              <p:ext uri="{D42A27DB-BD31-4B8C-83A1-F6EECF244321}">
                <p14:modId xmlns:p14="http://schemas.microsoft.com/office/powerpoint/2010/main" val="851754620"/>
              </p:ext>
            </p:extLst>
          </p:nvPr>
        </p:nvGraphicFramePr>
        <p:xfrm>
          <a:off x="3965608" y="448631"/>
          <a:ext cx="7680960" cy="622167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249026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941300697"/>
              </p:ext>
            </p:extLst>
          </p:nvPr>
        </p:nvGraphicFramePr>
        <p:xfrm>
          <a:off x="882073" y="1191491"/>
          <a:ext cx="10783454" cy="45295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1"/>
          <p:cNvSpPr>
            <a:spLocks noGrp="1"/>
          </p:cNvSpPr>
          <p:nvPr>
            <p:ph type="title"/>
          </p:nvPr>
        </p:nvSpPr>
        <p:spPr>
          <a:xfrm>
            <a:off x="965200" y="402448"/>
            <a:ext cx="10058400" cy="1371600"/>
          </a:xfrm>
        </p:spPr>
        <p:txBody>
          <a:bodyPr>
            <a:normAutofit/>
          </a:bodyPr>
          <a:lstStyle/>
          <a:p>
            <a:r>
              <a:rPr lang="en-GB" sz="4400"/>
              <a:t>Loneliness</a:t>
            </a:r>
          </a:p>
        </p:txBody>
      </p:sp>
      <p:graphicFrame>
        <p:nvGraphicFramePr>
          <p:cNvPr id="7" name="Diagram 6"/>
          <p:cNvGraphicFramePr/>
          <p:nvPr>
            <p:extLst>
              <p:ext uri="{D42A27DB-BD31-4B8C-83A1-F6EECF244321}">
                <p14:modId xmlns:p14="http://schemas.microsoft.com/office/powerpoint/2010/main" val="143716181"/>
              </p:ext>
            </p:extLst>
          </p:nvPr>
        </p:nvGraphicFramePr>
        <p:xfrm>
          <a:off x="1496291" y="2780144"/>
          <a:ext cx="8525164" cy="3629891"/>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9287478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2691" y="236194"/>
            <a:ext cx="10058400" cy="1371600"/>
          </a:xfrm>
        </p:spPr>
        <p:txBody>
          <a:bodyPr/>
          <a:lstStyle/>
          <a:p>
            <a:r>
              <a:rPr lang="en-GB" sz="4400">
                <a:solidFill>
                  <a:prstClr val="white"/>
                </a:solidFill>
              </a:rPr>
              <a:t>Loneliness</a:t>
            </a:r>
            <a:endParaRPr lang="en-GB"/>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771247727"/>
              </p:ext>
            </p:extLst>
          </p:nvPr>
        </p:nvGraphicFramePr>
        <p:xfrm>
          <a:off x="1339274" y="461818"/>
          <a:ext cx="11323782" cy="60996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p:cNvPicPr>
            <a:picLocks noChangeAspect="1"/>
          </p:cNvPicPr>
          <p:nvPr/>
        </p:nvPicPr>
        <p:blipFill>
          <a:blip r:embed="rId8"/>
          <a:stretch>
            <a:fillRect/>
          </a:stretch>
        </p:blipFill>
        <p:spPr>
          <a:xfrm>
            <a:off x="632691" y="3362036"/>
            <a:ext cx="2034447" cy="2812010"/>
          </a:xfrm>
          <a:prstGeom prst="rect">
            <a:avLst/>
          </a:prstGeom>
        </p:spPr>
      </p:pic>
      <p:sp>
        <p:nvSpPr>
          <p:cNvPr id="3" name="Rectangle 2"/>
          <p:cNvSpPr/>
          <p:nvPr/>
        </p:nvSpPr>
        <p:spPr>
          <a:xfrm rot="5400000" flipV="1">
            <a:off x="8551043" y="3082825"/>
            <a:ext cx="6124149" cy="430887"/>
          </a:xfrm>
          <a:prstGeom prst="rect">
            <a:avLst/>
          </a:prstGeom>
        </p:spPr>
        <p:txBody>
          <a:bodyPr wrap="square">
            <a:spAutoFit/>
          </a:bodyPr>
          <a:lstStyle/>
          <a:p>
            <a:r>
              <a:rPr lang="pt-BR" sz="1100">
                <a:latin typeface="Arial" panose="020B0604020202020204" pitchFamily="34" charset="0"/>
              </a:rPr>
              <a:t>Azeredo, Z. D. A. S., &amp; Afonso, M. A. N. (2016). Loneliness from the perspective of the elderly. </a:t>
            </a:r>
            <a:r>
              <a:rPr lang="pt-BR" sz="1100" i="1">
                <a:latin typeface="Arial" panose="020B0604020202020204" pitchFamily="34" charset="0"/>
              </a:rPr>
              <a:t>Revista Brasileira de Geriatria e Gerontologia</a:t>
            </a:r>
            <a:r>
              <a:rPr lang="pt-BR" sz="1100">
                <a:latin typeface="Arial" panose="020B0604020202020204" pitchFamily="34" charset="0"/>
              </a:rPr>
              <a:t>, </a:t>
            </a:r>
            <a:r>
              <a:rPr lang="pt-BR" sz="1100" i="1">
                <a:latin typeface="Arial" panose="020B0604020202020204" pitchFamily="34" charset="0"/>
              </a:rPr>
              <a:t>19</a:t>
            </a:r>
            <a:r>
              <a:rPr lang="pt-BR" sz="1100">
                <a:latin typeface="Arial" panose="020B0604020202020204" pitchFamily="34" charset="0"/>
              </a:rPr>
              <a:t>(2), 313-324.</a:t>
            </a:r>
            <a:endParaRPr lang="en-GB" sz="1100"/>
          </a:p>
        </p:txBody>
      </p:sp>
    </p:spTree>
    <p:extLst>
      <p:ext uri="{BB962C8B-B14F-4D97-AF65-F5344CB8AC3E}">
        <p14:creationId xmlns:p14="http://schemas.microsoft.com/office/powerpoint/2010/main" val="29965926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4327" y="355601"/>
            <a:ext cx="10136909" cy="1371600"/>
          </a:xfrm>
        </p:spPr>
        <p:txBody>
          <a:bodyPr>
            <a:normAutofit/>
          </a:bodyPr>
          <a:lstStyle/>
          <a:p>
            <a:r>
              <a:rPr lang="en-GB" sz="3200"/>
              <a:t>Loneliness and social isolation in the United Kingdom</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87338126"/>
              </p:ext>
            </p:extLst>
          </p:nvPr>
        </p:nvGraphicFramePr>
        <p:xfrm>
          <a:off x="424873" y="1237672"/>
          <a:ext cx="11342253" cy="50742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612808" y="5850212"/>
            <a:ext cx="10966381" cy="461665"/>
          </a:xfrm>
          <a:prstGeom prst="rect">
            <a:avLst/>
          </a:prstGeom>
        </p:spPr>
        <p:txBody>
          <a:bodyPr wrap="square">
            <a:spAutoFit/>
          </a:bodyPr>
          <a:lstStyle/>
          <a:p>
            <a:r>
              <a:rPr lang="en-GB" sz="1200">
                <a:latin typeface="Arial" panose="020B0604020202020204" pitchFamily="34" charset="0"/>
              </a:rPr>
              <a:t>Lee, M. (2006). </a:t>
            </a:r>
            <a:r>
              <a:rPr lang="en-GB" sz="1200" i="1">
                <a:latin typeface="Arial" panose="020B0604020202020204" pitchFamily="34" charset="0"/>
              </a:rPr>
              <a:t>Promoting mental health and well-being in later life: A first report from the UK Inquiry into Mental Health and Well-Being in Later Life</a:t>
            </a:r>
            <a:r>
              <a:rPr lang="en-GB" sz="1200">
                <a:latin typeface="Arial" panose="020B0604020202020204" pitchFamily="34" charset="0"/>
              </a:rPr>
              <a:t>. Mental Health Foundation.</a:t>
            </a:r>
            <a:endParaRPr lang="en-GB" sz="1200"/>
          </a:p>
        </p:txBody>
      </p:sp>
    </p:spTree>
    <p:extLst>
      <p:ext uri="{BB962C8B-B14F-4D97-AF65-F5344CB8AC3E}">
        <p14:creationId xmlns:p14="http://schemas.microsoft.com/office/powerpoint/2010/main" val="28856461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9760" y="731520"/>
            <a:ext cx="10058400" cy="1371600"/>
          </a:xfrm>
        </p:spPr>
        <p:txBody>
          <a:bodyPr>
            <a:normAutofit fontScale="90000"/>
          </a:bodyPr>
          <a:lstStyle/>
          <a:p>
            <a:r>
              <a:rPr lang="en-GB"/>
              <a:t>Risk factors and scales for measuring loneliness</a:t>
            </a:r>
            <a:br>
              <a:rPr lang="en-GB"/>
            </a:br>
            <a:endParaRPr lang="en-GB"/>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4212955328"/>
              </p:ext>
            </p:extLst>
          </p:nvPr>
        </p:nvGraphicFramePr>
        <p:xfrm>
          <a:off x="6197600" y="1249680"/>
          <a:ext cx="5445760" cy="48971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p:cNvGraphicFramePr/>
          <p:nvPr>
            <p:extLst>
              <p:ext uri="{D42A27DB-BD31-4B8C-83A1-F6EECF244321}">
                <p14:modId xmlns:p14="http://schemas.microsoft.com/office/powerpoint/2010/main" val="2666714173"/>
              </p:ext>
            </p:extLst>
          </p:nvPr>
        </p:nvGraphicFramePr>
        <p:xfrm>
          <a:off x="619760" y="1341120"/>
          <a:ext cx="5334000" cy="50292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9357415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4560" y="327634"/>
            <a:ext cx="10058400" cy="1371600"/>
          </a:xfrm>
        </p:spPr>
        <p:txBody>
          <a:bodyPr>
            <a:normAutofit/>
          </a:bodyPr>
          <a:lstStyle/>
          <a:p>
            <a:r>
              <a:rPr lang="en-GB" sz="4000"/>
              <a:t>UCLA – 20 questions </a:t>
            </a:r>
          </a:p>
        </p:txBody>
      </p:sp>
      <p:sp>
        <p:nvSpPr>
          <p:cNvPr id="5" name="Rectangle 4"/>
          <p:cNvSpPr/>
          <p:nvPr/>
        </p:nvSpPr>
        <p:spPr>
          <a:xfrm>
            <a:off x="711200" y="1516354"/>
            <a:ext cx="10485120" cy="4832092"/>
          </a:xfrm>
          <a:prstGeom prst="rect">
            <a:avLst/>
          </a:prstGeom>
        </p:spPr>
        <p:txBody>
          <a:bodyPr wrap="square">
            <a:spAutoFit/>
          </a:bodyPr>
          <a:lstStyle/>
          <a:p>
            <a:r>
              <a:rPr lang="en-GB" sz="2800"/>
              <a:t>O indicates “I often feel this way”</a:t>
            </a:r>
          </a:p>
          <a:p>
            <a:r>
              <a:rPr lang="en-GB" sz="2800"/>
              <a:t> S indicates “I sometimes feel this way”</a:t>
            </a:r>
          </a:p>
          <a:p>
            <a:r>
              <a:rPr lang="en-GB" sz="2800"/>
              <a:t> R indicates “I rarely feel this way”</a:t>
            </a:r>
          </a:p>
          <a:p>
            <a:r>
              <a:rPr lang="en-GB" sz="2800"/>
              <a:t> N indicates “I never feel this way”</a:t>
            </a:r>
          </a:p>
          <a:p>
            <a:endParaRPr lang="en-GB" sz="2800"/>
          </a:p>
          <a:p>
            <a:r>
              <a:rPr lang="en-GB" sz="2800"/>
              <a:t>1. I am unhappy doing so many things alone O S R N</a:t>
            </a:r>
          </a:p>
          <a:p>
            <a:r>
              <a:rPr lang="en-GB" sz="2800"/>
              <a:t>2. I have nobody to talk to O S R N</a:t>
            </a:r>
          </a:p>
          <a:p>
            <a:r>
              <a:rPr lang="en-GB" sz="2800"/>
              <a:t>3. I cannot tolerate being so alone O S R N</a:t>
            </a:r>
          </a:p>
          <a:p>
            <a:r>
              <a:rPr lang="en-GB" sz="2800"/>
              <a:t>4. I lack companionship O S R N</a:t>
            </a:r>
          </a:p>
          <a:p>
            <a:r>
              <a:rPr lang="en-GB" sz="2800"/>
              <a:t>5. I feel as if nobody really understands me O S R N</a:t>
            </a:r>
          </a:p>
          <a:p>
            <a:r>
              <a:rPr lang="en-GB" sz="2800"/>
              <a:t>6. I find myself waiting for people to call or write O S R N </a:t>
            </a:r>
          </a:p>
        </p:txBody>
      </p:sp>
    </p:spTree>
    <p:extLst>
      <p:ext uri="{BB962C8B-B14F-4D97-AF65-F5344CB8AC3E}">
        <p14:creationId xmlns:p14="http://schemas.microsoft.com/office/powerpoint/2010/main" val="9054415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t>Loneliness and physical health</a:t>
            </a:r>
            <a:br>
              <a:rPr lang="en-GB"/>
            </a:br>
            <a:endParaRPr lang="en-GB"/>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642724106"/>
              </p:ext>
            </p:extLst>
          </p:nvPr>
        </p:nvGraphicFramePr>
        <p:xfrm>
          <a:off x="314036" y="1487055"/>
          <a:ext cx="11194472" cy="45442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612808" y="5850212"/>
            <a:ext cx="10966381" cy="461665"/>
          </a:xfrm>
          <a:prstGeom prst="rect">
            <a:avLst/>
          </a:prstGeom>
        </p:spPr>
        <p:txBody>
          <a:bodyPr wrap="square">
            <a:spAutoFit/>
          </a:bodyPr>
          <a:lstStyle/>
          <a:p>
            <a:r>
              <a:rPr lang="en-GB" sz="1200">
                <a:latin typeface="Arial" panose="020B0604020202020204" pitchFamily="34" charset="0"/>
              </a:rPr>
              <a:t>Lee, M. (2006). </a:t>
            </a:r>
            <a:r>
              <a:rPr lang="en-GB" sz="1200" i="1">
                <a:latin typeface="Arial" panose="020B0604020202020204" pitchFamily="34" charset="0"/>
              </a:rPr>
              <a:t>Promoting mental health and well-being in later life: A first report from the UK Inquiry into Mental Health and Well-Being in Later Life</a:t>
            </a:r>
            <a:r>
              <a:rPr lang="en-GB" sz="1200">
                <a:latin typeface="Arial" panose="020B0604020202020204" pitchFamily="34" charset="0"/>
              </a:rPr>
              <a:t>. Mental Health Foundation.</a:t>
            </a:r>
            <a:endParaRPr lang="en-GB" sz="1200"/>
          </a:p>
        </p:txBody>
      </p:sp>
    </p:spTree>
    <p:extLst>
      <p:ext uri="{BB962C8B-B14F-4D97-AF65-F5344CB8AC3E}">
        <p14:creationId xmlns:p14="http://schemas.microsoft.com/office/powerpoint/2010/main" val="26376489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1854" y="969817"/>
            <a:ext cx="2821709" cy="1275285"/>
          </a:xfrm>
        </p:spPr>
        <p:txBody>
          <a:bodyPr>
            <a:noAutofit/>
          </a:bodyPr>
          <a:lstStyle/>
          <a:p>
            <a:r>
              <a:rPr lang="en-GB" sz="3600"/>
              <a:t>Loneliness and mental health</a:t>
            </a:r>
            <a:br>
              <a:rPr lang="en-GB" sz="3600"/>
            </a:br>
            <a:endParaRPr lang="en-GB" sz="360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77682398"/>
              </p:ext>
            </p:extLst>
          </p:nvPr>
        </p:nvGraphicFramePr>
        <p:xfrm>
          <a:off x="521854" y="437372"/>
          <a:ext cx="10894291" cy="59426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p:cNvPicPr>
            <a:picLocks noChangeAspect="1"/>
          </p:cNvPicPr>
          <p:nvPr/>
        </p:nvPicPr>
        <p:blipFill>
          <a:blip r:embed="rId8"/>
          <a:stretch>
            <a:fillRect/>
          </a:stretch>
        </p:blipFill>
        <p:spPr>
          <a:xfrm>
            <a:off x="9168822" y="502026"/>
            <a:ext cx="2590800" cy="1762125"/>
          </a:xfrm>
          <a:prstGeom prst="rect">
            <a:avLst/>
          </a:prstGeom>
        </p:spPr>
      </p:pic>
      <p:pic>
        <p:nvPicPr>
          <p:cNvPr id="6" name="Picture 5"/>
          <p:cNvPicPr>
            <a:picLocks noChangeAspect="1"/>
          </p:cNvPicPr>
          <p:nvPr/>
        </p:nvPicPr>
        <p:blipFill>
          <a:blip r:embed="rId9"/>
          <a:stretch>
            <a:fillRect/>
          </a:stretch>
        </p:blipFill>
        <p:spPr>
          <a:xfrm>
            <a:off x="9149772" y="2586341"/>
            <a:ext cx="2628900" cy="1743075"/>
          </a:xfrm>
          <a:prstGeom prst="rect">
            <a:avLst/>
          </a:prstGeom>
        </p:spPr>
      </p:pic>
      <p:pic>
        <p:nvPicPr>
          <p:cNvPr id="7" name="Picture 6"/>
          <p:cNvPicPr>
            <a:picLocks noChangeAspect="1"/>
          </p:cNvPicPr>
          <p:nvPr/>
        </p:nvPicPr>
        <p:blipFill>
          <a:blip r:embed="rId10"/>
          <a:stretch>
            <a:fillRect/>
          </a:stretch>
        </p:blipFill>
        <p:spPr>
          <a:xfrm>
            <a:off x="9168822" y="4670656"/>
            <a:ext cx="2628900" cy="1743075"/>
          </a:xfrm>
          <a:prstGeom prst="rect">
            <a:avLst/>
          </a:prstGeom>
        </p:spPr>
      </p:pic>
      <p:sp>
        <p:nvSpPr>
          <p:cNvPr id="8" name="Rectangle 7"/>
          <p:cNvSpPr/>
          <p:nvPr/>
        </p:nvSpPr>
        <p:spPr>
          <a:xfrm>
            <a:off x="659304" y="5179719"/>
            <a:ext cx="2440358" cy="1200329"/>
          </a:xfrm>
          <a:prstGeom prst="rect">
            <a:avLst/>
          </a:prstGeom>
        </p:spPr>
        <p:txBody>
          <a:bodyPr wrap="square">
            <a:spAutoFit/>
          </a:bodyPr>
          <a:lstStyle/>
          <a:p>
            <a:r>
              <a:rPr lang="en-GB" sz="1200">
                <a:latin typeface="Arial" panose="020B0604020202020204" pitchFamily="34" charset="0"/>
              </a:rPr>
              <a:t>Lee, M. (2006). </a:t>
            </a:r>
            <a:r>
              <a:rPr lang="en-GB" sz="1200" i="1">
                <a:latin typeface="Arial" panose="020B0604020202020204" pitchFamily="34" charset="0"/>
              </a:rPr>
              <a:t>Promoting mental health and well-being in later life: A first report from the UK Inquiry into Mental Health and Well-Being in Later Life</a:t>
            </a:r>
            <a:r>
              <a:rPr lang="en-GB" sz="1200">
                <a:latin typeface="Arial" panose="020B0604020202020204" pitchFamily="34" charset="0"/>
              </a:rPr>
              <a:t>. Mental Health Foundation.</a:t>
            </a:r>
            <a:endParaRPr lang="en-GB" sz="1200"/>
          </a:p>
        </p:txBody>
      </p:sp>
    </p:spTree>
    <p:extLst>
      <p:ext uri="{BB962C8B-B14F-4D97-AF65-F5344CB8AC3E}">
        <p14:creationId xmlns:p14="http://schemas.microsoft.com/office/powerpoint/2010/main" val="15825960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6480" y="497840"/>
            <a:ext cx="10058400" cy="1371600"/>
          </a:xfrm>
        </p:spPr>
        <p:txBody>
          <a:bodyPr/>
          <a:lstStyle/>
          <a:p>
            <a:r>
              <a:rPr lang="en-GB"/>
              <a:t>Loneliness theories </a:t>
            </a:r>
          </a:p>
        </p:txBody>
      </p:sp>
      <p:sp>
        <p:nvSpPr>
          <p:cNvPr id="3" name="Content Placeholder 2"/>
          <p:cNvSpPr>
            <a:spLocks noGrp="1"/>
          </p:cNvSpPr>
          <p:nvPr>
            <p:ph idx="1"/>
          </p:nvPr>
        </p:nvSpPr>
        <p:spPr>
          <a:xfrm>
            <a:off x="1137920" y="1869440"/>
            <a:ext cx="10058400" cy="3931920"/>
          </a:xfrm>
        </p:spPr>
        <p:txBody>
          <a:bodyPr>
            <a:noAutofit/>
          </a:bodyPr>
          <a:lstStyle/>
          <a:p>
            <a:r>
              <a:rPr lang="en-GB" sz="2800"/>
              <a:t>Psychodynamic</a:t>
            </a:r>
          </a:p>
          <a:p>
            <a:r>
              <a:rPr lang="en-GB" sz="2800"/>
              <a:t>Phenomenological</a:t>
            </a:r>
          </a:p>
          <a:p>
            <a:r>
              <a:rPr lang="en-GB" sz="2800"/>
              <a:t>Existential-humanistic</a:t>
            </a:r>
          </a:p>
          <a:p>
            <a:r>
              <a:rPr lang="en-GB" sz="2800"/>
              <a:t>Sociological </a:t>
            </a:r>
          </a:p>
          <a:p>
            <a:r>
              <a:rPr lang="en-GB" sz="2800"/>
              <a:t>Interactionist </a:t>
            </a:r>
          </a:p>
          <a:p>
            <a:r>
              <a:rPr lang="en-GB" sz="2800"/>
              <a:t>Cognitive</a:t>
            </a:r>
          </a:p>
          <a:p>
            <a:r>
              <a:rPr lang="en-GB" sz="2800"/>
              <a:t>Privacy</a:t>
            </a:r>
          </a:p>
          <a:p>
            <a:r>
              <a:rPr lang="en-GB" sz="2800"/>
              <a:t>Systems theory. </a:t>
            </a:r>
          </a:p>
        </p:txBody>
      </p:sp>
      <p:pic>
        <p:nvPicPr>
          <p:cNvPr id="4" name="Picture 3"/>
          <p:cNvPicPr>
            <a:picLocks noChangeAspect="1"/>
          </p:cNvPicPr>
          <p:nvPr/>
        </p:nvPicPr>
        <p:blipFill>
          <a:blip r:embed="rId3"/>
          <a:stretch>
            <a:fillRect/>
          </a:stretch>
        </p:blipFill>
        <p:spPr>
          <a:xfrm>
            <a:off x="7498080" y="843280"/>
            <a:ext cx="3951287" cy="2629402"/>
          </a:xfrm>
          <a:prstGeom prst="rect">
            <a:avLst/>
          </a:prstGeom>
        </p:spPr>
      </p:pic>
      <p:pic>
        <p:nvPicPr>
          <p:cNvPr id="5" name="Picture 4"/>
          <p:cNvPicPr>
            <a:picLocks noChangeAspect="1"/>
          </p:cNvPicPr>
          <p:nvPr/>
        </p:nvPicPr>
        <p:blipFill>
          <a:blip r:embed="rId4"/>
          <a:stretch>
            <a:fillRect/>
          </a:stretch>
        </p:blipFill>
        <p:spPr>
          <a:xfrm>
            <a:off x="7759065" y="3906671"/>
            <a:ext cx="3437255" cy="2250289"/>
          </a:xfrm>
          <a:prstGeom prst="rect">
            <a:avLst/>
          </a:prstGeom>
        </p:spPr>
      </p:pic>
    </p:spTree>
    <p:extLst>
      <p:ext uri="{BB962C8B-B14F-4D97-AF65-F5344CB8AC3E}">
        <p14:creationId xmlns:p14="http://schemas.microsoft.com/office/powerpoint/2010/main" val="13965098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t>Psychodynamic: Fromm-Reichmann (1959)</a:t>
            </a:r>
            <a:br>
              <a:rPr lang="en-GB"/>
            </a:br>
            <a:endParaRPr lang="en-GB"/>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1100011283"/>
              </p:ext>
            </p:extLst>
          </p:nvPr>
        </p:nvGraphicFramePr>
        <p:xfrm>
          <a:off x="705854" y="1748590"/>
          <a:ext cx="10876546" cy="44468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46123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7832" y="184484"/>
            <a:ext cx="10916652" cy="1371600"/>
          </a:xfrm>
        </p:spPr>
        <p:txBody>
          <a:bodyPr>
            <a:normAutofit fontScale="90000"/>
          </a:bodyPr>
          <a:lstStyle/>
          <a:p>
            <a:r>
              <a:rPr lang="en-GB"/>
              <a:t>Rogers’ Phenomenological Perspective</a:t>
            </a:r>
          </a:p>
        </p:txBody>
      </p:sp>
      <p:graphicFrame>
        <p:nvGraphicFramePr>
          <p:cNvPr id="5" name="Diagram 4"/>
          <p:cNvGraphicFramePr/>
          <p:nvPr>
            <p:extLst>
              <p:ext uri="{D42A27DB-BD31-4B8C-83A1-F6EECF244321}">
                <p14:modId xmlns:p14="http://schemas.microsoft.com/office/powerpoint/2010/main" val="3254904054"/>
              </p:ext>
            </p:extLst>
          </p:nvPr>
        </p:nvGraphicFramePr>
        <p:xfrm>
          <a:off x="593558" y="1700464"/>
          <a:ext cx="11125200" cy="44670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rot="16200000">
            <a:off x="8906093" y="2420068"/>
            <a:ext cx="5048250" cy="577081"/>
          </a:xfrm>
          <a:prstGeom prst="rect">
            <a:avLst/>
          </a:prstGeom>
        </p:spPr>
        <p:txBody>
          <a:bodyPr wrap="square">
            <a:spAutoFit/>
          </a:bodyPr>
          <a:lstStyle/>
          <a:p>
            <a:r>
              <a:rPr lang="en-GB" sz="1050"/>
              <a:t>Perlman, D., &amp; </a:t>
            </a:r>
            <a:r>
              <a:rPr lang="en-GB" sz="1050" err="1"/>
              <a:t>Peplau</a:t>
            </a:r>
            <a:r>
              <a:rPr lang="en-GB" sz="1050"/>
              <a:t>, L. A. (1982). Theoretical approaches to loneliness. Loneliness: A sourcebook of current theory, research and therapy, 123-134.</a:t>
            </a:r>
          </a:p>
        </p:txBody>
      </p:sp>
    </p:spTree>
    <p:extLst>
      <p:ext uri="{BB962C8B-B14F-4D97-AF65-F5344CB8AC3E}">
        <p14:creationId xmlns:p14="http://schemas.microsoft.com/office/powerpoint/2010/main" val="32903327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1683" y="517358"/>
            <a:ext cx="4002505" cy="1371600"/>
          </a:xfrm>
        </p:spPr>
        <p:txBody>
          <a:bodyPr>
            <a:noAutofit/>
          </a:bodyPr>
          <a:lstStyle/>
          <a:p>
            <a:r>
              <a:rPr lang="en-GB" sz="3200"/>
              <a:t>Phenomenological Perspective</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8610698"/>
              </p:ext>
            </p:extLst>
          </p:nvPr>
        </p:nvGraphicFramePr>
        <p:xfrm>
          <a:off x="2486526" y="368968"/>
          <a:ext cx="10876548" cy="59998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p:cNvPicPr>
            <a:picLocks noChangeAspect="1"/>
          </p:cNvPicPr>
          <p:nvPr/>
        </p:nvPicPr>
        <p:blipFill>
          <a:blip r:embed="rId8"/>
          <a:stretch>
            <a:fillRect/>
          </a:stretch>
        </p:blipFill>
        <p:spPr>
          <a:xfrm>
            <a:off x="1036470" y="1888958"/>
            <a:ext cx="2857500" cy="2009274"/>
          </a:xfrm>
          <a:prstGeom prst="rect">
            <a:avLst/>
          </a:prstGeom>
        </p:spPr>
      </p:pic>
      <p:sp>
        <p:nvSpPr>
          <p:cNvPr id="6" name="AutoShape 2" descr="Image result for old people lonel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9"/>
          <a:stretch>
            <a:fillRect/>
          </a:stretch>
        </p:blipFill>
        <p:spPr>
          <a:xfrm>
            <a:off x="1036470" y="4106779"/>
            <a:ext cx="2857500" cy="1826848"/>
          </a:xfrm>
          <a:prstGeom prst="rect">
            <a:avLst/>
          </a:prstGeom>
        </p:spPr>
      </p:pic>
      <p:sp>
        <p:nvSpPr>
          <p:cNvPr id="3" name="Rectangle 2"/>
          <p:cNvSpPr/>
          <p:nvPr/>
        </p:nvSpPr>
        <p:spPr>
          <a:xfrm rot="16200000">
            <a:off x="-1750981" y="3610534"/>
            <a:ext cx="4974737" cy="600164"/>
          </a:xfrm>
          <a:prstGeom prst="rect">
            <a:avLst/>
          </a:prstGeom>
        </p:spPr>
        <p:txBody>
          <a:bodyPr wrap="square">
            <a:spAutoFit/>
          </a:bodyPr>
          <a:lstStyle/>
          <a:p>
            <a:pPr>
              <a:spcBef>
                <a:spcPts val="600"/>
              </a:spcBef>
            </a:pPr>
            <a:r>
              <a:rPr lang="en-GB" sz="1100"/>
              <a:t>Perlman, D., &amp; </a:t>
            </a:r>
            <a:r>
              <a:rPr lang="en-GB" sz="1100" err="1"/>
              <a:t>Peplau</a:t>
            </a:r>
            <a:r>
              <a:rPr lang="en-GB" sz="1100"/>
              <a:t>, L. A. (1982). Theoretical approaches to loneliness. </a:t>
            </a:r>
            <a:r>
              <a:rPr lang="en-GB" sz="1100" i="1"/>
              <a:t>Loneliness: A sourcebook of current theory, research and therapy</a:t>
            </a:r>
            <a:r>
              <a:rPr lang="en-GB" sz="1100"/>
              <a:t>, 123-134.</a:t>
            </a:r>
          </a:p>
        </p:txBody>
      </p:sp>
    </p:spTree>
    <p:extLst>
      <p:ext uri="{BB962C8B-B14F-4D97-AF65-F5344CB8AC3E}">
        <p14:creationId xmlns:p14="http://schemas.microsoft.com/office/powerpoint/2010/main" val="42002488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Existential Approach: Moustakas (1961, 1972)</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28475223"/>
              </p:ext>
            </p:extLst>
          </p:nvPr>
        </p:nvGraphicFramePr>
        <p:xfrm>
          <a:off x="858253" y="1660357"/>
          <a:ext cx="10788315" cy="47596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506276" y="5496720"/>
            <a:ext cx="7320367" cy="738664"/>
          </a:xfrm>
          <a:prstGeom prst="rect">
            <a:avLst/>
          </a:prstGeom>
        </p:spPr>
        <p:txBody>
          <a:bodyPr wrap="square">
            <a:spAutoFit/>
          </a:bodyPr>
          <a:lstStyle/>
          <a:p>
            <a:r>
              <a:rPr lang="en-GB" sz="1400"/>
              <a:t>Perlman, D., &amp; </a:t>
            </a:r>
            <a:r>
              <a:rPr lang="en-GB" sz="1400" err="1"/>
              <a:t>Peplau</a:t>
            </a:r>
            <a:r>
              <a:rPr lang="en-GB" sz="1400"/>
              <a:t>, L. A. (1982). Theoretical approaches to loneliness. Loneliness: A sourcebook of current theory, research and therapy, 123-134.</a:t>
            </a:r>
          </a:p>
        </p:txBody>
      </p:sp>
    </p:spTree>
    <p:extLst>
      <p:ext uri="{BB962C8B-B14F-4D97-AF65-F5344CB8AC3E}">
        <p14:creationId xmlns:p14="http://schemas.microsoft.com/office/powerpoint/2010/main" val="33431191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 8"/>
          <p:cNvGraphicFramePr/>
          <p:nvPr>
            <p:extLst>
              <p:ext uri="{D42A27DB-BD31-4B8C-83A1-F6EECF244321}">
                <p14:modId xmlns:p14="http://schemas.microsoft.com/office/powerpoint/2010/main" val="450538552"/>
              </p:ext>
            </p:extLst>
          </p:nvPr>
        </p:nvGraphicFramePr>
        <p:xfrm>
          <a:off x="601579" y="1852863"/>
          <a:ext cx="5263193" cy="44823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ectangle 5"/>
          <p:cNvSpPr/>
          <p:nvPr/>
        </p:nvSpPr>
        <p:spPr>
          <a:xfrm>
            <a:off x="1114646" y="558728"/>
            <a:ext cx="4237057" cy="830997"/>
          </a:xfrm>
          <a:prstGeom prst="rect">
            <a:avLst/>
          </a:prstGeom>
        </p:spPr>
        <p:txBody>
          <a:bodyPr wrap="none">
            <a:spAutoFit/>
          </a:bodyPr>
          <a:lstStyle/>
          <a:p>
            <a:r>
              <a:rPr lang="en-GB" sz="4800" err="1"/>
              <a:t>Moustakas</a:t>
            </a:r>
            <a:r>
              <a:rPr lang="en-GB" sz="2000">
                <a:latin typeface="Times New Roman" panose="02020603050405020304" pitchFamily="18" charset="0"/>
              </a:rPr>
              <a:t> (1961). </a:t>
            </a:r>
            <a:endParaRPr lang="en-GB" sz="2000"/>
          </a:p>
        </p:txBody>
      </p:sp>
      <p:graphicFrame>
        <p:nvGraphicFramePr>
          <p:cNvPr id="13" name="Diagram 12"/>
          <p:cNvGraphicFramePr/>
          <p:nvPr>
            <p:extLst>
              <p:ext uri="{D42A27DB-BD31-4B8C-83A1-F6EECF244321}">
                <p14:modId xmlns:p14="http://schemas.microsoft.com/office/powerpoint/2010/main" val="355609794"/>
              </p:ext>
            </p:extLst>
          </p:nvPr>
        </p:nvGraphicFramePr>
        <p:xfrm>
          <a:off x="6227380" y="3090223"/>
          <a:ext cx="5348704" cy="3244991"/>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2" name="Diagram 11"/>
          <p:cNvGraphicFramePr/>
          <p:nvPr>
            <p:extLst>
              <p:ext uri="{D42A27DB-BD31-4B8C-83A1-F6EECF244321}">
                <p14:modId xmlns:p14="http://schemas.microsoft.com/office/powerpoint/2010/main" val="784087068"/>
              </p:ext>
            </p:extLst>
          </p:nvPr>
        </p:nvGraphicFramePr>
        <p:xfrm>
          <a:off x="6227380" y="1835344"/>
          <a:ext cx="5380234" cy="1254879"/>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7580106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9390" y="168442"/>
            <a:ext cx="11333747" cy="1371600"/>
          </a:xfrm>
        </p:spPr>
        <p:txBody>
          <a:bodyPr>
            <a:normAutofit/>
          </a:bodyPr>
          <a:lstStyle/>
          <a:p>
            <a:r>
              <a:rPr lang="en-GB" sz="4000"/>
              <a:t>Existential Approach: </a:t>
            </a:r>
            <a:r>
              <a:rPr lang="en-GB" sz="4000" err="1"/>
              <a:t>Moustakas</a:t>
            </a:r>
            <a:r>
              <a:rPr lang="en-GB" sz="4000"/>
              <a:t> (1961, 1972)</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640406018"/>
              </p:ext>
            </p:extLst>
          </p:nvPr>
        </p:nvGraphicFramePr>
        <p:xfrm>
          <a:off x="336885" y="1540042"/>
          <a:ext cx="11526252" cy="49570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682350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62151" y="935224"/>
            <a:ext cx="10058400" cy="1371600"/>
          </a:xfrm>
        </p:spPr>
        <p:txBody>
          <a:bodyPr>
            <a:normAutofit fontScale="90000"/>
          </a:bodyPr>
          <a:lstStyle/>
          <a:p>
            <a:pPr lvl="0"/>
            <a:r>
              <a:rPr lang="en-GB" sz="4000" b="1"/>
              <a:t>Cognitive Discrepancy Theory: </a:t>
            </a:r>
            <a:r>
              <a:rPr lang="en-GB" sz="4000" err="1"/>
              <a:t>Peplau</a:t>
            </a:r>
            <a:r>
              <a:rPr lang="en-GB" sz="4000"/>
              <a:t> and Perlman (1982) </a:t>
            </a:r>
            <a:br>
              <a:rPr lang="en-US" sz="4000"/>
            </a:br>
            <a:br>
              <a:rPr lang="en-GB" sz="4000" b="1"/>
            </a:br>
            <a:endParaRPr lang="en-GB" sz="400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623635409"/>
              </p:ext>
            </p:extLst>
          </p:nvPr>
        </p:nvGraphicFramePr>
        <p:xfrm>
          <a:off x="662151" y="677915"/>
          <a:ext cx="10878208" cy="47690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Content Placeholder 3"/>
          <p:cNvPicPr>
            <a:picLocks noChangeAspect="1"/>
          </p:cNvPicPr>
          <p:nvPr/>
        </p:nvPicPr>
        <p:blipFill>
          <a:blip r:embed="rId8"/>
          <a:stretch>
            <a:fillRect/>
          </a:stretch>
        </p:blipFill>
        <p:spPr>
          <a:xfrm>
            <a:off x="378372" y="4335517"/>
            <a:ext cx="11445766" cy="2222937"/>
          </a:xfrm>
          <a:prstGeom prst="rect">
            <a:avLst/>
          </a:prstGeom>
        </p:spPr>
      </p:pic>
      <p:sp>
        <p:nvSpPr>
          <p:cNvPr id="2" name="Rectangle 1"/>
          <p:cNvSpPr/>
          <p:nvPr/>
        </p:nvSpPr>
        <p:spPr>
          <a:xfrm>
            <a:off x="155072" y="6581001"/>
            <a:ext cx="12036928" cy="276999"/>
          </a:xfrm>
          <a:prstGeom prst="rect">
            <a:avLst/>
          </a:prstGeom>
        </p:spPr>
        <p:txBody>
          <a:bodyPr wrap="square">
            <a:spAutoFit/>
          </a:bodyPr>
          <a:lstStyle/>
          <a:p>
            <a:pPr>
              <a:spcBef>
                <a:spcPts val="600"/>
              </a:spcBef>
            </a:pPr>
            <a:r>
              <a:rPr lang="en-GB" sz="1200">
                <a:solidFill>
                  <a:srgbClr val="222222"/>
                </a:solidFill>
              </a:rPr>
              <a:t>Perlman, D., &amp; </a:t>
            </a:r>
            <a:r>
              <a:rPr lang="en-GB" sz="1200" err="1">
                <a:solidFill>
                  <a:srgbClr val="222222"/>
                </a:solidFill>
              </a:rPr>
              <a:t>Peplau</a:t>
            </a:r>
            <a:r>
              <a:rPr lang="en-GB" sz="1200">
                <a:solidFill>
                  <a:srgbClr val="222222"/>
                </a:solidFill>
              </a:rPr>
              <a:t>, L. A. (1982). Theoretical approaches to loneliness. </a:t>
            </a:r>
            <a:r>
              <a:rPr lang="en-GB" sz="1200" i="1">
                <a:solidFill>
                  <a:srgbClr val="222222"/>
                </a:solidFill>
              </a:rPr>
              <a:t>Loneliness: A sourcebook of current theory, research and therapy</a:t>
            </a:r>
            <a:r>
              <a:rPr lang="en-GB" sz="1200">
                <a:solidFill>
                  <a:srgbClr val="222222"/>
                </a:solidFill>
              </a:rPr>
              <a:t>, 123-134.</a:t>
            </a:r>
          </a:p>
        </p:txBody>
      </p:sp>
    </p:spTree>
    <p:extLst>
      <p:ext uri="{BB962C8B-B14F-4D97-AF65-F5344CB8AC3E}">
        <p14:creationId xmlns:p14="http://schemas.microsoft.com/office/powerpoint/2010/main" val="6407301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133600" y="516470"/>
            <a:ext cx="10058400" cy="1371600"/>
          </a:xfrm>
        </p:spPr>
        <p:txBody>
          <a:bodyPr>
            <a:normAutofit fontScale="90000"/>
          </a:bodyPr>
          <a:lstStyle/>
          <a:p>
            <a:r>
              <a:rPr lang="en-GB" b="1"/>
              <a:t>Cognitive Discrepancy Theory</a:t>
            </a:r>
            <a:br>
              <a:rPr lang="en-GB" b="1"/>
            </a:br>
            <a:endParaRPr lang="en-GB"/>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217093494"/>
              </p:ext>
            </p:extLst>
          </p:nvPr>
        </p:nvGraphicFramePr>
        <p:xfrm>
          <a:off x="512747" y="1513490"/>
          <a:ext cx="11166506" cy="46508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p:cNvSpPr/>
          <p:nvPr/>
        </p:nvSpPr>
        <p:spPr>
          <a:xfrm>
            <a:off x="512747" y="6238007"/>
            <a:ext cx="11166506" cy="261610"/>
          </a:xfrm>
          <a:prstGeom prst="rect">
            <a:avLst/>
          </a:prstGeom>
        </p:spPr>
        <p:txBody>
          <a:bodyPr wrap="square">
            <a:spAutoFit/>
          </a:bodyPr>
          <a:lstStyle/>
          <a:p>
            <a:pPr>
              <a:spcBef>
                <a:spcPts val="600"/>
              </a:spcBef>
            </a:pPr>
            <a:r>
              <a:rPr lang="en-GB" sz="1100"/>
              <a:t>Perlman, D., &amp; </a:t>
            </a:r>
            <a:r>
              <a:rPr lang="en-GB" sz="1100" err="1"/>
              <a:t>Peplau</a:t>
            </a:r>
            <a:r>
              <a:rPr lang="en-GB" sz="1100"/>
              <a:t>, L. A. (1982). Theoretical approaches to loneliness. </a:t>
            </a:r>
            <a:r>
              <a:rPr lang="en-GB" sz="1100" i="1"/>
              <a:t>Loneliness: A sourcebook of current theory, research and therapy</a:t>
            </a:r>
            <a:r>
              <a:rPr lang="en-GB" sz="1100"/>
              <a:t>, 123-134.</a:t>
            </a:r>
          </a:p>
        </p:txBody>
      </p:sp>
    </p:spTree>
    <p:extLst>
      <p:ext uri="{BB962C8B-B14F-4D97-AF65-F5344CB8AC3E}">
        <p14:creationId xmlns:p14="http://schemas.microsoft.com/office/powerpoint/2010/main" val="35191924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4816" y="350314"/>
            <a:ext cx="9666039" cy="1188720"/>
          </a:xfrm>
        </p:spPr>
        <p:txBody>
          <a:bodyPr>
            <a:noAutofit/>
          </a:bodyPr>
          <a:lstStyle/>
          <a:p>
            <a:r>
              <a:rPr lang="en-GB" sz="5400" b="1" dirty="0"/>
              <a:t>Mental health in old age</a:t>
            </a:r>
            <a:endParaRPr lang="en-GB" sz="2800" b="1" dirty="0"/>
          </a:p>
        </p:txBody>
      </p:sp>
      <p:graphicFrame>
        <p:nvGraphicFramePr>
          <p:cNvPr id="4" name="Content Placeholder 3"/>
          <p:cNvGraphicFramePr>
            <a:graphicFrameLocks noGrp="1"/>
          </p:cNvGraphicFramePr>
          <p:nvPr>
            <p:ph idx="1"/>
          </p:nvPr>
        </p:nvGraphicFramePr>
        <p:xfrm>
          <a:off x="141890" y="1797269"/>
          <a:ext cx="11808371" cy="44774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455023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6375BA7-E2F4-40E8-ADD0-CB7C5F7AEFFF}"/>
              </a:ext>
            </a:extLst>
          </p:cNvPr>
          <p:cNvSpPr>
            <a:spLocks noGrp="1"/>
          </p:cNvSpPr>
          <p:nvPr>
            <p:ph type="title"/>
          </p:nvPr>
        </p:nvSpPr>
        <p:spPr>
          <a:xfrm>
            <a:off x="1393015" y="233895"/>
            <a:ext cx="9906000" cy="1477963"/>
          </a:xfrm>
        </p:spPr>
        <p:txBody>
          <a:bodyPr>
            <a:noAutofit/>
          </a:bodyPr>
          <a:lstStyle/>
          <a:p>
            <a:r>
              <a:rPr lang="en-GB" sz="4000" dirty="0"/>
              <a:t>mental health in old age</a:t>
            </a:r>
            <a:endParaRPr lang="en-GB" sz="1800" dirty="0"/>
          </a:p>
        </p:txBody>
      </p:sp>
      <p:sp>
        <p:nvSpPr>
          <p:cNvPr id="7" name="Rectangle 6">
            <a:extLst>
              <a:ext uri="{FF2B5EF4-FFF2-40B4-BE49-F238E27FC236}">
                <a16:creationId xmlns:a16="http://schemas.microsoft.com/office/drawing/2014/main" id="{D464B3FC-BD17-4A76-A1F4-AE673EF7BC14}"/>
              </a:ext>
            </a:extLst>
          </p:cNvPr>
          <p:cNvSpPr/>
          <p:nvPr/>
        </p:nvSpPr>
        <p:spPr>
          <a:xfrm>
            <a:off x="1141411" y="5926016"/>
            <a:ext cx="10409208" cy="646331"/>
          </a:xfrm>
          <a:prstGeom prst="rect">
            <a:avLst/>
          </a:prstGeom>
        </p:spPr>
        <p:txBody>
          <a:bodyPr wrap="square">
            <a:spAutoFit/>
          </a:bodyPr>
          <a:lstStyle/>
          <a:p>
            <a:r>
              <a:rPr lang="en-GB">
                <a:hlinkClick r:id="rId3"/>
              </a:rPr>
              <a:t>https://www.gov.uk/government/publications/better-mental-health-jsna-toolkit/7-living-well-in-older-years#fn:7</a:t>
            </a:r>
            <a:endParaRPr lang="en-GB"/>
          </a:p>
        </p:txBody>
      </p:sp>
      <p:graphicFrame>
        <p:nvGraphicFramePr>
          <p:cNvPr id="8" name="Diagram 7"/>
          <p:cNvGraphicFramePr/>
          <p:nvPr>
            <p:extLst>
              <p:ext uri="{D42A27DB-BD31-4B8C-83A1-F6EECF244321}">
                <p14:modId xmlns:p14="http://schemas.microsoft.com/office/powerpoint/2010/main" val="846196267"/>
              </p:ext>
            </p:extLst>
          </p:nvPr>
        </p:nvGraphicFramePr>
        <p:xfrm>
          <a:off x="639792" y="479394"/>
          <a:ext cx="10407619" cy="61447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692697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3"/>
          <a:stretch>
            <a:fillRect/>
          </a:stretch>
        </p:blipFill>
        <p:spPr>
          <a:xfrm>
            <a:off x="338698" y="739677"/>
            <a:ext cx="11511427" cy="5730133"/>
          </a:xfrm>
          <a:prstGeom prst="rect">
            <a:avLst/>
          </a:prstGeom>
        </p:spPr>
      </p:pic>
    </p:spTree>
    <p:extLst>
      <p:ext uri="{BB962C8B-B14F-4D97-AF65-F5344CB8AC3E}">
        <p14:creationId xmlns:p14="http://schemas.microsoft.com/office/powerpoint/2010/main" val="21178390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8800"/>
              <a:t>Depression in old age</a:t>
            </a:r>
            <a:endParaRPr lang="en-US" sz="8800"/>
          </a:p>
        </p:txBody>
      </p:sp>
      <p:sp>
        <p:nvSpPr>
          <p:cNvPr id="3" name="Subtitle 2"/>
          <p:cNvSpPr>
            <a:spLocks noGrp="1"/>
          </p:cNvSpPr>
          <p:nvPr>
            <p:ph type="subTitle" idx="1"/>
          </p:nvPr>
        </p:nvSpPr>
        <p:spPr>
          <a:xfrm>
            <a:off x="2885417" y="4689859"/>
            <a:ext cx="8791575" cy="1655762"/>
          </a:xfrm>
        </p:spPr>
        <p:txBody>
          <a:bodyPr>
            <a:normAutofit/>
          </a:bodyPr>
          <a:lstStyle/>
          <a:p>
            <a:endParaRPr lang="en-GB"/>
          </a:p>
          <a:p>
            <a:r>
              <a:rPr lang="en-GB"/>
              <a:t>						Dr charlotte Greenway</a:t>
            </a:r>
            <a:endParaRPr lang="en-US"/>
          </a:p>
        </p:txBody>
      </p:sp>
      <p:sp>
        <p:nvSpPr>
          <p:cNvPr id="5" name="Rectangle 4"/>
          <p:cNvSpPr/>
          <p:nvPr/>
        </p:nvSpPr>
        <p:spPr>
          <a:xfrm>
            <a:off x="2619473" y="5711205"/>
            <a:ext cx="8791575" cy="830997"/>
          </a:xfrm>
          <a:prstGeom prst="rect">
            <a:avLst/>
          </a:prstGeom>
        </p:spPr>
        <p:txBody>
          <a:bodyPr wrap="square">
            <a:spAutoFit/>
          </a:bodyPr>
          <a:lstStyle/>
          <a:p>
            <a:r>
              <a:rPr lang="en-GB" sz="2400">
                <a:hlinkClick r:id="rId3"/>
              </a:rPr>
              <a:t>https://www.rcpsych.ac.uk/mental-health/problems-disorders/depression-in-older-adults</a:t>
            </a:r>
            <a:r>
              <a:rPr lang="en-GB" sz="2400"/>
              <a:t> </a:t>
            </a:r>
          </a:p>
        </p:txBody>
      </p:sp>
    </p:spTree>
    <p:extLst>
      <p:ext uri="{BB962C8B-B14F-4D97-AF65-F5344CB8AC3E}">
        <p14:creationId xmlns:p14="http://schemas.microsoft.com/office/powerpoint/2010/main" val="11064959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579" y="354169"/>
            <a:ext cx="9905998" cy="1087281"/>
          </a:xfrm>
        </p:spPr>
        <p:txBody>
          <a:bodyPr>
            <a:normAutofit/>
          </a:bodyPr>
          <a:lstStyle/>
          <a:p>
            <a:r>
              <a:rPr lang="en-US" sz="3200" dirty="0"/>
              <a:t>Prevalence of depression  in older people</a:t>
            </a:r>
          </a:p>
        </p:txBody>
      </p:sp>
      <p:pic>
        <p:nvPicPr>
          <p:cNvPr id="6" name="Picture 5"/>
          <p:cNvPicPr>
            <a:picLocks noChangeAspect="1"/>
          </p:cNvPicPr>
          <p:nvPr/>
        </p:nvPicPr>
        <p:blipFill>
          <a:blip r:embed="rId3"/>
          <a:stretch>
            <a:fillRect/>
          </a:stretch>
        </p:blipFill>
        <p:spPr>
          <a:xfrm>
            <a:off x="466559" y="1441450"/>
            <a:ext cx="2619375" cy="2161372"/>
          </a:xfrm>
          <a:prstGeom prst="rect">
            <a:avLst/>
          </a:prstGeom>
        </p:spPr>
      </p:pic>
      <p:pic>
        <p:nvPicPr>
          <p:cNvPr id="8" name="Picture 7"/>
          <p:cNvPicPr>
            <a:picLocks noChangeAspect="1"/>
          </p:cNvPicPr>
          <p:nvPr/>
        </p:nvPicPr>
        <p:blipFill>
          <a:blip r:embed="rId4"/>
          <a:stretch>
            <a:fillRect/>
          </a:stretch>
        </p:blipFill>
        <p:spPr>
          <a:xfrm>
            <a:off x="9907859" y="1212449"/>
            <a:ext cx="1743075" cy="2619375"/>
          </a:xfrm>
          <a:prstGeom prst="rect">
            <a:avLst/>
          </a:prstGeom>
        </p:spPr>
      </p:pic>
      <p:graphicFrame>
        <p:nvGraphicFramePr>
          <p:cNvPr id="9" name="Diagram 8"/>
          <p:cNvGraphicFramePr/>
          <p:nvPr/>
        </p:nvGraphicFramePr>
        <p:xfrm>
          <a:off x="3260436" y="1212449"/>
          <a:ext cx="6096000" cy="269049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aphicFrame>
        <p:nvGraphicFramePr>
          <p:cNvPr id="11" name="Diagram 10"/>
          <p:cNvGraphicFramePr/>
          <p:nvPr>
            <p:extLst>
              <p:ext uri="{D42A27DB-BD31-4B8C-83A1-F6EECF244321}">
                <p14:modId xmlns:p14="http://schemas.microsoft.com/office/powerpoint/2010/main" val="1798856480"/>
              </p:ext>
            </p:extLst>
          </p:nvPr>
        </p:nvGraphicFramePr>
        <p:xfrm>
          <a:off x="-186430" y="4152752"/>
          <a:ext cx="12109142" cy="2351079"/>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Tree>
    <p:extLst>
      <p:ext uri="{BB962C8B-B14F-4D97-AF65-F5344CB8AC3E}">
        <p14:creationId xmlns:p14="http://schemas.microsoft.com/office/powerpoint/2010/main" val="23931568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79D8F-00FF-FDA9-2D12-9D46A85B8A31}"/>
              </a:ext>
            </a:extLst>
          </p:cNvPr>
          <p:cNvSpPr>
            <a:spLocks noGrp="1"/>
          </p:cNvSpPr>
          <p:nvPr>
            <p:ph type="title"/>
          </p:nvPr>
        </p:nvSpPr>
        <p:spPr/>
        <p:txBody>
          <a:bodyPr/>
          <a:lstStyle/>
          <a:p>
            <a:r>
              <a:rPr lang="en-GB"/>
              <a:t>VEVOX</a:t>
            </a:r>
          </a:p>
        </p:txBody>
      </p:sp>
      <p:pic>
        <p:nvPicPr>
          <p:cNvPr id="7" name="Content Placeholder 6">
            <a:extLst>
              <a:ext uri="{FF2B5EF4-FFF2-40B4-BE49-F238E27FC236}">
                <a16:creationId xmlns:a16="http://schemas.microsoft.com/office/drawing/2014/main" id="{86ABEF41-1136-74D2-C52A-1B6C419EF59E}"/>
              </a:ext>
            </a:extLst>
          </p:cNvPr>
          <p:cNvPicPr>
            <a:picLocks noGrp="1" noChangeAspect="1"/>
          </p:cNvPicPr>
          <p:nvPr>
            <p:ph idx="1"/>
          </p:nvPr>
        </p:nvPicPr>
        <p:blipFill>
          <a:blip r:embed="rId2"/>
          <a:stretch>
            <a:fillRect/>
          </a:stretch>
        </p:blipFill>
        <p:spPr>
          <a:xfrm>
            <a:off x="381663" y="503079"/>
            <a:ext cx="4712697" cy="5736403"/>
          </a:xfrm>
        </p:spPr>
      </p:pic>
      <p:sp>
        <p:nvSpPr>
          <p:cNvPr id="9" name="TextBox 8">
            <a:extLst>
              <a:ext uri="{FF2B5EF4-FFF2-40B4-BE49-F238E27FC236}">
                <a16:creationId xmlns:a16="http://schemas.microsoft.com/office/drawing/2014/main" id="{223E6DA8-BE57-1633-F6FC-0164D2704606}"/>
              </a:ext>
            </a:extLst>
          </p:cNvPr>
          <p:cNvSpPr txBox="1"/>
          <p:nvPr/>
        </p:nvSpPr>
        <p:spPr>
          <a:xfrm>
            <a:off x="5468510" y="1171351"/>
            <a:ext cx="6102626" cy="3416320"/>
          </a:xfrm>
          <a:prstGeom prst="rect">
            <a:avLst/>
          </a:prstGeom>
          <a:noFill/>
        </p:spPr>
        <p:txBody>
          <a:bodyPr wrap="square">
            <a:spAutoFit/>
          </a:bodyPr>
          <a:lstStyle/>
          <a:p>
            <a:r>
              <a:rPr lang="en-GB" sz="5400" b="0" i="0">
                <a:effectLst/>
                <a:latin typeface="ProximaNova"/>
              </a:rPr>
              <a:t>1. What are some of the risk factors for depression in old age?</a:t>
            </a:r>
            <a:endParaRPr lang="en-GB" sz="5400"/>
          </a:p>
        </p:txBody>
      </p:sp>
    </p:spTree>
    <p:extLst>
      <p:ext uri="{BB962C8B-B14F-4D97-AF65-F5344CB8AC3E}">
        <p14:creationId xmlns:p14="http://schemas.microsoft.com/office/powerpoint/2010/main" val="37812819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6847" y="140590"/>
            <a:ext cx="5487971" cy="939556"/>
          </a:xfrm>
          <a:solidFill>
            <a:schemeClr val="bg2"/>
          </a:solidFill>
        </p:spPr>
        <p:txBody>
          <a:bodyPr>
            <a:noAutofit/>
          </a:bodyPr>
          <a:lstStyle/>
          <a:p>
            <a:r>
              <a:rPr lang="en-GB" sz="4000" dirty="0"/>
              <a:t>Potential risk factors</a:t>
            </a:r>
            <a:endParaRPr lang="en-US" sz="4000" dirty="0"/>
          </a:p>
        </p:txBody>
      </p:sp>
      <p:graphicFrame>
        <p:nvGraphicFramePr>
          <p:cNvPr id="4" name="Content Placeholder 3"/>
          <p:cNvGraphicFramePr>
            <a:graphicFrameLocks noGrp="1"/>
          </p:cNvGraphicFramePr>
          <p:nvPr>
            <p:ph idx="1"/>
          </p:nvPr>
        </p:nvGraphicFramePr>
        <p:xfrm>
          <a:off x="0" y="1080146"/>
          <a:ext cx="5804819" cy="57778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6085162" y="1192136"/>
            <a:ext cx="5858577" cy="4708981"/>
          </a:xfrm>
          <a:prstGeom prst="rect">
            <a:avLst/>
          </a:prstGeom>
          <a:solidFill>
            <a:srgbClr val="7030A0"/>
          </a:solidFill>
        </p:spPr>
        <p:txBody>
          <a:bodyPr wrap="square">
            <a:spAutoFit/>
          </a:bodyPr>
          <a:lstStyle/>
          <a:p>
            <a:r>
              <a:rPr lang="en-GB" sz="2000"/>
              <a:t>Persistent sad, anxious or "empty" mood</a:t>
            </a:r>
          </a:p>
          <a:p>
            <a:r>
              <a:rPr lang="en-GB" sz="2000"/>
              <a:t>Feelings of hopelessness, pessimism</a:t>
            </a:r>
          </a:p>
          <a:p>
            <a:r>
              <a:rPr lang="en-GB" sz="2000"/>
              <a:t>Feelings of guilt, worthlessness, helplessness</a:t>
            </a:r>
          </a:p>
          <a:p>
            <a:r>
              <a:rPr lang="en-GB" sz="2000"/>
              <a:t>Loss of interest or pleasure in hobbies and activities, including sex</a:t>
            </a:r>
          </a:p>
          <a:p>
            <a:r>
              <a:rPr lang="en-GB" sz="2000"/>
              <a:t>Decreased energy, fatigue, feeling "slowed down“</a:t>
            </a:r>
          </a:p>
          <a:p>
            <a:r>
              <a:rPr lang="en-GB" sz="2000"/>
              <a:t>Difficulty concentrating, remembering, making decisions</a:t>
            </a:r>
          </a:p>
          <a:p>
            <a:r>
              <a:rPr lang="en-GB" sz="2000"/>
              <a:t>Insomnia, early-morning awakening, or oversleeping</a:t>
            </a:r>
          </a:p>
          <a:p>
            <a:r>
              <a:rPr lang="en-GB" sz="2000"/>
              <a:t>Low appetite and weight loss or overeating and weight gain</a:t>
            </a:r>
          </a:p>
          <a:p>
            <a:r>
              <a:rPr lang="en-GB" sz="2000"/>
              <a:t>Thoughts of death or suicide, suicide attempts</a:t>
            </a:r>
          </a:p>
          <a:p>
            <a:r>
              <a:rPr lang="en-GB" sz="2000"/>
              <a:t>Restlessness, irritability</a:t>
            </a:r>
          </a:p>
          <a:p>
            <a:r>
              <a:rPr lang="en-GB" sz="2000"/>
              <a:t>Persistent physical symptoms that do not respond to treatment, such as headaches, digestive disorders and pain for which no other cause can be diagnosed.</a:t>
            </a:r>
          </a:p>
        </p:txBody>
      </p:sp>
      <p:sp>
        <p:nvSpPr>
          <p:cNvPr id="9" name="Rectangle 8"/>
          <p:cNvSpPr/>
          <p:nvPr/>
        </p:nvSpPr>
        <p:spPr>
          <a:xfrm>
            <a:off x="6085161" y="250864"/>
            <a:ext cx="5858578" cy="830997"/>
          </a:xfrm>
          <a:prstGeom prst="rect">
            <a:avLst/>
          </a:prstGeom>
          <a:solidFill>
            <a:schemeClr val="accent4"/>
          </a:solidFill>
        </p:spPr>
        <p:txBody>
          <a:bodyPr wrap="square">
            <a:spAutoFit/>
          </a:bodyPr>
          <a:lstStyle/>
          <a:p>
            <a:r>
              <a:rPr lang="en-GB" sz="2400"/>
              <a:t>A major depressive episode may include these symptoms:</a:t>
            </a:r>
          </a:p>
        </p:txBody>
      </p:sp>
      <p:sp>
        <p:nvSpPr>
          <p:cNvPr id="10" name="Rectangle 9"/>
          <p:cNvSpPr/>
          <p:nvPr/>
        </p:nvSpPr>
        <p:spPr>
          <a:xfrm>
            <a:off x="5910697" y="6121666"/>
            <a:ext cx="6207509" cy="646331"/>
          </a:xfrm>
          <a:prstGeom prst="rect">
            <a:avLst/>
          </a:prstGeom>
          <a:solidFill>
            <a:schemeClr val="tx1"/>
          </a:solidFill>
          <a:ln>
            <a:solidFill>
              <a:schemeClr val="accent4">
                <a:lumMod val="50000"/>
              </a:schemeClr>
            </a:solidFill>
          </a:ln>
        </p:spPr>
        <p:txBody>
          <a:bodyPr wrap="square">
            <a:spAutoFit/>
          </a:bodyPr>
          <a:lstStyle/>
          <a:p>
            <a:pPr algn="ctr"/>
            <a:r>
              <a:rPr lang="en-US">
                <a:solidFill>
                  <a:schemeClr val="accent4">
                    <a:lumMod val="75000"/>
                  </a:schemeClr>
                </a:solidFill>
              </a:rPr>
              <a:t>Five (or more) have been present during the same 2-week period and represent a change from previous</a:t>
            </a:r>
          </a:p>
        </p:txBody>
      </p:sp>
    </p:spTree>
    <p:extLst>
      <p:ext uri="{BB962C8B-B14F-4D97-AF65-F5344CB8AC3E}">
        <p14:creationId xmlns:p14="http://schemas.microsoft.com/office/powerpoint/2010/main" val="36138912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5724" y="-311925"/>
            <a:ext cx="10686697" cy="1995475"/>
          </a:xfrm>
        </p:spPr>
        <p:txBody>
          <a:bodyPr/>
          <a:lstStyle/>
          <a:p>
            <a:r>
              <a:rPr lang="en-GB" dirty="0"/>
              <a:t>Diagnosis</a:t>
            </a:r>
            <a:endParaRPr lang="en-US" dirty="0"/>
          </a:p>
        </p:txBody>
      </p:sp>
      <p:graphicFrame>
        <p:nvGraphicFramePr>
          <p:cNvPr id="4" name="Content Placeholder 3"/>
          <p:cNvGraphicFramePr>
            <a:graphicFrameLocks noGrp="1"/>
          </p:cNvGraphicFramePr>
          <p:nvPr>
            <p:ph idx="1"/>
          </p:nvPr>
        </p:nvGraphicFramePr>
        <p:xfrm>
          <a:off x="0" y="994612"/>
          <a:ext cx="6753726" cy="55986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nvGraphicFramePr>
        <p:xfrm>
          <a:off x="4700338" y="16042"/>
          <a:ext cx="6930189" cy="664143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3" name="Rectangle 2"/>
          <p:cNvSpPr/>
          <p:nvPr/>
        </p:nvSpPr>
        <p:spPr>
          <a:xfrm>
            <a:off x="1715764" y="6488668"/>
            <a:ext cx="4290983" cy="369332"/>
          </a:xfrm>
          <a:prstGeom prst="rect">
            <a:avLst/>
          </a:prstGeom>
        </p:spPr>
        <p:txBody>
          <a:bodyPr wrap="none">
            <a:spAutoFit/>
          </a:bodyPr>
          <a:lstStyle/>
          <a:p>
            <a:r>
              <a:rPr lang="en-US">
                <a:hlinkClick r:id="rId13"/>
              </a:rPr>
              <a:t>http://www.cqaimh.org/pdf/tool_phq9.pdf</a:t>
            </a:r>
            <a:r>
              <a:rPr lang="en-US"/>
              <a:t> </a:t>
            </a:r>
          </a:p>
        </p:txBody>
      </p:sp>
      <p:sp>
        <p:nvSpPr>
          <p:cNvPr id="6" name="Rectangle 5"/>
          <p:cNvSpPr/>
          <p:nvPr/>
        </p:nvSpPr>
        <p:spPr>
          <a:xfrm>
            <a:off x="4639490" y="1683551"/>
            <a:ext cx="2714665" cy="923330"/>
          </a:xfrm>
          <a:prstGeom prst="rect">
            <a:avLst/>
          </a:prstGeom>
        </p:spPr>
        <p:txBody>
          <a:bodyPr wrap="square">
            <a:spAutoFit/>
          </a:bodyPr>
          <a:lstStyle/>
          <a:p>
            <a:r>
              <a:rPr lang="en-GB">
                <a:hlinkClick r:id="rId14"/>
              </a:rPr>
              <a:t>http://dementiapathways.ie/_filecache/0c8/57e/37-gds.pdf</a:t>
            </a:r>
            <a:r>
              <a:rPr lang="en-GB"/>
              <a:t> </a:t>
            </a:r>
          </a:p>
        </p:txBody>
      </p:sp>
    </p:spTree>
    <p:extLst>
      <p:ext uri="{BB962C8B-B14F-4D97-AF65-F5344CB8AC3E}">
        <p14:creationId xmlns:p14="http://schemas.microsoft.com/office/powerpoint/2010/main" val="22834309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281257935"/>
              </p:ext>
            </p:extLst>
          </p:nvPr>
        </p:nvGraphicFramePr>
        <p:xfrm>
          <a:off x="230909" y="1200727"/>
          <a:ext cx="5945664" cy="54893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tle 1"/>
          <p:cNvSpPr>
            <a:spLocks noGrp="1"/>
          </p:cNvSpPr>
          <p:nvPr>
            <p:ph type="title"/>
          </p:nvPr>
        </p:nvSpPr>
        <p:spPr>
          <a:xfrm>
            <a:off x="523783" y="525308"/>
            <a:ext cx="5652790" cy="540014"/>
          </a:xfrm>
          <a:solidFill>
            <a:schemeClr val="bg2"/>
          </a:solidFill>
        </p:spPr>
        <p:txBody>
          <a:bodyPr>
            <a:noAutofit/>
          </a:bodyPr>
          <a:lstStyle/>
          <a:p>
            <a:r>
              <a:rPr lang="en-US" sz="3200" dirty="0"/>
              <a:t>Barriers to diagnosing </a:t>
            </a:r>
            <a:br>
              <a:rPr lang="en-US" sz="3200" dirty="0"/>
            </a:br>
            <a:r>
              <a:rPr lang="en-US" sz="3200" dirty="0"/>
              <a:t>depression </a:t>
            </a:r>
          </a:p>
        </p:txBody>
      </p:sp>
      <p:graphicFrame>
        <p:nvGraphicFramePr>
          <p:cNvPr id="5" name="Content Placeholder 4"/>
          <p:cNvGraphicFramePr>
            <a:graphicFrameLocks/>
          </p:cNvGraphicFramePr>
          <p:nvPr>
            <p:extLst>
              <p:ext uri="{D42A27DB-BD31-4B8C-83A1-F6EECF244321}">
                <p14:modId xmlns:p14="http://schemas.microsoft.com/office/powerpoint/2010/main" val="1235940440"/>
              </p:ext>
            </p:extLst>
          </p:nvPr>
        </p:nvGraphicFramePr>
        <p:xfrm>
          <a:off x="6487291" y="338875"/>
          <a:ext cx="5784518" cy="352367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9" name="Content Placeholder 4"/>
          <p:cNvGraphicFramePr>
            <a:graphicFrameLocks/>
          </p:cNvGraphicFramePr>
          <p:nvPr/>
        </p:nvGraphicFramePr>
        <p:xfrm>
          <a:off x="6176573" y="3629890"/>
          <a:ext cx="6015427" cy="3060151"/>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31553764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211809893"/>
              </p:ext>
            </p:extLst>
          </p:nvPr>
        </p:nvGraphicFramePr>
        <p:xfrm>
          <a:off x="-2022865" y="1260913"/>
          <a:ext cx="10414712" cy="54742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1"/>
          <p:cNvSpPr>
            <a:spLocks noGrp="1"/>
          </p:cNvSpPr>
          <p:nvPr>
            <p:ph type="title"/>
          </p:nvPr>
        </p:nvSpPr>
        <p:spPr>
          <a:xfrm>
            <a:off x="571131" y="5489"/>
            <a:ext cx="11425561" cy="1478570"/>
          </a:xfrm>
        </p:spPr>
        <p:txBody>
          <a:bodyPr>
            <a:normAutofit/>
          </a:bodyPr>
          <a:lstStyle/>
          <a:p>
            <a:r>
              <a:rPr lang="en-US" sz="2400" dirty="0"/>
              <a:t>Management of depression in older people in primary care </a:t>
            </a:r>
          </a:p>
        </p:txBody>
      </p:sp>
      <p:graphicFrame>
        <p:nvGraphicFramePr>
          <p:cNvPr id="9" name="Diagram 8"/>
          <p:cNvGraphicFramePr/>
          <p:nvPr>
            <p:extLst>
              <p:ext uri="{D42A27DB-BD31-4B8C-83A1-F6EECF244321}">
                <p14:modId xmlns:p14="http://schemas.microsoft.com/office/powerpoint/2010/main" val="3885935363"/>
              </p:ext>
            </p:extLst>
          </p:nvPr>
        </p:nvGraphicFramePr>
        <p:xfrm>
          <a:off x="6662080" y="911011"/>
          <a:ext cx="4958789" cy="88286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2" name="Diagram 11"/>
          <p:cNvGraphicFramePr/>
          <p:nvPr>
            <p:extLst>
              <p:ext uri="{D42A27DB-BD31-4B8C-83A1-F6EECF244321}">
                <p14:modId xmlns:p14="http://schemas.microsoft.com/office/powerpoint/2010/main" val="1341258099"/>
              </p:ext>
            </p:extLst>
          </p:nvPr>
        </p:nvGraphicFramePr>
        <p:xfrm>
          <a:off x="6195850" y="1876096"/>
          <a:ext cx="5549462" cy="315310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13" name="Diagram 12"/>
          <p:cNvGraphicFramePr/>
          <p:nvPr>
            <p:extLst>
              <p:ext uri="{D42A27DB-BD31-4B8C-83A1-F6EECF244321}">
                <p14:modId xmlns:p14="http://schemas.microsoft.com/office/powerpoint/2010/main" val="995153202"/>
              </p:ext>
            </p:extLst>
          </p:nvPr>
        </p:nvGraphicFramePr>
        <p:xfrm>
          <a:off x="6463862" y="5111415"/>
          <a:ext cx="5281450" cy="1291108"/>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spTree>
    <p:extLst>
      <p:ext uri="{BB962C8B-B14F-4D97-AF65-F5344CB8AC3E}">
        <p14:creationId xmlns:p14="http://schemas.microsoft.com/office/powerpoint/2010/main" val="32325982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5675" y="189293"/>
            <a:ext cx="9905998" cy="1478570"/>
          </a:xfrm>
        </p:spPr>
        <p:txBody>
          <a:bodyPr>
            <a:normAutofit/>
          </a:bodyPr>
          <a:lstStyle/>
          <a:p>
            <a:r>
              <a:rPr lang="en-GB" sz="4000" dirty="0"/>
              <a:t>Therapies</a:t>
            </a:r>
          </a:p>
        </p:txBody>
      </p:sp>
      <p:sp>
        <p:nvSpPr>
          <p:cNvPr id="3" name="Content Placeholder 2"/>
          <p:cNvSpPr>
            <a:spLocks noGrp="1"/>
          </p:cNvSpPr>
          <p:nvPr>
            <p:ph idx="1"/>
          </p:nvPr>
        </p:nvSpPr>
        <p:spPr>
          <a:xfrm>
            <a:off x="5226518" y="331295"/>
            <a:ext cx="6677542" cy="2358640"/>
          </a:xfrm>
          <a:solidFill>
            <a:schemeClr val="accent4">
              <a:lumMod val="60000"/>
              <a:lumOff val="40000"/>
            </a:schemeClr>
          </a:solidFill>
        </p:spPr>
        <p:txBody>
          <a:bodyPr>
            <a:noAutofit/>
          </a:bodyPr>
          <a:lstStyle/>
          <a:p>
            <a:r>
              <a:rPr lang="en-GB" sz="2800" dirty="0"/>
              <a:t>Multidisciplinary geriatric mental health outreach services</a:t>
            </a:r>
          </a:p>
          <a:p>
            <a:r>
              <a:rPr lang="en-GB" sz="2800" dirty="0"/>
              <a:t>Collaborative and integrated mental and physical health care</a:t>
            </a:r>
          </a:p>
        </p:txBody>
      </p:sp>
      <p:sp>
        <p:nvSpPr>
          <p:cNvPr id="4" name="Rectangle 3"/>
          <p:cNvSpPr/>
          <p:nvPr/>
        </p:nvSpPr>
        <p:spPr>
          <a:xfrm>
            <a:off x="422693" y="1320730"/>
            <a:ext cx="4761866" cy="5204357"/>
          </a:xfrm>
          <a:prstGeom prst="rect">
            <a:avLst/>
          </a:prstGeom>
          <a:solidFill>
            <a:schemeClr val="accent4">
              <a:lumMod val="75000"/>
            </a:schemeClr>
          </a:solidFill>
        </p:spPr>
        <p:txBody>
          <a:bodyPr wrap="square">
            <a:spAutoFit/>
          </a:bodyPr>
          <a:lstStyle/>
          <a:p>
            <a:r>
              <a:rPr lang="en-GB" sz="3600" dirty="0"/>
              <a:t>Psychotherapy interventions</a:t>
            </a:r>
          </a:p>
          <a:p>
            <a:r>
              <a:rPr lang="en-GB" sz="2800" dirty="0"/>
              <a:t>❏ Cognitive </a:t>
            </a:r>
            <a:r>
              <a:rPr lang="en-GB" sz="2800" dirty="0" err="1"/>
              <a:t>behavioral</a:t>
            </a:r>
            <a:r>
              <a:rPr lang="en-GB" sz="2800" dirty="0"/>
              <a:t> therapy</a:t>
            </a:r>
          </a:p>
          <a:p>
            <a:r>
              <a:rPr lang="en-GB" sz="2800" dirty="0"/>
              <a:t>❏ </a:t>
            </a:r>
            <a:r>
              <a:rPr lang="en-GB" sz="2800" dirty="0" err="1"/>
              <a:t>Behavioral</a:t>
            </a:r>
            <a:r>
              <a:rPr lang="en-GB" sz="2800" dirty="0"/>
              <a:t> therapy</a:t>
            </a:r>
          </a:p>
          <a:p>
            <a:r>
              <a:rPr lang="en-GB" sz="2800" dirty="0"/>
              <a:t>❏ Problem-solving treatment</a:t>
            </a:r>
          </a:p>
          <a:p>
            <a:r>
              <a:rPr lang="en-GB" sz="2800" dirty="0"/>
              <a:t>❏ Interpersonal psychotherapy</a:t>
            </a:r>
          </a:p>
          <a:p>
            <a:r>
              <a:rPr lang="en-GB" sz="2800" dirty="0"/>
              <a:t>❏ Reminiscence therapy</a:t>
            </a:r>
          </a:p>
          <a:p>
            <a:r>
              <a:rPr lang="en-GB" sz="2800" dirty="0"/>
              <a:t>❏ Cognitive bibliotherapy</a:t>
            </a:r>
          </a:p>
        </p:txBody>
      </p:sp>
      <p:sp>
        <p:nvSpPr>
          <p:cNvPr id="5" name="Rectangle 4"/>
          <p:cNvSpPr/>
          <p:nvPr/>
        </p:nvSpPr>
        <p:spPr>
          <a:xfrm>
            <a:off x="5184559" y="2962011"/>
            <a:ext cx="6408036" cy="646331"/>
          </a:xfrm>
          <a:prstGeom prst="rect">
            <a:avLst/>
          </a:prstGeom>
          <a:solidFill>
            <a:schemeClr val="accent4">
              <a:lumMod val="50000"/>
            </a:schemeClr>
          </a:solidFill>
        </p:spPr>
        <p:txBody>
          <a:bodyPr wrap="square">
            <a:spAutoFit/>
          </a:bodyPr>
          <a:lstStyle/>
          <a:p>
            <a:r>
              <a:rPr lang="en-GB" sz="3600" dirty="0"/>
              <a:t>Antidepressant medications</a:t>
            </a:r>
          </a:p>
        </p:txBody>
      </p:sp>
      <p:pic>
        <p:nvPicPr>
          <p:cNvPr id="6" name="Picture 5"/>
          <p:cNvPicPr>
            <a:picLocks noChangeAspect="1"/>
          </p:cNvPicPr>
          <p:nvPr/>
        </p:nvPicPr>
        <p:blipFill>
          <a:blip r:embed="rId3"/>
          <a:stretch>
            <a:fillRect/>
          </a:stretch>
        </p:blipFill>
        <p:spPr>
          <a:xfrm>
            <a:off x="5361271" y="3716716"/>
            <a:ext cx="6408036" cy="2951991"/>
          </a:xfrm>
          <a:prstGeom prst="rect">
            <a:avLst/>
          </a:prstGeom>
        </p:spPr>
      </p:pic>
    </p:spTree>
    <p:extLst>
      <p:ext uri="{BB962C8B-B14F-4D97-AF65-F5344CB8AC3E}">
        <p14:creationId xmlns:p14="http://schemas.microsoft.com/office/powerpoint/2010/main" val="36661222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838915137"/>
              </p:ext>
            </p:extLst>
          </p:nvPr>
        </p:nvGraphicFramePr>
        <p:xfrm>
          <a:off x="620112" y="1496325"/>
          <a:ext cx="10951778" cy="48906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1"/>
          <p:cNvSpPr>
            <a:spLocks noGrp="1"/>
          </p:cNvSpPr>
          <p:nvPr>
            <p:ph type="title"/>
          </p:nvPr>
        </p:nvSpPr>
        <p:spPr>
          <a:xfrm>
            <a:off x="620111" y="0"/>
            <a:ext cx="11719850" cy="1478570"/>
          </a:xfrm>
        </p:spPr>
        <p:txBody>
          <a:bodyPr>
            <a:normAutofit/>
          </a:bodyPr>
          <a:lstStyle/>
          <a:p>
            <a:r>
              <a:rPr lang="en-US" sz="2800" dirty="0"/>
              <a:t>Management of depression in older people in primary care </a:t>
            </a:r>
          </a:p>
        </p:txBody>
      </p:sp>
    </p:spTree>
    <p:extLst>
      <p:ext uri="{BB962C8B-B14F-4D97-AF65-F5344CB8AC3E}">
        <p14:creationId xmlns:p14="http://schemas.microsoft.com/office/powerpoint/2010/main" val="703319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AFEDA-29C1-50F8-D1E0-22078BFCC49F}"/>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F51CF07F-9412-2AC1-D700-431944363551}"/>
              </a:ext>
            </a:extLst>
          </p:cNvPr>
          <p:cNvPicPr>
            <a:picLocks noGrp="1" noChangeAspect="1"/>
          </p:cNvPicPr>
          <p:nvPr>
            <p:ph idx="1"/>
          </p:nvPr>
        </p:nvPicPr>
        <p:blipFill>
          <a:blip r:embed="rId2"/>
          <a:stretch>
            <a:fillRect/>
          </a:stretch>
        </p:blipFill>
        <p:spPr>
          <a:xfrm>
            <a:off x="914400" y="554908"/>
            <a:ext cx="4167959" cy="5644527"/>
          </a:xfrm>
        </p:spPr>
      </p:pic>
      <p:sp>
        <p:nvSpPr>
          <p:cNvPr id="9" name="TextBox 8">
            <a:extLst>
              <a:ext uri="{FF2B5EF4-FFF2-40B4-BE49-F238E27FC236}">
                <a16:creationId xmlns:a16="http://schemas.microsoft.com/office/drawing/2014/main" id="{90323336-5753-92F2-9F4F-B3DBAB8D3023}"/>
              </a:ext>
            </a:extLst>
          </p:cNvPr>
          <p:cNvSpPr txBox="1"/>
          <p:nvPr/>
        </p:nvSpPr>
        <p:spPr>
          <a:xfrm>
            <a:off x="5500206" y="1285939"/>
            <a:ext cx="6103398" cy="2862322"/>
          </a:xfrm>
          <a:prstGeom prst="rect">
            <a:avLst/>
          </a:prstGeom>
          <a:noFill/>
        </p:spPr>
        <p:txBody>
          <a:bodyPr wrap="square">
            <a:spAutoFit/>
          </a:bodyPr>
          <a:lstStyle/>
          <a:p>
            <a:r>
              <a:rPr lang="en-GB" sz="6000" b="0" i="0">
                <a:effectLst/>
                <a:latin typeface="ProximaNova"/>
              </a:rPr>
              <a:t>What impact does depression have on the elderly?</a:t>
            </a:r>
            <a:endParaRPr lang="en-GB" sz="6000"/>
          </a:p>
        </p:txBody>
      </p:sp>
    </p:spTree>
    <p:extLst>
      <p:ext uri="{BB962C8B-B14F-4D97-AF65-F5344CB8AC3E}">
        <p14:creationId xmlns:p14="http://schemas.microsoft.com/office/powerpoint/2010/main" val="31812417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2358" y="125511"/>
            <a:ext cx="10038419" cy="1614512"/>
          </a:xfrm>
        </p:spPr>
        <p:txBody>
          <a:bodyPr>
            <a:normAutofit/>
          </a:bodyPr>
          <a:lstStyle/>
          <a:p>
            <a:r>
              <a:rPr lang="en-GB" sz="3200" dirty="0"/>
              <a:t>The impact of depression on the elderly </a:t>
            </a:r>
            <a:endParaRPr lang="en-US"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86235259"/>
              </p:ext>
            </p:extLst>
          </p:nvPr>
        </p:nvGraphicFramePr>
        <p:xfrm>
          <a:off x="573430" y="1296139"/>
          <a:ext cx="11091828" cy="4902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570254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1400" y="168676"/>
            <a:ext cx="9905998" cy="1478570"/>
          </a:xfrm>
        </p:spPr>
        <p:txBody>
          <a:bodyPr>
            <a:normAutofit/>
          </a:bodyPr>
          <a:lstStyle/>
          <a:p>
            <a:r>
              <a:rPr lang="en-US" sz="2400" dirty="0"/>
              <a:t>Poorer clinical outcomes and prognosis </a:t>
            </a:r>
            <a:br>
              <a:rPr lang="en-US" sz="3200" dirty="0"/>
            </a:br>
            <a:endParaRPr lang="en-US"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29830606"/>
              </p:ext>
            </p:extLst>
          </p:nvPr>
        </p:nvGraphicFramePr>
        <p:xfrm>
          <a:off x="426129" y="564344"/>
          <a:ext cx="11031269" cy="62936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98308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Content Placeholder 10"/>
          <p:cNvGraphicFramePr>
            <a:graphicFrameLocks noGrp="1"/>
          </p:cNvGraphicFramePr>
          <p:nvPr>
            <p:ph idx="1"/>
            <p:extLst>
              <p:ext uri="{D42A27DB-BD31-4B8C-83A1-F6EECF244321}">
                <p14:modId xmlns:p14="http://schemas.microsoft.com/office/powerpoint/2010/main" val="261979426"/>
              </p:ext>
            </p:extLst>
          </p:nvPr>
        </p:nvGraphicFramePr>
        <p:xfrm>
          <a:off x="4804656" y="3947537"/>
          <a:ext cx="7141780" cy="22860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1"/>
          <p:cNvSpPr>
            <a:spLocks noGrp="1"/>
          </p:cNvSpPr>
          <p:nvPr>
            <p:ph type="title"/>
          </p:nvPr>
        </p:nvSpPr>
        <p:spPr>
          <a:xfrm>
            <a:off x="4311299" y="2388094"/>
            <a:ext cx="7635137" cy="1559444"/>
          </a:xfrm>
        </p:spPr>
        <p:txBody>
          <a:bodyPr>
            <a:normAutofit/>
          </a:bodyPr>
          <a:lstStyle/>
          <a:p>
            <a:r>
              <a:rPr lang="en-US" sz="2400" dirty="0"/>
              <a:t>Adverse health </a:t>
            </a:r>
            <a:r>
              <a:rPr lang="en-US" sz="2400" dirty="0" err="1"/>
              <a:t>behaviours</a:t>
            </a:r>
            <a:r>
              <a:rPr lang="en-US" sz="2400" dirty="0"/>
              <a:t> and poorer self-care </a:t>
            </a:r>
          </a:p>
        </p:txBody>
      </p:sp>
      <p:graphicFrame>
        <p:nvGraphicFramePr>
          <p:cNvPr id="6" name="Diagram 5"/>
          <p:cNvGraphicFramePr/>
          <p:nvPr>
            <p:extLst>
              <p:ext uri="{D42A27DB-BD31-4B8C-83A1-F6EECF244321}">
                <p14:modId xmlns:p14="http://schemas.microsoft.com/office/powerpoint/2010/main" val="2510876688"/>
              </p:ext>
            </p:extLst>
          </p:nvPr>
        </p:nvGraphicFramePr>
        <p:xfrm>
          <a:off x="-1260629" y="2738785"/>
          <a:ext cx="7434374" cy="325214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8" name="Diagram 7"/>
          <p:cNvGraphicFramePr/>
          <p:nvPr>
            <p:extLst>
              <p:ext uri="{D42A27DB-BD31-4B8C-83A1-F6EECF244321}">
                <p14:modId xmlns:p14="http://schemas.microsoft.com/office/powerpoint/2010/main" val="1012312575"/>
              </p:ext>
            </p:extLst>
          </p:nvPr>
        </p:nvGraphicFramePr>
        <p:xfrm>
          <a:off x="163958" y="372924"/>
          <a:ext cx="11403646" cy="1711068"/>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12" name="Diagram 11"/>
          <p:cNvGraphicFramePr/>
          <p:nvPr>
            <p:extLst>
              <p:ext uri="{D42A27DB-BD31-4B8C-83A1-F6EECF244321}">
                <p14:modId xmlns:p14="http://schemas.microsoft.com/office/powerpoint/2010/main" val="3031937379"/>
              </p:ext>
            </p:extLst>
          </p:nvPr>
        </p:nvGraphicFramePr>
        <p:xfrm>
          <a:off x="86627" y="4683259"/>
          <a:ext cx="3872814" cy="2615333"/>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spTree>
    <p:extLst>
      <p:ext uri="{BB962C8B-B14F-4D97-AF65-F5344CB8AC3E}">
        <p14:creationId xmlns:p14="http://schemas.microsoft.com/office/powerpoint/2010/main" val="4102236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72CBA-AD97-E722-9006-E0ECD11FD326}"/>
              </a:ext>
            </a:extLst>
          </p:cNvPr>
          <p:cNvSpPr>
            <a:spLocks noGrp="1"/>
          </p:cNvSpPr>
          <p:nvPr>
            <p:ph type="title"/>
          </p:nvPr>
        </p:nvSpPr>
        <p:spPr>
          <a:xfrm>
            <a:off x="605161" y="331876"/>
            <a:ext cx="6896470" cy="1061919"/>
          </a:xfrm>
        </p:spPr>
        <p:txBody>
          <a:bodyPr>
            <a:normAutofit/>
          </a:bodyPr>
          <a:lstStyle/>
          <a:p>
            <a:r>
              <a:rPr lang="en-GB" sz="2800" dirty="0"/>
              <a:t>The impact of Depression</a:t>
            </a:r>
          </a:p>
        </p:txBody>
      </p:sp>
      <p:graphicFrame>
        <p:nvGraphicFramePr>
          <p:cNvPr id="4" name="Content Placeholder 3">
            <a:extLst>
              <a:ext uri="{FF2B5EF4-FFF2-40B4-BE49-F238E27FC236}">
                <a16:creationId xmlns:a16="http://schemas.microsoft.com/office/drawing/2014/main" id="{5884C460-BD6D-F37C-7425-D21CBBB31E3A}"/>
              </a:ext>
            </a:extLst>
          </p:cNvPr>
          <p:cNvGraphicFramePr>
            <a:graphicFrameLocks noGrp="1"/>
          </p:cNvGraphicFramePr>
          <p:nvPr>
            <p:ph idx="1"/>
            <p:extLst>
              <p:ext uri="{D42A27DB-BD31-4B8C-83A1-F6EECF244321}">
                <p14:modId xmlns:p14="http://schemas.microsoft.com/office/powerpoint/2010/main" val="641594675"/>
              </p:ext>
            </p:extLst>
          </p:nvPr>
        </p:nvGraphicFramePr>
        <p:xfrm>
          <a:off x="605161" y="1154097"/>
          <a:ext cx="5635841" cy="51678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5" name="Group 4">
            <a:extLst>
              <a:ext uri="{FF2B5EF4-FFF2-40B4-BE49-F238E27FC236}">
                <a16:creationId xmlns:a16="http://schemas.microsoft.com/office/drawing/2014/main" id="{2E13BC93-DD4A-1EFC-6C01-38ECD5705B50}"/>
              </a:ext>
            </a:extLst>
          </p:cNvPr>
          <p:cNvGrpSpPr/>
          <p:nvPr/>
        </p:nvGrpSpPr>
        <p:grpSpPr>
          <a:xfrm>
            <a:off x="6749249" y="1782646"/>
            <a:ext cx="4330306" cy="1383480"/>
            <a:chOff x="0" y="524260"/>
            <a:chExt cx="4330306" cy="1383480"/>
          </a:xfrm>
        </p:grpSpPr>
        <p:sp>
          <p:nvSpPr>
            <p:cNvPr id="6" name="Rectangle 5">
              <a:extLst>
                <a:ext uri="{FF2B5EF4-FFF2-40B4-BE49-F238E27FC236}">
                  <a16:creationId xmlns:a16="http://schemas.microsoft.com/office/drawing/2014/main" id="{5CAC643A-DE71-F45D-6C8F-0068A2024E4F}"/>
                </a:ext>
              </a:extLst>
            </p:cNvPr>
            <p:cNvSpPr/>
            <p:nvPr/>
          </p:nvSpPr>
          <p:spPr>
            <a:xfrm>
              <a:off x="0" y="524260"/>
              <a:ext cx="4330306" cy="1383480"/>
            </a:xfrm>
            <a:prstGeom prst="rect">
              <a:avLst/>
            </a:prstGeom>
          </p:spPr>
          <p:style>
            <a:lnRef idx="2">
              <a:schemeClr val="accent3">
                <a:tint val="40000"/>
                <a:alpha val="90000"/>
                <a:hueOff val="0"/>
                <a:satOff val="0"/>
                <a:lumOff val="0"/>
                <a:alphaOff val="0"/>
              </a:schemeClr>
            </a:lnRef>
            <a:fillRef idx="1">
              <a:schemeClr val="accent3">
                <a:tint val="40000"/>
                <a:alpha val="90000"/>
                <a:hueOff val="0"/>
                <a:satOff val="0"/>
                <a:lumOff val="0"/>
                <a:alphaOff val="0"/>
              </a:schemeClr>
            </a:fillRef>
            <a:effectRef idx="0">
              <a:schemeClr val="accent3">
                <a:tint val="40000"/>
                <a:alpha val="9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7" name="TextBox 6">
              <a:extLst>
                <a:ext uri="{FF2B5EF4-FFF2-40B4-BE49-F238E27FC236}">
                  <a16:creationId xmlns:a16="http://schemas.microsoft.com/office/drawing/2014/main" id="{5E057644-A6A4-F79F-D625-0DE6AC474728}"/>
                </a:ext>
              </a:extLst>
            </p:cNvPr>
            <p:cNvSpPr txBox="1"/>
            <p:nvPr/>
          </p:nvSpPr>
          <p:spPr>
            <a:xfrm>
              <a:off x="0" y="524260"/>
              <a:ext cx="4330306" cy="138348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6012" tIns="96012" rIns="128016" bIns="144018" numCol="1" spcCol="1270" anchor="t" anchorCtr="0">
              <a:noAutofit/>
            </a:bodyPr>
            <a:lstStyle/>
            <a:p>
              <a:pPr marL="171450" lvl="1" indent="-171450" algn="l" defTabSz="800100" rtl="0">
                <a:lnSpc>
                  <a:spcPct val="90000"/>
                </a:lnSpc>
                <a:spcBef>
                  <a:spcPct val="0"/>
                </a:spcBef>
                <a:spcAft>
                  <a:spcPct val="15000"/>
                </a:spcAft>
                <a:buChar char="•"/>
              </a:pPr>
              <a:r>
                <a:rPr lang="en-US" sz="1800" kern="1200"/>
                <a:t>trouble initiating tasks</a:t>
              </a:r>
            </a:p>
            <a:p>
              <a:pPr marL="171450" lvl="1" indent="-171450" algn="l" defTabSz="800100" rtl="0">
                <a:lnSpc>
                  <a:spcPct val="90000"/>
                </a:lnSpc>
                <a:spcBef>
                  <a:spcPct val="0"/>
                </a:spcBef>
                <a:spcAft>
                  <a:spcPct val="15000"/>
                </a:spcAft>
                <a:buChar char="•"/>
              </a:pPr>
              <a:r>
                <a:rPr lang="en-US" sz="1800" kern="1200"/>
                <a:t>making decisions </a:t>
              </a:r>
            </a:p>
            <a:p>
              <a:pPr marL="171450" lvl="1" indent="-171450" algn="l" defTabSz="800100" rtl="0">
                <a:lnSpc>
                  <a:spcPct val="90000"/>
                </a:lnSpc>
                <a:spcBef>
                  <a:spcPct val="0"/>
                </a:spcBef>
                <a:spcAft>
                  <a:spcPct val="15000"/>
                </a:spcAft>
                <a:buChar char="•"/>
              </a:pPr>
              <a:r>
                <a:rPr lang="en-US" sz="1800" kern="1200"/>
                <a:t>planning future actions</a:t>
              </a:r>
            </a:p>
            <a:p>
              <a:pPr marL="171450" lvl="1" indent="-171450" algn="l" defTabSz="800100" rtl="0">
                <a:lnSpc>
                  <a:spcPct val="90000"/>
                </a:lnSpc>
                <a:spcBef>
                  <a:spcPct val="0"/>
                </a:spcBef>
                <a:spcAft>
                  <a:spcPct val="15000"/>
                </a:spcAft>
                <a:buChar char="•"/>
              </a:pPr>
              <a:r>
                <a:rPr lang="en-US" sz="1800" kern="1200"/>
                <a:t>organizing thought. </a:t>
              </a:r>
            </a:p>
          </p:txBody>
        </p:sp>
      </p:grpSp>
      <p:sp>
        <p:nvSpPr>
          <p:cNvPr id="9" name="TextBox 8">
            <a:extLst>
              <a:ext uri="{FF2B5EF4-FFF2-40B4-BE49-F238E27FC236}">
                <a16:creationId xmlns:a16="http://schemas.microsoft.com/office/drawing/2014/main" id="{50B56A6A-CBD5-3602-F7AE-AA94AAE4F153}"/>
              </a:ext>
            </a:extLst>
          </p:cNvPr>
          <p:cNvSpPr txBox="1"/>
          <p:nvPr/>
        </p:nvSpPr>
        <p:spPr>
          <a:xfrm>
            <a:off x="6749249" y="1209129"/>
            <a:ext cx="6094520" cy="369332"/>
          </a:xfrm>
          <a:prstGeom prst="rect">
            <a:avLst/>
          </a:prstGeom>
          <a:noFill/>
        </p:spPr>
        <p:txBody>
          <a:bodyPr wrap="square">
            <a:spAutoFit/>
          </a:bodyPr>
          <a:lstStyle/>
          <a:p>
            <a:pPr lvl="0" rtl="0"/>
            <a:r>
              <a:rPr lang="en-US" dirty="0"/>
              <a:t>Memory functions are affected.</a:t>
            </a:r>
          </a:p>
        </p:txBody>
      </p:sp>
      <p:grpSp>
        <p:nvGrpSpPr>
          <p:cNvPr id="10" name="Group 9">
            <a:extLst>
              <a:ext uri="{FF2B5EF4-FFF2-40B4-BE49-F238E27FC236}">
                <a16:creationId xmlns:a16="http://schemas.microsoft.com/office/drawing/2014/main" id="{389F3667-4E0B-2924-74A1-2A2FD8FB3013}"/>
              </a:ext>
            </a:extLst>
          </p:cNvPr>
          <p:cNvGrpSpPr/>
          <p:nvPr/>
        </p:nvGrpSpPr>
        <p:grpSpPr>
          <a:xfrm>
            <a:off x="6517952" y="3685318"/>
            <a:ext cx="5068887" cy="1963553"/>
            <a:chOff x="2477" y="0"/>
            <a:chExt cx="5068887" cy="1963553"/>
          </a:xfrm>
        </p:grpSpPr>
        <p:sp>
          <p:nvSpPr>
            <p:cNvPr id="11" name="Rectangle: Rounded Corners 10">
              <a:extLst>
                <a:ext uri="{FF2B5EF4-FFF2-40B4-BE49-F238E27FC236}">
                  <a16:creationId xmlns:a16="http://schemas.microsoft.com/office/drawing/2014/main" id="{6FD65D1D-3A55-E2E6-BB67-B069784C9B44}"/>
                </a:ext>
              </a:extLst>
            </p:cNvPr>
            <p:cNvSpPr/>
            <p:nvPr/>
          </p:nvSpPr>
          <p:spPr>
            <a:xfrm>
              <a:off x="2477" y="0"/>
              <a:ext cx="5068887" cy="1963553"/>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12" name="Rectangle: Rounded Corners 4">
              <a:extLst>
                <a:ext uri="{FF2B5EF4-FFF2-40B4-BE49-F238E27FC236}">
                  <a16:creationId xmlns:a16="http://schemas.microsoft.com/office/drawing/2014/main" id="{126A77FF-C23B-1EE3-4218-ED50F097E53D}"/>
                </a:ext>
              </a:extLst>
            </p:cNvPr>
            <p:cNvSpPr txBox="1"/>
            <p:nvPr/>
          </p:nvSpPr>
          <p:spPr>
            <a:xfrm>
              <a:off x="59988" y="57511"/>
              <a:ext cx="4953865" cy="184853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GB" sz="2000" kern="1200"/>
                <a:t>Disturbances in executive functioning (Lesser, et al, 1996, Butters, 2000), including impaired planning, organizing, initiating, sequencing, shifting, information processing speed, and working memory.</a:t>
              </a:r>
            </a:p>
          </p:txBody>
        </p:sp>
      </p:grpSp>
    </p:spTree>
    <p:extLst>
      <p:ext uri="{BB962C8B-B14F-4D97-AF65-F5344CB8AC3E}">
        <p14:creationId xmlns:p14="http://schemas.microsoft.com/office/powerpoint/2010/main" val="38309413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590400" y="2238476"/>
            <a:ext cx="4891596" cy="3006562"/>
          </a:xfrm>
        </p:spPr>
        <p:txBody>
          <a:bodyPr>
            <a:normAutofit/>
          </a:bodyPr>
          <a:lstStyle/>
          <a:p>
            <a:r>
              <a:rPr lang="en-GB" sz="3600" dirty="0"/>
              <a:t>The impact of depression </a:t>
            </a:r>
            <a:endParaRPr lang="en-US" sz="3600" dirty="0"/>
          </a:p>
        </p:txBody>
      </p:sp>
      <p:graphicFrame>
        <p:nvGraphicFramePr>
          <p:cNvPr id="13" name="Diagram 12"/>
          <p:cNvGraphicFramePr/>
          <p:nvPr/>
        </p:nvGraphicFramePr>
        <p:xfrm>
          <a:off x="441434" y="4975233"/>
          <a:ext cx="11340997" cy="17342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 2"/>
          <p:cNvGraphicFramePr/>
          <p:nvPr>
            <p:extLst>
              <p:ext uri="{D42A27DB-BD31-4B8C-83A1-F6EECF244321}">
                <p14:modId xmlns:p14="http://schemas.microsoft.com/office/powerpoint/2010/main" val="3399761570"/>
              </p:ext>
            </p:extLst>
          </p:nvPr>
        </p:nvGraphicFramePr>
        <p:xfrm>
          <a:off x="3732907" y="758266"/>
          <a:ext cx="3746789" cy="404508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14" name="Diagram 13"/>
          <p:cNvGraphicFramePr/>
          <p:nvPr>
            <p:extLst>
              <p:ext uri="{D42A27DB-BD31-4B8C-83A1-F6EECF244321}">
                <p14:modId xmlns:p14="http://schemas.microsoft.com/office/powerpoint/2010/main" val="3060701671"/>
              </p:ext>
            </p:extLst>
          </p:nvPr>
        </p:nvGraphicFramePr>
        <p:xfrm>
          <a:off x="7775732" y="990397"/>
          <a:ext cx="4538403" cy="3580824"/>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pSp>
        <p:nvGrpSpPr>
          <p:cNvPr id="15" name="Group 14"/>
          <p:cNvGrpSpPr/>
          <p:nvPr/>
        </p:nvGrpSpPr>
        <p:grpSpPr>
          <a:xfrm>
            <a:off x="670535" y="1175118"/>
            <a:ext cx="3004820" cy="1333163"/>
            <a:chOff x="544840" y="0"/>
            <a:chExt cx="2356017" cy="924387"/>
          </a:xfrm>
        </p:grpSpPr>
        <p:sp>
          <p:nvSpPr>
            <p:cNvPr id="16" name="Rounded Rectangle 15"/>
            <p:cNvSpPr/>
            <p:nvPr/>
          </p:nvSpPr>
          <p:spPr>
            <a:xfrm>
              <a:off x="544840" y="0"/>
              <a:ext cx="2356017" cy="924387"/>
            </a:xfrm>
            <a:prstGeom prst="roundRect">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endParaRPr lang="en-GB"/>
            </a:p>
          </p:txBody>
        </p:sp>
        <p:sp>
          <p:nvSpPr>
            <p:cNvPr id="17" name="Rounded Rectangle 4"/>
            <p:cNvSpPr txBox="1"/>
            <p:nvPr/>
          </p:nvSpPr>
          <p:spPr>
            <a:xfrm>
              <a:off x="589965" y="45125"/>
              <a:ext cx="2265767" cy="83413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pPr>
              <a:r>
                <a:rPr lang="en-US" sz="2000" kern="1200"/>
                <a:t>depression-executive dysfunction syndrome"</a:t>
              </a:r>
            </a:p>
          </p:txBody>
        </p:sp>
      </p:grpSp>
    </p:spTree>
    <p:extLst>
      <p:ext uri="{BB962C8B-B14F-4D97-AF65-F5344CB8AC3E}">
        <p14:creationId xmlns:p14="http://schemas.microsoft.com/office/powerpoint/2010/main" val="22642046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26095-876F-F41C-67F2-F275621C41B7}"/>
              </a:ext>
            </a:extLst>
          </p:cNvPr>
          <p:cNvSpPr>
            <a:spLocks noGrp="1"/>
          </p:cNvSpPr>
          <p:nvPr>
            <p:ph type="title"/>
          </p:nvPr>
        </p:nvSpPr>
        <p:spPr>
          <a:xfrm>
            <a:off x="676182" y="406107"/>
            <a:ext cx="9500586" cy="893243"/>
          </a:xfrm>
        </p:spPr>
        <p:txBody>
          <a:bodyPr/>
          <a:lstStyle/>
          <a:p>
            <a:r>
              <a:rPr lang="en-GB" dirty="0"/>
              <a:t>Task</a:t>
            </a:r>
          </a:p>
        </p:txBody>
      </p:sp>
      <p:sp>
        <p:nvSpPr>
          <p:cNvPr id="7" name="TextBox 6">
            <a:extLst>
              <a:ext uri="{FF2B5EF4-FFF2-40B4-BE49-F238E27FC236}">
                <a16:creationId xmlns:a16="http://schemas.microsoft.com/office/drawing/2014/main" id="{5E993E05-0F9D-917A-3A9B-EF7F8ED13B03}"/>
              </a:ext>
            </a:extLst>
          </p:cNvPr>
          <p:cNvSpPr txBox="1"/>
          <p:nvPr/>
        </p:nvSpPr>
        <p:spPr>
          <a:xfrm>
            <a:off x="676182" y="1834465"/>
            <a:ext cx="10839635" cy="4108945"/>
          </a:xfrm>
          <a:prstGeom prst="rect">
            <a:avLst/>
          </a:prstGeom>
          <a:noFill/>
        </p:spPr>
        <p:txBody>
          <a:bodyPr wrap="square">
            <a:spAutoFit/>
          </a:bodyPr>
          <a:lstStyle/>
          <a:p>
            <a:pPr>
              <a:lnSpc>
                <a:spcPct val="107000"/>
              </a:lnSpc>
              <a:spcAft>
                <a:spcPts val="800"/>
              </a:spcAft>
              <a:buNone/>
            </a:pPr>
            <a:r>
              <a:rPr lang="en-GB" sz="2000" dirty="0">
                <a:effectLst/>
                <a:latin typeface="Times New Roman" panose="02020603050405020304" pitchFamily="18" charset="0"/>
                <a:ea typeface="Calibri" panose="020F0502020204030204" pitchFamily="34" charset="0"/>
                <a:cs typeface="Arial" panose="020B0604020202020204" pitchFamily="34" charset="0"/>
              </a:rPr>
              <a:t>You should have read the articles below before today’s seminar. </a:t>
            </a:r>
            <a:r>
              <a:rPr lang="en-GB" sz="2000" i="1" dirty="0">
                <a:effectLst/>
                <a:latin typeface="Times New Roman" panose="02020603050405020304" pitchFamily="18" charset="0"/>
                <a:ea typeface="Calibri" panose="020F0502020204030204" pitchFamily="34" charset="0"/>
                <a:cs typeface="Arial" panose="020B0604020202020204" pitchFamily="34" charset="0"/>
              </a:rPr>
              <a:t>A connected society: A Strategy for tackling loneliness – laying the foundations for change</a:t>
            </a:r>
            <a:r>
              <a:rPr lang="en-GB" sz="2000" dirty="0">
                <a:effectLst/>
                <a:latin typeface="Times New Roman" panose="02020603050405020304" pitchFamily="18" charset="0"/>
                <a:ea typeface="Calibri" panose="020F0502020204030204" pitchFamily="34" charset="0"/>
                <a:cs typeface="Arial" panose="020B0604020202020204" pitchFamily="34" charset="0"/>
              </a:rPr>
              <a:t> </a:t>
            </a:r>
            <a:endParaRPr lang="en-GB"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sz="2000" u="sng" dirty="0">
                <a:solidFill>
                  <a:srgbClr val="0563C1"/>
                </a:solidFill>
                <a:effectLst/>
                <a:latin typeface="Times New Roman" panose="02020603050405020304" pitchFamily="18" charset="0"/>
                <a:ea typeface="Calibri" panose="020F0502020204030204" pitchFamily="34" charset="0"/>
                <a:cs typeface="Arial" panose="020B0604020202020204" pitchFamily="34" charset="0"/>
                <a:hlinkClick r:id="rId2"/>
              </a:rPr>
              <a:t>https://assets.publishing.service.gov.uk/government/uploads/system/uploads/attachment_data/file/750909/6.4882_DCMS_Loneliness_Strategy_web_Update.pdf</a:t>
            </a:r>
            <a:endParaRPr lang="en-GB"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sz="2000" i="1" dirty="0">
                <a:effectLst/>
                <a:latin typeface="Times New Roman" panose="02020603050405020304" pitchFamily="18" charset="0"/>
                <a:ea typeface="Times New Roman" panose="02020603050405020304" pitchFamily="18" charset="0"/>
                <a:cs typeface="Arial" panose="020B0604020202020204" pitchFamily="34" charset="0"/>
              </a:rPr>
              <a:t>The Strategy for Older People in Wales 2013-2023 </a:t>
            </a:r>
            <a:r>
              <a:rPr lang="en-GB" sz="2000" u="sng" dirty="0">
                <a:solidFill>
                  <a:srgbClr val="0563C1"/>
                </a:solidFill>
                <a:effectLst/>
                <a:latin typeface="Times New Roman" panose="02020603050405020304" pitchFamily="18" charset="0"/>
                <a:ea typeface="Calibri" panose="020F0502020204030204" pitchFamily="34" charset="0"/>
                <a:cs typeface="Arial" panose="020B0604020202020204" pitchFamily="34" charset="0"/>
                <a:hlinkClick r:id="rId3"/>
              </a:rPr>
              <a:t>http://www.cpa.org.uk/cpa-lga-evidence/Merthyr_Tydfil_County_Borough_Council/The_Strategy_for_Older_People_in_Wales_2013-2023.pdf</a:t>
            </a:r>
            <a:endParaRPr lang="en-GB"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sz="2000" u="none" strike="noStrike" dirty="0">
                <a:solidFill>
                  <a:srgbClr val="0563C1"/>
                </a:solidFill>
                <a:effectLst/>
                <a:latin typeface="Times New Roman" panose="02020603050405020304" pitchFamily="18" charset="0"/>
                <a:ea typeface="Calibri" panose="020F0502020204030204" pitchFamily="34" charset="0"/>
                <a:cs typeface="Arial" panose="020B0604020202020204" pitchFamily="34" charset="0"/>
              </a:rPr>
              <a:t> </a:t>
            </a:r>
            <a:endParaRPr lang="en-GB"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sz="2000" dirty="0">
                <a:effectLst/>
                <a:latin typeface="Times New Roman" panose="02020603050405020304" pitchFamily="18" charset="0"/>
                <a:ea typeface="Times New Roman" panose="02020603050405020304" pitchFamily="18" charset="0"/>
                <a:cs typeface="Arial" panose="020B0604020202020204" pitchFamily="34" charset="0"/>
              </a:rPr>
              <a:t>I want you to search online to see where (in Wales) –  the recommendations in the above document are being carried out. Discuss what work has been carried out and its effectiveness, barriers, obstacles, etc.  What should they be doing?</a:t>
            </a:r>
            <a:endParaRPr lang="en-GB"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430562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295882"/>
            <a:ext cx="9905998" cy="1478570"/>
          </a:xfrm>
        </p:spPr>
        <p:txBody>
          <a:bodyPr/>
          <a:lstStyle/>
          <a:p>
            <a:r>
              <a:rPr lang="en-GB"/>
              <a:t>References </a:t>
            </a:r>
            <a:endParaRPr lang="en-US"/>
          </a:p>
        </p:txBody>
      </p:sp>
      <p:sp>
        <p:nvSpPr>
          <p:cNvPr id="3" name="Content Placeholder 2"/>
          <p:cNvSpPr>
            <a:spLocks noGrp="1"/>
          </p:cNvSpPr>
          <p:nvPr>
            <p:ph idx="1"/>
          </p:nvPr>
        </p:nvSpPr>
        <p:spPr>
          <a:xfrm>
            <a:off x="1141412" y="740978"/>
            <a:ext cx="9905999" cy="5927835"/>
          </a:xfrm>
        </p:spPr>
        <p:txBody>
          <a:bodyPr>
            <a:noAutofit/>
          </a:bodyPr>
          <a:lstStyle/>
          <a:p>
            <a:r>
              <a:rPr lang="en-US" sz="1600"/>
              <a:t> Godfrey M et al (2005). Literature and policy review on prevention and services. UK Inquiry into Mental Health and Well-Being in Later Life. London: Age Concern/Mental Health Foundation.</a:t>
            </a:r>
          </a:p>
          <a:p>
            <a:r>
              <a:rPr lang="en-US" sz="1600"/>
              <a:t> Craig R, </a:t>
            </a:r>
            <a:r>
              <a:rPr lang="en-US" sz="1600" err="1"/>
              <a:t>Mindell</a:t>
            </a:r>
            <a:r>
              <a:rPr lang="en-US" sz="1600"/>
              <a:t> J (</a:t>
            </a:r>
            <a:r>
              <a:rPr lang="en-US" sz="1600" err="1"/>
              <a:t>eds</a:t>
            </a:r>
            <a:r>
              <a:rPr lang="en-US" sz="1600"/>
              <a:t>) (2007). Health survey for England 2005: the health of older people. London: Information Centre.</a:t>
            </a:r>
          </a:p>
          <a:p>
            <a:r>
              <a:rPr lang="en-US" sz="1600"/>
              <a:t>Age Concern (2006). Promoting mental health and well-being in later life: a first report from the UK Inquiry into Mental Health and Well-Being in Later Life. London: Age Concern/Mental Health Foundation.</a:t>
            </a:r>
          </a:p>
          <a:p>
            <a:r>
              <a:rPr lang="en-US" sz="1600"/>
              <a:t> </a:t>
            </a:r>
            <a:r>
              <a:rPr lang="en-US" sz="1600" err="1"/>
              <a:t>Rait</a:t>
            </a:r>
            <a:r>
              <a:rPr lang="en-US" sz="1600"/>
              <a:t> G, Burns A, Chew CA (1996). Old age, ethnicity and mental illness: a triple whammy. British Medical Journal 313: 1347–1348.</a:t>
            </a:r>
          </a:p>
          <a:p>
            <a:r>
              <a:rPr lang="en-US" sz="1600"/>
              <a:t> Amore M, </a:t>
            </a:r>
            <a:r>
              <a:rPr lang="en-US" sz="1600" err="1"/>
              <a:t>Tagariello</a:t>
            </a:r>
            <a:r>
              <a:rPr lang="en-US" sz="1600"/>
              <a:t> P, </a:t>
            </a:r>
            <a:r>
              <a:rPr lang="en-US" sz="1600" err="1"/>
              <a:t>Laterza</a:t>
            </a:r>
            <a:r>
              <a:rPr lang="en-US" sz="1600"/>
              <a:t> C, </a:t>
            </a:r>
            <a:r>
              <a:rPr lang="en-US" sz="1600" err="1"/>
              <a:t>Savoia</a:t>
            </a:r>
            <a:r>
              <a:rPr lang="en-US" sz="1600"/>
              <a:t> EM (2007). Subtypes of depression in dementia. Archives of Gerontology and Geriatrics 44 (s1): 23–33.</a:t>
            </a:r>
          </a:p>
          <a:p>
            <a:r>
              <a:rPr lang="en-US" sz="1600"/>
              <a:t> </a:t>
            </a:r>
            <a:r>
              <a:rPr lang="en-US" sz="1600" err="1"/>
              <a:t>Egede</a:t>
            </a:r>
            <a:r>
              <a:rPr lang="en-US" sz="1600"/>
              <a:t> LE (2007). Major depression in individuals with chronic medical disorders: prevalence, correlates and association with health resource utilization, lost productivity and functional disability. General Hospital Psychiatry 29(5): 409–416. 10</a:t>
            </a:r>
          </a:p>
          <a:p>
            <a:r>
              <a:rPr lang="en-US" sz="1600"/>
              <a:t> NICE (2009). Depression in adults with a chronic physical health problem: treatment and management. London: NICE. </a:t>
            </a:r>
            <a:r>
              <a:rPr lang="en-US" sz="1600">
                <a:hlinkClick r:id="rId2"/>
              </a:rPr>
              <a:t>http://www</a:t>
            </a:r>
            <a:r>
              <a:rPr lang="en-US" sz="1600"/>
              <a:t>. nice.org.uk/</a:t>
            </a:r>
            <a:r>
              <a:rPr lang="en-US" sz="1600" err="1"/>
              <a:t>nicemedia</a:t>
            </a:r>
            <a:r>
              <a:rPr lang="en-US" sz="1600"/>
              <a:t>/pdf/CG91FullGuideline.pdf [accessed February 2016] </a:t>
            </a:r>
          </a:p>
          <a:p>
            <a:r>
              <a:rPr lang="en-US" sz="1600" err="1"/>
              <a:t>Moussavi</a:t>
            </a:r>
            <a:r>
              <a:rPr lang="en-US" sz="1600"/>
              <a:t> S, </a:t>
            </a:r>
            <a:r>
              <a:rPr lang="en-US" sz="1600" err="1"/>
              <a:t>Chatterji</a:t>
            </a:r>
            <a:r>
              <a:rPr lang="en-US" sz="1600"/>
              <a:t> S, Verdes E et al (2007). Depression, chronic disease and decrements in health. Results from the world Health Surveys. Lancet 370: 851–858.</a:t>
            </a:r>
          </a:p>
        </p:txBody>
      </p:sp>
    </p:spTree>
    <p:extLst>
      <p:ext uri="{BB962C8B-B14F-4D97-AF65-F5344CB8AC3E}">
        <p14:creationId xmlns:p14="http://schemas.microsoft.com/office/powerpoint/2010/main" val="29489970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18147" y="753978"/>
            <a:ext cx="11197390" cy="1947735"/>
          </a:xfrm>
        </p:spPr>
        <p:txBody>
          <a:bodyPr>
            <a:noAutofit/>
          </a:bodyPr>
          <a:lstStyle/>
          <a:p>
            <a:r>
              <a:rPr lang="en-US" sz="1800"/>
              <a:t>Dewey, </a:t>
            </a:r>
            <a:r>
              <a:rPr lang="en-US" sz="1800" err="1"/>
              <a:t>Saz</a:t>
            </a:r>
            <a:r>
              <a:rPr lang="en-US" sz="1800"/>
              <a:t> (2001). Dementia, cognitive impairment and mortality in persons aged 65 and over living in the community: a systematic review of the literature. International Journal of Geriatric Psychiatry 16(8): 751–761.</a:t>
            </a:r>
          </a:p>
          <a:p>
            <a:r>
              <a:rPr lang="en-US" sz="1800" err="1"/>
              <a:t>Mykletun</a:t>
            </a:r>
            <a:r>
              <a:rPr lang="en-US" sz="1800"/>
              <a:t> A, </a:t>
            </a:r>
            <a:r>
              <a:rPr lang="en-US" sz="1800" err="1"/>
              <a:t>Bjerkeset</a:t>
            </a:r>
            <a:r>
              <a:rPr lang="en-US" sz="1800"/>
              <a:t> O, </a:t>
            </a:r>
            <a:r>
              <a:rPr lang="en-US" sz="1800" err="1"/>
              <a:t>Øverland</a:t>
            </a:r>
            <a:r>
              <a:rPr lang="en-US" sz="1800"/>
              <a:t> S et al (2009). Levels of anxiety and depression as predictors of mortality: the HUNT study. British Journal of Psychiatry 195: 118–125.</a:t>
            </a:r>
          </a:p>
          <a:p>
            <a:r>
              <a:rPr lang="en-US" sz="1800"/>
              <a:t>Hemingway M, Marmot M (1999). Psychosocial factors in the </a:t>
            </a:r>
            <a:r>
              <a:rPr lang="en-US" sz="1800" err="1"/>
              <a:t>aetiology</a:t>
            </a:r>
            <a:r>
              <a:rPr lang="en-US" sz="1800"/>
              <a:t> and prognosis of coronary heart disease: systematic review of prospective cohort studies. British Medical Journal 318: 1460.</a:t>
            </a:r>
          </a:p>
          <a:p>
            <a:r>
              <a:rPr lang="en-US" sz="1800"/>
              <a:t>Nicholson A, </a:t>
            </a:r>
            <a:r>
              <a:rPr lang="en-US" sz="1800" err="1"/>
              <a:t>Kuper</a:t>
            </a:r>
            <a:r>
              <a:rPr lang="en-US" sz="1800"/>
              <a:t> H, Hemingway M (2006). Depression as an </a:t>
            </a:r>
            <a:r>
              <a:rPr lang="en-US" sz="1800" err="1"/>
              <a:t>aetiologic</a:t>
            </a:r>
            <a:r>
              <a:rPr lang="en-US" sz="1800"/>
              <a:t> and prognostic factor in coronary heart disease: a meta-analysis of 6362 events among 146,538 participants in 54 observational studies. European Heart Journal 27(23): 2763-2774</a:t>
            </a:r>
          </a:p>
          <a:p>
            <a:r>
              <a:rPr lang="en-US" sz="1800"/>
              <a:t>National Confidential Inquiry into Suicides and Homicides (2010). Annual report: England and Wales. Manchester: National Confidential Inquiry into Suicides and Homicides http://www. medicine.manchester.ac.uk/psychiatry/research/suicide/prevention/ </a:t>
            </a:r>
            <a:r>
              <a:rPr lang="en-US" sz="1800" err="1"/>
              <a:t>nci</a:t>
            </a:r>
            <a:r>
              <a:rPr lang="en-US" sz="1800"/>
              <a:t>/</a:t>
            </a:r>
            <a:r>
              <a:rPr lang="en-US" sz="1800" err="1"/>
              <a:t>inquiryannualreports</a:t>
            </a:r>
            <a:r>
              <a:rPr lang="en-US" sz="1800"/>
              <a:t>/AnnualReportJuly2010.pdf [accessed February 2016]</a:t>
            </a:r>
          </a:p>
          <a:p>
            <a:r>
              <a:rPr lang="en-US" sz="1800" err="1"/>
              <a:t>Alexopoulus</a:t>
            </a:r>
            <a:r>
              <a:rPr lang="en-US" sz="1800"/>
              <a:t> A (2005). Depression in the elderly. Lancet 365:1961– 1970.</a:t>
            </a:r>
          </a:p>
          <a:p>
            <a:r>
              <a:rPr lang="en-US" sz="1800"/>
              <a:t>Burroughs H, Morley M, Lovell K et al (2006). ‘Justifiable depression’: how health professionals and patients view late-life depression – a qualitative study. Family Practice 23: 369–377.</a:t>
            </a:r>
          </a:p>
          <a:p>
            <a:r>
              <a:rPr lang="en-US" sz="1800"/>
              <a:t>Foresight Mental Capital and Wellbeing Project (2008). Final project report. London: Government </a:t>
            </a:r>
            <a:r>
              <a:rPr lang="en-US" sz="1800" err="1"/>
              <a:t>Officefor</a:t>
            </a:r>
            <a:r>
              <a:rPr lang="en-US" sz="1800"/>
              <a:t> Science</a:t>
            </a:r>
          </a:p>
        </p:txBody>
      </p:sp>
      <p:sp>
        <p:nvSpPr>
          <p:cNvPr id="4" name="Title 1"/>
          <p:cNvSpPr>
            <a:spLocks noGrp="1"/>
          </p:cNvSpPr>
          <p:nvPr>
            <p:ph type="title"/>
          </p:nvPr>
        </p:nvSpPr>
        <p:spPr>
          <a:xfrm>
            <a:off x="1141413" y="-232820"/>
            <a:ext cx="9905998" cy="1478570"/>
          </a:xfrm>
        </p:spPr>
        <p:txBody>
          <a:bodyPr/>
          <a:lstStyle/>
          <a:p>
            <a:r>
              <a:rPr lang="en-GB"/>
              <a:t>References </a:t>
            </a:r>
            <a:endParaRPr lang="en-US"/>
          </a:p>
        </p:txBody>
      </p:sp>
    </p:spTree>
    <p:extLst>
      <p:ext uri="{BB962C8B-B14F-4D97-AF65-F5344CB8AC3E}">
        <p14:creationId xmlns:p14="http://schemas.microsoft.com/office/powerpoint/2010/main" val="19958162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89538" y="1230814"/>
            <a:ext cx="9905999" cy="5374938"/>
          </a:xfrm>
        </p:spPr>
        <p:txBody>
          <a:bodyPr>
            <a:normAutofit fontScale="85000" lnSpcReduction="20000"/>
          </a:bodyPr>
          <a:lstStyle/>
          <a:p>
            <a:r>
              <a:rPr lang="en-US"/>
              <a:t> Department of Health (2011). Talking therapies: a four-year plan of action. London: Department of Health</a:t>
            </a:r>
          </a:p>
          <a:p>
            <a:r>
              <a:rPr lang="en-US"/>
              <a:t> Givens J, </a:t>
            </a:r>
            <a:r>
              <a:rPr lang="en-US" err="1"/>
              <a:t>Datto</a:t>
            </a:r>
            <a:r>
              <a:rPr lang="en-US"/>
              <a:t> C, </a:t>
            </a:r>
            <a:r>
              <a:rPr lang="en-US" err="1"/>
              <a:t>Ruckdeschel</a:t>
            </a:r>
            <a:r>
              <a:rPr lang="en-US"/>
              <a:t> K et al (2006). Older patients’ aversion to antidepressants: a qualitative study. Journal of General Internal Medicine 21:146–151.</a:t>
            </a:r>
          </a:p>
          <a:p>
            <a:r>
              <a:rPr lang="en-US"/>
              <a:t>Woods R, Roth A (2005). Effectiveness of psychological interventions with older people. In: Roth A, </a:t>
            </a:r>
            <a:r>
              <a:rPr lang="en-US" err="1"/>
              <a:t>Fonagy</a:t>
            </a:r>
            <a:r>
              <a:rPr lang="en-US"/>
              <a:t> P (</a:t>
            </a:r>
            <a:r>
              <a:rPr lang="en-US" err="1"/>
              <a:t>eds</a:t>
            </a:r>
            <a:r>
              <a:rPr lang="en-US"/>
              <a:t>). What works for whom? A critical review of psychotherapy research (second edition). New York: Guilford Press 425–446.</a:t>
            </a:r>
          </a:p>
          <a:p>
            <a:r>
              <a:rPr lang="en-US"/>
              <a:t>Kendrick T, </a:t>
            </a:r>
            <a:r>
              <a:rPr lang="en-US" err="1"/>
              <a:t>Dowrick</a:t>
            </a:r>
            <a:r>
              <a:rPr lang="en-US"/>
              <a:t> C, McBride A et al (2009). Management of depression in UK general practice in relation to scores on depression severity questionnaires: analysis of medical record data. British Medical Journal 338: b750. </a:t>
            </a:r>
          </a:p>
          <a:p>
            <a:r>
              <a:rPr lang="en-US"/>
              <a:t>Mead N, Lester H, Chew-Graham C et al (2010). Effects of befriending on depressive symptoms and distress: systematic review and meta-analysis. British Journal of Psychiatry 196: 96–101.</a:t>
            </a:r>
          </a:p>
          <a:p>
            <a:r>
              <a:rPr lang="en-US"/>
              <a:t>Chew-Graham CA, Lovell K, Roberts C et al (2007). A randomized controlled trial to test the feasibility of a collaborative care model for the management of depression in older people. British Journal of General Practice 57: 364–369.</a:t>
            </a:r>
          </a:p>
          <a:p>
            <a:r>
              <a:rPr lang="en-US" err="1"/>
              <a:t>Netuveli</a:t>
            </a:r>
            <a:r>
              <a:rPr lang="en-US"/>
              <a:t> G, Wiggins RD, Montgomery SM, </a:t>
            </a:r>
            <a:r>
              <a:rPr lang="en-US" err="1"/>
              <a:t>Hildon</a:t>
            </a:r>
            <a:r>
              <a:rPr lang="en-US"/>
              <a:t> Z (2008). Mental health and resilience at older ages: bouncing back after adversity in the British Household Panel Survey. Journal of Epidemiology and Community Health 62 (11): 987–991.</a:t>
            </a:r>
          </a:p>
          <a:p>
            <a:r>
              <a:rPr lang="en-US"/>
              <a:t>White H, McConnell E, </a:t>
            </a:r>
            <a:r>
              <a:rPr lang="en-US" err="1"/>
              <a:t>Clipp</a:t>
            </a:r>
            <a:r>
              <a:rPr lang="en-US"/>
              <a:t> E (2002). A randomized controlled trial of the psychosocial impact of providing internet training and access to older adults. Aging &amp; Mental Health 6(3): 213–221.</a:t>
            </a:r>
          </a:p>
          <a:p>
            <a:r>
              <a:rPr lang="en-US" err="1"/>
              <a:t>Windle</a:t>
            </a:r>
            <a:r>
              <a:rPr lang="en-US"/>
              <a:t> J, Hughes D, Lick P et al (2008). Public health interventions to promote mental well-being in people aged 65 and over: systematic review of effectiveness and cost-effectiveness. London: NICE. http://www.nice.org.uk/nicemedia/live/11999/42401/42401. pdf [accessed February 2016].</a:t>
            </a:r>
          </a:p>
        </p:txBody>
      </p:sp>
      <p:sp>
        <p:nvSpPr>
          <p:cNvPr id="4" name="Title 1"/>
          <p:cNvSpPr>
            <a:spLocks noGrp="1"/>
          </p:cNvSpPr>
          <p:nvPr>
            <p:ph type="title"/>
          </p:nvPr>
        </p:nvSpPr>
        <p:spPr>
          <a:xfrm>
            <a:off x="1301834" y="-247756"/>
            <a:ext cx="9905998" cy="1478570"/>
          </a:xfrm>
        </p:spPr>
        <p:txBody>
          <a:bodyPr/>
          <a:lstStyle/>
          <a:p>
            <a:r>
              <a:rPr lang="en-GB"/>
              <a:t>References </a:t>
            </a:r>
            <a:endParaRPr lang="en-US"/>
          </a:p>
        </p:txBody>
      </p:sp>
    </p:spTree>
    <p:extLst>
      <p:ext uri="{BB962C8B-B14F-4D97-AF65-F5344CB8AC3E}">
        <p14:creationId xmlns:p14="http://schemas.microsoft.com/office/powerpoint/2010/main" val="167233814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70943" y="901370"/>
            <a:ext cx="11267090" cy="6220101"/>
          </a:xfrm>
          <a:prstGeom prst="rect">
            <a:avLst/>
          </a:prstGeom>
        </p:spPr>
        <p:txBody>
          <a:bodyPr wrap="square">
            <a:spAutoFit/>
          </a:bodyPr>
          <a:lstStyle/>
          <a:p>
            <a:pPr>
              <a:spcBef>
                <a:spcPts val="600"/>
              </a:spcBef>
            </a:pPr>
            <a:r>
              <a:rPr lang="en-GB" sz="1400" b="0" i="0">
                <a:effectLst/>
              </a:rPr>
              <a:t>Perlman, D., &amp; </a:t>
            </a:r>
            <a:r>
              <a:rPr lang="en-GB" sz="1400" b="0" i="0" err="1">
                <a:effectLst/>
              </a:rPr>
              <a:t>Peplau</a:t>
            </a:r>
            <a:r>
              <a:rPr lang="en-GB" sz="1400" b="0" i="0">
                <a:effectLst/>
              </a:rPr>
              <a:t>, L. A. (1982). Theoretical approaches to loneliness. </a:t>
            </a:r>
            <a:r>
              <a:rPr lang="en-GB" sz="1400" b="0" i="1">
                <a:effectLst/>
              </a:rPr>
              <a:t>Loneliness: A sourcebook of current theory, research and therapy</a:t>
            </a:r>
            <a:r>
              <a:rPr lang="en-GB" sz="1400" b="0" i="0">
                <a:effectLst/>
              </a:rPr>
              <a:t>, 123-134.</a:t>
            </a:r>
          </a:p>
          <a:p>
            <a:pPr>
              <a:spcBef>
                <a:spcPts val="600"/>
              </a:spcBef>
            </a:pPr>
            <a:r>
              <a:rPr lang="en-GB" sz="1400" b="0" i="0">
                <a:effectLst/>
              </a:rPr>
              <a:t>Perlman, D. (2004). European and Canadian studies of loneliness among seniors. Canadian Journal on Aging/La Revue </a:t>
            </a:r>
            <a:r>
              <a:rPr lang="en-GB" sz="1400" b="0" i="0" err="1">
                <a:effectLst/>
              </a:rPr>
              <a:t>canadienne</a:t>
            </a:r>
            <a:r>
              <a:rPr lang="en-GB" sz="1400" b="0" i="0">
                <a:effectLst/>
              </a:rPr>
              <a:t> du </a:t>
            </a:r>
            <a:r>
              <a:rPr lang="en-GB" sz="1400" b="0" i="0" err="1">
                <a:effectLst/>
              </a:rPr>
              <a:t>vieillissement</a:t>
            </a:r>
            <a:r>
              <a:rPr lang="en-GB" sz="1400" b="0" i="0">
                <a:effectLst/>
              </a:rPr>
              <a:t>, 23(2), 181-188.</a:t>
            </a:r>
          </a:p>
          <a:p>
            <a:pPr>
              <a:spcBef>
                <a:spcPts val="600"/>
              </a:spcBef>
            </a:pPr>
            <a:r>
              <a:rPr lang="en-GB" sz="1400"/>
              <a:t>Hossain, M. A., &amp; Ahmed, D. T. (2012). Virtual caregiver: an ambient-aware elderly monitoring system. </a:t>
            </a:r>
            <a:r>
              <a:rPr lang="en-GB" sz="1400" i="1"/>
              <a:t>IEEE Transactions on Information Technology in Biomedicine</a:t>
            </a:r>
            <a:r>
              <a:rPr lang="en-GB" sz="1400"/>
              <a:t>, </a:t>
            </a:r>
            <a:r>
              <a:rPr lang="en-GB" sz="1400" i="1"/>
              <a:t>16</a:t>
            </a:r>
            <a:r>
              <a:rPr lang="en-GB" sz="1400"/>
              <a:t>(6), 1024-1031.</a:t>
            </a:r>
          </a:p>
          <a:p>
            <a:pPr>
              <a:spcBef>
                <a:spcPts val="600"/>
              </a:spcBef>
            </a:pPr>
            <a:r>
              <a:rPr lang="en-GB" sz="1400" err="1"/>
              <a:t>Neves</a:t>
            </a:r>
            <a:r>
              <a:rPr lang="en-GB" sz="1400"/>
              <a:t>, B. B., </a:t>
            </a:r>
            <a:r>
              <a:rPr lang="en-GB" sz="1400" err="1"/>
              <a:t>Amaro</a:t>
            </a:r>
            <a:r>
              <a:rPr lang="en-GB" sz="1400"/>
              <a:t>, F., &amp; Fonseca, J. R. (2013). Coming of (old) age in the digital age: ICT usage and non-usage among older adults. Sociological Research Online, 18(2), 1-14.</a:t>
            </a:r>
          </a:p>
          <a:p>
            <a:pPr>
              <a:spcBef>
                <a:spcPts val="600"/>
              </a:spcBef>
            </a:pPr>
            <a:r>
              <a:rPr lang="pt-BR" sz="1400"/>
              <a:t>Azeredo, Z. D. A. S., &amp; Afonso, M. A. N. (2016). Loneliness from the perspective of the elderly. Revista Brasileira de Geriatria e Gerontologia, 19(2), 313-324.</a:t>
            </a:r>
          </a:p>
          <a:p>
            <a:pPr>
              <a:spcBef>
                <a:spcPts val="600"/>
              </a:spcBef>
            </a:pPr>
            <a:r>
              <a:rPr lang="pt-BR" sz="1400"/>
              <a:t>Vaz, S. F. A., &amp; Gaspar, N. M. S. (2011). Depressão em idosos institucionalizados no distrito de Bragança. Revista de Enfermagem Referência, (4), 49-58.</a:t>
            </a:r>
          </a:p>
          <a:p>
            <a:pPr>
              <a:spcBef>
                <a:spcPts val="600"/>
              </a:spcBef>
            </a:pPr>
            <a:r>
              <a:rPr lang="en-GB" sz="1400"/>
              <a:t>Lee, M. (2006). Promoting mental health and well-being in later life: A first report from the UK Inquiry into Mental Health and Well-Being in Later Life. Mental Health Foundation.</a:t>
            </a:r>
          </a:p>
          <a:p>
            <a:pPr>
              <a:spcBef>
                <a:spcPts val="600"/>
              </a:spcBef>
            </a:pPr>
            <a:r>
              <a:rPr lang="en-GB" sz="1400" err="1"/>
              <a:t>Santini</a:t>
            </a:r>
            <a:r>
              <a:rPr lang="en-GB" sz="1400"/>
              <a:t>, Z., Fiori, K. L., Tyrovolas, S., </a:t>
            </a:r>
            <a:r>
              <a:rPr lang="en-GB" sz="1400" err="1"/>
              <a:t>Haro</a:t>
            </a:r>
            <a:r>
              <a:rPr lang="en-GB" sz="1400"/>
              <a:t>, J. M., Feeney, J., &amp; </a:t>
            </a:r>
            <a:r>
              <a:rPr lang="en-GB" sz="1400" err="1"/>
              <a:t>Koyanagi</a:t>
            </a:r>
            <a:r>
              <a:rPr lang="en-GB" sz="1400"/>
              <a:t>, A. (2016). Structure and function of social networks, loneliness, and their association with mental disorders among older men and women in Ireland: A prospective community-based study. European Psychiatry, 33, S204-S206.</a:t>
            </a:r>
          </a:p>
          <a:p>
            <a:pPr>
              <a:spcBef>
                <a:spcPts val="600"/>
              </a:spcBef>
            </a:pPr>
            <a:r>
              <a:rPr lang="en-GB" sz="1400" err="1"/>
              <a:t>Domènech-Abella</a:t>
            </a:r>
            <a:r>
              <a:rPr lang="en-GB" sz="1400"/>
              <a:t>, J., Lara, E., Rubio-Valera, M., </a:t>
            </a:r>
            <a:r>
              <a:rPr lang="en-GB" sz="1400" err="1"/>
              <a:t>Olaya</a:t>
            </a:r>
            <a:r>
              <a:rPr lang="en-GB" sz="1400"/>
              <a:t>, B., Moneta, M. V., Rico-Uribe, L. A., ... &amp; </a:t>
            </a:r>
            <a:r>
              <a:rPr lang="en-GB" sz="1400" err="1"/>
              <a:t>Haro</a:t>
            </a:r>
            <a:r>
              <a:rPr lang="en-GB" sz="1400"/>
              <a:t>, J. M. (2017). Loneliness and depression in the elderly: the role of social network. Social psychiatry and psychiatric epidemiology, 52(4), 381-390.</a:t>
            </a:r>
          </a:p>
          <a:p>
            <a:pPr>
              <a:spcBef>
                <a:spcPts val="600"/>
              </a:spcBef>
            </a:pPr>
            <a:r>
              <a:rPr lang="en-GB" sz="1400" b="0" i="0" err="1">
                <a:effectLst/>
              </a:rPr>
              <a:t>Holwerda</a:t>
            </a:r>
            <a:r>
              <a:rPr lang="en-GB" sz="1400" b="0" i="0">
                <a:effectLst/>
              </a:rPr>
              <a:t>, T. J., </a:t>
            </a:r>
            <a:r>
              <a:rPr lang="en-GB" sz="1400" b="0" i="0" err="1">
                <a:effectLst/>
              </a:rPr>
              <a:t>Deeg</a:t>
            </a:r>
            <a:r>
              <a:rPr lang="en-GB" sz="1400" b="0" i="0">
                <a:effectLst/>
              </a:rPr>
              <a:t>, D. J., </a:t>
            </a:r>
            <a:r>
              <a:rPr lang="en-GB" sz="1400" b="0" i="0" err="1">
                <a:effectLst/>
              </a:rPr>
              <a:t>Beekman</a:t>
            </a:r>
            <a:r>
              <a:rPr lang="en-GB" sz="1400" b="0" i="0">
                <a:effectLst/>
              </a:rPr>
              <a:t>, A. T., van Tilburg, T. G., </a:t>
            </a:r>
            <a:r>
              <a:rPr lang="en-GB" sz="1400" b="0" i="0" err="1">
                <a:effectLst/>
              </a:rPr>
              <a:t>Stek</a:t>
            </a:r>
            <a:r>
              <a:rPr lang="en-GB" sz="1400" b="0" i="0">
                <a:effectLst/>
              </a:rPr>
              <a:t>, M. L., </a:t>
            </a:r>
            <a:r>
              <a:rPr lang="en-GB" sz="1400" b="0" i="0" err="1">
                <a:effectLst/>
              </a:rPr>
              <a:t>Jonker</a:t>
            </a:r>
            <a:r>
              <a:rPr lang="en-GB" sz="1400" b="0" i="0">
                <a:effectLst/>
              </a:rPr>
              <a:t>, C., &amp; </a:t>
            </a:r>
            <a:r>
              <a:rPr lang="en-GB" sz="1400" b="0" i="0" err="1">
                <a:effectLst/>
              </a:rPr>
              <a:t>Schoevers</a:t>
            </a:r>
            <a:r>
              <a:rPr lang="en-GB" sz="1400" b="0" i="0">
                <a:effectLst/>
              </a:rPr>
              <a:t>, R. A. (2012). Feelings of loneliness, but not social isolation, predict dementia onset: results from the Amsterdam Study of the Elderly (AMSTEL). J </a:t>
            </a:r>
            <a:r>
              <a:rPr lang="en-GB" sz="1400" b="0" i="0" err="1">
                <a:effectLst/>
              </a:rPr>
              <a:t>Neurol</a:t>
            </a:r>
            <a:r>
              <a:rPr lang="en-GB" sz="1400" b="0" i="0">
                <a:effectLst/>
              </a:rPr>
              <a:t> </a:t>
            </a:r>
            <a:r>
              <a:rPr lang="en-GB" sz="1400" b="0" i="0" err="1">
                <a:effectLst/>
              </a:rPr>
              <a:t>Neurosurg</a:t>
            </a:r>
            <a:r>
              <a:rPr lang="en-GB" sz="1400" b="0" i="0">
                <a:effectLst/>
              </a:rPr>
              <a:t> Psychiatry, jnnp-2012.</a:t>
            </a:r>
          </a:p>
          <a:p>
            <a:pPr>
              <a:spcBef>
                <a:spcPts val="600"/>
              </a:spcBef>
            </a:pPr>
            <a:endParaRPr lang="en-GB" sz="1400" b="0" i="0">
              <a:effectLst/>
            </a:endParaRPr>
          </a:p>
          <a:p>
            <a:pPr>
              <a:lnSpc>
                <a:spcPct val="150000"/>
              </a:lnSpc>
            </a:pPr>
            <a:endParaRPr lang="en-GB"/>
          </a:p>
        </p:txBody>
      </p:sp>
      <p:sp>
        <p:nvSpPr>
          <p:cNvPr id="5" name="TextBox 4"/>
          <p:cNvSpPr txBox="1"/>
          <p:nvPr/>
        </p:nvSpPr>
        <p:spPr>
          <a:xfrm>
            <a:off x="570943" y="387458"/>
            <a:ext cx="1447832" cy="369332"/>
          </a:xfrm>
          <a:prstGeom prst="rect">
            <a:avLst/>
          </a:prstGeom>
          <a:noFill/>
        </p:spPr>
        <p:txBody>
          <a:bodyPr wrap="none" rtlCol="0">
            <a:spAutoFit/>
          </a:bodyPr>
          <a:lstStyle/>
          <a:p>
            <a:r>
              <a:rPr lang="en-GB"/>
              <a:t>References</a:t>
            </a:r>
          </a:p>
        </p:txBody>
      </p:sp>
    </p:spTree>
    <p:extLst>
      <p:ext uri="{BB962C8B-B14F-4D97-AF65-F5344CB8AC3E}">
        <p14:creationId xmlns:p14="http://schemas.microsoft.com/office/powerpoint/2010/main" val="149539461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6728D11B-929E-4324-91B0-4A4DA4CAC3D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TM03457510[[fn=Savon]]</Template>
  <TotalTime>0</TotalTime>
  <Words>11421</Words>
  <Application>Microsoft Office PowerPoint</Application>
  <PresentationFormat>Widescreen</PresentationFormat>
  <Paragraphs>631</Paragraphs>
  <Slides>43</Slides>
  <Notes>30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ProximaNova</vt:lpstr>
      <vt:lpstr>Arial</vt:lpstr>
      <vt:lpstr>Calibri</vt:lpstr>
      <vt:lpstr>Century Gothic</vt:lpstr>
      <vt:lpstr>Segoe UI</vt:lpstr>
      <vt:lpstr>Symbol</vt:lpstr>
      <vt:lpstr>Times New Roman</vt:lpstr>
      <vt:lpstr>Savon</vt:lpstr>
      <vt:lpstr>Loneliness and Mental Health</vt:lpstr>
      <vt:lpstr>Loneliness</vt:lpstr>
      <vt:lpstr>There are 3 types of loneliness </vt:lpstr>
      <vt:lpstr>Loneliness</vt:lpstr>
      <vt:lpstr>Loneliness</vt:lpstr>
      <vt:lpstr>Loneliness</vt:lpstr>
      <vt:lpstr>Loneliness and social isolation in the United Kingdom</vt:lpstr>
      <vt:lpstr>Risk factors and scales for measuring loneliness </vt:lpstr>
      <vt:lpstr>UCLA – 20 questions </vt:lpstr>
      <vt:lpstr>Loneliness and physical health </vt:lpstr>
      <vt:lpstr>Loneliness and mental health </vt:lpstr>
      <vt:lpstr>Loneliness theories </vt:lpstr>
      <vt:lpstr>Psychodynamic: Fromm-Reichmann (1959) </vt:lpstr>
      <vt:lpstr>Rogers’ Phenomenological Perspective</vt:lpstr>
      <vt:lpstr>Phenomenological Perspective</vt:lpstr>
      <vt:lpstr>Existential Approach: Moustakas (1961, 1972)</vt:lpstr>
      <vt:lpstr>PowerPoint Presentation</vt:lpstr>
      <vt:lpstr>Existential Approach: Moustakas (1961, 1972)</vt:lpstr>
      <vt:lpstr>Cognitive Discrepancy Theory: Peplau and Perlman (1982)   </vt:lpstr>
      <vt:lpstr>Cognitive Discrepancy Theory </vt:lpstr>
      <vt:lpstr>Mental health in old age</vt:lpstr>
      <vt:lpstr>mental health in old age</vt:lpstr>
      <vt:lpstr>PowerPoint Presentation</vt:lpstr>
      <vt:lpstr>Depression in old age</vt:lpstr>
      <vt:lpstr>Prevalence of depression  in older people</vt:lpstr>
      <vt:lpstr>VEVOX</vt:lpstr>
      <vt:lpstr>Potential risk factors</vt:lpstr>
      <vt:lpstr>Diagnosis</vt:lpstr>
      <vt:lpstr>Barriers to diagnosing  depression </vt:lpstr>
      <vt:lpstr>Management of depression in older people in primary care </vt:lpstr>
      <vt:lpstr>Therapies</vt:lpstr>
      <vt:lpstr>Management of depression in older people in primary care </vt:lpstr>
      <vt:lpstr>PowerPoint Presentation</vt:lpstr>
      <vt:lpstr>The impact of depression on the elderly </vt:lpstr>
      <vt:lpstr>Poorer clinical outcomes and prognosis  </vt:lpstr>
      <vt:lpstr>Adverse health behaviours and poorer self-care </vt:lpstr>
      <vt:lpstr>The impact of Depression</vt:lpstr>
      <vt:lpstr>The impact of depression </vt:lpstr>
      <vt:lpstr>Task</vt:lpstr>
      <vt:lpstr>References </vt:lpstr>
      <vt:lpstr>References </vt:lpstr>
      <vt:lpstr>References </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Loneliness</dc:title>
  <dc:creator>Charlotte Greenway</dc:creator>
  <cp:lastModifiedBy>Charlotte Greenway</cp:lastModifiedBy>
  <cp:revision>2</cp:revision>
  <dcterms:created xsi:type="dcterms:W3CDTF">2018-09-13T14:25:11Z</dcterms:created>
  <dcterms:modified xsi:type="dcterms:W3CDTF">2026-01-05T16:24:38Z</dcterms:modified>
</cp:coreProperties>
</file>