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4" r:id="rId7"/>
    <p:sldId id="262"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013" autoAdjust="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iunae" userId="3f0ff66d437ce9c1" providerId="LiveId" clId="{C32B10E2-5FC6-4FCE-9D54-16FE33F9A9D5}"/>
    <pc:docChg chg="custSel modSld">
      <pc:chgData name="Elena Ciunae" userId="3f0ff66d437ce9c1" providerId="LiveId" clId="{C32B10E2-5FC6-4FCE-9D54-16FE33F9A9D5}" dt="2024-04-29T13:52:02.043" v="14" actId="27636"/>
      <pc:docMkLst>
        <pc:docMk/>
      </pc:docMkLst>
      <pc:sldChg chg="modSp mod">
        <pc:chgData name="Elena Ciunae" userId="3f0ff66d437ce9c1" providerId="LiveId" clId="{C32B10E2-5FC6-4FCE-9D54-16FE33F9A9D5}" dt="2024-04-29T13:52:02.043" v="14" actId="27636"/>
        <pc:sldMkLst>
          <pc:docMk/>
          <pc:sldMk cId="1940726811" sldId="263"/>
        </pc:sldMkLst>
        <pc:spChg chg="mod">
          <ac:chgData name="Elena Ciunae" userId="3f0ff66d437ce9c1" providerId="LiveId" clId="{C32B10E2-5FC6-4FCE-9D54-16FE33F9A9D5}" dt="2024-04-29T13:52:02.043" v="14" actId="27636"/>
          <ac:spMkLst>
            <pc:docMk/>
            <pc:sldMk cId="1940726811" sldId="263"/>
            <ac:spMk id="3" creationId="{EE5B0730-9C46-0E33-EEC0-645BE6ADC686}"/>
          </ac:spMkLst>
        </pc:spChg>
      </pc:sldChg>
      <pc:sldChg chg="modSp mod">
        <pc:chgData name="Elena Ciunae" userId="3f0ff66d437ce9c1" providerId="LiveId" clId="{C32B10E2-5FC6-4FCE-9D54-16FE33F9A9D5}" dt="2024-04-29T13:51:47.113" v="12"/>
        <pc:sldMkLst>
          <pc:docMk/>
          <pc:sldMk cId="2292266727" sldId="265"/>
        </pc:sldMkLst>
        <pc:spChg chg="mod">
          <ac:chgData name="Elena Ciunae" userId="3f0ff66d437ce9c1" providerId="LiveId" clId="{C32B10E2-5FC6-4FCE-9D54-16FE33F9A9D5}" dt="2024-04-29T13:51:47.113" v="12"/>
          <ac:spMkLst>
            <pc:docMk/>
            <pc:sldMk cId="2292266727" sldId="265"/>
            <ac:spMk id="3" creationId="{346415AD-BC09-8C87-3DCD-7DE86305DBD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0FF252-9891-466F-AF17-8FB4CFC36DBE}" type="doc">
      <dgm:prSet loTypeId="urn:microsoft.com/office/officeart/2018/2/layout/IconVerticalSolidList" loCatId="icon" qsTypeId="urn:microsoft.com/office/officeart/2005/8/quickstyle/simple1" qsCatId="simple" csTypeId="urn:microsoft.com/office/officeart/2005/8/colors/colorful4" csCatId="colorful" phldr="1"/>
      <dgm:spPr/>
      <dgm:t>
        <a:bodyPr/>
        <a:lstStyle/>
        <a:p>
          <a:endParaRPr lang="en-US"/>
        </a:p>
      </dgm:t>
    </dgm:pt>
    <dgm:pt modelId="{E3554D9B-FCFA-4840-9095-6DA5A24A02EE}">
      <dgm:prSet/>
      <dgm:spPr/>
      <dgm:t>
        <a:bodyPr/>
        <a:lstStyle/>
        <a:p>
          <a:pPr>
            <a:lnSpc>
              <a:spcPct val="100000"/>
            </a:lnSpc>
          </a:pPr>
          <a:r>
            <a:rPr lang="en-GB" dirty="0"/>
            <a:t>The aim of this presentation is for me to present you a summary of component one report that I prepared for this unit. </a:t>
          </a:r>
          <a:endParaRPr lang="en-US" dirty="0"/>
        </a:p>
      </dgm:t>
    </dgm:pt>
    <dgm:pt modelId="{9651B74B-F6C2-4A41-8BCA-70009F896E48}" type="parTrans" cxnId="{172E0CD8-8B98-4A9A-B813-1689871EE1B1}">
      <dgm:prSet/>
      <dgm:spPr/>
      <dgm:t>
        <a:bodyPr/>
        <a:lstStyle/>
        <a:p>
          <a:endParaRPr lang="en-US"/>
        </a:p>
      </dgm:t>
    </dgm:pt>
    <dgm:pt modelId="{2AFAED4D-709E-4A68-8062-4C5E3A54C249}" type="sibTrans" cxnId="{172E0CD8-8B98-4A9A-B813-1689871EE1B1}">
      <dgm:prSet/>
      <dgm:spPr/>
      <dgm:t>
        <a:bodyPr/>
        <a:lstStyle/>
        <a:p>
          <a:endParaRPr lang="en-US"/>
        </a:p>
      </dgm:t>
    </dgm:pt>
    <dgm:pt modelId="{D5352257-FD43-41DB-8D75-604869B8B12D}">
      <dgm:prSet/>
      <dgm:spPr/>
      <dgm:t>
        <a:bodyPr/>
        <a:lstStyle/>
        <a:p>
          <a:pPr>
            <a:lnSpc>
              <a:spcPct val="100000"/>
            </a:lnSpc>
          </a:pPr>
          <a:r>
            <a:rPr lang="en-GB"/>
            <a:t>For this unit, I used Gibbs reflective model to evaluate my learning and understanding of topics covered by the module. </a:t>
          </a:r>
          <a:endParaRPr lang="en-US"/>
        </a:p>
      </dgm:t>
    </dgm:pt>
    <dgm:pt modelId="{8A76B317-8B22-480B-BBFF-9BB937A9877E}" type="parTrans" cxnId="{BE2BE2EE-8C06-4816-8082-6C3B0C85461C}">
      <dgm:prSet/>
      <dgm:spPr/>
      <dgm:t>
        <a:bodyPr/>
        <a:lstStyle/>
        <a:p>
          <a:endParaRPr lang="en-US"/>
        </a:p>
      </dgm:t>
    </dgm:pt>
    <dgm:pt modelId="{B4645F6F-490D-416F-B450-FF5326AB6DCF}" type="sibTrans" cxnId="{BE2BE2EE-8C06-4816-8082-6C3B0C85461C}">
      <dgm:prSet/>
      <dgm:spPr/>
      <dgm:t>
        <a:bodyPr/>
        <a:lstStyle/>
        <a:p>
          <a:endParaRPr lang="en-US"/>
        </a:p>
      </dgm:t>
    </dgm:pt>
    <dgm:pt modelId="{20B2A027-8B2C-461B-95C7-9D4A342A98E3}">
      <dgm:prSet/>
      <dgm:spPr/>
      <dgm:t>
        <a:bodyPr/>
        <a:lstStyle/>
        <a:p>
          <a:pPr>
            <a:lnSpc>
              <a:spcPct val="100000"/>
            </a:lnSpc>
          </a:pPr>
          <a:r>
            <a:rPr lang="en-GB" dirty="0"/>
            <a:t>The reflective process included the impact of the topic on myself as an individual, as well as the impact of the topic on the economy and the society. </a:t>
          </a:r>
          <a:endParaRPr lang="en-US" dirty="0"/>
        </a:p>
      </dgm:t>
    </dgm:pt>
    <dgm:pt modelId="{AE96F49B-ED1E-422C-BE0E-E7440A3B55B2}" type="parTrans" cxnId="{0D7D8B8E-9639-4DDF-8BE6-DFBD5C8B0548}">
      <dgm:prSet/>
      <dgm:spPr/>
      <dgm:t>
        <a:bodyPr/>
        <a:lstStyle/>
        <a:p>
          <a:endParaRPr lang="en-US"/>
        </a:p>
      </dgm:t>
    </dgm:pt>
    <dgm:pt modelId="{C6DABC9B-6CAC-4A03-876F-D0C047048409}" type="sibTrans" cxnId="{0D7D8B8E-9639-4DDF-8BE6-DFBD5C8B0548}">
      <dgm:prSet/>
      <dgm:spPr/>
      <dgm:t>
        <a:bodyPr/>
        <a:lstStyle/>
        <a:p>
          <a:endParaRPr lang="en-US"/>
        </a:p>
      </dgm:t>
    </dgm:pt>
    <dgm:pt modelId="{7A07C333-C04E-4FD4-AF09-DC432793E5F9}">
      <dgm:prSet/>
      <dgm:spPr/>
      <dgm:t>
        <a:bodyPr/>
        <a:lstStyle/>
        <a:p>
          <a:pPr>
            <a:lnSpc>
              <a:spcPct val="100000"/>
            </a:lnSpc>
          </a:pPr>
          <a:r>
            <a:rPr lang="en-GB" dirty="0"/>
            <a:t>During the reflective process, I evaluated the topic, I analysed my feelings and other’s feelings about the topic, I evaluated the benefits and challenges associated with the topic, I analysed the impact of the topic on me, the economy and the society and I provided recommendations for further approach or development of the topic. </a:t>
          </a:r>
          <a:endParaRPr lang="en-US" dirty="0"/>
        </a:p>
      </dgm:t>
    </dgm:pt>
    <dgm:pt modelId="{3448265D-F3CD-484E-A327-A24EB9B0CCA1}" type="parTrans" cxnId="{E27FF284-4B59-40A7-BA93-E14FC38317B7}">
      <dgm:prSet/>
      <dgm:spPr/>
      <dgm:t>
        <a:bodyPr/>
        <a:lstStyle/>
        <a:p>
          <a:endParaRPr lang="en-US"/>
        </a:p>
      </dgm:t>
    </dgm:pt>
    <dgm:pt modelId="{4D0FB062-4DD7-4C5A-B63B-A4102DD6B6D8}" type="sibTrans" cxnId="{E27FF284-4B59-40A7-BA93-E14FC38317B7}">
      <dgm:prSet/>
      <dgm:spPr/>
      <dgm:t>
        <a:bodyPr/>
        <a:lstStyle/>
        <a:p>
          <a:endParaRPr lang="en-US"/>
        </a:p>
      </dgm:t>
    </dgm:pt>
    <dgm:pt modelId="{FB557D2E-236C-423F-904B-C75AF443CBD1}" type="pres">
      <dgm:prSet presAssocID="{890FF252-9891-466F-AF17-8FB4CFC36DBE}" presName="root" presStyleCnt="0">
        <dgm:presLayoutVars>
          <dgm:dir/>
          <dgm:resizeHandles val="exact"/>
        </dgm:presLayoutVars>
      </dgm:prSet>
      <dgm:spPr/>
    </dgm:pt>
    <dgm:pt modelId="{41637C9B-845C-4CF2-A797-EFB156377C88}" type="pres">
      <dgm:prSet presAssocID="{E3554D9B-FCFA-4840-9095-6DA5A24A02EE}" presName="compNode" presStyleCnt="0"/>
      <dgm:spPr/>
    </dgm:pt>
    <dgm:pt modelId="{DF73F655-BCC8-41EA-A632-08886F3713BD}" type="pres">
      <dgm:prSet presAssocID="{E3554D9B-FCFA-4840-9095-6DA5A24A02EE}" presName="bgRect" presStyleLbl="bgShp" presStyleIdx="0" presStyleCnt="4"/>
      <dgm:spPr/>
    </dgm:pt>
    <dgm:pt modelId="{10AC5CAF-485C-4F4D-BC49-1CCF34C4326B}" type="pres">
      <dgm:prSet presAssocID="{E3554D9B-FCFA-4840-9095-6DA5A24A02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esentation with Checklist"/>
        </a:ext>
      </dgm:extLst>
    </dgm:pt>
    <dgm:pt modelId="{46AA3945-126D-4F9A-B08B-E6C496A434AE}" type="pres">
      <dgm:prSet presAssocID="{E3554D9B-FCFA-4840-9095-6DA5A24A02EE}" presName="spaceRect" presStyleCnt="0"/>
      <dgm:spPr/>
    </dgm:pt>
    <dgm:pt modelId="{B53473FF-D7AB-45DE-B50A-30CB23DD49D8}" type="pres">
      <dgm:prSet presAssocID="{E3554D9B-FCFA-4840-9095-6DA5A24A02EE}" presName="parTx" presStyleLbl="revTx" presStyleIdx="0" presStyleCnt="4">
        <dgm:presLayoutVars>
          <dgm:chMax val="0"/>
          <dgm:chPref val="0"/>
        </dgm:presLayoutVars>
      </dgm:prSet>
      <dgm:spPr/>
    </dgm:pt>
    <dgm:pt modelId="{EFECE3BF-FAC0-4EC6-A93E-FBFF2D27DBB5}" type="pres">
      <dgm:prSet presAssocID="{2AFAED4D-709E-4A68-8062-4C5E3A54C249}" presName="sibTrans" presStyleCnt="0"/>
      <dgm:spPr/>
    </dgm:pt>
    <dgm:pt modelId="{BDADC7A4-BE32-4B64-8EE6-B0F8F0237D97}" type="pres">
      <dgm:prSet presAssocID="{D5352257-FD43-41DB-8D75-604869B8B12D}" presName="compNode" presStyleCnt="0"/>
      <dgm:spPr/>
    </dgm:pt>
    <dgm:pt modelId="{6152C500-84A3-4146-A41D-38AA352A16DF}" type="pres">
      <dgm:prSet presAssocID="{D5352257-FD43-41DB-8D75-604869B8B12D}" presName="bgRect" presStyleLbl="bgShp" presStyleIdx="1" presStyleCnt="4"/>
      <dgm:spPr/>
    </dgm:pt>
    <dgm:pt modelId="{F53473CE-E911-41AE-9B6C-C48E4FF4326E}" type="pres">
      <dgm:prSet presAssocID="{D5352257-FD43-41DB-8D75-604869B8B1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A4AE9F36-D307-467F-ADB8-C2A186774EBC}" type="pres">
      <dgm:prSet presAssocID="{D5352257-FD43-41DB-8D75-604869B8B12D}" presName="spaceRect" presStyleCnt="0"/>
      <dgm:spPr/>
    </dgm:pt>
    <dgm:pt modelId="{7A6A8991-1373-46E3-BAA5-23CD0D96E7AC}" type="pres">
      <dgm:prSet presAssocID="{D5352257-FD43-41DB-8D75-604869B8B12D}" presName="parTx" presStyleLbl="revTx" presStyleIdx="1" presStyleCnt="4">
        <dgm:presLayoutVars>
          <dgm:chMax val="0"/>
          <dgm:chPref val="0"/>
        </dgm:presLayoutVars>
      </dgm:prSet>
      <dgm:spPr/>
    </dgm:pt>
    <dgm:pt modelId="{8666F82E-FD03-410B-9621-033FEC5E2037}" type="pres">
      <dgm:prSet presAssocID="{B4645F6F-490D-416F-B450-FF5326AB6DCF}" presName="sibTrans" presStyleCnt="0"/>
      <dgm:spPr/>
    </dgm:pt>
    <dgm:pt modelId="{65EC9989-864E-434D-B655-7842C59CB7D8}" type="pres">
      <dgm:prSet presAssocID="{20B2A027-8B2C-461B-95C7-9D4A342A98E3}" presName="compNode" presStyleCnt="0"/>
      <dgm:spPr/>
    </dgm:pt>
    <dgm:pt modelId="{DFCC388E-63DE-422E-B18A-4290EF741F82}" type="pres">
      <dgm:prSet presAssocID="{20B2A027-8B2C-461B-95C7-9D4A342A98E3}" presName="bgRect" presStyleLbl="bgShp" presStyleIdx="2" presStyleCnt="4"/>
      <dgm:spPr/>
    </dgm:pt>
    <dgm:pt modelId="{571B0D2E-0AB2-449A-8A84-91317889B1A4}" type="pres">
      <dgm:prSet presAssocID="{20B2A027-8B2C-461B-95C7-9D4A342A9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053F597-A64D-47D5-A2C9-6A4F1B301EB5}" type="pres">
      <dgm:prSet presAssocID="{20B2A027-8B2C-461B-95C7-9D4A342A98E3}" presName="spaceRect" presStyleCnt="0"/>
      <dgm:spPr/>
    </dgm:pt>
    <dgm:pt modelId="{77799F6F-A134-4474-9C4D-893661FD760C}" type="pres">
      <dgm:prSet presAssocID="{20B2A027-8B2C-461B-95C7-9D4A342A98E3}" presName="parTx" presStyleLbl="revTx" presStyleIdx="2" presStyleCnt="4">
        <dgm:presLayoutVars>
          <dgm:chMax val="0"/>
          <dgm:chPref val="0"/>
        </dgm:presLayoutVars>
      </dgm:prSet>
      <dgm:spPr/>
    </dgm:pt>
    <dgm:pt modelId="{D669B407-CFED-426B-BE3E-A3C1A24FE7A0}" type="pres">
      <dgm:prSet presAssocID="{C6DABC9B-6CAC-4A03-876F-D0C047048409}" presName="sibTrans" presStyleCnt="0"/>
      <dgm:spPr/>
    </dgm:pt>
    <dgm:pt modelId="{27275619-092B-4147-BE7A-F1C405234063}" type="pres">
      <dgm:prSet presAssocID="{7A07C333-C04E-4FD4-AF09-DC432793E5F9}" presName="compNode" presStyleCnt="0"/>
      <dgm:spPr/>
    </dgm:pt>
    <dgm:pt modelId="{C2396981-BA74-42D8-813E-150D119EFF3D}" type="pres">
      <dgm:prSet presAssocID="{7A07C333-C04E-4FD4-AF09-DC432793E5F9}" presName="bgRect" presStyleLbl="bgShp" presStyleIdx="3" presStyleCnt="4"/>
      <dgm:spPr/>
    </dgm:pt>
    <dgm:pt modelId="{B91A9625-D2D5-40B8-9A05-FB6D46365466}" type="pres">
      <dgm:prSet presAssocID="{7A07C333-C04E-4FD4-AF09-DC432793E5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fused Person"/>
        </a:ext>
      </dgm:extLst>
    </dgm:pt>
    <dgm:pt modelId="{16787251-E41C-4ED9-AA29-588D817831B2}" type="pres">
      <dgm:prSet presAssocID="{7A07C333-C04E-4FD4-AF09-DC432793E5F9}" presName="spaceRect" presStyleCnt="0"/>
      <dgm:spPr/>
    </dgm:pt>
    <dgm:pt modelId="{CC2A4E50-F501-4419-A792-502F08559B09}" type="pres">
      <dgm:prSet presAssocID="{7A07C333-C04E-4FD4-AF09-DC432793E5F9}" presName="parTx" presStyleLbl="revTx" presStyleIdx="3" presStyleCnt="4">
        <dgm:presLayoutVars>
          <dgm:chMax val="0"/>
          <dgm:chPref val="0"/>
        </dgm:presLayoutVars>
      </dgm:prSet>
      <dgm:spPr/>
    </dgm:pt>
  </dgm:ptLst>
  <dgm:cxnLst>
    <dgm:cxn modelId="{51A3F76B-FA4C-42C7-8408-E71EC1261A67}" type="presOf" srcId="{E3554D9B-FCFA-4840-9095-6DA5A24A02EE}" destId="{B53473FF-D7AB-45DE-B50A-30CB23DD49D8}" srcOrd="0" destOrd="0" presId="urn:microsoft.com/office/officeart/2018/2/layout/IconVerticalSolidList"/>
    <dgm:cxn modelId="{E27FF284-4B59-40A7-BA93-E14FC38317B7}" srcId="{890FF252-9891-466F-AF17-8FB4CFC36DBE}" destId="{7A07C333-C04E-4FD4-AF09-DC432793E5F9}" srcOrd="3" destOrd="0" parTransId="{3448265D-F3CD-484E-A327-A24EB9B0CCA1}" sibTransId="{4D0FB062-4DD7-4C5A-B63B-A4102DD6B6D8}"/>
    <dgm:cxn modelId="{EE09CA86-9479-4745-BC60-259CA1F30848}" type="presOf" srcId="{890FF252-9891-466F-AF17-8FB4CFC36DBE}" destId="{FB557D2E-236C-423F-904B-C75AF443CBD1}" srcOrd="0" destOrd="0" presId="urn:microsoft.com/office/officeart/2018/2/layout/IconVerticalSolidList"/>
    <dgm:cxn modelId="{0D7D8B8E-9639-4DDF-8BE6-DFBD5C8B0548}" srcId="{890FF252-9891-466F-AF17-8FB4CFC36DBE}" destId="{20B2A027-8B2C-461B-95C7-9D4A342A98E3}" srcOrd="2" destOrd="0" parTransId="{AE96F49B-ED1E-422C-BE0E-E7440A3B55B2}" sibTransId="{C6DABC9B-6CAC-4A03-876F-D0C047048409}"/>
    <dgm:cxn modelId="{6A6C1396-FAA8-4789-9EC6-9FF40967F7F5}" type="presOf" srcId="{7A07C333-C04E-4FD4-AF09-DC432793E5F9}" destId="{CC2A4E50-F501-4419-A792-502F08559B09}" srcOrd="0" destOrd="0" presId="urn:microsoft.com/office/officeart/2018/2/layout/IconVerticalSolidList"/>
    <dgm:cxn modelId="{8962979E-D89C-4E1D-A75B-CDFE1A1B4010}" type="presOf" srcId="{D5352257-FD43-41DB-8D75-604869B8B12D}" destId="{7A6A8991-1373-46E3-BAA5-23CD0D96E7AC}" srcOrd="0" destOrd="0" presId="urn:microsoft.com/office/officeart/2018/2/layout/IconVerticalSolidList"/>
    <dgm:cxn modelId="{172E0CD8-8B98-4A9A-B813-1689871EE1B1}" srcId="{890FF252-9891-466F-AF17-8FB4CFC36DBE}" destId="{E3554D9B-FCFA-4840-9095-6DA5A24A02EE}" srcOrd="0" destOrd="0" parTransId="{9651B74B-F6C2-4A41-8BCA-70009F896E48}" sibTransId="{2AFAED4D-709E-4A68-8062-4C5E3A54C249}"/>
    <dgm:cxn modelId="{EE7C12DC-68D2-4C1D-AB65-2CC4015FD365}" type="presOf" srcId="{20B2A027-8B2C-461B-95C7-9D4A342A98E3}" destId="{77799F6F-A134-4474-9C4D-893661FD760C}" srcOrd="0" destOrd="0" presId="urn:microsoft.com/office/officeart/2018/2/layout/IconVerticalSolidList"/>
    <dgm:cxn modelId="{BE2BE2EE-8C06-4816-8082-6C3B0C85461C}" srcId="{890FF252-9891-466F-AF17-8FB4CFC36DBE}" destId="{D5352257-FD43-41DB-8D75-604869B8B12D}" srcOrd="1" destOrd="0" parTransId="{8A76B317-8B22-480B-BBFF-9BB937A9877E}" sibTransId="{B4645F6F-490D-416F-B450-FF5326AB6DCF}"/>
    <dgm:cxn modelId="{F9896EAF-325A-4E47-A5E4-BE9783980581}" type="presParOf" srcId="{FB557D2E-236C-423F-904B-C75AF443CBD1}" destId="{41637C9B-845C-4CF2-A797-EFB156377C88}" srcOrd="0" destOrd="0" presId="urn:microsoft.com/office/officeart/2018/2/layout/IconVerticalSolidList"/>
    <dgm:cxn modelId="{8266ED8E-B20D-4003-AEE5-84670040AE60}" type="presParOf" srcId="{41637C9B-845C-4CF2-A797-EFB156377C88}" destId="{DF73F655-BCC8-41EA-A632-08886F3713BD}" srcOrd="0" destOrd="0" presId="urn:microsoft.com/office/officeart/2018/2/layout/IconVerticalSolidList"/>
    <dgm:cxn modelId="{44596E0F-DB54-430C-81DB-7741955470CD}" type="presParOf" srcId="{41637C9B-845C-4CF2-A797-EFB156377C88}" destId="{10AC5CAF-485C-4F4D-BC49-1CCF34C4326B}" srcOrd="1" destOrd="0" presId="urn:microsoft.com/office/officeart/2018/2/layout/IconVerticalSolidList"/>
    <dgm:cxn modelId="{1613792E-9B4F-4088-A205-FBE8789125C2}" type="presParOf" srcId="{41637C9B-845C-4CF2-A797-EFB156377C88}" destId="{46AA3945-126D-4F9A-B08B-E6C496A434AE}" srcOrd="2" destOrd="0" presId="urn:microsoft.com/office/officeart/2018/2/layout/IconVerticalSolidList"/>
    <dgm:cxn modelId="{7D999186-33CC-4A4D-A387-7F252E27EF49}" type="presParOf" srcId="{41637C9B-845C-4CF2-A797-EFB156377C88}" destId="{B53473FF-D7AB-45DE-B50A-30CB23DD49D8}" srcOrd="3" destOrd="0" presId="urn:microsoft.com/office/officeart/2018/2/layout/IconVerticalSolidList"/>
    <dgm:cxn modelId="{98041099-99AA-4653-9483-B78AB1D6E3AB}" type="presParOf" srcId="{FB557D2E-236C-423F-904B-C75AF443CBD1}" destId="{EFECE3BF-FAC0-4EC6-A93E-FBFF2D27DBB5}" srcOrd="1" destOrd="0" presId="urn:microsoft.com/office/officeart/2018/2/layout/IconVerticalSolidList"/>
    <dgm:cxn modelId="{5BA930C3-C81D-4A7D-82E5-982C6FF8CD40}" type="presParOf" srcId="{FB557D2E-236C-423F-904B-C75AF443CBD1}" destId="{BDADC7A4-BE32-4B64-8EE6-B0F8F0237D97}" srcOrd="2" destOrd="0" presId="urn:microsoft.com/office/officeart/2018/2/layout/IconVerticalSolidList"/>
    <dgm:cxn modelId="{CCEAE88E-BBD2-4D10-AF77-58C5B1D6EEF6}" type="presParOf" srcId="{BDADC7A4-BE32-4B64-8EE6-B0F8F0237D97}" destId="{6152C500-84A3-4146-A41D-38AA352A16DF}" srcOrd="0" destOrd="0" presId="urn:microsoft.com/office/officeart/2018/2/layout/IconVerticalSolidList"/>
    <dgm:cxn modelId="{46D478DB-BEF5-4CCB-B6C1-FF80349578C3}" type="presParOf" srcId="{BDADC7A4-BE32-4B64-8EE6-B0F8F0237D97}" destId="{F53473CE-E911-41AE-9B6C-C48E4FF4326E}" srcOrd="1" destOrd="0" presId="urn:microsoft.com/office/officeart/2018/2/layout/IconVerticalSolidList"/>
    <dgm:cxn modelId="{35FEF1BC-1B08-45ED-A50F-B9037AFD2616}" type="presParOf" srcId="{BDADC7A4-BE32-4B64-8EE6-B0F8F0237D97}" destId="{A4AE9F36-D307-467F-ADB8-C2A186774EBC}" srcOrd="2" destOrd="0" presId="urn:microsoft.com/office/officeart/2018/2/layout/IconVerticalSolidList"/>
    <dgm:cxn modelId="{D3C10F6A-05E2-4047-86E5-FCBB03324FAE}" type="presParOf" srcId="{BDADC7A4-BE32-4B64-8EE6-B0F8F0237D97}" destId="{7A6A8991-1373-46E3-BAA5-23CD0D96E7AC}" srcOrd="3" destOrd="0" presId="urn:microsoft.com/office/officeart/2018/2/layout/IconVerticalSolidList"/>
    <dgm:cxn modelId="{DA785C87-0565-4F66-84E1-77847D4D11D4}" type="presParOf" srcId="{FB557D2E-236C-423F-904B-C75AF443CBD1}" destId="{8666F82E-FD03-410B-9621-033FEC5E2037}" srcOrd="3" destOrd="0" presId="urn:microsoft.com/office/officeart/2018/2/layout/IconVerticalSolidList"/>
    <dgm:cxn modelId="{BDDA3E3D-C3D6-4B0D-A83E-339F345D0486}" type="presParOf" srcId="{FB557D2E-236C-423F-904B-C75AF443CBD1}" destId="{65EC9989-864E-434D-B655-7842C59CB7D8}" srcOrd="4" destOrd="0" presId="urn:microsoft.com/office/officeart/2018/2/layout/IconVerticalSolidList"/>
    <dgm:cxn modelId="{FC25D558-A6B2-4AD7-8521-D2210D919356}" type="presParOf" srcId="{65EC9989-864E-434D-B655-7842C59CB7D8}" destId="{DFCC388E-63DE-422E-B18A-4290EF741F82}" srcOrd="0" destOrd="0" presId="urn:microsoft.com/office/officeart/2018/2/layout/IconVerticalSolidList"/>
    <dgm:cxn modelId="{DD1E9A62-AFE8-479B-BC1F-4B902CA34F66}" type="presParOf" srcId="{65EC9989-864E-434D-B655-7842C59CB7D8}" destId="{571B0D2E-0AB2-449A-8A84-91317889B1A4}" srcOrd="1" destOrd="0" presId="urn:microsoft.com/office/officeart/2018/2/layout/IconVerticalSolidList"/>
    <dgm:cxn modelId="{B34302B0-35D9-41C7-B264-337749BCFAC6}" type="presParOf" srcId="{65EC9989-864E-434D-B655-7842C59CB7D8}" destId="{A053F597-A64D-47D5-A2C9-6A4F1B301EB5}" srcOrd="2" destOrd="0" presId="urn:microsoft.com/office/officeart/2018/2/layout/IconVerticalSolidList"/>
    <dgm:cxn modelId="{829970F5-854D-42B3-BCE0-FB768910DCA9}" type="presParOf" srcId="{65EC9989-864E-434D-B655-7842C59CB7D8}" destId="{77799F6F-A134-4474-9C4D-893661FD760C}" srcOrd="3" destOrd="0" presId="urn:microsoft.com/office/officeart/2018/2/layout/IconVerticalSolidList"/>
    <dgm:cxn modelId="{AAD8F838-34A9-4F3A-8F7D-2FC72F2CB419}" type="presParOf" srcId="{FB557D2E-236C-423F-904B-C75AF443CBD1}" destId="{D669B407-CFED-426B-BE3E-A3C1A24FE7A0}" srcOrd="5" destOrd="0" presId="urn:microsoft.com/office/officeart/2018/2/layout/IconVerticalSolidList"/>
    <dgm:cxn modelId="{2B5AC8C6-D5CE-48C5-BCB5-945E63D155B5}" type="presParOf" srcId="{FB557D2E-236C-423F-904B-C75AF443CBD1}" destId="{27275619-092B-4147-BE7A-F1C405234063}" srcOrd="6" destOrd="0" presId="urn:microsoft.com/office/officeart/2018/2/layout/IconVerticalSolidList"/>
    <dgm:cxn modelId="{B4E0C318-7F3C-46BD-B4D5-F9F5573F395F}" type="presParOf" srcId="{27275619-092B-4147-BE7A-F1C405234063}" destId="{C2396981-BA74-42D8-813E-150D119EFF3D}" srcOrd="0" destOrd="0" presId="urn:microsoft.com/office/officeart/2018/2/layout/IconVerticalSolidList"/>
    <dgm:cxn modelId="{BFFBD4B8-FA7B-486D-96B0-BE0A16C40FFC}" type="presParOf" srcId="{27275619-092B-4147-BE7A-F1C405234063}" destId="{B91A9625-D2D5-40B8-9A05-FB6D46365466}" srcOrd="1" destOrd="0" presId="urn:microsoft.com/office/officeart/2018/2/layout/IconVerticalSolidList"/>
    <dgm:cxn modelId="{C4147E85-75E5-4BFF-9274-87255FE9AAEE}" type="presParOf" srcId="{27275619-092B-4147-BE7A-F1C405234063}" destId="{16787251-E41C-4ED9-AA29-588D817831B2}" srcOrd="2" destOrd="0" presId="urn:microsoft.com/office/officeart/2018/2/layout/IconVerticalSolidList"/>
    <dgm:cxn modelId="{A1BBC63F-B44B-4500-BD3B-1BBC3A6833EA}" type="presParOf" srcId="{27275619-092B-4147-BE7A-F1C405234063}" destId="{CC2A4E50-F501-4419-A792-502F08559B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6C0465-166C-40AE-A811-4E23DC899A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AD8425-85CE-47F2-8759-615F37F380A3}">
      <dgm:prSet/>
      <dgm:spPr/>
      <dgm:t>
        <a:bodyPr/>
        <a:lstStyle/>
        <a:p>
          <a:pPr>
            <a:lnSpc>
              <a:spcPct val="100000"/>
            </a:lnSpc>
          </a:pPr>
          <a:r>
            <a:rPr lang="en-GB"/>
            <a:t>To conclude, the reflective practice developed over the course of this module, helped me to evaluate myself against certain criteria such as innovation, change, collaboration and personal evaluation. </a:t>
          </a:r>
          <a:endParaRPr lang="en-US"/>
        </a:p>
      </dgm:t>
    </dgm:pt>
    <dgm:pt modelId="{792C3383-A620-4A46-82B5-9DC21B37DBE5}" type="parTrans" cxnId="{72481BFC-ECE7-455A-874A-7B778249ABFE}">
      <dgm:prSet/>
      <dgm:spPr/>
      <dgm:t>
        <a:bodyPr/>
        <a:lstStyle/>
        <a:p>
          <a:endParaRPr lang="en-US"/>
        </a:p>
      </dgm:t>
    </dgm:pt>
    <dgm:pt modelId="{ACCB3D31-B543-4CDF-A80B-D027CFE1F10E}" type="sibTrans" cxnId="{72481BFC-ECE7-455A-874A-7B778249ABFE}">
      <dgm:prSet/>
      <dgm:spPr/>
      <dgm:t>
        <a:bodyPr/>
        <a:lstStyle/>
        <a:p>
          <a:endParaRPr lang="en-US"/>
        </a:p>
      </dgm:t>
    </dgm:pt>
    <dgm:pt modelId="{C2DDD97D-A15E-455A-9916-592AA3C9DAE0}">
      <dgm:prSet/>
      <dgm:spPr/>
      <dgm:t>
        <a:bodyPr/>
        <a:lstStyle/>
        <a:p>
          <a:pPr>
            <a:lnSpc>
              <a:spcPct val="100000"/>
            </a:lnSpc>
          </a:pPr>
          <a:r>
            <a:rPr lang="en-GB"/>
            <a:t>Apart from gaining significant knowledge about the impact of this concepts on the society, I have also understood their impact on me as a student, as an individual and as an employee. </a:t>
          </a:r>
          <a:endParaRPr lang="en-US"/>
        </a:p>
      </dgm:t>
    </dgm:pt>
    <dgm:pt modelId="{000E14E3-083A-4FAF-9FF0-F22E6DB669E3}" type="parTrans" cxnId="{D5C2042D-5421-4A67-89DA-75B1DAD22D31}">
      <dgm:prSet/>
      <dgm:spPr/>
      <dgm:t>
        <a:bodyPr/>
        <a:lstStyle/>
        <a:p>
          <a:endParaRPr lang="en-US"/>
        </a:p>
      </dgm:t>
    </dgm:pt>
    <dgm:pt modelId="{1EE0DDB9-5862-409F-A21B-31B9AE95B2FE}" type="sibTrans" cxnId="{D5C2042D-5421-4A67-89DA-75B1DAD22D31}">
      <dgm:prSet/>
      <dgm:spPr/>
      <dgm:t>
        <a:bodyPr/>
        <a:lstStyle/>
        <a:p>
          <a:endParaRPr lang="en-US"/>
        </a:p>
      </dgm:t>
    </dgm:pt>
    <dgm:pt modelId="{71071B63-D71C-4F9D-B6E4-988806897BA7}">
      <dgm:prSet/>
      <dgm:spPr/>
      <dgm:t>
        <a:bodyPr/>
        <a:lstStyle/>
        <a:p>
          <a:pPr>
            <a:lnSpc>
              <a:spcPct val="100000"/>
            </a:lnSpc>
          </a:pPr>
          <a:r>
            <a:rPr lang="en-GB" dirty="0"/>
            <a:t>This reflective practice, helped me to review my skills and develop actions that can help me respond better to the needs of the current environment. </a:t>
          </a:r>
          <a:endParaRPr lang="en-US" dirty="0"/>
        </a:p>
      </dgm:t>
    </dgm:pt>
    <dgm:pt modelId="{4BABC369-75FD-4EE1-A33A-405F68815F78}" type="parTrans" cxnId="{04BB6B04-8110-465E-92AC-637C6B38411F}">
      <dgm:prSet/>
      <dgm:spPr/>
      <dgm:t>
        <a:bodyPr/>
        <a:lstStyle/>
        <a:p>
          <a:endParaRPr lang="en-US"/>
        </a:p>
      </dgm:t>
    </dgm:pt>
    <dgm:pt modelId="{AD4B7089-65A1-4DB7-80D1-61CDE46CFDC5}" type="sibTrans" cxnId="{04BB6B04-8110-465E-92AC-637C6B38411F}">
      <dgm:prSet/>
      <dgm:spPr/>
      <dgm:t>
        <a:bodyPr/>
        <a:lstStyle/>
        <a:p>
          <a:endParaRPr lang="en-US"/>
        </a:p>
      </dgm:t>
    </dgm:pt>
    <dgm:pt modelId="{8757D7BD-51C4-4F4F-AC71-7E5DA694FD00}" type="pres">
      <dgm:prSet presAssocID="{E66C0465-166C-40AE-A811-4E23DC899A54}" presName="root" presStyleCnt="0">
        <dgm:presLayoutVars>
          <dgm:dir/>
          <dgm:resizeHandles val="exact"/>
        </dgm:presLayoutVars>
      </dgm:prSet>
      <dgm:spPr/>
    </dgm:pt>
    <dgm:pt modelId="{65414270-7CE3-4603-A0D6-E712353F06E9}" type="pres">
      <dgm:prSet presAssocID="{77AD8425-85CE-47F2-8759-615F37F380A3}" presName="compNode" presStyleCnt="0"/>
      <dgm:spPr/>
    </dgm:pt>
    <dgm:pt modelId="{EB54F195-B66E-45CC-BF14-A59028406C33}" type="pres">
      <dgm:prSet presAssocID="{77AD8425-85CE-47F2-8759-615F37F380A3}" presName="bgRect" presStyleLbl="bgShp" presStyleIdx="0" presStyleCnt="3"/>
      <dgm:spPr/>
    </dgm:pt>
    <dgm:pt modelId="{B048F5F3-3740-44AF-89BA-EF6E0EE0B16A}" type="pres">
      <dgm:prSet presAssocID="{77AD8425-85CE-47F2-8759-615F37F380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4502A0C-72FB-4B74-86F9-C72B8D5005B8}" type="pres">
      <dgm:prSet presAssocID="{77AD8425-85CE-47F2-8759-615F37F380A3}" presName="spaceRect" presStyleCnt="0"/>
      <dgm:spPr/>
    </dgm:pt>
    <dgm:pt modelId="{00384338-6008-4DE3-B54A-35072C603BA7}" type="pres">
      <dgm:prSet presAssocID="{77AD8425-85CE-47F2-8759-615F37F380A3}" presName="parTx" presStyleLbl="revTx" presStyleIdx="0" presStyleCnt="3">
        <dgm:presLayoutVars>
          <dgm:chMax val="0"/>
          <dgm:chPref val="0"/>
        </dgm:presLayoutVars>
      </dgm:prSet>
      <dgm:spPr/>
    </dgm:pt>
    <dgm:pt modelId="{ECD8498F-3E26-43F1-99B6-02DD59571751}" type="pres">
      <dgm:prSet presAssocID="{ACCB3D31-B543-4CDF-A80B-D027CFE1F10E}" presName="sibTrans" presStyleCnt="0"/>
      <dgm:spPr/>
    </dgm:pt>
    <dgm:pt modelId="{EC026CA1-4B41-43C4-8BF5-A567A68F14B6}" type="pres">
      <dgm:prSet presAssocID="{C2DDD97D-A15E-455A-9916-592AA3C9DAE0}" presName="compNode" presStyleCnt="0"/>
      <dgm:spPr/>
    </dgm:pt>
    <dgm:pt modelId="{052DA2B3-0C03-4DBA-8C60-F377708D280C}" type="pres">
      <dgm:prSet presAssocID="{C2DDD97D-A15E-455A-9916-592AA3C9DAE0}" presName="bgRect" presStyleLbl="bgShp" presStyleIdx="1" presStyleCnt="3"/>
      <dgm:spPr/>
    </dgm:pt>
    <dgm:pt modelId="{E5A15F76-469B-40F0-946E-3F1217DBD1C8}" type="pres">
      <dgm:prSet presAssocID="{C2DDD97D-A15E-455A-9916-592AA3C9DA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B9ED15D-7375-4E86-BEDE-315649291227}" type="pres">
      <dgm:prSet presAssocID="{C2DDD97D-A15E-455A-9916-592AA3C9DAE0}" presName="spaceRect" presStyleCnt="0"/>
      <dgm:spPr/>
    </dgm:pt>
    <dgm:pt modelId="{9BAD2790-6B68-45BE-BDAB-D0F041978EE9}" type="pres">
      <dgm:prSet presAssocID="{C2DDD97D-A15E-455A-9916-592AA3C9DAE0}" presName="parTx" presStyleLbl="revTx" presStyleIdx="1" presStyleCnt="3">
        <dgm:presLayoutVars>
          <dgm:chMax val="0"/>
          <dgm:chPref val="0"/>
        </dgm:presLayoutVars>
      </dgm:prSet>
      <dgm:spPr/>
    </dgm:pt>
    <dgm:pt modelId="{B329B294-97E5-4D38-9338-B2E1E65F2DFE}" type="pres">
      <dgm:prSet presAssocID="{1EE0DDB9-5862-409F-A21B-31B9AE95B2FE}" presName="sibTrans" presStyleCnt="0"/>
      <dgm:spPr/>
    </dgm:pt>
    <dgm:pt modelId="{8BFBB34F-78AE-4875-952E-C401F898727A}" type="pres">
      <dgm:prSet presAssocID="{71071B63-D71C-4F9D-B6E4-988806897BA7}" presName="compNode" presStyleCnt="0"/>
      <dgm:spPr/>
    </dgm:pt>
    <dgm:pt modelId="{6D52D791-7EAF-4496-9BD2-8194D9786004}" type="pres">
      <dgm:prSet presAssocID="{71071B63-D71C-4F9D-B6E4-988806897BA7}" presName="bgRect" presStyleLbl="bgShp" presStyleIdx="2" presStyleCnt="3"/>
      <dgm:spPr/>
    </dgm:pt>
    <dgm:pt modelId="{C22FC028-F3F6-4AB9-83FC-E83F45654844}" type="pres">
      <dgm:prSet presAssocID="{71071B63-D71C-4F9D-B6E4-988806897B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7533ACB2-E6E5-40EA-99B9-5FB297D43E16}" type="pres">
      <dgm:prSet presAssocID="{71071B63-D71C-4F9D-B6E4-988806897BA7}" presName="spaceRect" presStyleCnt="0"/>
      <dgm:spPr/>
    </dgm:pt>
    <dgm:pt modelId="{04BBCB53-BC79-497F-A018-51F8D630986C}" type="pres">
      <dgm:prSet presAssocID="{71071B63-D71C-4F9D-B6E4-988806897BA7}" presName="parTx" presStyleLbl="revTx" presStyleIdx="2" presStyleCnt="3">
        <dgm:presLayoutVars>
          <dgm:chMax val="0"/>
          <dgm:chPref val="0"/>
        </dgm:presLayoutVars>
      </dgm:prSet>
      <dgm:spPr/>
    </dgm:pt>
  </dgm:ptLst>
  <dgm:cxnLst>
    <dgm:cxn modelId="{04BB6B04-8110-465E-92AC-637C6B38411F}" srcId="{E66C0465-166C-40AE-A811-4E23DC899A54}" destId="{71071B63-D71C-4F9D-B6E4-988806897BA7}" srcOrd="2" destOrd="0" parTransId="{4BABC369-75FD-4EE1-A33A-405F68815F78}" sibTransId="{AD4B7089-65A1-4DB7-80D1-61CDE46CFDC5}"/>
    <dgm:cxn modelId="{D5C2042D-5421-4A67-89DA-75B1DAD22D31}" srcId="{E66C0465-166C-40AE-A811-4E23DC899A54}" destId="{C2DDD97D-A15E-455A-9916-592AA3C9DAE0}" srcOrd="1" destOrd="0" parTransId="{000E14E3-083A-4FAF-9FF0-F22E6DB669E3}" sibTransId="{1EE0DDB9-5862-409F-A21B-31B9AE95B2FE}"/>
    <dgm:cxn modelId="{E7C6764E-CE8C-452C-A5CA-C9B3C46969D0}" type="presOf" srcId="{E66C0465-166C-40AE-A811-4E23DC899A54}" destId="{8757D7BD-51C4-4F4F-AC71-7E5DA694FD00}" srcOrd="0" destOrd="0" presId="urn:microsoft.com/office/officeart/2018/2/layout/IconVerticalSolidList"/>
    <dgm:cxn modelId="{0FB09854-EAF9-4BD0-AB5C-A752287BE6C7}" type="presOf" srcId="{77AD8425-85CE-47F2-8759-615F37F380A3}" destId="{00384338-6008-4DE3-B54A-35072C603BA7}" srcOrd="0" destOrd="0" presId="urn:microsoft.com/office/officeart/2018/2/layout/IconVerticalSolidList"/>
    <dgm:cxn modelId="{8F7666B7-7FE0-4431-97D1-DC1282E436D4}" type="presOf" srcId="{71071B63-D71C-4F9D-B6E4-988806897BA7}" destId="{04BBCB53-BC79-497F-A018-51F8D630986C}" srcOrd="0" destOrd="0" presId="urn:microsoft.com/office/officeart/2018/2/layout/IconVerticalSolidList"/>
    <dgm:cxn modelId="{0FAFB4BC-720B-4857-98EF-31511A5D9D12}" type="presOf" srcId="{C2DDD97D-A15E-455A-9916-592AA3C9DAE0}" destId="{9BAD2790-6B68-45BE-BDAB-D0F041978EE9}" srcOrd="0" destOrd="0" presId="urn:microsoft.com/office/officeart/2018/2/layout/IconVerticalSolidList"/>
    <dgm:cxn modelId="{72481BFC-ECE7-455A-874A-7B778249ABFE}" srcId="{E66C0465-166C-40AE-A811-4E23DC899A54}" destId="{77AD8425-85CE-47F2-8759-615F37F380A3}" srcOrd="0" destOrd="0" parTransId="{792C3383-A620-4A46-82B5-9DC21B37DBE5}" sibTransId="{ACCB3D31-B543-4CDF-A80B-D027CFE1F10E}"/>
    <dgm:cxn modelId="{58B994CA-0DAB-40E9-8353-95E6932BDD72}" type="presParOf" srcId="{8757D7BD-51C4-4F4F-AC71-7E5DA694FD00}" destId="{65414270-7CE3-4603-A0D6-E712353F06E9}" srcOrd="0" destOrd="0" presId="urn:microsoft.com/office/officeart/2018/2/layout/IconVerticalSolidList"/>
    <dgm:cxn modelId="{55173F85-6BCC-44EE-9028-512B7D17DB9F}" type="presParOf" srcId="{65414270-7CE3-4603-A0D6-E712353F06E9}" destId="{EB54F195-B66E-45CC-BF14-A59028406C33}" srcOrd="0" destOrd="0" presId="urn:microsoft.com/office/officeart/2018/2/layout/IconVerticalSolidList"/>
    <dgm:cxn modelId="{EF474EB5-514B-434E-905B-8ACA2EB608F3}" type="presParOf" srcId="{65414270-7CE3-4603-A0D6-E712353F06E9}" destId="{B048F5F3-3740-44AF-89BA-EF6E0EE0B16A}" srcOrd="1" destOrd="0" presId="urn:microsoft.com/office/officeart/2018/2/layout/IconVerticalSolidList"/>
    <dgm:cxn modelId="{5F8EA5A0-5852-4BBC-A9D4-031A1E66B2CC}" type="presParOf" srcId="{65414270-7CE3-4603-A0D6-E712353F06E9}" destId="{34502A0C-72FB-4B74-86F9-C72B8D5005B8}" srcOrd="2" destOrd="0" presId="urn:microsoft.com/office/officeart/2018/2/layout/IconVerticalSolidList"/>
    <dgm:cxn modelId="{666E3143-4D0D-4631-9826-79C59B2DA52A}" type="presParOf" srcId="{65414270-7CE3-4603-A0D6-E712353F06E9}" destId="{00384338-6008-4DE3-B54A-35072C603BA7}" srcOrd="3" destOrd="0" presId="urn:microsoft.com/office/officeart/2018/2/layout/IconVerticalSolidList"/>
    <dgm:cxn modelId="{061E4AF9-9540-46D4-B18E-AD2AB241A522}" type="presParOf" srcId="{8757D7BD-51C4-4F4F-AC71-7E5DA694FD00}" destId="{ECD8498F-3E26-43F1-99B6-02DD59571751}" srcOrd="1" destOrd="0" presId="urn:microsoft.com/office/officeart/2018/2/layout/IconVerticalSolidList"/>
    <dgm:cxn modelId="{C3B995D2-0196-4523-A864-0A8C89410831}" type="presParOf" srcId="{8757D7BD-51C4-4F4F-AC71-7E5DA694FD00}" destId="{EC026CA1-4B41-43C4-8BF5-A567A68F14B6}" srcOrd="2" destOrd="0" presId="urn:microsoft.com/office/officeart/2018/2/layout/IconVerticalSolidList"/>
    <dgm:cxn modelId="{825C4B35-8B90-49D2-9102-D1B9F71AC2EB}" type="presParOf" srcId="{EC026CA1-4B41-43C4-8BF5-A567A68F14B6}" destId="{052DA2B3-0C03-4DBA-8C60-F377708D280C}" srcOrd="0" destOrd="0" presId="urn:microsoft.com/office/officeart/2018/2/layout/IconVerticalSolidList"/>
    <dgm:cxn modelId="{229AC8D0-2E95-408A-96D9-FC2A6BE61EDC}" type="presParOf" srcId="{EC026CA1-4B41-43C4-8BF5-A567A68F14B6}" destId="{E5A15F76-469B-40F0-946E-3F1217DBD1C8}" srcOrd="1" destOrd="0" presId="urn:microsoft.com/office/officeart/2018/2/layout/IconVerticalSolidList"/>
    <dgm:cxn modelId="{AEA950F6-9FD0-4D20-BD0C-E2043286B984}" type="presParOf" srcId="{EC026CA1-4B41-43C4-8BF5-A567A68F14B6}" destId="{7B9ED15D-7375-4E86-BEDE-315649291227}" srcOrd="2" destOrd="0" presId="urn:microsoft.com/office/officeart/2018/2/layout/IconVerticalSolidList"/>
    <dgm:cxn modelId="{C59D5B3B-DF0C-4E5F-9990-32C0A3E2981A}" type="presParOf" srcId="{EC026CA1-4B41-43C4-8BF5-A567A68F14B6}" destId="{9BAD2790-6B68-45BE-BDAB-D0F041978EE9}" srcOrd="3" destOrd="0" presId="urn:microsoft.com/office/officeart/2018/2/layout/IconVerticalSolidList"/>
    <dgm:cxn modelId="{0A680163-07BE-43CB-A8D0-B3CDEBAF9309}" type="presParOf" srcId="{8757D7BD-51C4-4F4F-AC71-7E5DA694FD00}" destId="{B329B294-97E5-4D38-9338-B2E1E65F2DFE}" srcOrd="3" destOrd="0" presId="urn:microsoft.com/office/officeart/2018/2/layout/IconVerticalSolidList"/>
    <dgm:cxn modelId="{0DC190AC-746A-4EB7-8CA6-A9E9E949675D}" type="presParOf" srcId="{8757D7BD-51C4-4F4F-AC71-7E5DA694FD00}" destId="{8BFBB34F-78AE-4875-952E-C401F898727A}" srcOrd="4" destOrd="0" presId="urn:microsoft.com/office/officeart/2018/2/layout/IconVerticalSolidList"/>
    <dgm:cxn modelId="{5A516198-C347-481D-9994-967EEBEBD3E4}" type="presParOf" srcId="{8BFBB34F-78AE-4875-952E-C401F898727A}" destId="{6D52D791-7EAF-4496-9BD2-8194D9786004}" srcOrd="0" destOrd="0" presId="urn:microsoft.com/office/officeart/2018/2/layout/IconVerticalSolidList"/>
    <dgm:cxn modelId="{BEB6FEB0-96B5-49B7-B731-C89EF98A5371}" type="presParOf" srcId="{8BFBB34F-78AE-4875-952E-C401F898727A}" destId="{C22FC028-F3F6-4AB9-83FC-E83F45654844}" srcOrd="1" destOrd="0" presId="urn:microsoft.com/office/officeart/2018/2/layout/IconVerticalSolidList"/>
    <dgm:cxn modelId="{5A7400D6-6C98-4C12-9A51-31A6CD127A7D}" type="presParOf" srcId="{8BFBB34F-78AE-4875-952E-C401F898727A}" destId="{7533ACB2-E6E5-40EA-99B9-5FB297D43E16}" srcOrd="2" destOrd="0" presId="urn:microsoft.com/office/officeart/2018/2/layout/IconVerticalSolidList"/>
    <dgm:cxn modelId="{8BE6D606-9459-4012-A7B1-01B796108839}" type="presParOf" srcId="{8BFBB34F-78AE-4875-952E-C401F898727A}" destId="{04BBCB53-BC79-497F-A018-51F8D63098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3F655-BCC8-41EA-A632-08886F3713BD}">
      <dsp:nvSpPr>
        <dsp:cNvPr id="0" name=""/>
        <dsp:cNvSpPr/>
      </dsp:nvSpPr>
      <dsp:spPr>
        <a:xfrm>
          <a:off x="0" y="1808"/>
          <a:ext cx="10515600" cy="91661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C5CAF-485C-4F4D-BC49-1CCF34C4326B}">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473FF-D7AB-45DE-B50A-30CB23DD49D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kern="1200" dirty="0"/>
            <a:t>The aim of this presentation is for me to present you a summary of component one report that I prepared for this unit. </a:t>
          </a:r>
          <a:endParaRPr lang="en-US" sz="1500" kern="1200" dirty="0"/>
        </a:p>
      </dsp:txBody>
      <dsp:txXfrm>
        <a:off x="1058686" y="1808"/>
        <a:ext cx="9456913" cy="916611"/>
      </dsp:txXfrm>
    </dsp:sp>
    <dsp:sp modelId="{6152C500-84A3-4146-A41D-38AA352A16DF}">
      <dsp:nvSpPr>
        <dsp:cNvPr id="0" name=""/>
        <dsp:cNvSpPr/>
      </dsp:nvSpPr>
      <dsp:spPr>
        <a:xfrm>
          <a:off x="0" y="1147573"/>
          <a:ext cx="10515600" cy="91661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473CE-E911-41AE-9B6C-C48E4FF4326E}">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A8991-1373-46E3-BAA5-23CD0D96E7AC}">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kern="1200"/>
            <a:t>For this unit, I used Gibbs reflective model to evaluate my learning and understanding of topics covered by the module. </a:t>
          </a:r>
          <a:endParaRPr lang="en-US" sz="1500" kern="1200"/>
        </a:p>
      </dsp:txBody>
      <dsp:txXfrm>
        <a:off x="1058686" y="1147573"/>
        <a:ext cx="9456913" cy="916611"/>
      </dsp:txXfrm>
    </dsp:sp>
    <dsp:sp modelId="{DFCC388E-63DE-422E-B18A-4290EF741F82}">
      <dsp:nvSpPr>
        <dsp:cNvPr id="0" name=""/>
        <dsp:cNvSpPr/>
      </dsp:nvSpPr>
      <dsp:spPr>
        <a:xfrm>
          <a:off x="0" y="2293338"/>
          <a:ext cx="10515600" cy="91661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B0D2E-0AB2-449A-8A84-91317889B1A4}">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99F6F-A134-4474-9C4D-893661FD760C}">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kern="1200" dirty="0"/>
            <a:t>The reflective process included the impact of the topic on myself as an individual, as well as the impact of the topic on the economy and the society. </a:t>
          </a:r>
          <a:endParaRPr lang="en-US" sz="1500" kern="1200" dirty="0"/>
        </a:p>
      </dsp:txBody>
      <dsp:txXfrm>
        <a:off x="1058686" y="2293338"/>
        <a:ext cx="9456913" cy="916611"/>
      </dsp:txXfrm>
    </dsp:sp>
    <dsp:sp modelId="{C2396981-BA74-42D8-813E-150D119EFF3D}">
      <dsp:nvSpPr>
        <dsp:cNvPr id="0" name=""/>
        <dsp:cNvSpPr/>
      </dsp:nvSpPr>
      <dsp:spPr>
        <a:xfrm>
          <a:off x="0" y="3439103"/>
          <a:ext cx="10515600" cy="91661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A9625-D2D5-40B8-9A05-FB6D46365466}">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A4E50-F501-4419-A792-502F08559B09}">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kern="1200" dirty="0"/>
            <a:t>During the reflective process, I evaluated the topic, I analysed my feelings and other’s feelings about the topic, I evaluated the benefits and challenges associated with the topic, I analysed the impact of the topic on me, the economy and the society and I provided recommendations for further approach or development of the topic. </a:t>
          </a:r>
          <a:endParaRPr lang="en-US" sz="1500" kern="1200" dirty="0"/>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4F195-B66E-45CC-BF14-A59028406C33}">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8F5F3-3740-44AF-89BA-EF6E0EE0B16A}">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384338-6008-4DE3-B54A-35072C603BA7}">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a:t>To conclude, the reflective practice developed over the course of this module, helped me to evaluate myself against certain criteria such as innovation, change, collaboration and personal evaluation. </a:t>
          </a:r>
          <a:endParaRPr lang="en-US" sz="1600" kern="1200"/>
        </a:p>
      </dsp:txBody>
      <dsp:txXfrm>
        <a:off x="1844034" y="682"/>
        <a:ext cx="4401230" cy="1596566"/>
      </dsp:txXfrm>
    </dsp:sp>
    <dsp:sp modelId="{052DA2B3-0C03-4DBA-8C60-F377708D280C}">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15F76-469B-40F0-946E-3F1217DBD1C8}">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AD2790-6B68-45BE-BDAB-D0F041978EE9}">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a:t>Apart from gaining significant knowledge about the impact of this concepts on the society, I have also understood their impact on me as a student, as an individual and as an employee. </a:t>
          </a:r>
          <a:endParaRPr lang="en-US" sz="1600" kern="1200"/>
        </a:p>
      </dsp:txBody>
      <dsp:txXfrm>
        <a:off x="1844034" y="1996390"/>
        <a:ext cx="4401230" cy="1596566"/>
      </dsp:txXfrm>
    </dsp:sp>
    <dsp:sp modelId="{6D52D791-7EAF-4496-9BD2-8194D9786004}">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FC028-F3F6-4AB9-83FC-E83F4565484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BBCB53-BC79-497F-A018-51F8D630986C}">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This reflective practice, helped me to review my skills and develop actions that can help me respond better to the needs of the current environment. </a:t>
          </a:r>
          <a:endParaRPr lang="en-US" sz="1600" kern="1200" dirty="0"/>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677A0C-922D-4956-BD0A-84D305F94766}"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87C83-75EF-4317-815A-12BA577C8CD7}" type="slidenum">
              <a:rPr lang="en-GB" smtClean="0"/>
              <a:t>‹#›</a:t>
            </a:fld>
            <a:endParaRPr lang="en-GB"/>
          </a:p>
        </p:txBody>
      </p:sp>
    </p:spTree>
    <p:extLst>
      <p:ext uri="{BB962C8B-B14F-4D97-AF65-F5344CB8AC3E}">
        <p14:creationId xmlns:p14="http://schemas.microsoft.com/office/powerpoint/2010/main" val="1631471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E87C83-75EF-4317-815A-12BA577C8CD7}" type="slidenum">
              <a:rPr lang="en-GB" smtClean="0"/>
              <a:t>3</a:t>
            </a:fld>
            <a:endParaRPr lang="en-GB"/>
          </a:p>
        </p:txBody>
      </p:sp>
    </p:spTree>
    <p:extLst>
      <p:ext uri="{BB962C8B-B14F-4D97-AF65-F5344CB8AC3E}">
        <p14:creationId xmlns:p14="http://schemas.microsoft.com/office/powerpoint/2010/main" val="2743151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E532-108C-3B51-B285-FE82FDD7B69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C4DB0BE-F652-B771-A699-DF6D81BAE4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8856229-75D7-3359-64F2-A37F59DE6508}"/>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D6A85DCC-9790-2FB4-1552-D9E85F17B9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7B8EF-B4AE-343E-0F73-31501B49E9CC}"/>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1375024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C892A-4849-195B-33EA-B088E49155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C5254F-5500-774E-C9E2-871970520D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D742E1-68C7-43FE-6342-57CF4D3A6BD9}"/>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56550550-2F54-68A9-0788-A721540A43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74FE9-DAE0-56F7-7D65-EA82526BB583}"/>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2083064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9B9F6-C4EC-FE28-3A43-658735F604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27DFDB-7B4A-ACB6-7425-3CF526C275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66C0D5-1F91-1C0E-A9CD-76CFF99ED499}"/>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BFB1D9EA-B342-F2A9-5E32-BE2EF14E2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197290-D270-87BF-2218-223A1171E45D}"/>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2438974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E96F6-176C-6B7B-4F5A-66E67D9446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27F1E9-73D5-F26E-5052-9F43EB3B54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8F39398-F4AA-9D3E-27AF-FE4F099FC86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65E035E-2CC7-C6C9-C095-DD6F40F4BBE4}"/>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6" name="Footer Placeholder 5">
            <a:extLst>
              <a:ext uri="{FF2B5EF4-FFF2-40B4-BE49-F238E27FC236}">
                <a16:creationId xmlns:a16="http://schemas.microsoft.com/office/drawing/2014/main" id="{0B75966C-27C7-640B-F971-B2C1BA1D50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617151-8E10-73F7-E1A6-D0499B5EDC1E}"/>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202152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968FC-031A-75E8-4C63-A5FFF8BE7A8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BD10426-9667-B758-306E-F0113BB4F2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666623B-40DE-2CCA-E112-6DE7AE6036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B9F677F-60A5-705E-B610-1877650DE4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207218-F988-71D0-D971-85C4DE46A6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5401586-0052-36B8-D4A0-8D683C22701A}"/>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8" name="Footer Placeholder 7">
            <a:extLst>
              <a:ext uri="{FF2B5EF4-FFF2-40B4-BE49-F238E27FC236}">
                <a16:creationId xmlns:a16="http://schemas.microsoft.com/office/drawing/2014/main" id="{2AD1D089-739A-5427-3429-BBE58A8F3D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944F1D-05CB-0002-4747-113D4062793D}"/>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316041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900C-78A4-22B9-807E-92412DEC893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70ABDD-A07C-3631-3723-257FC8DB6A7E}"/>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4" name="Footer Placeholder 3">
            <a:extLst>
              <a:ext uri="{FF2B5EF4-FFF2-40B4-BE49-F238E27FC236}">
                <a16:creationId xmlns:a16="http://schemas.microsoft.com/office/drawing/2014/main" id="{E04F8AFE-011B-D67D-E14C-59696A9CD9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7F6919-3682-15B1-BDA7-B11DE0135134}"/>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2701095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DEEA10-B3AE-8BFE-8913-0ADF7B8081F3}"/>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3" name="Footer Placeholder 2">
            <a:extLst>
              <a:ext uri="{FF2B5EF4-FFF2-40B4-BE49-F238E27FC236}">
                <a16:creationId xmlns:a16="http://schemas.microsoft.com/office/drawing/2014/main" id="{4CC00F79-83A9-10A6-B3A0-897A8BDFBC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61CEE9-7FA7-DB6B-F995-5DE350F8B660}"/>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3031270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2F716-9BB9-93EE-ABC2-63C8186019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431F8B-8AB4-6034-CB18-E96A7BDD0E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A46815-C906-C4DB-570C-9BB2084A8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8A6258-B496-AE13-2E9D-D852D54AA6EB}"/>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6" name="Footer Placeholder 5">
            <a:extLst>
              <a:ext uri="{FF2B5EF4-FFF2-40B4-BE49-F238E27FC236}">
                <a16:creationId xmlns:a16="http://schemas.microsoft.com/office/drawing/2014/main" id="{6AC5BC32-1157-B07B-95ED-91D298AB2B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C55D2D-C83C-DE64-18C0-773727962BEC}"/>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340878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8CB8B-3C9D-D16E-BDD8-793D14C5C2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AC534AA-CA52-D58E-39BA-6B2C57289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541C34-42BA-5FD1-49FF-056D0B3CE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6C02C4-99D6-9D70-B1DF-A900F3E56B2F}"/>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6" name="Footer Placeholder 5">
            <a:extLst>
              <a:ext uri="{FF2B5EF4-FFF2-40B4-BE49-F238E27FC236}">
                <a16:creationId xmlns:a16="http://schemas.microsoft.com/office/drawing/2014/main" id="{69FB9FE9-4B66-0CC7-69FB-C3286382E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9CC32A-9BF6-4D42-95F4-2FAEF8E862C6}"/>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1173441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DD30E-EEA3-08CD-6047-B255AF71F1F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56A964-C8A7-E4AA-36A1-9CA23D6545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683A34-C97B-B1F4-7920-F214769070AD}"/>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3BC813E5-C9AC-F102-CACF-6E4C88059A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6A3A8-E851-3459-2335-AC0C16045EFD}"/>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3892322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D78568-1C36-1123-8455-7F9A0027CFC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5295591-F721-D6FE-04D3-2C3923FD17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4D417E-DAAA-9E52-70C5-3171E0D9638C}"/>
              </a:ext>
            </a:extLst>
          </p:cNvPr>
          <p:cNvSpPr>
            <a:spLocks noGrp="1"/>
          </p:cNvSpPr>
          <p:nvPr>
            <p:ph type="dt" sz="half" idx="10"/>
          </p:nvPr>
        </p:nvSpPr>
        <p:spPr/>
        <p:txBody>
          <a:body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F55440F1-160A-8F0D-6951-2D436F9BE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28A93-465C-8ADF-AE01-861E8D90F63E}"/>
              </a:ext>
            </a:extLst>
          </p:cNvPr>
          <p:cNvSpPr>
            <a:spLocks noGrp="1"/>
          </p:cNvSpPr>
          <p:nvPr>
            <p:ph type="sldNum" sz="quarter" idx="12"/>
          </p:nvPr>
        </p:nvSpPr>
        <p:spPr/>
        <p:txBody>
          <a:bodyPr/>
          <a:lstStyle/>
          <a:p>
            <a:fld id="{1B50B461-53C4-4B22-BEBB-AB53DBD2763C}" type="slidenum">
              <a:rPr lang="en-GB" smtClean="0"/>
              <a:t>‹#›</a:t>
            </a:fld>
            <a:endParaRPr lang="en-GB"/>
          </a:p>
        </p:txBody>
      </p:sp>
    </p:spTree>
    <p:extLst>
      <p:ext uri="{BB962C8B-B14F-4D97-AF65-F5344CB8AC3E}">
        <p14:creationId xmlns:p14="http://schemas.microsoft.com/office/powerpoint/2010/main" val="3363259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75AED4-07D1-B4A5-CCF7-7CD0E013A2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73878BF-C187-D320-4E6C-EB0D626369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78C955-3694-8F2E-2D43-37B8676D5A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DE1D60-6FDE-4ACB-9F68-000F03867646}" type="datetimeFigureOut">
              <a:rPr lang="en-GB" smtClean="0"/>
              <a:t>29/04/2024</a:t>
            </a:fld>
            <a:endParaRPr lang="en-GB"/>
          </a:p>
        </p:txBody>
      </p:sp>
      <p:sp>
        <p:nvSpPr>
          <p:cNvPr id="5" name="Footer Placeholder 4">
            <a:extLst>
              <a:ext uri="{FF2B5EF4-FFF2-40B4-BE49-F238E27FC236}">
                <a16:creationId xmlns:a16="http://schemas.microsoft.com/office/drawing/2014/main" id="{00546509-F317-C52F-C888-5B227D478D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2C6A56-85CE-45FD-47CD-BD3CAE84B2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50B461-53C4-4B22-BEBB-AB53DBD2763C}" type="slidenum">
              <a:rPr lang="en-GB" smtClean="0"/>
              <a:t>‹#›</a:t>
            </a:fld>
            <a:endParaRPr lang="en-GB"/>
          </a:p>
        </p:txBody>
      </p:sp>
    </p:spTree>
    <p:extLst>
      <p:ext uri="{BB962C8B-B14F-4D97-AF65-F5344CB8AC3E}">
        <p14:creationId xmlns:p14="http://schemas.microsoft.com/office/powerpoint/2010/main" val="514754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A4276-BBB0-CC11-0430-C13F6A478605}"/>
              </a:ext>
            </a:extLst>
          </p:cNvPr>
          <p:cNvSpPr>
            <a:spLocks noGrp="1"/>
          </p:cNvSpPr>
          <p:nvPr>
            <p:ph type="ctrTitle"/>
          </p:nvPr>
        </p:nvSpPr>
        <p:spPr>
          <a:xfrm>
            <a:off x="638882" y="3577456"/>
            <a:ext cx="10909640" cy="1302392"/>
          </a:xfrm>
        </p:spPr>
        <p:txBody>
          <a:bodyPr anchor="b">
            <a:normAutofit fontScale="90000"/>
          </a:bodyPr>
          <a:lstStyle/>
          <a:p>
            <a:pPr>
              <a:lnSpc>
                <a:spcPct val="107000"/>
              </a:lnSpc>
              <a:spcAft>
                <a:spcPts val="800"/>
              </a:spcAft>
            </a:pPr>
            <a:r>
              <a:rPr lang="en-GB" sz="1800" b="1" dirty="0">
                <a:effectLst/>
                <a:latin typeface="Arial" panose="020B0604020202020204" pitchFamily="34" charset="0"/>
                <a:ea typeface="DengXian" panose="02010600030101010101" pitchFamily="2" charset="-122"/>
                <a:cs typeface="Arial" panose="020B0604020202020204" pitchFamily="34" charset="0"/>
              </a:rPr>
              <a:t>HE Cert. Professional Skills for Construction, Digital Skills, and Skills of Engineers</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b="1" dirty="0">
                <a:effectLst/>
                <a:latin typeface="Arial" panose="020B0604020202020204" pitchFamily="34" charset="0"/>
                <a:ea typeface="DengXian" panose="02010600030101010101" pitchFamily="2" charset="-122"/>
                <a:cs typeface="Arial" panose="020B0604020202020204" pitchFamily="34" charset="0"/>
              </a:rPr>
              <a:t>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b="1" dirty="0">
                <a:effectLst/>
                <a:latin typeface="Arial" panose="020B0604020202020204" pitchFamily="34" charset="0"/>
                <a:ea typeface="DengXian" panose="02010600030101010101" pitchFamily="2" charset="-122"/>
                <a:cs typeface="Arial" panose="020B0604020202020204" pitchFamily="34" charset="0"/>
              </a:rPr>
              <a:t>ACMA 4013 Skills Development in the Workplace</a:t>
            </a:r>
            <a:br>
              <a:rPr lang="en-GB" sz="1800" b="1" dirty="0">
                <a:effectLst/>
                <a:latin typeface="Arial" panose="020B0604020202020204" pitchFamily="34" charset="0"/>
                <a:ea typeface="DengXian" panose="02010600030101010101" pitchFamily="2" charset="-122"/>
                <a:cs typeface="Arial" panose="020B0604020202020204" pitchFamily="34" charset="0"/>
              </a:rPr>
            </a:br>
            <a:r>
              <a:rPr lang="en-GB" sz="2000" b="1" dirty="0"/>
              <a:t>Presentation</a:t>
            </a:r>
            <a:r>
              <a:rPr lang="en-GB" sz="2800" dirty="0"/>
              <a:t> </a:t>
            </a:r>
            <a:endParaRPr lang="en-GB" sz="6600" dirty="0"/>
          </a:p>
        </p:txBody>
      </p:sp>
      <p:sp>
        <p:nvSpPr>
          <p:cNvPr id="3" name="Subtitle 2">
            <a:extLst>
              <a:ext uri="{FF2B5EF4-FFF2-40B4-BE49-F238E27FC236}">
                <a16:creationId xmlns:a16="http://schemas.microsoft.com/office/drawing/2014/main" id="{5236627D-CE7B-6900-8F5D-7F675274682F}"/>
              </a:ext>
            </a:extLst>
          </p:cNvPr>
          <p:cNvSpPr>
            <a:spLocks noGrp="1"/>
          </p:cNvSpPr>
          <p:nvPr>
            <p:ph type="subTitle" idx="1"/>
          </p:nvPr>
        </p:nvSpPr>
        <p:spPr>
          <a:xfrm>
            <a:off x="638881" y="5660607"/>
            <a:ext cx="10909643" cy="1052105"/>
          </a:xfrm>
        </p:spPr>
        <p:txBody>
          <a:bodyPr numCol="1" anchor="t">
            <a:normAutofit fontScale="32500" lnSpcReduction="20000"/>
          </a:bodyPr>
          <a:lstStyle/>
          <a:p>
            <a:pPr algn="ctr">
              <a:lnSpc>
                <a:spcPct val="107000"/>
              </a:lnSpc>
              <a:spcAft>
                <a:spcPts val="800"/>
              </a:spcAft>
            </a:pPr>
            <a:r>
              <a:rPr lang="en-GB" sz="3000" b="1" dirty="0">
                <a:effectLst/>
                <a:latin typeface="+mj-lt"/>
                <a:ea typeface="DengXian" panose="02010600030101010101" pitchFamily="2" charset="-122"/>
                <a:cs typeface="Arial" panose="020B0604020202020204" pitchFamily="34" charset="0"/>
              </a:rPr>
              <a:t>Student Name: Valentin Mirica</a:t>
            </a:r>
            <a:endParaRPr lang="en-GB" sz="3000" dirty="0">
              <a:effectLst/>
              <a:latin typeface="+mj-lt"/>
              <a:ea typeface="DengXian" panose="02010600030101010101" pitchFamily="2" charset="-122"/>
              <a:cs typeface="Arial" panose="020B0604020202020204" pitchFamily="34" charset="0"/>
            </a:endParaRPr>
          </a:p>
          <a:p>
            <a:pPr algn="ctr">
              <a:lnSpc>
                <a:spcPct val="107000"/>
              </a:lnSpc>
              <a:spcAft>
                <a:spcPts val="800"/>
              </a:spcAft>
            </a:pPr>
            <a:r>
              <a:rPr lang="en-GB" sz="3000" b="1" dirty="0">
                <a:effectLst/>
                <a:latin typeface="+mj-lt"/>
                <a:ea typeface="DengXian" panose="02010600030101010101" pitchFamily="2" charset="-122"/>
                <a:cs typeface="Arial" panose="020B0604020202020204" pitchFamily="34" charset="0"/>
              </a:rPr>
              <a:t>Student ID: 2211628</a:t>
            </a:r>
            <a:endParaRPr lang="en-GB" sz="3000" dirty="0">
              <a:effectLst/>
              <a:latin typeface="+mj-lt"/>
              <a:ea typeface="DengXian" panose="02010600030101010101" pitchFamily="2" charset="-122"/>
              <a:cs typeface="Arial" panose="020B0604020202020204" pitchFamily="34" charset="0"/>
            </a:endParaRPr>
          </a:p>
          <a:p>
            <a:pPr algn="ctr">
              <a:lnSpc>
                <a:spcPct val="107000"/>
              </a:lnSpc>
              <a:spcAft>
                <a:spcPts val="800"/>
              </a:spcAft>
            </a:pPr>
            <a:r>
              <a:rPr lang="en-GB" sz="3000" b="1" dirty="0">
                <a:effectLst/>
                <a:latin typeface="+mj-lt"/>
                <a:ea typeface="DengXian" panose="02010600030101010101" pitchFamily="2" charset="-122"/>
                <a:cs typeface="Arial" panose="020B0604020202020204" pitchFamily="34" charset="0"/>
              </a:rPr>
              <a:t>Module Leader: Divya Chidambaram</a:t>
            </a:r>
            <a:endParaRPr lang="en-GB" sz="3000" dirty="0">
              <a:effectLst/>
              <a:latin typeface="+mj-lt"/>
              <a:ea typeface="DengXian" panose="02010600030101010101" pitchFamily="2" charset="-122"/>
              <a:cs typeface="Arial" panose="020B0604020202020204" pitchFamily="34" charset="0"/>
            </a:endParaRPr>
          </a:p>
          <a:p>
            <a:endParaRPr lang="en-GB" dirty="0"/>
          </a:p>
        </p:txBody>
      </p:sp>
      <p:pic>
        <p:nvPicPr>
          <p:cNvPr id="4" name="Picture 3" descr="A close-up of a logo&#10;&#10;Description automatically generated">
            <a:extLst>
              <a:ext uri="{FF2B5EF4-FFF2-40B4-BE49-F238E27FC236}">
                <a16:creationId xmlns:a16="http://schemas.microsoft.com/office/drawing/2014/main" id="{75D08971-2676-B7E7-D0F2-5AE5C6A3BFC9}"/>
              </a:ext>
            </a:extLst>
          </p:cNvPr>
          <p:cNvPicPr>
            <a:picLocks noChangeAspect="1"/>
          </p:cNvPicPr>
          <p:nvPr/>
        </p:nvPicPr>
        <p:blipFill>
          <a:blip r:embed="rId2"/>
          <a:stretch>
            <a:fillRect/>
          </a:stretch>
        </p:blipFill>
        <p:spPr>
          <a:xfrm>
            <a:off x="2619908" y="272954"/>
            <a:ext cx="6439588" cy="2275513"/>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3901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F70B3-F7B5-F474-CB65-27A84EAB0536}"/>
              </a:ext>
            </a:extLst>
          </p:cNvPr>
          <p:cNvSpPr>
            <a:spLocks noGrp="1"/>
          </p:cNvSpPr>
          <p:nvPr>
            <p:ph type="title"/>
          </p:nvPr>
        </p:nvSpPr>
        <p:spPr>
          <a:xfrm>
            <a:off x="841248" y="256032"/>
            <a:ext cx="10506456" cy="1014984"/>
          </a:xfrm>
        </p:spPr>
        <p:txBody>
          <a:bodyPr anchor="b">
            <a:normAutofit/>
          </a:bodyPr>
          <a:lstStyle/>
          <a:p>
            <a:r>
              <a:rPr lang="en-GB" dirty="0"/>
              <a:t>Introduction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B15E8D7-3AC0-FBE8-AAB9-861AE4DDEE7C}"/>
              </a:ext>
            </a:extLst>
          </p:cNvPr>
          <p:cNvGraphicFramePr>
            <a:graphicFrameLocks noGrp="1"/>
          </p:cNvGraphicFramePr>
          <p:nvPr>
            <p:ph idx="1"/>
            <p:extLst>
              <p:ext uri="{D42A27DB-BD31-4B8C-83A1-F6EECF244321}">
                <p14:modId xmlns:p14="http://schemas.microsoft.com/office/powerpoint/2010/main" val="40145641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7158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158C17-BB9D-0B2C-919E-67353F896E2F}"/>
              </a:ext>
            </a:extLst>
          </p:cNvPr>
          <p:cNvSpPr>
            <a:spLocks noGrp="1"/>
          </p:cNvSpPr>
          <p:nvPr>
            <p:ph type="title"/>
          </p:nvPr>
        </p:nvSpPr>
        <p:spPr>
          <a:xfrm>
            <a:off x="0" y="855396"/>
            <a:ext cx="6155988" cy="1182927"/>
          </a:xfrm>
        </p:spPr>
        <p:txBody>
          <a:bodyPr anchor="b">
            <a:normAutofit/>
          </a:bodyPr>
          <a:lstStyle/>
          <a:p>
            <a:r>
              <a:rPr lang="en-GB" sz="2700" b="1" dirty="0"/>
              <a:t>Unit 1 - Innovation and Society: Online learning, manufacturing, and healthcare</a:t>
            </a:r>
          </a:p>
        </p:txBody>
      </p:sp>
      <p:cxnSp>
        <p:nvCxnSpPr>
          <p:cNvPr id="43" name="Straight Connector 4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EF9B624-7FD7-5538-E7A5-F139479C351E}"/>
              </a:ext>
            </a:extLst>
          </p:cNvPr>
          <p:cNvSpPr>
            <a:spLocks noGrp="1"/>
          </p:cNvSpPr>
          <p:nvPr>
            <p:ph idx="1"/>
          </p:nvPr>
        </p:nvSpPr>
        <p:spPr>
          <a:xfrm>
            <a:off x="-1" y="2189928"/>
            <a:ext cx="7413523" cy="4564832"/>
          </a:xfrm>
        </p:spPr>
        <p:txBody>
          <a:bodyPr anchor="t">
            <a:normAutofit fontScale="92500" lnSpcReduction="10000"/>
          </a:bodyPr>
          <a:lstStyle/>
          <a:p>
            <a:r>
              <a:rPr lang="en-US" sz="1400" dirty="0">
                <a:solidFill>
                  <a:schemeClr val="tx1">
                    <a:alpha val="80000"/>
                  </a:schemeClr>
                </a:solidFill>
              </a:rPr>
              <a:t>Unit 1 was about Ideas and Values and covered 4 different topics. </a:t>
            </a:r>
          </a:p>
          <a:p>
            <a:r>
              <a:rPr lang="en-US" sz="1400" dirty="0">
                <a:solidFill>
                  <a:schemeClr val="tx1">
                    <a:alpha val="80000"/>
                  </a:schemeClr>
                </a:solidFill>
              </a:rPr>
              <a:t>I chose to discuss about Innovation and Society because I am impressed and grateful for the innovation that has been brough in our society. </a:t>
            </a:r>
          </a:p>
          <a:p>
            <a:r>
              <a:rPr lang="en-US" sz="1400" dirty="0">
                <a:solidFill>
                  <a:schemeClr val="tx1">
                    <a:alpha val="80000"/>
                  </a:schemeClr>
                </a:solidFill>
              </a:rPr>
              <a:t>Technological innovation has disrupted the education, the manufacturing and the healthcare sector, improving the quality of life of people, improving processes and products and minimizing waste of both financial and non-financial resources (World Economic Forum, 2016). </a:t>
            </a:r>
          </a:p>
          <a:p>
            <a:r>
              <a:rPr lang="en-US" sz="1400" dirty="0">
                <a:solidFill>
                  <a:schemeClr val="tx1">
                    <a:alpha val="80000"/>
                  </a:schemeClr>
                </a:solidFill>
              </a:rPr>
              <a:t>For example, technological innovation minimized errors associated with medication administration by 70% (Elliot et al., 2021), allows students to study online improving their access to education and allows businesses to develop new solutions to become more sustainable and reduce their footprint on the environment. </a:t>
            </a:r>
          </a:p>
          <a:p>
            <a:r>
              <a:rPr lang="en-US" sz="1400" dirty="0">
                <a:solidFill>
                  <a:schemeClr val="tx1">
                    <a:alpha val="80000"/>
                  </a:schemeClr>
                </a:solidFill>
              </a:rPr>
              <a:t>In my case, I embrace technological innovation, however, I am still reluctant to social media platforms and their impact on us as individuals. According to the extensive research I have done for this topic, and also based on my feelings associated with the use of social media platforms, some technological innovations create </a:t>
            </a:r>
            <a:r>
              <a:rPr lang="en-GB" sz="1400" dirty="0">
                <a:solidFill>
                  <a:schemeClr val="tx1">
                    <a:alpha val="80000"/>
                  </a:schemeClr>
                </a:solidFill>
                <a:effectLst/>
                <a:ea typeface="DengXian" panose="02010600030101010101" pitchFamily="2" charset="-122"/>
              </a:rPr>
              <a:t>such as isolation, decreased self-esteem or loss of identity (Mayer, 2020). </a:t>
            </a:r>
          </a:p>
          <a:p>
            <a:r>
              <a:rPr lang="en-GB" sz="1400" dirty="0">
                <a:solidFill>
                  <a:schemeClr val="tx1">
                    <a:alpha val="80000"/>
                  </a:schemeClr>
                </a:solidFill>
                <a:ea typeface="DengXian" panose="02010600030101010101" pitchFamily="2" charset="-122"/>
              </a:rPr>
              <a:t>Another negative aspect associated with digital development is the threat to our security. For example, in 2023, more than 8 million complaints have been filed for data breaches (Petrosyan, 2024). More than 400,000 Internet users were victim to online fraud. 80% of total worldwide fraud takes place online (UK Finance, 2023). </a:t>
            </a:r>
          </a:p>
          <a:p>
            <a:r>
              <a:rPr lang="en-GB" sz="1400" dirty="0">
                <a:solidFill>
                  <a:schemeClr val="tx1">
                    <a:alpha val="80000"/>
                  </a:schemeClr>
                </a:solidFill>
                <a:ea typeface="DengXian" panose="02010600030101010101" pitchFamily="2" charset="-122"/>
              </a:rPr>
              <a:t>After considering both the positive and negative impacts of technological innovation, my action plan included : creating a balance between new and old in order to protect our people from the negative impact of technology, protect jobs, but also benefit from what is brought to us. </a:t>
            </a:r>
            <a:endParaRPr lang="en-US" sz="1400" dirty="0">
              <a:solidFill>
                <a:schemeClr val="tx1">
                  <a:alpha val="80000"/>
                </a:schemeClr>
              </a:solidFill>
            </a:endParaRPr>
          </a:p>
        </p:txBody>
      </p:sp>
      <p:pic>
        <p:nvPicPr>
          <p:cNvPr id="6" name="Content Placeholder 4" descr="A person looking at a city&#10;&#10;Description automatically generated">
            <a:extLst>
              <a:ext uri="{FF2B5EF4-FFF2-40B4-BE49-F238E27FC236}">
                <a16:creationId xmlns:a16="http://schemas.microsoft.com/office/drawing/2014/main" id="{A3A316BA-CCFB-4D78-D4E2-D7BB071317AA}"/>
              </a:ext>
            </a:extLst>
          </p:cNvPr>
          <p:cNvPicPr>
            <a:picLocks noChangeAspect="1"/>
          </p:cNvPicPr>
          <p:nvPr/>
        </p:nvPicPr>
        <p:blipFill rotWithShape="1">
          <a:blip r:embed="rId3"/>
          <a:srcRect t="425" r="3" b="3"/>
          <a:stretch/>
        </p:blipFill>
        <p:spPr>
          <a:xfrm>
            <a:off x="7572653" y="2475578"/>
            <a:ext cx="3548404" cy="2559018"/>
          </a:xfrm>
          <a:prstGeom prst="rect">
            <a:avLst/>
          </a:prstGeom>
        </p:spPr>
      </p:pic>
      <p:sp>
        <p:nvSpPr>
          <p:cNvPr id="4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847038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0A6E69-72F3-5DC8-BFB9-01EE23DE73E8}"/>
              </a:ext>
            </a:extLst>
          </p:cNvPr>
          <p:cNvSpPr>
            <a:spLocks noGrp="1"/>
          </p:cNvSpPr>
          <p:nvPr>
            <p:ph type="title"/>
          </p:nvPr>
        </p:nvSpPr>
        <p:spPr>
          <a:xfrm>
            <a:off x="0" y="806471"/>
            <a:ext cx="6994188" cy="806470"/>
          </a:xfrm>
        </p:spPr>
        <p:txBody>
          <a:bodyPr anchor="b">
            <a:normAutofit/>
          </a:bodyPr>
          <a:lstStyle/>
          <a:p>
            <a:r>
              <a:rPr lang="en-GB" sz="2800" b="1" dirty="0"/>
              <a:t>Unit 2- Creative Solutions  </a:t>
            </a:r>
          </a:p>
        </p:txBody>
      </p:sp>
      <p:cxnSp>
        <p:nvCxnSpPr>
          <p:cNvPr id="35" name="Straight Connector 3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C1478C-33D9-66DC-FD2A-ED70592181F9}"/>
              </a:ext>
            </a:extLst>
          </p:cNvPr>
          <p:cNvSpPr>
            <a:spLocks noGrp="1"/>
          </p:cNvSpPr>
          <p:nvPr>
            <p:ph idx="1"/>
          </p:nvPr>
        </p:nvSpPr>
        <p:spPr>
          <a:xfrm>
            <a:off x="68826" y="1818968"/>
            <a:ext cx="6925362" cy="5039032"/>
          </a:xfrm>
        </p:spPr>
        <p:txBody>
          <a:bodyPr anchor="t">
            <a:normAutofit/>
          </a:bodyPr>
          <a:lstStyle/>
          <a:p>
            <a:r>
              <a:rPr lang="en-US" sz="1400" dirty="0">
                <a:solidFill>
                  <a:schemeClr val="tx1">
                    <a:alpha val="80000"/>
                  </a:schemeClr>
                </a:solidFill>
              </a:rPr>
              <a:t>Unit 2 was about finding creative solutions and covered 4 different topics. </a:t>
            </a:r>
          </a:p>
          <a:p>
            <a:r>
              <a:rPr lang="en-GB" sz="1400" dirty="0">
                <a:solidFill>
                  <a:schemeClr val="tx1">
                    <a:alpha val="80000"/>
                  </a:schemeClr>
                </a:solidFill>
              </a:rPr>
              <a:t>I chose to discuss about change making, the art of creating value because change makers changed the way to live today from our communication to our travelling (Changemarkers Organisation, 2024). </a:t>
            </a:r>
          </a:p>
          <a:p>
            <a:r>
              <a:rPr lang="en-GB" sz="1400" dirty="0">
                <a:solidFill>
                  <a:schemeClr val="tx1">
                    <a:alpha val="80000"/>
                  </a:schemeClr>
                </a:solidFill>
              </a:rPr>
              <a:t>We, are not always supporters of change, however, this does not change the positive impact change makers have made on our life (Grace, 2018). </a:t>
            </a:r>
          </a:p>
          <a:p>
            <a:r>
              <a:rPr lang="en-GB" sz="1400" dirty="0">
                <a:solidFill>
                  <a:schemeClr val="tx1">
                    <a:alpha val="80000"/>
                  </a:schemeClr>
                </a:solidFill>
              </a:rPr>
              <a:t>Change makers developed cars, improved communication, helped us fly, helped us learn online, changed the way we shop and many others (Rahman et al., 2016). </a:t>
            </a:r>
          </a:p>
          <a:p>
            <a:r>
              <a:rPr lang="en-GB" sz="1400" dirty="0">
                <a:solidFill>
                  <a:schemeClr val="tx1">
                    <a:alpha val="80000"/>
                  </a:schemeClr>
                </a:solidFill>
              </a:rPr>
              <a:t>Change makers are of all sizes and their aim is to develop and improve the condition of our society. </a:t>
            </a:r>
          </a:p>
          <a:p>
            <a:r>
              <a:rPr lang="en-GB" sz="1400" dirty="0">
                <a:solidFill>
                  <a:schemeClr val="tx1">
                    <a:alpha val="80000"/>
                  </a:schemeClr>
                </a:solidFill>
              </a:rPr>
              <a:t>I embrace change and I admire the creativity of change makers and I hope that one day, I will be able to use my creativity to the benefit of my peers. </a:t>
            </a:r>
          </a:p>
          <a:p>
            <a:r>
              <a:rPr lang="en-GB" sz="1400" dirty="0">
                <a:solidFill>
                  <a:schemeClr val="tx1">
                    <a:alpha val="80000"/>
                  </a:schemeClr>
                </a:solidFill>
              </a:rPr>
              <a:t>To support change makers, we must create more support networks where people can find resources and tools to foster their creativity (Europe Report, 2023). </a:t>
            </a:r>
          </a:p>
          <a:p>
            <a:r>
              <a:rPr lang="en-GB" sz="1400" dirty="0">
                <a:solidFill>
                  <a:schemeClr val="tx1">
                    <a:alpha val="80000"/>
                  </a:schemeClr>
                </a:solidFill>
              </a:rPr>
              <a:t>To become a change maker, I must develop my problem solving and creativity skills to be able to identify a problem and smart solution for it. </a:t>
            </a:r>
          </a:p>
        </p:txBody>
      </p:sp>
      <p:pic>
        <p:nvPicPr>
          <p:cNvPr id="5" name="Picture 4">
            <a:extLst>
              <a:ext uri="{FF2B5EF4-FFF2-40B4-BE49-F238E27FC236}">
                <a16:creationId xmlns:a16="http://schemas.microsoft.com/office/drawing/2014/main" id="{708B6E84-0B97-1971-3226-BB15244BA24B}"/>
              </a:ext>
            </a:extLst>
          </p:cNvPr>
          <p:cNvPicPr>
            <a:picLocks noChangeAspect="1"/>
          </p:cNvPicPr>
          <p:nvPr/>
        </p:nvPicPr>
        <p:blipFill>
          <a:blip r:embed="rId2"/>
          <a:stretch>
            <a:fillRect/>
          </a:stretch>
        </p:blipFill>
        <p:spPr>
          <a:xfrm>
            <a:off x="7572653" y="2442178"/>
            <a:ext cx="3548404" cy="2625818"/>
          </a:xfrm>
          <a:prstGeom prst="rect">
            <a:avLst/>
          </a:prstGeom>
        </p:spPr>
      </p:pic>
      <p:sp>
        <p:nvSpPr>
          <p:cNvPr id="3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074472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3B3A1F-C972-8361-0346-3C38D1197360}"/>
              </a:ext>
            </a:extLst>
          </p:cNvPr>
          <p:cNvSpPr>
            <a:spLocks noGrp="1"/>
          </p:cNvSpPr>
          <p:nvPr>
            <p:ph type="title"/>
          </p:nvPr>
        </p:nvSpPr>
        <p:spPr>
          <a:xfrm>
            <a:off x="39722" y="855396"/>
            <a:ext cx="6696638" cy="757545"/>
          </a:xfrm>
        </p:spPr>
        <p:txBody>
          <a:bodyPr anchor="b">
            <a:noAutofit/>
          </a:bodyPr>
          <a:lstStyle/>
          <a:p>
            <a:r>
              <a:rPr lang="en-GB" sz="2800" b="1" dirty="0"/>
              <a:t>Unit 3 – Collaboration </a:t>
            </a:r>
          </a:p>
        </p:txBody>
      </p:sp>
      <p:cxnSp>
        <p:nvCxnSpPr>
          <p:cNvPr id="21" name="Straight Connector 2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12408794-9663-0A4B-552C-FA91FFF7B64F}"/>
              </a:ext>
            </a:extLst>
          </p:cNvPr>
          <p:cNvSpPr>
            <a:spLocks noGrp="1"/>
          </p:cNvSpPr>
          <p:nvPr>
            <p:ph idx="1"/>
          </p:nvPr>
        </p:nvSpPr>
        <p:spPr>
          <a:xfrm>
            <a:off x="39722" y="1728132"/>
            <a:ext cx="6954466" cy="5129868"/>
          </a:xfrm>
        </p:spPr>
        <p:txBody>
          <a:bodyPr anchor="t">
            <a:normAutofit fontScale="62500" lnSpcReduction="20000"/>
          </a:bodyPr>
          <a:lstStyle/>
          <a:p>
            <a:r>
              <a:rPr lang="en-US" sz="2000" dirty="0">
                <a:solidFill>
                  <a:schemeClr val="tx1">
                    <a:alpha val="80000"/>
                  </a:schemeClr>
                </a:solidFill>
              </a:rPr>
              <a:t>Unit 3 discussed about mobilizing support and included topics such as collaboration, finding support for a business, marketing your business and yourself as a business persona. </a:t>
            </a:r>
          </a:p>
          <a:p>
            <a:r>
              <a:rPr lang="en-US" sz="2000" dirty="0">
                <a:solidFill>
                  <a:schemeClr val="tx1">
                    <a:alpha val="80000"/>
                  </a:schemeClr>
                </a:solidFill>
              </a:rPr>
              <a:t>I chose to discuss about collaboration, because reflecting on what I have learned previously in this module, I understood that to create something meaningful, you must have a team of people supporting you and your idea (Boddy, 2017). </a:t>
            </a:r>
          </a:p>
          <a:p>
            <a:r>
              <a:rPr lang="en-US" sz="2000" dirty="0">
                <a:solidFill>
                  <a:schemeClr val="tx1">
                    <a:alpha val="80000"/>
                  </a:schemeClr>
                </a:solidFill>
              </a:rPr>
              <a:t>I enjoy working with other people and I believe that collaboration plays an important role in my personal and professional development because working with others, can help me learn new skills and knowledge. </a:t>
            </a:r>
          </a:p>
          <a:p>
            <a:r>
              <a:rPr lang="en-US" sz="2000" dirty="0">
                <a:solidFill>
                  <a:schemeClr val="tx1">
                    <a:alpha val="80000"/>
                  </a:schemeClr>
                </a:solidFill>
              </a:rPr>
              <a:t>Collaboration is not an easy tasks and requires members to put combined efforts to understand and support each other (Gratton and Erickson, 2024). </a:t>
            </a:r>
          </a:p>
          <a:p>
            <a:r>
              <a:rPr lang="en-US" sz="2000" dirty="0">
                <a:solidFill>
                  <a:schemeClr val="tx1">
                    <a:alpha val="80000"/>
                  </a:schemeClr>
                </a:solidFill>
              </a:rPr>
              <a:t>Collaboration works better when members understand their common goal and have support. </a:t>
            </a:r>
          </a:p>
          <a:p>
            <a:r>
              <a:rPr lang="en-US" sz="2000" dirty="0">
                <a:solidFill>
                  <a:schemeClr val="tx1">
                    <a:alpha val="80000"/>
                  </a:schemeClr>
                </a:solidFill>
              </a:rPr>
              <a:t>For example, training individuals on Tuckman’s team formation theory can help them understand how a team is created and how a team can become effective. It helps them understand that conflicts are normal, and it provides them with tools and strategies to overcome the conflictual stages of teamwork (Tuckman and Jensen, 2010). </a:t>
            </a:r>
          </a:p>
          <a:p>
            <a:r>
              <a:rPr lang="en-US" sz="2000" dirty="0">
                <a:solidFill>
                  <a:schemeClr val="tx1">
                    <a:alpha val="80000"/>
                  </a:schemeClr>
                </a:solidFill>
              </a:rPr>
              <a:t>Training them on Belbin’s team roles can help them identify their most suitable role in a group work and maximize their performance and efficiency (Belbin, 2004).</a:t>
            </a:r>
          </a:p>
          <a:p>
            <a:r>
              <a:rPr lang="en-US" sz="2000" dirty="0">
                <a:solidFill>
                  <a:schemeClr val="tx1">
                    <a:alpha val="80000"/>
                  </a:schemeClr>
                </a:solidFill>
              </a:rPr>
              <a:t>Once members collaborate well, many benefits arise such as collective success, innovation and creativity. </a:t>
            </a:r>
          </a:p>
          <a:p>
            <a:r>
              <a:rPr lang="en-US" sz="2000" dirty="0">
                <a:solidFill>
                  <a:schemeClr val="tx1">
                    <a:alpha val="80000"/>
                  </a:schemeClr>
                </a:solidFill>
              </a:rPr>
              <a:t>For example, collaboration helps businesses to minimize costs, improve efficiency and enhance customer experience as well as financial gains (Menor-Campos et al., 2019). </a:t>
            </a:r>
          </a:p>
          <a:p>
            <a:r>
              <a:rPr lang="en-US" sz="2000" dirty="0">
                <a:solidFill>
                  <a:schemeClr val="tx1">
                    <a:alpha val="80000"/>
                  </a:schemeClr>
                </a:solidFill>
              </a:rPr>
              <a:t>Collaboration helps doctors to  reduce medical errors, improve quality of care and reduce healthcare costs (Bosch and Mansell, 2015). </a:t>
            </a:r>
          </a:p>
          <a:p>
            <a:endParaRPr lang="en-US" sz="2000" dirty="0">
              <a:solidFill>
                <a:schemeClr val="tx1">
                  <a:alpha val="80000"/>
                </a:schemeClr>
              </a:solidFill>
            </a:endParaRPr>
          </a:p>
        </p:txBody>
      </p:sp>
      <p:pic>
        <p:nvPicPr>
          <p:cNvPr id="5" name="Content Placeholder 4">
            <a:extLst>
              <a:ext uri="{FF2B5EF4-FFF2-40B4-BE49-F238E27FC236}">
                <a16:creationId xmlns:a16="http://schemas.microsoft.com/office/drawing/2014/main" id="{89262901-E40A-E848-B59C-85AF445A174B}"/>
              </a:ext>
            </a:extLst>
          </p:cNvPr>
          <p:cNvPicPr>
            <a:picLocks noChangeAspect="1"/>
          </p:cNvPicPr>
          <p:nvPr/>
        </p:nvPicPr>
        <p:blipFill rotWithShape="1">
          <a:blip r:embed="rId2"/>
          <a:srcRect l="18165" r="14195" b="2"/>
          <a:stretch/>
        </p:blipFill>
        <p:spPr>
          <a:xfrm>
            <a:off x="7572653" y="1872835"/>
            <a:ext cx="3548404" cy="3764503"/>
          </a:xfrm>
          <a:prstGeom prst="rect">
            <a:avLst/>
          </a:prstGeom>
        </p:spPr>
      </p:pic>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4059217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3B3A1F-C972-8361-0346-3C38D1197360}"/>
              </a:ext>
            </a:extLst>
          </p:cNvPr>
          <p:cNvSpPr>
            <a:spLocks noGrp="1"/>
          </p:cNvSpPr>
          <p:nvPr>
            <p:ph type="title"/>
          </p:nvPr>
        </p:nvSpPr>
        <p:spPr>
          <a:xfrm>
            <a:off x="39722" y="855396"/>
            <a:ext cx="6696638" cy="757545"/>
          </a:xfrm>
        </p:spPr>
        <p:txBody>
          <a:bodyPr anchor="b">
            <a:noAutofit/>
          </a:bodyPr>
          <a:lstStyle/>
          <a:p>
            <a:r>
              <a:rPr lang="en-GB" sz="2800" b="1" dirty="0"/>
              <a:t>Unit 4 - Personal Evaluation </a:t>
            </a:r>
          </a:p>
        </p:txBody>
      </p:sp>
      <p:cxnSp>
        <p:nvCxnSpPr>
          <p:cNvPr id="21" name="Straight Connector 2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12408794-9663-0A4B-552C-FA91FFF7B64F}"/>
              </a:ext>
            </a:extLst>
          </p:cNvPr>
          <p:cNvSpPr>
            <a:spLocks noGrp="1"/>
          </p:cNvSpPr>
          <p:nvPr>
            <p:ph idx="1"/>
          </p:nvPr>
        </p:nvSpPr>
        <p:spPr>
          <a:xfrm>
            <a:off x="39722" y="1728132"/>
            <a:ext cx="6954466" cy="5129868"/>
          </a:xfrm>
        </p:spPr>
        <p:txBody>
          <a:bodyPr anchor="t">
            <a:normAutofit/>
          </a:bodyPr>
          <a:lstStyle/>
          <a:p>
            <a:r>
              <a:rPr lang="en-US" sz="1400" dirty="0">
                <a:solidFill>
                  <a:schemeClr val="tx1">
                    <a:alpha val="80000"/>
                  </a:schemeClr>
                </a:solidFill>
              </a:rPr>
              <a:t>During unit 4, we discussed about evaluation, and we covered topics such as how to measure success, how to evaluate ourselves, and how to plan for our further development. </a:t>
            </a:r>
          </a:p>
          <a:p>
            <a:r>
              <a:rPr lang="en-US" sz="1400" dirty="0">
                <a:solidFill>
                  <a:schemeClr val="tx1">
                    <a:alpha val="80000"/>
                  </a:schemeClr>
                </a:solidFill>
              </a:rPr>
              <a:t>For this unit, I chose to reflect on self-evaluation because I wanted to develop my knowledge about reflective tools and their impact on me as a student who aims to develop and grow into a very good employee. </a:t>
            </a:r>
          </a:p>
          <a:p>
            <a:r>
              <a:rPr lang="en-US" sz="1400" dirty="0">
                <a:solidFill>
                  <a:schemeClr val="tx1">
                    <a:alpha val="80000"/>
                  </a:schemeClr>
                </a:solidFill>
              </a:rPr>
              <a:t>The reflective practice helped me identify the benefits of self evaluation which are: identification of strengths and weaknesses, opportunities for development, improved performance and more chances of achieving proposed goals (Cottrell, 2021). </a:t>
            </a:r>
          </a:p>
          <a:p>
            <a:r>
              <a:rPr lang="en-US" sz="1400" dirty="0">
                <a:solidFill>
                  <a:schemeClr val="tx1">
                    <a:alpha val="80000"/>
                  </a:schemeClr>
                </a:solidFill>
              </a:rPr>
              <a:t>During this, I have also identified the challenges associated with self-evaluation, which are : inaccurate results, subjectivity, time consuming practice (Mackenzie and Correll, 2019). </a:t>
            </a:r>
          </a:p>
          <a:p>
            <a:r>
              <a:rPr lang="en-US" sz="1400" dirty="0">
                <a:solidFill>
                  <a:schemeClr val="tx1">
                    <a:alpha val="80000"/>
                  </a:schemeClr>
                </a:solidFill>
              </a:rPr>
              <a:t>Personal evaluation is recommended for both professional and personal purposes because it can help a person develop self-awareness and maximize the use of their strengths. </a:t>
            </a:r>
          </a:p>
          <a:p>
            <a:r>
              <a:rPr lang="en-US" sz="1400" dirty="0">
                <a:solidFill>
                  <a:schemeClr val="tx1">
                    <a:alpha val="80000"/>
                  </a:schemeClr>
                </a:solidFill>
              </a:rPr>
              <a:t>Personal evaluation is more effective when is done with the aid of  </a:t>
            </a:r>
            <a:r>
              <a:rPr lang="en-GB" sz="1400" dirty="0">
                <a:solidFill>
                  <a:schemeClr val="tx1">
                    <a:alpha val="80000"/>
                  </a:schemeClr>
                </a:solidFill>
              </a:rPr>
              <a:t>self-assessments tests such as personality tests, SWOT analysis, learning style tests, teamworking assessments (Johnson and Chang, 2015). </a:t>
            </a:r>
            <a:endParaRPr lang="en-US" sz="1400" dirty="0">
              <a:solidFill>
                <a:schemeClr val="tx1">
                  <a:alpha val="80000"/>
                </a:schemeClr>
              </a:solidFill>
            </a:endParaRPr>
          </a:p>
        </p:txBody>
      </p:sp>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C382B263-74E4-9015-9546-D5027EAB9BF0}"/>
              </a:ext>
            </a:extLst>
          </p:cNvPr>
          <p:cNvPicPr>
            <a:picLocks noChangeAspect="1"/>
          </p:cNvPicPr>
          <p:nvPr/>
        </p:nvPicPr>
        <p:blipFill>
          <a:blip r:embed="rId2"/>
          <a:stretch>
            <a:fillRect/>
          </a:stretch>
        </p:blipFill>
        <p:spPr>
          <a:xfrm>
            <a:off x="7393021" y="1612941"/>
            <a:ext cx="4709492" cy="3596952"/>
          </a:xfrm>
          <a:prstGeom prst="rect">
            <a:avLst/>
          </a:prstGeom>
        </p:spPr>
      </p:pic>
    </p:spTree>
    <p:extLst>
      <p:ext uri="{BB962C8B-B14F-4D97-AF65-F5344CB8AC3E}">
        <p14:creationId xmlns:p14="http://schemas.microsoft.com/office/powerpoint/2010/main" val="404304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341F3FF-268C-62EA-667A-BB889E5E05FF}"/>
              </a:ext>
            </a:extLst>
          </p:cNvPr>
          <p:cNvSpPr>
            <a:spLocks noGrp="1"/>
          </p:cNvSpPr>
          <p:nvPr>
            <p:ph type="title"/>
          </p:nvPr>
        </p:nvSpPr>
        <p:spPr>
          <a:xfrm>
            <a:off x="479394" y="1070800"/>
            <a:ext cx="3939688" cy="5583126"/>
          </a:xfrm>
        </p:spPr>
        <p:txBody>
          <a:bodyPr>
            <a:normAutofit/>
          </a:bodyPr>
          <a:lstStyle/>
          <a:p>
            <a:pPr algn="ctr"/>
            <a:r>
              <a:rPr lang="en-GB" sz="2800" b="1" dirty="0"/>
              <a:t>Conclusion</a:t>
            </a:r>
            <a:r>
              <a:rPr lang="en-GB" sz="2800" dirty="0"/>
              <a:t>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165F4FB-A450-628B-0D67-DB35CAC5B450}"/>
              </a:ext>
            </a:extLst>
          </p:cNvPr>
          <p:cNvGraphicFramePr>
            <a:graphicFrameLocks noGrp="1"/>
          </p:cNvGraphicFramePr>
          <p:nvPr>
            <p:ph idx="1"/>
            <p:extLst>
              <p:ext uri="{D42A27DB-BD31-4B8C-83A1-F6EECF244321}">
                <p14:modId xmlns:p14="http://schemas.microsoft.com/office/powerpoint/2010/main" val="217490361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189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38EB-F088-BC54-1844-ECFBCB06C3B3}"/>
              </a:ext>
            </a:extLst>
          </p:cNvPr>
          <p:cNvSpPr>
            <a:spLocks noGrp="1"/>
          </p:cNvSpPr>
          <p:nvPr>
            <p:ph type="title"/>
          </p:nvPr>
        </p:nvSpPr>
        <p:spPr>
          <a:xfrm>
            <a:off x="75501" y="1"/>
            <a:ext cx="11278299" cy="981511"/>
          </a:xfrm>
        </p:spPr>
        <p:txBody>
          <a:bodyPr/>
          <a:lstStyle/>
          <a:p>
            <a:r>
              <a:rPr lang="en-GB" sz="2800" b="1" dirty="0"/>
              <a:t>References</a:t>
            </a:r>
            <a:r>
              <a:rPr lang="en-GB" dirty="0"/>
              <a:t> </a:t>
            </a:r>
          </a:p>
        </p:txBody>
      </p:sp>
      <p:sp>
        <p:nvSpPr>
          <p:cNvPr id="3" name="Content Placeholder 2">
            <a:extLst>
              <a:ext uri="{FF2B5EF4-FFF2-40B4-BE49-F238E27FC236}">
                <a16:creationId xmlns:a16="http://schemas.microsoft.com/office/drawing/2014/main" id="{EE5B0730-9C46-0E33-EEC0-645BE6ADC686}"/>
              </a:ext>
            </a:extLst>
          </p:cNvPr>
          <p:cNvSpPr>
            <a:spLocks noGrp="1"/>
          </p:cNvSpPr>
          <p:nvPr>
            <p:ph idx="1"/>
          </p:nvPr>
        </p:nvSpPr>
        <p:spPr>
          <a:xfrm>
            <a:off x="75501" y="1073791"/>
            <a:ext cx="12013035" cy="5612235"/>
          </a:xfrm>
        </p:spPr>
        <p:txBody>
          <a:bodyPr>
            <a:normAutofit/>
          </a:bodyPr>
          <a:lstStyle/>
          <a:p>
            <a:pPr marL="342900" lvl="0" indent="-342900">
              <a:lnSpc>
                <a:spcPct val="150000"/>
              </a:lnSpc>
              <a:spcAft>
                <a:spcPts val="800"/>
              </a:spcAft>
              <a:buFont typeface="+mj-lt"/>
              <a:buAutoNum type="arabicPeriod"/>
              <a:tabLst>
                <a:tab pos="457200" algn="l"/>
              </a:tabLst>
            </a:pPr>
            <a:r>
              <a:rPr lang="en-GB" sz="1400" dirty="0">
                <a:effectLst/>
                <a:latin typeface="Arial" panose="020B0604020202020204" pitchFamily="34" charset="0"/>
                <a:ea typeface="DengXian" panose="02010600030101010101" pitchFamily="2" charset="-122"/>
                <a:cs typeface="Arial" panose="020B0604020202020204" pitchFamily="34" charset="0"/>
              </a:rPr>
              <a:t>Belbin, M., (2004). Belbin team roles. </a:t>
            </a:r>
            <a:r>
              <a:rPr lang="en-GB" sz="1400" i="1" dirty="0">
                <a:effectLst/>
                <a:latin typeface="Arial" panose="020B0604020202020204" pitchFamily="34" charset="0"/>
                <a:ea typeface="DengXian" panose="02010600030101010101" pitchFamily="2" charset="-122"/>
                <a:cs typeface="Arial" panose="020B0604020202020204" pitchFamily="34" charset="0"/>
              </a:rPr>
              <a:t>Book Belbin Team Roles</a:t>
            </a:r>
            <a:r>
              <a:rPr lang="en-GB" sz="1400" dirty="0">
                <a:effectLst/>
                <a:latin typeface="Arial" panose="020B0604020202020204" pitchFamily="34" charset="0"/>
                <a:ea typeface="DengXian" panose="02010600030101010101" pitchFamily="2" charset="-122"/>
                <a:cs typeface="Arial" panose="020B0604020202020204" pitchFamily="34" charset="0"/>
              </a:rPr>
              <a:t>.</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latin typeface="Arial" panose="020B0604020202020204" pitchFamily="34" charset="0"/>
                <a:ea typeface="DengXian" panose="02010600030101010101" pitchFamily="2" charset="-122"/>
                <a:cs typeface="Arial" panose="020B0604020202020204" pitchFamily="34" charset="0"/>
              </a:rPr>
              <a:t>Boddy, D. (2017). </a:t>
            </a:r>
            <a:r>
              <a:rPr lang="en-GB" sz="1400" i="1" dirty="0">
                <a:effectLst/>
                <a:latin typeface="Arial" panose="020B0604020202020204" pitchFamily="34" charset="0"/>
                <a:ea typeface="DengXian" panose="02010600030101010101" pitchFamily="2" charset="-122"/>
                <a:cs typeface="Arial" panose="020B0604020202020204" pitchFamily="34" charset="0"/>
              </a:rPr>
              <a:t>Management</a:t>
            </a:r>
            <a:r>
              <a:rPr lang="en-GB" sz="1400" dirty="0">
                <a:effectLst/>
                <a:latin typeface="Arial" panose="020B0604020202020204" pitchFamily="34" charset="0"/>
                <a:ea typeface="DengXian" panose="02010600030101010101" pitchFamily="2" charset="-122"/>
                <a:cs typeface="Arial" panose="020B0604020202020204" pitchFamily="34" charset="0"/>
              </a:rPr>
              <a:t>. 7th ed. Harlow, England: Pearson.</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latin typeface="Arial" panose="020B0604020202020204" pitchFamily="34" charset="0"/>
                <a:ea typeface="DengXian" panose="02010600030101010101" pitchFamily="2" charset="-122"/>
                <a:cs typeface="Arial" panose="020B0604020202020204" pitchFamily="34" charset="0"/>
              </a:rPr>
              <a:t>Bosch, B. and Mansell, H. (2015) ‘Interprofessional collaboration in Health Care’, </a:t>
            </a:r>
            <a:r>
              <a:rPr lang="en-GB" sz="1400" i="1" dirty="0">
                <a:effectLst/>
                <a:latin typeface="Arial" panose="020B0604020202020204" pitchFamily="34" charset="0"/>
                <a:ea typeface="DengXian" panose="02010600030101010101" pitchFamily="2" charset="-122"/>
                <a:cs typeface="Arial" panose="020B0604020202020204" pitchFamily="34" charset="0"/>
              </a:rPr>
              <a:t>Canadian Pharmacists Journal / Revue des Pharmaciens du Canada</a:t>
            </a:r>
            <a:r>
              <a:rPr lang="en-GB" sz="1400" dirty="0">
                <a:effectLst/>
                <a:latin typeface="Arial" panose="020B0604020202020204" pitchFamily="34" charset="0"/>
                <a:ea typeface="DengXian" panose="02010600030101010101" pitchFamily="2" charset="-122"/>
                <a:cs typeface="Arial" panose="020B0604020202020204" pitchFamily="34" charset="0"/>
              </a:rPr>
              <a:t>, 148(4), pp. 176–179. doi:10.1177/1715163515588106.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latin typeface="Arial" panose="020B0604020202020204" pitchFamily="34" charset="0"/>
                <a:ea typeface="DengXian" panose="02010600030101010101" pitchFamily="2" charset="-122"/>
                <a:cs typeface="Arial" panose="020B0604020202020204" pitchFamily="34" charset="0"/>
              </a:rPr>
              <a:t>Changemarkers Organisation (2024) </a:t>
            </a:r>
            <a:r>
              <a:rPr lang="en-GB" sz="1400" i="1" dirty="0">
                <a:effectLst/>
                <a:latin typeface="Arial" panose="020B0604020202020204" pitchFamily="34" charset="0"/>
                <a:ea typeface="DengXian" panose="02010600030101010101" pitchFamily="2" charset="-122"/>
                <a:cs typeface="Arial" panose="020B0604020202020204" pitchFamily="34" charset="0"/>
              </a:rPr>
              <a:t>Homepage</a:t>
            </a:r>
            <a:r>
              <a:rPr lang="en-GB" sz="1400" dirty="0">
                <a:effectLst/>
                <a:latin typeface="Arial" panose="020B0604020202020204" pitchFamily="34" charset="0"/>
                <a:ea typeface="DengXian" panose="02010600030101010101" pitchFamily="2" charset="-122"/>
                <a:cs typeface="Arial" panose="020B0604020202020204" pitchFamily="34" charset="0"/>
              </a:rPr>
              <a:t>, </a:t>
            </a:r>
            <a:r>
              <a:rPr lang="en-GB" sz="1400" i="1" dirty="0">
                <a:effectLst/>
                <a:latin typeface="Arial" panose="020B0604020202020204" pitchFamily="34" charset="0"/>
                <a:ea typeface="DengXian" panose="02010600030101010101" pitchFamily="2" charset="-122"/>
                <a:cs typeface="Arial" panose="020B0604020202020204" pitchFamily="34" charset="0"/>
              </a:rPr>
              <a:t>Changemakers</a:t>
            </a:r>
            <a:r>
              <a:rPr lang="en-GB" sz="1400" dirty="0">
                <a:effectLst/>
                <a:latin typeface="Arial" panose="020B0604020202020204" pitchFamily="34" charset="0"/>
                <a:ea typeface="DengXian" panose="02010600030101010101" pitchFamily="2" charset="-122"/>
                <a:cs typeface="Arial" panose="020B0604020202020204" pitchFamily="34" charset="0"/>
              </a:rPr>
              <a:t>. Available at: https://www.changemakers.com/en (Accessed: 04 March 2024).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Cottrell, S., (2021). </a:t>
            </a:r>
            <a:r>
              <a:rPr lang="en-GB" sz="1400" i="1" dirty="0">
                <a:effectLst/>
                <a:highlight>
                  <a:srgbClr val="FFFFFF"/>
                </a:highlight>
                <a:latin typeface="Arial" panose="020B0604020202020204" pitchFamily="34" charset="0"/>
                <a:ea typeface="DengXian" panose="02010600030101010101" pitchFamily="2" charset="-122"/>
                <a:cs typeface="Arial" panose="020B0604020202020204" pitchFamily="34" charset="0"/>
              </a:rPr>
              <a:t>Skills for success: Personal development and employability</a:t>
            </a: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 Bloomsbury Publishing.</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latin typeface="Arial" panose="020B0604020202020204" pitchFamily="34" charset="0"/>
                <a:ea typeface="DengXian" panose="02010600030101010101" pitchFamily="2" charset="-122"/>
                <a:cs typeface="Arial" panose="020B0604020202020204" pitchFamily="34" charset="0"/>
              </a:rPr>
              <a:t>Gratton , L. and Erickson, T.J. (2024) </a:t>
            </a:r>
            <a:r>
              <a:rPr lang="en-GB" sz="1400" i="1" dirty="0">
                <a:effectLst/>
                <a:latin typeface="Arial" panose="020B0604020202020204" pitchFamily="34" charset="0"/>
                <a:ea typeface="DengXian" panose="02010600030101010101" pitchFamily="2" charset="-122"/>
                <a:cs typeface="Arial" panose="020B0604020202020204" pitchFamily="34" charset="0"/>
              </a:rPr>
              <a:t>Eight ways to build collaborative teams</a:t>
            </a:r>
            <a:r>
              <a:rPr lang="en-GB" sz="1400" dirty="0">
                <a:effectLst/>
                <a:latin typeface="Arial" panose="020B0604020202020204" pitchFamily="34" charset="0"/>
                <a:ea typeface="DengXian" panose="02010600030101010101" pitchFamily="2" charset="-122"/>
                <a:cs typeface="Arial" panose="020B0604020202020204" pitchFamily="34" charset="0"/>
              </a:rPr>
              <a:t>, </a:t>
            </a:r>
            <a:r>
              <a:rPr lang="en-GB" sz="1400" i="1" dirty="0">
                <a:effectLst/>
                <a:latin typeface="Arial" panose="020B0604020202020204" pitchFamily="34" charset="0"/>
                <a:ea typeface="DengXian" panose="02010600030101010101" pitchFamily="2" charset="-122"/>
                <a:cs typeface="Arial" panose="020B0604020202020204" pitchFamily="34" charset="0"/>
              </a:rPr>
              <a:t>Harvard Business Review</a:t>
            </a:r>
            <a:r>
              <a:rPr lang="en-GB" sz="1400" dirty="0">
                <a:effectLst/>
                <a:latin typeface="Arial" panose="020B0604020202020204" pitchFamily="34" charset="0"/>
                <a:ea typeface="DengXian" panose="02010600030101010101" pitchFamily="2" charset="-122"/>
                <a:cs typeface="Arial" panose="020B0604020202020204" pitchFamily="34" charset="0"/>
              </a:rPr>
              <a:t>. Available at: https://hbr.org/2007/11/eight-ways-to-build-collaborative-teams (Accessed: 21 April 2024).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Johnson, R.E. and Chang, C.-H. (Daisy) (2015) ‘Core self-evaluations’, </a:t>
            </a:r>
            <a:r>
              <a:rPr lang="en-GB" sz="1400" i="1" dirty="0">
                <a:effectLst/>
                <a:highlight>
                  <a:srgbClr val="FFFFFF"/>
                </a:highlight>
                <a:latin typeface="Arial" panose="020B0604020202020204" pitchFamily="34" charset="0"/>
                <a:ea typeface="DengXian" panose="02010600030101010101" pitchFamily="2" charset="-122"/>
                <a:cs typeface="Arial" panose="020B0604020202020204" pitchFamily="34" charset="0"/>
              </a:rPr>
              <a:t>International Encyclopedia of the Social &amp;amp; Behavioral Sciences</a:t>
            </a: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 pp. 905–910. doi:10.1016/b978-0-08-097086-8.25049-6.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Mackenzie, L.N. and Correll, S.J. (2019) </a:t>
            </a:r>
            <a:r>
              <a:rPr lang="en-GB" sz="1400" i="1" dirty="0">
                <a:effectLst/>
                <a:highlight>
                  <a:srgbClr val="FFFFFF"/>
                </a:highlight>
                <a:latin typeface="Arial" panose="020B0604020202020204" pitchFamily="34" charset="0"/>
                <a:ea typeface="DengXian" panose="02010600030101010101" pitchFamily="2" charset="-122"/>
                <a:cs typeface="Arial" panose="020B0604020202020204" pitchFamily="34" charset="0"/>
              </a:rPr>
              <a:t>Why most performance evaluations are biased, and how to fix them</a:t>
            </a: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 </a:t>
            </a:r>
            <a:r>
              <a:rPr lang="en-GB" sz="1400" i="1" dirty="0">
                <a:effectLst/>
                <a:highlight>
                  <a:srgbClr val="FFFFFF"/>
                </a:highlight>
                <a:latin typeface="Arial" panose="020B0604020202020204" pitchFamily="34" charset="0"/>
                <a:ea typeface="DengXian" panose="02010600030101010101" pitchFamily="2" charset="-122"/>
                <a:cs typeface="Arial" panose="020B0604020202020204" pitchFamily="34" charset="0"/>
              </a:rPr>
              <a:t>Harvard Business Review</a:t>
            </a: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 Available at: https://hbr.org/2019/01/why-most-performance-evaluations-are-biased-and-how-to-fix-them (Accessed: </a:t>
            </a:r>
            <a:r>
              <a:rPr lang="en-GB" sz="1400" dirty="0">
                <a:effectLst/>
                <a:latin typeface="Arial" panose="020B0604020202020204" pitchFamily="34" charset="0"/>
                <a:ea typeface="DengXian" panose="02010600030101010101" pitchFamily="2" charset="-122"/>
                <a:cs typeface="Arial" panose="020B0604020202020204" pitchFamily="34" charset="0"/>
              </a:rPr>
              <a:t>21 April 2024</a:t>
            </a:r>
            <a:r>
              <a:rPr lang="en-GB" sz="1400" dirty="0">
                <a:effectLst/>
                <a:highlight>
                  <a:srgbClr val="FFFFFF"/>
                </a:highlight>
                <a:latin typeface="Arial" panose="020B0604020202020204" pitchFamily="34" charset="0"/>
                <a:ea typeface="DengXian" panose="02010600030101010101" pitchFamily="2" charset="-122"/>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940726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EBE65-C7B8-ACC1-48B2-AA82FFD63D5F}"/>
              </a:ext>
            </a:extLst>
          </p:cNvPr>
          <p:cNvSpPr>
            <a:spLocks noGrp="1"/>
          </p:cNvSpPr>
          <p:nvPr>
            <p:ph type="title"/>
          </p:nvPr>
        </p:nvSpPr>
        <p:spPr>
          <a:xfrm>
            <a:off x="0" y="67113"/>
            <a:ext cx="11353800" cy="1048623"/>
          </a:xfrm>
        </p:spPr>
        <p:txBody>
          <a:bodyPr>
            <a:normAutofit/>
          </a:bodyPr>
          <a:lstStyle/>
          <a:p>
            <a:r>
              <a:rPr lang="en-GB" sz="2800" b="1" dirty="0"/>
              <a:t>References </a:t>
            </a:r>
          </a:p>
        </p:txBody>
      </p:sp>
      <p:sp>
        <p:nvSpPr>
          <p:cNvPr id="3" name="Content Placeholder 2">
            <a:extLst>
              <a:ext uri="{FF2B5EF4-FFF2-40B4-BE49-F238E27FC236}">
                <a16:creationId xmlns:a16="http://schemas.microsoft.com/office/drawing/2014/main" id="{346415AD-BC09-8C87-3DCD-7DE86305DBD3}"/>
              </a:ext>
            </a:extLst>
          </p:cNvPr>
          <p:cNvSpPr>
            <a:spLocks noGrp="1"/>
          </p:cNvSpPr>
          <p:nvPr>
            <p:ph idx="1"/>
          </p:nvPr>
        </p:nvSpPr>
        <p:spPr>
          <a:xfrm>
            <a:off x="67111" y="1006679"/>
            <a:ext cx="12063369" cy="5784208"/>
          </a:xfrm>
        </p:spPr>
        <p:txBody>
          <a:bodyPr>
            <a:normAutofit fontScale="70000" lnSpcReduction="20000"/>
          </a:bodyPr>
          <a:lstStyle/>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Mayer, B.A. (2020) </a:t>
            </a:r>
            <a:r>
              <a:rPr lang="en-GB" sz="1800" i="1" dirty="0">
                <a:effectLst/>
                <a:latin typeface="Arial" panose="020B0604020202020204" pitchFamily="34" charset="0"/>
                <a:ea typeface="DengXian" panose="02010600030101010101" pitchFamily="2" charset="-122"/>
                <a:cs typeface="Arial" panose="020B0604020202020204" pitchFamily="34" charset="0"/>
              </a:rPr>
              <a:t>The mental health effects of being constantly online</a:t>
            </a: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sz="1800" i="1" dirty="0">
                <a:effectLst/>
                <a:latin typeface="Arial" panose="020B0604020202020204" pitchFamily="34" charset="0"/>
                <a:ea typeface="DengXian" panose="02010600030101010101" pitchFamily="2" charset="-122"/>
                <a:cs typeface="Arial" panose="020B0604020202020204" pitchFamily="34" charset="0"/>
              </a:rPr>
              <a:t>Healthline</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https://www.healthline.com/health/the-mental-health-effects-of-being-constantly-online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Menor-Campos, A. </a:t>
            </a:r>
            <a:r>
              <a:rPr lang="en-GB" sz="1800" i="1" dirty="0">
                <a:effectLst/>
                <a:latin typeface="Arial" panose="020B0604020202020204" pitchFamily="34" charset="0"/>
                <a:ea typeface="DengXian" panose="02010600030101010101" pitchFamily="2" charset="-122"/>
                <a:cs typeface="Arial" panose="020B0604020202020204" pitchFamily="34" charset="0"/>
              </a:rPr>
              <a:t>et al.</a:t>
            </a:r>
            <a:r>
              <a:rPr lang="en-GB" sz="1800" dirty="0">
                <a:effectLst/>
                <a:latin typeface="Arial" panose="020B0604020202020204" pitchFamily="34" charset="0"/>
                <a:ea typeface="DengXian" panose="02010600030101010101" pitchFamily="2" charset="-122"/>
                <a:cs typeface="Arial" panose="020B0604020202020204" pitchFamily="34" charset="0"/>
              </a:rPr>
              <a:t> (2019) ‘Effects of collaborative economy: A reflection’, </a:t>
            </a:r>
            <a:r>
              <a:rPr lang="en-GB" sz="1800" i="1" dirty="0">
                <a:effectLst/>
                <a:latin typeface="Arial" panose="020B0604020202020204" pitchFamily="34" charset="0"/>
                <a:ea typeface="DengXian" panose="02010600030101010101" pitchFamily="2" charset="-122"/>
                <a:cs typeface="Arial" panose="020B0604020202020204" pitchFamily="34" charset="0"/>
              </a:rPr>
              <a:t>Social Sciences</a:t>
            </a:r>
            <a:r>
              <a:rPr lang="en-GB" sz="1800" dirty="0">
                <a:effectLst/>
                <a:latin typeface="Arial" panose="020B0604020202020204" pitchFamily="34" charset="0"/>
                <a:ea typeface="DengXian" panose="02010600030101010101" pitchFamily="2" charset="-122"/>
                <a:cs typeface="Arial" panose="020B0604020202020204" pitchFamily="34" charset="0"/>
              </a:rPr>
              <a:t>, 8(5), p. 142. doi:10.3390/socsci8050142.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Petrosyan, A. (2024) </a:t>
            </a:r>
            <a:r>
              <a:rPr lang="en-GB" sz="1800" i="1" dirty="0">
                <a:effectLst/>
                <a:latin typeface="Arial" panose="020B0604020202020204" pitchFamily="34" charset="0"/>
                <a:ea typeface="DengXian" panose="02010600030101010101" pitchFamily="2" charset="-122"/>
                <a:cs typeface="Arial" panose="020B0604020202020204" pitchFamily="34" charset="0"/>
              </a:rPr>
              <a:t>Data Records breached worldwide Q4 2023</a:t>
            </a: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sz="1800" i="1" dirty="0">
                <a:effectLst/>
                <a:latin typeface="Arial" panose="020B0604020202020204" pitchFamily="34" charset="0"/>
                <a:ea typeface="DengXian" panose="02010600030101010101" pitchFamily="2" charset="-122"/>
                <a:cs typeface="Arial" panose="020B0604020202020204" pitchFamily="34" charset="0"/>
              </a:rPr>
              <a:t>Statista</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https://www.statista.com/statistics/1307426/number-of-data-breaches-worldwide/#:~:text=During%20the%20fourth%20quarter%20of,concerns%20of%20company%20leaders%20worldwide.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Rahman, R., Herbst, K. and Mobley, P. (2016) </a:t>
            </a:r>
            <a:r>
              <a:rPr lang="en-GB" sz="1800" i="1" dirty="0">
                <a:effectLst/>
                <a:latin typeface="Arial" panose="020B0604020202020204" pitchFamily="34" charset="0"/>
                <a:ea typeface="DengXian" panose="02010600030101010101" pitchFamily="2" charset="-122"/>
                <a:cs typeface="Arial" panose="020B0604020202020204" pitchFamily="34" charset="0"/>
              </a:rPr>
              <a:t>Than simply “doing good”: A definition of changemaker</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https://www.evansville.edu/changemaker/downloads/more-than-simply-doing-good-defining-changemaker1.pdf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The Possibilists (2024) </a:t>
            </a:r>
            <a:r>
              <a:rPr lang="en-GB" sz="1800" i="1" dirty="0">
                <a:effectLst/>
                <a:latin typeface="Arial" panose="020B0604020202020204" pitchFamily="34" charset="0"/>
                <a:ea typeface="DengXian" panose="02010600030101010101" pitchFamily="2" charset="-122"/>
                <a:cs typeface="Arial" panose="020B0604020202020204" pitchFamily="34" charset="0"/>
              </a:rPr>
              <a:t>The possibilists report 2023</a:t>
            </a: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sz="1800" i="1" dirty="0">
                <a:effectLst/>
                <a:latin typeface="Arial" panose="020B0604020202020204" pitchFamily="34" charset="0"/>
                <a:ea typeface="DengXian" panose="02010600030101010101" pitchFamily="2" charset="-122"/>
                <a:cs typeface="Arial" panose="020B0604020202020204" pitchFamily="34" charset="0"/>
              </a:rPr>
              <a:t>The Possibilists</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https://thepossibilists.org/the-2023-europe-report/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Tuckman, B.W. and Jensen, M.A.C., (2010). Stages of small-group development Revisited1. </a:t>
            </a:r>
            <a:r>
              <a:rPr lang="en-GB" sz="1800" i="1" dirty="0">
                <a:effectLst/>
                <a:latin typeface="Arial" panose="020B0604020202020204" pitchFamily="34" charset="0"/>
                <a:ea typeface="DengXian" panose="02010600030101010101" pitchFamily="2" charset="-122"/>
                <a:cs typeface="Arial" panose="020B0604020202020204" pitchFamily="34" charset="0"/>
              </a:rPr>
              <a:t>Group Facilitation</a:t>
            </a:r>
            <a:r>
              <a:rPr lang="en-GB" sz="1800" dirty="0">
                <a:effectLst/>
                <a:latin typeface="Arial" panose="020B0604020202020204" pitchFamily="34" charset="0"/>
                <a:ea typeface="DengXian" panose="02010600030101010101" pitchFamily="2" charset="-122"/>
                <a:cs typeface="Arial" panose="020B0604020202020204" pitchFamily="34" charset="0"/>
              </a:rPr>
              <a:t>, (10), p.43.</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UK Finance (2023) </a:t>
            </a:r>
            <a:r>
              <a:rPr lang="en-GB" sz="1800" i="1" dirty="0">
                <a:effectLst/>
                <a:latin typeface="Arial" panose="020B0604020202020204" pitchFamily="34" charset="0"/>
                <a:ea typeface="DengXian" panose="02010600030101010101" pitchFamily="2" charset="-122"/>
                <a:cs typeface="Arial" panose="020B0604020202020204" pitchFamily="34" charset="0"/>
              </a:rPr>
              <a:t>Criminals steal over half a billion pounds and nearly 80 per cent of App Fraud Starts Online</a:t>
            </a: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sz="1800" i="1" dirty="0">
                <a:effectLst/>
                <a:latin typeface="Arial" panose="020B0604020202020204" pitchFamily="34" charset="0"/>
                <a:ea typeface="DengXian" panose="02010600030101010101" pitchFamily="2" charset="-122"/>
                <a:cs typeface="Arial" panose="020B0604020202020204" pitchFamily="34" charset="0"/>
              </a:rPr>
              <a:t>UK Finance</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https://www.ukfinance.org.uk/news-and-insight/press-release/criminals-steal-over-half-billion-pounds-and-nearly-80-cent-app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World Economic Forum (2016) </a:t>
            </a:r>
            <a:r>
              <a:rPr lang="en-GB" sz="1800" i="1" dirty="0">
                <a:effectLst/>
                <a:latin typeface="Arial" panose="020B0604020202020204" pitchFamily="34" charset="0"/>
                <a:ea typeface="DengXian" panose="02010600030101010101" pitchFamily="2" charset="-122"/>
                <a:cs typeface="Arial" panose="020B0604020202020204" pitchFamily="34" charset="0"/>
              </a:rPr>
              <a:t>The 7 technologies changing your world</a:t>
            </a: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sz="1800" i="1" dirty="0">
                <a:effectLst/>
                <a:latin typeface="Arial" panose="020B0604020202020204" pitchFamily="34" charset="0"/>
                <a:ea typeface="DengXian" panose="02010600030101010101" pitchFamily="2" charset="-122"/>
                <a:cs typeface="Arial" panose="020B0604020202020204" pitchFamily="34" charset="0"/>
              </a:rPr>
              <a:t>World Economic Forum</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https://www.weforum.org/agenda/2016/01/a-brief-guide-to-the-technologies-changing-world/ (Accessed: 21 April 2024).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922667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1949</Words>
  <Application>Microsoft Office PowerPoint</Application>
  <PresentationFormat>Widescreen</PresentationFormat>
  <Paragraphs>68</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DengXian</vt:lpstr>
      <vt:lpstr>Aptos</vt:lpstr>
      <vt:lpstr>Aptos Display</vt:lpstr>
      <vt:lpstr>Arial</vt:lpstr>
      <vt:lpstr>Calibri</vt:lpstr>
      <vt:lpstr>Office Theme</vt:lpstr>
      <vt:lpstr>HE Cert. Professional Skills for Construction, Digital Skills, and Skills of Engineers   ACMA 4013 Skills Development in the Workplace Presentation </vt:lpstr>
      <vt:lpstr>Introduction </vt:lpstr>
      <vt:lpstr>Unit 1 - Innovation and Society: Online learning, manufacturing, and healthcare</vt:lpstr>
      <vt:lpstr>Unit 2- Creative Solutions  </vt:lpstr>
      <vt:lpstr>Unit 3 – Collaboration </vt:lpstr>
      <vt:lpstr>Unit 4 - Personal Evaluation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 Cert. Professional Skills for Construction, Digital Skills, and Skills of Engineers   ACMA 4013 Skills Development in the Workplace Presentation </dc:title>
  <dc:creator>Valentin Mirica</dc:creator>
  <cp:revision>1</cp:revision>
  <dcterms:created xsi:type="dcterms:W3CDTF">2024-04-29T10:47:41Z</dcterms:created>
  <dcterms:modified xsi:type="dcterms:W3CDTF">2024-04-29T13:52:04Z</dcterms:modified>
</cp:coreProperties>
</file>