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79" r:id="rId2"/>
    <p:sldId id="280" r:id="rId3"/>
    <p:sldId id="278" r:id="rId4"/>
    <p:sldId id="259" r:id="rId5"/>
    <p:sldId id="277" r:id="rId6"/>
    <p:sldId id="274" r:id="rId7"/>
    <p:sldId id="261" r:id="rId8"/>
    <p:sldId id="275" r:id="rId9"/>
    <p:sldId id="262" r:id="rId10"/>
    <p:sldId id="263" r:id="rId11"/>
    <p:sldId id="264" r:id="rId12"/>
    <p:sldId id="271" r:id="rId13"/>
    <p:sldId id="265" r:id="rId14"/>
    <p:sldId id="272" r:id="rId15"/>
    <p:sldId id="266" r:id="rId16"/>
    <p:sldId id="268" r:id="rId17"/>
    <p:sldId id="269" r:id="rId18"/>
    <p:sldId id="276" r:id="rId19"/>
    <p:sldId id="273" r:id="rId20"/>
    <p:sldId id="270" r:id="rId21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r">
              <a:defRPr sz="1200"/>
            </a:lvl1pPr>
          </a:lstStyle>
          <a:p>
            <a:fld id="{52A40F71-738D-4CE5-8D74-A4D0934A5FEE}" type="datetimeFigureOut">
              <a:rPr lang="en-US" smtClean="0"/>
              <a:pPr/>
              <a:t>4/21/2015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r">
              <a:defRPr sz="1200"/>
            </a:lvl1pPr>
          </a:lstStyle>
          <a:p>
            <a:fld id="{13E53428-AF18-43D8-8F5C-2143BEF4DB9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863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692B94-C285-48D7-80B6-A477AF064E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F9168-25B6-410F-B052-6B52DE353B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77E48-7150-4F45-8126-51BCB85B74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1F9ACF-BF89-40E7-B6A2-41596C3C06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B7C78-5DB2-4C00-B6B8-7739A96C83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BE8176-2F8E-4A9D-A0E5-6D1C641357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195888-76FE-47E2-8EB0-7A8ADACD85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699CB5-78F0-47B1-B64B-58B038CD10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E0A645-AAC1-4D3B-BD0B-B6EF0C67C4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B9CD6E-AE03-4F40-8BB5-983299D5B3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D08AB2-489B-4A71-919A-1DBA8DC090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8B1D7A94-CAA7-4ED6-8916-6B271E361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2376264"/>
          </a:xfrm>
        </p:spPr>
        <p:txBody>
          <a:bodyPr/>
          <a:lstStyle/>
          <a:p>
            <a:pPr algn="l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Context Analysis of Fill’s  </a:t>
            </a:r>
            <a:r>
              <a:rPr lang="en-GB" dirty="0"/>
              <a:t>marketing communications framework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5229200"/>
            <a:ext cx="6400800" cy="864096"/>
          </a:xfrm>
        </p:spPr>
        <p:txBody>
          <a:bodyPr/>
          <a:lstStyle/>
          <a:p>
            <a:pPr algn="l"/>
            <a:r>
              <a:rPr lang="en-GB" dirty="0" smtClean="0"/>
              <a:t>By Will Fleming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3" y="2823644"/>
            <a:ext cx="4248472" cy="2597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36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the purpose of the context analysis.</a:t>
            </a:r>
          </a:p>
          <a:p>
            <a:r>
              <a:rPr lang="en-GB" dirty="0" smtClean="0"/>
              <a:t>Identify the elements of the context analysis.</a:t>
            </a:r>
          </a:p>
          <a:p>
            <a:r>
              <a:rPr lang="en-GB" dirty="0" smtClean="0"/>
              <a:t>Explore the issues related to each of the sections in the context analysis.</a:t>
            </a:r>
          </a:p>
          <a:p>
            <a:r>
              <a:rPr lang="en-GB" dirty="0" smtClean="0"/>
              <a:t>Distinguish the relationship between the context analysis and a SWOT analysis.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8681"/>
            <a:ext cx="3888432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92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COSTAC</a:t>
            </a:r>
          </a:p>
        </p:txBody>
      </p:sp>
      <p:pic>
        <p:nvPicPr>
          <p:cNvPr id="12291" name="Content Placeholder 3" descr="Marketing-communications-planning-framework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484313"/>
            <a:ext cx="7488237" cy="4608512"/>
          </a:xfrm>
        </p:spPr>
      </p:pic>
    </p:spTree>
    <p:extLst>
      <p:ext uri="{BB962C8B-B14F-4D97-AF65-F5344CB8AC3E}">
        <p14:creationId xmlns:p14="http://schemas.microsoft.com/office/powerpoint/2010/main" val="90916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CONTEXT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43063"/>
            <a:ext cx="7772400" cy="4452937"/>
          </a:xfrm>
        </p:spPr>
        <p:txBody>
          <a:bodyPr/>
          <a:lstStyle/>
          <a:p>
            <a:pPr marL="0" indent="0" algn="ctr" eaLnBrk="1" hangingPunct="1">
              <a:buNone/>
              <a:defRPr/>
            </a:pPr>
            <a:r>
              <a:rPr lang="en-GB" dirty="0" smtClean="0"/>
              <a:t>Student task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What do you think the role of a context analysis is?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Can you guess what needs to “analysed”?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Why do you need such analysis? What will we do with it?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CONTEXT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43063"/>
            <a:ext cx="7772400" cy="445293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  <a:defRPr/>
            </a:pPr>
            <a:r>
              <a:rPr lang="en-GB" sz="2800" dirty="0" smtClean="0"/>
              <a:t>The context analysis</a:t>
            </a:r>
          </a:p>
          <a:p>
            <a:pPr marL="609600" indent="-609600" eaLnBrk="1" hangingPunct="1">
              <a:buFontTx/>
              <a:buNone/>
              <a:defRPr/>
            </a:pPr>
            <a:r>
              <a:rPr lang="en-GB" sz="2800" dirty="0" smtClean="0"/>
              <a:t>The context analysis is intended to show the management the current situation that the organisation finds itself within each section with relation to communication issues.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2800" dirty="0" smtClean="0"/>
              <a:t>The business context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2800" dirty="0" smtClean="0"/>
              <a:t>The customer context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2800" dirty="0" smtClean="0"/>
              <a:t>The internal context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US" sz="2800" dirty="0" smtClean="0"/>
              <a:t>The external context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125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0"/>
            <a:ext cx="9252520" cy="6957392"/>
          </a:xfrm>
        </p:spPr>
      </p:pic>
    </p:spTree>
    <p:extLst>
      <p:ext uri="{BB962C8B-B14F-4D97-AF65-F5344CB8AC3E}">
        <p14:creationId xmlns:p14="http://schemas.microsoft.com/office/powerpoint/2010/main" val="367438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>THE BUSINESS CONTEXT</a:t>
            </a:r>
            <a:br>
              <a:rPr lang="en-US" sz="4000" dirty="0" smtClean="0"/>
            </a:br>
            <a:r>
              <a:rPr lang="en-US" sz="4000" dirty="0" smtClean="0"/>
              <a:t> “What business are we in?” </a:t>
            </a:r>
            <a:br>
              <a:rPr lang="en-US" sz="4000" dirty="0" smtClean="0"/>
            </a:br>
            <a:r>
              <a:rPr lang="en-US" sz="4000" dirty="0" smtClean="0"/>
              <a:t/>
            </a:r>
            <a:br>
              <a:rPr lang="en-US" sz="4000" dirty="0" smtClean="0"/>
            </a:br>
            <a:endParaRPr lang="en-GB" sz="40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772816"/>
            <a:ext cx="8568952" cy="4464496"/>
          </a:xfrm>
        </p:spPr>
        <p:txBody>
          <a:bodyPr/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GB" sz="2800" dirty="0" smtClean="0"/>
              <a:t>The marketplace – </a:t>
            </a:r>
            <a:r>
              <a:rPr lang="en-GB" sz="2800" b="1" i="1" u="sng" dirty="0" smtClean="0"/>
              <a:t>definition of the market</a:t>
            </a:r>
            <a:r>
              <a:rPr lang="en-GB" sz="2800" dirty="0" smtClean="0"/>
              <a:t>, history, developments (the product/industry lifecycle), market stats, forecasts.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sz="2800" dirty="0" smtClean="0"/>
              <a:t>Competition analysis – strengths &amp; weaknesses, strategies, reactions, who/numbers, concentration.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sz="2800" dirty="0" smtClean="0"/>
              <a:t>The supply chain – players, power, switching cost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sz="2800" dirty="0" smtClean="0"/>
              <a:t>The intermediaries – players, power, support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800" dirty="0" smtClean="0"/>
              <a:t>Porters five forces model (in addition to above)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sz="2800" dirty="0" smtClean="0"/>
              <a:t>An explanation in words</a:t>
            </a:r>
          </a:p>
          <a:p>
            <a:pPr eaLnBrk="1" hangingPunct="1">
              <a:buFont typeface="Wingdings" pitchFamily="2" charset="2"/>
              <a:buChar char="ü"/>
            </a:pPr>
            <a:endParaRPr lang="en-GB" sz="2800" dirty="0" smtClean="0"/>
          </a:p>
          <a:p>
            <a:pPr eaLnBrk="1" hangingPunct="1"/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20688"/>
            <a:ext cx="8208911" cy="5475312"/>
          </a:xfrm>
        </p:spPr>
      </p:pic>
    </p:spTree>
    <p:extLst>
      <p:ext uri="{BB962C8B-B14F-4D97-AF65-F5344CB8AC3E}">
        <p14:creationId xmlns:p14="http://schemas.microsoft.com/office/powerpoint/2010/main" val="259121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28625"/>
            <a:ext cx="7772400" cy="1143000"/>
          </a:xfrm>
        </p:spPr>
        <p:txBody>
          <a:bodyPr/>
          <a:lstStyle/>
          <a:p>
            <a:pPr algn="l" eaLnBrk="1" hangingPunct="1"/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THE CUSTOMER CONTEXT</a:t>
            </a:r>
            <a:br>
              <a:rPr lang="en-US" sz="3600" dirty="0" smtClean="0"/>
            </a:br>
            <a:r>
              <a:rPr lang="en-US" sz="3600" dirty="0" smtClean="0"/>
              <a:t>“Who Is Our Customer?”</a:t>
            </a:r>
            <a:br>
              <a:rPr lang="en-US" sz="3600" dirty="0" smtClean="0"/>
            </a:br>
            <a:endParaRPr lang="en-US" sz="36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71625"/>
            <a:ext cx="7772400" cy="452437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Char char="ü"/>
            </a:pPr>
            <a:r>
              <a:rPr lang="en-US" b="1" i="1" u="sng" smtClean="0"/>
              <a:t>Knowing your customer is the key to the whole conundrum!</a:t>
            </a:r>
          </a:p>
          <a:p>
            <a:pPr marL="609600" indent="-609600" eaLnBrk="1" hangingPunct="1"/>
            <a:r>
              <a:rPr lang="en-US" smtClean="0"/>
              <a:t>The individual? organisation? </a:t>
            </a:r>
            <a:r>
              <a:rPr lang="en-US" b="1" u="sng" smtClean="0"/>
              <a:t>or</a:t>
            </a:r>
            <a:r>
              <a:rPr lang="en-US" smtClean="0"/>
              <a:t> both?</a:t>
            </a:r>
          </a:p>
          <a:p>
            <a:pPr marL="609600" indent="-609600" algn="ctr" eaLnBrk="1" hangingPunct="1">
              <a:buFontTx/>
              <a:buNone/>
            </a:pPr>
            <a:r>
              <a:rPr lang="en-US" i="1" smtClean="0"/>
              <a:t>What do they think about us?</a:t>
            </a:r>
          </a:p>
          <a:p>
            <a:pPr marL="609600" indent="-609600" eaLnBrk="1" hangingPunct="1"/>
            <a:r>
              <a:rPr lang="en-US" smtClean="0"/>
              <a:t>Consumer/organisation buying behaviour</a:t>
            </a:r>
          </a:p>
          <a:p>
            <a:pPr marL="609600" indent="-609600" algn="ctr" eaLnBrk="1" hangingPunct="1">
              <a:buFontTx/>
              <a:buNone/>
            </a:pPr>
            <a:r>
              <a:rPr lang="en-US" i="1" smtClean="0"/>
              <a:t>And what do we know about them?</a:t>
            </a:r>
          </a:p>
          <a:p>
            <a:pPr marL="609600" indent="-609600" eaLnBrk="1" hangingPunct="1"/>
            <a:r>
              <a:rPr lang="en-US" smtClean="0"/>
              <a:t>Consumer/organisation types of buying </a:t>
            </a:r>
          </a:p>
          <a:p>
            <a:pPr marL="609600" indent="-609600" eaLnBrk="1" hangingPunct="1"/>
            <a:r>
              <a:rPr lang="en-US" smtClean="0"/>
              <a:t>Consumer/organisation buying roles</a:t>
            </a:r>
          </a:p>
          <a:p>
            <a:pPr marL="609600" indent="-609600" eaLnBrk="1" hangingPunct="1">
              <a:buFontTx/>
              <a:buNone/>
            </a:pPr>
            <a:endParaRPr 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16632"/>
            <a:ext cx="2376264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dirty="0" smtClean="0"/>
              <a:t>THE CUSTOMER CONTEXT</a:t>
            </a:r>
            <a:br>
              <a:rPr lang="en-US" sz="4000" dirty="0" smtClean="0"/>
            </a:br>
            <a:r>
              <a:rPr lang="en-US" sz="4000" dirty="0" smtClean="0"/>
              <a:t>- key questions on buying </a:t>
            </a:r>
            <a:r>
              <a:rPr lang="en-US" sz="4000" dirty="0" err="1" smtClean="0"/>
              <a:t>behaviour</a:t>
            </a:r>
            <a:endParaRPr lang="en-GB" sz="40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200" dirty="0" smtClean="0"/>
              <a:t>We need to work out the intricate details of our customers buying behaviours?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 smtClean="0"/>
              <a:t>Who does the buying? Who decides?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 smtClean="0"/>
              <a:t>Why do they buy? Why us?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 smtClean="0"/>
              <a:t>How much do they buy? How regularly? How long does it take them to pay?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 smtClean="0"/>
              <a:t>Where do they buy? 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200" b="1" dirty="0" smtClean="0"/>
              <a:t>When do they buy?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132856"/>
            <a:ext cx="4716016" cy="38884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smtClean="0"/>
              <a:t>THE CUSTOMER CONTEXT </a:t>
            </a:r>
            <a:br>
              <a:rPr lang="en-US" sz="3600" smtClean="0"/>
            </a:br>
            <a:r>
              <a:rPr lang="en-US" sz="3600" smtClean="0"/>
              <a:t> - customer profiles</a:t>
            </a:r>
            <a:endParaRPr lang="en-GB" sz="3600" i="1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857375"/>
            <a:ext cx="7772400" cy="42386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There is a need for the business to understand their customer base, especially the psychological drivers. Often based on stereotypes BUT should be representative.</a:t>
            </a:r>
          </a:p>
          <a:p>
            <a:pPr eaLnBrk="1" hangingPunct="1"/>
            <a:r>
              <a:rPr lang="en-GB" smtClean="0"/>
              <a:t>Can we build a profile of the </a:t>
            </a:r>
            <a:r>
              <a:rPr lang="en-GB" i="1" u="sng" smtClean="0"/>
              <a:t>typical, </a:t>
            </a:r>
            <a:r>
              <a:rPr lang="en-GB" smtClean="0"/>
              <a:t>not every, customer?:</a:t>
            </a:r>
          </a:p>
          <a:p>
            <a:pPr eaLnBrk="1" hangingPunct="1">
              <a:buFontTx/>
              <a:buChar char="-"/>
            </a:pPr>
            <a:r>
              <a:rPr lang="en-GB" smtClean="0"/>
              <a:t>yuppies, dinkies, dapys</a:t>
            </a:r>
          </a:p>
          <a:p>
            <a:pPr eaLnBrk="1" hangingPunct="1">
              <a:buFontTx/>
              <a:buChar char="-"/>
            </a:pPr>
            <a:r>
              <a:rPr lang="en-GB" smtClean="0"/>
              <a:t>oranges, lemons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THE CUSTOMER CONTEXT</a:t>
            </a:r>
            <a:br>
              <a:rPr lang="en-US" sz="3600" dirty="0" smtClean="0"/>
            </a:br>
            <a:r>
              <a:rPr lang="en-US" sz="3600" dirty="0" smtClean="0"/>
              <a:t> - </a:t>
            </a:r>
            <a:r>
              <a:rPr lang="en-US" sz="3200" dirty="0" smtClean="0"/>
              <a:t>other possible factors from semester 1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2800" b="1" smtClean="0"/>
              <a:t>Attitudes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“likeability”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Reinforce positive; Need to change negative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2800" b="1" smtClean="0"/>
              <a:t>Risk</a:t>
            </a:r>
            <a:r>
              <a:rPr lang="en-US" sz="2800" smtClean="0"/>
              <a:t> 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How the customer views risk in general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Do they consider our offering specifically as risky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2800" b="1" smtClean="0"/>
              <a:t>Perception</a:t>
            </a:r>
            <a:r>
              <a:rPr lang="en-US" sz="2800" smtClean="0"/>
              <a:t> 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Information processing </a:t>
            </a:r>
          </a:p>
          <a:p>
            <a:pPr>
              <a:lnSpc>
                <a:spcPct val="80000"/>
              </a:lnSpc>
            </a:pPr>
            <a:r>
              <a:rPr lang="en-US" sz="2800" smtClean="0"/>
              <a:t>catch attention, organise stimuli, interpret comms</a:t>
            </a:r>
          </a:p>
          <a:p>
            <a:pPr>
              <a:lnSpc>
                <a:spcPct val="80000"/>
              </a:lnSpc>
            </a:pPr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INTERNAL CONTEXT </a:t>
            </a:r>
            <a:br>
              <a:rPr lang="en-US" dirty="0" smtClean="0"/>
            </a:br>
            <a:r>
              <a:rPr lang="en-US" dirty="0" smtClean="0"/>
              <a:t> - </a:t>
            </a:r>
            <a:r>
              <a:rPr lang="en-GB" sz="3600" dirty="0" smtClean="0"/>
              <a:t>Membership of the organisation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sz="2800" b="1" i="1" u="sng" dirty="0" smtClean="0"/>
              <a:t>Internal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/>
              <a:t>Employees, Management &amp; shareholders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ü"/>
            </a:pPr>
            <a:r>
              <a:rPr lang="en-GB" sz="2800" dirty="0" smtClean="0"/>
              <a:t>External Stakeholders: -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i="1" dirty="0" smtClean="0"/>
              <a:t>suppliers </a:t>
            </a:r>
            <a:r>
              <a:rPr lang="en-GB" sz="2800" b="1" i="1" u="sng" dirty="0" smtClean="0"/>
              <a:t>incl. agencies</a:t>
            </a:r>
            <a:r>
              <a:rPr lang="en-GB" sz="2800" i="1" dirty="0" smtClean="0"/>
              <a:t>, (covered in business),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i="1" dirty="0" smtClean="0"/>
              <a:t>intermediaries (covered in business),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i="1" dirty="0" smtClean="0"/>
              <a:t>pressure groups, media, local communities </a:t>
            </a:r>
            <a:r>
              <a:rPr lang="en-GB" sz="2800" dirty="0" smtClean="0"/>
              <a:t>(covered in external)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sz="2800" b="1" i="1" u="sng" dirty="0" smtClean="0"/>
              <a:t>Identify strengths and weaknesses </a:t>
            </a:r>
            <a:r>
              <a:rPr lang="en-GB" sz="2800" dirty="0" smtClean="0"/>
              <a:t>– Use the 7S framework or 5M’s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INTERNAL CONTEXT</a:t>
            </a:r>
            <a:br>
              <a:rPr lang="en-US" dirty="0" smtClean="0"/>
            </a:br>
            <a:r>
              <a:rPr lang="en-US" dirty="0" smtClean="0"/>
              <a:t>- </a:t>
            </a:r>
            <a:r>
              <a:rPr lang="en-US" sz="3600" b="1" i="1" u="sng" dirty="0" smtClean="0"/>
              <a:t>identifying strengths &amp; weaknesses</a:t>
            </a:r>
            <a:endParaRPr lang="en-GB" sz="3600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THE 7 S’s</a:t>
            </a:r>
          </a:p>
          <a:p>
            <a:r>
              <a:rPr lang="en-GB" dirty="0" smtClean="0"/>
              <a:t>Strategy</a:t>
            </a:r>
          </a:p>
          <a:p>
            <a:r>
              <a:rPr lang="en-GB" dirty="0" smtClean="0"/>
              <a:t>Structure</a:t>
            </a:r>
          </a:p>
          <a:p>
            <a:r>
              <a:rPr lang="en-GB" dirty="0" smtClean="0"/>
              <a:t>Systems</a:t>
            </a:r>
          </a:p>
          <a:p>
            <a:r>
              <a:rPr lang="en-GB" dirty="0" smtClean="0"/>
              <a:t>Style</a:t>
            </a:r>
          </a:p>
          <a:p>
            <a:r>
              <a:rPr lang="en-GB" dirty="0" smtClean="0"/>
              <a:t>Staff </a:t>
            </a:r>
          </a:p>
          <a:p>
            <a:r>
              <a:rPr lang="en-GB" dirty="0" smtClean="0"/>
              <a:t>Skills</a:t>
            </a:r>
          </a:p>
          <a:p>
            <a:r>
              <a:rPr lang="en-GB" dirty="0" smtClean="0"/>
              <a:t>Shared Values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smtClean="0"/>
              <a:t>THE 5 M’s</a:t>
            </a:r>
          </a:p>
          <a:p>
            <a:r>
              <a:rPr lang="en-GB" dirty="0" smtClean="0"/>
              <a:t>Men</a:t>
            </a:r>
          </a:p>
          <a:p>
            <a:r>
              <a:rPr lang="en-GB" dirty="0" smtClean="0"/>
              <a:t>Money</a:t>
            </a:r>
          </a:p>
          <a:p>
            <a:r>
              <a:rPr lang="en-GB" dirty="0" smtClean="0"/>
              <a:t>Minutes</a:t>
            </a:r>
          </a:p>
          <a:p>
            <a:r>
              <a:rPr lang="en-GB" dirty="0" smtClean="0"/>
              <a:t>Materials and</a:t>
            </a:r>
          </a:p>
          <a:p>
            <a:r>
              <a:rPr lang="en-GB" dirty="0" smtClean="0"/>
              <a:t>Measurement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769"/>
            <a:ext cx="8568952" cy="53285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INTERNAL CONTEXT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981200"/>
            <a:ext cx="828092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dirty="0" smtClean="0"/>
              <a:t>Integrated marketing communications</a:t>
            </a:r>
          </a:p>
          <a:p>
            <a:pPr eaLnBrk="1" hangingPunct="1">
              <a:buNone/>
            </a:pPr>
            <a:r>
              <a:rPr lang="en-GB" dirty="0" smtClean="0"/>
              <a:t>“ the development of integrated marketing communications has to be based on </a:t>
            </a:r>
            <a:r>
              <a:rPr lang="en-GB" b="1" i="1" u="sng" dirty="0" smtClean="0"/>
              <a:t>internally</a:t>
            </a:r>
            <a:r>
              <a:rPr lang="en-GB" dirty="0" smtClean="0"/>
              <a:t> generated communications blending and reinforcing </a:t>
            </a:r>
            <a:r>
              <a:rPr lang="en-GB" b="1" dirty="0" smtClean="0"/>
              <a:t>externally</a:t>
            </a:r>
            <a:r>
              <a:rPr lang="en-GB" dirty="0" smtClean="0"/>
              <a:t> orientated communications</a:t>
            </a:r>
            <a:r>
              <a:rPr lang="en-GB" dirty="0"/>
              <a:t>.” Fill (2003 p51)</a:t>
            </a:r>
          </a:p>
          <a:p>
            <a:pPr eaLnBrk="1" hangingPunct="1">
              <a:buFontTx/>
              <a:buNone/>
            </a:pPr>
            <a:endParaRPr lang="en-GB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157192"/>
            <a:ext cx="7632847" cy="1512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THE INTERNAL CONTEXT</a:t>
            </a:r>
            <a:br>
              <a:rPr lang="en-GB" dirty="0" smtClean="0"/>
            </a:br>
            <a:r>
              <a:rPr lang="en-GB" dirty="0" smtClean="0"/>
              <a:t>- key issues for consideration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Members – need to feel good about the co. and want to do well.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Non-members – how do we assimilate outsiders into our own ways-</a:t>
            </a:r>
            <a:r>
              <a:rPr lang="en-GB" sz="2800" dirty="0" err="1" smtClean="0"/>
              <a:t>esp</a:t>
            </a:r>
            <a:r>
              <a:rPr lang="en-GB" sz="2800" dirty="0" smtClean="0"/>
              <a:t> agencies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Need for consistent values and beliefs, inside and outside the company.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Internal marketing reflects style and form of external for an IMC approach.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i="1" u="sng" dirty="0" smtClean="0"/>
              <a:t>Difficult to do for assignment – no access but can make assumptions!!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THE EXTERNAL CONTEXT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981200"/>
            <a:ext cx="4244280" cy="4472136"/>
          </a:xfrm>
        </p:spPr>
        <p:txBody>
          <a:bodyPr/>
          <a:lstStyle/>
          <a:p>
            <a:pPr eaLnBrk="1" hangingPunct="1"/>
            <a:r>
              <a:rPr lang="en-GB" sz="2400" dirty="0" smtClean="0"/>
              <a:t>The MACRO environment plus…..</a:t>
            </a:r>
          </a:p>
          <a:p>
            <a:pPr eaLnBrk="1" hangingPunct="1">
              <a:buFontTx/>
              <a:buChar char="-"/>
            </a:pPr>
            <a:r>
              <a:rPr lang="en-GB" sz="2400" b="1" dirty="0" smtClean="0"/>
              <a:t>P.E.S.T</a:t>
            </a:r>
            <a:r>
              <a:rPr lang="en-GB" sz="2400" dirty="0" smtClean="0"/>
              <a:t>.-L.E./ S.T.E.E.P.L.E.</a:t>
            </a:r>
          </a:p>
          <a:p>
            <a:pPr eaLnBrk="1" hangingPunct="1"/>
            <a:r>
              <a:rPr lang="en-GB" sz="2400" dirty="0" smtClean="0"/>
              <a:t>Pressure groups </a:t>
            </a:r>
          </a:p>
          <a:p>
            <a:pPr eaLnBrk="1" hangingPunct="1"/>
            <a:r>
              <a:rPr lang="en-GB" sz="2400" dirty="0" smtClean="0"/>
              <a:t>Media</a:t>
            </a:r>
          </a:p>
          <a:p>
            <a:pPr eaLnBrk="1" hangingPunct="1"/>
            <a:r>
              <a:rPr lang="en-GB" sz="2400" dirty="0" smtClean="0"/>
              <a:t>Local communities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en-GB" sz="2400" u="sng" dirty="0" smtClean="0"/>
              <a:t>Looking for opportunities and threats</a:t>
            </a:r>
          </a:p>
          <a:p>
            <a:pPr eaLnBrk="1" hangingPunct="1"/>
            <a:r>
              <a:rPr lang="en-GB" sz="2400" b="1" i="1" dirty="0" smtClean="0"/>
              <a:t>Beware information overload</a:t>
            </a:r>
          </a:p>
          <a:p>
            <a:pPr eaLnBrk="1" hangingPunct="1"/>
            <a:endParaRPr lang="en-GB" b="1" dirty="0" smtClean="0"/>
          </a:p>
          <a:p>
            <a:pPr eaLnBrk="1" hangingPunct="1"/>
            <a:endParaRPr lang="en-GB" b="1" i="1" dirty="0" smtClean="0"/>
          </a:p>
          <a:p>
            <a:pPr eaLnBrk="1" hangingPunct="1"/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56792"/>
            <a:ext cx="4536504" cy="496855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context analysis is a marketing environmental audit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44824"/>
            <a:ext cx="7560840" cy="4896544"/>
          </a:xfrm>
        </p:spPr>
      </p:pic>
    </p:spTree>
    <p:extLst>
      <p:ext uri="{BB962C8B-B14F-4D97-AF65-F5344CB8AC3E}">
        <p14:creationId xmlns:p14="http://schemas.microsoft.com/office/powerpoint/2010/main" val="295790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 WOT is the SWOT ?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685800" y="1571625"/>
            <a:ext cx="7772400" cy="471487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smtClean="0"/>
              <a:t>At best the SWOT is a summary of macro, micro and internal analysis </a:t>
            </a:r>
            <a:r>
              <a:rPr lang="en-GB" b="1" i="1" u="sng" smtClean="0"/>
              <a:t>because.......</a:t>
            </a:r>
          </a:p>
          <a:p>
            <a:pPr>
              <a:buFont typeface="Wingdings" pitchFamily="2" charset="2"/>
              <a:buChar char="Ø"/>
            </a:pPr>
            <a:r>
              <a:rPr lang="en-GB" i="1" smtClean="0"/>
              <a:t>Internal</a:t>
            </a:r>
            <a:r>
              <a:rPr lang="en-GB" smtClean="0"/>
              <a:t> = strengths and weaknesses</a:t>
            </a:r>
          </a:p>
          <a:p>
            <a:pPr>
              <a:buFont typeface="Wingdings" pitchFamily="2" charset="2"/>
              <a:buChar char="Ø"/>
            </a:pPr>
            <a:r>
              <a:rPr lang="en-GB" smtClean="0"/>
              <a:t>Macro/micro are </a:t>
            </a:r>
            <a:r>
              <a:rPr lang="en-GB" i="1" smtClean="0"/>
              <a:t>external</a:t>
            </a:r>
            <a:r>
              <a:rPr lang="en-GB" smtClean="0"/>
              <a:t> = opportunities and threats, therefore</a:t>
            </a:r>
          </a:p>
          <a:p>
            <a:pPr>
              <a:buFont typeface="Wingdings" pitchFamily="2" charset="2"/>
              <a:buChar char="ü"/>
            </a:pPr>
            <a:r>
              <a:rPr lang="en-GB" b="1" i="1" u="sng" smtClean="0"/>
              <a:t>A SWOT cannot be completed before the full environmental analysis has been done!</a:t>
            </a:r>
          </a:p>
          <a:p>
            <a:r>
              <a:rPr lang="en-GB" smtClean="0"/>
              <a:t>Should present key elements (6-10 max.) in order of significance to use as working doc.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Tutorial 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Do a context analysis for University of Wales Trinity </a:t>
            </a:r>
            <a:r>
              <a:rPr lang="en-GB" smtClean="0"/>
              <a:t>Saint David’s.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687</Words>
  <Application>Microsoft Office PowerPoint</Application>
  <PresentationFormat>On-screen Show (4:3)</PresentationFormat>
  <Paragraphs>106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Default Design</vt:lpstr>
      <vt:lpstr> The Context Analysis of Fill’s  marketing communications framework </vt:lpstr>
      <vt:lpstr>PowerPoint Presentation</vt:lpstr>
      <vt:lpstr>COSTAC</vt:lpstr>
      <vt:lpstr>THE CONTEXT ANALYSIS</vt:lpstr>
      <vt:lpstr>THE CONTEXT ANALYSIS</vt:lpstr>
      <vt:lpstr>PowerPoint Presentation</vt:lpstr>
      <vt:lpstr>  THE BUSINESS CONTEXT  “What business are we in?”   </vt:lpstr>
      <vt:lpstr>PowerPoint Presentation</vt:lpstr>
      <vt:lpstr> THE CUSTOMER CONTEXT “Who Is Our Customer?” </vt:lpstr>
      <vt:lpstr>THE CUSTOMER CONTEXT - key questions on buying behaviour</vt:lpstr>
      <vt:lpstr>THE CUSTOMER CONTEXT   - customer profiles</vt:lpstr>
      <vt:lpstr>THE CUSTOMER CONTEXT  - other possible factors from semester 1</vt:lpstr>
      <vt:lpstr> THE INTERNAL CONTEXT   - Membership of the organisation </vt:lpstr>
      <vt:lpstr>THE INTERNAL CONTEXT - identifying strengths &amp; weaknesses</vt:lpstr>
      <vt:lpstr>THE INTERNAL CONTEXT</vt:lpstr>
      <vt:lpstr>THE INTERNAL CONTEXT - key issues for consideration</vt:lpstr>
      <vt:lpstr>THE EXTERNAL CONTEXT</vt:lpstr>
      <vt:lpstr>The context analysis is a marketing environmental audit</vt:lpstr>
      <vt:lpstr>So WOT is the SWOT ?</vt:lpstr>
      <vt:lpstr>Tutorial 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BUSINESS CONTEXT</dc:title>
  <dc:creator>Will Fleming</dc:creator>
  <cp:lastModifiedBy>Administrator</cp:lastModifiedBy>
  <cp:revision>27</cp:revision>
  <cp:lastPrinted>2015-04-20T11:12:55Z</cp:lastPrinted>
  <dcterms:created xsi:type="dcterms:W3CDTF">2003-10-16T08:56:53Z</dcterms:created>
  <dcterms:modified xsi:type="dcterms:W3CDTF">2015-04-21T11:57:43Z</dcterms:modified>
</cp:coreProperties>
</file>