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21"/>
  </p:notesMasterIdLst>
  <p:sldIdLst>
    <p:sldId id="257" r:id="rId2"/>
    <p:sldId id="258" r:id="rId3"/>
    <p:sldId id="320" r:id="rId4"/>
    <p:sldId id="260" r:id="rId5"/>
    <p:sldId id="264" r:id="rId6"/>
    <p:sldId id="290" r:id="rId7"/>
    <p:sldId id="328" r:id="rId8"/>
    <p:sldId id="313" r:id="rId9"/>
    <p:sldId id="321" r:id="rId10"/>
    <p:sldId id="322" r:id="rId11"/>
    <p:sldId id="329" r:id="rId12"/>
    <p:sldId id="318" r:id="rId13"/>
    <p:sldId id="319" r:id="rId14"/>
    <p:sldId id="323" r:id="rId15"/>
    <p:sldId id="324" r:id="rId16"/>
    <p:sldId id="327" r:id="rId17"/>
    <p:sldId id="325" r:id="rId18"/>
    <p:sldId id="326" r:id="rId19"/>
    <p:sldId id="284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10.1.1: How Qualitative Research Differs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Characteristics of qualitative research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Analysis – rich narratives,  low generalizability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Design and example – case study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Response – undetermined and biased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Measurement tool – interviews, focus groups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Context – context dependent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Purpose and literature review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develop hypothesis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Literature review is done simultaneously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explains the differences between the quantitative and qualitative research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key elements used to define quantitative and qualitative research are shown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10.2.1: Documentation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Both internal documentation and press release - provides a wealth of information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new policy on requirements for child care workers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Impact on knowledge base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Confirmation of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Contradiction of information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10.2.2: Archival Records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Using archival records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descriptive data about the composition of an organization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organizational charts and budget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information regarding promotion of employees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Hint for former employee about current and future direction of health care facility usage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Information about the potential for strategic collaboration with the former health care facility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10.2.3: Physical Artifacts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Definition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Physical objects that are open to one’s interpretation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- What a dark, somber physical space conveys about organization morale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Study on information technology in a school system company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company superintendent’s office has no computer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 reached at this point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10.2.4: Direct Observation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Occurs when the researcher is adjacent to the environment being studied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is not a participant in the environment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Surroundings and interaction is viewed to confirm stated hypotheses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Characteristic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Unobtrusive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Questions are reserved for particular time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study nonhuman subjects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sense formal and informal relationships and networks of human research subjects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10.2.5: Participant Observation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Advantages  and disadvantages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should be an active participant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Maintain sufficient objectivity and detachment to evaluate materials accurately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Yields terrific and very useful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Time-consuming nature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Being a gang member or a member of Peace Corps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Writing the activities of Peace Corps as a member provides personal perspective unable to be derived through traditional methods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10.2.6: Focus Groups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What is a focus group?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gathering of people being moderated by a member of a research team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members are observed openly or secretly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Environment of focus group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Encourage open communication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Should not force opinions on members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Encourage discussion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Main functions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Gathering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Generating insight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Determining how group members reach a decision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Encouraging group interaction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four main functions of focus groups are illustrated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Examples to understand the functions better are also given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10.3.1: Some Advantages of the Case Study Method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Case studies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Unique and detailed way of capturing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Take long time but yield detailed and accurate information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 on individual or one thing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Encourages use of different techniques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rich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Suggests directions for further study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10.3.2: Some Disadvantages of the Case Study Method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General idea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important information, yet it has shortcomings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Limited in generalizability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Disadvantages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one sees is not always what one gets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Time-consuming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Biased 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Appropriate for in-depth study of one type of phenomenon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Cannot be used to establish cause-and-effect links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Ethnography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Geared toward exploring a culture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taking a job in a factory to study the organizational culture of workers from the perspective of a blue-collar employee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Methods of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Study methods are similar to that of case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Includes interviews, analyzing documents, etc.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Characteristics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Holistic perspective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Naturalistic orientation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Prolonged field activity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Preconceived ideas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10.5.1: Conducting Historical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Historiography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Social science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Humanity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Few do research in historical area and are familiar with techniques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Historical nature of a phenomenon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Important for understanding the phenomenon itself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Important for evaluating the advances made in science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Examples – aging of American population and gerontology, Freud’s theory, study of Victorian era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10.5.2: The Steps in Historical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Conducting historical research is similar to conducting other types of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Data and information might differ, but steps are similar to other research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Steps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Defining a problem or a topic a researcher wishes to investigate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Formulating a hypothesis that is expressed as a question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Utilizing sources to gather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Evaluating the authenticity and accuracy of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Data analysis and interpretation of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10.5.3: Sources of Historical Data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Sources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Primary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Secondary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Primary sources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Oral histories, artifacts, interviews, diaries, etc.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Direct outcomes or experiences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First-hand accounts of events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Secondary sources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Readily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as rich, detailed, accurate as primary sources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Secondhand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10.5.4: Primary or Secondary Sources: Which Are Best?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Primary sources – not always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Secondary sources – mostly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Both provide important information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 - sources for researchers interested in child development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Repository of manuscripts and visual materials at Antioch College in Yellow Springs, Ohio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Society for Research in Child Development has stored a lot of primary and secondary sources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10.5.5: Authenticity and Accuracy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Value of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Reliability and validity of data is important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Data collected today becomes another researcher’s source tomorrow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Adopting a critical and evaluative attitude toward information collected is pivotal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Criteria for evaluating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Authenticity or external criticism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Accuracy or internal criticism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10.5.6: The Limitations of Historical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Shortcomings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Limited availability of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Limited generalizability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Data is derived from observations of others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Other limitations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Time consuming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Less rigorous criteria used to evaluate measurement tools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General idea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Qualitative research tools – slow in coming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Sophisticated tools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Software for qualitative data analysis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Nvivo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Hyper-RESEARCH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slide" Target="slide6.xml"/><Relationship Id="rId7" Type="http://schemas.openxmlformats.org/officeDocument/2006/relationships/slide" Target="slide1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3.xml"/><Relationship Id="rId5" Type="http://schemas.openxmlformats.org/officeDocument/2006/relationships/slide" Target="slide12.xml"/><Relationship Id="rId4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7" Type="http://schemas.openxmlformats.org/officeDocument/2006/relationships/slide" Target="slide18.xml"/><Relationship Id="rId2" Type="http://schemas.openxmlformats.org/officeDocument/2006/relationships/slide" Target="slide6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4.xml"/><Relationship Id="rId5" Type="http://schemas.openxmlformats.org/officeDocument/2006/relationships/slide" Target="slide13.xml"/><Relationship Id="rId4" Type="http://schemas.openxmlformats.org/officeDocument/2006/relationships/slide" Target="slide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10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err="1"/>
              <a:t>Nonexperimental</a:t>
            </a:r>
            <a:r>
              <a:rPr lang="en-US" dirty="0"/>
              <a:t> Research: Qualitative Methods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 (1 of 2)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Nonexperimental Research: Qualitative Methods slide"/>
              </a:rPr>
              <a:t>Introduction: </a:t>
            </a:r>
            <a:r>
              <a:rPr lang="en-US" sz="2400" dirty="0" err="1">
                <a:hlinkClick r:id="rId2" action="ppaction://hlinksldjump" tooltip="Link to Introduction: Nonexperimental Research: Qualitative Methods slide"/>
              </a:rPr>
              <a:t>Nonexperimental</a:t>
            </a:r>
            <a:r>
              <a:rPr lang="en-US" sz="2400" dirty="0">
                <a:hlinkClick r:id="rId2" action="ppaction://hlinksldjump" tooltip="Link to Introduction: Nonexperimental Research: Qualitative Methods slide"/>
              </a:rPr>
              <a:t> Research</a:t>
            </a:r>
            <a:r>
              <a:rPr lang="en-US" sz="2400" dirty="0" smtClean="0">
                <a:hlinkClick r:id="rId2" action="ppaction://hlinksldjump" tooltip="Link to Introduction: Nonexperimental Research: Qualitative Methods slide"/>
              </a:rPr>
              <a:t>: Qualitative </a:t>
            </a:r>
            <a:r>
              <a:rPr lang="en-US" sz="2400" dirty="0">
                <a:hlinkClick r:id="rId2" action="ppaction://hlinksldjump" tooltip="Link to Introduction: Nonexperimental Research: Qualitative Methods slide"/>
              </a:rPr>
              <a:t>Methods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10.1: Conducting Qualitative Research slide"/>
              </a:rPr>
              <a:t>10.1: Conducting Qualitative Research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10.2: Research Sources slide"/>
              </a:rPr>
              <a:t>10.2: Research Sources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10.3: Case Studies slide"/>
              </a:rPr>
              <a:t>10.3: Case Studies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10.4: Ethnographies slide"/>
              </a:rPr>
              <a:t>10.4: Ethnographies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10.5: Historical Research slide"/>
              </a:rPr>
              <a:t>10.5: Historical Research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10.6: Qualitative Research Tools slide"/>
              </a:rPr>
              <a:t>10.6: Qualitative Research Tools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Modules </a:t>
            </a:r>
            <a:r>
              <a:rPr lang="en-US" dirty="0" smtClean="0"/>
              <a:t>(2 </a:t>
            </a:r>
            <a:r>
              <a:rPr lang="en-US" dirty="0"/>
              <a:t>of 2)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Summary: Nonexperimental Research: Qualitative Methods slide"/>
              </a:rPr>
              <a:t>Summary: </a:t>
            </a:r>
            <a:r>
              <a:rPr lang="en-US" sz="2400" dirty="0" err="1">
                <a:hlinkClick r:id="rId2" action="ppaction://hlinksldjump" tooltip="Link to Summary: Nonexperimental Research: Qualitative Methods slide"/>
              </a:rPr>
              <a:t>Nonexperimental</a:t>
            </a:r>
            <a:r>
              <a:rPr lang="en-US" sz="2400" dirty="0">
                <a:hlinkClick r:id="rId2" action="ppaction://hlinksldjump" tooltip="Link to Summary: Nonexperimental Research: Qualitative Methods slide"/>
              </a:rPr>
              <a:t> Research: Qualitative Methods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7034657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10.1: Conducting Qualitative Research slide"/>
              </a:rPr>
              <a:t>10.1: Compare qualitative with quantitative research</a:t>
            </a:r>
            <a:endParaRPr lang="en-US" dirty="0"/>
          </a:p>
          <a:p>
            <a:r>
              <a:rPr lang="en-US" dirty="0">
                <a:hlinkClick r:id="rId3" action="ppaction://hlinksldjump" tooltip="Link to 10.2: Research Sources slide"/>
              </a:rPr>
              <a:t>10.2: Describe primary and secondary research sources</a:t>
            </a:r>
            <a:endParaRPr lang="en-US" dirty="0"/>
          </a:p>
          <a:p>
            <a:r>
              <a:rPr lang="en-US" dirty="0">
                <a:hlinkClick r:id="rId4" action="ppaction://hlinksldjump" tooltip="Link to 10.3: Case Studies slide"/>
              </a:rPr>
              <a:t>10.3: Assess the advantages and the disadvantages of case studies in research</a:t>
            </a:r>
            <a:endParaRPr lang="en-US" dirty="0"/>
          </a:p>
          <a:p>
            <a:r>
              <a:rPr lang="en-US" dirty="0">
                <a:hlinkClick r:id="rId5" action="ppaction://hlinksldjump" tooltip="Link to 10.4: Ethnographies slide"/>
              </a:rPr>
              <a:t>10.4: Examine how ethnographies differ from case studies</a:t>
            </a:r>
            <a:endParaRPr lang="en-US" dirty="0"/>
          </a:p>
          <a:p>
            <a:r>
              <a:rPr lang="en-US" dirty="0">
                <a:hlinkClick r:id="rId6" action="ppaction://hlinksldjump" tooltip="Link to 10.5: Historical Research slide"/>
              </a:rPr>
              <a:t>10.5: Evaluate the role of historical research in predicting future outcomes</a:t>
            </a:r>
            <a:endParaRPr lang="en-US" dirty="0"/>
          </a:p>
          <a:p>
            <a:r>
              <a:rPr lang="en-US" dirty="0">
                <a:hlinkClick r:id="rId7" action="ppaction://hlinksldjump" tooltip="Link to 10.6: Qualitative Research Tools slide"/>
              </a:rPr>
              <a:t>10.6: Report some of the tools and techniques employed in qualitative research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096963"/>
          </a:xfrm>
        </p:spPr>
        <p:txBody>
          <a:bodyPr/>
          <a:lstStyle/>
          <a:p>
            <a:r>
              <a:rPr lang="en-US" dirty="0"/>
              <a:t>Introduction: </a:t>
            </a:r>
            <a:r>
              <a:rPr lang="en-US" dirty="0" err="1"/>
              <a:t>Nonexperimental</a:t>
            </a:r>
            <a:r>
              <a:rPr lang="en-US" dirty="0"/>
              <a:t> Research: Qualitative Methods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Significance of qualitative research</a:t>
            </a:r>
          </a:p>
          <a:p>
            <a:r>
              <a:rPr lang="en-US" sz="2400" dirty="0"/>
              <a:t>Research sources</a:t>
            </a:r>
          </a:p>
          <a:p>
            <a:r>
              <a:rPr lang="en-US" sz="2400" dirty="0"/>
              <a:t>Historical research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10.1: Conducting Qualitative Research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Compare qualitative with quantitative research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10.1.1: How Qualitative Research Differs</a:t>
            </a:r>
          </a:p>
          <a:p>
            <a:pPr lvl="1" eaLnBrk="1" hangingPunct="1"/>
            <a:r>
              <a:rPr lang="en-US" dirty="0"/>
              <a:t>Characteristics of qualitative research </a:t>
            </a:r>
          </a:p>
          <a:p>
            <a:pPr lvl="1" eaLnBrk="1" hangingPunct="1"/>
            <a:r>
              <a:rPr lang="en-US" dirty="0"/>
              <a:t>Purpose and literature review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10.1: </a:t>
            </a:r>
            <a:r>
              <a:rPr lang="en-US" dirty="0"/>
              <a:t>How quantitative and qualitative research differ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329519800"/>
              </p:ext>
            </p:extLst>
          </p:nvPr>
        </p:nvGraphicFramePr>
        <p:xfrm>
          <a:off x="187560" y="1506415"/>
          <a:ext cx="8786456" cy="38522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3644"/>
                <a:gridCol w="2850504"/>
                <a:gridCol w="2952308"/>
              </a:tblGrid>
              <a:tr h="322385">
                <a:tc>
                  <a:txBody>
                    <a:bodyPr/>
                    <a:lstStyle/>
                    <a:p>
                      <a:pPr algn="ctr"/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Quantitative Research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Qualitative Research</a:t>
                      </a:r>
                      <a:endParaRPr lang="en-US" sz="1600" dirty="0"/>
                    </a:p>
                  </a:txBody>
                  <a:tcPr/>
                </a:tc>
              </a:tr>
              <a:tr h="3681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Purpose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Test hypothesis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Develop hypothesis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681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Literature review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Done early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Done simultaneously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47009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Responses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Predetermined, unbiased, and objective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Undetermined and biased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681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Measurement tools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2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Objective</a:t>
                      </a:r>
                      <a:endParaRPr lang="en-GB" sz="14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Interviews, focus groups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47009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Methods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Reliable and valid measurement tools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Interviews, focus groups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681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Outcomes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Statistical analysis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Rich narratives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681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Context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Context free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Context dependent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681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Generalizability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High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Low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68105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Design and example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Empirical study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Case study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620793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10.2: Research Sources </a:t>
            </a:r>
            <a:r>
              <a:rPr lang="en-US" dirty="0" smtClean="0"/>
              <a:t>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Describe primary and secondary research sources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10.2.1: Documentation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Impact on knowledge base</a:t>
            </a:r>
            <a:endParaRPr lang="en-US" dirty="0" smtClean="0"/>
          </a:p>
          <a:p>
            <a:pPr eaLnBrk="1" hangingPunct="1"/>
            <a:r>
              <a:rPr lang="en-US" altLang="en-US" dirty="0"/>
              <a:t>10.2.2: Archival Records</a:t>
            </a:r>
          </a:p>
          <a:p>
            <a:pPr lvl="1" eaLnBrk="1" hangingPunct="1"/>
            <a:r>
              <a:rPr lang="en-US" dirty="0"/>
              <a:t>Using archival records</a:t>
            </a:r>
          </a:p>
          <a:p>
            <a:pPr lvl="1" eaLnBrk="1" hangingPunct="1"/>
            <a:r>
              <a:rPr lang="en-US" dirty="0"/>
              <a:t>Example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84931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10.2: Research Sources </a:t>
            </a:r>
            <a:r>
              <a:rPr lang="en-US" dirty="0" smtClean="0"/>
              <a:t>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Describe primary and secondary research sources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10.2.3: Physical Artifacts</a:t>
            </a:r>
          </a:p>
          <a:p>
            <a:pPr lvl="1" eaLnBrk="1" hangingPunct="1"/>
            <a:r>
              <a:rPr lang="en-US" dirty="0"/>
              <a:t>Definition</a:t>
            </a:r>
          </a:p>
          <a:p>
            <a:pPr lvl="1" eaLnBrk="1" hangingPunct="1"/>
            <a:r>
              <a:rPr lang="en-US" dirty="0"/>
              <a:t>Example</a:t>
            </a:r>
            <a:endParaRPr lang="en-US" dirty="0" smtClean="0"/>
          </a:p>
          <a:p>
            <a:pPr eaLnBrk="1" hangingPunct="1"/>
            <a:r>
              <a:rPr lang="en-US" altLang="en-US" dirty="0"/>
              <a:t>10.2.4: Direct Observation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Characteristic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152569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10.2: Research Sources </a:t>
            </a:r>
            <a:r>
              <a:rPr lang="en-US" dirty="0" smtClean="0"/>
              <a:t>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Describe primary and secondary research sources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10.2.5: Participant Observation</a:t>
            </a:r>
          </a:p>
          <a:p>
            <a:pPr lvl="1" eaLnBrk="1" hangingPunct="1"/>
            <a:r>
              <a:rPr lang="en-US" dirty="0"/>
              <a:t>Advantages  and disadvantages</a:t>
            </a:r>
          </a:p>
          <a:p>
            <a:pPr lvl="1" eaLnBrk="1" hangingPunct="1"/>
            <a:r>
              <a:rPr lang="en-US" dirty="0"/>
              <a:t>Example</a:t>
            </a:r>
            <a:endParaRPr lang="en-US" dirty="0" smtClean="0"/>
          </a:p>
          <a:p>
            <a:pPr eaLnBrk="1" hangingPunct="1"/>
            <a:r>
              <a:rPr lang="en-US" altLang="en-US" dirty="0"/>
              <a:t>10.2.6: Focus Groups</a:t>
            </a:r>
          </a:p>
          <a:p>
            <a:pPr lvl="1" eaLnBrk="1" hangingPunct="1"/>
            <a:r>
              <a:rPr lang="en-US" dirty="0"/>
              <a:t>What is a focus group?</a:t>
            </a:r>
          </a:p>
          <a:p>
            <a:pPr lvl="1" eaLnBrk="1" hangingPunct="1"/>
            <a:r>
              <a:rPr lang="en-US" dirty="0"/>
              <a:t>Environment of focus group</a:t>
            </a:r>
          </a:p>
          <a:p>
            <a:pPr lvl="1" eaLnBrk="1" hangingPunct="1"/>
            <a:r>
              <a:rPr lang="en-US" dirty="0"/>
              <a:t>Main functions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7245974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10.2: </a:t>
            </a:r>
            <a:r>
              <a:rPr lang="en-US" dirty="0"/>
              <a:t>Functions of a focus group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270452896"/>
              </p:ext>
            </p:extLst>
          </p:nvPr>
        </p:nvGraphicFramePr>
        <p:xfrm>
          <a:off x="187560" y="1506415"/>
          <a:ext cx="8651640" cy="2760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7040"/>
                <a:gridCol w="6324600"/>
              </a:tblGrid>
              <a:tr h="379562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Function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Example</a:t>
                      </a:r>
                      <a:endParaRPr lang="en-US" sz="1600" dirty="0"/>
                    </a:p>
                  </a:txBody>
                  <a:tcPr/>
                </a:tc>
              </a:tr>
              <a:tr h="628623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Gather information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Asked of parents of junior high students: “How effective do you think it would be if the last period in the school day were not used for instruction, but for community activities?”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Generate insight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Asked of preschool workers: “It seems that in the last few weeks, parents are forgetting to sign their children out. What do you think might be the cause of their forgetting?”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5334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Determine how group members reach decisions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Asked of nurses: “How did you reach a decision as to how you will share information about your patients when shift changes occur?”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Encourage group interaction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Asked of police officers: “We’d like to know how you as a group feel about the new health benefits programs and how they might be an incentive to add new men and women to the force?”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0354563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10.3: Case </a:t>
            </a:r>
            <a:r>
              <a:rPr lang="en-US" dirty="0" smtClean="0"/>
              <a:t>Studies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Assess the advantages and the disadvantages of case studies in research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10.3.1: Some Advantages of the Case Study Method</a:t>
            </a:r>
          </a:p>
          <a:p>
            <a:pPr lvl="1" eaLnBrk="1" hangingPunct="1"/>
            <a:r>
              <a:rPr lang="en-US" dirty="0"/>
              <a:t>Case studies</a:t>
            </a:r>
          </a:p>
          <a:p>
            <a:pPr lvl="1" eaLnBrk="1" hangingPunct="1"/>
            <a:r>
              <a:rPr lang="en-US" dirty="0"/>
              <a:t>Advantages</a:t>
            </a:r>
            <a:endParaRPr lang="en-US" dirty="0" smtClean="0"/>
          </a:p>
          <a:p>
            <a:pPr eaLnBrk="1" hangingPunct="1"/>
            <a:r>
              <a:rPr lang="en-US" altLang="en-US" dirty="0"/>
              <a:t>10.3.2: Some Disadvantages of the Case Study Method</a:t>
            </a:r>
          </a:p>
          <a:p>
            <a:pPr lvl="1" eaLnBrk="1" hangingPunct="1"/>
            <a:r>
              <a:rPr lang="en-US" dirty="0"/>
              <a:t>General idea</a:t>
            </a:r>
          </a:p>
          <a:p>
            <a:pPr lvl="1" eaLnBrk="1" hangingPunct="1"/>
            <a:r>
              <a:rPr lang="en-US" dirty="0"/>
              <a:t>Disadvantages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451953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10.4: Ethnographies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how ethnographies differ from case studies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Ethnography</a:t>
            </a:r>
            <a:endParaRPr lang="en-US" dirty="0"/>
          </a:p>
          <a:p>
            <a:pPr lvl="1" eaLnBrk="1" hangingPunct="1"/>
            <a:r>
              <a:rPr lang="en-US" dirty="0"/>
              <a:t>Methods of study</a:t>
            </a:r>
          </a:p>
          <a:p>
            <a:pPr lvl="1" eaLnBrk="1" hangingPunct="1"/>
            <a:r>
              <a:rPr lang="en-US" dirty="0"/>
              <a:t>Characteristics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8511873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10.5: Historical Research </a:t>
            </a:r>
            <a:r>
              <a:rPr lang="en-US" dirty="0" smtClean="0"/>
              <a:t>(1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Evaluate the role of historical research in predicting future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10.5.1: Conducting Historical Research</a:t>
            </a:r>
          </a:p>
          <a:p>
            <a:pPr lvl="1" eaLnBrk="1" hangingPunct="1"/>
            <a:r>
              <a:rPr lang="en-US" dirty="0"/>
              <a:t>Historiography</a:t>
            </a:r>
          </a:p>
          <a:p>
            <a:pPr lvl="1" eaLnBrk="1" hangingPunct="1"/>
            <a:r>
              <a:rPr lang="en-US" dirty="0"/>
              <a:t>Historical nature of a phenomenon</a:t>
            </a:r>
            <a:endParaRPr lang="en-US" dirty="0" smtClean="0"/>
          </a:p>
          <a:p>
            <a:pPr eaLnBrk="1" hangingPunct="1"/>
            <a:r>
              <a:rPr lang="en-US" altLang="en-US" dirty="0"/>
              <a:t>10.5.2: The Steps in Historical Research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Steps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611593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10.5: Historical Research </a:t>
            </a:r>
            <a:r>
              <a:rPr lang="en-US" dirty="0" smtClean="0"/>
              <a:t>(2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Evaluate the role of historical research in predicting future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10.5.3: Sources of Historical Data</a:t>
            </a:r>
          </a:p>
          <a:p>
            <a:pPr lvl="1" eaLnBrk="1" hangingPunct="1"/>
            <a:r>
              <a:rPr lang="en-US" dirty="0"/>
              <a:t>Sources</a:t>
            </a:r>
          </a:p>
          <a:p>
            <a:pPr lvl="1" eaLnBrk="1" hangingPunct="1"/>
            <a:r>
              <a:rPr lang="en-US" dirty="0"/>
              <a:t>Primary sources</a:t>
            </a:r>
          </a:p>
          <a:p>
            <a:pPr lvl="1" eaLnBrk="1" hangingPunct="1"/>
            <a:r>
              <a:rPr lang="en-US" dirty="0"/>
              <a:t>Secondary </a:t>
            </a:r>
            <a:r>
              <a:rPr lang="en-US" dirty="0" smtClean="0"/>
              <a:t>sources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12430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10.5: Historical Research </a:t>
            </a:r>
            <a:r>
              <a:rPr lang="en-US" dirty="0" smtClean="0"/>
              <a:t>(3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Evaluate the role of historical research in predicting future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10.5.4</a:t>
            </a:r>
            <a:r>
              <a:rPr lang="en-US" altLang="en-US" dirty="0"/>
              <a:t>: Primary or Secondary Sources: Which Are Best?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Example – sources for researchers interested in child development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606480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10.5: Historical Research </a:t>
            </a:r>
            <a:r>
              <a:rPr lang="en-US" dirty="0" smtClean="0"/>
              <a:t>(4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Evaluate the role of historical research in predicting future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10.5.5: Authenticity and Accuracy</a:t>
            </a:r>
          </a:p>
          <a:p>
            <a:pPr lvl="1" eaLnBrk="1" hangingPunct="1"/>
            <a:r>
              <a:rPr lang="en-US" dirty="0"/>
              <a:t>Value of data</a:t>
            </a:r>
          </a:p>
          <a:p>
            <a:pPr lvl="1" eaLnBrk="1" hangingPunct="1"/>
            <a:r>
              <a:rPr lang="en-US" dirty="0"/>
              <a:t>Criteria for evaluating data</a:t>
            </a:r>
            <a:endParaRPr lang="en-US" dirty="0" smtClean="0"/>
          </a:p>
          <a:p>
            <a:pPr eaLnBrk="1" hangingPunct="1"/>
            <a:r>
              <a:rPr lang="en-US" altLang="en-US" dirty="0"/>
              <a:t>10.5.6: The Limitations of Historical Research</a:t>
            </a:r>
          </a:p>
          <a:p>
            <a:pPr lvl="1" eaLnBrk="1" hangingPunct="1"/>
            <a:r>
              <a:rPr lang="en-US" dirty="0"/>
              <a:t>Shortcomings</a:t>
            </a:r>
          </a:p>
          <a:p>
            <a:pPr lvl="1" eaLnBrk="1" hangingPunct="1"/>
            <a:r>
              <a:rPr lang="en-US" dirty="0"/>
              <a:t>Other limitations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12430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10.6: Qualitative Research Tools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Report some of the tools and techniques employed in qualitative research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General idea</a:t>
            </a:r>
          </a:p>
          <a:p>
            <a:pPr lvl="1" eaLnBrk="1" hangingPunct="1"/>
            <a:r>
              <a:rPr lang="en-US" dirty="0"/>
              <a:t>Software for qualitative data analysis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1249893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</a:t>
            </a:r>
            <a:r>
              <a:rPr lang="en-US" dirty="0" err="1"/>
              <a:t>Nonexperimental</a:t>
            </a:r>
            <a:r>
              <a:rPr lang="en-US" dirty="0"/>
              <a:t> Research: Qualitative Methods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Qualitative research – powerful and appropriate way to explore academic questions and explain phenomenon missed by quantitative research</a:t>
            </a:r>
          </a:p>
          <a:p>
            <a:r>
              <a:rPr lang="en-US" sz="2400" dirty="0"/>
              <a:t>Qualitative research adds to the knowledge of subjects and makes researcher well informed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1169</TotalTime>
  <Words>1985</Words>
  <Application>Microsoft Office PowerPoint</Application>
  <PresentationFormat>On-screen Show (4:3)</PresentationFormat>
  <Paragraphs>379</Paragraphs>
  <Slides>19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508 Lecture</vt:lpstr>
      <vt:lpstr>Exploring Research</vt:lpstr>
      <vt:lpstr>Modules (1 of 2)</vt:lpstr>
      <vt:lpstr>Modules (2 of 2)</vt:lpstr>
      <vt:lpstr>Learning Objectives</vt:lpstr>
      <vt:lpstr>Introduction: Nonexperimental Research: Qualitative Methods</vt:lpstr>
      <vt:lpstr>10.1: Conducting Qualitative Research</vt:lpstr>
      <vt:lpstr>Table 10.1: How quantitative and qualitative research differ</vt:lpstr>
      <vt:lpstr>10.2: Research Sources (1 of 3)</vt:lpstr>
      <vt:lpstr>10.2: Research Sources (2 of 3)</vt:lpstr>
      <vt:lpstr>10.2: Research Sources (3 of 3)</vt:lpstr>
      <vt:lpstr>Table 10.2: Functions of a focus group</vt:lpstr>
      <vt:lpstr>10.3: Case Studies</vt:lpstr>
      <vt:lpstr>10.4: Ethnographies</vt:lpstr>
      <vt:lpstr>10.5: Historical Research (1 of 4)</vt:lpstr>
      <vt:lpstr>10.5: Historical Research (2 of 4)</vt:lpstr>
      <vt:lpstr>10.5: Historical Research (3 of 4)</vt:lpstr>
      <vt:lpstr>10.5: Historical Research (4 of 4)</vt:lpstr>
      <vt:lpstr>10.6: Qualitative Research Tools</vt:lpstr>
      <vt:lpstr>Summary: Nonexperimental Research: Qualitative Methods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709</cp:revision>
  <dcterms:created xsi:type="dcterms:W3CDTF">2014-10-10T17:07:42Z</dcterms:created>
  <dcterms:modified xsi:type="dcterms:W3CDTF">2017-06-09T08:35:14Z</dcterms:modified>
  <cp:category>Salkind</cp:category>
  <cp:contentStatus>Salkind</cp:contentStatus>
</cp:coreProperties>
</file>