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3" r:id="rId4"/>
    <p:sldId id="257" r:id="rId5"/>
    <p:sldId id="276" r:id="rId6"/>
    <p:sldId id="259" r:id="rId7"/>
    <p:sldId id="260" r:id="rId8"/>
    <p:sldId id="261" r:id="rId9"/>
    <p:sldId id="270" r:id="rId10"/>
    <p:sldId id="271" r:id="rId11"/>
    <p:sldId id="262" r:id="rId12"/>
    <p:sldId id="264" r:id="rId13"/>
    <p:sldId id="272" r:id="rId14"/>
    <p:sldId id="273" r:id="rId15"/>
    <p:sldId id="274" r:id="rId16"/>
    <p:sldId id="275" r:id="rId17"/>
    <p:sldId id="265" r:id="rId18"/>
    <p:sldId id="266" r:id="rId19"/>
    <p:sldId id="2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61" d="100"/>
          <a:sy n="61" d="100"/>
        </p:scale>
        <p:origin x="6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EB6058BF-6F2D-4629-BCF0-DF1DA1B94B6B}"/>
    <pc:docChg chg="delSld modSld sldOrd">
      <pc:chgData name="Jane Cartwright" userId="c8129c12-4aad-4f00-a765-fc80ae8680fc" providerId="ADAL" clId="{EB6058BF-6F2D-4629-BCF0-DF1DA1B94B6B}" dt="2025-10-21T13:50:32.273" v="2"/>
      <pc:docMkLst>
        <pc:docMk/>
      </pc:docMkLst>
      <pc:sldChg chg="ord">
        <pc:chgData name="Jane Cartwright" userId="c8129c12-4aad-4f00-a765-fc80ae8680fc" providerId="ADAL" clId="{EB6058BF-6F2D-4629-BCF0-DF1DA1B94B6B}" dt="2025-10-21T13:50:32.273" v="2"/>
        <pc:sldMkLst>
          <pc:docMk/>
          <pc:sldMk cId="293548980" sldId="257"/>
        </pc:sldMkLst>
      </pc:sldChg>
      <pc:sldChg chg="del">
        <pc:chgData name="Jane Cartwright" userId="c8129c12-4aad-4f00-a765-fc80ae8680fc" providerId="ADAL" clId="{EB6058BF-6F2D-4629-BCF0-DF1DA1B94B6B}" dt="2025-10-21T13:50:24.699" v="0" actId="47"/>
        <pc:sldMkLst>
          <pc:docMk/>
          <pc:sldMk cId="3214124442"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381534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552111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1B673F-26DB-4C0C-80D8-91C4D4C0A857}"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97498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1B673F-26DB-4C0C-80D8-91C4D4C0A857}"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267331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1B673F-26DB-4C0C-80D8-91C4D4C0A857}" type="datetimeFigureOut">
              <a:rPr lang="en-GB" smtClean="0"/>
              <a:t>21/10/2025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82359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1B673F-26DB-4C0C-80D8-91C4D4C0A857}" type="datetimeFigureOut">
              <a:rPr lang="en-GB" smtClean="0"/>
              <a:t>21/10/2025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2698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B673F-26DB-4C0C-80D8-91C4D4C0A857}" type="datetimeFigureOut">
              <a:rPr lang="en-GB" smtClean="0"/>
              <a:t>21/10/2025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398466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1B673F-26DB-4C0C-80D8-91C4D4C0A857}"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555855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1B673F-26DB-4C0C-80D8-91C4D4C0A857}"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425928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696102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186302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1B673F-26DB-4C0C-80D8-91C4D4C0A857}" type="datetimeFigureOut">
              <a:rPr lang="en-GB" smtClean="0"/>
              <a:t>21/10/2025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CD20EE-A6DC-459E-9335-8271E25F1F4B}" type="slidenum">
              <a:rPr lang="en-GB" smtClean="0"/>
              <a:t>‹#›</a:t>
            </a:fld>
            <a:endParaRPr lang="en-GB"/>
          </a:p>
        </p:txBody>
      </p:sp>
    </p:spTree>
    <p:extLst>
      <p:ext uri="{BB962C8B-B14F-4D97-AF65-F5344CB8AC3E}">
        <p14:creationId xmlns:p14="http://schemas.microsoft.com/office/powerpoint/2010/main" val="3233870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Sturnus_vulgaris" TargetMode="External"/><Relationship Id="rId2" Type="http://schemas.openxmlformats.org/officeDocument/2006/relationships/hyperlink" Target="https://commons.wikimedia.org/wiki/File:Branwen_drudwy.JPG" TargetMode="Externa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Calibri" panose="020F0502020204030204" pitchFamily="34" charset="0"/>
              </a:rPr>
              <a:t>Prof Jane Cartwright</a:t>
            </a:r>
          </a:p>
        </p:txBody>
      </p:sp>
      <p:sp>
        <p:nvSpPr>
          <p:cNvPr id="5" name="Content Placeholder 4"/>
          <p:cNvSpPr>
            <a:spLocks noGrp="1"/>
          </p:cNvSpPr>
          <p:nvPr>
            <p:ph idx="1"/>
          </p:nvPr>
        </p:nvSpPr>
        <p:spPr>
          <a:xfrm>
            <a:off x="838200" y="1586443"/>
            <a:ext cx="10515600" cy="4351338"/>
          </a:xfrm>
        </p:spPr>
        <p:txBody>
          <a:bodyPr>
            <a:normAutofit/>
          </a:bodyPr>
          <a:lstStyle/>
          <a:p>
            <a:pPr marL="0" indent="0">
              <a:buNone/>
            </a:pPr>
            <a:r>
              <a:rPr lang="en-GB" sz="3600" b="1" dirty="0"/>
              <a:t>The Four Branches of the </a:t>
            </a:r>
            <a:r>
              <a:rPr lang="en-GB" sz="3600" b="1" dirty="0" err="1"/>
              <a:t>Mabinogi</a:t>
            </a:r>
            <a:r>
              <a:rPr lang="en-GB" sz="3600" b="1" dirty="0"/>
              <a:t>: Characterisation</a:t>
            </a:r>
          </a:p>
          <a:p>
            <a:pPr marL="0" indent="0">
              <a:buNone/>
            </a:pPr>
            <a:r>
              <a:rPr lang="en-GB" sz="1200" b="1" dirty="0">
                <a:hlinkClick r:id="rId2"/>
              </a:rPr>
              <a:t>https://commons.wikimedia.org/wiki/File:Branwen_drudwy.JPG</a:t>
            </a:r>
            <a:endParaRPr lang="en-GB" sz="1200" b="1" dirty="0"/>
          </a:p>
          <a:p>
            <a:pPr marL="0" indent="0">
              <a:buNone/>
            </a:pPr>
            <a:r>
              <a:rPr lang="en-GB" sz="1600" dirty="0" err="1"/>
              <a:t>Branwen</a:t>
            </a:r>
            <a:r>
              <a:rPr lang="en-GB" sz="1600" dirty="0"/>
              <a:t> with her </a:t>
            </a:r>
            <a:r>
              <a:rPr lang="en-GB" sz="1600" dirty="0">
                <a:hlinkClick r:id="rId3" tooltip="Sturnus vulgaris"/>
              </a:rPr>
              <a:t>starling</a:t>
            </a:r>
            <a:r>
              <a:rPr lang="en-GB" sz="1600" dirty="0"/>
              <a:t> (</a:t>
            </a:r>
            <a:r>
              <a:rPr lang="en-GB" sz="1600" i="1" dirty="0" err="1"/>
              <a:t>drudwy</a:t>
            </a:r>
            <a:r>
              <a:rPr lang="en-GB" sz="1600" dirty="0"/>
              <a:t>) in the court of </a:t>
            </a:r>
            <a:r>
              <a:rPr lang="en-GB" sz="1600" dirty="0" err="1"/>
              <a:t>Matholwch</a:t>
            </a:r>
            <a:r>
              <a:rPr lang="en-GB" sz="1600" dirty="0"/>
              <a:t> in Ireland. A scene from the second of the Four Branches of the </a:t>
            </a:r>
            <a:r>
              <a:rPr lang="en-GB" sz="1600" dirty="0" err="1"/>
              <a:t>Mabinogi</a:t>
            </a:r>
            <a:r>
              <a:rPr lang="en-GB" sz="1600" dirty="0"/>
              <a:t>.</a:t>
            </a:r>
            <a:endParaRPr lang="en-GB" sz="1600" b="1" dirty="0"/>
          </a:p>
          <a:p>
            <a:pPr marL="0" indent="0">
              <a:buNone/>
            </a:pPr>
            <a:endParaRPr lang="en-GB" sz="3600" b="1" dirty="0"/>
          </a:p>
        </p:txBody>
      </p:sp>
      <p:sp>
        <p:nvSpPr>
          <p:cNvPr id="6" name="AutoShape 2" descr="https://upload.wikimedia.org/wikipedia/commons/thumb/7/7f/Branwen_drudwy.JPG/320px-Branwen_drudwy.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https://upload.wikimedia.org/wikipedia/commons/thumb/7/7f/Branwen_drudwy.JPG/320px-Branwen_drudwy.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0134" y="2912006"/>
            <a:ext cx="5232000" cy="3924000"/>
          </a:xfrm>
          <a:prstGeom prst="rect">
            <a:avLst/>
          </a:prstGeom>
        </p:spPr>
      </p:pic>
    </p:spTree>
    <p:extLst>
      <p:ext uri="{BB962C8B-B14F-4D97-AF65-F5344CB8AC3E}">
        <p14:creationId xmlns:p14="http://schemas.microsoft.com/office/powerpoint/2010/main" val="1839827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23DB8-FC33-23C9-6E22-4387FE87DE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C38F64-B930-86E9-9343-330D0A3EBBDF}"/>
              </a:ext>
            </a:extLst>
          </p:cNvPr>
          <p:cNvSpPr>
            <a:spLocks noGrp="1"/>
          </p:cNvSpPr>
          <p:nvPr>
            <p:ph idx="1"/>
          </p:nvPr>
        </p:nvSpPr>
        <p:spPr/>
        <p:txBody>
          <a:bodyPr>
            <a:normAutofit fontScale="92500" lnSpcReduction="20000"/>
          </a:bodyPr>
          <a:lstStyle/>
          <a:p>
            <a:r>
              <a:rPr lang="en-GB" dirty="0"/>
              <a:t>What links the Four Branches? They may be read and enjoyed as independent tales, but if you were asked to analyse what links them, how would you respond? Common style? Themes? Characters?  </a:t>
            </a:r>
          </a:p>
          <a:p>
            <a:r>
              <a:rPr lang="en-GB" sz="2800" dirty="0" err="1">
                <a:effectLst/>
                <a:ea typeface="Times New Roman" panose="02020603050405020304" pitchFamily="18" charset="0"/>
              </a:rPr>
              <a:t>Pryderi</a:t>
            </a:r>
            <a:r>
              <a:rPr lang="en-GB" sz="2800" dirty="0">
                <a:effectLst/>
                <a:ea typeface="Times New Roman" panose="02020603050405020304" pitchFamily="18" charset="0"/>
              </a:rPr>
              <a:t> is the only character mentioned in all four of the tales, but he is not necessarily one of the main characters in each of the branches.</a:t>
            </a:r>
          </a:p>
          <a:p>
            <a:r>
              <a:rPr lang="en-GB" sz="2800" dirty="0">
                <a:effectLst/>
                <a:ea typeface="Times New Roman" panose="02020603050405020304" pitchFamily="18" charset="0"/>
              </a:rPr>
              <a:t>Rhiannon, his mother, appears in PKM1 and PKM3.</a:t>
            </a:r>
          </a:p>
          <a:p>
            <a:r>
              <a:rPr lang="en-GB" dirty="0"/>
              <a:t>W. J. Gruffydd (1881-1954), Professor of Celtic Cardiff University and poet, compared the tales to Irish literature and felt they originally had a clearer structure and stronger connection from the birth to the death of the hero Mabon/</a:t>
            </a:r>
            <a:r>
              <a:rPr lang="en-GB" dirty="0" err="1"/>
              <a:t>Pryderi</a:t>
            </a:r>
            <a:r>
              <a:rPr lang="en-GB" dirty="0"/>
              <a:t>. Effectively rewriting the Four Branches into one whole tale. Contentious, has been heavily criticised.</a:t>
            </a:r>
          </a:p>
          <a:p>
            <a:r>
              <a:rPr lang="en-GB" dirty="0"/>
              <a:t>Idea that the tales have been altered and distorted by generations of </a:t>
            </a:r>
            <a:r>
              <a:rPr lang="en-GB" i="1" dirty="0" err="1"/>
              <a:t>cyfarwyddiaid</a:t>
            </a:r>
            <a:r>
              <a:rPr lang="en-GB" dirty="0"/>
              <a:t> (storytellers).</a:t>
            </a:r>
          </a:p>
        </p:txBody>
      </p:sp>
    </p:spTree>
    <p:extLst>
      <p:ext uri="{BB962C8B-B14F-4D97-AF65-F5344CB8AC3E}">
        <p14:creationId xmlns:p14="http://schemas.microsoft.com/office/powerpoint/2010/main" val="705600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487892"/>
            <a:ext cx="10515600" cy="6370108"/>
          </a:xfrm>
        </p:spPr>
        <p:txBody>
          <a:bodyPr>
            <a:normAutofit/>
          </a:bodyPr>
          <a:lstStyle/>
          <a:p>
            <a:pPr marL="0" indent="0">
              <a:buNone/>
            </a:pPr>
            <a:r>
              <a:rPr lang="en-GB" sz="3200" dirty="0"/>
              <a:t>Sioned Davies notes that the moral code of conduct is reflected in the characters of the Four Branches in their behaviour towards one another and in the choices they make. Oral tales tend to depict good or bad characters, i.e. extremes, but with the development of the written word, ‘narrative comes to rely less on the heroic and marvellous until eventually it is able to move comfortably in the human </a:t>
            </a:r>
            <a:r>
              <a:rPr lang="en-GB" sz="3200" dirty="0" err="1"/>
              <a:t>lifeworld</a:t>
            </a:r>
            <a:r>
              <a:rPr lang="en-GB" sz="3200" dirty="0"/>
              <a:t> typical of the novel.’ (quoted in Davies: 1993: 66). ‘throughout </a:t>
            </a:r>
            <a:r>
              <a:rPr lang="en-GB" sz="3200" i="1" dirty="0" err="1"/>
              <a:t>Pedeir</a:t>
            </a:r>
            <a:r>
              <a:rPr lang="en-GB" sz="3200" i="1" dirty="0"/>
              <a:t> </a:t>
            </a:r>
            <a:r>
              <a:rPr lang="en-GB" sz="3200" i="1" dirty="0" err="1"/>
              <a:t>Keinc</a:t>
            </a:r>
            <a:r>
              <a:rPr lang="en-GB" sz="3200" i="1" dirty="0"/>
              <a:t> y </a:t>
            </a:r>
            <a:r>
              <a:rPr lang="en-GB" sz="3200" i="1" dirty="0" err="1"/>
              <a:t>Mabinogi</a:t>
            </a:r>
            <a:r>
              <a:rPr lang="en-GB" sz="3200" dirty="0"/>
              <a:t>, therefore, the author uses his characters to reinforce his ideas regarding proper social conduct. The virtues to be fostered are patience, modesty, wisdom, chastity, loyalty, - these are the virtues that will ultimately win the day.’ (Davies: 1993: 80).</a:t>
            </a:r>
          </a:p>
          <a:p>
            <a:endParaRPr lang="en-GB" dirty="0"/>
          </a:p>
        </p:txBody>
      </p:sp>
    </p:spTree>
    <p:extLst>
      <p:ext uri="{BB962C8B-B14F-4D97-AF65-F5344CB8AC3E}">
        <p14:creationId xmlns:p14="http://schemas.microsoft.com/office/powerpoint/2010/main" val="3961550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066" y="-662782"/>
            <a:ext cx="10515600" cy="1325563"/>
          </a:xfrm>
        </p:spPr>
        <p:txBody>
          <a:bodyPr/>
          <a:lstStyle/>
          <a:p>
            <a:endParaRPr lang="en-GB"/>
          </a:p>
        </p:txBody>
      </p:sp>
      <p:sp>
        <p:nvSpPr>
          <p:cNvPr id="3" name="Content Placeholder 2"/>
          <p:cNvSpPr>
            <a:spLocks noGrp="1"/>
          </p:cNvSpPr>
          <p:nvPr>
            <p:ph idx="1"/>
          </p:nvPr>
        </p:nvSpPr>
        <p:spPr>
          <a:xfrm>
            <a:off x="922867" y="928157"/>
            <a:ext cx="10515600" cy="5303309"/>
          </a:xfrm>
        </p:spPr>
        <p:txBody>
          <a:bodyPr>
            <a:normAutofit lnSpcReduction="10000"/>
          </a:bodyPr>
          <a:lstStyle/>
          <a:p>
            <a:pPr marL="0" indent="0">
              <a:buNone/>
            </a:pPr>
            <a:r>
              <a:rPr lang="en-GB" dirty="0"/>
              <a:t>In R.L. Valente’s opinion (1986:283) the most memorable characters in the </a:t>
            </a:r>
            <a:r>
              <a:rPr lang="en-GB" i="1" dirty="0" err="1"/>
              <a:t>Mabinogi</a:t>
            </a:r>
            <a:r>
              <a:rPr lang="en-GB" i="1" dirty="0"/>
              <a:t> </a:t>
            </a:r>
            <a:r>
              <a:rPr lang="en-GB" dirty="0"/>
              <a:t>are the female characters:</a:t>
            </a:r>
          </a:p>
          <a:p>
            <a:endParaRPr lang="en-GB" dirty="0"/>
          </a:p>
          <a:p>
            <a:pPr marL="0" indent="0">
              <a:buNone/>
            </a:pPr>
            <a:r>
              <a:rPr lang="en-GB" dirty="0"/>
              <a:t>	The women of the </a:t>
            </a:r>
            <a:r>
              <a:rPr lang="en-GB" i="1" dirty="0" err="1"/>
              <a:t>Mabinogi</a:t>
            </a:r>
            <a:r>
              <a:rPr lang="en-GB" dirty="0"/>
              <a:t> -- whose personalities range from 	the mysteriously elusive to the humorously practical -- are 	among the most vivid characters in the world of the Four 	Branches</a:t>
            </a:r>
          </a:p>
          <a:p>
            <a:pPr marL="0" indent="0">
              <a:buNone/>
            </a:pPr>
            <a:r>
              <a:rPr lang="en-GB" dirty="0"/>
              <a:t> </a:t>
            </a:r>
          </a:p>
          <a:p>
            <a:pPr marL="0" indent="0">
              <a:buNone/>
            </a:pPr>
            <a:r>
              <a:rPr lang="en-GB" dirty="0"/>
              <a:t>Sioned Davies (1989:71) appears to agree with Valente:</a:t>
            </a:r>
          </a:p>
          <a:p>
            <a:pPr marL="0" indent="0">
              <a:buNone/>
            </a:pPr>
            <a:r>
              <a:rPr lang="en-GB" dirty="0"/>
              <a:t>	However interesting the male characters in </a:t>
            </a:r>
            <a:r>
              <a:rPr lang="en-GB" i="1" dirty="0" err="1"/>
              <a:t>Pedeir</a:t>
            </a:r>
            <a:r>
              <a:rPr lang="en-GB" i="1" dirty="0"/>
              <a:t> </a:t>
            </a:r>
            <a:r>
              <a:rPr lang="en-GB" i="1" dirty="0" err="1"/>
              <a:t>Keinc</a:t>
            </a:r>
            <a:r>
              <a:rPr lang="en-GB" i="1" dirty="0"/>
              <a:t> y 	</a:t>
            </a:r>
            <a:r>
              <a:rPr lang="en-GB" i="1" dirty="0" err="1"/>
              <a:t>Mabinogi</a:t>
            </a:r>
            <a:r>
              <a:rPr lang="en-GB" dirty="0"/>
              <a:t> may be, it seems it is the women who are well-	remembered.</a:t>
            </a:r>
          </a:p>
        </p:txBody>
      </p:sp>
    </p:spTree>
    <p:extLst>
      <p:ext uri="{BB962C8B-B14F-4D97-AF65-F5344CB8AC3E}">
        <p14:creationId xmlns:p14="http://schemas.microsoft.com/office/powerpoint/2010/main" val="293548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14B01-92D0-C39C-29B7-B6A4E381511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9B212B8-74A4-8F67-2B4F-9F6E46DD3148}"/>
              </a:ext>
            </a:extLst>
          </p:cNvPr>
          <p:cNvSpPr>
            <a:spLocks noGrp="1"/>
          </p:cNvSpPr>
          <p:nvPr>
            <p:ph sz="half" idx="1"/>
          </p:nvPr>
        </p:nvSpPr>
        <p:spPr>
          <a:xfrm>
            <a:off x="838199" y="1092994"/>
            <a:ext cx="6348413" cy="5083969"/>
          </a:xfrm>
        </p:spPr>
        <p:txBody>
          <a:bodyPr/>
          <a:lstStyle/>
          <a:p>
            <a:r>
              <a:rPr lang="en-GB" sz="2800" dirty="0"/>
              <a:t>Indeed modern Welsh media tends to focus on the plight of some of the female characters of the Four Branches and the experiences of Branwen, Rhiannon, </a:t>
            </a:r>
            <a:r>
              <a:rPr lang="en-GB" sz="2800" dirty="0" err="1"/>
              <a:t>Blodeuwedd</a:t>
            </a:r>
            <a:r>
              <a:rPr lang="en-GB" sz="2800" dirty="0"/>
              <a:t> and </a:t>
            </a:r>
            <a:r>
              <a:rPr lang="en-GB" sz="2800" dirty="0" err="1"/>
              <a:t>Aranrhod</a:t>
            </a:r>
            <a:r>
              <a:rPr lang="en-GB" sz="2800" dirty="0"/>
              <a:t> are reutilised in songs, plays, novels, art and films (e.g. by Geraint Jarman, Saunders Lewis, Gareth Miles, Ceri Sherlock and </a:t>
            </a:r>
            <a:r>
              <a:rPr lang="en-GB" sz="2800" dirty="0" err="1"/>
              <a:t>Menna</a:t>
            </a:r>
            <a:r>
              <a:rPr lang="en-GB" sz="2800" dirty="0"/>
              <a:t> Elfyn).</a:t>
            </a:r>
          </a:p>
          <a:p>
            <a:pPr marL="0" indent="0">
              <a:buNone/>
            </a:pPr>
            <a:endParaRPr lang="en-GB" dirty="0"/>
          </a:p>
          <a:p>
            <a:pPr marL="0" indent="0">
              <a:buNone/>
            </a:pPr>
            <a:r>
              <a:rPr lang="en-GB" dirty="0"/>
              <a:t>Image:  </a:t>
            </a:r>
            <a:r>
              <a:rPr lang="en-GB" dirty="0" err="1"/>
              <a:t>Blodeuwedd</a:t>
            </a:r>
            <a:r>
              <a:rPr lang="en-GB"/>
              <a:t> by </a:t>
            </a:r>
            <a:r>
              <a:rPr lang="en-GB" dirty="0"/>
              <a:t>Christopher Williams (1930) Bridgeman Art Gallery </a:t>
            </a:r>
            <a:endParaRPr lang="en-GB" sz="2800" dirty="0"/>
          </a:p>
          <a:p>
            <a:endParaRPr lang="en-GB" dirty="0"/>
          </a:p>
        </p:txBody>
      </p:sp>
      <p:pic>
        <p:nvPicPr>
          <p:cNvPr id="1032" name="Picture 8">
            <a:extLst>
              <a:ext uri="{FF2B5EF4-FFF2-40B4-BE49-F238E27FC236}">
                <a16:creationId xmlns:a16="http://schemas.microsoft.com/office/drawing/2014/main" id="{231E358B-1237-E760-112B-6B31164D314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145273" y="1027906"/>
            <a:ext cx="2720250" cy="558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762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365125"/>
            <a:ext cx="10515600" cy="5811838"/>
          </a:xfrm>
        </p:spPr>
        <p:txBody>
          <a:bodyPr>
            <a:normAutofit fontScale="92500"/>
          </a:bodyPr>
          <a:lstStyle/>
          <a:p>
            <a:r>
              <a:rPr lang="en-GB" dirty="0"/>
              <a:t>Valente argues that (1986:283) the actions and words of the female characters are extremely important to the structure of the tales.  She states that the female characters frequently teach the male characters moral lessons relating to appropriate social conduct and, in particular, how to behave within the kin group. In her opinion, peace prevails while both sexes cooperate and respect each other, but when there is a lack of communication between the sexes there is strife and sadness.</a:t>
            </a:r>
          </a:p>
          <a:p>
            <a:pPr marL="0" indent="0">
              <a:buNone/>
            </a:pPr>
            <a:r>
              <a:rPr lang="en-GB" dirty="0"/>
              <a:t>	On the didactic level, the Four Branches continually remind us 	that the actions of men and women are inextricably woven together.  	Where the women are faithful to their responsibilities and where the 	men respect their powers, the social group finds stability and just 	resolutions to unexpected difficulties or decisions.  When either 	gender sets out to do anything without regard to the obligations owed 	to the other, the social group breaks apart and restitution is possible 	only if cooperative behaviour is implemented by the warring parties</a:t>
            </a:r>
          </a:p>
        </p:txBody>
      </p:sp>
    </p:spTree>
    <p:extLst>
      <p:ext uri="{BB962C8B-B14F-4D97-AF65-F5344CB8AC3E}">
        <p14:creationId xmlns:p14="http://schemas.microsoft.com/office/powerpoint/2010/main" val="27718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56733" y="1027906"/>
            <a:ext cx="10515600" cy="5652030"/>
          </a:xfrm>
        </p:spPr>
        <p:txBody>
          <a:bodyPr>
            <a:normAutofit lnSpcReduction="10000"/>
          </a:bodyPr>
          <a:lstStyle/>
          <a:p>
            <a:pPr marL="0" indent="0">
              <a:buNone/>
            </a:pPr>
            <a:r>
              <a:rPr lang="en-GB" dirty="0"/>
              <a:t>In her article ‘</a:t>
            </a:r>
            <a:r>
              <a:rPr lang="en-GB" dirty="0" err="1"/>
              <a:t>Gwydion</a:t>
            </a:r>
            <a:r>
              <a:rPr lang="en-GB" dirty="0"/>
              <a:t> and </a:t>
            </a:r>
            <a:r>
              <a:rPr lang="en-GB" dirty="0" err="1"/>
              <a:t>Aranrhod</a:t>
            </a:r>
            <a:r>
              <a:rPr lang="en-GB" dirty="0"/>
              <a:t>: Crossing the Borders of Gender in </a:t>
            </a:r>
            <a:r>
              <a:rPr lang="en-GB" i="1" dirty="0"/>
              <a:t>Math</a:t>
            </a:r>
            <a:r>
              <a:rPr lang="en-GB" dirty="0"/>
              <a:t>’, </a:t>
            </a:r>
            <a:r>
              <a:rPr lang="en-GB" i="1" dirty="0"/>
              <a:t>Bulletin of the Board of Celtic Studies </a:t>
            </a:r>
            <a:r>
              <a:rPr lang="en-GB" dirty="0"/>
              <a:t>35, Valente argues that </a:t>
            </a:r>
            <a:r>
              <a:rPr lang="en-GB" dirty="0" err="1"/>
              <a:t>Gwydion</a:t>
            </a:r>
            <a:r>
              <a:rPr lang="en-GB" dirty="0"/>
              <a:t> and </a:t>
            </a:r>
            <a:r>
              <a:rPr lang="en-GB" dirty="0" err="1"/>
              <a:t>Aranrhod</a:t>
            </a:r>
            <a:r>
              <a:rPr lang="en-GB" dirty="0"/>
              <a:t> are both guilty of transgressing traditional gender roles: </a:t>
            </a:r>
            <a:r>
              <a:rPr lang="en-GB" dirty="0" err="1"/>
              <a:t>Aranrhod</a:t>
            </a:r>
            <a:r>
              <a:rPr lang="en-GB" dirty="0"/>
              <a:t> acts almost like a male figure and </a:t>
            </a:r>
            <a:r>
              <a:rPr lang="en-GB" dirty="0" err="1"/>
              <a:t>Gwydion</a:t>
            </a:r>
            <a:r>
              <a:rPr lang="en-GB" dirty="0"/>
              <a:t> performs the traditionally female role of child-bearing and child-rearing. </a:t>
            </a:r>
            <a:r>
              <a:rPr lang="en-GB" dirty="0" err="1"/>
              <a:t>Aranrhod</a:t>
            </a:r>
            <a:r>
              <a:rPr lang="en-GB" dirty="0"/>
              <a:t> has her own fortress; takes her mother’s name; refuses to marry; refuses to acknowledge her responsibilities as a mother and disowns </a:t>
            </a:r>
            <a:r>
              <a:rPr lang="en-GB" dirty="0" err="1"/>
              <a:t>Lleu</a:t>
            </a:r>
            <a:r>
              <a:rPr lang="en-GB" dirty="0"/>
              <a:t>. Although she is found to be a false virgin, she is not punished accordingly (</a:t>
            </a:r>
            <a:r>
              <a:rPr lang="en-GB" i="1" dirty="0" err="1"/>
              <a:t>Cyfraith</a:t>
            </a:r>
            <a:r>
              <a:rPr lang="en-GB" i="1" dirty="0"/>
              <a:t> y </a:t>
            </a:r>
            <a:r>
              <a:rPr lang="en-GB" i="1" dirty="0" err="1"/>
              <a:t>Gwragedd</a:t>
            </a:r>
            <a:r>
              <a:rPr lang="en-GB" dirty="0"/>
              <a:t> (the Welsh Law of Women) suggests that false virgins should be ritually humiliated – their nightgowns cut off above their genitalia in front of the wedding guests </a:t>
            </a:r>
            <a:r>
              <a:rPr lang="en-GB" i="1" dirty="0" err="1"/>
              <a:t>neithiorwyr</a:t>
            </a:r>
            <a:r>
              <a:rPr lang="en-GB" dirty="0"/>
              <a:t>).</a:t>
            </a:r>
          </a:p>
          <a:p>
            <a:pPr marL="0" indent="0">
              <a:buNone/>
            </a:pPr>
            <a:r>
              <a:rPr lang="en-GB" dirty="0"/>
              <a:t>On the virginity test, see Jane Cartwright, ‘Virginity and Chastity Tests in Medieval Welsh Prose’ in </a:t>
            </a:r>
            <a:r>
              <a:rPr lang="en-GB" i="1" dirty="0"/>
              <a:t>Medieval Virginities</a:t>
            </a:r>
            <a:r>
              <a:rPr lang="en-GB" dirty="0"/>
              <a:t>, ed. by </a:t>
            </a:r>
            <a:r>
              <a:rPr lang="en-GB" dirty="0" err="1"/>
              <a:t>Anke</a:t>
            </a:r>
            <a:r>
              <a:rPr lang="en-GB" dirty="0"/>
              <a:t> </a:t>
            </a:r>
            <a:r>
              <a:rPr lang="en-GB" dirty="0" err="1"/>
              <a:t>Bernau</a:t>
            </a:r>
            <a:r>
              <a:rPr lang="en-GB" dirty="0"/>
              <a:t> et al. (Cardiff: University of Wales Press, 2003), pp. 56-79</a:t>
            </a:r>
          </a:p>
          <a:p>
            <a:endParaRPr lang="en-GB" dirty="0"/>
          </a:p>
        </p:txBody>
      </p:sp>
    </p:spTree>
    <p:extLst>
      <p:ext uri="{BB962C8B-B14F-4D97-AF65-F5344CB8AC3E}">
        <p14:creationId xmlns:p14="http://schemas.microsoft.com/office/powerpoint/2010/main" val="4162522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72608"/>
            <a:ext cx="10515600" cy="1325563"/>
          </a:xfrm>
        </p:spPr>
        <p:txBody>
          <a:bodyPr/>
          <a:lstStyle/>
          <a:p>
            <a:endParaRPr lang="en-GB"/>
          </a:p>
        </p:txBody>
      </p:sp>
      <p:sp>
        <p:nvSpPr>
          <p:cNvPr id="3" name="Content Placeholder 2"/>
          <p:cNvSpPr>
            <a:spLocks noGrp="1"/>
          </p:cNvSpPr>
          <p:nvPr>
            <p:ph idx="1"/>
          </p:nvPr>
        </p:nvSpPr>
        <p:spPr>
          <a:xfrm>
            <a:off x="838200" y="352955"/>
            <a:ext cx="10515600" cy="6115578"/>
          </a:xfrm>
        </p:spPr>
        <p:txBody>
          <a:bodyPr>
            <a:normAutofit lnSpcReduction="10000"/>
          </a:bodyPr>
          <a:lstStyle/>
          <a:p>
            <a:pPr marL="0" indent="0">
              <a:buNone/>
            </a:pPr>
            <a:r>
              <a:rPr lang="en-GB" dirty="0"/>
              <a:t>Valente (1986: 1-2) also makes the point that there has been a tendency to compare some of the female characters of the Four Branches with Celtic goddesses (e.g. Rhiannon has frequently been compared with </a:t>
            </a:r>
            <a:r>
              <a:rPr lang="en-GB" dirty="0" err="1"/>
              <a:t>Epona</a:t>
            </a:r>
            <a:r>
              <a:rPr lang="en-GB" dirty="0"/>
              <a:t>, the horse goddess): </a:t>
            </a:r>
          </a:p>
          <a:p>
            <a:endParaRPr lang="en-GB" dirty="0"/>
          </a:p>
          <a:p>
            <a:pPr marL="0" indent="0">
              <a:buNone/>
            </a:pPr>
            <a:r>
              <a:rPr lang="en-GB" dirty="0"/>
              <a:t>	The same (and, by now, old-fashioned approach that led many 	scholars to find a solar-hero in every myth continues to be 	employed by certain modern scholars in their search to prove 	that every strongly characterized female figure in Welsh and Irish 	folk and legendary tales is a euphemized remnant of a shadowy 	Celtic goddess.  Though no scholar today would look to solar 	mythology as the principal interpretive tool with which to 	analyse the movements and motivations of the male characters, 	the female characters are less fortunate in that many 	contemporary works of criticism deal with them through a 	method developed in the late 1920s.</a:t>
            </a:r>
          </a:p>
          <a:p>
            <a:endParaRPr lang="en-GB" dirty="0"/>
          </a:p>
        </p:txBody>
      </p:sp>
    </p:spTree>
    <p:extLst>
      <p:ext uri="{BB962C8B-B14F-4D97-AF65-F5344CB8AC3E}">
        <p14:creationId xmlns:p14="http://schemas.microsoft.com/office/powerpoint/2010/main" val="585029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349EB-0947-F2A4-1AFE-CCA476B33C01}"/>
              </a:ext>
            </a:extLst>
          </p:cNvPr>
          <p:cNvSpPr>
            <a:spLocks noGrp="1"/>
          </p:cNvSpPr>
          <p:nvPr>
            <p:ph type="title"/>
          </p:nvPr>
        </p:nvSpPr>
        <p:spPr/>
        <p:txBody>
          <a:bodyPr/>
          <a:lstStyle/>
          <a:p>
            <a:r>
              <a:rPr lang="en-GB" dirty="0"/>
              <a:t>Rhiannon = </a:t>
            </a:r>
            <a:r>
              <a:rPr lang="en-GB" dirty="0" err="1"/>
              <a:t>Rigantona</a:t>
            </a:r>
            <a:r>
              <a:rPr lang="en-GB" dirty="0"/>
              <a:t> / </a:t>
            </a:r>
            <a:r>
              <a:rPr lang="en-GB" dirty="0" err="1"/>
              <a:t>Epona</a:t>
            </a:r>
            <a:r>
              <a:rPr lang="en-GB" dirty="0"/>
              <a:t> (Celtic horse goddess)</a:t>
            </a:r>
          </a:p>
        </p:txBody>
      </p:sp>
      <p:pic>
        <p:nvPicPr>
          <p:cNvPr id="6" name="Content Placeholder 5" descr="A stone carving of a person riding a horse&#10;&#10;Description automatically generated">
            <a:extLst>
              <a:ext uri="{FF2B5EF4-FFF2-40B4-BE49-F238E27FC236}">
                <a16:creationId xmlns:a16="http://schemas.microsoft.com/office/drawing/2014/main" id="{4570D88B-A616-16C2-C104-030E4024AF2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31554" y="1544935"/>
            <a:ext cx="3894903" cy="4351338"/>
          </a:xfrm>
        </p:spPr>
      </p:pic>
      <p:sp>
        <p:nvSpPr>
          <p:cNvPr id="4" name="Content Placeholder 3">
            <a:extLst>
              <a:ext uri="{FF2B5EF4-FFF2-40B4-BE49-F238E27FC236}">
                <a16:creationId xmlns:a16="http://schemas.microsoft.com/office/drawing/2014/main" id="{3B3F18F2-3EF1-F44D-B2CB-2B1FBFEC3FC9}"/>
              </a:ext>
            </a:extLst>
          </p:cNvPr>
          <p:cNvSpPr>
            <a:spLocks noGrp="1"/>
          </p:cNvSpPr>
          <p:nvPr>
            <p:ph sz="half" idx="2"/>
          </p:nvPr>
        </p:nvSpPr>
        <p:spPr/>
        <p:txBody>
          <a:bodyPr>
            <a:normAutofit fontScale="92500" lnSpcReduction="10000"/>
          </a:bodyPr>
          <a:lstStyle/>
          <a:p>
            <a:r>
              <a:rPr lang="en-GB" dirty="0"/>
              <a:t>Rhiannon first appears on a magical horse.</a:t>
            </a:r>
          </a:p>
          <a:p>
            <a:r>
              <a:rPr lang="en-GB" dirty="0"/>
              <a:t>The night Rhiannon’s son disappears (May eve) a foal is usually stollen from </a:t>
            </a:r>
            <a:r>
              <a:rPr lang="en-GB" dirty="0" err="1"/>
              <a:t>Teyrnon’s</a:t>
            </a:r>
            <a:r>
              <a:rPr lang="en-GB" dirty="0"/>
              <a:t> mare.</a:t>
            </a:r>
          </a:p>
          <a:p>
            <a:r>
              <a:rPr lang="en-GB" dirty="0"/>
              <a:t>Rhiannon is wrongly accused of killing her son and her punishment is to sit by the mounting block and carry people on her back to the court at </a:t>
            </a:r>
            <a:r>
              <a:rPr lang="en-GB" dirty="0" err="1"/>
              <a:t>Arberth</a:t>
            </a:r>
            <a:r>
              <a:rPr lang="en-GB" dirty="0"/>
              <a:t> (i.e. act like a horse)</a:t>
            </a:r>
          </a:p>
          <a:p>
            <a:endParaRPr lang="en-GB" dirty="0"/>
          </a:p>
        </p:txBody>
      </p:sp>
      <p:sp>
        <p:nvSpPr>
          <p:cNvPr id="8" name="TextBox 7" descr="Image of Epona, Gallo-Roman horse goddess on stone carving">
            <a:extLst>
              <a:ext uri="{FF2B5EF4-FFF2-40B4-BE49-F238E27FC236}">
                <a16:creationId xmlns:a16="http://schemas.microsoft.com/office/drawing/2014/main" id="{AF111104-701E-14F5-05CF-929C2A2AED6F}"/>
              </a:ext>
            </a:extLst>
          </p:cNvPr>
          <p:cNvSpPr txBox="1"/>
          <p:nvPr/>
        </p:nvSpPr>
        <p:spPr>
          <a:xfrm>
            <a:off x="107156" y="5965031"/>
            <a:ext cx="7102761" cy="923330"/>
          </a:xfrm>
          <a:prstGeom prst="rect">
            <a:avLst/>
          </a:prstGeom>
          <a:noFill/>
        </p:spPr>
        <p:txBody>
          <a:bodyPr wrap="square">
            <a:spAutoFit/>
          </a:bodyPr>
          <a:lstStyle/>
          <a:p>
            <a:r>
              <a:rPr lang="en-GB" dirty="0"/>
              <a:t>Image of </a:t>
            </a:r>
            <a:r>
              <a:rPr lang="en-GB" dirty="0" err="1"/>
              <a:t>Epona</a:t>
            </a:r>
            <a:r>
              <a:rPr lang="en-GB" dirty="0"/>
              <a:t>, Owen Cook, CC BY-SA 4.0 &lt;https://creativecommons.org/licenses/by-sa/4.0&gt;, via Wikimedia Commons</a:t>
            </a:r>
          </a:p>
        </p:txBody>
      </p:sp>
    </p:spTree>
    <p:extLst>
      <p:ext uri="{BB962C8B-B14F-4D97-AF65-F5344CB8AC3E}">
        <p14:creationId xmlns:p14="http://schemas.microsoft.com/office/powerpoint/2010/main" val="3265620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349EB-0947-F2A4-1AFE-CCA476B33C01}"/>
              </a:ext>
            </a:extLst>
          </p:cNvPr>
          <p:cNvSpPr>
            <a:spLocks noGrp="1"/>
          </p:cNvSpPr>
          <p:nvPr>
            <p:ph type="title"/>
          </p:nvPr>
        </p:nvSpPr>
        <p:spPr/>
        <p:txBody>
          <a:bodyPr/>
          <a:lstStyle/>
          <a:p>
            <a:r>
              <a:rPr lang="en-GB" dirty="0"/>
              <a:t>Rhiannon = </a:t>
            </a:r>
            <a:r>
              <a:rPr lang="en-GB" dirty="0" err="1"/>
              <a:t>Rigantona</a:t>
            </a:r>
            <a:r>
              <a:rPr lang="en-GB" dirty="0"/>
              <a:t> / </a:t>
            </a:r>
            <a:r>
              <a:rPr lang="en-GB" dirty="0" err="1"/>
              <a:t>Epona</a:t>
            </a:r>
            <a:r>
              <a:rPr lang="en-GB" dirty="0"/>
              <a:t> (Celtic horse goddess)</a:t>
            </a:r>
          </a:p>
        </p:txBody>
      </p:sp>
      <p:pic>
        <p:nvPicPr>
          <p:cNvPr id="6" name="Content Placeholder 5" descr="A stone carving of a person riding a horse&#10;&#10;Description automatically generated">
            <a:extLst>
              <a:ext uri="{FF2B5EF4-FFF2-40B4-BE49-F238E27FC236}">
                <a16:creationId xmlns:a16="http://schemas.microsoft.com/office/drawing/2014/main" id="{4570D88B-A616-16C2-C104-030E4024AF2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31554" y="1544935"/>
            <a:ext cx="3894903" cy="4351338"/>
          </a:xfrm>
        </p:spPr>
      </p:pic>
      <p:sp>
        <p:nvSpPr>
          <p:cNvPr id="4" name="Content Placeholder 3">
            <a:extLst>
              <a:ext uri="{FF2B5EF4-FFF2-40B4-BE49-F238E27FC236}">
                <a16:creationId xmlns:a16="http://schemas.microsoft.com/office/drawing/2014/main" id="{3B3F18F2-3EF1-F44D-B2CB-2B1FBFEC3FC9}"/>
              </a:ext>
            </a:extLst>
          </p:cNvPr>
          <p:cNvSpPr>
            <a:spLocks noGrp="1"/>
          </p:cNvSpPr>
          <p:nvPr>
            <p:ph sz="half" idx="2"/>
          </p:nvPr>
        </p:nvSpPr>
        <p:spPr/>
        <p:txBody>
          <a:bodyPr>
            <a:normAutofit lnSpcReduction="10000"/>
          </a:bodyPr>
          <a:lstStyle/>
          <a:p>
            <a:r>
              <a:rPr lang="en-GB" dirty="0"/>
              <a:t>The only Celtic deity to be worshipped in Rome – patroness of the cavalry</a:t>
            </a:r>
          </a:p>
          <a:p>
            <a:r>
              <a:rPr lang="en-GB" dirty="0"/>
              <a:t>Protector of horses, ponies, donkeys and mules</a:t>
            </a:r>
          </a:p>
          <a:p>
            <a:r>
              <a:rPr lang="en-GB" dirty="0" err="1"/>
              <a:t>Epona</a:t>
            </a:r>
            <a:r>
              <a:rPr lang="en-GB" dirty="0"/>
              <a:t> (Great Mare, etymology from Proto-Celtic), inscriptions usually in Latin</a:t>
            </a:r>
          </a:p>
          <a:p>
            <a:r>
              <a:rPr lang="en-GB" dirty="0"/>
              <a:t>See Miranda Green, </a:t>
            </a:r>
            <a:r>
              <a:rPr lang="en-GB" i="1" dirty="0"/>
              <a:t>Gods of the Celts</a:t>
            </a:r>
            <a:r>
              <a:rPr lang="en-GB" dirty="0"/>
              <a:t> and Ronald Hutton who is sceptical of this association.</a:t>
            </a:r>
          </a:p>
        </p:txBody>
      </p:sp>
      <p:sp>
        <p:nvSpPr>
          <p:cNvPr id="8" name="TextBox 7" descr="Image of Epona, Gallo-Roman horse goddess on stone carving">
            <a:extLst>
              <a:ext uri="{FF2B5EF4-FFF2-40B4-BE49-F238E27FC236}">
                <a16:creationId xmlns:a16="http://schemas.microsoft.com/office/drawing/2014/main" id="{AF111104-701E-14F5-05CF-929C2A2AED6F}"/>
              </a:ext>
            </a:extLst>
          </p:cNvPr>
          <p:cNvSpPr txBox="1"/>
          <p:nvPr/>
        </p:nvSpPr>
        <p:spPr>
          <a:xfrm>
            <a:off x="107156" y="5965031"/>
            <a:ext cx="7102761" cy="923330"/>
          </a:xfrm>
          <a:prstGeom prst="rect">
            <a:avLst/>
          </a:prstGeom>
          <a:noFill/>
        </p:spPr>
        <p:txBody>
          <a:bodyPr wrap="square">
            <a:spAutoFit/>
          </a:bodyPr>
          <a:lstStyle/>
          <a:p>
            <a:r>
              <a:rPr lang="en-GB" dirty="0"/>
              <a:t>Image of </a:t>
            </a:r>
            <a:r>
              <a:rPr lang="en-GB" dirty="0" err="1"/>
              <a:t>Epona</a:t>
            </a:r>
            <a:r>
              <a:rPr lang="en-GB" dirty="0"/>
              <a:t>, Owen Cook, CC BY-SA 4.0 &lt;https://creativecommons.org/licenses/by-sa/4.0&gt;, via Wikimedia Commons</a:t>
            </a:r>
          </a:p>
        </p:txBody>
      </p:sp>
    </p:spTree>
    <p:extLst>
      <p:ext uri="{BB962C8B-B14F-4D97-AF65-F5344CB8AC3E}">
        <p14:creationId xmlns:p14="http://schemas.microsoft.com/office/powerpoint/2010/main" val="1139597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Fiona </a:t>
            </a:r>
            <a:r>
              <a:rPr lang="en-GB" dirty="0" err="1"/>
              <a:t>Winward</a:t>
            </a:r>
            <a:r>
              <a:rPr lang="en-GB" dirty="0"/>
              <a:t> (1997) analyses why the female characters are more memorable in her article ‘Some Aspects of the Women in The Four Branches’, </a:t>
            </a:r>
            <a:r>
              <a:rPr lang="en-GB" i="1" dirty="0"/>
              <a:t>Cambrian Medieval Celtic Studies</a:t>
            </a:r>
            <a:r>
              <a:rPr lang="en-GB" dirty="0"/>
              <a:t> 34, pp.77-106.</a:t>
            </a:r>
          </a:p>
          <a:p>
            <a:pPr marL="0" indent="0">
              <a:buNone/>
            </a:pPr>
            <a:endParaRPr lang="en-GB" dirty="0"/>
          </a:p>
          <a:p>
            <a:pPr marL="0" indent="0">
              <a:buNone/>
            </a:pPr>
            <a:r>
              <a:rPr lang="en-GB" dirty="0"/>
              <a:t>In Andrew Breeze’s opinion, the author of the Four Branches sympathises in particular with the female characters.  He believes that the tales were written from the point of view of a woman, and therefore comes to the conclusion that the tales were written by a woman (Gwenllian daughter of </a:t>
            </a:r>
            <a:r>
              <a:rPr lang="en-GB" dirty="0" err="1"/>
              <a:t>Gruffudd</a:t>
            </a:r>
            <a:r>
              <a:rPr lang="en-GB" dirty="0"/>
              <a:t> </a:t>
            </a:r>
            <a:r>
              <a:rPr lang="en-GB" dirty="0" err="1"/>
              <a:t>ap</a:t>
            </a:r>
            <a:r>
              <a:rPr lang="en-GB" dirty="0"/>
              <a:t> </a:t>
            </a:r>
            <a:r>
              <a:rPr lang="en-GB" dirty="0" err="1"/>
              <a:t>Cynan</a:t>
            </a:r>
            <a:r>
              <a:rPr lang="en-GB" dirty="0"/>
              <a:t>).  What is your opinion?</a:t>
            </a:r>
          </a:p>
          <a:p>
            <a:pPr marL="0" indent="0">
              <a:buNone/>
            </a:pPr>
            <a:endParaRPr lang="en-GB" dirty="0"/>
          </a:p>
          <a:p>
            <a:endParaRPr lang="en-GB" dirty="0"/>
          </a:p>
        </p:txBody>
      </p:sp>
    </p:spTree>
    <p:extLst>
      <p:ext uri="{BB962C8B-B14F-4D97-AF65-F5344CB8AC3E}">
        <p14:creationId xmlns:p14="http://schemas.microsoft.com/office/powerpoint/2010/main" val="1741905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897467"/>
            <a:ext cx="10515600" cy="5144559"/>
          </a:xfrm>
        </p:spPr>
        <p:txBody>
          <a:bodyPr/>
          <a:lstStyle/>
          <a:p>
            <a:pPr marL="0" indent="0">
              <a:buNone/>
            </a:pPr>
            <a:r>
              <a:rPr lang="en-GB" sz="3200" dirty="0"/>
              <a:t>Catherine E. </a:t>
            </a:r>
            <a:r>
              <a:rPr lang="en-GB" sz="3200" dirty="0" err="1"/>
              <a:t>Byfield</a:t>
            </a:r>
            <a:r>
              <a:rPr lang="en-GB" sz="3200" dirty="0"/>
              <a:t> (1993: 51) claims that ‘it is from the delineation of characters, and in their interactions and motivations, that the Four Branches derive much of their value as literature’. She discusses the various techniques used by the ‘author’ for the purposes of characterisation and highlights the importance of:</a:t>
            </a:r>
          </a:p>
          <a:p>
            <a:pPr lvl="0"/>
            <a:r>
              <a:rPr lang="en-GB" sz="3200" dirty="0"/>
              <a:t>authorial presence or authorial voice</a:t>
            </a:r>
          </a:p>
          <a:p>
            <a:pPr lvl="0"/>
            <a:r>
              <a:rPr lang="en-GB" sz="3200" dirty="0"/>
              <a:t>the actions performed by the characters</a:t>
            </a:r>
          </a:p>
          <a:p>
            <a:pPr lvl="0"/>
            <a:r>
              <a:rPr lang="en-GB" sz="3200" dirty="0"/>
              <a:t>the interplay between characters</a:t>
            </a:r>
          </a:p>
          <a:p>
            <a:pPr lvl="0"/>
            <a:r>
              <a:rPr lang="en-GB" sz="3200" dirty="0"/>
              <a:t>dialogue </a:t>
            </a:r>
          </a:p>
          <a:p>
            <a:endParaRPr lang="en-GB" dirty="0"/>
          </a:p>
        </p:txBody>
      </p:sp>
    </p:spTree>
    <p:extLst>
      <p:ext uri="{BB962C8B-B14F-4D97-AF65-F5344CB8AC3E}">
        <p14:creationId xmlns:p14="http://schemas.microsoft.com/office/powerpoint/2010/main" val="2913009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9A7E-F9D4-172F-46C7-B76EFE2F9409}"/>
              </a:ext>
            </a:extLst>
          </p:cNvPr>
          <p:cNvSpPr>
            <a:spLocks noGrp="1"/>
          </p:cNvSpPr>
          <p:nvPr>
            <p:ph type="title"/>
          </p:nvPr>
        </p:nvSpPr>
        <p:spPr/>
        <p:txBody>
          <a:bodyPr/>
          <a:lstStyle/>
          <a:p>
            <a:r>
              <a:rPr lang="en-GB" dirty="0"/>
              <a:t>Authorial voice</a:t>
            </a:r>
          </a:p>
        </p:txBody>
      </p:sp>
      <p:sp>
        <p:nvSpPr>
          <p:cNvPr id="3" name="Content Placeholder 2">
            <a:extLst>
              <a:ext uri="{FF2B5EF4-FFF2-40B4-BE49-F238E27FC236}">
                <a16:creationId xmlns:a16="http://schemas.microsoft.com/office/drawing/2014/main" id="{2B4347F2-AF0D-BBC8-3B11-876B3C1C81C0}"/>
              </a:ext>
            </a:extLst>
          </p:cNvPr>
          <p:cNvSpPr>
            <a:spLocks noGrp="1"/>
          </p:cNvSpPr>
          <p:nvPr>
            <p:ph idx="1"/>
          </p:nvPr>
        </p:nvSpPr>
        <p:spPr/>
        <p:txBody>
          <a:bodyPr/>
          <a:lstStyle/>
          <a:p>
            <a:r>
              <a:rPr lang="en-GB" dirty="0"/>
              <a:t>We rarely hear the opinion of the author of the Four Branches</a:t>
            </a:r>
          </a:p>
          <a:p>
            <a:r>
              <a:rPr lang="en-GB" dirty="0"/>
              <a:t>Generally the author invites members of the audience to make up their own minds about the characters.</a:t>
            </a:r>
          </a:p>
          <a:p>
            <a:r>
              <a:rPr lang="en-GB" dirty="0"/>
              <a:t>Second Branch (when </a:t>
            </a:r>
            <a:r>
              <a:rPr lang="en-GB" dirty="0" err="1"/>
              <a:t>Nysien</a:t>
            </a:r>
            <a:r>
              <a:rPr lang="en-GB" dirty="0"/>
              <a:t> and </a:t>
            </a:r>
            <a:r>
              <a:rPr lang="en-GB" dirty="0" err="1"/>
              <a:t>Efnysien</a:t>
            </a:r>
            <a:r>
              <a:rPr lang="en-GB" dirty="0"/>
              <a:t> are introduced):</a:t>
            </a:r>
          </a:p>
          <a:p>
            <a:r>
              <a:rPr lang="en-GB" dirty="0"/>
              <a:t>‘His two brothers on his mother’s side were the sons of </a:t>
            </a:r>
            <a:r>
              <a:rPr lang="en-GB" dirty="0" err="1"/>
              <a:t>Euroswydd</a:t>
            </a:r>
            <a:r>
              <a:rPr lang="en-GB" dirty="0"/>
              <a:t> by his own mother </a:t>
            </a:r>
            <a:r>
              <a:rPr lang="en-GB" dirty="0" err="1"/>
              <a:t>Penarddun</a:t>
            </a:r>
            <a:r>
              <a:rPr lang="en-GB" dirty="0"/>
              <a:t>, daughter of </a:t>
            </a:r>
            <a:r>
              <a:rPr lang="en-GB" dirty="0" err="1"/>
              <a:t>Beli</a:t>
            </a:r>
            <a:r>
              <a:rPr lang="en-GB" dirty="0"/>
              <a:t> son of </a:t>
            </a:r>
            <a:r>
              <a:rPr lang="en-GB" dirty="0" err="1"/>
              <a:t>Mynogan</a:t>
            </a:r>
            <a:r>
              <a:rPr lang="en-GB" dirty="0"/>
              <a:t>. One of these was a good lad – he could make peace between two armies when they were most enraged; that was </a:t>
            </a:r>
            <a:r>
              <a:rPr lang="en-GB" dirty="0" err="1"/>
              <a:t>Nysien</a:t>
            </a:r>
            <a:r>
              <a:rPr lang="en-GB" dirty="0"/>
              <a:t>. The other would cause two of the most loving brothers to fight [i.e. </a:t>
            </a:r>
            <a:r>
              <a:rPr lang="en-GB" dirty="0" err="1"/>
              <a:t>Efnysien</a:t>
            </a:r>
            <a:r>
              <a:rPr lang="en-GB" dirty="0"/>
              <a:t>].’ (p. 22)</a:t>
            </a:r>
          </a:p>
          <a:p>
            <a:endParaRPr lang="en-GB" dirty="0"/>
          </a:p>
        </p:txBody>
      </p:sp>
    </p:spTree>
    <p:extLst>
      <p:ext uri="{BB962C8B-B14F-4D97-AF65-F5344CB8AC3E}">
        <p14:creationId xmlns:p14="http://schemas.microsoft.com/office/powerpoint/2010/main" val="1889885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BEA7A-BE62-70B3-E6BB-77366FA01A66}"/>
              </a:ext>
            </a:extLst>
          </p:cNvPr>
          <p:cNvSpPr>
            <a:spLocks noGrp="1"/>
          </p:cNvSpPr>
          <p:nvPr>
            <p:ph type="title"/>
          </p:nvPr>
        </p:nvSpPr>
        <p:spPr/>
        <p:txBody>
          <a:bodyPr/>
          <a:lstStyle/>
          <a:p>
            <a:r>
              <a:rPr lang="en-GB" dirty="0"/>
              <a:t>Actions performed by the characters</a:t>
            </a:r>
          </a:p>
        </p:txBody>
      </p:sp>
      <p:sp>
        <p:nvSpPr>
          <p:cNvPr id="3" name="Content Placeholder 2">
            <a:extLst>
              <a:ext uri="{FF2B5EF4-FFF2-40B4-BE49-F238E27FC236}">
                <a16:creationId xmlns:a16="http://schemas.microsoft.com/office/drawing/2014/main" id="{1C393685-13DA-B55D-35BB-B648030A22D4}"/>
              </a:ext>
            </a:extLst>
          </p:cNvPr>
          <p:cNvSpPr>
            <a:spLocks noGrp="1"/>
          </p:cNvSpPr>
          <p:nvPr>
            <p:ph idx="1"/>
          </p:nvPr>
        </p:nvSpPr>
        <p:spPr/>
        <p:txBody>
          <a:bodyPr/>
          <a:lstStyle/>
          <a:p>
            <a:r>
              <a:rPr lang="en-GB" dirty="0" err="1"/>
              <a:t>Efysien</a:t>
            </a:r>
            <a:r>
              <a:rPr lang="en-GB" dirty="0"/>
              <a:t> maims </a:t>
            </a:r>
            <a:r>
              <a:rPr lang="en-GB" dirty="0" err="1"/>
              <a:t>Matholwch’s</a:t>
            </a:r>
            <a:r>
              <a:rPr lang="en-GB" dirty="0"/>
              <a:t> horses:</a:t>
            </a:r>
          </a:p>
          <a:p>
            <a:r>
              <a:rPr lang="en-GB" dirty="0"/>
              <a:t>‘Is that what they have done with such a fine maiden, and my sister at that, given her away without my permission? They could not have insulted me more,’ he said.</a:t>
            </a:r>
          </a:p>
          <a:p>
            <a:r>
              <a:rPr lang="en-GB" dirty="0"/>
              <a:t>Then he went for the horses, and cut their lips to the teeth, and their ears down to their heads, and their tails to their backs; and where he could get a grip on the eyelids, he cut them to the bone. And in that way he maimed the horses, so that they were no good for anything’ p. 24</a:t>
            </a:r>
          </a:p>
          <a:p>
            <a:endParaRPr lang="en-GB" dirty="0"/>
          </a:p>
        </p:txBody>
      </p:sp>
    </p:spTree>
    <p:extLst>
      <p:ext uri="{BB962C8B-B14F-4D97-AF65-F5344CB8AC3E}">
        <p14:creationId xmlns:p14="http://schemas.microsoft.com/office/powerpoint/2010/main" val="843930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62856-24A0-C9C1-0BB3-23D8392F197C}"/>
              </a:ext>
            </a:extLst>
          </p:cNvPr>
          <p:cNvSpPr>
            <a:spLocks noGrp="1"/>
          </p:cNvSpPr>
          <p:nvPr>
            <p:ph type="title"/>
          </p:nvPr>
        </p:nvSpPr>
        <p:spPr/>
        <p:txBody>
          <a:bodyPr/>
          <a:lstStyle/>
          <a:p>
            <a:r>
              <a:rPr lang="en-GB" dirty="0"/>
              <a:t>Interplay between characters</a:t>
            </a:r>
          </a:p>
        </p:txBody>
      </p:sp>
      <p:sp>
        <p:nvSpPr>
          <p:cNvPr id="3" name="Content Placeholder 2">
            <a:extLst>
              <a:ext uri="{FF2B5EF4-FFF2-40B4-BE49-F238E27FC236}">
                <a16:creationId xmlns:a16="http://schemas.microsoft.com/office/drawing/2014/main" id="{FE8B8348-0BC6-780D-900A-FB1426052305}"/>
              </a:ext>
            </a:extLst>
          </p:cNvPr>
          <p:cNvSpPr>
            <a:spLocks noGrp="1"/>
          </p:cNvSpPr>
          <p:nvPr>
            <p:ph idx="1"/>
          </p:nvPr>
        </p:nvSpPr>
        <p:spPr/>
        <p:txBody>
          <a:bodyPr>
            <a:normAutofit lnSpcReduction="10000"/>
          </a:bodyPr>
          <a:lstStyle/>
          <a:p>
            <a:r>
              <a:rPr lang="en-GB" dirty="0"/>
              <a:t>Pwyll and Rhiannon</a:t>
            </a:r>
          </a:p>
          <a:p>
            <a:pPr marL="0" indent="0">
              <a:buNone/>
            </a:pPr>
            <a:r>
              <a:rPr lang="en-GB" dirty="0"/>
              <a:t>Then Pwyll said, ‘Maiden,’ he said, ‘for the sake of the man you love most, wait for me.’</a:t>
            </a:r>
          </a:p>
          <a:p>
            <a:pPr marL="0" indent="0">
              <a:buNone/>
            </a:pPr>
            <a:r>
              <a:rPr lang="en-GB" dirty="0"/>
              <a:t>‘I will gladly,’ she said, ‘and it would have been better for the horse if you had asked that a while ago!’</a:t>
            </a:r>
          </a:p>
          <a:p>
            <a:pPr marL="0" indent="0">
              <a:buNone/>
            </a:pPr>
            <a:r>
              <a:rPr lang="en-GB" dirty="0"/>
              <a:t>The maiden stopped and waited, and drew back the part of her headdress which should cover her face, and fixed her gaze on him, and began to talk to him. p. 10</a:t>
            </a:r>
          </a:p>
          <a:p>
            <a:pPr marL="0" indent="0">
              <a:buNone/>
            </a:pPr>
            <a:r>
              <a:rPr lang="en-GB" dirty="0"/>
              <a:t>Think also of Pwyll and </a:t>
            </a:r>
            <a:r>
              <a:rPr lang="en-GB" dirty="0" err="1"/>
              <a:t>Arawn</a:t>
            </a:r>
            <a:r>
              <a:rPr lang="en-GB" dirty="0"/>
              <a:t>; </a:t>
            </a:r>
            <a:r>
              <a:rPr lang="en-GB" dirty="0" err="1"/>
              <a:t>Bendigeidfran</a:t>
            </a:r>
            <a:r>
              <a:rPr lang="en-GB" dirty="0"/>
              <a:t> and </a:t>
            </a:r>
            <a:r>
              <a:rPr lang="en-GB" dirty="0" err="1"/>
              <a:t>Matholwch</a:t>
            </a:r>
            <a:r>
              <a:rPr lang="en-GB" dirty="0"/>
              <a:t>; Math, Gwydion and </a:t>
            </a:r>
            <a:r>
              <a:rPr lang="en-GB" dirty="0" err="1"/>
              <a:t>Gilfaethwy</a:t>
            </a:r>
            <a:r>
              <a:rPr lang="en-GB" dirty="0"/>
              <a:t>; Math and </a:t>
            </a:r>
            <a:r>
              <a:rPr lang="en-GB" dirty="0" err="1"/>
              <a:t>Goewin</a:t>
            </a:r>
            <a:r>
              <a:rPr lang="en-GB" dirty="0"/>
              <a:t>.</a:t>
            </a:r>
          </a:p>
          <a:p>
            <a:endParaRPr lang="en-GB" dirty="0"/>
          </a:p>
        </p:txBody>
      </p:sp>
    </p:spTree>
    <p:extLst>
      <p:ext uri="{BB962C8B-B14F-4D97-AF65-F5344CB8AC3E}">
        <p14:creationId xmlns:p14="http://schemas.microsoft.com/office/powerpoint/2010/main" val="256296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D93B-4F2B-2C0D-68E4-36D34F7691C0}"/>
              </a:ext>
            </a:extLst>
          </p:cNvPr>
          <p:cNvSpPr>
            <a:spLocks noGrp="1"/>
          </p:cNvSpPr>
          <p:nvPr>
            <p:ph type="title"/>
          </p:nvPr>
        </p:nvSpPr>
        <p:spPr/>
        <p:txBody>
          <a:bodyPr/>
          <a:lstStyle/>
          <a:p>
            <a:r>
              <a:rPr lang="en-GB" dirty="0"/>
              <a:t>Dialogue</a:t>
            </a:r>
          </a:p>
        </p:txBody>
      </p:sp>
      <p:sp>
        <p:nvSpPr>
          <p:cNvPr id="3" name="Content Placeholder 2">
            <a:extLst>
              <a:ext uri="{FF2B5EF4-FFF2-40B4-BE49-F238E27FC236}">
                <a16:creationId xmlns:a16="http://schemas.microsoft.com/office/drawing/2014/main" id="{41C2B3C9-6ACF-8A73-94CB-5A3B38DCE7DC}"/>
              </a:ext>
            </a:extLst>
          </p:cNvPr>
          <p:cNvSpPr>
            <a:spLocks noGrp="1"/>
          </p:cNvSpPr>
          <p:nvPr>
            <p:ph idx="1"/>
          </p:nvPr>
        </p:nvSpPr>
        <p:spPr>
          <a:xfrm>
            <a:off x="838200" y="1357313"/>
            <a:ext cx="10515600" cy="4819650"/>
          </a:xfrm>
        </p:spPr>
        <p:txBody>
          <a:bodyPr>
            <a:normAutofit fontScale="92500" lnSpcReduction="10000"/>
          </a:bodyPr>
          <a:lstStyle/>
          <a:p>
            <a:r>
              <a:rPr lang="en-GB" dirty="0"/>
              <a:t>When Rhiannon is falsely accused of killing her own child:</a:t>
            </a:r>
          </a:p>
          <a:p>
            <a:pPr marL="0" indent="0">
              <a:buNone/>
            </a:pPr>
            <a:r>
              <a:rPr lang="en-GB" dirty="0"/>
              <a:t>‘You poor creatures,’ said Rhiannon, ‘for the sake of the Lord God who knows everything, do not tell lies about me. God, who knows everything, knows that to be a lie. And if you are afraid, by my confession to God, I will protect you.’</a:t>
            </a:r>
          </a:p>
          <a:p>
            <a:pPr marL="0" indent="0">
              <a:buNone/>
            </a:pPr>
            <a:r>
              <a:rPr lang="en-GB" dirty="0"/>
              <a:t>‘God knows’, they said, ‘we will not let ourselves come to any harm for anyone in the world.’</a:t>
            </a:r>
          </a:p>
          <a:p>
            <a:pPr marL="0" indent="0">
              <a:buNone/>
            </a:pPr>
            <a:r>
              <a:rPr lang="en-GB" dirty="0"/>
              <a:t>‘You poor creatures,’ she replied, ‘you shall come to no harm if you tell the truth.’ Whatever she said, out of fairness or pity, she received only the  same answer from the women. p. 17</a:t>
            </a:r>
          </a:p>
          <a:p>
            <a:pPr marL="0" indent="0">
              <a:buNone/>
            </a:pPr>
            <a:r>
              <a:rPr lang="en-GB" dirty="0"/>
              <a:t>See also the dialogue between </a:t>
            </a:r>
            <a:r>
              <a:rPr lang="en-GB" dirty="0" err="1"/>
              <a:t>Matholwch’s</a:t>
            </a:r>
            <a:r>
              <a:rPr lang="en-GB" dirty="0"/>
              <a:t> messengers and Branwen p. 29 (and the unusual description of </a:t>
            </a:r>
            <a:r>
              <a:rPr lang="en-GB" dirty="0" err="1"/>
              <a:t>Bendigeidfran</a:t>
            </a:r>
            <a:r>
              <a:rPr lang="en-GB" dirty="0"/>
              <a:t> using a series of metaphors).</a:t>
            </a:r>
          </a:p>
        </p:txBody>
      </p:sp>
    </p:spTree>
    <p:extLst>
      <p:ext uri="{BB962C8B-B14F-4D97-AF65-F5344CB8AC3E}">
        <p14:creationId xmlns:p14="http://schemas.microsoft.com/office/powerpoint/2010/main" val="2254024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1027906"/>
            <a:ext cx="10515600" cy="4351338"/>
          </a:xfrm>
        </p:spPr>
        <p:txBody>
          <a:bodyPr>
            <a:normAutofit fontScale="70000" lnSpcReduction="20000"/>
          </a:bodyPr>
          <a:lstStyle/>
          <a:p>
            <a:pPr marL="0" indent="0">
              <a:buNone/>
            </a:pPr>
            <a:r>
              <a:rPr lang="en-GB" sz="4100" dirty="0"/>
              <a:t>Dialogue (or direct speech) forms a substantial part of all Four Branches. This has been calculated by Sioned Davies as follows:</a:t>
            </a:r>
          </a:p>
          <a:p>
            <a:r>
              <a:rPr lang="en-GB" sz="4100" i="1" dirty="0" err="1"/>
              <a:t>Pwyll</a:t>
            </a:r>
            <a:r>
              <a:rPr lang="en-GB" sz="4100" dirty="0"/>
              <a:t> 42% direct speech</a:t>
            </a:r>
          </a:p>
          <a:p>
            <a:r>
              <a:rPr lang="en-GB" sz="4100" i="1" dirty="0" err="1"/>
              <a:t>Branwen</a:t>
            </a:r>
            <a:r>
              <a:rPr lang="en-GB" sz="4100" dirty="0"/>
              <a:t> 39%</a:t>
            </a:r>
          </a:p>
          <a:p>
            <a:r>
              <a:rPr lang="en-GB" sz="4100" i="1" dirty="0" err="1"/>
              <a:t>Manawydan</a:t>
            </a:r>
            <a:r>
              <a:rPr lang="en-GB" sz="4100" dirty="0"/>
              <a:t> 43%</a:t>
            </a:r>
          </a:p>
          <a:p>
            <a:r>
              <a:rPr lang="en-GB" sz="4100" i="1" dirty="0"/>
              <a:t>Math </a:t>
            </a:r>
            <a:r>
              <a:rPr lang="en-GB" sz="4100" dirty="0"/>
              <a:t>37%</a:t>
            </a:r>
          </a:p>
          <a:p>
            <a:r>
              <a:rPr lang="en-GB" sz="4100" dirty="0"/>
              <a:t>Overall 40% direct speech</a:t>
            </a:r>
          </a:p>
          <a:p>
            <a:pPr marL="0" indent="0">
              <a:buNone/>
            </a:pPr>
            <a:r>
              <a:rPr lang="en-GB" sz="4100" dirty="0"/>
              <a:t>What role does direct speech play in the portrayal of characters? What do we learn from the dialogue? How do characters interact verbally? Is silence/lack of communication important in the Four Branches?</a:t>
            </a:r>
          </a:p>
          <a:p>
            <a:endParaRPr lang="en-GB" dirty="0"/>
          </a:p>
        </p:txBody>
      </p:sp>
    </p:spTree>
    <p:extLst>
      <p:ext uri="{BB962C8B-B14F-4D97-AF65-F5344CB8AC3E}">
        <p14:creationId xmlns:p14="http://schemas.microsoft.com/office/powerpoint/2010/main" val="2082255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524933"/>
            <a:ext cx="10515600" cy="5994399"/>
          </a:xfrm>
        </p:spPr>
        <p:txBody>
          <a:bodyPr>
            <a:normAutofit/>
          </a:bodyPr>
          <a:lstStyle/>
          <a:p>
            <a:pPr marL="0" indent="0">
              <a:buNone/>
            </a:pPr>
            <a:r>
              <a:rPr lang="en-GB" dirty="0"/>
              <a:t>DISCUSSION POINTS:</a:t>
            </a:r>
          </a:p>
          <a:p>
            <a:pPr marL="0" indent="0">
              <a:buNone/>
            </a:pPr>
            <a:r>
              <a:rPr lang="en-GB" dirty="0"/>
              <a:t>●	Do you agree that the female characters in the Four Branches are 	more memorable, and perhaps more realistic than the male 	characters?  Explain why.</a:t>
            </a:r>
          </a:p>
          <a:p>
            <a:pPr marL="0" indent="0">
              <a:buNone/>
            </a:pPr>
            <a:r>
              <a:rPr lang="en-GB" dirty="0"/>
              <a:t>●	Compare and contrast any two characters from the Four 	Branches, e.g. Rhiannon and </a:t>
            </a:r>
            <a:r>
              <a:rPr lang="en-GB" dirty="0" err="1"/>
              <a:t>Pwyll</a:t>
            </a:r>
            <a:r>
              <a:rPr lang="en-GB" dirty="0"/>
              <a:t>, </a:t>
            </a:r>
            <a:r>
              <a:rPr lang="en-GB" dirty="0" err="1"/>
              <a:t>Bendigeidfran</a:t>
            </a:r>
            <a:r>
              <a:rPr lang="en-GB" dirty="0"/>
              <a:t> and </a:t>
            </a:r>
            <a:r>
              <a:rPr lang="en-GB" dirty="0" err="1"/>
              <a:t>Efnisien</a:t>
            </a:r>
            <a:r>
              <a:rPr lang="en-GB" dirty="0"/>
              <a:t>, 	</a:t>
            </a:r>
            <a:r>
              <a:rPr lang="en-GB" dirty="0" err="1"/>
              <a:t>Manawydan</a:t>
            </a:r>
            <a:r>
              <a:rPr lang="en-GB" dirty="0"/>
              <a:t> and </a:t>
            </a:r>
            <a:r>
              <a:rPr lang="en-GB" dirty="0" err="1"/>
              <a:t>Pryderi</a:t>
            </a:r>
            <a:r>
              <a:rPr lang="en-GB" dirty="0"/>
              <a:t>, </a:t>
            </a:r>
            <a:r>
              <a:rPr lang="en-GB" dirty="0" err="1"/>
              <a:t>Blodeuwedd</a:t>
            </a:r>
            <a:r>
              <a:rPr lang="en-GB" dirty="0"/>
              <a:t> and </a:t>
            </a:r>
            <a:r>
              <a:rPr lang="en-GB" dirty="0" err="1"/>
              <a:t>Goewin</a:t>
            </a:r>
            <a:r>
              <a:rPr lang="en-GB" dirty="0"/>
              <a:t>.</a:t>
            </a:r>
          </a:p>
          <a:p>
            <a:pPr marL="0" indent="0">
              <a:buNone/>
            </a:pPr>
            <a:r>
              <a:rPr lang="en-GB" dirty="0"/>
              <a:t>●	To what extent is Rhiannon an ‘otherworldly’ figure? Compare 	and contrast the way in which she is portrayed in the first and 	third Branches of the </a:t>
            </a:r>
            <a:r>
              <a:rPr lang="en-GB" i="1" dirty="0" err="1"/>
              <a:t>Mabinogi</a:t>
            </a:r>
            <a:r>
              <a:rPr lang="en-GB" dirty="0"/>
              <a:t>. Are inconsistencies apparent?</a:t>
            </a:r>
          </a:p>
          <a:p>
            <a:pPr marL="0" indent="0">
              <a:buNone/>
            </a:pPr>
            <a:r>
              <a:rPr lang="en-GB" dirty="0"/>
              <a:t>●	To what extent are the characters of the Four Branches fully 	developed? Are they described in detail or do the physical 	descriptions in the tales tend to be formulaic?</a:t>
            </a:r>
          </a:p>
          <a:p>
            <a:endParaRPr lang="en-GB" dirty="0"/>
          </a:p>
        </p:txBody>
      </p:sp>
    </p:spTree>
    <p:extLst>
      <p:ext uri="{BB962C8B-B14F-4D97-AF65-F5344CB8AC3E}">
        <p14:creationId xmlns:p14="http://schemas.microsoft.com/office/powerpoint/2010/main" val="1267591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142"/>
          </a:xfrm>
        </p:spPr>
        <p:txBody>
          <a:bodyPr>
            <a:normAutofit fontScale="90000"/>
          </a:bodyPr>
          <a:lstStyle/>
          <a:p>
            <a:endParaRPr lang="en-GB"/>
          </a:p>
        </p:txBody>
      </p:sp>
      <p:sp>
        <p:nvSpPr>
          <p:cNvPr id="3" name="Content Placeholder 2"/>
          <p:cNvSpPr>
            <a:spLocks noGrp="1"/>
          </p:cNvSpPr>
          <p:nvPr>
            <p:ph idx="1"/>
          </p:nvPr>
        </p:nvSpPr>
        <p:spPr>
          <a:xfrm>
            <a:off x="838200" y="609600"/>
            <a:ext cx="10515600" cy="6079067"/>
          </a:xfrm>
        </p:spPr>
        <p:txBody>
          <a:bodyPr>
            <a:normAutofit fontScale="92500" lnSpcReduction="10000"/>
          </a:bodyPr>
          <a:lstStyle/>
          <a:p>
            <a:pPr marL="0" indent="0">
              <a:buNone/>
            </a:pPr>
            <a:r>
              <a:rPr lang="en-GB" b="1" dirty="0"/>
              <a:t>Bibliography</a:t>
            </a:r>
            <a:endParaRPr lang="en-GB" dirty="0"/>
          </a:p>
          <a:p>
            <a:pPr marL="0" indent="0">
              <a:buNone/>
            </a:pPr>
            <a:r>
              <a:rPr lang="en-GB" dirty="0"/>
              <a:t> </a:t>
            </a:r>
          </a:p>
          <a:p>
            <a:pPr marL="0" indent="0">
              <a:buNone/>
            </a:pPr>
            <a:r>
              <a:rPr lang="en-GB" dirty="0"/>
              <a:t>Catherine E. </a:t>
            </a:r>
            <a:r>
              <a:rPr lang="en-GB" dirty="0" err="1"/>
              <a:t>Byfield</a:t>
            </a:r>
            <a:r>
              <a:rPr lang="en-GB" dirty="0"/>
              <a:t> (1993) ‘Character and Conflict in the Four Branches of the </a:t>
            </a:r>
            <a:r>
              <a:rPr lang="en-GB" dirty="0" err="1"/>
              <a:t>Mabinogi</a:t>
            </a:r>
            <a:r>
              <a:rPr lang="en-GB" dirty="0"/>
              <a:t>’, </a:t>
            </a:r>
            <a:r>
              <a:rPr lang="en-GB" i="1" dirty="0"/>
              <a:t>Bulletin of the Board of Celtic Studies</a:t>
            </a:r>
            <a:r>
              <a:rPr lang="en-GB" dirty="0"/>
              <a:t> 40.</a:t>
            </a:r>
          </a:p>
          <a:p>
            <a:pPr marL="0" indent="0">
              <a:buNone/>
            </a:pPr>
            <a:r>
              <a:rPr lang="en-GB" dirty="0"/>
              <a:t>Sioned Davies (1993) </a:t>
            </a:r>
            <a:r>
              <a:rPr lang="en-GB" i="1" dirty="0"/>
              <a:t>The Four Branches of the </a:t>
            </a:r>
            <a:r>
              <a:rPr lang="en-GB" i="1" dirty="0" err="1"/>
              <a:t>Mabinogi</a:t>
            </a:r>
            <a:r>
              <a:rPr lang="en-GB" i="1" dirty="0"/>
              <a:t>/</a:t>
            </a:r>
            <a:r>
              <a:rPr lang="en-GB" i="1" dirty="0" err="1"/>
              <a:t>Pedeir</a:t>
            </a:r>
            <a:r>
              <a:rPr lang="en-GB" i="1" dirty="0"/>
              <a:t> </a:t>
            </a:r>
            <a:r>
              <a:rPr lang="en-GB" i="1" dirty="0" err="1"/>
              <a:t>Keinc</a:t>
            </a:r>
            <a:r>
              <a:rPr lang="en-GB" i="1" dirty="0"/>
              <a:t> y </a:t>
            </a:r>
            <a:r>
              <a:rPr lang="en-GB" i="1" dirty="0" err="1"/>
              <a:t>Mabinogi</a:t>
            </a:r>
            <a:r>
              <a:rPr lang="en-GB" dirty="0"/>
              <a:t> (</a:t>
            </a:r>
            <a:r>
              <a:rPr lang="en-GB" dirty="0" err="1"/>
              <a:t>Llandysul</a:t>
            </a:r>
            <a:r>
              <a:rPr lang="en-GB" dirty="0"/>
              <a:t>: </a:t>
            </a:r>
            <a:r>
              <a:rPr lang="en-GB" dirty="0" err="1"/>
              <a:t>Gwasg</a:t>
            </a:r>
            <a:r>
              <a:rPr lang="en-GB" dirty="0"/>
              <a:t> </a:t>
            </a:r>
            <a:r>
              <a:rPr lang="en-GB" dirty="0" err="1"/>
              <a:t>Gomer</a:t>
            </a:r>
            <a:r>
              <a:rPr lang="en-GB" dirty="0"/>
              <a:t>).</a:t>
            </a:r>
          </a:p>
          <a:p>
            <a:pPr marL="0" indent="0">
              <a:buNone/>
            </a:pPr>
            <a:r>
              <a:rPr lang="en-GB" dirty="0"/>
              <a:t>W. J. Gruffydd, </a:t>
            </a:r>
            <a:r>
              <a:rPr lang="en-GB" i="1" dirty="0"/>
              <a:t>Rhiannon </a:t>
            </a:r>
            <a:r>
              <a:rPr lang="en-GB" dirty="0"/>
              <a:t>(Cardiff: University of Wales Press, 1954).</a:t>
            </a:r>
          </a:p>
          <a:p>
            <a:pPr marL="0" indent="0">
              <a:buNone/>
            </a:pPr>
            <a:r>
              <a:rPr lang="en-GB" dirty="0" err="1"/>
              <a:t>Pronsias</a:t>
            </a:r>
            <a:r>
              <a:rPr lang="en-GB" dirty="0"/>
              <a:t> Mac Cana (1992) </a:t>
            </a:r>
            <a:r>
              <a:rPr lang="en-GB" i="1" dirty="0"/>
              <a:t>The </a:t>
            </a:r>
            <a:r>
              <a:rPr lang="en-GB" i="1" dirty="0" err="1"/>
              <a:t>Mabinogi</a:t>
            </a:r>
            <a:r>
              <a:rPr lang="en-GB" dirty="0"/>
              <a:t>, Writers of Wales Series (Cardiff: University of Wales Press).</a:t>
            </a:r>
          </a:p>
          <a:p>
            <a:pPr marL="0" indent="0">
              <a:buNone/>
            </a:pPr>
            <a:r>
              <a:rPr lang="en-GB" dirty="0"/>
              <a:t>R.L. Valente (1986) ‘</a:t>
            </a:r>
            <a:r>
              <a:rPr lang="en-GB" dirty="0" err="1"/>
              <a:t>Merched</a:t>
            </a:r>
            <a:r>
              <a:rPr lang="en-GB" dirty="0"/>
              <a:t> y </a:t>
            </a:r>
            <a:r>
              <a:rPr lang="en-GB" dirty="0" err="1"/>
              <a:t>Mabinogi</a:t>
            </a:r>
            <a:r>
              <a:rPr lang="en-GB" dirty="0"/>
              <a:t>: Women and the thematic structure of the Four Branches’ (Ph.D. Thesis Cornell University).</a:t>
            </a:r>
          </a:p>
          <a:p>
            <a:pPr marL="0" indent="0">
              <a:buNone/>
            </a:pPr>
            <a:r>
              <a:rPr lang="en-GB" dirty="0"/>
              <a:t>R. L. Valente (1988) ‘</a:t>
            </a:r>
            <a:r>
              <a:rPr lang="en-GB" dirty="0" err="1"/>
              <a:t>Gwydion</a:t>
            </a:r>
            <a:r>
              <a:rPr lang="en-GB" dirty="0"/>
              <a:t> and </a:t>
            </a:r>
            <a:r>
              <a:rPr lang="en-GB" dirty="0" err="1"/>
              <a:t>Aranrhod</a:t>
            </a:r>
            <a:r>
              <a:rPr lang="en-GB" dirty="0"/>
              <a:t>: Crossing the Borders of Gender in </a:t>
            </a:r>
            <a:r>
              <a:rPr lang="en-GB" i="1" dirty="0"/>
              <a:t>Math’</a:t>
            </a:r>
            <a:r>
              <a:rPr lang="en-GB" dirty="0"/>
              <a:t>, </a:t>
            </a:r>
            <a:r>
              <a:rPr lang="en-GB" i="1" dirty="0"/>
              <a:t>Bulletin of the Board of Celtic Studies </a:t>
            </a:r>
            <a:r>
              <a:rPr lang="en-GB" dirty="0"/>
              <a:t>35.</a:t>
            </a:r>
          </a:p>
          <a:p>
            <a:pPr marL="0" indent="0">
              <a:buNone/>
            </a:pPr>
            <a:r>
              <a:rPr lang="en-GB" dirty="0"/>
              <a:t>Fiona </a:t>
            </a:r>
            <a:r>
              <a:rPr lang="en-GB" dirty="0" err="1"/>
              <a:t>Winward</a:t>
            </a:r>
            <a:r>
              <a:rPr lang="en-GB" dirty="0"/>
              <a:t> (1997) ‘Some Aspects of the Women in The Four Branches’, </a:t>
            </a:r>
            <a:r>
              <a:rPr lang="en-GB" i="1" dirty="0"/>
              <a:t>Cambrian Medieval Celtic Studies</a:t>
            </a:r>
            <a:r>
              <a:rPr lang="en-GB" dirty="0"/>
              <a:t> 34, pp.77-106.</a:t>
            </a:r>
          </a:p>
          <a:p>
            <a:endParaRPr lang="en-GB" dirty="0"/>
          </a:p>
        </p:txBody>
      </p:sp>
    </p:spTree>
    <p:extLst>
      <p:ext uri="{BB962C8B-B14F-4D97-AF65-F5344CB8AC3E}">
        <p14:creationId xmlns:p14="http://schemas.microsoft.com/office/powerpoint/2010/main" val="1243052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2350</Words>
  <Application>Microsoft Office PowerPoint</Application>
  <PresentationFormat>Widescreen</PresentationFormat>
  <Paragraphs>87</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Prof Jane Cartwright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Rhiannon = Rigantona / Epona (Celtic horse goddess)</vt:lpstr>
      <vt:lpstr>Rhiannon = Rigantona / Epona (Celtic horse goddess)</vt:lpstr>
      <vt:lpstr>PowerPoint Presentation</vt:lpstr>
      <vt:lpstr>PowerPoint Presentation</vt:lpstr>
      <vt:lpstr>Authorial voice</vt:lpstr>
      <vt:lpstr>Actions performed by the characters</vt:lpstr>
      <vt:lpstr>Interplay between characters</vt:lpstr>
      <vt:lpstr>Dialogue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dc:title>
  <dc:creator>Jane Cartwright</dc:creator>
  <cp:lastModifiedBy>Jane Cartwright</cp:lastModifiedBy>
  <cp:revision>9</cp:revision>
  <dcterms:created xsi:type="dcterms:W3CDTF">2016-10-18T14:55:22Z</dcterms:created>
  <dcterms:modified xsi:type="dcterms:W3CDTF">2025-10-21T13:50:33Z</dcterms:modified>
</cp:coreProperties>
</file>