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22"/>
  </p:handoutMasterIdLst>
  <p:sldIdLst>
    <p:sldId id="256" r:id="rId5"/>
    <p:sldId id="260" r:id="rId6"/>
    <p:sldId id="264" r:id="rId7"/>
    <p:sldId id="257" r:id="rId8"/>
    <p:sldId id="279" r:id="rId9"/>
    <p:sldId id="276" r:id="rId10"/>
    <p:sldId id="258" r:id="rId11"/>
    <p:sldId id="280" r:id="rId12"/>
    <p:sldId id="267" r:id="rId13"/>
    <p:sldId id="262" r:id="rId14"/>
    <p:sldId id="263" r:id="rId15"/>
    <p:sldId id="266" r:id="rId16"/>
    <p:sldId id="275" r:id="rId17"/>
    <p:sldId id="277" r:id="rId18"/>
    <p:sldId id="278" r:id="rId19"/>
    <p:sldId id="273" r:id="rId20"/>
    <p:sldId id="274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05/10/2020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05/10/2020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time_continue=1&amp;v=UPrdPhtbIo8&amp;feature=emb_logo" TargetMode="External"/><Relationship Id="rId2" Type="http://schemas.openxmlformats.org/officeDocument/2006/relationships/hyperlink" Target="https://www.youtube.com/watch?v=SchVy_Gr9-k&amp;feature=emb_logo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6zUoQnlay50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13" Type="http://schemas.openxmlformats.org/officeDocument/2006/relationships/image" Target="../media/image21.jpeg"/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12" Type="http://schemas.openxmlformats.org/officeDocument/2006/relationships/image" Target="../media/image20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11" Type="http://schemas.openxmlformats.org/officeDocument/2006/relationships/image" Target="../media/image19.jpeg"/><Relationship Id="rId5" Type="http://schemas.openxmlformats.org/officeDocument/2006/relationships/image" Target="../media/image13.jpeg"/><Relationship Id="rId10" Type="http://schemas.openxmlformats.org/officeDocument/2006/relationships/image" Target="../media/image18.jpeg"/><Relationship Id="rId4" Type="http://schemas.openxmlformats.org/officeDocument/2006/relationships/image" Target="../media/image12.jpeg"/><Relationship Id="rId9" Type="http://schemas.openxmlformats.org/officeDocument/2006/relationships/image" Target="../media/image17.jpeg"/><Relationship Id="rId14" Type="http://schemas.openxmlformats.org/officeDocument/2006/relationships/image" Target="../media/image22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ac.uk/coronavirus/" TargetMode="External"/><Relationship Id="rId2" Type="http://schemas.openxmlformats.org/officeDocument/2006/relationships/hyperlink" Target="https://www.youtube.com/watch?v=N8lYy8xu4T8&amp;feature=youtu.be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HVx1CvwUAj0&amp;feature=youtu.be" TargetMode="External"/><Relationship Id="rId2" Type="http://schemas.openxmlformats.org/officeDocument/2006/relationships/hyperlink" Target="https://www.youtube.com/watch?v=kgHPRgL0G1M&amp;feature=youtu.be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51OBgtqAB_4" TargetMode="External"/><Relationship Id="rId4" Type="http://schemas.openxmlformats.org/officeDocument/2006/relationships/hyperlink" Target="https://www.uwtsdunion.co.uk/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hwb.uwtsd.ac.uk/pages/student/resources_welcomeandinduction/welcomeresources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132856"/>
            <a:ext cx="7992888" cy="1470025"/>
          </a:xfrm>
        </p:spPr>
        <p:txBody>
          <a:bodyPr>
            <a:normAutofit fontScale="90000"/>
          </a:bodyPr>
          <a:lstStyle/>
          <a:p>
            <a:pPr algn="r"/>
            <a:r>
              <a:rPr lang="en-GB" sz="5300" dirty="0">
                <a:solidFill>
                  <a:schemeClr val="bg1"/>
                </a:solidFill>
              </a:rPr>
              <a:t>Applied Computing</a:t>
            </a:r>
            <a:br>
              <a:rPr lang="en-GB" sz="3600" dirty="0">
                <a:solidFill>
                  <a:schemeClr val="bg1"/>
                </a:solidFill>
              </a:rPr>
            </a:br>
            <a:r>
              <a:rPr lang="en-GB" sz="3600" dirty="0">
                <a:solidFill>
                  <a:schemeClr val="bg1"/>
                </a:solidFill>
              </a:rPr>
              <a:t>Wales Institute of Science and Art (WISA)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A4A25C-5932-4EB6-9528-F433191E8E1A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5813249"/>
            <a:ext cx="555759" cy="69939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1480" y="5813249"/>
            <a:ext cx="707013" cy="69939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2059D90-FF17-4043-9C97-7CB2A6EF6DD1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6245164"/>
            <a:ext cx="1678208" cy="246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Image result for tef silver">
            <a:extLst>
              <a:ext uri="{FF2B5EF4-FFF2-40B4-BE49-F238E27FC236}">
                <a16:creationId xmlns:a16="http://schemas.microsoft.com/office/drawing/2014/main" id="{C735C6D0-8C18-4742-B20E-3DEE686811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5794007"/>
            <a:ext cx="583430" cy="719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095F962-0381-4FF2-A407-7AD6160A96C6}"/>
              </a:ext>
            </a:extLst>
          </p:cNvPr>
          <p:cNvSpPr txBox="1"/>
          <p:nvPr/>
        </p:nvSpPr>
        <p:spPr>
          <a:xfrm>
            <a:off x="971600" y="1340768"/>
            <a:ext cx="7396163" cy="1668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dirty="0"/>
              <a:t>01000011 01101111 01101110 01100111 01110010 01100001 01110100 01110101 01101100 01100001 01110100 01101001 01101111 01101110 01110011 00001010 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32823476-35C7-4B4C-A6E5-CA0463946952}"/>
              </a:ext>
            </a:extLst>
          </p:cNvPr>
          <p:cNvSpPr txBox="1">
            <a:spLocks/>
          </p:cNvSpPr>
          <p:nvPr/>
        </p:nvSpPr>
        <p:spPr>
          <a:xfrm>
            <a:off x="683568" y="548680"/>
            <a:ext cx="7560840" cy="681923"/>
          </a:xfrm>
          <a:prstGeom prst="rect">
            <a:avLst/>
          </a:prstGeom>
        </p:spPr>
        <p:txBody>
          <a:bodyPr vert="horz" lIns="68580" tIns="34290" rIns="68580" bIns="34290" rtlCol="0" anchor="b">
            <a:normAutofit fontScale="92500" lnSpcReduction="1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4800" dirty="0">
                <a:solidFill>
                  <a:schemeClr val="accent1">
                    <a:lumMod val="50000"/>
                  </a:schemeClr>
                </a:solidFill>
              </a:rPr>
              <a:t>We start with…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AC012AF-5BBA-495C-A4F2-370F908E3A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95320" y="3119018"/>
            <a:ext cx="6153359" cy="2138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614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32823476-35C7-4B4C-A6E5-CA0463946952}"/>
              </a:ext>
            </a:extLst>
          </p:cNvPr>
          <p:cNvSpPr txBox="1">
            <a:spLocks/>
          </p:cNvSpPr>
          <p:nvPr/>
        </p:nvSpPr>
        <p:spPr>
          <a:xfrm>
            <a:off x="755575" y="620688"/>
            <a:ext cx="7632848" cy="681923"/>
          </a:xfrm>
          <a:prstGeom prst="rect">
            <a:avLst/>
          </a:prstGeom>
        </p:spPr>
        <p:txBody>
          <a:bodyPr vert="horz" lIns="68580" tIns="34290" rIns="68580" bIns="34290" rtlCol="0" anchor="b">
            <a:normAutofit fontScale="925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4050" dirty="0">
                <a:solidFill>
                  <a:schemeClr val="accent1">
                    <a:lumMod val="50000"/>
                  </a:schemeClr>
                </a:solidFill>
              </a:rPr>
              <a:t>Today Your Journey starts with us</a:t>
            </a:r>
          </a:p>
        </p:txBody>
      </p:sp>
      <p:pic>
        <p:nvPicPr>
          <p:cNvPr id="3074" name="Picture 2" descr="Youtube Blog Cartoon Clip Art For Listening - Powerpoint Thank You Animation Cute - Png Download (825x510), Png Download">
            <a:extLst>
              <a:ext uri="{FF2B5EF4-FFF2-40B4-BE49-F238E27FC236}">
                <a16:creationId xmlns:a16="http://schemas.microsoft.com/office/drawing/2014/main" id="{CD3243BE-ED18-4FA8-8C0D-89951C9073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4176" y="1941686"/>
            <a:ext cx="6097750" cy="2028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7DE99135-03D7-48CA-A22B-0B1F74412678}"/>
              </a:ext>
            </a:extLst>
          </p:cNvPr>
          <p:cNvSpPr/>
          <p:nvPr/>
        </p:nvSpPr>
        <p:spPr>
          <a:xfrm>
            <a:off x="1202679" y="4149080"/>
            <a:ext cx="6738641" cy="992579"/>
          </a:xfrm>
          <a:prstGeom prst="rect">
            <a:avLst/>
          </a:prstGeom>
          <a:noFill/>
        </p:spPr>
        <p:txBody>
          <a:bodyPr wrap="none" lIns="68580" tIns="34290" rIns="68580" bIns="34290">
            <a:spAutoFit/>
          </a:bodyPr>
          <a:lstStyle/>
          <a:p>
            <a:pPr algn="ctr"/>
            <a:r>
              <a:rPr lang="en-US" sz="30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Welcome to Applied Computing family</a:t>
            </a:r>
          </a:p>
          <a:p>
            <a:pPr algn="ctr"/>
            <a:r>
              <a:rPr lang="en-US" sz="3000" dirty="0">
                <a:ln w="0"/>
                <a:solidFill>
                  <a:schemeClr val="tx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#TurnOnYourFuture</a:t>
            </a:r>
          </a:p>
        </p:txBody>
      </p:sp>
    </p:spTree>
    <p:extLst>
      <p:ext uri="{BB962C8B-B14F-4D97-AF65-F5344CB8AC3E}">
        <p14:creationId xmlns:p14="http://schemas.microsoft.com/office/powerpoint/2010/main" val="7502163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F314278E-F763-4029-BB8F-59444BC141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731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F408A-71FD-442C-BA76-AF34B17DDD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Welcome to UWTSD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F3FAB1-C047-48CF-A771-F2AE9AFCE8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Vice-Chancellor Professor Medwin Hughes welcome </a:t>
            </a:r>
            <a:r>
              <a:rPr lang="en-GB" dirty="0">
                <a:hlinkClick r:id="rId2"/>
              </a:rPr>
              <a:t>message</a:t>
            </a:r>
            <a:endParaRPr lang="en-GB" dirty="0"/>
          </a:p>
          <a:p>
            <a:r>
              <a:rPr lang="en-GB" dirty="0"/>
              <a:t>A </a:t>
            </a:r>
            <a:r>
              <a:rPr lang="en-GB" dirty="0">
                <a:hlinkClick r:id="rId3"/>
              </a:rPr>
              <a:t>message</a:t>
            </a:r>
            <a:r>
              <a:rPr lang="en-GB" dirty="0"/>
              <a:t> from Provost for Swansea and Cardiff Professor Ian Walsh </a:t>
            </a:r>
          </a:p>
        </p:txBody>
      </p:sp>
    </p:spTree>
    <p:extLst>
      <p:ext uri="{BB962C8B-B14F-4D97-AF65-F5344CB8AC3E}">
        <p14:creationId xmlns:p14="http://schemas.microsoft.com/office/powerpoint/2010/main" val="12932076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B65EC2-AD6A-4E9A-B120-B76CDD110E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300362"/>
            <a:ext cx="8280920" cy="943382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accent1">
                    <a:lumMod val="50000"/>
                  </a:schemeClr>
                </a:solidFill>
              </a:rPr>
              <a:t>Wales Institute of Science and Art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7C495B3-0E66-473B-8174-1FF5816D72B5}"/>
              </a:ext>
            </a:extLst>
          </p:cNvPr>
          <p:cNvGrpSpPr/>
          <p:nvPr/>
        </p:nvGrpSpPr>
        <p:grpSpPr>
          <a:xfrm>
            <a:off x="1158713" y="1880851"/>
            <a:ext cx="1160751" cy="689065"/>
            <a:chOff x="4079973" y="1871735"/>
            <a:chExt cx="1440004" cy="722165"/>
          </a:xfrm>
        </p:grpSpPr>
        <p:sp>
          <p:nvSpPr>
            <p:cNvPr id="5" name="Rectangle: Rounded Corners 4">
              <a:extLst>
                <a:ext uri="{FF2B5EF4-FFF2-40B4-BE49-F238E27FC236}">
                  <a16:creationId xmlns:a16="http://schemas.microsoft.com/office/drawing/2014/main" id="{329F9799-5571-4A56-B5EB-1CAF2723FC45}"/>
                </a:ext>
              </a:extLst>
            </p:cNvPr>
            <p:cNvSpPr/>
            <p:nvPr/>
          </p:nvSpPr>
          <p:spPr>
            <a:xfrm>
              <a:off x="4079973" y="1871735"/>
              <a:ext cx="1440004" cy="722165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Rectangle: Rounded Corners 4">
              <a:extLst>
                <a:ext uri="{FF2B5EF4-FFF2-40B4-BE49-F238E27FC236}">
                  <a16:creationId xmlns:a16="http://schemas.microsoft.com/office/drawing/2014/main" id="{8B6433E1-E598-43BA-B820-52342A8A35E0}"/>
                </a:ext>
              </a:extLst>
            </p:cNvPr>
            <p:cNvSpPr txBox="1"/>
            <p:nvPr/>
          </p:nvSpPr>
          <p:spPr>
            <a:xfrm>
              <a:off x="4101124" y="1892886"/>
              <a:ext cx="1397702" cy="67986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668" tIns="6668" rIns="6668" bIns="6668" numCol="1" spcCol="1270" anchor="ctr" anchorCtr="0">
              <a:noAutofit/>
            </a:bodyPr>
            <a:lstStyle/>
            <a:p>
              <a:pPr algn="ctr" defTabSz="466725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b="1" dirty="0"/>
                <a:t>Provost</a:t>
              </a:r>
            </a:p>
          </p:txBody>
        </p:sp>
      </p:grpSp>
      <p:sp>
        <p:nvSpPr>
          <p:cNvPr id="10" name="Freeform 33">
            <a:extLst>
              <a:ext uri="{FF2B5EF4-FFF2-40B4-BE49-F238E27FC236}">
                <a16:creationId xmlns:a16="http://schemas.microsoft.com/office/drawing/2014/main" id="{0509F3AF-A649-46B9-B33E-96FE85FB0F49}"/>
              </a:ext>
            </a:extLst>
          </p:cNvPr>
          <p:cNvSpPr/>
          <p:nvPr/>
        </p:nvSpPr>
        <p:spPr>
          <a:xfrm>
            <a:off x="5796136" y="1806590"/>
            <a:ext cx="2664296" cy="814036"/>
          </a:xfrm>
          <a:custGeom>
            <a:avLst/>
            <a:gdLst>
              <a:gd name="connsiteX0" fmla="*/ 0 w 1462298"/>
              <a:gd name="connsiteY0" fmla="*/ 73115 h 731149"/>
              <a:gd name="connsiteX1" fmla="*/ 73115 w 1462298"/>
              <a:gd name="connsiteY1" fmla="*/ 0 h 731149"/>
              <a:gd name="connsiteX2" fmla="*/ 1389183 w 1462298"/>
              <a:gd name="connsiteY2" fmla="*/ 0 h 731149"/>
              <a:gd name="connsiteX3" fmla="*/ 1462298 w 1462298"/>
              <a:gd name="connsiteY3" fmla="*/ 73115 h 731149"/>
              <a:gd name="connsiteX4" fmla="*/ 1462298 w 1462298"/>
              <a:gd name="connsiteY4" fmla="*/ 658034 h 731149"/>
              <a:gd name="connsiteX5" fmla="*/ 1389183 w 1462298"/>
              <a:gd name="connsiteY5" fmla="*/ 731149 h 731149"/>
              <a:gd name="connsiteX6" fmla="*/ 73115 w 1462298"/>
              <a:gd name="connsiteY6" fmla="*/ 731149 h 731149"/>
              <a:gd name="connsiteX7" fmla="*/ 0 w 1462298"/>
              <a:gd name="connsiteY7" fmla="*/ 658034 h 731149"/>
              <a:gd name="connsiteX8" fmla="*/ 0 w 1462298"/>
              <a:gd name="connsiteY8" fmla="*/ 73115 h 7311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62298" h="731149">
                <a:moveTo>
                  <a:pt x="0" y="73115"/>
                </a:moveTo>
                <a:cubicBezTo>
                  <a:pt x="0" y="32735"/>
                  <a:pt x="32735" y="0"/>
                  <a:pt x="73115" y="0"/>
                </a:cubicBezTo>
                <a:lnTo>
                  <a:pt x="1389183" y="0"/>
                </a:lnTo>
                <a:cubicBezTo>
                  <a:pt x="1429563" y="0"/>
                  <a:pt x="1462298" y="32735"/>
                  <a:pt x="1462298" y="73115"/>
                </a:cubicBezTo>
                <a:lnTo>
                  <a:pt x="1462298" y="658034"/>
                </a:lnTo>
                <a:cubicBezTo>
                  <a:pt x="1462298" y="698414"/>
                  <a:pt x="1429563" y="731149"/>
                  <a:pt x="1389183" y="731149"/>
                </a:cubicBezTo>
                <a:lnTo>
                  <a:pt x="73115" y="731149"/>
                </a:lnTo>
                <a:cubicBezTo>
                  <a:pt x="32735" y="731149"/>
                  <a:pt x="0" y="698414"/>
                  <a:pt x="0" y="658034"/>
                </a:cubicBezTo>
                <a:lnTo>
                  <a:pt x="0" y="73115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2729" tIns="22729" rIns="22729" bIns="22729" numCol="1" spcCol="1270" anchor="ctr" anchorCtr="0">
            <a:noAutofit/>
          </a:bodyPr>
          <a:lstStyle/>
          <a:p>
            <a:pPr algn="ctr" defTabSz="466725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b="1" dirty="0"/>
              <a:t>Asst Dean – Quality, Resources, Partner</a:t>
            </a:r>
          </a:p>
        </p:txBody>
      </p:sp>
      <p:sp>
        <p:nvSpPr>
          <p:cNvPr id="11" name="Freeform 25">
            <a:extLst>
              <a:ext uri="{FF2B5EF4-FFF2-40B4-BE49-F238E27FC236}">
                <a16:creationId xmlns:a16="http://schemas.microsoft.com/office/drawing/2014/main" id="{B9FD4BDA-1857-4320-890F-177B11BB5F85}"/>
              </a:ext>
            </a:extLst>
          </p:cNvPr>
          <p:cNvSpPr/>
          <p:nvPr/>
        </p:nvSpPr>
        <p:spPr>
          <a:xfrm>
            <a:off x="863331" y="4001285"/>
            <a:ext cx="1178722" cy="697637"/>
          </a:xfrm>
          <a:custGeom>
            <a:avLst/>
            <a:gdLst>
              <a:gd name="connsiteX0" fmla="*/ 0 w 1462298"/>
              <a:gd name="connsiteY0" fmla="*/ 73115 h 731149"/>
              <a:gd name="connsiteX1" fmla="*/ 73115 w 1462298"/>
              <a:gd name="connsiteY1" fmla="*/ 0 h 731149"/>
              <a:gd name="connsiteX2" fmla="*/ 1389183 w 1462298"/>
              <a:gd name="connsiteY2" fmla="*/ 0 h 731149"/>
              <a:gd name="connsiteX3" fmla="*/ 1462298 w 1462298"/>
              <a:gd name="connsiteY3" fmla="*/ 73115 h 731149"/>
              <a:gd name="connsiteX4" fmla="*/ 1462298 w 1462298"/>
              <a:gd name="connsiteY4" fmla="*/ 658034 h 731149"/>
              <a:gd name="connsiteX5" fmla="*/ 1389183 w 1462298"/>
              <a:gd name="connsiteY5" fmla="*/ 731149 h 731149"/>
              <a:gd name="connsiteX6" fmla="*/ 73115 w 1462298"/>
              <a:gd name="connsiteY6" fmla="*/ 731149 h 731149"/>
              <a:gd name="connsiteX7" fmla="*/ 0 w 1462298"/>
              <a:gd name="connsiteY7" fmla="*/ 658034 h 731149"/>
              <a:gd name="connsiteX8" fmla="*/ 0 w 1462298"/>
              <a:gd name="connsiteY8" fmla="*/ 73115 h 7311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62298" h="731149">
                <a:moveTo>
                  <a:pt x="0" y="73115"/>
                </a:moveTo>
                <a:cubicBezTo>
                  <a:pt x="0" y="32735"/>
                  <a:pt x="32735" y="0"/>
                  <a:pt x="73115" y="0"/>
                </a:cubicBezTo>
                <a:lnTo>
                  <a:pt x="1389183" y="0"/>
                </a:lnTo>
                <a:cubicBezTo>
                  <a:pt x="1429563" y="0"/>
                  <a:pt x="1462298" y="32735"/>
                  <a:pt x="1462298" y="73115"/>
                </a:cubicBezTo>
                <a:lnTo>
                  <a:pt x="1462298" y="658034"/>
                </a:lnTo>
                <a:cubicBezTo>
                  <a:pt x="1462298" y="698414"/>
                  <a:pt x="1429563" y="731149"/>
                  <a:pt x="1389183" y="731149"/>
                </a:cubicBezTo>
                <a:lnTo>
                  <a:pt x="73115" y="731149"/>
                </a:lnTo>
                <a:cubicBezTo>
                  <a:pt x="32735" y="731149"/>
                  <a:pt x="0" y="698414"/>
                  <a:pt x="0" y="658034"/>
                </a:cubicBezTo>
                <a:lnTo>
                  <a:pt x="0" y="73115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0824" tIns="20824" rIns="20824" bIns="20824" numCol="1" spcCol="1270" anchor="ctr" anchorCtr="0">
            <a:noAutofit/>
          </a:bodyPr>
          <a:lstStyle/>
          <a:p>
            <a:pPr algn="ctr" defTabSz="333375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400" b="1" dirty="0"/>
              <a:t>Art &amp; Media</a:t>
            </a:r>
          </a:p>
        </p:txBody>
      </p:sp>
      <p:sp>
        <p:nvSpPr>
          <p:cNvPr id="12" name="Freeform 27">
            <a:extLst>
              <a:ext uri="{FF2B5EF4-FFF2-40B4-BE49-F238E27FC236}">
                <a16:creationId xmlns:a16="http://schemas.microsoft.com/office/drawing/2014/main" id="{9C01C4EA-806F-450F-BD90-366731071840}"/>
              </a:ext>
            </a:extLst>
          </p:cNvPr>
          <p:cNvSpPr/>
          <p:nvPr/>
        </p:nvSpPr>
        <p:spPr>
          <a:xfrm>
            <a:off x="2963691" y="4030258"/>
            <a:ext cx="1178722" cy="697637"/>
          </a:xfrm>
          <a:custGeom>
            <a:avLst/>
            <a:gdLst>
              <a:gd name="connsiteX0" fmla="*/ 0 w 1462298"/>
              <a:gd name="connsiteY0" fmla="*/ 73115 h 731149"/>
              <a:gd name="connsiteX1" fmla="*/ 73115 w 1462298"/>
              <a:gd name="connsiteY1" fmla="*/ 0 h 731149"/>
              <a:gd name="connsiteX2" fmla="*/ 1389183 w 1462298"/>
              <a:gd name="connsiteY2" fmla="*/ 0 h 731149"/>
              <a:gd name="connsiteX3" fmla="*/ 1462298 w 1462298"/>
              <a:gd name="connsiteY3" fmla="*/ 73115 h 731149"/>
              <a:gd name="connsiteX4" fmla="*/ 1462298 w 1462298"/>
              <a:gd name="connsiteY4" fmla="*/ 658034 h 731149"/>
              <a:gd name="connsiteX5" fmla="*/ 1389183 w 1462298"/>
              <a:gd name="connsiteY5" fmla="*/ 731149 h 731149"/>
              <a:gd name="connsiteX6" fmla="*/ 73115 w 1462298"/>
              <a:gd name="connsiteY6" fmla="*/ 731149 h 731149"/>
              <a:gd name="connsiteX7" fmla="*/ 0 w 1462298"/>
              <a:gd name="connsiteY7" fmla="*/ 658034 h 731149"/>
              <a:gd name="connsiteX8" fmla="*/ 0 w 1462298"/>
              <a:gd name="connsiteY8" fmla="*/ 73115 h 7311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62298" h="731149">
                <a:moveTo>
                  <a:pt x="0" y="73115"/>
                </a:moveTo>
                <a:cubicBezTo>
                  <a:pt x="0" y="32735"/>
                  <a:pt x="32735" y="0"/>
                  <a:pt x="73115" y="0"/>
                </a:cubicBezTo>
                <a:lnTo>
                  <a:pt x="1389183" y="0"/>
                </a:lnTo>
                <a:cubicBezTo>
                  <a:pt x="1429563" y="0"/>
                  <a:pt x="1462298" y="32735"/>
                  <a:pt x="1462298" y="73115"/>
                </a:cubicBezTo>
                <a:lnTo>
                  <a:pt x="1462298" y="658034"/>
                </a:lnTo>
                <a:cubicBezTo>
                  <a:pt x="1462298" y="698414"/>
                  <a:pt x="1429563" y="731149"/>
                  <a:pt x="1389183" y="731149"/>
                </a:cubicBezTo>
                <a:lnTo>
                  <a:pt x="73115" y="731149"/>
                </a:lnTo>
                <a:cubicBezTo>
                  <a:pt x="32735" y="731149"/>
                  <a:pt x="0" y="698414"/>
                  <a:pt x="0" y="658034"/>
                </a:cubicBezTo>
                <a:lnTo>
                  <a:pt x="0" y="73115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0824" tIns="20824" rIns="20824" bIns="20824" numCol="1" spcCol="1270" anchor="ctr" anchorCtr="0">
            <a:noAutofit/>
          </a:bodyPr>
          <a:lstStyle/>
          <a:p>
            <a:pPr algn="ctr" defTabSz="333375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400" b="1" dirty="0"/>
              <a:t>Architecture &amp; Design</a:t>
            </a:r>
          </a:p>
        </p:txBody>
      </p:sp>
      <p:sp>
        <p:nvSpPr>
          <p:cNvPr id="13" name="Freeform 29">
            <a:extLst>
              <a:ext uri="{FF2B5EF4-FFF2-40B4-BE49-F238E27FC236}">
                <a16:creationId xmlns:a16="http://schemas.microsoft.com/office/drawing/2014/main" id="{2C69F35E-0D7E-41E9-9594-C725FAD3F0A4}"/>
              </a:ext>
            </a:extLst>
          </p:cNvPr>
          <p:cNvSpPr/>
          <p:nvPr/>
        </p:nvSpPr>
        <p:spPr>
          <a:xfrm>
            <a:off x="4999526" y="4006048"/>
            <a:ext cx="1178722" cy="697637"/>
          </a:xfrm>
          <a:custGeom>
            <a:avLst/>
            <a:gdLst>
              <a:gd name="connsiteX0" fmla="*/ 0 w 1462298"/>
              <a:gd name="connsiteY0" fmla="*/ 73115 h 731149"/>
              <a:gd name="connsiteX1" fmla="*/ 73115 w 1462298"/>
              <a:gd name="connsiteY1" fmla="*/ 0 h 731149"/>
              <a:gd name="connsiteX2" fmla="*/ 1389183 w 1462298"/>
              <a:gd name="connsiteY2" fmla="*/ 0 h 731149"/>
              <a:gd name="connsiteX3" fmla="*/ 1462298 w 1462298"/>
              <a:gd name="connsiteY3" fmla="*/ 73115 h 731149"/>
              <a:gd name="connsiteX4" fmla="*/ 1462298 w 1462298"/>
              <a:gd name="connsiteY4" fmla="*/ 658034 h 731149"/>
              <a:gd name="connsiteX5" fmla="*/ 1389183 w 1462298"/>
              <a:gd name="connsiteY5" fmla="*/ 731149 h 731149"/>
              <a:gd name="connsiteX6" fmla="*/ 73115 w 1462298"/>
              <a:gd name="connsiteY6" fmla="*/ 731149 h 731149"/>
              <a:gd name="connsiteX7" fmla="*/ 0 w 1462298"/>
              <a:gd name="connsiteY7" fmla="*/ 658034 h 731149"/>
              <a:gd name="connsiteX8" fmla="*/ 0 w 1462298"/>
              <a:gd name="connsiteY8" fmla="*/ 73115 h 7311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62298" h="731149">
                <a:moveTo>
                  <a:pt x="0" y="73115"/>
                </a:moveTo>
                <a:cubicBezTo>
                  <a:pt x="0" y="32735"/>
                  <a:pt x="32735" y="0"/>
                  <a:pt x="73115" y="0"/>
                </a:cubicBezTo>
                <a:lnTo>
                  <a:pt x="1389183" y="0"/>
                </a:lnTo>
                <a:cubicBezTo>
                  <a:pt x="1429563" y="0"/>
                  <a:pt x="1462298" y="32735"/>
                  <a:pt x="1462298" y="73115"/>
                </a:cubicBezTo>
                <a:lnTo>
                  <a:pt x="1462298" y="658034"/>
                </a:lnTo>
                <a:cubicBezTo>
                  <a:pt x="1462298" y="698414"/>
                  <a:pt x="1429563" y="731149"/>
                  <a:pt x="1389183" y="731149"/>
                </a:cubicBezTo>
                <a:lnTo>
                  <a:pt x="73115" y="731149"/>
                </a:lnTo>
                <a:cubicBezTo>
                  <a:pt x="32735" y="731149"/>
                  <a:pt x="0" y="698414"/>
                  <a:pt x="0" y="658034"/>
                </a:cubicBezTo>
                <a:lnTo>
                  <a:pt x="0" y="73115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0824" tIns="20824" rIns="20824" bIns="20824" numCol="1" spcCol="1270" anchor="ctr" anchorCtr="0">
            <a:noAutofit/>
          </a:bodyPr>
          <a:lstStyle/>
          <a:p>
            <a:pPr algn="ctr" defTabSz="333375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400" b="1" dirty="0"/>
              <a:t>Applied</a:t>
            </a:r>
          </a:p>
          <a:p>
            <a:pPr algn="ctr" defTabSz="333375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400" b="1" dirty="0"/>
              <a:t>Computing</a:t>
            </a:r>
          </a:p>
        </p:txBody>
      </p:sp>
      <p:sp>
        <p:nvSpPr>
          <p:cNvPr id="14" name="Freeform 31">
            <a:extLst>
              <a:ext uri="{FF2B5EF4-FFF2-40B4-BE49-F238E27FC236}">
                <a16:creationId xmlns:a16="http://schemas.microsoft.com/office/drawing/2014/main" id="{998C2E49-9FAC-4992-BCB7-ECAC5342343E}"/>
              </a:ext>
            </a:extLst>
          </p:cNvPr>
          <p:cNvSpPr/>
          <p:nvPr/>
        </p:nvSpPr>
        <p:spPr>
          <a:xfrm>
            <a:off x="6800873" y="4030258"/>
            <a:ext cx="1178722" cy="697637"/>
          </a:xfrm>
          <a:custGeom>
            <a:avLst/>
            <a:gdLst>
              <a:gd name="connsiteX0" fmla="*/ 0 w 1462298"/>
              <a:gd name="connsiteY0" fmla="*/ 73115 h 731149"/>
              <a:gd name="connsiteX1" fmla="*/ 73115 w 1462298"/>
              <a:gd name="connsiteY1" fmla="*/ 0 h 731149"/>
              <a:gd name="connsiteX2" fmla="*/ 1389183 w 1462298"/>
              <a:gd name="connsiteY2" fmla="*/ 0 h 731149"/>
              <a:gd name="connsiteX3" fmla="*/ 1462298 w 1462298"/>
              <a:gd name="connsiteY3" fmla="*/ 73115 h 731149"/>
              <a:gd name="connsiteX4" fmla="*/ 1462298 w 1462298"/>
              <a:gd name="connsiteY4" fmla="*/ 658034 h 731149"/>
              <a:gd name="connsiteX5" fmla="*/ 1389183 w 1462298"/>
              <a:gd name="connsiteY5" fmla="*/ 731149 h 731149"/>
              <a:gd name="connsiteX6" fmla="*/ 73115 w 1462298"/>
              <a:gd name="connsiteY6" fmla="*/ 731149 h 731149"/>
              <a:gd name="connsiteX7" fmla="*/ 0 w 1462298"/>
              <a:gd name="connsiteY7" fmla="*/ 658034 h 731149"/>
              <a:gd name="connsiteX8" fmla="*/ 0 w 1462298"/>
              <a:gd name="connsiteY8" fmla="*/ 73115 h 7311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62298" h="731149">
                <a:moveTo>
                  <a:pt x="0" y="73115"/>
                </a:moveTo>
                <a:cubicBezTo>
                  <a:pt x="0" y="32735"/>
                  <a:pt x="32735" y="0"/>
                  <a:pt x="73115" y="0"/>
                </a:cubicBezTo>
                <a:lnTo>
                  <a:pt x="1389183" y="0"/>
                </a:lnTo>
                <a:cubicBezTo>
                  <a:pt x="1429563" y="0"/>
                  <a:pt x="1462298" y="32735"/>
                  <a:pt x="1462298" y="73115"/>
                </a:cubicBezTo>
                <a:lnTo>
                  <a:pt x="1462298" y="658034"/>
                </a:lnTo>
                <a:cubicBezTo>
                  <a:pt x="1462298" y="698414"/>
                  <a:pt x="1429563" y="731149"/>
                  <a:pt x="1389183" y="731149"/>
                </a:cubicBezTo>
                <a:lnTo>
                  <a:pt x="73115" y="731149"/>
                </a:lnTo>
                <a:cubicBezTo>
                  <a:pt x="32735" y="731149"/>
                  <a:pt x="0" y="698414"/>
                  <a:pt x="0" y="658034"/>
                </a:cubicBezTo>
                <a:lnTo>
                  <a:pt x="0" y="73115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0824" tIns="20824" rIns="20824" bIns="20824" numCol="1" spcCol="1270" anchor="ctr" anchorCtr="0">
            <a:noAutofit/>
          </a:bodyPr>
          <a:lstStyle/>
          <a:p>
            <a:pPr algn="ctr" defTabSz="333375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400" b="1" dirty="0"/>
              <a:t>Engineering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3B8D84D-9248-4E27-ABCD-A3C97D197BD5}"/>
              </a:ext>
            </a:extLst>
          </p:cNvPr>
          <p:cNvCxnSpPr>
            <a:cxnSpLocks/>
          </p:cNvCxnSpPr>
          <p:nvPr/>
        </p:nvCxnSpPr>
        <p:spPr>
          <a:xfrm>
            <a:off x="2302414" y="2179926"/>
            <a:ext cx="1437345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292CA02-9B73-48E0-99BF-B76E6A173D48}"/>
              </a:ext>
            </a:extLst>
          </p:cNvPr>
          <p:cNvCxnSpPr>
            <a:cxnSpLocks/>
          </p:cNvCxnSpPr>
          <p:nvPr/>
        </p:nvCxnSpPr>
        <p:spPr>
          <a:xfrm>
            <a:off x="4938223" y="2179926"/>
            <a:ext cx="857913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9332FD7D-9407-44EA-9118-1AB6AC890438}"/>
              </a:ext>
            </a:extLst>
          </p:cNvPr>
          <p:cNvCxnSpPr>
            <a:cxnSpLocks/>
          </p:cNvCxnSpPr>
          <p:nvPr/>
        </p:nvCxnSpPr>
        <p:spPr>
          <a:xfrm flipH="1">
            <a:off x="3587816" y="2525860"/>
            <a:ext cx="468070" cy="1504398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A2735684-237B-47E2-9104-C03790CF8B2D}"/>
              </a:ext>
            </a:extLst>
          </p:cNvPr>
          <p:cNvCxnSpPr>
            <a:cxnSpLocks/>
          </p:cNvCxnSpPr>
          <p:nvPr/>
        </p:nvCxnSpPr>
        <p:spPr>
          <a:xfrm flipH="1">
            <a:off x="1452692" y="2478863"/>
            <a:ext cx="2425420" cy="1522422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608C24BE-121B-4252-924D-EE132874EEB8}"/>
              </a:ext>
            </a:extLst>
          </p:cNvPr>
          <p:cNvCxnSpPr>
            <a:cxnSpLocks/>
          </p:cNvCxnSpPr>
          <p:nvPr/>
        </p:nvCxnSpPr>
        <p:spPr>
          <a:xfrm>
            <a:off x="4502237" y="2522110"/>
            <a:ext cx="990994" cy="1508148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32A6A322-A481-4B96-B293-A0E399D08B2D}"/>
              </a:ext>
            </a:extLst>
          </p:cNvPr>
          <p:cNvCxnSpPr>
            <a:cxnSpLocks/>
          </p:cNvCxnSpPr>
          <p:nvPr/>
        </p:nvCxnSpPr>
        <p:spPr>
          <a:xfrm>
            <a:off x="4774802" y="2516888"/>
            <a:ext cx="2533502" cy="149291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40" name="Rectangle 39">
            <a:extLst>
              <a:ext uri="{FF2B5EF4-FFF2-40B4-BE49-F238E27FC236}">
                <a16:creationId xmlns:a16="http://schemas.microsoft.com/office/drawing/2014/main" id="{F1368788-9A2E-420C-A3B7-21797D4CA4EF}"/>
              </a:ext>
            </a:extLst>
          </p:cNvPr>
          <p:cNvSpPr/>
          <p:nvPr/>
        </p:nvSpPr>
        <p:spPr>
          <a:xfrm>
            <a:off x="2108157" y="5234764"/>
            <a:ext cx="566013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Where we are? SA1 Waterfront </a:t>
            </a:r>
            <a:r>
              <a:rPr lang="en-GB" dirty="0">
                <a:hlinkClick r:id="rId2"/>
              </a:rPr>
              <a:t>IQ</a:t>
            </a:r>
            <a:r>
              <a:rPr lang="en-GB" dirty="0"/>
              <a:t> building</a:t>
            </a:r>
          </a:p>
        </p:txBody>
      </p:sp>
      <p:sp>
        <p:nvSpPr>
          <p:cNvPr id="41" name="Freeform 19">
            <a:extLst>
              <a:ext uri="{FF2B5EF4-FFF2-40B4-BE49-F238E27FC236}">
                <a16:creationId xmlns:a16="http://schemas.microsoft.com/office/drawing/2014/main" id="{939F4D10-E9E0-4959-B458-0DD8DCCCE2E9}"/>
              </a:ext>
            </a:extLst>
          </p:cNvPr>
          <p:cNvSpPr/>
          <p:nvPr/>
        </p:nvSpPr>
        <p:spPr>
          <a:xfrm>
            <a:off x="3600712" y="1817170"/>
            <a:ext cx="1451490" cy="689139"/>
          </a:xfrm>
          <a:custGeom>
            <a:avLst/>
            <a:gdLst>
              <a:gd name="connsiteX0" fmla="*/ 0 w 1444487"/>
              <a:gd name="connsiteY0" fmla="*/ 72224 h 722243"/>
              <a:gd name="connsiteX1" fmla="*/ 72224 w 1444487"/>
              <a:gd name="connsiteY1" fmla="*/ 0 h 722243"/>
              <a:gd name="connsiteX2" fmla="*/ 1372263 w 1444487"/>
              <a:gd name="connsiteY2" fmla="*/ 0 h 722243"/>
              <a:gd name="connsiteX3" fmla="*/ 1444487 w 1444487"/>
              <a:gd name="connsiteY3" fmla="*/ 72224 h 722243"/>
              <a:gd name="connsiteX4" fmla="*/ 1444487 w 1444487"/>
              <a:gd name="connsiteY4" fmla="*/ 650019 h 722243"/>
              <a:gd name="connsiteX5" fmla="*/ 1372263 w 1444487"/>
              <a:gd name="connsiteY5" fmla="*/ 722243 h 722243"/>
              <a:gd name="connsiteX6" fmla="*/ 72224 w 1444487"/>
              <a:gd name="connsiteY6" fmla="*/ 722243 h 722243"/>
              <a:gd name="connsiteX7" fmla="*/ 0 w 1444487"/>
              <a:gd name="connsiteY7" fmla="*/ 650019 h 722243"/>
              <a:gd name="connsiteX8" fmla="*/ 0 w 1444487"/>
              <a:gd name="connsiteY8" fmla="*/ 72224 h 7222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44487" h="722243">
                <a:moveTo>
                  <a:pt x="0" y="72224"/>
                </a:moveTo>
                <a:cubicBezTo>
                  <a:pt x="0" y="32336"/>
                  <a:pt x="32336" y="0"/>
                  <a:pt x="72224" y="0"/>
                </a:cubicBezTo>
                <a:lnTo>
                  <a:pt x="1372263" y="0"/>
                </a:lnTo>
                <a:cubicBezTo>
                  <a:pt x="1412151" y="0"/>
                  <a:pt x="1444487" y="32336"/>
                  <a:pt x="1444487" y="72224"/>
                </a:cubicBezTo>
                <a:lnTo>
                  <a:pt x="1444487" y="650019"/>
                </a:lnTo>
                <a:cubicBezTo>
                  <a:pt x="1444487" y="689907"/>
                  <a:pt x="1412151" y="722243"/>
                  <a:pt x="1372263" y="722243"/>
                </a:cubicBezTo>
                <a:lnTo>
                  <a:pt x="72224" y="722243"/>
                </a:lnTo>
                <a:cubicBezTo>
                  <a:pt x="32336" y="722243"/>
                  <a:pt x="0" y="689907"/>
                  <a:pt x="0" y="650019"/>
                </a:cubicBezTo>
                <a:lnTo>
                  <a:pt x="0" y="72224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2533" tIns="22533" rIns="22533" bIns="22533" numCol="1" spcCol="1270" anchor="ctr" anchorCtr="0">
            <a:noAutofit/>
          </a:bodyPr>
          <a:lstStyle/>
          <a:p>
            <a:pPr algn="ctr" defTabSz="466725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b="1" dirty="0">
                <a:solidFill>
                  <a:schemeClr val="accent1">
                    <a:lumMod val="50000"/>
                  </a:schemeClr>
                </a:solidFill>
              </a:rPr>
              <a:t>Dean of the Institute</a:t>
            </a:r>
          </a:p>
        </p:txBody>
      </p:sp>
    </p:spTree>
    <p:extLst>
      <p:ext uri="{BB962C8B-B14F-4D97-AF65-F5344CB8AC3E}">
        <p14:creationId xmlns:p14="http://schemas.microsoft.com/office/powerpoint/2010/main" val="318319235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5003A3-0CA0-4B9B-8D21-ADE95AE674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549" y="692696"/>
            <a:ext cx="3071435" cy="606549"/>
          </a:xfrm>
        </p:spPr>
        <p:txBody>
          <a:bodyPr>
            <a:noAutofit/>
          </a:bodyPr>
          <a:lstStyle/>
          <a:p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Applied Computing</a:t>
            </a:r>
          </a:p>
        </p:txBody>
      </p:sp>
      <p:pic>
        <p:nvPicPr>
          <p:cNvPr id="1026" name="Picture 2" descr="kapilan radhakrishnan">
            <a:extLst>
              <a:ext uri="{FF2B5EF4-FFF2-40B4-BE49-F238E27FC236}">
                <a16:creationId xmlns:a16="http://schemas.microsoft.com/office/drawing/2014/main" id="{E0F63ECF-0FAD-49EC-ABA2-4725FC896F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3074" y="416197"/>
            <a:ext cx="897713" cy="11595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329E87E-E14D-4A9E-9970-2AEE75F9D1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95619" y="1227441"/>
            <a:ext cx="2828925" cy="361536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b="1" dirty="0"/>
              <a:t>Kapilan, Academic Director</a:t>
            </a:r>
          </a:p>
        </p:txBody>
      </p:sp>
      <p:pic>
        <p:nvPicPr>
          <p:cNvPr id="1029" name="Picture 5" descr="Tim">
            <a:extLst>
              <a:ext uri="{FF2B5EF4-FFF2-40B4-BE49-F238E27FC236}">
                <a16:creationId xmlns:a16="http://schemas.microsoft.com/office/drawing/2014/main" id="{13690200-3101-4D87-9E92-D9F9C3D034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5467" y="2409372"/>
            <a:ext cx="807581" cy="8601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 descr="bh">
            <a:extLst>
              <a:ext uri="{FF2B5EF4-FFF2-40B4-BE49-F238E27FC236}">
                <a16:creationId xmlns:a16="http://schemas.microsoft.com/office/drawing/2014/main" id="{2886F53A-B0FA-4EC2-A921-29A0B7EFFA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049" y="2376206"/>
            <a:ext cx="947996" cy="8820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 descr="gt">
            <a:extLst>
              <a:ext uri="{FF2B5EF4-FFF2-40B4-BE49-F238E27FC236}">
                <a16:creationId xmlns:a16="http://schemas.microsoft.com/office/drawing/2014/main" id="{1792AF0C-2C13-48FD-9CA2-D6A0C41565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3762" y="2392453"/>
            <a:ext cx="894160" cy="8601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43A14B59-5A1A-4701-BD88-85429D3C76DE}"/>
              </a:ext>
            </a:extLst>
          </p:cNvPr>
          <p:cNvSpPr txBox="1">
            <a:spLocks/>
          </p:cNvSpPr>
          <p:nvPr/>
        </p:nvSpPr>
        <p:spPr>
          <a:xfrm>
            <a:off x="3575074" y="2051480"/>
            <a:ext cx="2828925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Programme Managers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A3A79A9F-3BCF-4EC8-887C-8F6B944048B3}"/>
              </a:ext>
            </a:extLst>
          </p:cNvPr>
          <p:cNvSpPr txBox="1">
            <a:spLocks/>
          </p:cNvSpPr>
          <p:nvPr/>
        </p:nvSpPr>
        <p:spPr>
          <a:xfrm>
            <a:off x="5172607" y="3306947"/>
            <a:ext cx="475241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Tim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78D9F559-DC02-435D-AAF0-241BE209663D}"/>
              </a:ext>
            </a:extLst>
          </p:cNvPr>
          <p:cNvSpPr txBox="1">
            <a:spLocks/>
          </p:cNvSpPr>
          <p:nvPr/>
        </p:nvSpPr>
        <p:spPr>
          <a:xfrm>
            <a:off x="611560" y="3225216"/>
            <a:ext cx="475241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Bev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17642110-127E-41E2-B613-FFD7F3DDF4FC}"/>
              </a:ext>
            </a:extLst>
          </p:cNvPr>
          <p:cNvSpPr txBox="1">
            <a:spLocks/>
          </p:cNvSpPr>
          <p:nvPr/>
        </p:nvSpPr>
        <p:spPr>
          <a:xfrm>
            <a:off x="1798491" y="3285398"/>
            <a:ext cx="684701" cy="361536"/>
          </a:xfrm>
          <a:prstGeom prst="rect">
            <a:avLst/>
          </a:prstGeom>
        </p:spPr>
        <p:txBody>
          <a:bodyPr vert="horz" lIns="68580" tIns="34290" rIns="68580" bIns="34290" rtlCol="0">
            <a:normAutofit fontScale="925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Gaynor</a:t>
            </a:r>
          </a:p>
        </p:txBody>
      </p:sp>
      <p:pic>
        <p:nvPicPr>
          <p:cNvPr id="1032" name="Picture 8" descr="glj">
            <a:extLst>
              <a:ext uri="{FF2B5EF4-FFF2-40B4-BE49-F238E27FC236}">
                <a16:creationId xmlns:a16="http://schemas.microsoft.com/office/drawing/2014/main" id="{5F5FF55E-2A75-463E-9912-E42FAF6BB8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3958" y="2417466"/>
            <a:ext cx="892915" cy="8954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D5961EF9-5A93-4F54-A579-B735176A5441}"/>
              </a:ext>
            </a:extLst>
          </p:cNvPr>
          <p:cNvSpPr txBox="1">
            <a:spLocks/>
          </p:cNvSpPr>
          <p:nvPr/>
        </p:nvSpPr>
        <p:spPr>
          <a:xfrm>
            <a:off x="4016854" y="3351438"/>
            <a:ext cx="734582" cy="407221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Gareth</a:t>
            </a:r>
          </a:p>
        </p:txBody>
      </p:sp>
      <p:pic>
        <p:nvPicPr>
          <p:cNvPr id="1033" name="Picture 9" descr="car">
            <a:extLst>
              <a:ext uri="{FF2B5EF4-FFF2-40B4-BE49-F238E27FC236}">
                <a16:creationId xmlns:a16="http://schemas.microsoft.com/office/drawing/2014/main" id="{76A03283-FDF4-45E9-90C8-3A61C9F7C8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9395" y="3723440"/>
            <a:ext cx="878345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4" name="Picture 10" descr="lc">
            <a:extLst>
              <a:ext uri="{FF2B5EF4-FFF2-40B4-BE49-F238E27FC236}">
                <a16:creationId xmlns:a16="http://schemas.microsoft.com/office/drawing/2014/main" id="{972E5BA7-4DE9-4A16-BB33-14C7CCA0A5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6554" y="726453"/>
            <a:ext cx="891387" cy="836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F98FCB0F-5CF7-4CC2-8EE3-55CC8DB546CC}"/>
              </a:ext>
            </a:extLst>
          </p:cNvPr>
          <p:cNvSpPr txBox="1">
            <a:spLocks/>
          </p:cNvSpPr>
          <p:nvPr/>
        </p:nvSpPr>
        <p:spPr>
          <a:xfrm>
            <a:off x="7884368" y="1925721"/>
            <a:ext cx="734582" cy="385175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Lee </a:t>
            </a:r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A2B42555-3337-46C0-92E4-62D4870B27BE}"/>
              </a:ext>
            </a:extLst>
          </p:cNvPr>
          <p:cNvSpPr txBox="1">
            <a:spLocks/>
          </p:cNvSpPr>
          <p:nvPr/>
        </p:nvSpPr>
        <p:spPr>
          <a:xfrm>
            <a:off x="7616554" y="1697493"/>
            <a:ext cx="1075409" cy="476781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Technician</a:t>
            </a:r>
          </a:p>
        </p:txBody>
      </p:sp>
      <p:pic>
        <p:nvPicPr>
          <p:cNvPr id="1036" name="Picture 12" descr="md">
            <a:extLst>
              <a:ext uri="{FF2B5EF4-FFF2-40B4-BE49-F238E27FC236}">
                <a16:creationId xmlns:a16="http://schemas.microsoft.com/office/drawing/2014/main" id="{DA6AE1D7-6B7E-4752-ABEC-6D0465ECCF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4039" y="2422703"/>
            <a:ext cx="794147" cy="8298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7" name="Picture 13" descr="gd">
            <a:extLst>
              <a:ext uri="{FF2B5EF4-FFF2-40B4-BE49-F238E27FC236}">
                <a16:creationId xmlns:a16="http://schemas.microsoft.com/office/drawing/2014/main" id="{A4577DA6-A63B-40FB-9BCC-4E91D1D82B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8959" y="2386618"/>
            <a:ext cx="846266" cy="92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8" name="Picture 14" descr="sm">
            <a:extLst>
              <a:ext uri="{FF2B5EF4-FFF2-40B4-BE49-F238E27FC236}">
                <a16:creationId xmlns:a16="http://schemas.microsoft.com/office/drawing/2014/main" id="{47E61DD8-814E-4207-B0FD-3DA2A25C67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3048" y="3627380"/>
            <a:ext cx="847725" cy="8739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9" name="Picture 15" descr="nik">
            <a:extLst>
              <a:ext uri="{FF2B5EF4-FFF2-40B4-BE49-F238E27FC236}">
                <a16:creationId xmlns:a16="http://schemas.microsoft.com/office/drawing/2014/main" id="{55C90069-F24F-47D2-AD3F-7B97D859A7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4793" y="3692290"/>
            <a:ext cx="939724" cy="8046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40" name="Picture 16" descr="jw">
            <a:extLst>
              <a:ext uri="{FF2B5EF4-FFF2-40B4-BE49-F238E27FC236}">
                <a16:creationId xmlns:a16="http://schemas.microsoft.com/office/drawing/2014/main" id="{74DFF716-E59F-4D59-8E23-87FA93BA39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3443" y="3688099"/>
            <a:ext cx="890588" cy="8496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" name="Content Placeholder 2">
            <a:extLst>
              <a:ext uri="{FF2B5EF4-FFF2-40B4-BE49-F238E27FC236}">
                <a16:creationId xmlns:a16="http://schemas.microsoft.com/office/drawing/2014/main" id="{39DC1C42-DD7C-4270-9901-F318D1FC7FBA}"/>
              </a:ext>
            </a:extLst>
          </p:cNvPr>
          <p:cNvSpPr txBox="1">
            <a:spLocks/>
          </p:cNvSpPr>
          <p:nvPr/>
        </p:nvSpPr>
        <p:spPr>
          <a:xfrm>
            <a:off x="1561935" y="4586939"/>
            <a:ext cx="890588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Carlene</a:t>
            </a:r>
          </a:p>
        </p:txBody>
      </p:sp>
      <p:sp>
        <p:nvSpPr>
          <p:cNvPr id="32" name="Content Placeholder 2">
            <a:extLst>
              <a:ext uri="{FF2B5EF4-FFF2-40B4-BE49-F238E27FC236}">
                <a16:creationId xmlns:a16="http://schemas.microsoft.com/office/drawing/2014/main" id="{BA84AC81-55A9-4B21-8016-712469890562}"/>
              </a:ext>
            </a:extLst>
          </p:cNvPr>
          <p:cNvSpPr txBox="1">
            <a:spLocks/>
          </p:cNvSpPr>
          <p:nvPr/>
        </p:nvSpPr>
        <p:spPr>
          <a:xfrm>
            <a:off x="6144263" y="3258238"/>
            <a:ext cx="539487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Mike</a:t>
            </a:r>
          </a:p>
        </p:txBody>
      </p:sp>
      <p:sp>
        <p:nvSpPr>
          <p:cNvPr id="33" name="Content Placeholder 2">
            <a:extLst>
              <a:ext uri="{FF2B5EF4-FFF2-40B4-BE49-F238E27FC236}">
                <a16:creationId xmlns:a16="http://schemas.microsoft.com/office/drawing/2014/main" id="{D6581A12-32FA-4045-83D9-CACFD6AB3BD7}"/>
              </a:ext>
            </a:extLst>
          </p:cNvPr>
          <p:cNvSpPr txBox="1">
            <a:spLocks/>
          </p:cNvSpPr>
          <p:nvPr/>
        </p:nvSpPr>
        <p:spPr>
          <a:xfrm>
            <a:off x="7298947" y="2346189"/>
            <a:ext cx="890588" cy="94206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Steve</a:t>
            </a:r>
          </a:p>
          <a:p>
            <a:pPr marL="0" indent="0">
              <a:buNone/>
            </a:pPr>
            <a:r>
              <a:rPr lang="en-GB" sz="1350" b="1" dirty="0"/>
              <a:t>Rich </a:t>
            </a:r>
          </a:p>
          <a:p>
            <a:pPr marL="0" indent="0">
              <a:buNone/>
            </a:pPr>
            <a:r>
              <a:rPr lang="en-GB" sz="1350" b="1" dirty="0"/>
              <a:t>Al</a:t>
            </a:r>
          </a:p>
        </p:txBody>
      </p:sp>
      <p:sp>
        <p:nvSpPr>
          <p:cNvPr id="34" name="Content Placeholder 2">
            <a:extLst>
              <a:ext uri="{FF2B5EF4-FFF2-40B4-BE49-F238E27FC236}">
                <a16:creationId xmlns:a16="http://schemas.microsoft.com/office/drawing/2014/main" id="{D3300FD8-9B23-4512-BADC-E185C42FBF83}"/>
              </a:ext>
            </a:extLst>
          </p:cNvPr>
          <p:cNvSpPr txBox="1">
            <a:spLocks/>
          </p:cNvSpPr>
          <p:nvPr/>
        </p:nvSpPr>
        <p:spPr>
          <a:xfrm>
            <a:off x="6027166" y="4599062"/>
            <a:ext cx="539487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Sue</a:t>
            </a:r>
          </a:p>
        </p:txBody>
      </p:sp>
      <p:sp>
        <p:nvSpPr>
          <p:cNvPr id="35" name="Content Placeholder 2">
            <a:extLst>
              <a:ext uri="{FF2B5EF4-FFF2-40B4-BE49-F238E27FC236}">
                <a16:creationId xmlns:a16="http://schemas.microsoft.com/office/drawing/2014/main" id="{C846FC29-21A4-41AD-9938-0A9972DAD310}"/>
              </a:ext>
            </a:extLst>
          </p:cNvPr>
          <p:cNvSpPr txBox="1">
            <a:spLocks/>
          </p:cNvSpPr>
          <p:nvPr/>
        </p:nvSpPr>
        <p:spPr>
          <a:xfrm>
            <a:off x="4569190" y="4599062"/>
            <a:ext cx="539487" cy="344504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Nik</a:t>
            </a:r>
          </a:p>
        </p:txBody>
      </p:sp>
      <p:sp>
        <p:nvSpPr>
          <p:cNvPr id="36" name="Content Placeholder 2">
            <a:extLst>
              <a:ext uri="{FF2B5EF4-FFF2-40B4-BE49-F238E27FC236}">
                <a16:creationId xmlns:a16="http://schemas.microsoft.com/office/drawing/2014/main" id="{A981833E-2FB0-462A-B62E-4F6CDA28AFDB}"/>
              </a:ext>
            </a:extLst>
          </p:cNvPr>
          <p:cNvSpPr txBox="1">
            <a:spLocks/>
          </p:cNvSpPr>
          <p:nvPr/>
        </p:nvSpPr>
        <p:spPr>
          <a:xfrm>
            <a:off x="3136836" y="4582030"/>
            <a:ext cx="807195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James</a:t>
            </a:r>
          </a:p>
        </p:txBody>
      </p:sp>
      <p:sp>
        <p:nvSpPr>
          <p:cNvPr id="37" name="Content Placeholder 2">
            <a:extLst>
              <a:ext uri="{FF2B5EF4-FFF2-40B4-BE49-F238E27FC236}">
                <a16:creationId xmlns:a16="http://schemas.microsoft.com/office/drawing/2014/main" id="{5A3217E5-5DB8-4DBB-B448-1B5CD9DC382D}"/>
              </a:ext>
            </a:extLst>
          </p:cNvPr>
          <p:cNvSpPr txBox="1">
            <a:spLocks/>
          </p:cNvSpPr>
          <p:nvPr/>
        </p:nvSpPr>
        <p:spPr>
          <a:xfrm>
            <a:off x="2965434" y="3316755"/>
            <a:ext cx="890588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Gordon</a:t>
            </a:r>
          </a:p>
        </p:txBody>
      </p:sp>
      <p:sp>
        <p:nvSpPr>
          <p:cNvPr id="38" name="Content Placeholder 2">
            <a:extLst>
              <a:ext uri="{FF2B5EF4-FFF2-40B4-BE49-F238E27FC236}">
                <a16:creationId xmlns:a16="http://schemas.microsoft.com/office/drawing/2014/main" id="{66B1F576-A95F-48B7-8E1D-3EFA55738BE7}"/>
              </a:ext>
            </a:extLst>
          </p:cNvPr>
          <p:cNvSpPr txBox="1">
            <a:spLocks/>
          </p:cNvSpPr>
          <p:nvPr/>
        </p:nvSpPr>
        <p:spPr>
          <a:xfrm>
            <a:off x="3583791" y="5157192"/>
            <a:ext cx="890588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Gary</a:t>
            </a:r>
          </a:p>
        </p:txBody>
      </p:sp>
      <p:sp>
        <p:nvSpPr>
          <p:cNvPr id="39" name="Content Placeholder 2">
            <a:extLst>
              <a:ext uri="{FF2B5EF4-FFF2-40B4-BE49-F238E27FC236}">
                <a16:creationId xmlns:a16="http://schemas.microsoft.com/office/drawing/2014/main" id="{D48D0980-1D3D-48D7-9FB5-DC2FBDF77389}"/>
              </a:ext>
            </a:extLst>
          </p:cNvPr>
          <p:cNvSpPr txBox="1">
            <a:spLocks/>
          </p:cNvSpPr>
          <p:nvPr/>
        </p:nvSpPr>
        <p:spPr>
          <a:xfrm>
            <a:off x="2483417" y="5167047"/>
            <a:ext cx="890588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Andrew</a:t>
            </a:r>
          </a:p>
        </p:txBody>
      </p:sp>
      <p:sp>
        <p:nvSpPr>
          <p:cNvPr id="40" name="Content Placeholder 2">
            <a:extLst>
              <a:ext uri="{FF2B5EF4-FFF2-40B4-BE49-F238E27FC236}">
                <a16:creationId xmlns:a16="http://schemas.microsoft.com/office/drawing/2014/main" id="{44F7D61F-E2AE-4346-9190-F9007229445B}"/>
              </a:ext>
            </a:extLst>
          </p:cNvPr>
          <p:cNvSpPr txBox="1">
            <a:spLocks/>
          </p:cNvSpPr>
          <p:nvPr/>
        </p:nvSpPr>
        <p:spPr>
          <a:xfrm>
            <a:off x="4451384" y="5147904"/>
            <a:ext cx="2568906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John        Phil</a:t>
            </a:r>
          </a:p>
        </p:txBody>
      </p:sp>
      <p:sp>
        <p:nvSpPr>
          <p:cNvPr id="41" name="Content Placeholder 2">
            <a:extLst>
              <a:ext uri="{FF2B5EF4-FFF2-40B4-BE49-F238E27FC236}">
                <a16:creationId xmlns:a16="http://schemas.microsoft.com/office/drawing/2014/main" id="{9F87CDB7-2794-40AC-AAD4-4E8711DD1AFB}"/>
              </a:ext>
            </a:extLst>
          </p:cNvPr>
          <p:cNvSpPr txBox="1">
            <a:spLocks/>
          </p:cNvSpPr>
          <p:nvPr/>
        </p:nvSpPr>
        <p:spPr>
          <a:xfrm>
            <a:off x="7120336" y="4578243"/>
            <a:ext cx="789792" cy="344504"/>
          </a:xfrm>
          <a:prstGeom prst="rect">
            <a:avLst/>
          </a:prstGeom>
        </p:spPr>
        <p:txBody>
          <a:bodyPr vert="horz" lIns="68580" tIns="34290" rIns="68580" bIns="34290" rtlCol="0">
            <a:normAutofit fontScale="925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Nitheesh</a:t>
            </a:r>
          </a:p>
        </p:txBody>
      </p:sp>
      <p:pic>
        <p:nvPicPr>
          <p:cNvPr id="4" name="Picture 3" descr="A person wearing glasses and smiling at the camera&#10;&#10;Description automatically generated">
            <a:extLst>
              <a:ext uri="{FF2B5EF4-FFF2-40B4-BE49-F238E27FC236}">
                <a16:creationId xmlns:a16="http://schemas.microsoft.com/office/drawing/2014/main" id="{3BAE50F4-CF18-4E77-AE88-331D1E32AF38}"/>
              </a:ext>
            </a:extLst>
          </p:cNvPr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9801" y="3612607"/>
            <a:ext cx="715945" cy="873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776646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6CFB91-1EAC-4BAE-A0A4-F5F3F98C9C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Programme Manager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FA6840-00FB-4322-A19A-2A72C90698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First point of contact for you!</a:t>
            </a:r>
          </a:p>
          <a:p>
            <a:r>
              <a:rPr lang="en-GB" dirty="0"/>
              <a:t>Bev and Gaynor – Digital Degree Apprenticeships </a:t>
            </a:r>
          </a:p>
          <a:p>
            <a:r>
              <a:rPr lang="en-GB" dirty="0"/>
              <a:t>Gordon and Gareth – Comp, DIS, CNCS, SE, Web, Games Dev, Cloud</a:t>
            </a:r>
          </a:p>
          <a:p>
            <a:r>
              <a:rPr lang="en-GB" dirty="0"/>
              <a:t>Richard – Games Design</a:t>
            </a:r>
          </a:p>
          <a:p>
            <a:r>
              <a:rPr lang="en-GB" dirty="0"/>
              <a:t>Al - Animation </a:t>
            </a:r>
          </a:p>
          <a:p>
            <a:r>
              <a:rPr lang="en-GB" dirty="0"/>
              <a:t>Steve – EEE</a:t>
            </a:r>
          </a:p>
          <a:p>
            <a:r>
              <a:rPr lang="en-GB" dirty="0"/>
              <a:t>Tim and Mike – PG Computing</a:t>
            </a:r>
          </a:p>
        </p:txBody>
      </p:sp>
    </p:spTree>
    <p:extLst>
      <p:ext uri="{BB962C8B-B14F-4D97-AF65-F5344CB8AC3E}">
        <p14:creationId xmlns:p14="http://schemas.microsoft.com/office/powerpoint/2010/main" val="35623927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7FE54B-3901-41A1-9ACF-6F65B06FE9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Our Ethos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7FE88A-1C43-4FDA-825F-EBCCA506F6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0" y="1844824"/>
            <a:ext cx="8136904" cy="2736304"/>
          </a:xfrm>
        </p:spPr>
        <p:txBody>
          <a:bodyPr>
            <a:normAutofit fontScale="92500" lnSpcReduction="10000"/>
          </a:bodyPr>
          <a:lstStyle/>
          <a:p>
            <a:r>
              <a:rPr lang="en-GB" sz="2800" dirty="0"/>
              <a:t>Respect and support every individual </a:t>
            </a:r>
          </a:p>
          <a:p>
            <a:r>
              <a:rPr lang="en-GB" sz="2800" dirty="0"/>
              <a:t>Provide you with best learning and teaching experience </a:t>
            </a:r>
          </a:p>
          <a:p>
            <a:r>
              <a:rPr lang="en-GB" sz="2800" dirty="0"/>
              <a:t>Work with industries</a:t>
            </a:r>
          </a:p>
          <a:p>
            <a:r>
              <a:rPr lang="en-GB" sz="2800" dirty="0"/>
              <a:t>Inclusive and team working </a:t>
            </a:r>
          </a:p>
          <a:p>
            <a:r>
              <a:rPr lang="en-GB" sz="2800" dirty="0"/>
              <a:t>Student voice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03589943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873105-1FD3-477E-93EF-3FD5EBE08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1720" y="476672"/>
            <a:ext cx="4722292" cy="720080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accent1">
                    <a:lumMod val="50000"/>
                  </a:schemeClr>
                </a:solidFill>
              </a:rPr>
              <a:t>Who is here today?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276897-779B-4254-95A3-6274B6F31E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0" y="1412776"/>
            <a:ext cx="7200800" cy="3888432"/>
          </a:xfrm>
        </p:spPr>
        <p:txBody>
          <a:bodyPr>
            <a:noAutofit/>
          </a:bodyPr>
          <a:lstStyle/>
          <a:p>
            <a:r>
              <a:rPr lang="en-GB" sz="2000" dirty="0" err="1"/>
              <a:t>CertHE</a:t>
            </a:r>
            <a:r>
              <a:rPr lang="en-GB" sz="2000" dirty="0"/>
              <a:t> STEM (Computing)</a:t>
            </a:r>
          </a:p>
          <a:p>
            <a:r>
              <a:rPr lang="en-GB" sz="2000" dirty="0"/>
              <a:t>Computing</a:t>
            </a:r>
          </a:p>
          <a:p>
            <a:r>
              <a:rPr lang="en-GB" sz="2000" dirty="0"/>
              <a:t>Data Information and Systems</a:t>
            </a:r>
          </a:p>
          <a:p>
            <a:r>
              <a:rPr lang="en-GB" sz="2000" dirty="0"/>
              <a:t>Computer Animation</a:t>
            </a:r>
          </a:p>
          <a:p>
            <a:r>
              <a:rPr lang="en-GB" sz="2000" dirty="0"/>
              <a:t>Computer Games Design</a:t>
            </a:r>
          </a:p>
          <a:p>
            <a:r>
              <a:rPr lang="en-GB" sz="2000" dirty="0"/>
              <a:t>Computer Networks and Cyber Security</a:t>
            </a:r>
          </a:p>
          <a:p>
            <a:r>
              <a:rPr lang="en-GB" sz="2000" dirty="0"/>
              <a:t>Electrical &amp; Electronics Engineering</a:t>
            </a:r>
          </a:p>
          <a:p>
            <a:r>
              <a:rPr lang="en-GB" sz="2000" dirty="0"/>
              <a:t>Games Development </a:t>
            </a:r>
          </a:p>
          <a:p>
            <a:r>
              <a:rPr lang="en-GB" sz="2000" dirty="0"/>
              <a:t>Software Engineering</a:t>
            </a:r>
          </a:p>
          <a:p>
            <a:r>
              <a:rPr lang="en-GB" sz="2000" dirty="0"/>
              <a:t>Web Development </a:t>
            </a:r>
          </a:p>
          <a:p>
            <a:r>
              <a:rPr lang="en-GB" sz="2000" b="1" dirty="0"/>
              <a:t>New</a:t>
            </a:r>
            <a:r>
              <a:rPr lang="en-GB" sz="2000" dirty="0"/>
              <a:t>: Cloud Computing and Cloud Software Development</a:t>
            </a:r>
          </a:p>
        </p:txBody>
      </p:sp>
    </p:spTree>
    <p:extLst>
      <p:ext uri="{BB962C8B-B14F-4D97-AF65-F5344CB8AC3E}">
        <p14:creationId xmlns:p14="http://schemas.microsoft.com/office/powerpoint/2010/main" val="259840427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0D0E7-2D7B-4E4B-8679-C488C5812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1</a:t>
            </a:r>
            <a:r>
              <a:rPr lang="en-GB" baseline="30000" dirty="0">
                <a:solidFill>
                  <a:schemeClr val="accent1">
                    <a:lumMod val="50000"/>
                  </a:schemeClr>
                </a:solidFill>
              </a:rPr>
              <a:t>st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Year…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6FC53B-CCE7-45AF-8F06-4CD5E29392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0" y="1268760"/>
            <a:ext cx="7859216" cy="3629025"/>
          </a:xfrm>
        </p:spPr>
        <p:txBody>
          <a:bodyPr>
            <a:noAutofit/>
          </a:bodyPr>
          <a:lstStyle/>
          <a:p>
            <a:r>
              <a:rPr lang="en-GB" sz="2000" dirty="0"/>
              <a:t>We are here to support you</a:t>
            </a:r>
          </a:p>
          <a:p>
            <a:r>
              <a:rPr lang="en-GB" sz="2000" dirty="0"/>
              <a:t>Semester 1: 21/09/20 to 22/01/21, Christmas break 14/12/20 to 01/01/21</a:t>
            </a:r>
          </a:p>
          <a:p>
            <a:pPr marL="0" indent="0">
              <a:buNone/>
            </a:pPr>
            <a:r>
              <a:rPr lang="en-GB" sz="2000" dirty="0"/>
              <a:t>    Assessment period: 11/01/21 to 22/01/21</a:t>
            </a:r>
          </a:p>
          <a:p>
            <a:r>
              <a:rPr lang="en-GB" sz="2000" dirty="0"/>
              <a:t>Semester 2: 25/01/21 to 31/05/20, Easter break 29/03/21 to 16/04/21</a:t>
            </a:r>
          </a:p>
          <a:p>
            <a:r>
              <a:rPr lang="en-GB" sz="2000" dirty="0"/>
              <a:t>Programme of Study Handbook</a:t>
            </a:r>
          </a:p>
          <a:p>
            <a:r>
              <a:rPr lang="en-GB" sz="2000" dirty="0"/>
              <a:t>Virtual Learning Environment</a:t>
            </a:r>
          </a:p>
          <a:p>
            <a:r>
              <a:rPr lang="en-GB" sz="2000" dirty="0"/>
              <a:t>Attendance monitoring</a:t>
            </a:r>
          </a:p>
          <a:p>
            <a:r>
              <a:rPr lang="en-GB" sz="2000" dirty="0"/>
              <a:t>Assessments Schedule</a:t>
            </a:r>
          </a:p>
          <a:p>
            <a:r>
              <a:rPr lang="en-GB" sz="2000" dirty="0"/>
              <a:t>Feedback – 20 working days</a:t>
            </a:r>
          </a:p>
          <a:p>
            <a:r>
              <a:rPr lang="en-GB" sz="2000" dirty="0"/>
              <a:t>Results portal – </a:t>
            </a:r>
            <a:r>
              <a:rPr lang="en-GB" sz="2000" b="1" dirty="0"/>
              <a:t>Feb and June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6273238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7A66F-444A-4354-BDCF-8E59D22992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08" y="404664"/>
            <a:ext cx="6683765" cy="646343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Few points to remember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DBAA0B-0C36-4D0F-8517-9F7DB9A07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916832"/>
            <a:ext cx="3350438" cy="2160240"/>
          </a:xfrm>
        </p:spPr>
        <p:txBody>
          <a:bodyPr>
            <a:noAutofit/>
          </a:bodyPr>
          <a:lstStyle/>
          <a:p>
            <a:r>
              <a:rPr lang="en-GB" sz="2400" dirty="0"/>
              <a:t>Team working</a:t>
            </a:r>
          </a:p>
          <a:p>
            <a:r>
              <a:rPr lang="en-GB" sz="2400" dirty="0"/>
              <a:t>Time management</a:t>
            </a:r>
          </a:p>
          <a:p>
            <a:r>
              <a:rPr lang="en-GB" sz="2400" dirty="0"/>
              <a:t>Do not leave till late</a:t>
            </a:r>
          </a:p>
          <a:p>
            <a:r>
              <a:rPr lang="en-GB" sz="2400" dirty="0"/>
              <a:t>Talk to us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50A84D2A-83C4-4190-92C5-E6E1DFD7BF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28" y="1556792"/>
            <a:ext cx="5072062" cy="3467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40535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Covid-19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CAFA7A-C30A-4CE5-A595-46D031E4FE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17032"/>
          </a:xfrm>
        </p:spPr>
        <p:txBody>
          <a:bodyPr/>
          <a:lstStyle/>
          <a:p>
            <a:r>
              <a:rPr lang="en-GB" dirty="0">
                <a:hlinkClick r:id="rId2"/>
              </a:rPr>
              <a:t>Returning to campus</a:t>
            </a:r>
            <a:endParaRPr lang="en-GB" dirty="0"/>
          </a:p>
          <a:p>
            <a:pPr lvl="1"/>
            <a:r>
              <a:rPr lang="en-GB" dirty="0"/>
              <a:t>Social distancing</a:t>
            </a:r>
          </a:p>
          <a:p>
            <a:pPr lvl="1"/>
            <a:r>
              <a:rPr lang="en-GB" dirty="0"/>
              <a:t>Face covering</a:t>
            </a:r>
          </a:p>
          <a:p>
            <a:pPr lvl="1"/>
            <a:r>
              <a:rPr lang="en-GB" dirty="0"/>
              <a:t>Hygiene</a:t>
            </a:r>
          </a:p>
          <a:p>
            <a:r>
              <a:rPr lang="en-GB" dirty="0">
                <a:hlinkClick r:id="rId3"/>
              </a:rPr>
              <a:t>https://uwtsd.ac.uk/coronavirus/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00913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9E388-17E3-4F30-A8E4-A520A79AEA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Other Key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6EB31-42FC-4340-A92E-0B032F223C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Library</a:t>
            </a:r>
            <a:r>
              <a:rPr lang="en-GB" dirty="0"/>
              <a:t> – Y </a:t>
            </a:r>
            <a:r>
              <a:rPr lang="en-GB" dirty="0" err="1"/>
              <a:t>Ffrowm</a:t>
            </a:r>
            <a:r>
              <a:rPr lang="en-GB" dirty="0"/>
              <a:t> </a:t>
            </a:r>
          </a:p>
          <a:p>
            <a:r>
              <a:rPr lang="en-GB" dirty="0"/>
              <a:t>Student Services – Val Harding</a:t>
            </a:r>
          </a:p>
          <a:p>
            <a:r>
              <a:rPr lang="en-GB" dirty="0"/>
              <a:t>Timetable - </a:t>
            </a:r>
            <a:r>
              <a:rPr lang="en-GB" dirty="0" err="1"/>
              <a:t>Celcat</a:t>
            </a:r>
            <a:endParaRPr lang="en-GB" dirty="0"/>
          </a:p>
          <a:p>
            <a:r>
              <a:rPr lang="en-GB" dirty="0">
                <a:hlinkClick r:id="rId3"/>
              </a:rPr>
              <a:t>Students Union</a:t>
            </a:r>
            <a:endParaRPr lang="en-GB" dirty="0"/>
          </a:p>
          <a:p>
            <a:r>
              <a:rPr lang="en-GB" dirty="0"/>
              <a:t>Welcome week </a:t>
            </a:r>
            <a:r>
              <a:rPr lang="en-GB" dirty="0">
                <a:hlinkClick r:id="rId4"/>
              </a:rPr>
              <a:t>activities</a:t>
            </a:r>
            <a:r>
              <a:rPr lang="en-GB" dirty="0"/>
              <a:t> </a:t>
            </a:r>
          </a:p>
          <a:p>
            <a:r>
              <a:rPr lang="en-GB" dirty="0"/>
              <a:t>The </a:t>
            </a:r>
            <a:r>
              <a:rPr lang="en-GB" dirty="0">
                <a:hlinkClick r:id="rId5"/>
              </a:rPr>
              <a:t>Hwb</a:t>
            </a:r>
            <a:r>
              <a:rPr lang="en-GB" dirty="0"/>
              <a:t> app</a:t>
            </a:r>
          </a:p>
        </p:txBody>
      </p:sp>
    </p:spTree>
    <p:extLst>
      <p:ext uri="{BB962C8B-B14F-4D97-AF65-F5344CB8AC3E}">
        <p14:creationId xmlns:p14="http://schemas.microsoft.com/office/powerpoint/2010/main" val="34919638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3601D0-D217-42B0-9A8F-EB9C832EEE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16CEAF-2E8E-4305-BA41-02CA966B37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https://hwb.uwtsd.ac.uk/pages/student/resources_welcomeandinduction/welcomeresources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44894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0622746-FE0F-0E43-925D-636F1AFA5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96" y="116632"/>
            <a:ext cx="9071992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50760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1C8677D-6AC9-5B4C-BD0E-9950912632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96" y="116632"/>
            <a:ext cx="9087982" cy="5135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983207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schemas.microsoft.com/office/infopath/2007/PartnerControls"/>
    <ds:schemaRef ds:uri="303dbf9b-b85b-46a0-94f1-894078c07ec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238</TotalTime>
  <Words>387</Words>
  <Application>Microsoft Office PowerPoint</Application>
  <PresentationFormat>On-screen Show (4:3)</PresentationFormat>
  <Paragraphs>102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Myriad Pro</vt:lpstr>
      <vt:lpstr>Arial</vt:lpstr>
      <vt:lpstr>Calibri</vt:lpstr>
      <vt:lpstr>Wingdings 3</vt:lpstr>
      <vt:lpstr>20140311PresentationUWTSDTemplate</vt:lpstr>
      <vt:lpstr>Applied Computing Wales Institute of Science and Art (WISA)</vt:lpstr>
      <vt:lpstr>PowerPoint Presentation</vt:lpstr>
      <vt:lpstr>PowerPoint Presentation</vt:lpstr>
      <vt:lpstr>PowerPoint Presentation</vt:lpstr>
      <vt:lpstr>Welcome to UWTSD</vt:lpstr>
      <vt:lpstr>Wales Institute of Science and Art</vt:lpstr>
      <vt:lpstr>Applied Computing</vt:lpstr>
      <vt:lpstr>Programme Manager</vt:lpstr>
      <vt:lpstr>Our Ethos</vt:lpstr>
      <vt:lpstr>Who is here today?</vt:lpstr>
      <vt:lpstr>1st Year…</vt:lpstr>
      <vt:lpstr>Few points to remember</vt:lpstr>
      <vt:lpstr>Covid-19 </vt:lpstr>
      <vt:lpstr>Other Key services</vt:lpstr>
      <vt:lpstr>Further information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Kapilan Radhakrishnan</cp:lastModifiedBy>
  <cp:revision>75</cp:revision>
  <dcterms:created xsi:type="dcterms:W3CDTF">2015-04-14T15:21:28Z</dcterms:created>
  <dcterms:modified xsi:type="dcterms:W3CDTF">2020-10-05T13:59:23Z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