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09" d="100"/>
          <a:sy n="109" d="100"/>
        </p:scale>
        <p:origin x="100" y="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6003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f:/r/personal/2505006_student_uwtsd_ac_uk/Documents/Premraj/Ens%20videos?d=w00c5e8295e2146069a8bc8f3d82ea0a2&amp;csf=1&amp;web=1&amp;e=Ws6zU3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0784" y="2471286"/>
            <a:ext cx="10972800" cy="13162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9FB3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– Enterprise Network Security</a:t>
            </a:r>
            <a:endParaRPr lang="en-US" sz="2000" dirty="0"/>
          </a:p>
        </p:txBody>
      </p:sp>
      <p:sp>
        <p:nvSpPr>
          <p:cNvPr id="3" name="Text 1"/>
          <p:cNvSpPr/>
          <p:nvPr/>
        </p:nvSpPr>
        <p:spPr>
          <a:xfrm>
            <a:off x="450784" y="2781701"/>
            <a:ext cx="10972800" cy="2047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IN" sz="4000" b="1" dirty="0">
                <a:solidFill>
                  <a:schemeClr val="bg1"/>
                </a:solidFill>
              </a:rPr>
              <a:t>Securing the Enterprise Network Implementation of a Network Security Solution</a:t>
            </a:r>
            <a:endParaRPr lang="en-US" sz="4000" b="1" dirty="0">
              <a:solidFill>
                <a:schemeClr val="bg1"/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519764" y="3253339"/>
            <a:ext cx="11062636" cy="111936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640080" y="612648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695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and Digital Forensics  | </a:t>
            </a:r>
            <a:endParaRPr lang="en-US" sz="13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AE0B46-B74F-723D-3E9A-0CD0557B2B39}"/>
              </a:ext>
            </a:extLst>
          </p:cNvPr>
          <p:cNvSpPr txBox="1"/>
          <p:nvPr/>
        </p:nvSpPr>
        <p:spPr>
          <a:xfrm>
            <a:off x="450784" y="4515613"/>
            <a:ext cx="4213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Student Name: Premraj Janga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33ECAE0-57C2-9C1A-49BA-ED8E4A2E9E09}"/>
              </a:ext>
            </a:extLst>
          </p:cNvPr>
          <p:cNvSpPr txBox="1"/>
          <p:nvPr/>
        </p:nvSpPr>
        <p:spPr>
          <a:xfrm>
            <a:off x="450784" y="4817809"/>
            <a:ext cx="4402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Student ID: 2505006</a:t>
            </a:r>
            <a:endParaRPr lang="en-IN" b="1" dirty="0">
              <a:solidFill>
                <a:schemeClr val="bg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5B9769-14C7-0380-9110-B3E6733C08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764" y="1041467"/>
            <a:ext cx="4222221" cy="182973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0972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Lab Overview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48640" y="1097280"/>
            <a:ext cx="10972800" cy="18288"/>
          </a:xfrm>
          <a:prstGeom prst="rect">
            <a:avLst/>
          </a:prstGeom>
          <a:solidFill>
            <a:srgbClr val="D8DEE6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731520" y="1463040"/>
            <a:ext cx="10607040" cy="4937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7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Objective: Deploy and license a Check Point R81.20 Security Gateway (A-GW) managed by a Security Management Server (A-SMS).</a:t>
            </a:r>
            <a:endParaRPr lang="en-US" sz="170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7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Topology: A-GW (10.1.1.1) protects internal segments; A-SMS (10.1.1.101) manages it via Secure Internal Communication (SIC).</a:t>
            </a:r>
            <a:endParaRPr lang="en-US" sz="170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7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1: Installation, licensing, SIC trust, SmartConsole setup.</a:t>
            </a:r>
            <a:endParaRPr lang="en-US" sz="170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7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2: Access Control </a:t>
            </a:r>
            <a:r>
              <a:rPr lang="en-US" sz="1700" dirty="0" err="1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rulebase</a:t>
            </a:r>
            <a:r>
              <a:rPr lang="en-US" sz="17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and traffic testing.</a:t>
            </a:r>
            <a:endParaRPr lang="en-US" sz="170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7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3: Threat Prevention — Strict profile configuration.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4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112471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Lab Network Topology — All Virtual Machines</a:t>
            </a:r>
            <a:endParaRPr lang="en-US" sz="2200" dirty="0"/>
          </a:p>
        </p:txBody>
      </p:sp>
      <p:sp>
        <p:nvSpPr>
          <p:cNvPr id="3" name="Shape 1"/>
          <p:cNvSpPr/>
          <p:nvPr/>
        </p:nvSpPr>
        <p:spPr>
          <a:xfrm>
            <a:off x="457200" y="960120"/>
            <a:ext cx="11247120" cy="18288"/>
          </a:xfrm>
          <a:prstGeom prst="rect">
            <a:avLst/>
          </a:prstGeom>
          <a:solidFill>
            <a:srgbClr val="D8DEE6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" name="Image 0" descr="/mnt/user-data/uploads/All_Vm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825752" y="1143000"/>
            <a:ext cx="8540496" cy="4270248"/>
          </a:xfrm>
          <a:prstGeom prst="rect">
            <a:avLst/>
          </a:prstGeom>
          <a:ln w="9525">
            <a:solidFill>
              <a:srgbClr val="B0B8C4"/>
            </a:solidFill>
          </a:ln>
          <a:effectLst>
            <a:outerShdw blurRad="90000" dist="38100" dir="5400000" rotWithShape="0">
              <a:srgbClr val="1B2A4A">
                <a:alpha val="28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1825752" y="5577840"/>
            <a:ext cx="8540496" cy="9601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Two isolated sites, SWANSEA.ACCA and LONDON.SWANSEA.ACCA, linked via a site-to-site connection, each running its own domain services.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4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112471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Lab Network Topology — Flow Diagram</a:t>
            </a:r>
            <a:endParaRPr lang="en-US" sz="2200" dirty="0"/>
          </a:p>
        </p:txBody>
      </p:sp>
      <p:sp>
        <p:nvSpPr>
          <p:cNvPr id="3" name="Shape 1"/>
          <p:cNvSpPr/>
          <p:nvPr/>
        </p:nvSpPr>
        <p:spPr>
          <a:xfrm>
            <a:off x="457200" y="960120"/>
            <a:ext cx="11247120" cy="18288"/>
          </a:xfrm>
          <a:prstGeom prst="rect">
            <a:avLst/>
          </a:prstGeom>
          <a:solidFill>
            <a:srgbClr val="D8DEE6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" name="Image 0" descr="/mnt/user-data/uploads/ChatGPT_Image_Aug_5__2026__10_56_54_PM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825752" y="1143000"/>
            <a:ext cx="8540496" cy="4270248"/>
          </a:xfrm>
          <a:prstGeom prst="rect">
            <a:avLst/>
          </a:prstGeom>
          <a:ln w="9525">
            <a:solidFill>
              <a:srgbClr val="B0B8C4"/>
            </a:solidFill>
          </a:ln>
          <a:effectLst>
            <a:outerShdw blurRad="90000" dist="38100" dir="5400000" rotWithShape="0">
              <a:srgbClr val="1B2A4A">
                <a:alpha val="28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1825752" y="5577840"/>
            <a:ext cx="8540496" cy="9601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End-to-end traffic flow from the Internet through A-GW into the internal AD, DNS and DHCP services across both sites.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2377440"/>
            <a:ext cx="274320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200" b="1" dirty="0">
                <a:solidFill>
                  <a:srgbClr val="2E42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7200" dirty="0"/>
          </a:p>
        </p:txBody>
      </p:sp>
      <p:sp>
        <p:nvSpPr>
          <p:cNvPr id="3" name="Text 1"/>
          <p:cNvSpPr/>
          <p:nvPr/>
        </p:nvSpPr>
        <p:spPr>
          <a:xfrm>
            <a:off x="640080" y="3657600"/>
            <a:ext cx="10515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 — Installation, Licensing &amp; SIC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4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112471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License Verification — A-GW &amp; A-SMS</a:t>
            </a:r>
            <a:endParaRPr lang="en-US" sz="2200" dirty="0"/>
          </a:p>
        </p:txBody>
      </p:sp>
      <p:sp>
        <p:nvSpPr>
          <p:cNvPr id="3" name="Shape 1"/>
          <p:cNvSpPr/>
          <p:nvPr/>
        </p:nvSpPr>
        <p:spPr>
          <a:xfrm>
            <a:off x="457200" y="960120"/>
            <a:ext cx="11247120" cy="18288"/>
          </a:xfrm>
          <a:prstGeom prst="rect">
            <a:avLst/>
          </a:prstGeom>
          <a:solidFill>
            <a:srgbClr val="D8DEE6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" name="Image 0" descr="/home/claude/ppt_work/combo_licenses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825752" y="1143000"/>
            <a:ext cx="8540496" cy="4270248"/>
          </a:xfrm>
          <a:prstGeom prst="rect">
            <a:avLst/>
          </a:prstGeom>
          <a:ln w="9525">
            <a:solidFill>
              <a:srgbClr val="B0B8C4"/>
            </a:solidFill>
          </a:ln>
          <a:effectLst>
            <a:outerShdw blurRad="90000" dist="38100" dir="5400000" rotWithShape="0">
              <a:srgbClr val="1B2A4A">
                <a:alpha val="28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1825752" y="5577840"/>
            <a:ext cx="8540496" cy="9601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cplic print confirms valid, unexpired Check Point licenses on both A-GW and A-SMS.</a:t>
            </a:r>
          </a:p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Meets the module's licensing requirement before any policy work begins.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4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112471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— Main Dashboard</a:t>
            </a:r>
            <a:endParaRPr lang="en-US" sz="2200" dirty="0"/>
          </a:p>
        </p:txBody>
      </p:sp>
      <p:sp>
        <p:nvSpPr>
          <p:cNvPr id="3" name="Shape 1"/>
          <p:cNvSpPr/>
          <p:nvPr/>
        </p:nvSpPr>
        <p:spPr>
          <a:xfrm>
            <a:off x="457200" y="960120"/>
            <a:ext cx="11247120" cy="18288"/>
          </a:xfrm>
          <a:prstGeom prst="rect">
            <a:avLst/>
          </a:prstGeom>
          <a:solidFill>
            <a:srgbClr val="D8DEE6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6" name="Image 0" descr="/mnt/user-data/uploads/1785968162701_image.png">
            <a:extLst>
              <a:ext uri="{FF2B5EF4-FFF2-40B4-BE49-F238E27FC236}">
                <a16:creationId xmlns:a16="http://schemas.microsoft.com/office/drawing/2014/main" id="{5DABAD7F-DDB3-BBC7-4834-DA9F45159C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825752" y="1143000"/>
            <a:ext cx="8540496" cy="4270248"/>
          </a:xfrm>
          <a:prstGeom prst="rect">
            <a:avLst/>
          </a:prstGeom>
          <a:ln w="9525">
            <a:solidFill>
              <a:srgbClr val="B0B8C4"/>
            </a:solidFill>
          </a:ln>
          <a:effectLst>
            <a:outerShdw blurRad="90000" dist="38100" dir="5400000" rotWithShape="0">
              <a:srgbClr val="1B2A4A">
                <a:alpha val="28000"/>
              </a:srgbClr>
            </a:outerShdw>
          </a:effectLst>
        </p:spPr>
      </p:pic>
      <p:sp>
        <p:nvSpPr>
          <p:cNvPr id="7" name="TextBox 6"/>
          <p:cNvSpPr txBox="1"/>
          <p:nvPr/>
        </p:nvSpPr>
        <p:spPr>
          <a:xfrm>
            <a:off x="1825752" y="5577840"/>
            <a:ext cx="8540496" cy="9601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SmartConsole is connected to A-SMS, confirming centralised policy management is operational.</a:t>
            </a:r>
          </a:p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Gateways, objects and policies are all visible and manageable from one console.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4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112471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SIC Trust Established</a:t>
            </a:r>
            <a:endParaRPr lang="en-US" sz="2200" dirty="0"/>
          </a:p>
        </p:txBody>
      </p:sp>
      <p:sp>
        <p:nvSpPr>
          <p:cNvPr id="3" name="Shape 1"/>
          <p:cNvSpPr/>
          <p:nvPr/>
        </p:nvSpPr>
        <p:spPr>
          <a:xfrm>
            <a:off x="457200" y="960120"/>
            <a:ext cx="11247120" cy="18288"/>
          </a:xfrm>
          <a:prstGeom prst="rect">
            <a:avLst/>
          </a:prstGeom>
          <a:solidFill>
            <a:srgbClr val="D8DEE6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" name="Image 0" descr="/mnt/user-data/uploads/Task1_21_SIC_TrustEstablish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825752" y="1143000"/>
            <a:ext cx="8540496" cy="4270248"/>
          </a:xfrm>
          <a:prstGeom prst="rect">
            <a:avLst/>
          </a:prstGeom>
          <a:ln w="9525">
            <a:solidFill>
              <a:srgbClr val="B0B8C4"/>
            </a:solidFill>
          </a:ln>
          <a:effectLst>
            <a:outerShdw blurRad="90000" dist="38100" dir="5400000" rotWithShape="0">
              <a:srgbClr val="1B2A4A">
                <a:alpha val="28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1825752" y="5577840"/>
            <a:ext cx="8540496" cy="9601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Secure Internal Communication (SIC) trust established between A-GW and A-SMS.</a:t>
            </a:r>
          </a:p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Confirms the gateway is registered and can securely receive policy pushes.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2377440"/>
            <a:ext cx="274320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200" b="1" dirty="0">
                <a:solidFill>
                  <a:srgbClr val="2E42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7200" dirty="0"/>
          </a:p>
        </p:txBody>
      </p:sp>
      <p:sp>
        <p:nvSpPr>
          <p:cNvPr id="3" name="Text 1"/>
          <p:cNvSpPr/>
          <p:nvPr/>
        </p:nvSpPr>
        <p:spPr>
          <a:xfrm>
            <a:off x="640080" y="3657600"/>
            <a:ext cx="10515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— Access Control Rulebase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4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112471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— Final Access Control Rulebase (8 Rules)</a:t>
            </a:r>
            <a:endParaRPr lang="en-US" sz="2200" dirty="0"/>
          </a:p>
        </p:txBody>
      </p:sp>
      <p:sp>
        <p:nvSpPr>
          <p:cNvPr id="3" name="Shape 1"/>
          <p:cNvSpPr/>
          <p:nvPr/>
        </p:nvSpPr>
        <p:spPr>
          <a:xfrm>
            <a:off x="457200" y="960120"/>
            <a:ext cx="11247120" cy="18288"/>
          </a:xfrm>
          <a:prstGeom prst="rect">
            <a:avLst/>
          </a:prstGeom>
          <a:solidFill>
            <a:srgbClr val="D8DEE6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" name="Image 0" descr="/mnt/user-data/uploads/Task2_13_FinalRuleBase_Complet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825752" y="1143000"/>
            <a:ext cx="8540496" cy="4270248"/>
          </a:xfrm>
          <a:prstGeom prst="rect">
            <a:avLst/>
          </a:prstGeom>
          <a:ln w="9525">
            <a:solidFill>
              <a:srgbClr val="B0B8C4"/>
            </a:solidFill>
          </a:ln>
          <a:effectLst>
            <a:outerShdw blurRad="90000" dist="38100" dir="5400000" rotWithShape="0">
              <a:srgbClr val="1B2A4A">
                <a:alpha val="28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1825752" y="5577840"/>
            <a:ext cx="8540496" cy="9601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An 8-rule policy enforces least-privilege access between internal, DMZ and external zones.</a:t>
            </a:r>
          </a:p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Explicit allow rules for required services; a cleanup rule blocks and logs everything else.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4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112471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Traffic Test Results — All Rules</a:t>
            </a:r>
            <a:endParaRPr lang="en-US" sz="2200" dirty="0"/>
          </a:p>
        </p:txBody>
      </p:sp>
      <p:sp>
        <p:nvSpPr>
          <p:cNvPr id="3" name="Shape 1"/>
          <p:cNvSpPr/>
          <p:nvPr/>
        </p:nvSpPr>
        <p:spPr>
          <a:xfrm>
            <a:off x="457200" y="960120"/>
            <a:ext cx="11247120" cy="18288"/>
          </a:xfrm>
          <a:prstGeom prst="rect">
            <a:avLst/>
          </a:prstGeom>
          <a:solidFill>
            <a:srgbClr val="D8DEE6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" name="Image 0" descr="/home/claude/ppt_work/combo_traffic_tests_label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825752" y="1143000"/>
            <a:ext cx="8540496" cy="4270248"/>
          </a:xfrm>
          <a:prstGeom prst="rect">
            <a:avLst/>
          </a:prstGeom>
          <a:ln w="9525">
            <a:solidFill>
              <a:srgbClr val="B0B8C4"/>
            </a:solidFill>
          </a:ln>
          <a:effectLst>
            <a:outerShdw blurRad="90000" dist="38100" dir="5400000" rotWithShape="0">
              <a:srgbClr val="1B2A4A">
                <a:alpha val="28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1825752" y="5577840"/>
            <a:ext cx="8540496" cy="9601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Each rule tested individually — ICMP, DNS, HTTP, Telnet (blocked), SSH and FTP.</a:t>
            </a:r>
          </a:p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Confirms the rulebase behaves exactly as designed before sign-off.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4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112471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Logs &amp; Monitor — Matched Traffic Logs</a:t>
            </a:r>
            <a:endParaRPr lang="en-US" sz="2200" dirty="0"/>
          </a:p>
        </p:txBody>
      </p:sp>
      <p:sp>
        <p:nvSpPr>
          <p:cNvPr id="3" name="Shape 1"/>
          <p:cNvSpPr/>
          <p:nvPr/>
        </p:nvSpPr>
        <p:spPr>
          <a:xfrm>
            <a:off x="457200" y="960120"/>
            <a:ext cx="11247120" cy="18288"/>
          </a:xfrm>
          <a:prstGeom prst="rect">
            <a:avLst/>
          </a:prstGeom>
          <a:solidFill>
            <a:srgbClr val="D8DEE6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2FD0031-B86A-A6DF-0246-1A6BFD5A271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5240"/>
          <a:stretch>
            <a:fillRect/>
          </a:stretch>
        </p:blipFill>
        <p:spPr>
          <a:xfrm>
            <a:off x="1443745" y="1317673"/>
            <a:ext cx="9304510" cy="4095575"/>
          </a:xfrm>
          <a:prstGeom prst="rect">
            <a:avLst/>
          </a:prstGeom>
          <a:ln w="9525">
            <a:solidFill>
              <a:srgbClr val="B0B8C4"/>
            </a:solidFill>
          </a:ln>
          <a:effectLst>
            <a:outerShdw blurRad="90000" dist="38100" dir="5400000" rotWithShape="0">
              <a:srgbClr val="1B2A4A">
                <a:alpha val="28000"/>
              </a:srgbClr>
            </a:outerShdw>
          </a:effectLst>
        </p:spPr>
      </p:pic>
      <p:sp>
        <p:nvSpPr>
          <p:cNvPr id="10" name="TextBox 9"/>
          <p:cNvSpPr txBox="1"/>
          <p:nvPr/>
        </p:nvSpPr>
        <p:spPr>
          <a:xfrm>
            <a:off x="1443745" y="5577840"/>
            <a:ext cx="9304510" cy="9601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Logs &amp; Monitor view shows live traffic matched against the rulebase.</a:t>
            </a:r>
          </a:p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Provides an audit trail proving the rules are actively enforced.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2377440"/>
            <a:ext cx="274320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200" b="1" dirty="0">
                <a:solidFill>
                  <a:srgbClr val="2E42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7200" dirty="0"/>
          </a:p>
        </p:txBody>
      </p:sp>
      <p:sp>
        <p:nvSpPr>
          <p:cNvPr id="3" name="Text 1"/>
          <p:cNvSpPr/>
          <p:nvPr/>
        </p:nvSpPr>
        <p:spPr>
          <a:xfrm>
            <a:off x="640080" y="3657600"/>
            <a:ext cx="10515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 — Threat Prevention (Strict Profile)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4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112471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— Optimized → Strict</a:t>
            </a:r>
            <a:endParaRPr lang="en-US" sz="2200" dirty="0"/>
          </a:p>
        </p:txBody>
      </p:sp>
      <p:sp>
        <p:nvSpPr>
          <p:cNvPr id="3" name="Shape 1"/>
          <p:cNvSpPr/>
          <p:nvPr/>
        </p:nvSpPr>
        <p:spPr>
          <a:xfrm>
            <a:off x="457200" y="960120"/>
            <a:ext cx="11247120" cy="18288"/>
          </a:xfrm>
          <a:prstGeom prst="rect">
            <a:avLst/>
          </a:prstGeom>
          <a:solidFill>
            <a:srgbClr val="D8DEE6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" name="Image 0" descr="/home/claude/ppt_work/combo_optimized_stric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825752" y="1143000"/>
            <a:ext cx="8540496" cy="4270248"/>
          </a:xfrm>
          <a:prstGeom prst="rect">
            <a:avLst/>
          </a:prstGeom>
          <a:ln w="9525">
            <a:solidFill>
              <a:srgbClr val="B0B8C4"/>
            </a:solidFill>
          </a:ln>
          <a:effectLst>
            <a:outerShdw blurRad="90000" dist="38100" dir="5400000" rotWithShape="0">
              <a:srgbClr val="1B2A4A">
                <a:alpha val="28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1825752" y="5577840"/>
            <a:ext cx="8540496" cy="9601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Threat Prevention profile upgraded from Optimized to Strict for stronger IPS and anti-malware coverage.</a:t>
            </a:r>
          </a:p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Reflects industry best-practice hardening beyond the module's baseline requirement.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4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112471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Install Policy — Success</a:t>
            </a:r>
            <a:endParaRPr lang="en-US" sz="2200" dirty="0"/>
          </a:p>
        </p:txBody>
      </p:sp>
      <p:sp>
        <p:nvSpPr>
          <p:cNvPr id="3" name="Shape 1"/>
          <p:cNvSpPr/>
          <p:nvPr/>
        </p:nvSpPr>
        <p:spPr>
          <a:xfrm>
            <a:off x="457200" y="960120"/>
            <a:ext cx="11247120" cy="18288"/>
          </a:xfrm>
          <a:prstGeom prst="rect">
            <a:avLst/>
          </a:prstGeom>
          <a:solidFill>
            <a:srgbClr val="D8DEE6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" name="Image 0" descr="/mnt/user-data/uploads/b7ba5ea3-6b7c-40eb-913f-d49a515e5e80.jp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825752" y="1143000"/>
            <a:ext cx="8540496" cy="4270248"/>
          </a:xfrm>
          <a:prstGeom prst="rect">
            <a:avLst/>
          </a:prstGeom>
          <a:ln w="9525">
            <a:solidFill>
              <a:srgbClr val="B0B8C4"/>
            </a:solidFill>
          </a:ln>
          <a:effectLst>
            <a:outerShdw blurRad="90000" dist="38100" dir="5400000" rotWithShape="0">
              <a:srgbClr val="1B2A4A">
                <a:alpha val="28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1825752" y="5577840"/>
            <a:ext cx="8540496" cy="9601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Policy installation completed successfully on A-GW.</a:t>
            </a:r>
          </a:p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Confirms all rulebase and Threat Prevention changes are live and enforced.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4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112471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— Test Result</a:t>
            </a:r>
            <a:endParaRPr lang="en-US" sz="2200" dirty="0"/>
          </a:p>
        </p:txBody>
      </p:sp>
      <p:sp>
        <p:nvSpPr>
          <p:cNvPr id="3" name="Shape 1"/>
          <p:cNvSpPr/>
          <p:nvPr/>
        </p:nvSpPr>
        <p:spPr>
          <a:xfrm>
            <a:off x="457200" y="960120"/>
            <a:ext cx="11247120" cy="18288"/>
          </a:xfrm>
          <a:prstGeom prst="rect">
            <a:avLst/>
          </a:prstGeom>
          <a:solidFill>
            <a:srgbClr val="D8DEE6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745CB4-32D9-5236-E3E9-FEA07D3819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1369" y="960120"/>
            <a:ext cx="8369261" cy="4453128"/>
          </a:xfrm>
          <a:prstGeom prst="rect">
            <a:avLst/>
          </a:prstGeom>
          <a:ln w="9525">
            <a:solidFill>
              <a:srgbClr val="B0B8C4"/>
            </a:solidFill>
          </a:ln>
          <a:effectLst>
            <a:outerShdw blurRad="90000" dist="38100" dir="5400000" rotWithShape="0">
              <a:srgbClr val="1B2A4A">
                <a:alpha val="28000"/>
              </a:srgbClr>
            </a:outerShdw>
          </a:effectLst>
        </p:spPr>
      </p:pic>
      <p:sp>
        <p:nvSpPr>
          <p:cNvPr id="7" name="TextBox 6"/>
          <p:cNvSpPr txBox="1"/>
          <p:nvPr/>
        </p:nvSpPr>
        <p:spPr>
          <a:xfrm>
            <a:off x="1911369" y="5577840"/>
            <a:ext cx="8369261" cy="9601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Threat Prevention successfully detected and blocked the test traffic.</a:t>
            </a:r>
          </a:p>
          <a:p>
            <a:pPr marL="182880" indent="-182880" algn="l">
              <a:spcAft>
                <a:spcPts val="400"/>
              </a:spcAft>
              <a:buFont typeface="Arial"/>
              <a:buChar char="–"/>
            </a:pPr>
            <a:r>
              <a:rPr sz="1300" b="0">
                <a:solidFill>
                  <a:srgbClr val="3A4A63"/>
                </a:solidFill>
                <a:latin typeface="Calibri"/>
              </a:rPr>
              <a:t>Validates that the Strict profile is actively protecting the network.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2286000"/>
            <a:ext cx="109728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 Video</a:t>
            </a:r>
            <a:endParaRPr lang="en-US" sz="3400" dirty="0"/>
          </a:p>
        </p:txBody>
      </p:sp>
      <p:sp>
        <p:nvSpPr>
          <p:cNvPr id="3" name="Text 1"/>
          <p:cNvSpPr/>
          <p:nvPr/>
        </p:nvSpPr>
        <p:spPr>
          <a:xfrm>
            <a:off x="640080" y="306324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D5DC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walkthrough of Task 1, Task 2 and Task 3 — recorded demo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640080" y="3794760"/>
            <a:ext cx="10972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u="sng" dirty="0">
                <a:solidFill>
                  <a:srgbClr val="2E5AA8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/>
              </a:rPr>
              <a:t>🔗  Demo videos (SharePoint folder)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0972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48640" y="1097280"/>
            <a:ext cx="10972800" cy="18288"/>
          </a:xfrm>
          <a:prstGeom prst="rect">
            <a:avLst/>
          </a:prstGeom>
          <a:solidFill>
            <a:srgbClr val="D8DEE6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731520" y="1463040"/>
            <a:ext cx="10607040" cy="4937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900"/>
              </a:spcAft>
              <a:buSzPct val="100000"/>
              <a:buChar char="•"/>
            </a:pPr>
            <a:r>
              <a:rPr lang="en-US" sz="14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Software Technologies Ltd. (2024) </a:t>
            </a:r>
            <a:r>
              <a:rPr lang="en-US" sz="1400" i="1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R81.20 Security Management Administration Guide</a:t>
            </a:r>
            <a:r>
              <a:rPr lang="en-US" sz="14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Available at: www.checkpoint.com [Accessed 7 August 2026].</a:t>
            </a:r>
            <a:endParaRPr lang="en-US" sz="1400" dirty="0"/>
          </a:p>
          <a:p>
            <a:pPr marL="228600" indent="-228600">
              <a:spcAft>
                <a:spcPts val="900"/>
              </a:spcAft>
              <a:buSzPct val="100000"/>
              <a:buChar char="•"/>
            </a:pPr>
            <a:r>
              <a:rPr lang="en-US" sz="14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Software Technologies Ltd. (2024) </a:t>
            </a:r>
            <a:r>
              <a:rPr lang="en-US" sz="1400" i="1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R81.20 Quantum Security Gateway Guide</a:t>
            </a:r>
            <a:r>
              <a:rPr lang="en-US" sz="14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Available at: www.checkpoint.com [Accessed 7 August 2026].</a:t>
            </a:r>
            <a:endParaRPr lang="en-US" sz="1400" dirty="0"/>
          </a:p>
          <a:p>
            <a:pPr marL="228600" indent="-228600">
              <a:spcAft>
                <a:spcPts val="900"/>
              </a:spcAft>
              <a:buSzPct val="100000"/>
              <a:buChar char="•"/>
            </a:pPr>
            <a:r>
              <a:rPr lang="en-US" sz="14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Software Technologies Ltd. (2024) </a:t>
            </a:r>
            <a:r>
              <a:rPr lang="en-US" sz="1400" i="1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Administration Guide — IPS, Anti-Bot and Anti-Virus</a:t>
            </a:r>
            <a:r>
              <a:rPr lang="en-US" sz="14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Available at: www.checkpoint.com [Accessed 7 August 2026].</a:t>
            </a:r>
            <a:endParaRPr lang="en-US" sz="1400" dirty="0"/>
          </a:p>
          <a:p>
            <a:pPr marL="228600" indent="-228600">
              <a:spcAft>
                <a:spcPts val="900"/>
              </a:spcAft>
              <a:buSzPct val="100000"/>
              <a:buChar char="•"/>
            </a:pPr>
            <a:r>
              <a:rPr lang="en-US" sz="14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Software Technologies Ltd. (2024) </a:t>
            </a:r>
            <a:r>
              <a:rPr lang="en-US" sz="1400" i="1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R81.20 User Guide</a:t>
            </a:r>
            <a:r>
              <a:rPr lang="en-US" sz="14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Available at: www.checkpoint.com [Accessed 7 August 2026].</a:t>
            </a:r>
            <a:endParaRPr lang="en-US" sz="1400" dirty="0"/>
          </a:p>
          <a:p>
            <a:pPr marL="228600" indent="-228600">
              <a:spcAft>
                <a:spcPts val="900"/>
              </a:spcAft>
              <a:buSzPct val="100000"/>
              <a:buChar char="•"/>
            </a:pPr>
            <a:r>
              <a:rPr lang="en-US" sz="14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Institute of Standards and Technology (NIST) (2009) </a:t>
            </a:r>
            <a:r>
              <a:rPr lang="en-US" sz="1400" i="1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 800-41 Rev. 1: Guidelines on Firewalls and Firewall Policy</a:t>
            </a:r>
            <a:r>
              <a:rPr lang="en-US" sz="14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Gaithersburg, MD: NIST.</a:t>
            </a:r>
            <a:endParaRPr lang="en-US" sz="1400" dirty="0"/>
          </a:p>
          <a:p>
            <a:pPr marL="228600" indent="-228600">
              <a:spcAft>
                <a:spcPts val="900"/>
              </a:spcAft>
              <a:buSzPct val="100000"/>
              <a:buChar char="•"/>
            </a:pPr>
            <a:r>
              <a:rPr lang="en-US" sz="14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 (2025) </a:t>
            </a:r>
            <a:r>
              <a:rPr lang="en-US" sz="1400" i="1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Enterprise Network Security — Level 7 Assessment Specification (Appendix GA36d)</a:t>
            </a:r>
            <a:r>
              <a:rPr lang="en-US" sz="14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Swansea: UWTSD.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693</Words>
  <Application>Microsoft Office PowerPoint</Application>
  <PresentationFormat>Widescreen</PresentationFormat>
  <Paragraphs>75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rajul gupta</cp:lastModifiedBy>
  <cp:revision>3</cp:revision>
  <dcterms:created xsi:type="dcterms:W3CDTF">2026-08-06T13:48:55Z</dcterms:created>
  <dcterms:modified xsi:type="dcterms:W3CDTF">2026-08-11T14:47:27Z</dcterms:modified>
</cp:coreProperties>
</file>