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93" r:id="rId4"/>
    <p:sldId id="298" r:id="rId5"/>
    <p:sldId id="294" r:id="rId6"/>
    <p:sldId id="260" r:id="rId7"/>
    <p:sldId id="263" r:id="rId8"/>
    <p:sldId id="264" r:id="rId9"/>
    <p:sldId id="265" r:id="rId10"/>
    <p:sldId id="267" r:id="rId11"/>
    <p:sldId id="261" r:id="rId12"/>
    <p:sldId id="262" r:id="rId13"/>
    <p:sldId id="268" r:id="rId14"/>
    <p:sldId id="269" r:id="rId15"/>
    <p:sldId id="270" r:id="rId16"/>
    <p:sldId id="271" r:id="rId17"/>
    <p:sldId id="272" r:id="rId18"/>
    <p:sldId id="273" r:id="rId19"/>
    <p:sldId id="295" r:id="rId20"/>
    <p:sldId id="296" r:id="rId21"/>
    <p:sldId id="297" r:id="rId22"/>
    <p:sldId id="299" r:id="rId23"/>
    <p:sldId id="300" r:id="rId24"/>
    <p:sldId id="274" r:id="rId25"/>
    <p:sldId id="275" r:id="rId26"/>
    <p:sldId id="276" r:id="rId27"/>
    <p:sldId id="277" r:id="rId28"/>
    <p:sldId id="278" r:id="rId29"/>
    <p:sldId id="279" r:id="rId30"/>
    <p:sldId id="301" r:id="rId31"/>
    <p:sldId id="280" r:id="rId32"/>
    <p:sldId id="281" r:id="rId33"/>
    <p:sldId id="302" r:id="rId34"/>
    <p:sldId id="282" r:id="rId35"/>
    <p:sldId id="283" r:id="rId36"/>
    <p:sldId id="284" r:id="rId37"/>
    <p:sldId id="285" r:id="rId38"/>
    <p:sldId id="286" r:id="rId39"/>
    <p:sldId id="287" r:id="rId40"/>
    <p:sldId id="292" r:id="rId41"/>
    <p:sldId id="288" r:id="rId42"/>
    <p:sldId id="289" r:id="rId43"/>
    <p:sldId id="290" r:id="rId44"/>
    <p:sldId id="291"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10/16/2012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10/16/2012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10/16/2012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10/16/2012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10/16/2012</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D8BD707-D9CF-40AE-B4C6-C98DA3205C09}" type="datetimeFigureOut">
              <a:rPr lang="en-US" smtClean="0"/>
              <a:pPr/>
              <a:t>10/16/2012</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D8BD707-D9CF-40AE-B4C6-C98DA3205C09}" type="datetimeFigureOut">
              <a:rPr lang="en-US" smtClean="0"/>
              <a:pPr/>
              <a:t>10/16/2012</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D8BD707-D9CF-40AE-B4C6-C98DA3205C09}" type="datetimeFigureOut">
              <a:rPr lang="en-US" smtClean="0"/>
              <a:pPr/>
              <a:t>10/16/2012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10/16/2012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10/16/2012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10/16/2012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10/16/2012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en.wikipedia.org/wiki/Huang-Lao" TargetMode="External"/><Relationship Id="rId7" Type="http://schemas.openxmlformats.org/officeDocument/2006/relationships/image" Target="../media/image6.jpeg"/><Relationship Id="rId2" Type="http://schemas.openxmlformats.org/officeDocument/2006/relationships/hyperlink" Target="http://en.wikipedia.org/wiki/Yijing" TargetMode="External"/><Relationship Id="rId1" Type="http://schemas.openxmlformats.org/officeDocument/2006/relationships/slideLayout" Target="../slideLayouts/slideLayout2.xml"/><Relationship Id="rId6" Type="http://schemas.openxmlformats.org/officeDocument/2006/relationships/hyperlink" Target="http://en.wikipedia.org/wiki/Chunqiu_shiyu" TargetMode="External"/><Relationship Id="rId5" Type="http://schemas.openxmlformats.org/officeDocument/2006/relationships/hyperlink" Target="http://en.wikipedia.org/wiki/Qigong" TargetMode="External"/><Relationship Id="rId4" Type="http://schemas.openxmlformats.org/officeDocument/2006/relationships/hyperlink" Target="http://en.wikipedia.org/wiki/Zhan_Guo_Ce"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en.wikipedia.org/wiki/Emperor_Wen_of_Han"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en.wikipedia.org/w/index.php?title=Gan_Zhongke&amp;action=edit&amp;redlink=1" TargetMode="External"/><Relationship Id="rId2" Type="http://schemas.openxmlformats.org/officeDocument/2006/relationships/hyperlink" Target="http://en.wikipedia.org/wiki/Taoist" TargetMode="External"/><Relationship Id="rId1" Type="http://schemas.openxmlformats.org/officeDocument/2006/relationships/slideLayout" Target="../slideLayouts/slideLayout2.xml"/><Relationship Id="rId4" Type="http://schemas.openxmlformats.org/officeDocument/2006/relationships/hyperlink" Target="http://en.wikipedia.org/wiki/Daozang"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en.wikipedia.org/wiki/Han_Dynasty" TargetMode="External"/><Relationship Id="rId2" Type="http://schemas.openxmlformats.org/officeDocument/2006/relationships/hyperlink" Target="http://en.wikipedia.org/wiki/Daoist" TargetMode="External"/><Relationship Id="rId1" Type="http://schemas.openxmlformats.org/officeDocument/2006/relationships/slideLayout" Target="../slideLayouts/slideLayout2.xml"/><Relationship Id="rId5" Type="http://schemas.openxmlformats.org/officeDocument/2006/relationships/hyperlink" Target="http://en.wiktionary.org/wiki/%E5%A4%AA%E5%B9%B3%E9%81%93" TargetMode="External"/><Relationship Id="rId4" Type="http://schemas.openxmlformats.org/officeDocument/2006/relationships/hyperlink" Target="http://en.wikipedia.org/wiki/Yellow_Turban_Rebellion"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en.wikipedia.org/wiki/China" TargetMode="External"/><Relationship Id="rId2" Type="http://schemas.openxmlformats.org/officeDocument/2006/relationships/hyperlink" Target="http://en.wikipedia.org/wiki/Alchemy" TargetMode="External"/><Relationship Id="rId1" Type="http://schemas.openxmlformats.org/officeDocument/2006/relationships/slideLayout" Target="../slideLayouts/slideLayout2.xml"/><Relationship Id="rId6" Type="http://schemas.openxmlformats.org/officeDocument/2006/relationships/hyperlink" Target="http://en.wikipedia.org/wiki/Anno_Domini" TargetMode="External"/><Relationship Id="rId5" Type="http://schemas.openxmlformats.org/officeDocument/2006/relationships/hyperlink" Target="http://en.wikipedia.org/wiki/142" TargetMode="External"/><Relationship Id="rId4" Type="http://schemas.openxmlformats.org/officeDocument/2006/relationships/hyperlink" Target="http://en.wikipedia.org/wiki/Wei_Boyang"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en.wikipedia.org/wiki/Neidan" TargetMode="External"/><Relationship Id="rId2" Type="http://schemas.openxmlformats.org/officeDocument/2006/relationships/hyperlink" Target="http://en.wikipedia.org/wiki/Taoist" TargetMode="External"/><Relationship Id="rId1" Type="http://schemas.openxmlformats.org/officeDocument/2006/relationships/slideLayout" Target="../slideLayouts/slideLayout2.xml"/><Relationship Id="rId5" Type="http://schemas.openxmlformats.org/officeDocument/2006/relationships/hyperlink" Target="http://en.wikipedia.org/wiki/Ge_Hong" TargetMode="External"/><Relationship Id="rId4" Type="http://schemas.openxmlformats.org/officeDocument/2006/relationships/hyperlink" Target="http://en.wikipedia.org/wiki/Wei_Huacun"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en.wikipedia.org/wiki/Dantian" TargetMode="External"/><Relationship Id="rId2" Type="http://schemas.openxmlformats.org/officeDocument/2006/relationships/hyperlink" Target="http://en.wikipedia.org/wiki/Wu_Xin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en.wikipedia.org/wiki/Holographic" TargetMode="External"/><Relationship Id="rId2" Type="http://schemas.openxmlformats.org/officeDocument/2006/relationships/hyperlink" Target="http://en.wikipedia.org/wiki/Meditation" TargetMode="External"/><Relationship Id="rId1" Type="http://schemas.openxmlformats.org/officeDocument/2006/relationships/slideLayout" Target="../slideLayouts/slideLayout2.xml"/><Relationship Id="rId4" Type="http://schemas.openxmlformats.org/officeDocument/2006/relationships/hyperlink" Target="http://en.wikipedia.org/wiki/Longevity"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en.wikipedia.org/wiki/Shen"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en.wikipedia.org/wiki/Shenxian_zhuan" TargetMode="External"/><Relationship Id="rId2" Type="http://schemas.openxmlformats.org/officeDocument/2006/relationships/hyperlink" Target="http://en.wikipedia.org/wiki/Hagiography" TargetMode="External"/><Relationship Id="rId1" Type="http://schemas.openxmlformats.org/officeDocument/2006/relationships/slideLayout" Target="../slideLayouts/slideLayout2.xml"/><Relationship Id="rId4" Type="http://schemas.openxmlformats.org/officeDocument/2006/relationships/hyperlink" Target="http://en.wikipedia.org/wiki/Baopuzi"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en.wikipedia.org/wiki/Baopuzi"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hyperlink" Target="http://zh.wikipedia.org/wiki/%E9%83%91%E9%9A%90" TargetMode="External"/><Relationship Id="rId13" Type="http://schemas.openxmlformats.org/officeDocument/2006/relationships/hyperlink" Target="http://zh.wikipedia.org/wiki/%E7%AC%A6%E7%AE%93" TargetMode="External"/><Relationship Id="rId3" Type="http://schemas.openxmlformats.org/officeDocument/2006/relationships/hyperlink" Target="http://zh.wikipedia.org/wiki/%E9%81%93%E6%95%99" TargetMode="External"/><Relationship Id="rId7" Type="http://schemas.openxmlformats.org/officeDocument/2006/relationships/hyperlink" Target="http://zh.wikipedia.org/w/index.php?title=%E7%81%B5%E5%AE%9D%E4%BA%94%E7%AC%A6%E5%BA%8F&amp;action=edit&amp;redlink=1" TargetMode="External"/><Relationship Id="rId12" Type="http://schemas.openxmlformats.org/officeDocument/2006/relationships/hyperlink" Target="http://zh.wikipedia.org/wiki/%E9%99%86%E4%BF%AE%E9%9D%99" TargetMode="External"/><Relationship Id="rId17" Type="http://schemas.openxmlformats.org/officeDocument/2006/relationships/hyperlink" Target="http://zh.wikipedia.org/wiki/%E5%8D%97%E5%AE%8B" TargetMode="External"/><Relationship Id="rId2" Type="http://schemas.openxmlformats.org/officeDocument/2006/relationships/hyperlink" Target="http://zh.wikipedia.org/wiki/%E6%99%8B%E6%9C%9D" TargetMode="External"/><Relationship Id="rId16" Type="http://schemas.openxmlformats.org/officeDocument/2006/relationships/hyperlink" Target="http://zh.wikipedia.org/wiki/%E5%94%90" TargetMode="External"/><Relationship Id="rId1" Type="http://schemas.openxmlformats.org/officeDocument/2006/relationships/slideLayout" Target="../slideLayouts/slideLayout2.xml"/><Relationship Id="rId6" Type="http://schemas.openxmlformats.org/officeDocument/2006/relationships/hyperlink" Target="http://zh.wikipedia.org/wiki/%E5%BA%A6%E4%BA%BA%E7%BB%8F" TargetMode="External"/><Relationship Id="rId11" Type="http://schemas.openxmlformats.org/officeDocument/2006/relationships/hyperlink" Target="http://zh.wikipedia.org/wiki/%E5%8D%97%E6%9C%9D%E5%AE%8B" TargetMode="External"/><Relationship Id="rId5" Type="http://schemas.openxmlformats.org/officeDocument/2006/relationships/hyperlink" Target="http://zh.wikipedia.org/w/index.php?title=%E4%BA%94%E7%AF%87%E7%9C%9F%E6%96%87&amp;action=edit&amp;redlink=1" TargetMode="External"/><Relationship Id="rId15" Type="http://schemas.openxmlformats.org/officeDocument/2006/relationships/hyperlink" Target="http://zh.wikipedia.org/wiki/%E9%9A%8B" TargetMode="External"/><Relationship Id="rId10" Type="http://schemas.openxmlformats.org/officeDocument/2006/relationships/hyperlink" Target="http://zh.wikipedia.org/w/index.php?title=%E8%91%9B%E5%B7%A3%E7%94%AB&amp;action=edit&amp;redlink=1" TargetMode="External"/><Relationship Id="rId4" Type="http://schemas.openxmlformats.org/officeDocument/2006/relationships/hyperlink" Target="http://zh.wikipedia.org/wiki/%E5%85%83%E5%A7%8B%E5%A4%A9%E5%B0%8A" TargetMode="External"/><Relationship Id="rId9" Type="http://schemas.openxmlformats.org/officeDocument/2006/relationships/hyperlink" Target="http://zh.wikipedia.org/wiki/%E8%91%9B%E6%B4%AA" TargetMode="External"/><Relationship Id="rId14" Type="http://schemas.openxmlformats.org/officeDocument/2006/relationships/hyperlink" Target="http://zh.wikipedia.org/w/index.php?title=%E7%A7%91%E6%95%99&amp;action=edit&amp;redlink=1"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en.wikipedia.org/wiki/682" TargetMode="External"/><Relationship Id="rId2" Type="http://schemas.openxmlformats.org/officeDocument/2006/relationships/hyperlink" Target="http://en.wikipedia.org/wiki/540"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en.wikipedia.org/w/index.php?title=Tao_Hongjing&amp;action=edit&amp;redlink=1" TargetMode="External"/><Relationship Id="rId2" Type="http://schemas.openxmlformats.org/officeDocument/2006/relationships/hyperlink" Target="http://en.wikipedia.org/wiki/Wei_Huacun" TargetMode="External"/><Relationship Id="rId1" Type="http://schemas.openxmlformats.org/officeDocument/2006/relationships/slideLayout" Target="../slideLayouts/slideLayout2.xml"/><Relationship Id="rId5" Type="http://schemas.openxmlformats.org/officeDocument/2006/relationships/hyperlink" Target="http://en.wikipedia.org/wiki/Nanjing" TargetMode="External"/><Relationship Id="rId4" Type="http://schemas.openxmlformats.org/officeDocument/2006/relationships/hyperlink" Target="http://en.wikipedia.org/wiki/Taoist_canon"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en.wikipedia.org/wiki/Chinese_medicine" TargetMode="External"/><Relationship Id="rId3" Type="http://schemas.openxmlformats.org/officeDocument/2006/relationships/hyperlink" Target="http://en.wikipedia.org/wiki/682" TargetMode="External"/><Relationship Id="rId7" Type="http://schemas.openxmlformats.org/officeDocument/2006/relationships/hyperlink" Target="http://en.wikipedia.org/wiki/China" TargetMode="External"/><Relationship Id="rId2" Type="http://schemas.openxmlformats.org/officeDocument/2006/relationships/hyperlink" Target="http://en.wikipedia.org/wiki/540" TargetMode="External"/><Relationship Id="rId1" Type="http://schemas.openxmlformats.org/officeDocument/2006/relationships/slideLayout" Target="../slideLayouts/slideLayout2.xml"/><Relationship Id="rId6" Type="http://schemas.openxmlformats.org/officeDocument/2006/relationships/hyperlink" Target="http://en.wikipedia.org/wiki/Tang_dynasty" TargetMode="External"/><Relationship Id="rId11" Type="http://schemas.openxmlformats.org/officeDocument/2006/relationships/hyperlink" Target="http://en.wikipedia.org/w/index.php?title=Thirteen_measures_to_keep_health&amp;action=edit&amp;redlink=1" TargetMode="External"/><Relationship Id="rId5" Type="http://schemas.openxmlformats.org/officeDocument/2006/relationships/hyperlink" Target="http://en.wikipedia.org/wiki/Sui" TargetMode="External"/><Relationship Id="rId10" Type="http://schemas.openxmlformats.org/officeDocument/2006/relationships/hyperlink" Target="http://en.wikipedia.org/wiki/Sun_Simiao" TargetMode="External"/><Relationship Id="rId4" Type="http://schemas.openxmlformats.org/officeDocument/2006/relationships/hyperlink" Target="http://en.wikipedia.org/wiki/Traditional_Chinese_medicine" TargetMode="External"/><Relationship Id="rId9" Type="http://schemas.openxmlformats.org/officeDocument/2006/relationships/hyperlink" Target="http://en.wikipedia.org/wiki/Tang_Dynasty"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en.wikipedia.org/wiki/Sun_Simiao" TargetMode="External"/><Relationship Id="rId2" Type="http://schemas.openxmlformats.org/officeDocument/2006/relationships/hyperlink" Target="http://en.wikipedia.org/wiki/Hippocratic_Oath"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en.wikipedia.org/wiki/682" TargetMode="External"/><Relationship Id="rId2" Type="http://schemas.openxmlformats.org/officeDocument/2006/relationships/hyperlink" Target="http://en.wikipedia.org/wiki/540"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914401"/>
            <a:ext cx="7772400" cy="533399"/>
          </a:xfrm>
        </p:spPr>
        <p:txBody>
          <a:bodyPr>
            <a:normAutofit/>
          </a:bodyPr>
          <a:lstStyle/>
          <a:p>
            <a:r>
              <a:rPr lang="en-GB" sz="2800" dirty="0" smtClean="0"/>
              <a:t>4. History of </a:t>
            </a:r>
            <a:r>
              <a:rPr lang="en-GB" sz="2800" dirty="0" err="1" smtClean="0"/>
              <a:t>Daoist</a:t>
            </a:r>
            <a:r>
              <a:rPr lang="en-GB" sz="2800" dirty="0" smtClean="0"/>
              <a:t> </a:t>
            </a:r>
            <a:r>
              <a:rPr lang="en-GB" sz="2800" dirty="0" err="1" smtClean="0"/>
              <a:t>Yangsheng</a:t>
            </a:r>
            <a:r>
              <a:rPr lang="en-GB" sz="2800" dirty="0" smtClean="0"/>
              <a:t> </a:t>
            </a:r>
            <a:endParaRPr lang="en-GB" sz="2800" dirty="0"/>
          </a:p>
        </p:txBody>
      </p:sp>
      <p:sp>
        <p:nvSpPr>
          <p:cNvPr id="3" name="Subtitle 2"/>
          <p:cNvSpPr>
            <a:spLocks noGrp="1"/>
          </p:cNvSpPr>
          <p:nvPr>
            <p:ph type="subTitle" idx="1"/>
          </p:nvPr>
        </p:nvSpPr>
        <p:spPr>
          <a:xfrm>
            <a:off x="685800" y="1447800"/>
            <a:ext cx="7772400" cy="3810000"/>
          </a:xfrm>
        </p:spPr>
        <p:txBody>
          <a:bodyPr>
            <a:normAutofit fontScale="92500" lnSpcReduction="10000"/>
          </a:bodyPr>
          <a:lstStyle/>
          <a:p>
            <a:pPr lvl="0" algn="l"/>
            <a:r>
              <a:rPr lang="en-GB" sz="1800" dirty="0" smtClean="0"/>
              <a:t>1. Historical facts supported the development of </a:t>
            </a:r>
            <a:r>
              <a:rPr lang="en-GB" sz="1800" dirty="0" err="1" smtClean="0"/>
              <a:t>Daoist</a:t>
            </a:r>
            <a:r>
              <a:rPr lang="en-GB" sz="1800" dirty="0" smtClean="0"/>
              <a:t> </a:t>
            </a:r>
            <a:r>
              <a:rPr lang="en-GB" sz="1800" dirty="0" err="1" smtClean="0"/>
              <a:t>Yangsheng</a:t>
            </a:r>
            <a:endParaRPr lang="en-GB" sz="1800" dirty="0" smtClean="0"/>
          </a:p>
          <a:p>
            <a:pPr algn="l"/>
            <a:r>
              <a:rPr lang="en-GB" sz="1800" dirty="0" smtClean="0"/>
              <a:t>2. The Formation of </a:t>
            </a:r>
            <a:r>
              <a:rPr lang="en-GB" sz="1800" dirty="0" err="1" smtClean="0"/>
              <a:t>Daoist</a:t>
            </a:r>
            <a:r>
              <a:rPr lang="en-GB" sz="1800" dirty="0" smtClean="0"/>
              <a:t> </a:t>
            </a:r>
            <a:r>
              <a:rPr lang="en-GB" sz="1800" dirty="0" err="1" smtClean="0"/>
              <a:t>Yangsheng</a:t>
            </a:r>
            <a:r>
              <a:rPr lang="en-GB" sz="1800" dirty="0" smtClean="0"/>
              <a:t> in Qin-Han Dynasty</a:t>
            </a:r>
          </a:p>
          <a:p>
            <a:pPr algn="l"/>
            <a:r>
              <a:rPr lang="en-GB" sz="1800" dirty="0" smtClean="0"/>
              <a:t>3. Early </a:t>
            </a:r>
            <a:r>
              <a:rPr lang="en-GB" sz="1800" dirty="0" err="1" smtClean="0"/>
              <a:t>Daoist</a:t>
            </a:r>
            <a:r>
              <a:rPr lang="en-GB" sz="1800" dirty="0" smtClean="0"/>
              <a:t> contribution to </a:t>
            </a:r>
            <a:r>
              <a:rPr lang="en-GB" sz="1800" dirty="0" err="1" smtClean="0"/>
              <a:t>Daoist</a:t>
            </a:r>
            <a:r>
              <a:rPr lang="en-GB" sz="1800" dirty="0" smtClean="0"/>
              <a:t> </a:t>
            </a:r>
            <a:r>
              <a:rPr lang="en-GB" sz="1800" dirty="0" err="1" smtClean="0"/>
              <a:t>yangsheng</a:t>
            </a:r>
            <a:r>
              <a:rPr lang="en-GB" sz="1800" dirty="0" smtClean="0"/>
              <a:t> theory</a:t>
            </a:r>
          </a:p>
          <a:p>
            <a:pPr lvl="0" algn="l"/>
            <a:r>
              <a:rPr lang="en-GB" sz="1800" dirty="0" smtClean="0"/>
              <a:t>4. Structural formation of </a:t>
            </a:r>
            <a:r>
              <a:rPr lang="en-GB" sz="1800" dirty="0" err="1" smtClean="0"/>
              <a:t>Daoist</a:t>
            </a:r>
            <a:r>
              <a:rPr lang="en-GB" sz="1800" dirty="0" smtClean="0"/>
              <a:t> </a:t>
            </a:r>
            <a:r>
              <a:rPr lang="en-GB" sz="1800" dirty="0" err="1" smtClean="0"/>
              <a:t>Yangsheng</a:t>
            </a:r>
            <a:r>
              <a:rPr lang="en-GB" sz="1800" dirty="0" smtClean="0"/>
              <a:t> in </a:t>
            </a:r>
            <a:r>
              <a:rPr lang="zh-CN" altLang="en-US" sz="1800" dirty="0" smtClean="0"/>
              <a:t>葛洪</a:t>
            </a:r>
            <a:r>
              <a:rPr lang="en-GB" sz="1800" dirty="0" err="1" smtClean="0"/>
              <a:t>Ge</a:t>
            </a:r>
            <a:r>
              <a:rPr lang="en-GB" sz="1800" dirty="0" smtClean="0"/>
              <a:t> Hong’s </a:t>
            </a:r>
            <a:r>
              <a:rPr lang="en-GB" sz="1800" dirty="0" err="1" smtClean="0"/>
              <a:t>Bao</a:t>
            </a:r>
            <a:r>
              <a:rPr lang="en-GB" sz="1800" dirty="0" smtClean="0"/>
              <a:t> </a:t>
            </a:r>
            <a:r>
              <a:rPr lang="en-GB" sz="1800" dirty="0" err="1" smtClean="0"/>
              <a:t>puzi</a:t>
            </a:r>
            <a:r>
              <a:rPr lang="en-GB" sz="1800" dirty="0" smtClean="0"/>
              <a:t> </a:t>
            </a:r>
            <a:r>
              <a:rPr lang="zh-CN" altLang="en-US" sz="1800" dirty="0" smtClean="0"/>
              <a:t>抱朴子</a:t>
            </a:r>
            <a:endParaRPr lang="en-GB" altLang="zh-CN" sz="1800" dirty="0" smtClean="0"/>
          </a:p>
          <a:p>
            <a:pPr algn="l"/>
            <a:r>
              <a:rPr lang="en-GB" sz="1800" dirty="0" smtClean="0"/>
              <a:t>5. The contribution of </a:t>
            </a:r>
            <a:r>
              <a:rPr lang="en-GB" sz="1800" dirty="0" err="1" smtClean="0"/>
              <a:t>Shangqing</a:t>
            </a:r>
            <a:r>
              <a:rPr lang="zh-CN" altLang="en-US" sz="1800" dirty="0" smtClean="0"/>
              <a:t>上清</a:t>
            </a:r>
            <a:r>
              <a:rPr lang="en-GB" sz="1800" dirty="0" smtClean="0"/>
              <a:t>(Upper Clarity) toward </a:t>
            </a:r>
            <a:r>
              <a:rPr lang="en-GB" sz="1800" dirty="0" err="1" smtClean="0"/>
              <a:t>Daoist</a:t>
            </a:r>
            <a:r>
              <a:rPr lang="en-GB" sz="1800" dirty="0" smtClean="0"/>
              <a:t> </a:t>
            </a:r>
            <a:r>
              <a:rPr lang="en-GB" sz="1800" dirty="0" err="1" smtClean="0"/>
              <a:t>yangsheng</a:t>
            </a:r>
            <a:endParaRPr lang="en-GB" sz="1800" dirty="0" smtClean="0"/>
          </a:p>
          <a:p>
            <a:pPr algn="l"/>
            <a:r>
              <a:rPr lang="en-GB" sz="1800" dirty="0" smtClean="0"/>
              <a:t>6. The contribution of </a:t>
            </a:r>
            <a:r>
              <a:rPr lang="en-GB" sz="1800" dirty="0" err="1" smtClean="0"/>
              <a:t>Linbao</a:t>
            </a:r>
            <a:r>
              <a:rPr lang="zh-CN" altLang="en-US" sz="1800" dirty="0" smtClean="0"/>
              <a:t>灵宝 </a:t>
            </a:r>
            <a:r>
              <a:rPr lang="en-GB" sz="1800" dirty="0" smtClean="0"/>
              <a:t>(Numinous Gem or Spiritual Treasure) toward </a:t>
            </a:r>
            <a:r>
              <a:rPr lang="en-GB" sz="1800" dirty="0" err="1" smtClean="0"/>
              <a:t>Daoist</a:t>
            </a:r>
            <a:r>
              <a:rPr lang="en-GB" sz="1800" dirty="0" smtClean="0"/>
              <a:t> </a:t>
            </a:r>
            <a:r>
              <a:rPr lang="en-GB" sz="1800" dirty="0" err="1" smtClean="0"/>
              <a:t>yangsheng</a:t>
            </a:r>
            <a:endParaRPr lang="en-GB" sz="1800" dirty="0" smtClean="0"/>
          </a:p>
          <a:p>
            <a:pPr lvl="0" algn="l"/>
            <a:r>
              <a:rPr lang="en-GB" sz="1800" dirty="0" smtClean="0"/>
              <a:t>7. Contributions of Tao </a:t>
            </a:r>
            <a:r>
              <a:rPr lang="en-GB" sz="1800" dirty="0" err="1" smtClean="0"/>
              <a:t>Hongjing</a:t>
            </a:r>
            <a:r>
              <a:rPr lang="zh-CN" altLang="en-US" sz="1800" dirty="0" smtClean="0"/>
              <a:t>陶弘景</a:t>
            </a:r>
            <a:r>
              <a:rPr lang="en-GB" sz="1800" dirty="0" smtClean="0"/>
              <a:t> of Mao Shan </a:t>
            </a:r>
            <a:r>
              <a:rPr lang="zh-CN" altLang="en-US" sz="1800" dirty="0" smtClean="0"/>
              <a:t>茅山</a:t>
            </a:r>
            <a:r>
              <a:rPr lang="en-GB" sz="1800" dirty="0" smtClean="0"/>
              <a:t>toward </a:t>
            </a:r>
            <a:r>
              <a:rPr lang="en-GB" sz="1800" dirty="0" err="1" smtClean="0"/>
              <a:t>Daoist</a:t>
            </a:r>
            <a:r>
              <a:rPr lang="en-GB" sz="1800" dirty="0" smtClean="0"/>
              <a:t> </a:t>
            </a:r>
            <a:r>
              <a:rPr lang="en-GB" sz="1800" dirty="0" err="1" smtClean="0"/>
              <a:t>yangsheng</a:t>
            </a:r>
            <a:r>
              <a:rPr lang="en-GB" sz="1800" dirty="0" smtClean="0"/>
              <a:t> system</a:t>
            </a:r>
          </a:p>
          <a:p>
            <a:pPr algn="l"/>
            <a:r>
              <a:rPr lang="en-GB" sz="1800" dirty="0" smtClean="0"/>
              <a:t>8. </a:t>
            </a:r>
            <a:r>
              <a:rPr lang="zh-CN" altLang="en-US" sz="1800" dirty="0" smtClean="0"/>
              <a:t>孙思邈</a:t>
            </a:r>
            <a:r>
              <a:rPr lang="en-GB" sz="1800" dirty="0" smtClean="0"/>
              <a:t>Sun Si Miao’s contribution to </a:t>
            </a:r>
            <a:r>
              <a:rPr lang="en-GB" sz="1800" dirty="0" err="1" smtClean="0"/>
              <a:t>Daoist</a:t>
            </a:r>
            <a:r>
              <a:rPr lang="en-GB" sz="1800" dirty="0" smtClean="0"/>
              <a:t> and Chinese Medicine </a:t>
            </a:r>
            <a:r>
              <a:rPr lang="en-GB" sz="1800" dirty="0" err="1" smtClean="0"/>
              <a:t>Yangsheng</a:t>
            </a:r>
            <a:endParaRPr lang="en-GB" sz="1800" dirty="0" smtClean="0"/>
          </a:p>
          <a:p>
            <a:pPr lvl="0" algn="l"/>
            <a:r>
              <a:rPr lang="en-GB" sz="1800" dirty="0" smtClean="0"/>
              <a:t>9. The Contribution of Zhang </a:t>
            </a:r>
            <a:r>
              <a:rPr lang="en-GB" sz="1800" dirty="0" err="1" smtClean="0"/>
              <a:t>Borui</a:t>
            </a:r>
            <a:r>
              <a:rPr lang="en-GB" sz="1800" dirty="0" smtClean="0"/>
              <a:t>’ </a:t>
            </a:r>
            <a:r>
              <a:rPr lang="zh-CN" altLang="en-US" sz="1800" dirty="0" smtClean="0"/>
              <a:t>张伯瑞</a:t>
            </a:r>
            <a:r>
              <a:rPr lang="en-US" altLang="zh-CN" sz="1800" dirty="0" smtClean="0"/>
              <a:t>《</a:t>
            </a:r>
            <a:r>
              <a:rPr lang="zh-CN" altLang="en-US" sz="1800" dirty="0" smtClean="0"/>
              <a:t>悟真篇</a:t>
            </a:r>
            <a:r>
              <a:rPr lang="en-US" altLang="zh-CN" sz="1800" dirty="0" smtClean="0"/>
              <a:t>》</a:t>
            </a:r>
            <a:endParaRPr lang="en-GB" sz="1800" dirty="0" smtClean="0"/>
          </a:p>
          <a:p>
            <a:pPr algn="l"/>
            <a:endParaRPr lang="en-GB" sz="1800" b="1" dirty="0" smtClean="0"/>
          </a:p>
          <a:p>
            <a:pPr lvl="0" algn="l"/>
            <a:endParaRPr lang="en-GB" sz="1400" b="1" dirty="0" smtClean="0"/>
          </a:p>
          <a:p>
            <a:pPr lvl="0" algn="l"/>
            <a:endParaRPr lang="en-GB" sz="1400" dirty="0" smtClean="0"/>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8229600" cy="5376672"/>
          </a:xfrm>
        </p:spPr>
        <p:txBody>
          <a:bodyPr>
            <a:normAutofit/>
          </a:bodyPr>
          <a:lstStyle/>
          <a:p>
            <a:pPr lvl="0"/>
            <a:r>
              <a:rPr lang="en-GB" dirty="0" smtClean="0"/>
              <a:t>The expedition of the First Emperor’ of the Qin Dynasty (221-210 B.C.) in search for immortality plant (mushroom) </a:t>
            </a:r>
            <a:r>
              <a:rPr lang="zh-CN" altLang="en-US" dirty="0" smtClean="0"/>
              <a:t>灵芝</a:t>
            </a:r>
            <a:r>
              <a:rPr lang="en-GB" altLang="zh-CN" dirty="0" smtClean="0"/>
              <a:t>(fungus-glossy)</a:t>
            </a:r>
            <a:r>
              <a:rPr lang="en-GB" dirty="0" smtClean="0"/>
              <a:t>in 219 BCE and call himself </a:t>
            </a:r>
            <a:r>
              <a:rPr lang="en-GB" dirty="0" err="1" smtClean="0"/>
              <a:t>zhen</a:t>
            </a:r>
            <a:r>
              <a:rPr lang="en-GB" dirty="0" smtClean="0"/>
              <a:t> </a:t>
            </a:r>
            <a:r>
              <a:rPr lang="en-GB" dirty="0" err="1" smtClean="0"/>
              <a:t>ren</a:t>
            </a:r>
            <a:r>
              <a:rPr lang="en-GB" dirty="0" smtClean="0"/>
              <a:t> </a:t>
            </a:r>
            <a:r>
              <a:rPr lang="zh-CN" altLang="en-US" dirty="0" smtClean="0"/>
              <a:t>真人</a:t>
            </a:r>
            <a:r>
              <a:rPr lang="en-GB" dirty="0" smtClean="0"/>
              <a:t>(perfected person) in 212BCE.   </a:t>
            </a:r>
            <a:endParaRPr lang="en-GB" b="1" dirty="0" smtClean="0"/>
          </a:p>
          <a:p>
            <a:pPr lvl="0"/>
            <a:endParaRPr lang="en-GB" dirty="0" smtClean="0"/>
          </a:p>
          <a:p>
            <a:pPr lvl="0"/>
            <a:endParaRPr lang="en-GB" b="1" dirty="0" smtClean="0"/>
          </a:p>
          <a:p>
            <a:endParaRPr lang="en-GB" dirty="0"/>
          </a:p>
        </p:txBody>
      </p:sp>
      <p:sp>
        <p:nvSpPr>
          <p:cNvPr id="2" name="Title 1"/>
          <p:cNvSpPr>
            <a:spLocks noGrp="1"/>
          </p:cNvSpPr>
          <p:nvPr>
            <p:ph type="title"/>
          </p:nvPr>
        </p:nvSpPr>
        <p:spPr/>
        <p:txBody>
          <a:bodyPr>
            <a:normAutofit/>
          </a:bodyPr>
          <a:lstStyle/>
          <a:p>
            <a:pPr lvl="0"/>
            <a:r>
              <a:rPr lang="en-GB" sz="3100" dirty="0" smtClean="0"/>
              <a:t>1.1 Historical facts supported the development of </a:t>
            </a:r>
            <a:r>
              <a:rPr lang="en-GB" sz="3100" dirty="0" err="1" smtClean="0"/>
              <a:t>Daoist</a:t>
            </a:r>
            <a:r>
              <a:rPr lang="en-GB" sz="3100" dirty="0" smtClean="0"/>
              <a:t> Yangsheng</a:t>
            </a:r>
            <a:endParaRPr lang="en-GB" dirty="0"/>
          </a:p>
        </p:txBody>
      </p:sp>
      <p:pic>
        <p:nvPicPr>
          <p:cNvPr id="5" name="Picture 4" descr="Terra-Cotta Army of the Qin Dynasty  3.jpg"/>
          <p:cNvPicPr>
            <a:picLocks noChangeAspect="1"/>
          </p:cNvPicPr>
          <p:nvPr/>
        </p:nvPicPr>
        <p:blipFill>
          <a:blip r:embed="rId2" cstate="print"/>
          <a:stretch>
            <a:fillRect/>
          </a:stretch>
        </p:blipFill>
        <p:spPr>
          <a:xfrm>
            <a:off x="4610437" y="3505200"/>
            <a:ext cx="4533563" cy="3201828"/>
          </a:xfrm>
          <a:prstGeom prst="rect">
            <a:avLst/>
          </a:prstGeom>
        </p:spPr>
      </p:pic>
      <p:pic>
        <p:nvPicPr>
          <p:cNvPr id="6" name="Picture 5" descr="Terra-Cotta Army of the Qin Dynasty  2.jpg"/>
          <p:cNvPicPr>
            <a:picLocks noChangeAspect="1"/>
          </p:cNvPicPr>
          <p:nvPr/>
        </p:nvPicPr>
        <p:blipFill>
          <a:blip r:embed="rId3" cstate="print"/>
          <a:stretch>
            <a:fillRect/>
          </a:stretch>
        </p:blipFill>
        <p:spPr>
          <a:xfrm>
            <a:off x="381000" y="3581400"/>
            <a:ext cx="3810000" cy="32766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919472"/>
          </a:xfrm>
        </p:spPr>
        <p:txBody>
          <a:bodyPr>
            <a:normAutofit/>
          </a:bodyPr>
          <a:lstStyle/>
          <a:p>
            <a:pPr lvl="0"/>
            <a:r>
              <a:rPr lang="en-GB" dirty="0" smtClean="0"/>
              <a:t>The popularity of Huang-Lao </a:t>
            </a:r>
            <a:r>
              <a:rPr lang="zh-CN" altLang="en-US" dirty="0" smtClean="0"/>
              <a:t>黄老之术</a:t>
            </a:r>
            <a:r>
              <a:rPr lang="en-GB" dirty="0" smtClean="0"/>
              <a:t>Daoism at the beginning of the West Han dynasty (2o6 BCE – 8CE); </a:t>
            </a:r>
            <a:endParaRPr lang="en-GB" b="1" dirty="0" smtClean="0"/>
          </a:p>
          <a:p>
            <a:pPr lvl="0"/>
            <a:r>
              <a:rPr lang="en-GB" dirty="0" smtClean="0"/>
              <a:t>Emperor Wu (r.141BCE-87CE) of the Han Dynasty </a:t>
            </a:r>
            <a:r>
              <a:rPr lang="zh-CN" altLang="en-US" dirty="0" smtClean="0"/>
              <a:t>汉武帝</a:t>
            </a:r>
            <a:r>
              <a:rPr lang="en-GB" dirty="0" smtClean="0"/>
              <a:t>sending fang-shih (prescription scholars)</a:t>
            </a:r>
            <a:r>
              <a:rPr lang="zh-CN" altLang="en-US" dirty="0" smtClean="0"/>
              <a:t>方士</a:t>
            </a:r>
            <a:r>
              <a:rPr lang="en-GB" dirty="0" smtClean="0"/>
              <a:t>in search immortals</a:t>
            </a:r>
            <a:r>
              <a:rPr lang="zh-CN" altLang="en-US" dirty="0" smtClean="0"/>
              <a:t>神仙</a:t>
            </a:r>
            <a:endParaRPr lang="en-GB" b="1" dirty="0" smtClean="0"/>
          </a:p>
          <a:p>
            <a:pPr lvl="0"/>
            <a:endParaRPr lang="en-GB" dirty="0" smtClean="0"/>
          </a:p>
        </p:txBody>
      </p:sp>
      <p:sp>
        <p:nvSpPr>
          <p:cNvPr id="3" name="Title 2"/>
          <p:cNvSpPr>
            <a:spLocks noGrp="1"/>
          </p:cNvSpPr>
          <p:nvPr>
            <p:ph type="title"/>
          </p:nvPr>
        </p:nvSpPr>
        <p:spPr/>
        <p:txBody>
          <a:bodyPr>
            <a:normAutofit/>
          </a:bodyPr>
          <a:lstStyle/>
          <a:p>
            <a:r>
              <a:rPr lang="en-GB" sz="2400" dirty="0" smtClean="0"/>
              <a:t>1.2Historical facts supported the development of </a:t>
            </a:r>
            <a:r>
              <a:rPr lang="en-GB" sz="2400" dirty="0" err="1" smtClean="0"/>
              <a:t>Daoist</a:t>
            </a:r>
            <a:r>
              <a:rPr lang="en-GB" sz="2400" dirty="0" smtClean="0"/>
              <a:t> Yangsheng </a:t>
            </a:r>
            <a:endParaRPr lang="en-GB" sz="2400" dirty="0"/>
          </a:p>
        </p:txBody>
      </p:sp>
      <p:pic>
        <p:nvPicPr>
          <p:cNvPr id="4" name="Picture 3" descr="Immortality in Han- Jade suit.jpg"/>
          <p:cNvPicPr>
            <a:picLocks noChangeAspect="1"/>
          </p:cNvPicPr>
          <p:nvPr/>
        </p:nvPicPr>
        <p:blipFill>
          <a:blip r:embed="rId2" cstate="print"/>
          <a:stretch>
            <a:fillRect/>
          </a:stretch>
        </p:blipFill>
        <p:spPr>
          <a:xfrm>
            <a:off x="903443" y="4572000"/>
            <a:ext cx="4083922" cy="1905000"/>
          </a:xfrm>
          <a:prstGeom prst="rect">
            <a:avLst/>
          </a:prstGeom>
        </p:spPr>
      </p:pic>
      <p:pic>
        <p:nvPicPr>
          <p:cNvPr id="5" name="Picture 4" descr="immortality Jade-suit 2.jpg"/>
          <p:cNvPicPr>
            <a:picLocks noChangeAspect="1"/>
          </p:cNvPicPr>
          <p:nvPr/>
        </p:nvPicPr>
        <p:blipFill>
          <a:blip r:embed="rId3" cstate="print"/>
          <a:stretch>
            <a:fillRect/>
          </a:stretch>
        </p:blipFill>
        <p:spPr>
          <a:xfrm>
            <a:off x="5181600" y="4210050"/>
            <a:ext cx="3352800" cy="25146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1143000"/>
            <a:ext cx="8915400" cy="5715000"/>
          </a:xfrm>
        </p:spPr>
        <p:txBody>
          <a:bodyPr>
            <a:normAutofit lnSpcReduction="10000"/>
          </a:bodyPr>
          <a:lstStyle/>
          <a:p>
            <a:r>
              <a:rPr lang="en-GB" sz="2000" dirty="0" smtClean="0"/>
              <a:t>Tomb no. 3 contained a wealth of classical texts. The tomb contained texts on astronomy, which accurately depicted the planetary orbits for Venus, Jupiter, Mercury, Mars and Saturn and described various comets. </a:t>
            </a:r>
          </a:p>
          <a:p>
            <a:endParaRPr lang="en-GB" sz="2000" dirty="0" smtClean="0"/>
          </a:p>
          <a:p>
            <a:r>
              <a:rPr lang="en-GB" sz="2000" dirty="0" smtClean="0"/>
              <a:t>The </a:t>
            </a:r>
            <a:r>
              <a:rPr lang="en-GB" sz="2000" dirty="0" err="1" smtClean="0"/>
              <a:t>Mawangdui</a:t>
            </a:r>
            <a:r>
              <a:rPr lang="en-GB" sz="2000" dirty="0" smtClean="0"/>
              <a:t> texts of the </a:t>
            </a:r>
            <a:r>
              <a:rPr lang="en-GB" sz="2000" dirty="0" err="1" smtClean="0">
                <a:hlinkClick r:id="rId2" action="ppaction://hlinkfile" tooltip="Yijing"/>
              </a:rPr>
              <a:t>Yijing</a:t>
            </a:r>
            <a:r>
              <a:rPr lang="en-GB" sz="2000" dirty="0" smtClean="0"/>
              <a:t> are hundreds of years earlier than those known before</a:t>
            </a:r>
          </a:p>
          <a:p>
            <a:endParaRPr lang="en-GB" sz="2000" dirty="0" smtClean="0"/>
          </a:p>
          <a:p>
            <a:r>
              <a:rPr lang="en-GB" sz="2000" dirty="0" smtClean="0"/>
              <a:t>The tomb also contained a rich collection of </a:t>
            </a:r>
            <a:r>
              <a:rPr lang="en-GB" sz="2000" dirty="0" smtClean="0">
                <a:hlinkClick r:id="rId3" action="ppaction://hlinkfile" tooltip="Huang-Lao"/>
              </a:rPr>
              <a:t>Huang-Lao</a:t>
            </a:r>
            <a:r>
              <a:rPr lang="en-GB" sz="2000" dirty="0" smtClean="0"/>
              <a:t> Taoist texts, as well a copy of the </a:t>
            </a:r>
            <a:r>
              <a:rPr lang="en-GB" sz="2000" dirty="0" smtClean="0">
                <a:hlinkClick r:id="rId4" action="ppaction://hlinkfile" tooltip="Zhan Guo Ce"/>
              </a:rPr>
              <a:t>Zhan </a:t>
            </a:r>
            <a:r>
              <a:rPr lang="en-GB" sz="2000" dirty="0" err="1" smtClean="0">
                <a:hlinkClick r:id="rId4" action="ppaction://hlinkfile" tooltip="Zhan Guo Ce"/>
              </a:rPr>
              <a:t>Guo</a:t>
            </a:r>
            <a:r>
              <a:rPr lang="en-GB" sz="2000" dirty="0" smtClean="0">
                <a:hlinkClick r:id="rId4" action="ppaction://hlinkfile" tooltip="Zhan Guo Ce"/>
              </a:rPr>
              <a:t> </a:t>
            </a:r>
            <a:r>
              <a:rPr lang="en-GB" sz="2000" dirty="0" err="1" smtClean="0">
                <a:hlinkClick r:id="rId4" action="ppaction://hlinkfile" tooltip="Zhan Guo Ce"/>
              </a:rPr>
              <a:t>Ce</a:t>
            </a:r>
            <a:r>
              <a:rPr lang="en-GB" sz="2000" dirty="0" smtClean="0"/>
              <a:t>. </a:t>
            </a:r>
          </a:p>
          <a:p>
            <a:endParaRPr lang="en-GB" sz="2000" dirty="0" smtClean="0"/>
          </a:p>
          <a:p>
            <a:r>
              <a:rPr lang="en-GB" sz="2000" dirty="0" smtClean="0"/>
              <a:t>The tomb also contained </a:t>
            </a:r>
          </a:p>
          <a:p>
            <a:r>
              <a:rPr lang="en-GB" sz="2000" dirty="0" smtClean="0"/>
              <a:t>various medical texts, </a:t>
            </a:r>
          </a:p>
          <a:p>
            <a:r>
              <a:rPr lang="en-GB" sz="2000" dirty="0" smtClean="0"/>
              <a:t>including depictions of </a:t>
            </a:r>
          </a:p>
          <a:p>
            <a:r>
              <a:rPr lang="en-GB" sz="2000" dirty="0" smtClean="0">
                <a:hlinkClick r:id="rId5" action="ppaction://hlinkfile" tooltip="Qigong"/>
              </a:rPr>
              <a:t>qigong</a:t>
            </a:r>
            <a:r>
              <a:rPr lang="en-GB" sz="2000" dirty="0" smtClean="0"/>
              <a:t> (</a:t>
            </a:r>
            <a:r>
              <a:rPr lang="en-GB" sz="2000" dirty="0" err="1" smtClean="0"/>
              <a:t>dao</a:t>
            </a:r>
            <a:r>
              <a:rPr lang="en-GB" sz="2000" dirty="0" smtClean="0"/>
              <a:t> yin) exercises, </a:t>
            </a:r>
          </a:p>
          <a:p>
            <a:r>
              <a:rPr lang="en-GB" sz="2000" dirty="0" smtClean="0"/>
              <a:t>as well as a historical text, </a:t>
            </a:r>
          </a:p>
          <a:p>
            <a:r>
              <a:rPr lang="en-GB" sz="2000" dirty="0" smtClean="0"/>
              <a:t>the </a:t>
            </a:r>
            <a:r>
              <a:rPr lang="en-GB" sz="2000" dirty="0" err="1" smtClean="0">
                <a:hlinkClick r:id="rId6" action="ppaction://hlinkfile" tooltip="Chunqiu shiyu"/>
              </a:rPr>
              <a:t>Chunqiu</a:t>
            </a:r>
            <a:r>
              <a:rPr lang="en-GB" sz="2000" dirty="0" smtClean="0">
                <a:hlinkClick r:id="rId6" action="ppaction://hlinkfile" tooltip="Chunqiu shiyu"/>
              </a:rPr>
              <a:t> </a:t>
            </a:r>
            <a:r>
              <a:rPr lang="en-GB" sz="2000" dirty="0" err="1" smtClean="0">
                <a:hlinkClick r:id="rId6" action="ppaction://hlinkfile" tooltip="Chunqiu shiyu"/>
              </a:rPr>
              <a:t>shiyu</a:t>
            </a:r>
            <a:r>
              <a:rPr lang="en-GB" sz="2000" dirty="0" smtClean="0"/>
              <a:t>.</a:t>
            </a:r>
          </a:p>
          <a:p>
            <a:endParaRPr lang="en-GB" dirty="0"/>
          </a:p>
        </p:txBody>
      </p:sp>
      <p:sp>
        <p:nvSpPr>
          <p:cNvPr id="3" name="Title 2"/>
          <p:cNvSpPr>
            <a:spLocks noGrp="1"/>
          </p:cNvSpPr>
          <p:nvPr>
            <p:ph type="title"/>
          </p:nvPr>
        </p:nvSpPr>
        <p:spPr/>
        <p:txBody>
          <a:bodyPr>
            <a:normAutofit/>
          </a:bodyPr>
          <a:lstStyle/>
          <a:p>
            <a:r>
              <a:rPr lang="en-GB" b="0" dirty="0" err="1" smtClean="0"/>
              <a:t>Daoy</a:t>
            </a:r>
            <a:r>
              <a:rPr lang="en-GB" dirty="0" err="1" smtClean="0"/>
              <a:t>in</a:t>
            </a:r>
            <a:r>
              <a:rPr lang="en-GB" dirty="0" smtClean="0"/>
              <a:t> </a:t>
            </a:r>
            <a:r>
              <a:rPr lang="en-GB" dirty="0" err="1" smtClean="0"/>
              <a:t>tuin</a:t>
            </a:r>
            <a:r>
              <a:rPr lang="en-GB" dirty="0" smtClean="0"/>
              <a:t> </a:t>
            </a:r>
            <a:r>
              <a:rPr lang="en-GB" dirty="0" err="1" smtClean="0"/>
              <a:t>mawangdui</a:t>
            </a:r>
            <a:r>
              <a:rPr lang="en-GB" dirty="0" smtClean="0"/>
              <a:t> tombs</a:t>
            </a:r>
            <a:endParaRPr lang="en-GB" dirty="0"/>
          </a:p>
        </p:txBody>
      </p:sp>
      <p:pic>
        <p:nvPicPr>
          <p:cNvPr id="4" name="Picture 3" descr="mawangdui daoyin tu.jpg"/>
          <p:cNvPicPr>
            <a:picLocks noChangeAspect="1"/>
          </p:cNvPicPr>
          <p:nvPr/>
        </p:nvPicPr>
        <p:blipFill>
          <a:blip r:embed="rId7" cstate="print"/>
          <a:stretch>
            <a:fillRect/>
          </a:stretch>
        </p:blipFill>
        <p:spPr>
          <a:xfrm>
            <a:off x="4198779" y="3913517"/>
            <a:ext cx="4945221" cy="294448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95400"/>
            <a:ext cx="8229600" cy="5029200"/>
          </a:xfrm>
        </p:spPr>
        <p:txBody>
          <a:bodyPr>
            <a:normAutofit fontScale="85000" lnSpcReduction="20000"/>
          </a:bodyPr>
          <a:lstStyle/>
          <a:p>
            <a:pPr lvl="0"/>
            <a:r>
              <a:rPr lang="en-GB" dirty="0" smtClean="0"/>
              <a:t>Zhang Ling </a:t>
            </a:r>
            <a:r>
              <a:rPr lang="zh-CN" altLang="en-US" dirty="0" smtClean="0"/>
              <a:t>张陵</a:t>
            </a:r>
            <a:r>
              <a:rPr lang="en-GB" dirty="0" smtClean="0"/>
              <a:t>started Five Bushels of Rice Taoism </a:t>
            </a:r>
            <a:r>
              <a:rPr lang="zh-CN" altLang="en-US" dirty="0" smtClean="0"/>
              <a:t>五斗米教</a:t>
            </a:r>
            <a:r>
              <a:rPr lang="en-GB" dirty="0" smtClean="0"/>
              <a:t>in Western Han (9-220 CE) and established 24 districts in 143, and </a:t>
            </a:r>
            <a:r>
              <a:rPr lang="en-GB" i="1" dirty="0" smtClean="0"/>
              <a:t>Great Peace Scripture </a:t>
            </a:r>
            <a:r>
              <a:rPr lang="zh-CN" altLang="en-US" i="1" dirty="0" smtClean="0"/>
              <a:t>太平经</a:t>
            </a:r>
            <a:r>
              <a:rPr lang="en-GB" dirty="0" smtClean="0"/>
              <a:t>presented to court flows Huang- Lao Daoism. </a:t>
            </a:r>
            <a:endParaRPr lang="en-GB" b="1" dirty="0" smtClean="0"/>
          </a:p>
          <a:p>
            <a:pPr lvl="0"/>
            <a:endParaRPr lang="en-GB" dirty="0" smtClean="0"/>
          </a:p>
          <a:p>
            <a:pPr lvl="0"/>
            <a:r>
              <a:rPr lang="en-GB" dirty="0" smtClean="0"/>
              <a:t>To erect tablet Lao-tzu Ming(inscription) </a:t>
            </a:r>
            <a:r>
              <a:rPr lang="zh-CN" altLang="en-US" dirty="0" smtClean="0"/>
              <a:t>老子铭</a:t>
            </a:r>
            <a:r>
              <a:rPr lang="en-GB" dirty="0" smtClean="0"/>
              <a:t>in 165, and to make sacrifices to </a:t>
            </a:r>
            <a:r>
              <a:rPr lang="en-GB" dirty="0" err="1" smtClean="0"/>
              <a:t>Laotzu</a:t>
            </a:r>
            <a:r>
              <a:rPr lang="en-GB" dirty="0" smtClean="0"/>
              <a:t> in 166. </a:t>
            </a:r>
            <a:endParaRPr lang="en-GB" b="1" dirty="0" smtClean="0"/>
          </a:p>
          <a:p>
            <a:pPr lvl="0"/>
            <a:endParaRPr lang="en-GB" dirty="0" smtClean="0"/>
          </a:p>
          <a:p>
            <a:pPr lvl="0"/>
            <a:r>
              <a:rPr lang="en-GB" dirty="0" smtClean="0"/>
              <a:t>184 Tai-ping Tao </a:t>
            </a:r>
            <a:r>
              <a:rPr lang="zh-CN" altLang="en-US" dirty="0" smtClean="0"/>
              <a:t>太平道</a:t>
            </a:r>
            <a:r>
              <a:rPr lang="en-GB" dirty="0" smtClean="0"/>
              <a:t>established in Eastern China, </a:t>
            </a:r>
          </a:p>
          <a:p>
            <a:pPr lvl="0"/>
            <a:endParaRPr lang="en-GB" dirty="0" smtClean="0"/>
          </a:p>
          <a:p>
            <a:pPr lvl="0"/>
            <a:r>
              <a:rPr lang="en-GB" dirty="0" smtClean="0"/>
              <a:t>Yellow Turban rebellion </a:t>
            </a:r>
            <a:r>
              <a:rPr lang="zh-CN" altLang="en-US" dirty="0" smtClean="0"/>
              <a:t>黄巾起义</a:t>
            </a:r>
            <a:r>
              <a:rPr lang="en-GB" dirty="0" smtClean="0"/>
              <a:t>erupted and was crushed and Zhang Lu </a:t>
            </a:r>
            <a:r>
              <a:rPr lang="zh-CN" altLang="en-US" dirty="0" smtClean="0"/>
              <a:t>张鲁</a:t>
            </a:r>
            <a:r>
              <a:rPr lang="en-GB" dirty="0" smtClean="0"/>
              <a:t>organized theocratic state in 191. </a:t>
            </a:r>
          </a:p>
          <a:p>
            <a:pPr lvl="0"/>
            <a:endParaRPr lang="en-GB" i="1" dirty="0" smtClean="0"/>
          </a:p>
          <a:p>
            <a:pPr lvl="0"/>
            <a:r>
              <a:rPr lang="en-GB" i="1" dirty="0" smtClean="0"/>
              <a:t>Lao Tzu Hsiang </a:t>
            </a:r>
            <a:r>
              <a:rPr lang="en-GB" i="1" dirty="0" err="1" smtClean="0"/>
              <a:t>erh</a:t>
            </a:r>
            <a:r>
              <a:rPr lang="en-GB" i="1" dirty="0" smtClean="0"/>
              <a:t> Commentary on Tao Te </a:t>
            </a:r>
            <a:r>
              <a:rPr lang="en-GB" i="1" dirty="0" err="1" smtClean="0"/>
              <a:t>Ching</a:t>
            </a:r>
            <a:r>
              <a:rPr lang="en-GB" dirty="0" smtClean="0"/>
              <a:t> </a:t>
            </a:r>
            <a:r>
              <a:rPr lang="zh-CN" altLang="en-US" dirty="0" smtClean="0"/>
              <a:t>老子想尔注</a:t>
            </a:r>
            <a:r>
              <a:rPr lang="en-GB" dirty="0" smtClean="0"/>
              <a:t>completed.</a:t>
            </a:r>
          </a:p>
          <a:p>
            <a:endParaRPr lang="en-GB" dirty="0"/>
          </a:p>
        </p:txBody>
      </p:sp>
      <p:sp>
        <p:nvSpPr>
          <p:cNvPr id="3" name="Title 2"/>
          <p:cNvSpPr>
            <a:spLocks noGrp="1"/>
          </p:cNvSpPr>
          <p:nvPr>
            <p:ph type="title"/>
          </p:nvPr>
        </p:nvSpPr>
        <p:spPr/>
        <p:txBody>
          <a:bodyPr>
            <a:normAutofit/>
          </a:bodyPr>
          <a:lstStyle/>
          <a:p>
            <a:r>
              <a:rPr lang="en-GB" sz="2400" dirty="0" smtClean="0"/>
              <a:t>1.3Historical facts supported the development of </a:t>
            </a:r>
            <a:r>
              <a:rPr lang="en-GB" sz="2400" dirty="0" err="1" smtClean="0"/>
              <a:t>Daoist</a:t>
            </a:r>
            <a:r>
              <a:rPr lang="en-GB" sz="2400" dirty="0" smtClean="0"/>
              <a:t> Yangsheng </a:t>
            </a:r>
            <a:endParaRPr lang="en-GB"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71600"/>
            <a:ext cx="8229600" cy="5181600"/>
          </a:xfrm>
        </p:spPr>
        <p:txBody>
          <a:bodyPr>
            <a:normAutofit fontScale="70000" lnSpcReduction="20000"/>
          </a:bodyPr>
          <a:lstStyle/>
          <a:p>
            <a:pPr lvl="0"/>
            <a:r>
              <a:rPr lang="en-GB" dirty="0" smtClean="0"/>
              <a:t>The Similarity and Difference between Yang Zhu’s and Han </a:t>
            </a:r>
            <a:r>
              <a:rPr lang="en-GB" dirty="0" err="1" smtClean="0"/>
              <a:t>Daoist</a:t>
            </a:r>
            <a:r>
              <a:rPr lang="en-GB" dirty="0" smtClean="0"/>
              <a:t> Individualism </a:t>
            </a:r>
          </a:p>
          <a:p>
            <a:pPr lvl="0"/>
            <a:endParaRPr lang="en-GB" dirty="0" smtClean="0"/>
          </a:p>
          <a:p>
            <a:pPr lvl="0"/>
            <a:r>
              <a:rPr lang="en-GB" dirty="0" smtClean="0"/>
              <a:t>Combination between Ideas of Immortals and that of </a:t>
            </a:r>
            <a:r>
              <a:rPr lang="en-GB" dirty="0" err="1" smtClean="0"/>
              <a:t>Laozi</a:t>
            </a:r>
            <a:r>
              <a:rPr lang="en-GB" dirty="0" smtClean="0"/>
              <a:t>:</a:t>
            </a:r>
            <a:r>
              <a:rPr lang="zh-CN" altLang="en-US" i="1" dirty="0" smtClean="0"/>
              <a:t>老子河上公注 </a:t>
            </a:r>
            <a:r>
              <a:rPr lang="en-GB" dirty="0" smtClean="0"/>
              <a:t>He Shang Gong’s Commentary on </a:t>
            </a:r>
            <a:r>
              <a:rPr lang="en-GB" i="1" dirty="0" err="1" smtClean="0"/>
              <a:t>Laozi</a:t>
            </a:r>
            <a:endParaRPr lang="en-GB" dirty="0" smtClean="0"/>
          </a:p>
          <a:p>
            <a:pPr lvl="0"/>
            <a:endParaRPr lang="en-GB" i="1" dirty="0" smtClean="0"/>
          </a:p>
          <a:p>
            <a:pPr lvl="0"/>
            <a:r>
              <a:rPr lang="en-GB" i="1" dirty="0" smtClean="0"/>
              <a:t>The Scripture on Great Peace(Tai Ping Jing</a:t>
            </a:r>
            <a:r>
              <a:rPr lang="zh-CN" altLang="en-US" i="1" dirty="0" smtClean="0"/>
              <a:t>太平经）</a:t>
            </a:r>
            <a:endParaRPr lang="en-GB" altLang="zh-CN" i="1" dirty="0" smtClean="0"/>
          </a:p>
          <a:p>
            <a:endParaRPr lang="en-GB" i="1" dirty="0" smtClean="0"/>
          </a:p>
          <a:p>
            <a:r>
              <a:rPr lang="en-GB" i="1" dirty="0" smtClean="0"/>
              <a:t>The </a:t>
            </a:r>
            <a:r>
              <a:rPr lang="en-GB" i="1" dirty="0" err="1" smtClean="0"/>
              <a:t>Xiang’er</a:t>
            </a:r>
            <a:r>
              <a:rPr lang="en-GB" i="1" dirty="0" smtClean="0"/>
              <a:t> commentary to the </a:t>
            </a:r>
            <a:r>
              <a:rPr lang="en-GB" i="1" dirty="0" err="1" smtClean="0"/>
              <a:t>Laozi</a:t>
            </a:r>
            <a:r>
              <a:rPr lang="en-GB" i="1" dirty="0" smtClean="0"/>
              <a:t> </a:t>
            </a:r>
            <a:r>
              <a:rPr lang="en-GB" dirty="0" smtClean="0"/>
              <a:t>(</a:t>
            </a:r>
            <a:r>
              <a:rPr lang="en-GB" dirty="0" err="1" smtClean="0"/>
              <a:t>Laozi</a:t>
            </a:r>
            <a:r>
              <a:rPr lang="en-GB" dirty="0" smtClean="0"/>
              <a:t> </a:t>
            </a:r>
            <a:r>
              <a:rPr lang="en-GB" dirty="0" err="1" smtClean="0"/>
              <a:t>Xiang’er</a:t>
            </a:r>
            <a:r>
              <a:rPr lang="en-GB" dirty="0" smtClean="0"/>
              <a:t> Zhu</a:t>
            </a:r>
            <a:r>
              <a:rPr lang="zh-CN" altLang="en-US" dirty="0" smtClean="0"/>
              <a:t>老子想尔注</a:t>
            </a:r>
            <a:r>
              <a:rPr lang="en-GB" dirty="0" smtClean="0"/>
              <a:t>)</a:t>
            </a:r>
          </a:p>
          <a:p>
            <a:endParaRPr lang="en-GB" i="1" dirty="0" smtClean="0"/>
          </a:p>
          <a:p>
            <a:r>
              <a:rPr lang="en-GB" i="1" dirty="0" smtClean="0"/>
              <a:t>The Seal of the Unity of the Three in Accordance with the Book of Changes</a:t>
            </a:r>
            <a:r>
              <a:rPr lang="en-GB" altLang="zh-CN" dirty="0" smtClean="0"/>
              <a:t>, also known as </a:t>
            </a:r>
            <a:r>
              <a:rPr lang="en-GB" i="1" dirty="0" smtClean="0"/>
              <a:t>The Kinship of the Three</a:t>
            </a:r>
            <a:r>
              <a:rPr lang="en-GB" dirty="0" smtClean="0"/>
              <a:t>, or </a:t>
            </a:r>
            <a:r>
              <a:rPr lang="en-GB" i="1" dirty="0" smtClean="0"/>
              <a:t>The Book of the Kinship of Three </a:t>
            </a:r>
            <a:r>
              <a:rPr lang="en-GB" dirty="0" smtClean="0"/>
              <a:t>(</a:t>
            </a:r>
            <a:r>
              <a:rPr lang="en-GB" i="1" dirty="0" err="1" smtClean="0"/>
              <a:t>Zhouyi</a:t>
            </a:r>
            <a:r>
              <a:rPr lang="en-GB" i="1" dirty="0" smtClean="0"/>
              <a:t> </a:t>
            </a:r>
            <a:r>
              <a:rPr lang="en-GB" i="1" dirty="0" err="1" smtClean="0"/>
              <a:t>Cantong</a:t>
            </a:r>
            <a:r>
              <a:rPr lang="en-GB" i="1" dirty="0" smtClean="0"/>
              <a:t> </a:t>
            </a:r>
            <a:r>
              <a:rPr lang="en-GB" i="1" dirty="0" err="1" smtClean="0"/>
              <a:t>Qi</a:t>
            </a:r>
            <a:r>
              <a:rPr lang="en-GB" i="1" dirty="0" smtClean="0"/>
              <a:t> </a:t>
            </a:r>
            <a:r>
              <a:rPr lang="zh-CN" altLang="en-US" dirty="0" smtClean="0"/>
              <a:t>周易参同契 </a:t>
            </a:r>
            <a:r>
              <a:rPr lang="en-GB" altLang="zh-CN" dirty="0" smtClean="0"/>
              <a:t>)</a:t>
            </a:r>
          </a:p>
          <a:p>
            <a:endParaRPr lang="en-GB" b="1" i="1" dirty="0" smtClean="0"/>
          </a:p>
          <a:p>
            <a:r>
              <a:rPr lang="en-GB" b="1" i="1" dirty="0" smtClean="0"/>
              <a:t>The Yellow Court Classic</a:t>
            </a:r>
            <a:r>
              <a:rPr lang="en-GB" dirty="0" smtClean="0"/>
              <a:t> (“Huang Ting Jing”), </a:t>
            </a:r>
            <a:r>
              <a:rPr lang="zh-CN" altLang="en-US" dirty="0" smtClean="0"/>
              <a:t>魏華存夫人</a:t>
            </a:r>
            <a:r>
              <a:rPr lang="en-US" altLang="zh-CN" dirty="0" smtClean="0"/>
              <a:t>《</a:t>
            </a:r>
            <a:r>
              <a:rPr lang="zh-CN" altLang="en-US" dirty="0" smtClean="0"/>
              <a:t>黃庭經</a:t>
            </a:r>
            <a:r>
              <a:rPr lang="en-US" altLang="zh-CN" dirty="0" smtClean="0"/>
              <a:t>》</a:t>
            </a:r>
            <a:endParaRPr lang="en-GB" altLang="zh-CN" dirty="0" smtClean="0"/>
          </a:p>
          <a:p>
            <a:endParaRPr lang="en-GB" dirty="0" smtClean="0"/>
          </a:p>
          <a:p>
            <a:endParaRPr lang="en-GB" dirty="0" smtClean="0"/>
          </a:p>
          <a:p>
            <a:pPr lvl="0"/>
            <a:endParaRPr lang="en-GB" b="1" dirty="0" smtClean="0"/>
          </a:p>
          <a:p>
            <a:endParaRPr lang="en-GB" dirty="0"/>
          </a:p>
        </p:txBody>
      </p:sp>
      <p:sp>
        <p:nvSpPr>
          <p:cNvPr id="3" name="Title 2"/>
          <p:cNvSpPr>
            <a:spLocks noGrp="1"/>
          </p:cNvSpPr>
          <p:nvPr>
            <p:ph type="title"/>
          </p:nvPr>
        </p:nvSpPr>
        <p:spPr/>
        <p:txBody>
          <a:bodyPr>
            <a:normAutofit/>
          </a:bodyPr>
          <a:lstStyle/>
          <a:p>
            <a:pPr lvl="0"/>
            <a:r>
              <a:rPr lang="en-GB" sz="3100" dirty="0" smtClean="0"/>
              <a:t>2. The Formation of </a:t>
            </a:r>
            <a:r>
              <a:rPr lang="en-GB" sz="3100" dirty="0" err="1" smtClean="0"/>
              <a:t>Daoist</a:t>
            </a:r>
            <a:r>
              <a:rPr lang="en-GB" sz="3100" dirty="0" smtClean="0"/>
              <a:t> </a:t>
            </a:r>
            <a:r>
              <a:rPr lang="en-GB" sz="3100" dirty="0" err="1" smtClean="0"/>
              <a:t>Yangsheng</a:t>
            </a:r>
            <a:r>
              <a:rPr lang="en-GB" sz="3100" dirty="0" smtClean="0"/>
              <a:t> in Qin-Han Dynasty</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‘One man dies at the age of ten, another at the age of one hundred. Perfect saints die, dangerous fools succumb. </a:t>
            </a:r>
          </a:p>
          <a:p>
            <a:endParaRPr lang="en-GB" dirty="0" smtClean="0"/>
          </a:p>
          <a:p>
            <a:r>
              <a:rPr lang="en-GB" dirty="0" smtClean="0"/>
              <a:t>During life, they were sacred kings like Yao and Shun, after death merely </a:t>
            </a:r>
            <a:r>
              <a:rPr lang="en-GB" dirty="0" err="1" smtClean="0"/>
              <a:t>moldering</a:t>
            </a:r>
            <a:r>
              <a:rPr lang="en-GB" dirty="0" smtClean="0"/>
              <a:t> bones. </a:t>
            </a:r>
          </a:p>
          <a:p>
            <a:r>
              <a:rPr lang="en-GB" dirty="0" smtClean="0"/>
              <a:t>In life they were monsters like the tyrants </a:t>
            </a:r>
            <a:r>
              <a:rPr lang="en-GB" dirty="0" err="1" smtClean="0"/>
              <a:t>Chieh</a:t>
            </a:r>
            <a:r>
              <a:rPr lang="en-GB" dirty="0" smtClean="0"/>
              <a:t> and Chou, after death merely decaying bones. </a:t>
            </a:r>
          </a:p>
          <a:p>
            <a:endParaRPr lang="en-GB" dirty="0" smtClean="0"/>
          </a:p>
          <a:p>
            <a:r>
              <a:rPr lang="en-GB" dirty="0" smtClean="0"/>
              <a:t>As </a:t>
            </a:r>
            <a:r>
              <a:rPr lang="en-GB" dirty="0" err="1" smtClean="0"/>
              <a:t>moldering</a:t>
            </a:r>
            <a:r>
              <a:rPr lang="en-GB" dirty="0" smtClean="0"/>
              <a:t> bones, all men are equal; who can differentiate here? Let us therefore seize the moment of life—why concern ourselves with the time after death?’ (Bauer, 1976, p.46.)</a:t>
            </a:r>
            <a:endParaRPr lang="en-GB" b="1" dirty="0" smtClean="0"/>
          </a:p>
          <a:p>
            <a:endParaRPr lang="en-GB" dirty="0"/>
          </a:p>
        </p:txBody>
      </p:sp>
      <p:sp>
        <p:nvSpPr>
          <p:cNvPr id="3" name="Title 2"/>
          <p:cNvSpPr>
            <a:spLocks noGrp="1"/>
          </p:cNvSpPr>
          <p:nvPr>
            <p:ph type="title"/>
          </p:nvPr>
        </p:nvSpPr>
        <p:spPr/>
        <p:txBody>
          <a:bodyPr>
            <a:normAutofit fontScale="90000"/>
          </a:bodyPr>
          <a:lstStyle/>
          <a:p>
            <a:r>
              <a:rPr lang="en-GB" dirty="0" smtClean="0"/>
              <a:t>Yang Zhu’s understand of life length</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An intensification of happiness during physical existence for yang zhu was still based on a belief in a fixed allotment of one hundred years maximum for a lifetime</a:t>
            </a:r>
          </a:p>
          <a:p>
            <a:endParaRPr lang="en-GB" dirty="0" smtClean="0"/>
          </a:p>
          <a:p>
            <a:r>
              <a:rPr lang="en-GB" dirty="0" smtClean="0"/>
              <a:t>But Taoist practitioners of the Han period clung to earthly life and sought to extend it indefinitely, or at least sought to live their available time with the greatest possible vigour. </a:t>
            </a:r>
            <a:endParaRPr lang="en-GB" b="1" dirty="0" smtClean="0"/>
          </a:p>
          <a:p>
            <a:endParaRPr lang="en-GB" dirty="0"/>
          </a:p>
        </p:txBody>
      </p:sp>
      <p:sp>
        <p:nvSpPr>
          <p:cNvPr id="3" name="Title 2"/>
          <p:cNvSpPr>
            <a:spLocks noGrp="1"/>
          </p:cNvSpPr>
          <p:nvPr>
            <p:ph type="title"/>
          </p:nvPr>
        </p:nvSpPr>
        <p:spPr/>
        <p:txBody>
          <a:bodyPr>
            <a:normAutofit/>
          </a:bodyPr>
          <a:lstStyle/>
          <a:p>
            <a:r>
              <a:rPr lang="en-GB" sz="2800" dirty="0" smtClean="0"/>
              <a:t>Difference understanding on the earthly Life Length between </a:t>
            </a:r>
            <a:r>
              <a:rPr lang="en-GB" sz="2800" dirty="0" err="1" smtClean="0"/>
              <a:t>Yangzhu</a:t>
            </a:r>
            <a:r>
              <a:rPr lang="en-GB" sz="2800" dirty="0" smtClean="0"/>
              <a:t> and Han </a:t>
            </a:r>
            <a:r>
              <a:rPr lang="en-GB" sz="2800" dirty="0" err="1" smtClean="0"/>
              <a:t>Daoist</a:t>
            </a:r>
            <a:endParaRPr lang="en-GB" sz="2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767072"/>
          </a:xfrm>
        </p:spPr>
        <p:txBody>
          <a:bodyPr>
            <a:normAutofit fontScale="92500" lnSpcReduction="10000"/>
          </a:bodyPr>
          <a:lstStyle/>
          <a:p>
            <a:r>
              <a:rPr lang="en-GB" b="1" dirty="0" smtClean="0"/>
              <a:t>Doctrine of the desirable harmony of individual life with the macrocosmic laws, </a:t>
            </a:r>
          </a:p>
          <a:p>
            <a:endParaRPr lang="en-GB" b="1" dirty="0" smtClean="0"/>
          </a:p>
          <a:p>
            <a:r>
              <a:rPr lang="en-GB" b="1" dirty="0" smtClean="0"/>
              <a:t>Concept of the  </a:t>
            </a:r>
            <a:r>
              <a:rPr lang="en-GB" b="1" dirty="0" smtClean="0"/>
              <a:t>‘Celestial immortals’, </a:t>
            </a:r>
            <a:r>
              <a:rPr lang="en-GB" b="1" dirty="0" smtClean="0"/>
              <a:t>who was able to control the transformation of his being into elementary ‘matter’ to such a degree that he ascended to the gods in a mist or on clouds, assuming his place in the celestial community. </a:t>
            </a:r>
          </a:p>
          <a:p>
            <a:endParaRPr lang="en-GB" b="1" dirty="0" smtClean="0"/>
          </a:p>
          <a:p>
            <a:r>
              <a:rPr lang="en-GB" b="1" dirty="0" smtClean="0"/>
              <a:t>The concept of ‘terrestrial immortals’ who had little desire to exchange the pleasures of an enduring, free, earthly life for some dubious order in the world beyond. </a:t>
            </a:r>
            <a:endParaRPr lang="en-GB" dirty="0"/>
          </a:p>
        </p:txBody>
      </p:sp>
      <p:sp>
        <p:nvSpPr>
          <p:cNvPr id="3" name="Title 2"/>
          <p:cNvSpPr>
            <a:spLocks noGrp="1"/>
          </p:cNvSpPr>
          <p:nvPr>
            <p:ph type="title"/>
          </p:nvPr>
        </p:nvSpPr>
        <p:spPr/>
        <p:txBody>
          <a:bodyPr>
            <a:normAutofit fontScale="90000"/>
          </a:bodyPr>
          <a:lstStyle/>
          <a:p>
            <a:r>
              <a:rPr lang="en-GB" dirty="0" smtClean="0"/>
              <a:t>Immortals Idea in Qin-Han Dynasty</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The belief that physical life was determined by certain ‘influence of finest matter’ (</a:t>
            </a:r>
            <a:r>
              <a:rPr lang="en-GB" dirty="0" err="1" smtClean="0"/>
              <a:t>qing</a:t>
            </a:r>
            <a:r>
              <a:rPr lang="en-GB" dirty="0" smtClean="0"/>
              <a:t> </a:t>
            </a:r>
            <a:r>
              <a:rPr lang="en-GB" dirty="0" err="1" smtClean="0"/>
              <a:t>qi</a:t>
            </a:r>
            <a:r>
              <a:rPr lang="en-GB" dirty="0" smtClean="0"/>
              <a:t>)</a:t>
            </a:r>
          </a:p>
          <a:p>
            <a:endParaRPr lang="en-GB" dirty="0" smtClean="0"/>
          </a:p>
          <a:p>
            <a:r>
              <a:rPr lang="en-GB" dirty="0" smtClean="0"/>
              <a:t>It is in this connection that breathing techniques can be viewed, whose macrobiotic conceptualization is already evident in a document dating from the sixth century B.C. </a:t>
            </a:r>
          </a:p>
          <a:p>
            <a:endParaRPr lang="en-GB" dirty="0" smtClean="0"/>
          </a:p>
          <a:p>
            <a:r>
              <a:rPr lang="en-GB" dirty="0" smtClean="0"/>
              <a:t>---</a:t>
            </a:r>
            <a:r>
              <a:rPr lang="en-GB" sz="1600" dirty="0" smtClean="0"/>
              <a:t>Wilhelm 1948; as quoted by Paul </a:t>
            </a:r>
            <a:r>
              <a:rPr lang="en-GB" sz="1600" dirty="0" err="1" smtClean="0"/>
              <a:t>Unschuld</a:t>
            </a:r>
            <a:r>
              <a:rPr lang="en-GB" sz="1600" dirty="0" smtClean="0"/>
              <a:t>, p.110.</a:t>
            </a:r>
            <a:endParaRPr lang="en-GB" sz="1600" dirty="0"/>
          </a:p>
        </p:txBody>
      </p:sp>
      <p:sp>
        <p:nvSpPr>
          <p:cNvPr id="3" name="Title 2"/>
          <p:cNvSpPr>
            <a:spLocks noGrp="1"/>
          </p:cNvSpPr>
          <p:nvPr>
            <p:ph type="title"/>
          </p:nvPr>
        </p:nvSpPr>
        <p:spPr>
          <a:xfrm>
            <a:off x="0" y="381000"/>
            <a:ext cx="8229600" cy="1143000"/>
          </a:xfrm>
        </p:spPr>
        <p:txBody>
          <a:bodyPr>
            <a:normAutofit/>
          </a:bodyPr>
          <a:lstStyle/>
          <a:p>
            <a:r>
              <a:rPr lang="en-GB" sz="2400" dirty="0" smtClean="0"/>
              <a:t>Belief in physical life was determined by certain ‘influence of finest matter’ (</a:t>
            </a:r>
            <a:r>
              <a:rPr lang="en-GB" sz="2400" dirty="0" err="1" smtClean="0"/>
              <a:t>qing</a:t>
            </a:r>
            <a:r>
              <a:rPr lang="en-GB" sz="2400" dirty="0" smtClean="0"/>
              <a:t> </a:t>
            </a:r>
            <a:r>
              <a:rPr lang="en-GB" sz="2400" dirty="0" err="1" smtClean="0"/>
              <a:t>qi</a:t>
            </a:r>
            <a:r>
              <a:rPr lang="zh-CN" altLang="en-US" sz="2400" dirty="0" smtClean="0"/>
              <a:t>清气</a:t>
            </a:r>
            <a:r>
              <a:rPr lang="en-GB" sz="2400" dirty="0" smtClean="0"/>
              <a:t>) </a:t>
            </a:r>
            <a:endParaRPr lang="en-GB"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err="1" smtClean="0"/>
              <a:t>Heshang</a:t>
            </a:r>
            <a:r>
              <a:rPr lang="en-GB" dirty="0" smtClean="0"/>
              <a:t> Gong (</a:t>
            </a:r>
            <a:r>
              <a:rPr lang="en-GB" dirty="0" err="1" smtClean="0"/>
              <a:t>河上公</a:t>
            </a:r>
            <a:r>
              <a:rPr lang="en-GB" dirty="0" smtClean="0"/>
              <a:t> “Riverside Sage”) supposedly lived during the reign (202-157 BC) of </a:t>
            </a:r>
            <a:r>
              <a:rPr lang="en-GB" u="sng" dirty="0" smtClean="0">
                <a:hlinkClick r:id="rId2" tooltip="Emperor Wen of Han"/>
              </a:rPr>
              <a:t>Emperor </a:t>
            </a:r>
            <a:r>
              <a:rPr lang="en-GB" u="sng" dirty="0" err="1" smtClean="0">
                <a:hlinkClick r:id="rId2" tooltip="Emperor Wen of Han"/>
              </a:rPr>
              <a:t>Wen</a:t>
            </a:r>
            <a:r>
              <a:rPr lang="en-GB" u="sng" dirty="0" smtClean="0">
                <a:hlinkClick r:id="rId2" tooltip="Emperor Wen of Han"/>
              </a:rPr>
              <a:t> of Han</a:t>
            </a:r>
            <a:r>
              <a:rPr lang="en-GB" u="sng" dirty="0" smtClean="0"/>
              <a:t> </a:t>
            </a:r>
            <a:r>
              <a:rPr lang="zh-CN" altLang="en-US" u="sng" dirty="0" smtClean="0"/>
              <a:t>汉文帝</a:t>
            </a:r>
            <a:endParaRPr lang="en-GB" u="sng" dirty="0" smtClean="0"/>
          </a:p>
          <a:p>
            <a:endParaRPr lang="en-GB" dirty="0" smtClean="0"/>
          </a:p>
          <a:p>
            <a:r>
              <a:rPr lang="en-GB" dirty="0" smtClean="0"/>
              <a:t>This commentary interprets the text of </a:t>
            </a:r>
            <a:r>
              <a:rPr lang="en-GB" i="1" dirty="0" smtClean="0"/>
              <a:t>Dao De </a:t>
            </a:r>
            <a:r>
              <a:rPr lang="en-GB" i="1" dirty="0" err="1" smtClean="0"/>
              <a:t>jing</a:t>
            </a:r>
            <a:r>
              <a:rPr lang="en-GB" dirty="0" smtClean="0"/>
              <a:t> from a </a:t>
            </a:r>
            <a:r>
              <a:rPr lang="en-GB" dirty="0" err="1" smtClean="0"/>
              <a:t>yangsheng</a:t>
            </a:r>
            <a:r>
              <a:rPr lang="en-GB" dirty="0" smtClean="0"/>
              <a:t> perspective, a combination of </a:t>
            </a:r>
            <a:r>
              <a:rPr lang="en-GB" dirty="0" err="1" smtClean="0"/>
              <a:t>Laozi</a:t>
            </a:r>
            <a:r>
              <a:rPr lang="en-GB" dirty="0" smtClean="0"/>
              <a:t> with skills of longevity.  </a:t>
            </a:r>
          </a:p>
          <a:p>
            <a:endParaRPr lang="en-GB" dirty="0" smtClean="0"/>
          </a:p>
          <a:p>
            <a:r>
              <a:rPr lang="en-GB" dirty="0" smtClean="0"/>
              <a:t>This commentary is the most important handbook for </a:t>
            </a:r>
            <a:r>
              <a:rPr lang="en-GB" dirty="0" err="1" smtClean="0"/>
              <a:t>Daoist</a:t>
            </a:r>
            <a:r>
              <a:rPr lang="en-GB" dirty="0" smtClean="0"/>
              <a:t> cultivation and is the Holy Bible of </a:t>
            </a:r>
            <a:r>
              <a:rPr lang="en-GB" dirty="0" err="1" smtClean="0"/>
              <a:t>Daoist</a:t>
            </a:r>
            <a:r>
              <a:rPr lang="en-GB" dirty="0" smtClean="0"/>
              <a:t> religion. </a:t>
            </a:r>
            <a:endParaRPr lang="en-GB" dirty="0"/>
          </a:p>
        </p:txBody>
      </p:sp>
      <p:sp>
        <p:nvSpPr>
          <p:cNvPr id="3" name="Title 2"/>
          <p:cNvSpPr>
            <a:spLocks noGrp="1"/>
          </p:cNvSpPr>
          <p:nvPr>
            <p:ph type="title"/>
          </p:nvPr>
        </p:nvSpPr>
        <p:spPr/>
        <p:txBody>
          <a:bodyPr>
            <a:normAutofit fontScale="90000"/>
          </a:bodyPr>
          <a:lstStyle/>
          <a:p>
            <a:pPr lvl="0"/>
            <a:r>
              <a:rPr lang="zh-CN" altLang="en-US" dirty="0" smtClean="0"/>
              <a:t>老子河上公注</a:t>
            </a:r>
            <a:r>
              <a:rPr lang="en-GB" dirty="0" err="1" smtClean="0"/>
              <a:t>Heshang</a:t>
            </a:r>
            <a:r>
              <a:rPr lang="en-GB" dirty="0" smtClean="0"/>
              <a:t> Gong’s Commentary on </a:t>
            </a:r>
            <a:r>
              <a:rPr lang="en-GB" i="1" dirty="0" err="1" smtClean="0"/>
              <a:t>Laozi</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b="1" dirty="0" err="1" smtClean="0"/>
              <a:t>Taiping</a:t>
            </a:r>
            <a:r>
              <a:rPr lang="en-GB" b="1" dirty="0" smtClean="0"/>
              <a:t> Jing</a:t>
            </a:r>
            <a:r>
              <a:rPr lang="en-GB" dirty="0" smtClean="0"/>
              <a:t> (The Scriptures of the Great Peace) is the name of several different </a:t>
            </a:r>
            <a:r>
              <a:rPr lang="en-GB" dirty="0" err="1" smtClean="0">
                <a:hlinkClick r:id="rId2" tooltip="Taoist"/>
              </a:rPr>
              <a:t>Daoist</a:t>
            </a:r>
            <a:r>
              <a:rPr lang="en-GB" dirty="0" smtClean="0"/>
              <a:t> texts. </a:t>
            </a:r>
          </a:p>
          <a:p>
            <a:endParaRPr lang="en-GB" dirty="0" smtClean="0"/>
          </a:p>
          <a:p>
            <a:r>
              <a:rPr lang="en-GB" dirty="0" smtClean="0"/>
              <a:t>At least two works were known by this title:</a:t>
            </a:r>
            <a:r>
              <a:rPr lang="zh-CN" altLang="en-US" dirty="0" smtClean="0"/>
              <a:t>天官历包元太平经</a:t>
            </a:r>
            <a:r>
              <a:rPr lang="en-GB" dirty="0" smtClean="0"/>
              <a:t>,12 Chapters, contents unknown, author: </a:t>
            </a:r>
            <a:r>
              <a:rPr lang="en-GB" dirty="0" err="1" smtClean="0">
                <a:hlinkClick r:id="rId3" tooltip="Gan Zhongke (page does not exist)"/>
              </a:rPr>
              <a:t>Gan</a:t>
            </a:r>
            <a:r>
              <a:rPr lang="en-GB" dirty="0" smtClean="0">
                <a:hlinkClick r:id="rId3" tooltip="Gan Zhongke (page does not exist)"/>
              </a:rPr>
              <a:t> </a:t>
            </a:r>
            <a:r>
              <a:rPr lang="en-GB" dirty="0" err="1" smtClean="0">
                <a:hlinkClick r:id="rId3" tooltip="Gan Zhongke (page does not exist)"/>
              </a:rPr>
              <a:t>Zhongke</a:t>
            </a:r>
            <a:r>
              <a:rPr lang="en-GB" dirty="0" smtClean="0"/>
              <a:t> </a:t>
            </a:r>
            <a:r>
              <a:rPr lang="zh-CN" altLang="en-US" dirty="0" smtClean="0"/>
              <a:t>甘忠可</a:t>
            </a:r>
            <a:r>
              <a:rPr lang="en-GB" dirty="0" smtClean="0"/>
              <a:t>;and </a:t>
            </a:r>
            <a:r>
              <a:rPr lang="zh-CN" altLang="en-US" dirty="0" smtClean="0"/>
              <a:t>太平清领书</a:t>
            </a:r>
            <a:r>
              <a:rPr lang="en-GB" dirty="0" smtClean="0"/>
              <a:t>,170 Chapters, only 57 of which survive via the </a:t>
            </a:r>
            <a:r>
              <a:rPr lang="en-GB" dirty="0" err="1" smtClean="0">
                <a:hlinkClick r:id="rId4" tooltip="Daozang"/>
              </a:rPr>
              <a:t>Daozang</a:t>
            </a:r>
            <a:r>
              <a:rPr lang="en-GB" dirty="0" smtClean="0"/>
              <a:t>, author: unknown. </a:t>
            </a:r>
          </a:p>
          <a:p>
            <a:endParaRPr lang="en-GB" dirty="0" smtClean="0"/>
          </a:p>
          <a:p>
            <a:r>
              <a:rPr lang="en-GB" dirty="0" err="1" smtClean="0"/>
              <a:t>Taiping</a:t>
            </a:r>
            <a:r>
              <a:rPr lang="en-GB" dirty="0" smtClean="0"/>
              <a:t> Jing usually refers to the work which has been preserved in the </a:t>
            </a:r>
            <a:r>
              <a:rPr lang="en-GB" dirty="0" err="1" smtClean="0">
                <a:hlinkClick r:id="rId4" tooltip="Daozang"/>
              </a:rPr>
              <a:t>Daozang</a:t>
            </a:r>
            <a:r>
              <a:rPr lang="en-GB" dirty="0" smtClean="0"/>
              <a:t>. </a:t>
            </a:r>
          </a:p>
          <a:p>
            <a:endParaRPr lang="en-GB" dirty="0"/>
          </a:p>
        </p:txBody>
      </p:sp>
      <p:sp>
        <p:nvSpPr>
          <p:cNvPr id="3" name="Title 2"/>
          <p:cNvSpPr>
            <a:spLocks noGrp="1"/>
          </p:cNvSpPr>
          <p:nvPr>
            <p:ph type="title"/>
          </p:nvPr>
        </p:nvSpPr>
        <p:spPr/>
        <p:txBody>
          <a:bodyPr>
            <a:normAutofit fontScale="90000"/>
          </a:bodyPr>
          <a:lstStyle/>
          <a:p>
            <a:pPr lvl="0"/>
            <a:r>
              <a:rPr lang="en-GB" i="1" dirty="0" smtClean="0"/>
              <a:t>The Scripture on Great Peace</a:t>
            </a:r>
            <a:r>
              <a:rPr lang="zh-CN" altLang="en-US" i="1" dirty="0" smtClean="0"/>
              <a:t>太平经</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3200" dirty="0" smtClean="0"/>
              <a:t>It is considered to be a valuable resource for researching early </a:t>
            </a:r>
            <a:r>
              <a:rPr lang="en-GB" sz="3200" dirty="0" err="1" smtClean="0">
                <a:hlinkClick r:id="rId2" tooltip="Daoist"/>
              </a:rPr>
              <a:t>Daoist</a:t>
            </a:r>
            <a:r>
              <a:rPr lang="en-GB" sz="3200" dirty="0" smtClean="0"/>
              <a:t> beliefs and the society at the end of the </a:t>
            </a:r>
            <a:r>
              <a:rPr lang="en-GB" sz="3200" dirty="0" smtClean="0">
                <a:hlinkClick r:id="rId3" tooltip="Han Dynasty"/>
              </a:rPr>
              <a:t>Eastern Han Dynasty</a:t>
            </a:r>
            <a:r>
              <a:rPr lang="en-GB" sz="3200" dirty="0" smtClean="0"/>
              <a:t>. </a:t>
            </a:r>
          </a:p>
          <a:p>
            <a:endParaRPr lang="en-GB" sz="3200" dirty="0" smtClean="0"/>
          </a:p>
          <a:p>
            <a:r>
              <a:rPr lang="en-GB" sz="3200" dirty="0" smtClean="0"/>
              <a:t>Zhang Jiao</a:t>
            </a:r>
            <a:r>
              <a:rPr lang="zh-CN" altLang="en-US" sz="3200" dirty="0" smtClean="0"/>
              <a:t>张角</a:t>
            </a:r>
            <a:r>
              <a:rPr lang="en-GB" sz="3200" dirty="0" smtClean="0"/>
              <a:t> (d. 184), the leader of the </a:t>
            </a:r>
            <a:r>
              <a:rPr lang="en-GB" sz="3200" dirty="0" smtClean="0">
                <a:hlinkClick r:id="rId4" tooltip="Yellow Turban Rebellion"/>
              </a:rPr>
              <a:t>Yellow Turban Rebellion</a:t>
            </a:r>
            <a:r>
              <a:rPr lang="en-GB" sz="3200" dirty="0" smtClean="0"/>
              <a:t>, based his form of Daoism (</a:t>
            </a:r>
            <a:r>
              <a:rPr lang="zh-CN" altLang="en-US" sz="3200" dirty="0" smtClean="0">
                <a:hlinkClick r:id="rId5" tooltip="wikt:太平道"/>
              </a:rPr>
              <a:t>太平道</a:t>
            </a:r>
            <a:r>
              <a:rPr lang="en-GB" sz="3200" dirty="0" smtClean="0"/>
              <a:t>) on this work</a:t>
            </a:r>
            <a:r>
              <a:rPr lang="zh-CN" altLang="en-US" sz="3200" dirty="0" smtClean="0"/>
              <a:t>太平要术</a:t>
            </a:r>
            <a:r>
              <a:rPr lang="en-GB" sz="3200" dirty="0" smtClean="0"/>
              <a:t>. </a:t>
            </a:r>
            <a:endParaRPr lang="en-GB" sz="3200" dirty="0"/>
          </a:p>
        </p:txBody>
      </p:sp>
      <p:sp>
        <p:nvSpPr>
          <p:cNvPr id="3" name="Title 2"/>
          <p:cNvSpPr>
            <a:spLocks noGrp="1"/>
          </p:cNvSpPr>
          <p:nvPr>
            <p:ph type="title"/>
          </p:nvPr>
        </p:nvSpPr>
        <p:spPr/>
        <p:txBody>
          <a:bodyPr>
            <a:normAutofit/>
          </a:bodyPr>
          <a:lstStyle/>
          <a:p>
            <a:r>
              <a:rPr lang="en-GB" dirty="0" smtClean="0"/>
              <a:t>Political Value of Tai Ping Jing</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smtClean="0"/>
              <a:t>The </a:t>
            </a:r>
            <a:r>
              <a:rPr lang="en-GB" i="1" dirty="0" err="1" smtClean="0"/>
              <a:t>Taiping</a:t>
            </a:r>
            <a:r>
              <a:rPr lang="en-GB" i="1" dirty="0" smtClean="0"/>
              <a:t> </a:t>
            </a:r>
            <a:r>
              <a:rPr lang="en-GB" i="1" dirty="0" err="1" smtClean="0"/>
              <a:t>jing</a:t>
            </a:r>
            <a:r>
              <a:rPr lang="en-GB" dirty="0" smtClean="0"/>
              <a:t>, sets forth views on social and political organization that are exceptional. There is nothing quite like them in other texts from ancient and early medieval China. </a:t>
            </a:r>
          </a:p>
          <a:p>
            <a:endParaRPr lang="en-GB" dirty="0" smtClean="0"/>
          </a:p>
          <a:p>
            <a:r>
              <a:rPr lang="en-GB" dirty="0" smtClean="0"/>
              <a:t>The text proclaims that the traditional gap between the status of men and of women and also between leaders and followers must be narrowed. … </a:t>
            </a:r>
          </a:p>
          <a:p>
            <a:endParaRPr lang="en-GB" dirty="0" smtClean="0"/>
          </a:p>
          <a:p>
            <a:r>
              <a:rPr lang="en-GB" dirty="0" smtClean="0"/>
              <a:t>It invites every concerned individual to enter into an ongoing dialogue with everyone else. </a:t>
            </a:r>
            <a:endParaRPr lang="en-GB" b="1" dirty="0" smtClean="0"/>
          </a:p>
          <a:p>
            <a:pPr>
              <a:buNone/>
            </a:pPr>
            <a:endParaRPr lang="en-GB" sz="1900" dirty="0" smtClean="0"/>
          </a:p>
          <a:p>
            <a:pPr>
              <a:buNone/>
            </a:pPr>
            <a:r>
              <a:rPr lang="en-GB" sz="1900" dirty="0" smtClean="0"/>
              <a:t>--- Barbara </a:t>
            </a:r>
            <a:r>
              <a:rPr lang="en-GB" sz="1900" dirty="0" err="1" smtClean="0"/>
              <a:t>Hendrischke</a:t>
            </a:r>
            <a:r>
              <a:rPr lang="en-GB" sz="1900" dirty="0" smtClean="0"/>
              <a:t>, </a:t>
            </a:r>
            <a:r>
              <a:rPr lang="en-GB" sz="1900" i="1" dirty="0" smtClean="0"/>
              <a:t>The Scripture on Great Peace: The </a:t>
            </a:r>
            <a:r>
              <a:rPr lang="en-GB" sz="1900" i="1" dirty="0" err="1" smtClean="0"/>
              <a:t>Taiping</a:t>
            </a:r>
            <a:r>
              <a:rPr lang="en-GB" sz="1900" i="1" dirty="0" smtClean="0"/>
              <a:t> </a:t>
            </a:r>
            <a:r>
              <a:rPr lang="en-GB" sz="1900" i="1" dirty="0" err="1" smtClean="0"/>
              <a:t>jing</a:t>
            </a:r>
            <a:r>
              <a:rPr lang="en-GB" sz="1900" i="1" dirty="0" smtClean="0"/>
              <a:t> and the Beginning of Daoism, </a:t>
            </a:r>
            <a:r>
              <a:rPr lang="en-GB" sz="1900" dirty="0" smtClean="0"/>
              <a:t>London: University of California Press, vii. </a:t>
            </a:r>
          </a:p>
          <a:p>
            <a:endParaRPr lang="en-GB" dirty="0"/>
          </a:p>
        </p:txBody>
      </p:sp>
      <p:sp>
        <p:nvSpPr>
          <p:cNvPr id="3" name="Title 2"/>
          <p:cNvSpPr>
            <a:spLocks noGrp="1"/>
          </p:cNvSpPr>
          <p:nvPr>
            <p:ph type="title"/>
          </p:nvPr>
        </p:nvSpPr>
        <p:spPr/>
        <p:txBody>
          <a:bodyPr/>
          <a:lstStyle/>
          <a:p>
            <a:r>
              <a:rPr lang="en-GB" dirty="0" smtClean="0"/>
              <a:t>Equality in Tai Ping Jing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995672"/>
          </a:xfrm>
        </p:spPr>
        <p:txBody>
          <a:bodyPr>
            <a:normAutofit fontScale="77500" lnSpcReduction="20000"/>
          </a:bodyPr>
          <a:lstStyle/>
          <a:p>
            <a:r>
              <a:rPr lang="en-GB" dirty="0" smtClean="0"/>
              <a:t>Men must concentrate their vital essence in order to remain in good health and live a long life, and in particular they must practice meditation in order to increase their energy and achieve their goals. </a:t>
            </a:r>
          </a:p>
          <a:p>
            <a:endParaRPr lang="en-GB" dirty="0" smtClean="0"/>
          </a:p>
          <a:p>
            <a:r>
              <a:rPr lang="en-GB" dirty="0" smtClean="0"/>
              <a:t>They must also follow general good behaviour and be prepared to be held responsible for their early deeds after death. </a:t>
            </a:r>
          </a:p>
          <a:p>
            <a:endParaRPr lang="en-GB" dirty="0" smtClean="0"/>
          </a:p>
          <a:p>
            <a:r>
              <a:rPr lang="en-GB" dirty="0" smtClean="0"/>
              <a:t>On a communal level, believers were advised to create institutions that would allow them to cooperate with and care for one another and to protect the environment in which they lived. </a:t>
            </a:r>
          </a:p>
          <a:p>
            <a:endParaRPr lang="en-GB" dirty="0" smtClean="0"/>
          </a:p>
          <a:p>
            <a:r>
              <a:rPr lang="en-GB" dirty="0" smtClean="0"/>
              <a:t>People were expected to share whatever material goods, knowledge or skills they possessed so that general harmony and happiness would prevail</a:t>
            </a:r>
            <a:endParaRPr lang="en-GB" dirty="0"/>
          </a:p>
        </p:txBody>
      </p:sp>
      <p:sp>
        <p:nvSpPr>
          <p:cNvPr id="3" name="Title 2"/>
          <p:cNvSpPr>
            <a:spLocks noGrp="1"/>
          </p:cNvSpPr>
          <p:nvPr>
            <p:ph type="title"/>
          </p:nvPr>
        </p:nvSpPr>
        <p:spPr/>
        <p:txBody>
          <a:bodyPr>
            <a:normAutofit fontScale="90000"/>
          </a:bodyPr>
          <a:lstStyle/>
          <a:p>
            <a:r>
              <a:rPr lang="en-GB" dirty="0" smtClean="0"/>
              <a:t>Tai Ping Jing’s Contribution to </a:t>
            </a:r>
            <a:r>
              <a:rPr lang="en-GB" dirty="0" err="1" smtClean="0"/>
              <a:t>Yangsheng</a:t>
            </a:r>
            <a:r>
              <a:rPr lang="en-GB" dirty="0" smtClean="0"/>
              <a:t>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767072"/>
          </a:xfrm>
        </p:spPr>
        <p:txBody>
          <a:bodyPr>
            <a:normAutofit fontScale="85000" lnSpcReduction="10000"/>
          </a:bodyPr>
          <a:lstStyle/>
          <a:p>
            <a:r>
              <a:rPr lang="en-GB" dirty="0" smtClean="0"/>
              <a:t>The authorship of </a:t>
            </a:r>
            <a:r>
              <a:rPr lang="en-GB" i="1" dirty="0" smtClean="0"/>
              <a:t>The </a:t>
            </a:r>
            <a:r>
              <a:rPr lang="en-GB" i="1" dirty="0" err="1" smtClean="0"/>
              <a:t>Xiang’er</a:t>
            </a:r>
            <a:r>
              <a:rPr lang="en-GB" i="1" dirty="0" smtClean="0"/>
              <a:t> commentary to the </a:t>
            </a:r>
            <a:r>
              <a:rPr lang="en-GB" i="1" dirty="0" err="1" smtClean="0"/>
              <a:t>Laozi</a:t>
            </a:r>
            <a:r>
              <a:rPr lang="en-GB" dirty="0" smtClean="0"/>
              <a:t> is ascribed to Zhang Lu (</a:t>
            </a:r>
            <a:r>
              <a:rPr lang="zh-CN" altLang="en-US" dirty="0" smtClean="0"/>
              <a:t>张鲁</a:t>
            </a:r>
            <a:r>
              <a:rPr lang="en-GB" dirty="0" smtClean="0"/>
              <a:t>), the third Celestial Master and grandson of Zhang </a:t>
            </a:r>
            <a:r>
              <a:rPr lang="en-GB" dirty="0" err="1" smtClean="0"/>
              <a:t>Daoling</a:t>
            </a:r>
            <a:r>
              <a:rPr lang="zh-CN" altLang="en-US" dirty="0" smtClean="0"/>
              <a:t>张道陵</a:t>
            </a:r>
            <a:r>
              <a:rPr lang="en-GB" dirty="0" smtClean="0"/>
              <a:t>. </a:t>
            </a:r>
            <a:endParaRPr lang="en-GB" b="1" dirty="0" smtClean="0"/>
          </a:p>
          <a:p>
            <a:endParaRPr lang="en-GB" dirty="0" smtClean="0"/>
          </a:p>
          <a:p>
            <a:r>
              <a:rPr lang="en-GB" dirty="0" smtClean="0"/>
              <a:t>The common people are no longer to be kept in a state of natural ignorance. Instead</a:t>
            </a:r>
            <a:r>
              <a:rPr lang="zh-CN" altLang="en-US" dirty="0" smtClean="0"/>
              <a:t>，</a:t>
            </a:r>
            <a:r>
              <a:rPr lang="en-GB" dirty="0" smtClean="0"/>
              <a:t>they are urged, under the watchful eye of the spiritual bureaucracy emanating from the Dao, to enter the ranks of the blessed through moral action. </a:t>
            </a:r>
            <a:endParaRPr lang="en-GB" b="1" dirty="0" smtClean="0"/>
          </a:p>
          <a:p>
            <a:endParaRPr lang="en-GB" dirty="0" smtClean="0"/>
          </a:p>
          <a:p>
            <a:r>
              <a:rPr lang="en-GB" dirty="0" smtClean="0"/>
              <a:t>In addition, the commentary contains substantial clues concerning the physiological beliefs, meditation practices, and rituals of the early Celestial Master. </a:t>
            </a:r>
            <a:endParaRPr lang="en-GB" b="1" dirty="0" smtClean="0"/>
          </a:p>
        </p:txBody>
      </p:sp>
      <p:sp>
        <p:nvSpPr>
          <p:cNvPr id="3" name="Title 2"/>
          <p:cNvSpPr>
            <a:spLocks noGrp="1"/>
          </p:cNvSpPr>
          <p:nvPr>
            <p:ph type="title"/>
          </p:nvPr>
        </p:nvSpPr>
        <p:spPr/>
        <p:txBody>
          <a:bodyPr>
            <a:normAutofit fontScale="90000"/>
          </a:bodyPr>
          <a:lstStyle/>
          <a:p>
            <a:r>
              <a:rPr lang="en-GB" i="1" dirty="0" smtClean="0"/>
              <a:t>The </a:t>
            </a:r>
            <a:r>
              <a:rPr lang="en-GB" i="1" dirty="0" err="1" smtClean="0"/>
              <a:t>Xiang’er</a:t>
            </a:r>
            <a:r>
              <a:rPr lang="en-GB" i="1" dirty="0" smtClean="0"/>
              <a:t> commentary to the </a:t>
            </a:r>
            <a:r>
              <a:rPr lang="en-GB" i="1" dirty="0" err="1" smtClean="0"/>
              <a:t>Laozi</a:t>
            </a:r>
            <a:r>
              <a:rPr lang="en-GB" i="1" dirty="0" smtClean="0"/>
              <a:t> </a:t>
            </a:r>
            <a:r>
              <a:rPr lang="en-GB" dirty="0" smtClean="0"/>
              <a:t>(</a:t>
            </a:r>
            <a:r>
              <a:rPr lang="en-GB" dirty="0" err="1" smtClean="0"/>
              <a:t>老子想尔注</a:t>
            </a:r>
            <a:r>
              <a:rPr lang="en-GB" dirty="0" smtClean="0"/>
              <a:t>)</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b="1" i="1" dirty="0" smtClean="0"/>
              <a:t>The Kinship of the Three</a:t>
            </a:r>
            <a:r>
              <a:rPr lang="en-GB" dirty="0" smtClean="0"/>
              <a:t>, also referred to as </a:t>
            </a:r>
            <a:r>
              <a:rPr lang="en-GB" b="1" i="1" dirty="0" smtClean="0"/>
              <a:t>The Book of the Kinship of Three</a:t>
            </a:r>
            <a:r>
              <a:rPr lang="en-GB" dirty="0" smtClean="0"/>
              <a:t>, is the earliest book on theoretical </a:t>
            </a:r>
            <a:r>
              <a:rPr lang="en-GB" u="sng" dirty="0" smtClean="0">
                <a:hlinkClick r:id="rId2" tooltip="Alchemy"/>
              </a:rPr>
              <a:t>alchemy</a:t>
            </a:r>
            <a:r>
              <a:rPr lang="en-GB" dirty="0" smtClean="0"/>
              <a:t> in </a:t>
            </a:r>
            <a:r>
              <a:rPr lang="en-GB" u="sng" dirty="0" smtClean="0">
                <a:hlinkClick r:id="rId3" tooltip="China"/>
              </a:rPr>
              <a:t>China</a:t>
            </a:r>
            <a:r>
              <a:rPr lang="en-GB" dirty="0" smtClean="0"/>
              <a:t>. </a:t>
            </a:r>
          </a:p>
          <a:p>
            <a:endParaRPr lang="en-GB" dirty="0" smtClean="0"/>
          </a:p>
          <a:p>
            <a:r>
              <a:rPr lang="en-GB" dirty="0" smtClean="0"/>
              <a:t>The text was written by the </a:t>
            </a:r>
            <a:r>
              <a:rPr lang="en-GB" u="sng" dirty="0" smtClean="0">
                <a:hlinkClick r:id="rId2" tooltip="Alchemy"/>
              </a:rPr>
              <a:t>alchemist</a:t>
            </a:r>
            <a:r>
              <a:rPr lang="en-GB" dirty="0" smtClean="0"/>
              <a:t> </a:t>
            </a:r>
            <a:r>
              <a:rPr lang="en-GB" u="sng" dirty="0" smtClean="0">
                <a:hlinkClick r:id="rId4" tooltip="Wei Boyang"/>
              </a:rPr>
              <a:t>Wei </a:t>
            </a:r>
            <a:r>
              <a:rPr lang="en-GB" u="sng" dirty="0" err="1" smtClean="0">
                <a:hlinkClick r:id="rId4" tooltip="Wei Boyang"/>
              </a:rPr>
              <a:t>Boyang</a:t>
            </a:r>
            <a:r>
              <a:rPr lang="en-GB" dirty="0" smtClean="0"/>
              <a:t> </a:t>
            </a:r>
            <a:r>
              <a:rPr lang="zh-CN" altLang="en-US" dirty="0" smtClean="0"/>
              <a:t>魏伯阳</a:t>
            </a:r>
            <a:r>
              <a:rPr lang="en-GB" dirty="0" smtClean="0"/>
              <a:t>in the year </a:t>
            </a:r>
            <a:r>
              <a:rPr lang="en-GB" u="sng" dirty="0" smtClean="0">
                <a:hlinkClick r:id="rId5" tooltip="142"/>
              </a:rPr>
              <a:t>142</a:t>
            </a:r>
            <a:r>
              <a:rPr lang="en-GB" dirty="0" smtClean="0"/>
              <a:t> </a:t>
            </a:r>
            <a:r>
              <a:rPr lang="en-GB" u="sng" dirty="0" smtClean="0">
                <a:hlinkClick r:id="rId6" tooltip="Anno Domini"/>
              </a:rPr>
              <a:t>AD</a:t>
            </a:r>
            <a:endParaRPr lang="en-GB" u="sng" dirty="0" smtClean="0"/>
          </a:p>
          <a:p>
            <a:endParaRPr lang="en-GB" dirty="0" smtClean="0"/>
          </a:p>
          <a:p>
            <a:r>
              <a:rPr lang="en-GB" dirty="0" smtClean="0"/>
              <a:t>This text is used as main scripture within both the </a:t>
            </a:r>
            <a:r>
              <a:rPr lang="en-GB" i="1" dirty="0" err="1" smtClean="0"/>
              <a:t>waidan</a:t>
            </a:r>
            <a:r>
              <a:rPr lang="en-GB" dirty="0" smtClean="0"/>
              <a:t> </a:t>
            </a:r>
            <a:r>
              <a:rPr lang="zh-CN" altLang="en-US" dirty="0" smtClean="0"/>
              <a:t>外丹</a:t>
            </a:r>
            <a:r>
              <a:rPr lang="en-GB" dirty="0" smtClean="0"/>
              <a:t>(“external alchemy”) and </a:t>
            </a:r>
            <a:r>
              <a:rPr lang="en-GB" i="1" dirty="0" err="1" smtClean="0"/>
              <a:t>neidan</a:t>
            </a:r>
            <a:r>
              <a:rPr lang="zh-CN" altLang="en-US" i="1" dirty="0" smtClean="0"/>
              <a:t>内丹</a:t>
            </a:r>
            <a:r>
              <a:rPr lang="en-GB" dirty="0" smtClean="0"/>
              <a:t> ("internal alchemy") traditions. </a:t>
            </a:r>
          </a:p>
          <a:p>
            <a:endParaRPr lang="en-GB" dirty="0" smtClean="0"/>
          </a:p>
          <a:p>
            <a:r>
              <a:rPr lang="en-GB" dirty="0" smtClean="0"/>
              <a:t>More than thirty commentaries of the </a:t>
            </a:r>
            <a:r>
              <a:rPr lang="en-GB" i="1" dirty="0" err="1" smtClean="0"/>
              <a:t>santong</a:t>
            </a:r>
            <a:r>
              <a:rPr lang="en-GB" i="1" dirty="0" smtClean="0"/>
              <a:t> </a:t>
            </a:r>
            <a:r>
              <a:rPr lang="en-GB" i="1" dirty="0" err="1" smtClean="0"/>
              <a:t>qi</a:t>
            </a:r>
            <a:r>
              <a:rPr lang="en-GB" dirty="0" smtClean="0"/>
              <a:t> are extant in at least 120 editions, not including reprints. </a:t>
            </a:r>
            <a:endParaRPr lang="en-GB" dirty="0"/>
          </a:p>
        </p:txBody>
      </p:sp>
      <p:sp>
        <p:nvSpPr>
          <p:cNvPr id="3" name="Title 2"/>
          <p:cNvSpPr>
            <a:spLocks noGrp="1"/>
          </p:cNvSpPr>
          <p:nvPr>
            <p:ph type="title"/>
          </p:nvPr>
        </p:nvSpPr>
        <p:spPr/>
        <p:txBody>
          <a:bodyPr>
            <a:normAutofit fontScale="90000"/>
          </a:bodyPr>
          <a:lstStyle/>
          <a:p>
            <a:pPr lvl="0"/>
            <a:r>
              <a:rPr lang="en-GB" sz="2700" i="1" dirty="0" err="1" smtClean="0"/>
              <a:t>Zhouyi</a:t>
            </a:r>
            <a:r>
              <a:rPr lang="en-GB" sz="2700" i="1" dirty="0" smtClean="0"/>
              <a:t> </a:t>
            </a:r>
            <a:r>
              <a:rPr lang="en-GB" sz="2700" i="1" dirty="0" err="1" smtClean="0"/>
              <a:t>Cantong</a:t>
            </a:r>
            <a:r>
              <a:rPr lang="en-GB" sz="2700" i="1" dirty="0" smtClean="0"/>
              <a:t> </a:t>
            </a:r>
            <a:r>
              <a:rPr lang="en-GB" sz="2700" i="1" dirty="0" err="1" smtClean="0"/>
              <a:t>Qi</a:t>
            </a:r>
            <a:r>
              <a:rPr lang="zh-CN" altLang="en-US" sz="2700" dirty="0" smtClean="0"/>
              <a:t>周易参同契 </a:t>
            </a:r>
            <a:r>
              <a:rPr lang="zh-CN" altLang="en-US" sz="2700" i="1" dirty="0" smtClean="0"/>
              <a:t> </a:t>
            </a:r>
            <a:r>
              <a:rPr lang="en-GB" sz="2700" i="1" dirty="0" smtClean="0"/>
              <a:t>(The Seal of the Unity of the Three in Accordance with the Book of Changes</a:t>
            </a:r>
            <a:r>
              <a:rPr lang="en-GB" sz="2700" dirty="0" smtClean="0"/>
              <a:t>)</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The main focus of the text is the Dao and its relation to the cosmos, explicated by means of a wide array of alchemical, cosmological and other emblems. </a:t>
            </a:r>
          </a:p>
          <a:p>
            <a:endParaRPr lang="en-GB" dirty="0" smtClean="0"/>
          </a:p>
          <a:p>
            <a:r>
              <a:rPr lang="en-GB" dirty="0" smtClean="0"/>
              <a:t>The distribution of Original Breath (</a:t>
            </a:r>
            <a:r>
              <a:rPr lang="en-GB" i="1" dirty="0" err="1" smtClean="0"/>
              <a:t>yuanqi</a:t>
            </a:r>
            <a:r>
              <a:rPr lang="en-GB" dirty="0" smtClean="0"/>
              <a:t>) </a:t>
            </a:r>
            <a:r>
              <a:rPr lang="zh-CN" altLang="en-US" dirty="0" smtClean="0"/>
              <a:t>元气</a:t>
            </a:r>
            <a:r>
              <a:rPr lang="en-GB" dirty="0" smtClean="0"/>
              <a:t>from the centre (the Northern Dipper, </a:t>
            </a:r>
            <a:r>
              <a:rPr lang="en-GB" i="1" dirty="0" err="1" smtClean="0"/>
              <a:t>beidou</a:t>
            </a:r>
            <a:r>
              <a:rPr lang="zh-CN" altLang="en-US" i="1" dirty="0" smtClean="0"/>
              <a:t>北斗</a:t>
            </a:r>
            <a:r>
              <a:rPr lang="en-GB" altLang="zh-CN" i="1" dirty="0" smtClean="0"/>
              <a:t>; </a:t>
            </a:r>
            <a:r>
              <a:rPr lang="en-GB" altLang="zh-CN" dirty="0" smtClean="0"/>
              <a:t>or</a:t>
            </a:r>
            <a:r>
              <a:rPr lang="en-GB" dirty="0" smtClean="0"/>
              <a:t> the Heart of Heaven, </a:t>
            </a:r>
            <a:r>
              <a:rPr lang="en-GB" i="1" dirty="0" err="1" smtClean="0"/>
              <a:t>tianxin</a:t>
            </a:r>
            <a:r>
              <a:rPr lang="zh-CN" altLang="en-US" i="1" dirty="0" smtClean="0"/>
              <a:t>天心</a:t>
            </a:r>
            <a:r>
              <a:rPr lang="en-GB" dirty="0" smtClean="0"/>
              <a:t>); </a:t>
            </a:r>
          </a:p>
          <a:p>
            <a:r>
              <a:rPr lang="en-GB" dirty="0" smtClean="0"/>
              <a:t>The view of time as caused by the continuous upward and downward movement of Original Breath; </a:t>
            </a:r>
          </a:p>
          <a:p>
            <a:r>
              <a:rPr lang="en-GB" dirty="0" smtClean="0"/>
              <a:t>The joining of the essences of the Sun and Moon, or Yin and Yang, which occurs at the end of each time cycle and generates the next one. </a:t>
            </a:r>
          </a:p>
          <a:p>
            <a:endParaRPr lang="en-GB" dirty="0" smtClean="0"/>
          </a:p>
          <a:p>
            <a:r>
              <a:rPr lang="en-GB" dirty="0" smtClean="0"/>
              <a:t>Both space and time are thus seen as essential vehicles for the circulation of the “essence” (</a:t>
            </a:r>
            <a:r>
              <a:rPr lang="en-GB" i="1" dirty="0" err="1" smtClean="0"/>
              <a:t>jing</a:t>
            </a:r>
            <a:r>
              <a:rPr lang="en-GB" dirty="0" smtClean="0"/>
              <a:t>) </a:t>
            </a:r>
            <a:r>
              <a:rPr lang="zh-CN" altLang="en-US" dirty="0" smtClean="0"/>
              <a:t>精</a:t>
            </a:r>
            <a:r>
              <a:rPr lang="en-GB" dirty="0" smtClean="0"/>
              <a:t>originally issued by the Dao in the cosmos</a:t>
            </a:r>
            <a:endParaRPr lang="en-GB" dirty="0"/>
          </a:p>
        </p:txBody>
      </p:sp>
      <p:sp>
        <p:nvSpPr>
          <p:cNvPr id="3" name="Title 2"/>
          <p:cNvSpPr>
            <a:spLocks noGrp="1"/>
          </p:cNvSpPr>
          <p:nvPr>
            <p:ph type="title"/>
          </p:nvPr>
        </p:nvSpPr>
        <p:spPr/>
        <p:txBody>
          <a:bodyPr/>
          <a:lstStyle/>
          <a:p>
            <a:r>
              <a:rPr lang="en-GB" dirty="0" smtClean="0"/>
              <a:t>The main focus of the text</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71600"/>
            <a:ext cx="8229600" cy="4635691"/>
          </a:xfrm>
        </p:spPr>
        <p:txBody>
          <a:bodyPr>
            <a:normAutofit lnSpcReduction="10000"/>
          </a:bodyPr>
          <a:lstStyle/>
          <a:p>
            <a:r>
              <a:rPr lang="en-GB" dirty="0" smtClean="0"/>
              <a:t>Chinese </a:t>
            </a:r>
            <a:r>
              <a:rPr lang="en-GB" dirty="0" smtClean="0">
                <a:hlinkClick r:id="rId2" tooltip="Taoist"/>
              </a:rPr>
              <a:t>Taoist</a:t>
            </a:r>
            <a:r>
              <a:rPr lang="en-GB" dirty="0" smtClean="0"/>
              <a:t> Internal Alchemy (</a:t>
            </a:r>
            <a:r>
              <a:rPr lang="en-GB" dirty="0" err="1" smtClean="0">
                <a:hlinkClick r:id="rId3" tooltip="Neidan"/>
              </a:rPr>
              <a:t>Neidan</a:t>
            </a:r>
            <a:r>
              <a:rPr lang="en-GB" dirty="0" smtClean="0"/>
              <a:t>, </a:t>
            </a:r>
            <a:r>
              <a:rPr lang="zh-CN" altLang="en-US" dirty="0" smtClean="0"/>
              <a:t>內丹</a:t>
            </a:r>
            <a:r>
              <a:rPr lang="en-GB" dirty="0" smtClean="0"/>
              <a:t>) text received (according to a lore, as a Heavenly Scripture from the Highest Purity Realm) by Lady </a:t>
            </a:r>
            <a:r>
              <a:rPr lang="en-GB" dirty="0" smtClean="0">
                <a:hlinkClick r:id="rId4" tooltip="Wei Huacun"/>
              </a:rPr>
              <a:t>Wei </a:t>
            </a:r>
            <a:r>
              <a:rPr lang="en-GB" dirty="0" err="1" smtClean="0">
                <a:hlinkClick r:id="rId4" tooltip="Wei Huacun"/>
              </a:rPr>
              <a:t>Huacun</a:t>
            </a:r>
            <a:r>
              <a:rPr lang="en-GB" dirty="0" smtClean="0"/>
              <a:t>, one of the founders of Highest Purity (</a:t>
            </a:r>
            <a:r>
              <a:rPr lang="zh-CN" altLang="en-US" dirty="0" smtClean="0"/>
              <a:t>上清</a:t>
            </a:r>
            <a:r>
              <a:rPr lang="en-GB" dirty="0" smtClean="0"/>
              <a:t>)Tradition in the 288 CE. </a:t>
            </a:r>
          </a:p>
          <a:p>
            <a:endParaRPr lang="en-GB" dirty="0" smtClean="0"/>
          </a:p>
          <a:p>
            <a:r>
              <a:rPr lang="en-GB" dirty="0" smtClean="0"/>
              <a:t>The first reference to the text appears in the archives of the famous alchemist and collector of Taoist texts, </a:t>
            </a:r>
            <a:r>
              <a:rPr lang="en-GB" dirty="0" err="1" smtClean="0">
                <a:hlinkClick r:id="rId5" tooltip="Ge Hong"/>
              </a:rPr>
              <a:t>Ge</a:t>
            </a:r>
            <a:r>
              <a:rPr lang="en-GB" dirty="0" smtClean="0">
                <a:hlinkClick r:id="rId5" tooltip="Ge Hong"/>
              </a:rPr>
              <a:t> Hong</a:t>
            </a:r>
            <a:r>
              <a:rPr lang="en-GB" dirty="0" smtClean="0"/>
              <a:t> (</a:t>
            </a:r>
            <a:r>
              <a:rPr lang="zh-CN" altLang="en-US" dirty="0" smtClean="0"/>
              <a:t>葛洪</a:t>
            </a:r>
            <a:r>
              <a:rPr lang="en-GB" dirty="0" smtClean="0"/>
              <a:t>) in the 4th century CE.</a:t>
            </a:r>
          </a:p>
          <a:p>
            <a:endParaRPr lang="en-GB" dirty="0"/>
          </a:p>
        </p:txBody>
      </p:sp>
      <p:sp>
        <p:nvSpPr>
          <p:cNvPr id="3" name="Title 2"/>
          <p:cNvSpPr>
            <a:spLocks noGrp="1"/>
          </p:cNvSpPr>
          <p:nvPr>
            <p:ph type="title"/>
          </p:nvPr>
        </p:nvSpPr>
        <p:spPr>
          <a:xfrm>
            <a:off x="457200" y="274638"/>
            <a:ext cx="8229600" cy="944562"/>
          </a:xfrm>
        </p:spPr>
        <p:txBody>
          <a:bodyPr>
            <a:normAutofit/>
          </a:bodyPr>
          <a:lstStyle/>
          <a:p>
            <a:r>
              <a:rPr lang="en-GB" sz="2400" i="1" dirty="0" smtClean="0"/>
              <a:t>The Yellow Court Classic</a:t>
            </a:r>
            <a:r>
              <a:rPr lang="en-GB" sz="2400" dirty="0" smtClean="0"/>
              <a:t> ("Huang Ting Jing", </a:t>
            </a:r>
            <a:r>
              <a:rPr lang="zh-CN" altLang="en-US" sz="2400" dirty="0" smtClean="0"/>
              <a:t>黄庭经</a:t>
            </a:r>
            <a:r>
              <a:rPr lang="en-GB" sz="2400" dirty="0" smtClean="0"/>
              <a:t>)</a:t>
            </a:r>
            <a:endParaRPr lang="en-GB"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95400"/>
            <a:ext cx="8229600" cy="5029200"/>
          </a:xfrm>
        </p:spPr>
        <p:txBody>
          <a:bodyPr>
            <a:normAutofit fontScale="92500" lnSpcReduction="20000"/>
          </a:bodyPr>
          <a:lstStyle/>
          <a:p>
            <a:r>
              <a:rPr lang="en-GB" dirty="0" smtClean="0"/>
              <a:t>The literal meaning of the “’’Yellow Court’’’ refers to the central area of the Emperor’s Castle where the Emperor and Ministers gather to try to understand the will of the Heavens and properly regulate the businesses of the Kingdom. </a:t>
            </a:r>
          </a:p>
          <a:p>
            <a:endParaRPr lang="en-GB" dirty="0" smtClean="0"/>
          </a:p>
          <a:p>
            <a:r>
              <a:rPr lang="en-GB" dirty="0" smtClean="0"/>
              <a:t>The Yellow </a:t>
            </a:r>
            <a:r>
              <a:rPr lang="en-GB" dirty="0" smtClean="0"/>
              <a:t>colour </a:t>
            </a:r>
            <a:r>
              <a:rPr lang="en-GB" dirty="0" smtClean="0"/>
              <a:t>indicates Earth element that is central in the Five Element (</a:t>
            </a:r>
            <a:r>
              <a:rPr lang="en-GB" dirty="0" smtClean="0">
                <a:hlinkClick r:id="rId2" tooltip="Wu Xing"/>
              </a:rPr>
              <a:t>Wu Xing</a:t>
            </a:r>
            <a:r>
              <a:rPr lang="en-GB" dirty="0" smtClean="0"/>
              <a:t>, </a:t>
            </a:r>
            <a:r>
              <a:rPr lang="zh-CN" altLang="en-US" dirty="0" smtClean="0"/>
              <a:t>五行</a:t>
            </a:r>
            <a:r>
              <a:rPr lang="en-GB" dirty="0" smtClean="0"/>
              <a:t>) arrangement. </a:t>
            </a:r>
            <a:endParaRPr lang="en-GB" dirty="0" smtClean="0"/>
          </a:p>
          <a:p>
            <a:endParaRPr lang="en-GB" dirty="0" smtClean="0"/>
          </a:p>
          <a:p>
            <a:r>
              <a:rPr lang="en-GB" dirty="0" smtClean="0"/>
              <a:t>The </a:t>
            </a:r>
            <a:r>
              <a:rPr lang="en-GB" dirty="0" smtClean="0"/>
              <a:t>overall picture presents an allegory to a harmony between human body, spleen (the Earth element of Yellow colour, central of the Five Organs) or the energy centre of the body (</a:t>
            </a:r>
            <a:r>
              <a:rPr lang="en-GB" dirty="0" err="1" smtClean="0">
                <a:hlinkClick r:id="rId3" tooltip="Dantian"/>
              </a:rPr>
              <a:t>Dantian</a:t>
            </a:r>
            <a:r>
              <a:rPr lang="en-GB" dirty="0" smtClean="0"/>
              <a:t>, </a:t>
            </a:r>
            <a:r>
              <a:rPr lang="zh-CN" altLang="en-US" dirty="0" smtClean="0"/>
              <a:t>丹田</a:t>
            </a:r>
            <a:r>
              <a:rPr lang="en-GB" dirty="0" smtClean="0"/>
              <a:t>) and the Nature</a:t>
            </a:r>
            <a:endParaRPr lang="en-GB" dirty="0"/>
          </a:p>
        </p:txBody>
      </p:sp>
      <p:sp>
        <p:nvSpPr>
          <p:cNvPr id="3" name="Title 2"/>
          <p:cNvSpPr>
            <a:spLocks noGrp="1"/>
          </p:cNvSpPr>
          <p:nvPr>
            <p:ph type="title"/>
          </p:nvPr>
        </p:nvSpPr>
        <p:spPr/>
        <p:txBody>
          <a:bodyPr>
            <a:normAutofit/>
          </a:bodyPr>
          <a:lstStyle/>
          <a:p>
            <a:r>
              <a:rPr lang="en-GB" sz="2800" dirty="0" smtClean="0"/>
              <a:t>Main focus of the Yellow Court Class </a:t>
            </a:r>
            <a:endParaRPr lang="en-GB" sz="2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43000"/>
            <a:ext cx="8229600" cy="5715000"/>
          </a:xfrm>
        </p:spPr>
        <p:txBody>
          <a:bodyPr>
            <a:normAutofit/>
          </a:bodyPr>
          <a:lstStyle/>
          <a:p>
            <a:r>
              <a:rPr lang="en-GB" dirty="0" smtClean="0"/>
              <a:t>The text of the Yellow Court scriptures provides </a:t>
            </a:r>
            <a:r>
              <a:rPr lang="en-GB" dirty="0" smtClean="0">
                <a:hlinkClick r:id="rId2" tooltip="Meditation"/>
              </a:rPr>
              <a:t>meditation</a:t>
            </a:r>
            <a:r>
              <a:rPr lang="en-GB" dirty="0" smtClean="0"/>
              <a:t> instructions for the practitioner’s </a:t>
            </a:r>
            <a:r>
              <a:rPr lang="en-GB" dirty="0" smtClean="0">
                <a:hlinkClick r:id="rId3" tooltip="Holographic"/>
              </a:rPr>
              <a:t>holographic</a:t>
            </a:r>
            <a:r>
              <a:rPr lang="en-GB" dirty="0" smtClean="0"/>
              <a:t> alignment with the Universe and its Spiritual Laws and Forces (symbolized by “Heaven”), in the order to regulate and improve functions and processes of the body (symbolized by “Kingdom”). </a:t>
            </a:r>
          </a:p>
          <a:p>
            <a:endParaRPr lang="en-GB" dirty="0" smtClean="0"/>
          </a:p>
          <a:p>
            <a:r>
              <a:rPr lang="en-GB" dirty="0" smtClean="0"/>
              <a:t>Such Life Cultivation, or Internal Alchemy work </a:t>
            </a:r>
            <a:r>
              <a:rPr lang="en-GB" dirty="0" smtClean="0"/>
              <a:t>result </a:t>
            </a:r>
            <a:r>
              <a:rPr lang="en-GB" dirty="0" smtClean="0"/>
              <a:t>in the enhanced health and </a:t>
            </a:r>
            <a:r>
              <a:rPr lang="en-GB" dirty="0" smtClean="0">
                <a:hlinkClick r:id="rId4" tooltip="Longevity"/>
              </a:rPr>
              <a:t>longevity</a:t>
            </a:r>
            <a:r>
              <a:rPr lang="en-GB" dirty="0" smtClean="0"/>
              <a:t> of a diligent practitioner.  </a:t>
            </a:r>
          </a:p>
          <a:p>
            <a:endParaRPr lang="en-GB" dirty="0" smtClean="0"/>
          </a:p>
        </p:txBody>
      </p:sp>
      <p:sp>
        <p:nvSpPr>
          <p:cNvPr id="3" name="Title 2"/>
          <p:cNvSpPr>
            <a:spLocks noGrp="1"/>
          </p:cNvSpPr>
          <p:nvPr>
            <p:ph type="title"/>
          </p:nvPr>
        </p:nvSpPr>
        <p:spPr>
          <a:xfrm>
            <a:off x="457200" y="274638"/>
            <a:ext cx="8229600" cy="944562"/>
          </a:xfrm>
        </p:spPr>
        <p:txBody>
          <a:bodyPr>
            <a:normAutofit/>
          </a:bodyPr>
          <a:lstStyle/>
          <a:p>
            <a:r>
              <a:rPr lang="en-GB" sz="2800" dirty="0" smtClean="0"/>
              <a:t>Yangsheng and Yellow Court Scriptures </a:t>
            </a:r>
            <a:endParaRPr lang="en-GB" sz="2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key component in the meditative practice of </a:t>
            </a:r>
            <a:r>
              <a:rPr lang="en-GB" i="1" dirty="0" smtClean="0"/>
              <a:t>The Yellow Court Classic</a:t>
            </a:r>
            <a:r>
              <a:rPr lang="en-GB" dirty="0" smtClean="0"/>
              <a:t> </a:t>
            </a:r>
            <a:r>
              <a:rPr lang="en-GB" dirty="0" smtClean="0"/>
              <a:t>is </a:t>
            </a:r>
            <a:r>
              <a:rPr lang="en-GB" dirty="0" smtClean="0"/>
              <a:t>focused on the cooperation with the heavenly spirits (</a:t>
            </a:r>
            <a:r>
              <a:rPr lang="en-GB" dirty="0" err="1" smtClean="0">
                <a:hlinkClick r:id="rId2" tooltip="Shen"/>
              </a:rPr>
              <a:t>Shen</a:t>
            </a:r>
            <a:r>
              <a:rPr lang="en-GB" dirty="0" smtClean="0"/>
              <a:t>, </a:t>
            </a:r>
            <a:r>
              <a:rPr lang="zh-CN" altLang="en-US" dirty="0" smtClean="0"/>
              <a:t>神</a:t>
            </a:r>
            <a:r>
              <a:rPr lang="en-GB" dirty="0" smtClean="0"/>
              <a:t>), which are assumed to form the “intelligent”, organizational aspects of the human existence. </a:t>
            </a:r>
          </a:p>
          <a:p>
            <a:endParaRPr lang="en-GB" dirty="0"/>
          </a:p>
        </p:txBody>
      </p:sp>
      <p:sp>
        <p:nvSpPr>
          <p:cNvPr id="3" name="Title 2"/>
          <p:cNvSpPr>
            <a:spLocks noGrp="1"/>
          </p:cNvSpPr>
          <p:nvPr>
            <p:ph type="title"/>
          </p:nvPr>
        </p:nvSpPr>
        <p:spPr/>
        <p:txBody>
          <a:bodyPr>
            <a:normAutofit fontScale="90000"/>
          </a:bodyPr>
          <a:lstStyle/>
          <a:p>
            <a:r>
              <a:rPr lang="en-GB" dirty="0" smtClean="0"/>
              <a:t>The Key Component of Meditation</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Content Placeholder 3" descr="200431311445169803.jpg"/>
          <p:cNvPicPr>
            <a:picLocks noGrp="1" noChangeAspect="1"/>
          </p:cNvPicPr>
          <p:nvPr>
            <p:ph idx="1"/>
          </p:nvPr>
        </p:nvPicPr>
        <p:blipFill>
          <a:blip r:embed="rId2" cstate="print"/>
          <a:stretch>
            <a:fillRect/>
          </a:stretch>
        </p:blipFill>
        <p:spPr>
          <a:xfrm>
            <a:off x="1763910" y="0"/>
            <a:ext cx="5779890" cy="7706518"/>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err="1" smtClean="0"/>
              <a:t>Ge</a:t>
            </a:r>
            <a:r>
              <a:rPr lang="en-GB" dirty="0" smtClean="0"/>
              <a:t> Hong’s contribution to Chinese medicine:</a:t>
            </a:r>
          </a:p>
          <a:p>
            <a:pPr>
              <a:buNone/>
            </a:pPr>
            <a:r>
              <a:rPr lang="en-GB" dirty="0" smtClean="0"/>
              <a:t>“Jin </a:t>
            </a:r>
            <a:r>
              <a:rPr lang="en-GB" dirty="0" err="1" smtClean="0"/>
              <a:t>Kui</a:t>
            </a:r>
            <a:r>
              <a:rPr lang="en-GB" dirty="0" smtClean="0"/>
              <a:t> Yao Fang” </a:t>
            </a:r>
            <a:r>
              <a:rPr lang="zh-CN" altLang="en-US" dirty="0" smtClean="0"/>
              <a:t>金匮药方</a:t>
            </a:r>
            <a:r>
              <a:rPr lang="en-GB" dirty="0" smtClean="0"/>
              <a:t>&amp; ‘Zhou </a:t>
            </a:r>
            <a:r>
              <a:rPr lang="en-GB" dirty="0" err="1" smtClean="0"/>
              <a:t>Hou</a:t>
            </a:r>
            <a:r>
              <a:rPr lang="en-GB" dirty="0" smtClean="0"/>
              <a:t> </a:t>
            </a:r>
            <a:r>
              <a:rPr lang="en-GB" dirty="0" err="1" smtClean="0"/>
              <a:t>Jiu</a:t>
            </a:r>
            <a:r>
              <a:rPr lang="en-GB" dirty="0" smtClean="0"/>
              <a:t> </a:t>
            </a:r>
            <a:r>
              <a:rPr lang="en-GB" dirty="0" err="1" smtClean="0"/>
              <a:t>Zu</a:t>
            </a:r>
            <a:r>
              <a:rPr lang="en-GB" dirty="0" smtClean="0"/>
              <a:t> Fang’</a:t>
            </a:r>
          </a:p>
          <a:p>
            <a:pPr>
              <a:buNone/>
            </a:pPr>
            <a:endParaRPr lang="en-GB" dirty="0" smtClean="0"/>
          </a:p>
          <a:p>
            <a:r>
              <a:rPr lang="en-GB" dirty="0" err="1" smtClean="0"/>
              <a:t>Ge</a:t>
            </a:r>
            <a:r>
              <a:rPr lang="en-GB" dirty="0" smtClean="0"/>
              <a:t> Hong’s contribution to </a:t>
            </a:r>
            <a:r>
              <a:rPr lang="en-GB" dirty="0" err="1" smtClean="0"/>
              <a:t>Daoist</a:t>
            </a:r>
            <a:r>
              <a:rPr lang="en-GB" dirty="0" smtClean="0"/>
              <a:t> </a:t>
            </a:r>
            <a:r>
              <a:rPr lang="en-GB" dirty="0" err="1" smtClean="0"/>
              <a:t>Yangsheng</a:t>
            </a:r>
            <a:r>
              <a:rPr lang="en-GB" dirty="0" smtClean="0"/>
              <a:t> :</a:t>
            </a:r>
          </a:p>
          <a:p>
            <a:pPr>
              <a:buNone/>
            </a:pPr>
            <a:r>
              <a:rPr lang="en-GB" dirty="0" smtClean="0"/>
              <a:t>one volume of </a:t>
            </a:r>
            <a:r>
              <a:rPr lang="en-GB" u="sng" dirty="0" smtClean="0">
                <a:hlinkClick r:id="rId2" tooltip="Hagiography"/>
              </a:rPr>
              <a:t>hagiographies</a:t>
            </a:r>
            <a:r>
              <a:rPr lang="en-GB" dirty="0" smtClean="0"/>
              <a:t>, entitled </a:t>
            </a:r>
            <a:r>
              <a:rPr lang="en-GB" i="1" u="sng" dirty="0" err="1" smtClean="0">
                <a:hlinkClick r:id="rId3" tooltip="Shenxian zhuan"/>
              </a:rPr>
              <a:t>Shenxian</a:t>
            </a:r>
            <a:r>
              <a:rPr lang="en-GB" i="1" u="sng" dirty="0" smtClean="0">
                <a:hlinkClick r:id="rId3" tooltip="Shenxian zhuan"/>
              </a:rPr>
              <a:t> </a:t>
            </a:r>
            <a:r>
              <a:rPr lang="en-GB" i="1" u="sng" dirty="0" err="1" smtClean="0">
                <a:hlinkClick r:id="rId3" tooltip="Shenxian zhuan"/>
              </a:rPr>
              <a:t>zhuan</a:t>
            </a:r>
            <a:r>
              <a:rPr lang="en-GB" dirty="0" smtClean="0"/>
              <a:t> (Traditions of Divine Transcendent); </a:t>
            </a:r>
          </a:p>
          <a:p>
            <a:pPr>
              <a:buNone/>
            </a:pPr>
            <a:r>
              <a:rPr lang="en-GB" dirty="0" smtClean="0"/>
              <a:t>two volumes of essays and alchemical writing in total seventy chapters, collectively entitled </a:t>
            </a:r>
            <a:r>
              <a:rPr lang="en-GB" i="1" u="sng" dirty="0" err="1" smtClean="0">
                <a:hlinkClick r:id="rId4" tooltip="Baopuzi"/>
              </a:rPr>
              <a:t>Baopuzi</a:t>
            </a:r>
            <a:r>
              <a:rPr lang="en-GB" dirty="0" smtClean="0"/>
              <a:t> (</a:t>
            </a:r>
            <a:r>
              <a:rPr lang="en-GB" dirty="0" err="1" smtClean="0"/>
              <a:t>抱朴子</a:t>
            </a:r>
            <a:r>
              <a:rPr lang="en-GB" dirty="0" smtClean="0"/>
              <a:t>) or "The Master Who Embraces Simplicity”</a:t>
            </a:r>
            <a:endParaRPr lang="en-GB" dirty="0"/>
          </a:p>
        </p:txBody>
      </p:sp>
      <p:sp>
        <p:nvSpPr>
          <p:cNvPr id="3" name="Title 2"/>
          <p:cNvSpPr>
            <a:spLocks noGrp="1"/>
          </p:cNvSpPr>
          <p:nvPr>
            <p:ph type="title"/>
          </p:nvPr>
        </p:nvSpPr>
        <p:spPr/>
        <p:txBody>
          <a:bodyPr>
            <a:normAutofit/>
          </a:bodyPr>
          <a:lstStyle/>
          <a:p>
            <a:pPr lvl="0"/>
            <a:r>
              <a:rPr lang="en-GB" sz="2400" dirty="0" err="1" smtClean="0"/>
              <a:t>Daoist</a:t>
            </a:r>
            <a:r>
              <a:rPr lang="en-GB" sz="2400" dirty="0" smtClean="0"/>
              <a:t> </a:t>
            </a:r>
            <a:r>
              <a:rPr lang="en-GB" sz="2400" dirty="0" err="1" smtClean="0"/>
              <a:t>Yangsheng</a:t>
            </a:r>
            <a:r>
              <a:rPr lang="en-GB" sz="2400" dirty="0" smtClean="0"/>
              <a:t> and </a:t>
            </a:r>
            <a:r>
              <a:rPr lang="en-GB" sz="2400" dirty="0" err="1" smtClean="0"/>
              <a:t>Ge</a:t>
            </a:r>
            <a:r>
              <a:rPr lang="en-GB" sz="2400" dirty="0" smtClean="0"/>
              <a:t> Hong’s</a:t>
            </a:r>
            <a:r>
              <a:rPr lang="zh-CN" altLang="en-US" sz="2400" dirty="0" smtClean="0"/>
              <a:t>葛洪</a:t>
            </a:r>
            <a:r>
              <a:rPr lang="en-GB" sz="2400" i="1" dirty="0" err="1" smtClean="0"/>
              <a:t>Bao</a:t>
            </a:r>
            <a:r>
              <a:rPr lang="en-GB" sz="2400" i="1" dirty="0" smtClean="0"/>
              <a:t> </a:t>
            </a:r>
            <a:r>
              <a:rPr lang="en-GB" sz="2400" i="1" dirty="0" err="1" smtClean="0"/>
              <a:t>puzi</a:t>
            </a:r>
            <a:r>
              <a:rPr lang="en-GB" sz="2400" i="1" dirty="0" smtClean="0"/>
              <a:t> </a:t>
            </a:r>
            <a:r>
              <a:rPr lang="zh-CN" altLang="en-US" sz="2400" i="1" dirty="0" smtClean="0"/>
              <a:t>抱朴子</a:t>
            </a:r>
            <a:r>
              <a:rPr lang="en-US" altLang="zh-CN" sz="2400" i="1" dirty="0" smtClean="0"/>
              <a:t>(</a:t>
            </a:r>
            <a:r>
              <a:rPr lang="en-GB" sz="2400" dirty="0" smtClean="0"/>
              <a:t>The Master Who Embraces Simplicity”</a:t>
            </a:r>
            <a:r>
              <a:rPr lang="en-US" altLang="zh-CN" sz="2400" i="1" dirty="0" smtClean="0"/>
              <a:t>)</a:t>
            </a:r>
            <a:endParaRPr lang="en-GB"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err="1" smtClean="0"/>
              <a:t>Ge</a:t>
            </a:r>
            <a:r>
              <a:rPr lang="en-GB" dirty="0" smtClean="0"/>
              <a:t> Hong is the first to describe </a:t>
            </a:r>
            <a:r>
              <a:rPr lang="en-GB" dirty="0" err="1" smtClean="0"/>
              <a:t>Tian</a:t>
            </a:r>
            <a:r>
              <a:rPr lang="en-GB" dirty="0" smtClean="0"/>
              <a:t> </a:t>
            </a:r>
            <a:r>
              <a:rPr lang="en-GB" dirty="0" err="1" smtClean="0"/>
              <a:t>Hua天花</a:t>
            </a:r>
            <a:r>
              <a:rPr lang="en-GB" dirty="0" smtClean="0"/>
              <a:t>(smallpox) and </a:t>
            </a:r>
            <a:r>
              <a:rPr lang="en-GB" dirty="0" err="1" smtClean="0"/>
              <a:t>Huo</a:t>
            </a:r>
            <a:r>
              <a:rPr lang="en-GB" dirty="0" smtClean="0"/>
              <a:t> Luan </a:t>
            </a:r>
            <a:r>
              <a:rPr lang="en-GB" dirty="0" err="1" smtClean="0"/>
              <a:t>霍乱</a:t>
            </a:r>
            <a:r>
              <a:rPr lang="en-GB" dirty="0" smtClean="0"/>
              <a:t>(cholera) illnesses and their origins in food and drinks. </a:t>
            </a:r>
          </a:p>
          <a:p>
            <a:endParaRPr lang="en-GB" dirty="0" smtClean="0"/>
          </a:p>
          <a:p>
            <a:r>
              <a:rPr lang="en-GB" dirty="0" err="1" smtClean="0"/>
              <a:t>Ge</a:t>
            </a:r>
            <a:r>
              <a:rPr lang="en-GB" dirty="0" smtClean="0"/>
              <a:t> Hong life long search for knowledge brought across the country to teachers such as Zheng Yin who taught him about alchemy, as well as to </a:t>
            </a:r>
            <a:r>
              <a:rPr lang="en-GB" dirty="0" err="1" smtClean="0"/>
              <a:t>Bao</a:t>
            </a:r>
            <a:r>
              <a:rPr lang="en-GB" dirty="0" smtClean="0"/>
              <a:t> </a:t>
            </a:r>
            <a:r>
              <a:rPr lang="en-GB" dirty="0" err="1" smtClean="0"/>
              <a:t>Jian</a:t>
            </a:r>
            <a:r>
              <a:rPr lang="en-GB" dirty="0" smtClean="0"/>
              <a:t> who taught him medicine</a:t>
            </a:r>
            <a:endParaRPr lang="en-GB" dirty="0"/>
          </a:p>
        </p:txBody>
      </p:sp>
      <p:sp>
        <p:nvSpPr>
          <p:cNvPr id="3" name="Title 2"/>
          <p:cNvSpPr>
            <a:spLocks noGrp="1"/>
          </p:cNvSpPr>
          <p:nvPr>
            <p:ph type="title"/>
          </p:nvPr>
        </p:nvSpPr>
        <p:spPr/>
        <p:txBody>
          <a:bodyPr>
            <a:normAutofit fontScale="90000"/>
          </a:bodyPr>
          <a:lstStyle/>
          <a:p>
            <a:r>
              <a:rPr lang="en-GB" dirty="0" err="1" smtClean="0"/>
              <a:t>Ge</a:t>
            </a:r>
            <a:r>
              <a:rPr lang="en-GB" dirty="0" smtClean="0"/>
              <a:t> Hong’s contribution to Medicine</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3200" dirty="0" smtClean="0"/>
              <a:t>In the </a:t>
            </a:r>
            <a:r>
              <a:rPr lang="en-GB" sz="3200" i="1" dirty="0" err="1" smtClean="0"/>
              <a:t>Neipian</a:t>
            </a:r>
            <a:r>
              <a:rPr lang="zh-CN" altLang="en-US" sz="3200" i="1" dirty="0" smtClean="0"/>
              <a:t>内篇</a:t>
            </a:r>
            <a:r>
              <a:rPr lang="en-GB" sz="3200" dirty="0" smtClean="0"/>
              <a:t> (Inner </a:t>
            </a:r>
          </a:p>
          <a:p>
            <a:r>
              <a:rPr lang="en-GB" sz="3200" dirty="0" smtClean="0"/>
              <a:t>Chapters) volume of the </a:t>
            </a:r>
          </a:p>
          <a:p>
            <a:r>
              <a:rPr lang="en-GB" sz="3200" i="1" dirty="0" err="1" smtClean="0"/>
              <a:t>Baopuzi</a:t>
            </a:r>
            <a:r>
              <a:rPr lang="en-GB" sz="3200" dirty="0" smtClean="0"/>
              <a:t>, </a:t>
            </a:r>
            <a:r>
              <a:rPr lang="en-GB" sz="3200" dirty="0" err="1" smtClean="0"/>
              <a:t>Ge</a:t>
            </a:r>
            <a:r>
              <a:rPr lang="en-GB" sz="3200" dirty="0" smtClean="0"/>
              <a:t> vigorously defends the attainability of divine transcendence or "immortality" through alchemy; </a:t>
            </a:r>
          </a:p>
          <a:p>
            <a:endParaRPr lang="en-GB" sz="3200" dirty="0" smtClean="0"/>
          </a:p>
          <a:p>
            <a:r>
              <a:rPr lang="en-GB" sz="3200" dirty="0" smtClean="0"/>
              <a:t>The </a:t>
            </a:r>
            <a:r>
              <a:rPr lang="en-GB" sz="3200" i="1" dirty="0" err="1" smtClean="0"/>
              <a:t>Waipian</a:t>
            </a:r>
            <a:r>
              <a:rPr lang="en-GB" sz="3200" dirty="0" smtClean="0"/>
              <a:t> </a:t>
            </a:r>
            <a:r>
              <a:rPr lang="zh-CN" altLang="en-US" sz="3200" dirty="0" smtClean="0"/>
              <a:t>外篇</a:t>
            </a:r>
            <a:r>
              <a:rPr lang="en-GB" sz="3200" dirty="0" smtClean="0"/>
              <a:t>(Outer Chapters) volume is almost entirely given to social and literary criticism</a:t>
            </a:r>
            <a:endParaRPr lang="en-GB" sz="3200" dirty="0"/>
          </a:p>
        </p:txBody>
      </p:sp>
      <p:sp>
        <p:nvSpPr>
          <p:cNvPr id="3" name="Title 2"/>
          <p:cNvSpPr>
            <a:spLocks noGrp="1"/>
          </p:cNvSpPr>
          <p:nvPr>
            <p:ph type="title"/>
          </p:nvPr>
        </p:nvSpPr>
        <p:spPr/>
        <p:txBody>
          <a:bodyPr>
            <a:normAutofit/>
          </a:bodyPr>
          <a:lstStyle/>
          <a:p>
            <a:r>
              <a:rPr lang="en-GB" sz="3200" i="1" u="sng" dirty="0" err="1" smtClean="0">
                <a:solidFill>
                  <a:srgbClr val="FF0000"/>
                </a:solidFill>
                <a:hlinkClick r:id="rId2" tooltip="Baopuzi"/>
              </a:rPr>
              <a:t>Baopuzi</a:t>
            </a:r>
            <a:r>
              <a:rPr lang="en-GB" sz="3200" dirty="0" smtClean="0">
                <a:solidFill>
                  <a:srgbClr val="FF0000"/>
                </a:solidFill>
              </a:rPr>
              <a:t> (</a:t>
            </a:r>
            <a:r>
              <a:rPr lang="en-GB" sz="3200" dirty="0" err="1" smtClean="0">
                <a:solidFill>
                  <a:srgbClr val="FF0000"/>
                </a:solidFill>
              </a:rPr>
              <a:t>抱朴子</a:t>
            </a:r>
            <a:r>
              <a:rPr lang="en-GB" sz="3200" dirty="0" smtClean="0">
                <a:solidFill>
                  <a:srgbClr val="FF0000"/>
                </a:solidFill>
              </a:rPr>
              <a:t>) "The Master </a:t>
            </a:r>
            <a:br>
              <a:rPr lang="en-GB" sz="3200" dirty="0" smtClean="0">
                <a:solidFill>
                  <a:srgbClr val="FF0000"/>
                </a:solidFill>
              </a:rPr>
            </a:br>
            <a:r>
              <a:rPr lang="en-GB" sz="3200" dirty="0" smtClean="0">
                <a:solidFill>
                  <a:srgbClr val="FF0000"/>
                </a:solidFill>
              </a:rPr>
              <a:t>Who Embraces Simplicity"</a:t>
            </a:r>
            <a:endParaRPr lang="en-GB" sz="3200" dirty="0">
              <a:solidFill>
                <a:srgbClr val="FF0000"/>
              </a:solidFill>
            </a:endParaRPr>
          </a:p>
        </p:txBody>
      </p:sp>
      <p:pic>
        <p:nvPicPr>
          <p:cNvPr id="4" name="Picture 2" descr="C:\Documents and Settings\sh018\My Documents\My Pictures\picture of ge hong.jpg"/>
          <p:cNvPicPr>
            <a:picLocks noChangeAspect="1" noChangeArrowheads="1"/>
          </p:cNvPicPr>
          <p:nvPr/>
        </p:nvPicPr>
        <p:blipFill>
          <a:blip r:embed="rId3" cstate="print"/>
          <a:srcRect/>
          <a:stretch>
            <a:fillRect/>
          </a:stretch>
        </p:blipFill>
        <p:spPr bwMode="auto">
          <a:xfrm>
            <a:off x="6858000" y="0"/>
            <a:ext cx="2286000" cy="2617558"/>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19200"/>
            <a:ext cx="8229600" cy="5334000"/>
          </a:xfrm>
        </p:spPr>
        <p:txBody>
          <a:bodyPr>
            <a:normAutofit fontScale="55000" lnSpcReduction="20000"/>
          </a:bodyPr>
          <a:lstStyle/>
          <a:p>
            <a:r>
              <a:rPr lang="en-GB" dirty="0" smtClean="0"/>
              <a:t>In everything pertaining to Nourishing Life, one should listen much but incorporate the essential, look wide but choose the best. </a:t>
            </a:r>
            <a:r>
              <a:rPr lang="en-GB" dirty="0" smtClean="0"/>
              <a:t> One </a:t>
            </a:r>
            <a:r>
              <a:rPr lang="en-GB" dirty="0" smtClean="0"/>
              <a:t>cannot rely on one's bias to a single practice. </a:t>
            </a:r>
          </a:p>
          <a:p>
            <a:endParaRPr lang="en-GB" dirty="0" smtClean="0"/>
          </a:p>
          <a:p>
            <a:r>
              <a:rPr lang="en-GB" sz="3400" dirty="0" smtClean="0"/>
              <a:t>Those who know the </a:t>
            </a:r>
            <a:r>
              <a:rPr lang="en-GB" sz="3400" b="1" dirty="0" smtClean="0"/>
              <a:t>arts of the Mysterious Woman </a:t>
            </a:r>
            <a:r>
              <a:rPr lang="en-GB" sz="3400" dirty="0" smtClean="0"/>
              <a:t>and the Pure Woman say that one can transcend the world only through the </a:t>
            </a:r>
            <a:r>
              <a:rPr lang="en-GB" sz="3400" b="1" dirty="0" smtClean="0"/>
              <a:t>arts of the bedchamber</a:t>
            </a:r>
            <a:r>
              <a:rPr lang="en-GB" sz="3400" dirty="0" smtClean="0"/>
              <a:t>. </a:t>
            </a:r>
          </a:p>
          <a:p>
            <a:endParaRPr lang="en-GB" sz="3400" dirty="0" smtClean="0"/>
          </a:p>
          <a:p>
            <a:r>
              <a:rPr lang="en-GB" sz="3400" dirty="0" smtClean="0"/>
              <a:t>Those who are </a:t>
            </a:r>
            <a:r>
              <a:rPr lang="en-GB" sz="3400" b="1" dirty="0" smtClean="0"/>
              <a:t>expert in breathing </a:t>
            </a:r>
            <a:r>
              <a:rPr lang="en-GB" sz="3400" dirty="0" smtClean="0"/>
              <a:t>say that one can extend the number of years only through </a:t>
            </a:r>
            <a:r>
              <a:rPr lang="en-GB" sz="3400" b="1" dirty="0" smtClean="0"/>
              <a:t>circulation of breath</a:t>
            </a:r>
            <a:r>
              <a:rPr lang="en-GB" sz="3400" dirty="0" smtClean="0"/>
              <a:t>.</a:t>
            </a:r>
          </a:p>
          <a:p>
            <a:r>
              <a:rPr lang="en-GB" sz="3400" dirty="0" smtClean="0"/>
              <a:t> </a:t>
            </a:r>
          </a:p>
          <a:p>
            <a:r>
              <a:rPr lang="en-GB" sz="3400" dirty="0" smtClean="0"/>
              <a:t>Those who know the </a:t>
            </a:r>
            <a:r>
              <a:rPr lang="en-GB" sz="3400" b="1" dirty="0" smtClean="0"/>
              <a:t>methods for bending and stretching </a:t>
            </a:r>
            <a:r>
              <a:rPr lang="en-GB" sz="3400" dirty="0" smtClean="0"/>
              <a:t>[their body] say that one can avoid aging only through </a:t>
            </a:r>
            <a:r>
              <a:rPr lang="en-GB" sz="3400" b="1" i="1" dirty="0" err="1" smtClean="0"/>
              <a:t>daoyin</a:t>
            </a:r>
            <a:r>
              <a:rPr lang="en-GB" sz="3400" dirty="0" smtClean="0"/>
              <a:t>. </a:t>
            </a:r>
          </a:p>
          <a:p>
            <a:endParaRPr lang="en-GB" sz="3400" dirty="0" smtClean="0"/>
          </a:p>
          <a:p>
            <a:r>
              <a:rPr lang="en-GB" sz="3400" dirty="0" smtClean="0"/>
              <a:t>Those who know the methods based on </a:t>
            </a:r>
            <a:r>
              <a:rPr lang="en-GB" sz="3400" b="1" dirty="0" smtClean="0"/>
              <a:t>herbs and plants </a:t>
            </a:r>
            <a:r>
              <a:rPr lang="en-GB" sz="3400" dirty="0" smtClean="0"/>
              <a:t>say that one can surpass any limit only through </a:t>
            </a:r>
            <a:r>
              <a:rPr lang="en-GB" sz="3400" b="1" dirty="0" smtClean="0"/>
              <a:t>medicines and pills</a:t>
            </a:r>
            <a:r>
              <a:rPr lang="en-GB" sz="3400" dirty="0" smtClean="0"/>
              <a:t>.</a:t>
            </a:r>
          </a:p>
          <a:p>
            <a:r>
              <a:rPr lang="en-GB" sz="3400" dirty="0" smtClean="0"/>
              <a:t> </a:t>
            </a:r>
          </a:p>
          <a:p>
            <a:r>
              <a:rPr lang="en-GB" sz="3400" dirty="0" smtClean="0"/>
              <a:t>When the study of the Dao does not bear fruit, it is because of biases like these. </a:t>
            </a:r>
            <a:endParaRPr lang="en-GB" sz="3400" dirty="0"/>
          </a:p>
        </p:txBody>
      </p:sp>
      <p:sp>
        <p:nvSpPr>
          <p:cNvPr id="3" name="Title 2"/>
          <p:cNvSpPr>
            <a:spLocks noGrp="1"/>
          </p:cNvSpPr>
          <p:nvPr>
            <p:ph type="title"/>
          </p:nvPr>
        </p:nvSpPr>
        <p:spPr/>
        <p:txBody>
          <a:bodyPr>
            <a:normAutofit/>
          </a:bodyPr>
          <a:lstStyle/>
          <a:p>
            <a:r>
              <a:rPr lang="en-GB" dirty="0" err="1" smtClean="0"/>
              <a:t>Ge</a:t>
            </a:r>
            <a:r>
              <a:rPr lang="en-GB" dirty="0" smtClean="0"/>
              <a:t> Hong on Nourishing Life</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5224272"/>
          </a:xfrm>
        </p:spPr>
        <p:txBody>
          <a:bodyPr>
            <a:normAutofit fontScale="77500" lnSpcReduction="20000"/>
          </a:bodyPr>
          <a:lstStyle/>
          <a:p>
            <a:r>
              <a:rPr lang="en-GB" dirty="0" smtClean="0"/>
              <a:t>Those who do not obtain the Golden Elixir, and only ingest medicines of herbs and plants and practice the minor arts, can extend the number of one's years and defer the time of death, but cannot obtain immortality. </a:t>
            </a:r>
          </a:p>
          <a:p>
            <a:endParaRPr lang="en-GB" dirty="0" smtClean="0"/>
          </a:p>
          <a:p>
            <a:r>
              <a:rPr lang="en-GB" dirty="0" smtClean="0"/>
              <a:t>Some only know how to ingest herbal medicines, but ignore the essential arts for inverting the course of aging: they entirely lack the principle of long life. </a:t>
            </a:r>
          </a:p>
          <a:p>
            <a:endParaRPr lang="en-GB" dirty="0" smtClean="0"/>
          </a:p>
          <a:p>
            <a:r>
              <a:rPr lang="en-GB" dirty="0" smtClean="0"/>
              <a:t>Others do not understand how to wear the divine talismans at their belt, how to make charms and observe the precepts, how to meditate on the deities within themselves, and how to guard the True One (</a:t>
            </a:r>
            <a:r>
              <a:rPr lang="en-GB" i="1" dirty="0" err="1" smtClean="0"/>
              <a:t>zhenyi</a:t>
            </a:r>
            <a:r>
              <a:rPr lang="en-GB" dirty="0" smtClean="0"/>
              <a:t>): they can merely prevent internal ailments from arising </a:t>
            </a:r>
            <a:r>
              <a:rPr lang="en-GB" dirty="0" smtClean="0"/>
              <a:t>wind </a:t>
            </a:r>
            <a:r>
              <a:rPr lang="en-GB" dirty="0" smtClean="0"/>
              <a:t>and humidity from hurting them. If a noxious demon, a powerful evil, a mountain </a:t>
            </a:r>
            <a:r>
              <a:rPr lang="en-GB" dirty="0" smtClean="0"/>
              <a:t>sprite, </a:t>
            </a:r>
            <a:r>
              <a:rPr lang="en-GB" dirty="0" smtClean="0"/>
              <a:t>or a poison in the water suddenly harms them, they are dead. </a:t>
            </a:r>
          </a:p>
          <a:p>
            <a:endParaRPr lang="en-GB" dirty="0"/>
          </a:p>
        </p:txBody>
      </p:sp>
      <p:sp>
        <p:nvSpPr>
          <p:cNvPr id="3" name="Title 2"/>
          <p:cNvSpPr>
            <a:spLocks noGrp="1"/>
          </p:cNvSpPr>
          <p:nvPr>
            <p:ph type="title"/>
          </p:nvPr>
        </p:nvSpPr>
        <p:spPr/>
        <p:txBody>
          <a:bodyPr>
            <a:normAutofit fontScale="90000"/>
          </a:bodyPr>
          <a:lstStyle/>
          <a:p>
            <a:r>
              <a:rPr lang="en-GB" sz="3600" b="0" dirty="0" smtClean="0"/>
              <a:t>The relationship between medicine and </a:t>
            </a:r>
            <a:r>
              <a:rPr lang="en-GB" sz="3600" b="0" dirty="0" err="1" smtClean="0"/>
              <a:t>Daoist</a:t>
            </a:r>
            <a:r>
              <a:rPr lang="en-GB" sz="3600" b="0" dirty="0" smtClean="0"/>
              <a:t> </a:t>
            </a:r>
            <a:r>
              <a:rPr lang="en-GB" sz="3600" b="0" dirty="0" err="1" smtClean="0"/>
              <a:t>yangsheng</a:t>
            </a:r>
            <a:r>
              <a:rPr lang="en-GB" sz="3600" b="0" dirty="0" smtClean="0"/>
              <a:t> (</a:t>
            </a:r>
            <a:r>
              <a:rPr lang="en-GB" sz="3600" b="0" dirty="0" err="1" smtClean="0"/>
              <a:t>Ge</a:t>
            </a:r>
            <a:r>
              <a:rPr lang="en-GB" sz="3600" b="0" dirty="0" smtClean="0"/>
              <a:t> Hong)</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995672"/>
          </a:xfrm>
        </p:spPr>
        <p:txBody>
          <a:bodyPr>
            <a:normAutofit/>
          </a:bodyPr>
          <a:lstStyle/>
          <a:p>
            <a:r>
              <a:rPr lang="en-GB" dirty="0" smtClean="0"/>
              <a:t>The </a:t>
            </a:r>
            <a:r>
              <a:rPr lang="en-GB" dirty="0" err="1" smtClean="0"/>
              <a:t>shangqing</a:t>
            </a:r>
            <a:r>
              <a:rPr lang="en-GB" dirty="0" smtClean="0"/>
              <a:t> scriptures mark a massive infusion into </a:t>
            </a:r>
            <a:r>
              <a:rPr lang="en-GB" dirty="0" err="1" smtClean="0"/>
              <a:t>Daoist</a:t>
            </a:r>
            <a:r>
              <a:rPr lang="en-GB" dirty="0" smtClean="0"/>
              <a:t> practice </a:t>
            </a:r>
          </a:p>
          <a:p>
            <a:r>
              <a:rPr lang="en-GB" dirty="0" smtClean="0"/>
              <a:t>From the grand heritage of elite literary traditions, </a:t>
            </a:r>
          </a:p>
          <a:p>
            <a:r>
              <a:rPr lang="en-GB" dirty="0" smtClean="0"/>
              <a:t>from new terminology and insights drawn texts as the </a:t>
            </a:r>
            <a:r>
              <a:rPr lang="en-GB" dirty="0" err="1" smtClean="0"/>
              <a:t>Laozi</a:t>
            </a:r>
            <a:r>
              <a:rPr lang="zh-CN" altLang="en-US" dirty="0" smtClean="0"/>
              <a:t>老子</a:t>
            </a:r>
            <a:r>
              <a:rPr lang="en-GB" dirty="0" smtClean="0"/>
              <a:t>, the </a:t>
            </a:r>
            <a:r>
              <a:rPr lang="en-GB" dirty="0" err="1" smtClean="0"/>
              <a:t>Zhuangzi</a:t>
            </a:r>
            <a:r>
              <a:rPr lang="zh-CN" altLang="en-US" dirty="0" smtClean="0"/>
              <a:t>庄子</a:t>
            </a:r>
            <a:r>
              <a:rPr lang="en-GB" dirty="0" smtClean="0"/>
              <a:t>, and the </a:t>
            </a:r>
            <a:r>
              <a:rPr lang="en-GB" dirty="0" err="1" smtClean="0"/>
              <a:t>Chuci</a:t>
            </a:r>
            <a:r>
              <a:rPr lang="en-GB" dirty="0" smtClean="0"/>
              <a:t> </a:t>
            </a:r>
            <a:r>
              <a:rPr lang="zh-CN" altLang="en-US" dirty="0" smtClean="0"/>
              <a:t>楚辞。</a:t>
            </a:r>
            <a:endParaRPr lang="en-GB" dirty="0" smtClean="0"/>
          </a:p>
          <a:p>
            <a:r>
              <a:rPr lang="en-GB" dirty="0" smtClean="0"/>
              <a:t>From variety of texts and practices that were the provenance of the mystics and technicians known as </a:t>
            </a:r>
            <a:r>
              <a:rPr lang="en-GB" dirty="0" err="1" smtClean="0"/>
              <a:t>fangshi</a:t>
            </a:r>
            <a:r>
              <a:rPr lang="en-GB" dirty="0" smtClean="0"/>
              <a:t> （prescription scholars）</a:t>
            </a:r>
            <a:r>
              <a:rPr lang="zh-CN" altLang="en-US" dirty="0" smtClean="0"/>
              <a:t>方士</a:t>
            </a:r>
            <a:endParaRPr lang="en-GB" dirty="0"/>
          </a:p>
        </p:txBody>
      </p:sp>
      <p:sp>
        <p:nvSpPr>
          <p:cNvPr id="3" name="Title 2"/>
          <p:cNvSpPr>
            <a:spLocks noGrp="1"/>
          </p:cNvSpPr>
          <p:nvPr>
            <p:ph type="title"/>
          </p:nvPr>
        </p:nvSpPr>
        <p:spPr/>
        <p:txBody>
          <a:bodyPr>
            <a:normAutofit/>
          </a:bodyPr>
          <a:lstStyle/>
          <a:p>
            <a:pPr lvl="0"/>
            <a:r>
              <a:rPr lang="en-GB" sz="3100" dirty="0" smtClean="0"/>
              <a:t>4. The contribution of </a:t>
            </a:r>
            <a:r>
              <a:rPr lang="en-GB" sz="3100" dirty="0" err="1" smtClean="0"/>
              <a:t>Shangqing</a:t>
            </a:r>
            <a:r>
              <a:rPr lang="zh-CN" altLang="en-US" sz="3100" dirty="0" smtClean="0"/>
              <a:t>上清</a:t>
            </a:r>
            <a:r>
              <a:rPr lang="en-GB" sz="3100" dirty="0" smtClean="0"/>
              <a:t>(Upper Clarity) toward </a:t>
            </a:r>
            <a:r>
              <a:rPr lang="en-GB" sz="3100" dirty="0" err="1" smtClean="0"/>
              <a:t>Daoist</a:t>
            </a:r>
            <a:r>
              <a:rPr lang="en-GB" sz="3100" dirty="0" smtClean="0"/>
              <a:t> </a:t>
            </a:r>
            <a:r>
              <a:rPr lang="en-GB" sz="3100" dirty="0" err="1" smtClean="0"/>
              <a:t>yangsheng</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95400"/>
            <a:ext cx="8229600" cy="4711891"/>
          </a:xfrm>
        </p:spPr>
        <p:txBody>
          <a:bodyPr>
            <a:normAutofit fontScale="77500" lnSpcReduction="20000"/>
          </a:bodyPr>
          <a:lstStyle/>
          <a:p>
            <a:r>
              <a:rPr lang="zh-CN" altLang="en-US" dirty="0" smtClean="0"/>
              <a:t>信奉</a:t>
            </a:r>
            <a:r>
              <a:rPr lang="en-GB" altLang="zh-CN" dirty="0" smtClean="0"/>
              <a:t>:</a:t>
            </a:r>
            <a:r>
              <a:rPr lang="zh-CN" altLang="en-US" dirty="0" smtClean="0"/>
              <a:t>最</a:t>
            </a:r>
            <a:r>
              <a:rPr lang="zh-CN" altLang="en-US" dirty="0" smtClean="0"/>
              <a:t>高尊神是元始天王和太上大道君</a:t>
            </a:r>
            <a:r>
              <a:rPr lang="zh-CN" altLang="en-US" dirty="0" smtClean="0"/>
              <a:t>。</a:t>
            </a:r>
            <a:endParaRPr lang="en-GB" altLang="zh-CN" dirty="0" smtClean="0"/>
          </a:p>
          <a:p>
            <a:endParaRPr lang="en-US" altLang="zh-CN" dirty="0" smtClean="0"/>
          </a:p>
          <a:p>
            <a:r>
              <a:rPr lang="zh-CN" altLang="en-US" dirty="0" smtClean="0"/>
              <a:t>创</a:t>
            </a:r>
            <a:r>
              <a:rPr lang="zh-CN" altLang="en-US" dirty="0" smtClean="0"/>
              <a:t>始</a:t>
            </a:r>
            <a:r>
              <a:rPr lang="zh-CN" altLang="en-US" dirty="0" smtClean="0"/>
              <a:t>人</a:t>
            </a:r>
            <a:r>
              <a:rPr lang="en-US" altLang="zh-CN" dirty="0" smtClean="0"/>
              <a:t>: </a:t>
            </a:r>
            <a:r>
              <a:rPr lang="zh-CN" altLang="en-US" dirty="0" smtClean="0"/>
              <a:t>尊</a:t>
            </a:r>
            <a:r>
              <a:rPr lang="zh-CN" altLang="en-US" dirty="0" smtClean="0"/>
              <a:t>南岳夫人魏华存为第一代宗</a:t>
            </a:r>
            <a:r>
              <a:rPr lang="zh-CN" altLang="en-US" dirty="0" smtClean="0"/>
              <a:t>师</a:t>
            </a:r>
            <a:endParaRPr lang="en-US" altLang="zh-CN" dirty="0" smtClean="0"/>
          </a:p>
          <a:p>
            <a:endParaRPr lang="en-US" altLang="zh-CN" dirty="0" smtClean="0"/>
          </a:p>
          <a:p>
            <a:r>
              <a:rPr lang="zh-CN" altLang="en-US" dirty="0" smtClean="0"/>
              <a:t>奉</a:t>
            </a:r>
            <a:r>
              <a:rPr lang="zh-CN" altLang="en-US" dirty="0" smtClean="0"/>
              <a:t>持的主要经</a:t>
            </a:r>
            <a:r>
              <a:rPr lang="zh-CN" altLang="en-US" dirty="0" smtClean="0"/>
              <a:t>典</a:t>
            </a:r>
            <a:r>
              <a:rPr lang="en-US" altLang="zh-CN" dirty="0" smtClean="0"/>
              <a:t>: [</a:t>
            </a:r>
            <a:r>
              <a:rPr lang="zh-CN" altLang="en-US" dirty="0" smtClean="0"/>
              <a:t>上清大洞真经</a:t>
            </a:r>
            <a:r>
              <a:rPr lang="en-US" altLang="zh-CN" dirty="0" smtClean="0"/>
              <a:t>] </a:t>
            </a:r>
            <a:r>
              <a:rPr lang="zh-CN" altLang="en-US" dirty="0" smtClean="0"/>
              <a:t>、</a:t>
            </a:r>
            <a:r>
              <a:rPr lang="en-US" altLang="zh-CN" dirty="0" smtClean="0"/>
              <a:t>[</a:t>
            </a:r>
            <a:r>
              <a:rPr lang="zh-CN" altLang="en-US" dirty="0" smtClean="0"/>
              <a:t>黄庭经</a:t>
            </a:r>
            <a:r>
              <a:rPr lang="en-US" altLang="zh-CN" dirty="0" smtClean="0"/>
              <a:t>]</a:t>
            </a:r>
            <a:r>
              <a:rPr lang="zh-CN" altLang="en-US" dirty="0" smtClean="0"/>
              <a:t>等</a:t>
            </a:r>
            <a:r>
              <a:rPr lang="en-US" altLang="zh-CN" dirty="0" smtClean="0"/>
              <a:t>,</a:t>
            </a:r>
          </a:p>
          <a:p>
            <a:endParaRPr lang="en-US" altLang="zh-CN" dirty="0" smtClean="0"/>
          </a:p>
          <a:p>
            <a:r>
              <a:rPr lang="en-US" altLang="zh-CN" dirty="0" smtClean="0"/>
              <a:t>[</a:t>
            </a:r>
            <a:r>
              <a:rPr lang="zh-CN" altLang="en-US" dirty="0" smtClean="0"/>
              <a:t>黄庭经</a:t>
            </a:r>
            <a:r>
              <a:rPr lang="en-US" altLang="zh-CN" dirty="0" smtClean="0"/>
              <a:t>]</a:t>
            </a:r>
            <a:r>
              <a:rPr lang="zh-CN" altLang="en-US" dirty="0" smtClean="0"/>
              <a:t>是道教教义与医学相柔合的养生、修真古</a:t>
            </a:r>
            <a:r>
              <a:rPr lang="zh-CN" altLang="en-US" dirty="0" smtClean="0"/>
              <a:t>籍</a:t>
            </a:r>
            <a:r>
              <a:rPr lang="en-US" altLang="zh-CN" dirty="0" smtClean="0"/>
              <a:t>;</a:t>
            </a:r>
          </a:p>
          <a:p>
            <a:r>
              <a:rPr lang="zh-CN" altLang="en-US" dirty="0" smtClean="0"/>
              <a:t>以</a:t>
            </a:r>
            <a:r>
              <a:rPr lang="zh-CN" altLang="en-US" dirty="0" smtClean="0"/>
              <a:t>七言韵语描述人体五官、五脏，六腑诸神</a:t>
            </a:r>
            <a:r>
              <a:rPr lang="en-US" altLang="zh-CN" dirty="0" smtClean="0"/>
              <a:t>,</a:t>
            </a:r>
            <a:r>
              <a:rPr lang="zh-CN" altLang="en-US" dirty="0" smtClean="0"/>
              <a:t>更推广至全身八景神及二十四真之形象与作</a:t>
            </a:r>
            <a:r>
              <a:rPr lang="zh-CN" altLang="en-US" dirty="0" smtClean="0"/>
              <a:t>用</a:t>
            </a:r>
            <a:endParaRPr lang="en-US" altLang="zh-CN" dirty="0" smtClean="0"/>
          </a:p>
          <a:p>
            <a:r>
              <a:rPr lang="zh-CN" altLang="en-US" dirty="0" smtClean="0"/>
              <a:t>认为恒</a:t>
            </a:r>
            <a:r>
              <a:rPr lang="zh-CN" altLang="en-US" dirty="0" smtClean="0"/>
              <a:t>诵经典中神名及存思诸神形象</a:t>
            </a:r>
            <a:r>
              <a:rPr lang="en-US" altLang="zh-CN" dirty="0" smtClean="0"/>
              <a:t>,</a:t>
            </a:r>
            <a:r>
              <a:rPr lang="zh-CN" altLang="en-US" dirty="0" smtClean="0"/>
              <a:t>可以消灾怯病</a:t>
            </a:r>
            <a:r>
              <a:rPr lang="en-US" altLang="zh-CN" dirty="0" smtClean="0"/>
              <a:t>,</a:t>
            </a:r>
            <a:r>
              <a:rPr lang="zh-CN" altLang="en-US" dirty="0" smtClean="0"/>
              <a:t>不怕豺狼虎豹、又能脏腑安和</a:t>
            </a:r>
            <a:r>
              <a:rPr lang="en-US" altLang="zh-CN" dirty="0" smtClean="0"/>
              <a:t>,</a:t>
            </a:r>
            <a:r>
              <a:rPr lang="zh-CN" altLang="en-US" dirty="0" smtClean="0"/>
              <a:t>却老延</a:t>
            </a:r>
            <a:r>
              <a:rPr lang="zh-CN" altLang="en-US" dirty="0" smtClean="0"/>
              <a:t>年</a:t>
            </a:r>
            <a:endParaRPr lang="en-US" altLang="zh-CN" dirty="0" smtClean="0"/>
          </a:p>
          <a:p>
            <a:r>
              <a:rPr lang="zh-CN" altLang="en-US" dirty="0" smtClean="0"/>
              <a:t>修</a:t>
            </a:r>
            <a:r>
              <a:rPr lang="zh-CN" altLang="en-US" dirty="0" smtClean="0"/>
              <a:t>炼内</a:t>
            </a:r>
            <a:r>
              <a:rPr lang="zh-CN" altLang="en-US" dirty="0" smtClean="0"/>
              <a:t>容</a:t>
            </a:r>
            <a:r>
              <a:rPr lang="en-US" altLang="zh-CN" dirty="0" smtClean="0"/>
              <a:t>: </a:t>
            </a:r>
            <a:r>
              <a:rPr lang="zh-CN" altLang="en-US" dirty="0" smtClean="0"/>
              <a:t>胎</a:t>
            </a:r>
            <a:r>
              <a:rPr lang="zh-CN" altLang="en-US" dirty="0" smtClean="0"/>
              <a:t>息</a:t>
            </a:r>
            <a:r>
              <a:rPr lang="en-US" altLang="zh-CN" dirty="0" smtClean="0"/>
              <a:t>,</a:t>
            </a:r>
            <a:r>
              <a:rPr lang="zh-CN" altLang="en-US" dirty="0" smtClean="0"/>
              <a:t>固精炼炁</a:t>
            </a:r>
            <a:r>
              <a:rPr lang="en-US" altLang="zh-CN" dirty="0" smtClean="0"/>
              <a:t>,</a:t>
            </a:r>
            <a:r>
              <a:rPr lang="zh-CN" altLang="en-US" dirty="0" smtClean="0"/>
              <a:t>符录诸术等</a:t>
            </a:r>
            <a:r>
              <a:rPr lang="en-US" altLang="zh-CN" dirty="0" smtClean="0"/>
              <a:t>,</a:t>
            </a:r>
            <a:r>
              <a:rPr lang="zh-CN" altLang="en-US" dirty="0" smtClean="0"/>
              <a:t>以</a:t>
            </a:r>
            <a:r>
              <a:rPr lang="zh-CN" altLang="en-US" dirty="0" smtClean="0"/>
              <a:t>存思、存神为主要内</a:t>
            </a:r>
            <a:r>
              <a:rPr lang="zh-CN" altLang="en-US" dirty="0" smtClean="0"/>
              <a:t>容</a:t>
            </a:r>
            <a:endParaRPr lang="en-US" altLang="zh-CN" dirty="0" smtClean="0"/>
          </a:p>
          <a:p>
            <a:r>
              <a:rPr lang="zh-CN" altLang="en-US" dirty="0" smtClean="0"/>
              <a:t>修</a:t>
            </a:r>
            <a:r>
              <a:rPr lang="zh-CN" altLang="en-US" dirty="0" smtClean="0"/>
              <a:t>持方</a:t>
            </a:r>
            <a:r>
              <a:rPr lang="zh-CN" altLang="en-US" dirty="0" smtClean="0"/>
              <a:t>法</a:t>
            </a:r>
            <a:r>
              <a:rPr lang="en-US" altLang="zh-CN" dirty="0" smtClean="0"/>
              <a:t>:</a:t>
            </a:r>
            <a:r>
              <a:rPr lang="zh-CN" altLang="en-US" dirty="0" smtClean="0"/>
              <a:t>以</a:t>
            </a:r>
            <a:r>
              <a:rPr lang="zh-CN" altLang="en-US" dirty="0" smtClean="0"/>
              <a:t>精思凝</a:t>
            </a:r>
            <a:r>
              <a:rPr lang="zh-CN" altLang="en-US" dirty="0" smtClean="0"/>
              <a:t>想护</a:t>
            </a:r>
            <a:r>
              <a:rPr lang="zh-CN" altLang="en-US" dirty="0" smtClean="0"/>
              <a:t>己身之</a:t>
            </a:r>
            <a:r>
              <a:rPr lang="zh-CN" altLang="en-US" dirty="0" smtClean="0"/>
              <a:t>神</a:t>
            </a:r>
            <a:r>
              <a:rPr lang="en-US" altLang="zh-CN" dirty="0" smtClean="0"/>
              <a:t>;</a:t>
            </a:r>
            <a:r>
              <a:rPr lang="zh-CN" altLang="en-US" dirty="0" smtClean="0"/>
              <a:t>存</a:t>
            </a:r>
            <a:r>
              <a:rPr lang="zh-CN" altLang="en-US" dirty="0" smtClean="0"/>
              <a:t>思与符录并</a:t>
            </a:r>
            <a:r>
              <a:rPr lang="zh-CN" altLang="en-US" dirty="0" smtClean="0"/>
              <a:t>重</a:t>
            </a:r>
            <a:endParaRPr lang="en-US" altLang="zh-CN" dirty="0" smtClean="0"/>
          </a:p>
          <a:p>
            <a:endParaRPr lang="en-US" altLang="zh-CN" dirty="0" smtClean="0"/>
          </a:p>
          <a:p>
            <a:r>
              <a:rPr lang="en-US" altLang="zh-CN" dirty="0" smtClean="0"/>
              <a:t>[</a:t>
            </a:r>
            <a:r>
              <a:rPr lang="zh-CN" altLang="en-US" dirty="0" smtClean="0"/>
              <a:t>上清大洞真经</a:t>
            </a:r>
            <a:r>
              <a:rPr lang="en-US" altLang="zh-CN" dirty="0" smtClean="0"/>
              <a:t>]</a:t>
            </a:r>
            <a:r>
              <a:rPr lang="zh-CN" altLang="en-US" dirty="0" smtClean="0"/>
              <a:t>是</a:t>
            </a:r>
            <a:r>
              <a:rPr lang="en-US" altLang="zh-CN" dirty="0" smtClean="0"/>
              <a:t>[</a:t>
            </a:r>
            <a:r>
              <a:rPr lang="zh-CN" altLang="en-US" dirty="0" smtClean="0"/>
              <a:t>黄庭经</a:t>
            </a:r>
            <a:r>
              <a:rPr lang="en-US" altLang="zh-CN" dirty="0" smtClean="0"/>
              <a:t>]</a:t>
            </a:r>
            <a:r>
              <a:rPr lang="zh-CN" altLang="en-US" dirty="0" smtClean="0"/>
              <a:t>的继承和发</a:t>
            </a:r>
            <a:r>
              <a:rPr lang="zh-CN" altLang="en-US" dirty="0" smtClean="0"/>
              <a:t>展。</a:t>
            </a:r>
            <a:endParaRPr lang="en-GB" dirty="0"/>
          </a:p>
        </p:txBody>
      </p:sp>
      <p:sp>
        <p:nvSpPr>
          <p:cNvPr id="3" name="Title 2"/>
          <p:cNvSpPr>
            <a:spLocks noGrp="1"/>
          </p:cNvSpPr>
          <p:nvPr>
            <p:ph type="title"/>
          </p:nvPr>
        </p:nvSpPr>
        <p:spPr/>
        <p:txBody>
          <a:bodyPr/>
          <a:lstStyle/>
          <a:p>
            <a:r>
              <a:rPr lang="zh-CN" altLang="en-US" dirty="0" smtClean="0"/>
              <a:t>上清派</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i="1" dirty="0" smtClean="0"/>
              <a:t>The Upper Scripture of Purple Texts Inscribed by the Spirits </a:t>
            </a:r>
            <a:r>
              <a:rPr lang="en-GB" dirty="0" smtClean="0"/>
              <a:t>is a compilation of meditation leading to personal transcendence, practices that had already proved effective in the lives of deities who made them known to Yang Xi. </a:t>
            </a:r>
          </a:p>
          <a:p>
            <a:endParaRPr lang="en-GB" dirty="0" smtClean="0"/>
          </a:p>
          <a:p>
            <a:r>
              <a:rPr lang="en-GB" dirty="0" smtClean="0"/>
              <a:t>It is a fantastic account of an alchemical recipe based on an early text known to </a:t>
            </a:r>
            <a:r>
              <a:rPr lang="en-GB" dirty="0" err="1" smtClean="0"/>
              <a:t>Ge</a:t>
            </a:r>
            <a:r>
              <a:rPr lang="en-GB" dirty="0" smtClean="0"/>
              <a:t> Hong, the </a:t>
            </a:r>
            <a:r>
              <a:rPr lang="en-GB" i="1" dirty="0" smtClean="0"/>
              <a:t>Yellow </a:t>
            </a:r>
            <a:r>
              <a:rPr lang="en-GB" i="1" dirty="0" err="1" smtClean="0"/>
              <a:t>Thearch’s</a:t>
            </a:r>
            <a:r>
              <a:rPr lang="en-GB" i="1" dirty="0" smtClean="0"/>
              <a:t> Scripture of the Divine Elixirs of the Nine Tripods. </a:t>
            </a:r>
            <a:endParaRPr lang="en-GB" b="1" dirty="0" smtClean="0"/>
          </a:p>
          <a:p>
            <a:r>
              <a:rPr lang="en-GB" sz="2200" dirty="0" smtClean="0"/>
              <a:t>--- Stephen R. </a:t>
            </a:r>
            <a:r>
              <a:rPr lang="en-GB" sz="2200" dirty="0" err="1" smtClean="0"/>
              <a:t>Bokenkamp</a:t>
            </a:r>
            <a:r>
              <a:rPr lang="en-GB" sz="2200" dirty="0" smtClean="0"/>
              <a:t>, P</a:t>
            </a:r>
            <a:r>
              <a:rPr lang="en-GB" sz="2200" i="1" dirty="0" smtClean="0"/>
              <a:t>early </a:t>
            </a:r>
            <a:r>
              <a:rPr lang="en-GB" sz="2200" i="1" dirty="0" err="1" smtClean="0"/>
              <a:t>Daoist</a:t>
            </a:r>
            <a:r>
              <a:rPr lang="en-GB" sz="2200" i="1" dirty="0" smtClean="0"/>
              <a:t> Scriptures, </a:t>
            </a:r>
            <a:r>
              <a:rPr lang="en-GB" sz="2200" dirty="0" smtClean="0"/>
              <a:t>London: University of California Press, 1999, pp.6-7.</a:t>
            </a:r>
          </a:p>
          <a:p>
            <a:endParaRPr lang="en-GB" dirty="0"/>
          </a:p>
        </p:txBody>
      </p:sp>
      <p:sp>
        <p:nvSpPr>
          <p:cNvPr id="3" name="Title 2"/>
          <p:cNvSpPr>
            <a:spLocks noGrp="1"/>
          </p:cNvSpPr>
          <p:nvPr>
            <p:ph type="title"/>
          </p:nvPr>
        </p:nvSpPr>
        <p:spPr/>
        <p:txBody>
          <a:bodyPr>
            <a:normAutofit fontScale="90000"/>
          </a:bodyPr>
          <a:lstStyle/>
          <a:p>
            <a:r>
              <a:rPr lang="en-GB" i="1" dirty="0" smtClean="0"/>
              <a:t>The Upper Scripture of Purple Texts Inscribed by the Spirits</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843272"/>
          </a:xfrm>
        </p:spPr>
        <p:txBody>
          <a:bodyPr>
            <a:normAutofit fontScale="92500" lnSpcReduction="20000"/>
          </a:bodyPr>
          <a:lstStyle/>
          <a:p>
            <a:endParaRPr lang="en-GB" dirty="0" smtClean="0"/>
          </a:p>
          <a:p>
            <a:r>
              <a:rPr lang="en-GB" dirty="0" smtClean="0"/>
              <a:t>The </a:t>
            </a:r>
            <a:r>
              <a:rPr lang="en-GB" dirty="0" err="1" smtClean="0"/>
              <a:t>Lingbao</a:t>
            </a:r>
            <a:r>
              <a:rPr lang="en-GB" dirty="0" smtClean="0"/>
              <a:t> scriptures presented themselves as the antithesis of the </a:t>
            </a:r>
            <a:r>
              <a:rPr lang="en-GB" dirty="0" err="1" smtClean="0"/>
              <a:t>Shangqing</a:t>
            </a:r>
            <a:r>
              <a:rPr lang="en-GB" dirty="0" smtClean="0"/>
              <a:t> tradition in two major ways:</a:t>
            </a:r>
          </a:p>
          <a:p>
            <a:endParaRPr lang="en-GB" dirty="0" smtClean="0"/>
          </a:p>
          <a:p>
            <a:r>
              <a:rPr lang="en-GB" dirty="0" smtClean="0"/>
              <a:t> First, they directly confronted Buddhism, adapting and modifying it freely on the basis of the claim that Buddhism was but a foreign version of Daoism, begun when </a:t>
            </a:r>
            <a:r>
              <a:rPr lang="en-GB" dirty="0" err="1" smtClean="0"/>
              <a:t>Laozi</a:t>
            </a:r>
            <a:r>
              <a:rPr lang="en-GB" dirty="0" smtClean="0"/>
              <a:t> went west to ‘convert the barbarians’. </a:t>
            </a:r>
          </a:p>
          <a:p>
            <a:endParaRPr lang="en-GB" dirty="0" smtClean="0"/>
          </a:p>
          <a:p>
            <a:r>
              <a:rPr lang="en-GB" dirty="0" smtClean="0"/>
              <a:t>Second, the </a:t>
            </a:r>
            <a:r>
              <a:rPr lang="en-GB" dirty="0" err="1" smtClean="0"/>
              <a:t>Lingbao</a:t>
            </a:r>
            <a:r>
              <a:rPr lang="en-GB" dirty="0" smtClean="0"/>
              <a:t> scriptures concern themselves, with bodhisattva-like intensity, with the salvation of all beings</a:t>
            </a:r>
            <a:endParaRPr lang="en-GB" dirty="0"/>
          </a:p>
        </p:txBody>
      </p:sp>
      <p:sp>
        <p:nvSpPr>
          <p:cNvPr id="3" name="Title 2"/>
          <p:cNvSpPr>
            <a:spLocks noGrp="1"/>
          </p:cNvSpPr>
          <p:nvPr>
            <p:ph type="title"/>
          </p:nvPr>
        </p:nvSpPr>
        <p:spPr/>
        <p:txBody>
          <a:bodyPr>
            <a:normAutofit fontScale="90000"/>
          </a:bodyPr>
          <a:lstStyle/>
          <a:p>
            <a:pPr lvl="0"/>
            <a:r>
              <a:rPr lang="en-GB" sz="3100" dirty="0" smtClean="0"/>
              <a:t>5. The contribution of </a:t>
            </a:r>
            <a:r>
              <a:rPr lang="en-GB" sz="3100" dirty="0" err="1" smtClean="0"/>
              <a:t>Linbao</a:t>
            </a:r>
            <a:r>
              <a:rPr lang="zh-CN" altLang="en-US" sz="3100" dirty="0" smtClean="0"/>
              <a:t>灵宝 </a:t>
            </a:r>
            <a:r>
              <a:rPr lang="en-GB" sz="3100" dirty="0" smtClean="0"/>
              <a:t>(Numinous Gem or Spiritual Treasure) toward </a:t>
            </a:r>
            <a:r>
              <a:rPr lang="en-GB" sz="3100" dirty="0" err="1" smtClean="0"/>
              <a:t>Daoist</a:t>
            </a:r>
            <a:r>
              <a:rPr lang="en-GB" sz="3100" dirty="0" smtClean="0"/>
              <a:t> </a:t>
            </a:r>
            <a:r>
              <a:rPr lang="en-GB" sz="3100" dirty="0" err="1" smtClean="0"/>
              <a:t>yangsheng</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b="1" dirty="0" err="1" smtClean="0"/>
              <a:t>灵宝派</a:t>
            </a:r>
            <a:r>
              <a:rPr lang="en-GB" dirty="0" err="1" smtClean="0"/>
              <a:t>是</a:t>
            </a:r>
            <a:r>
              <a:rPr lang="en-GB" dirty="0" err="1" smtClean="0">
                <a:hlinkClick r:id="rId2" action="ppaction://hlinkfile" tooltip="晋朝"/>
              </a:rPr>
              <a:t>晋朝</a:t>
            </a:r>
            <a:r>
              <a:rPr lang="en-GB" dirty="0" err="1" smtClean="0"/>
              <a:t>时形成的一个</a:t>
            </a:r>
            <a:r>
              <a:rPr lang="en-GB" dirty="0" err="1" smtClean="0">
                <a:hlinkClick r:id="rId3" action="ppaction://hlinkfile" tooltip="道教"/>
              </a:rPr>
              <a:t>道教</a:t>
            </a:r>
            <a:r>
              <a:rPr lang="en-GB" dirty="0" err="1" smtClean="0"/>
              <a:t>派别</a:t>
            </a:r>
            <a:r>
              <a:rPr lang="en-GB" dirty="0" smtClean="0"/>
              <a:t>。</a:t>
            </a:r>
          </a:p>
          <a:p>
            <a:r>
              <a:rPr lang="zh-CN" altLang="en-US" dirty="0" smtClean="0"/>
              <a:t>信</a:t>
            </a:r>
            <a:r>
              <a:rPr lang="zh-CN" altLang="en-US" dirty="0" smtClean="0"/>
              <a:t>奉</a:t>
            </a:r>
            <a:r>
              <a:rPr lang="en-US" altLang="zh-CN" dirty="0" smtClean="0"/>
              <a:t>: </a:t>
            </a:r>
            <a:r>
              <a:rPr lang="en-GB" dirty="0" err="1" smtClean="0"/>
              <a:t>尊</a:t>
            </a:r>
            <a:r>
              <a:rPr lang="en-GB" dirty="0" err="1" smtClean="0">
                <a:hlinkClick r:id="rId4" action="ppaction://hlinkfile" tooltip="元始天尊"/>
              </a:rPr>
              <a:t>元始天尊</a:t>
            </a:r>
            <a:r>
              <a:rPr lang="en-GB" dirty="0" err="1" smtClean="0"/>
              <a:t>为最高之神</a:t>
            </a:r>
            <a:r>
              <a:rPr lang="en-GB" dirty="0" smtClean="0"/>
              <a:t>。</a:t>
            </a:r>
            <a:endParaRPr lang="en-GB" dirty="0" smtClean="0"/>
          </a:p>
          <a:p>
            <a:r>
              <a:rPr lang="en-GB" dirty="0" err="1" smtClean="0"/>
              <a:t>主要经典</a:t>
            </a:r>
            <a:r>
              <a:rPr lang="en-US" dirty="0" smtClean="0"/>
              <a:t>: </a:t>
            </a:r>
            <a:r>
              <a:rPr lang="en-GB" dirty="0" err="1" smtClean="0">
                <a:hlinkClick r:id="rId5" action="ppaction://hlinkfile" tooltip="五篇真文（页面不存在）"/>
              </a:rPr>
              <a:t>五篇真文</a:t>
            </a:r>
            <a:r>
              <a:rPr lang="en-GB" dirty="0" err="1" smtClean="0"/>
              <a:t>、</a:t>
            </a:r>
            <a:r>
              <a:rPr lang="en-GB" dirty="0" err="1" smtClean="0">
                <a:hlinkClick r:id="rId6" action="ppaction://hlinkfile" tooltip="度人经"/>
              </a:rPr>
              <a:t>元始无量度人上品妙经</a:t>
            </a:r>
            <a:r>
              <a:rPr lang="en-GB" dirty="0" smtClean="0"/>
              <a:t>, </a:t>
            </a:r>
            <a:r>
              <a:rPr lang="en-GB" dirty="0" err="1" smtClean="0">
                <a:hlinkClick r:id="rId7" action="ppaction://hlinkfile" tooltip="灵宝五符序（页面不存在）"/>
              </a:rPr>
              <a:t>灵宝五符序</a:t>
            </a:r>
            <a:endParaRPr lang="en-GB" dirty="0" smtClean="0"/>
          </a:p>
          <a:p>
            <a:endParaRPr lang="en-US" altLang="zh-CN" dirty="0" smtClean="0"/>
          </a:p>
          <a:p>
            <a:r>
              <a:rPr lang="zh-CN" altLang="en-US" dirty="0" smtClean="0"/>
              <a:t>创始人</a:t>
            </a:r>
            <a:r>
              <a:rPr lang="en-US" altLang="zh-CN" dirty="0" smtClean="0"/>
              <a:t>: </a:t>
            </a:r>
            <a:r>
              <a:rPr lang="en-GB" dirty="0" err="1" smtClean="0"/>
              <a:t>太上老君遣三真人下降传授葛玄</a:t>
            </a:r>
            <a:r>
              <a:rPr lang="en-GB" dirty="0" err="1" smtClean="0"/>
              <a:t>《灵宝经》法等三十三卷，葛玄又传给</a:t>
            </a:r>
            <a:r>
              <a:rPr lang="en-GB" dirty="0" err="1" smtClean="0">
                <a:hlinkClick r:id="rId8" action="ppaction://hlinkfile" tooltip="郑隐"/>
              </a:rPr>
              <a:t>郑隐</a:t>
            </a:r>
            <a:r>
              <a:rPr lang="en-GB" dirty="0" err="1" smtClean="0"/>
              <a:t>，郑隐传给</a:t>
            </a:r>
            <a:r>
              <a:rPr lang="en-GB" dirty="0" err="1" smtClean="0">
                <a:hlinkClick r:id="rId9" action="ppaction://hlinkfile" tooltip="葛洪"/>
              </a:rPr>
              <a:t>葛洪</a:t>
            </a:r>
            <a:r>
              <a:rPr lang="en-GB" dirty="0" err="1" smtClean="0"/>
              <a:t>，再传</a:t>
            </a:r>
            <a:r>
              <a:rPr lang="en-GB" dirty="0" err="1" smtClean="0">
                <a:hlinkClick r:id="rId10" action="ppaction://hlinkfile" tooltip="葛巣甫（页面不存在）"/>
              </a:rPr>
              <a:t>葛巣甫</a:t>
            </a:r>
            <a:r>
              <a:rPr lang="en-GB" dirty="0" smtClean="0"/>
              <a:t>。</a:t>
            </a:r>
            <a:r>
              <a:rPr lang="en-GB" dirty="0" err="1" smtClean="0"/>
              <a:t>到</a:t>
            </a:r>
            <a:r>
              <a:rPr lang="en-GB" dirty="0" err="1" smtClean="0">
                <a:hlinkClick r:id="rId11" action="ppaction://hlinkfile" tooltip="南朝宋"/>
              </a:rPr>
              <a:t>南朝宋</a:t>
            </a:r>
            <a:r>
              <a:rPr lang="en-GB" dirty="0" err="1" smtClean="0"/>
              <a:t>，经过</a:t>
            </a:r>
            <a:r>
              <a:rPr lang="en-GB" dirty="0" err="1" smtClean="0">
                <a:hlinkClick r:id="rId12" action="ppaction://hlinkfile" tooltip="陆修静"/>
              </a:rPr>
              <a:t>陆修静</a:t>
            </a:r>
            <a:r>
              <a:rPr lang="en-GB" dirty="0" err="1" smtClean="0"/>
              <a:t>补充制定了各种戒律，使灵宝派在当时非常流行</a:t>
            </a:r>
            <a:r>
              <a:rPr lang="en-GB" dirty="0" smtClean="0"/>
              <a:t>。</a:t>
            </a:r>
          </a:p>
          <a:p>
            <a:endParaRPr lang="en-GB" dirty="0" smtClean="0"/>
          </a:p>
          <a:p>
            <a:r>
              <a:rPr lang="zh-CN" altLang="en-US" dirty="0" smtClean="0"/>
              <a:t>特点</a:t>
            </a:r>
            <a:r>
              <a:rPr lang="en-US" altLang="zh-CN" dirty="0" smtClean="0"/>
              <a:t>: </a:t>
            </a:r>
            <a:r>
              <a:rPr lang="en-GB" dirty="0" err="1" smtClean="0"/>
              <a:t>以</a:t>
            </a:r>
            <a:r>
              <a:rPr lang="en-GB" dirty="0" err="1" smtClean="0">
                <a:hlinkClick r:id="rId13" action="ppaction://hlinkfile" tooltip="符箓"/>
              </a:rPr>
              <a:t>符箓</a:t>
            </a:r>
            <a:r>
              <a:rPr lang="en-GB" dirty="0" err="1" smtClean="0">
                <a:hlinkClick r:id="rId14" action="ppaction://hlinkfile" tooltip="科教（页面不存在）"/>
              </a:rPr>
              <a:t>科教</a:t>
            </a:r>
            <a:r>
              <a:rPr lang="en-GB" dirty="0" err="1" smtClean="0"/>
              <a:t>为主，也重视思神</a:t>
            </a:r>
            <a:r>
              <a:rPr lang="en-GB" dirty="0" err="1" smtClean="0"/>
              <a:t>，诵经，阐扬十方有度人不死之神</a:t>
            </a:r>
            <a:r>
              <a:rPr lang="en-GB" dirty="0" smtClean="0"/>
              <a:t>，“</a:t>
            </a:r>
            <a:r>
              <a:rPr lang="en-GB" dirty="0" err="1" smtClean="0"/>
              <a:t>仙道贵生，无量度人</a:t>
            </a:r>
            <a:r>
              <a:rPr lang="en-GB" dirty="0" smtClean="0"/>
              <a:t>”. </a:t>
            </a:r>
          </a:p>
          <a:p>
            <a:endParaRPr lang="en-GB" dirty="0" smtClean="0"/>
          </a:p>
          <a:p>
            <a:r>
              <a:rPr lang="en-GB" dirty="0" err="1" smtClean="0"/>
              <a:t>长于斋醮祭炼</a:t>
            </a:r>
            <a:r>
              <a:rPr lang="en-GB" dirty="0" smtClean="0"/>
              <a:t>, </a:t>
            </a:r>
            <a:r>
              <a:rPr lang="en-GB" dirty="0" err="1" smtClean="0"/>
              <a:t>超度亡魂</a:t>
            </a:r>
            <a:r>
              <a:rPr lang="en-GB" dirty="0" smtClean="0"/>
              <a:t>，</a:t>
            </a:r>
            <a:r>
              <a:rPr lang="zh-CN" altLang="en-US" dirty="0" smtClean="0"/>
              <a:t>虽</a:t>
            </a:r>
            <a:r>
              <a:rPr lang="en-GB" dirty="0" err="1" smtClean="0"/>
              <a:t>自陆修静之后即传承不明</a:t>
            </a:r>
            <a:r>
              <a:rPr lang="en-GB" dirty="0" smtClean="0"/>
              <a:t>, </a:t>
            </a:r>
            <a:r>
              <a:rPr lang="zh-CN" altLang="en-US" dirty="0" smtClean="0"/>
              <a:t>但是因为</a:t>
            </a:r>
            <a:r>
              <a:rPr lang="en-GB" dirty="0" smtClean="0"/>
              <a:t> </a:t>
            </a:r>
            <a:r>
              <a:rPr lang="en-GB" dirty="0" err="1" smtClean="0"/>
              <a:t>该派长于斋醮祭炼，超度亡魂</a:t>
            </a:r>
            <a:r>
              <a:rPr lang="en-GB" dirty="0" err="1" smtClean="0"/>
              <a:t>，在</a:t>
            </a:r>
            <a:r>
              <a:rPr lang="en-GB" dirty="0" err="1" smtClean="0">
                <a:hlinkClick r:id="rId15" action="ppaction://hlinkfile" tooltip="隋"/>
              </a:rPr>
              <a:t>隋</a:t>
            </a:r>
            <a:r>
              <a:rPr lang="en-GB" dirty="0" err="1" smtClean="0">
                <a:hlinkClick r:id="rId16" action="ppaction://hlinkfile" tooltip="唐"/>
              </a:rPr>
              <a:t>唐</a:t>
            </a:r>
            <a:r>
              <a:rPr lang="en-GB" dirty="0" err="1" smtClean="0"/>
              <a:t>間流行</a:t>
            </a:r>
            <a:r>
              <a:rPr lang="en-GB" dirty="0" err="1" smtClean="0"/>
              <a:t>，</a:t>
            </a:r>
            <a:r>
              <a:rPr lang="en-GB" dirty="0" err="1" smtClean="0">
                <a:hlinkClick r:id="rId17" action="ppaction://hlinkfile" tooltip="南宋"/>
              </a:rPr>
              <a:t>南宋</a:t>
            </a:r>
            <a:r>
              <a:rPr lang="en-GB" dirty="0" err="1" smtClean="0"/>
              <a:t>时在民间有很大影响</a:t>
            </a:r>
            <a:r>
              <a:rPr lang="en-GB" dirty="0" smtClean="0"/>
              <a:t>。</a:t>
            </a:r>
            <a:endParaRPr lang="en-GB" dirty="0" smtClean="0"/>
          </a:p>
          <a:p>
            <a:endParaRPr lang="en-GB" dirty="0"/>
          </a:p>
        </p:txBody>
      </p:sp>
      <p:sp>
        <p:nvSpPr>
          <p:cNvPr id="3" name="Title 2"/>
          <p:cNvSpPr>
            <a:spLocks noGrp="1"/>
          </p:cNvSpPr>
          <p:nvPr>
            <p:ph type="title"/>
          </p:nvPr>
        </p:nvSpPr>
        <p:spPr/>
        <p:txBody>
          <a:bodyPr/>
          <a:lstStyle/>
          <a:p>
            <a:r>
              <a:rPr lang="en-GB" dirty="0" err="1" smtClean="0"/>
              <a:t>灵宝派</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5148072"/>
          </a:xfrm>
        </p:spPr>
        <p:txBody>
          <a:bodyPr>
            <a:normAutofit/>
          </a:bodyPr>
          <a:lstStyle/>
          <a:p>
            <a:r>
              <a:rPr lang="en-GB" dirty="0" smtClean="0"/>
              <a:t>Possible contributions: </a:t>
            </a:r>
          </a:p>
          <a:p>
            <a:r>
              <a:rPr lang="en-GB" dirty="0" smtClean="0"/>
              <a:t>1) body was composed of four elements</a:t>
            </a:r>
          </a:p>
          <a:p>
            <a:r>
              <a:rPr lang="en-GB" dirty="0" smtClean="0"/>
              <a:t>2) Illness arises when one or more of these four elements is increased or decreased excessively. </a:t>
            </a:r>
          </a:p>
          <a:p>
            <a:endParaRPr lang="en-GB" dirty="0" smtClean="0"/>
          </a:p>
          <a:p>
            <a:r>
              <a:rPr lang="en-GB" dirty="0" smtClean="0"/>
              <a:t>However, the only author influenced by such concepts was Sun-</a:t>
            </a:r>
            <a:r>
              <a:rPr lang="en-GB" dirty="0" err="1" smtClean="0"/>
              <a:t>Ssu</a:t>
            </a:r>
            <a:r>
              <a:rPr lang="en-GB" dirty="0" smtClean="0"/>
              <a:t>-</a:t>
            </a:r>
            <a:r>
              <a:rPr lang="en-GB" dirty="0" err="1" smtClean="0"/>
              <a:t>miao</a:t>
            </a:r>
            <a:r>
              <a:rPr lang="en-GB" dirty="0" smtClean="0"/>
              <a:t> </a:t>
            </a:r>
            <a:r>
              <a:rPr lang="zh-CN" altLang="en-US" dirty="0" smtClean="0"/>
              <a:t>孙思邈</a:t>
            </a:r>
            <a:r>
              <a:rPr lang="en-GB" dirty="0" smtClean="0"/>
              <a:t>(</a:t>
            </a:r>
            <a:r>
              <a:rPr lang="en-GB" u="sng" dirty="0" smtClean="0">
                <a:hlinkClick r:id="rId2" tooltip="540"/>
              </a:rPr>
              <a:t>540</a:t>
            </a:r>
            <a:r>
              <a:rPr lang="en-GB" dirty="0" smtClean="0"/>
              <a:t>–</a:t>
            </a:r>
            <a:r>
              <a:rPr lang="en-GB" u="sng" dirty="0" smtClean="0">
                <a:hlinkClick r:id="rId3" tooltip="682"/>
              </a:rPr>
              <a:t>682</a:t>
            </a:r>
            <a:r>
              <a:rPr lang="en-GB" dirty="0" smtClean="0"/>
              <a:t>).  Otherwise, only purely religious elements of Indian healing gained a foothold in China.</a:t>
            </a:r>
          </a:p>
          <a:p>
            <a:endParaRPr lang="en-GB" b="1" dirty="0" smtClean="0"/>
          </a:p>
          <a:p>
            <a:endParaRPr lang="en-GB" b="1" dirty="0" smtClean="0"/>
          </a:p>
          <a:p>
            <a:endParaRPr lang="en-GB" dirty="0"/>
          </a:p>
        </p:txBody>
      </p:sp>
      <p:sp>
        <p:nvSpPr>
          <p:cNvPr id="3" name="Title 2"/>
          <p:cNvSpPr>
            <a:spLocks noGrp="1"/>
          </p:cNvSpPr>
          <p:nvPr>
            <p:ph type="title"/>
          </p:nvPr>
        </p:nvSpPr>
        <p:spPr/>
        <p:txBody>
          <a:bodyPr>
            <a:normAutofit fontScale="90000"/>
          </a:bodyPr>
          <a:lstStyle/>
          <a:p>
            <a:r>
              <a:rPr lang="en-GB" dirty="0" smtClean="0"/>
              <a:t>6. Contribution of Buddhism toward </a:t>
            </a:r>
            <a:r>
              <a:rPr lang="en-GB" dirty="0" err="1" smtClean="0"/>
              <a:t>Daoist</a:t>
            </a:r>
            <a:r>
              <a:rPr lang="en-GB" dirty="0" smtClean="0"/>
              <a:t> </a:t>
            </a:r>
            <a:r>
              <a:rPr lang="en-GB" dirty="0" err="1" smtClean="0"/>
              <a:t>Yangsheng</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Tao </a:t>
            </a:r>
            <a:r>
              <a:rPr lang="en-GB" dirty="0" err="1" smtClean="0"/>
              <a:t>Hongjing’s</a:t>
            </a:r>
            <a:r>
              <a:rPr lang="en-GB" dirty="0" smtClean="0"/>
              <a:t> contribution to </a:t>
            </a:r>
            <a:r>
              <a:rPr lang="en-GB" dirty="0" err="1" smtClean="0"/>
              <a:t>Shangqing</a:t>
            </a:r>
            <a:r>
              <a:rPr lang="en-GB" dirty="0" smtClean="0"/>
              <a:t> Daoism</a:t>
            </a:r>
          </a:p>
          <a:p>
            <a:endParaRPr lang="en-GB" dirty="0" smtClean="0"/>
          </a:p>
          <a:p>
            <a:r>
              <a:rPr lang="en-GB" dirty="0" smtClean="0"/>
              <a:t>Tao </a:t>
            </a:r>
            <a:r>
              <a:rPr lang="en-GB" dirty="0" err="1" smtClean="0"/>
              <a:t>Hongjing’s</a:t>
            </a:r>
            <a:r>
              <a:rPr lang="en-GB" dirty="0" smtClean="0"/>
              <a:t> contribution to Chinese medicine</a:t>
            </a:r>
          </a:p>
          <a:p>
            <a:endParaRPr lang="en-GB" dirty="0" smtClean="0"/>
          </a:p>
          <a:p>
            <a:r>
              <a:rPr lang="en-GB" dirty="0" smtClean="0"/>
              <a:t>Tao </a:t>
            </a:r>
            <a:r>
              <a:rPr lang="en-GB" dirty="0" err="1" smtClean="0"/>
              <a:t>Hongjing’s</a:t>
            </a:r>
            <a:r>
              <a:rPr lang="en-GB" dirty="0" smtClean="0"/>
              <a:t> contribution to </a:t>
            </a:r>
            <a:r>
              <a:rPr lang="en-GB" dirty="0" err="1" smtClean="0"/>
              <a:t>Daoist</a:t>
            </a:r>
            <a:r>
              <a:rPr lang="en-GB" dirty="0" smtClean="0"/>
              <a:t> </a:t>
            </a:r>
            <a:r>
              <a:rPr lang="en-GB" dirty="0" err="1" smtClean="0"/>
              <a:t>Yangsheng</a:t>
            </a:r>
            <a:r>
              <a:rPr lang="en-GB" dirty="0" smtClean="0"/>
              <a:t> </a:t>
            </a:r>
            <a:endParaRPr lang="en-GB" dirty="0"/>
          </a:p>
        </p:txBody>
      </p:sp>
      <p:sp>
        <p:nvSpPr>
          <p:cNvPr id="3" name="Title 2"/>
          <p:cNvSpPr>
            <a:spLocks noGrp="1"/>
          </p:cNvSpPr>
          <p:nvPr>
            <p:ph type="title"/>
          </p:nvPr>
        </p:nvSpPr>
        <p:spPr/>
        <p:txBody>
          <a:bodyPr>
            <a:normAutofit fontScale="90000"/>
          </a:bodyPr>
          <a:lstStyle/>
          <a:p>
            <a:pPr lvl="0"/>
            <a:r>
              <a:rPr lang="en-GB" sz="3600" dirty="0" smtClean="0"/>
              <a:t>7. Contributions of Tao </a:t>
            </a:r>
            <a:r>
              <a:rPr lang="en-GB" sz="3600" dirty="0" err="1" smtClean="0"/>
              <a:t>Hongjing</a:t>
            </a:r>
            <a:r>
              <a:rPr lang="zh-CN" altLang="en-US" sz="3600" dirty="0" smtClean="0"/>
              <a:t>陶弘景</a:t>
            </a:r>
            <a:r>
              <a:rPr lang="en-GB" sz="3600" dirty="0" smtClean="0"/>
              <a:t> toward </a:t>
            </a:r>
            <a:r>
              <a:rPr lang="en-GB" sz="3600" dirty="0" err="1" smtClean="0"/>
              <a:t>Daoist</a:t>
            </a:r>
            <a:r>
              <a:rPr lang="en-GB" sz="3600" dirty="0" smtClean="0"/>
              <a:t> </a:t>
            </a:r>
            <a:r>
              <a:rPr lang="en-GB" sz="3600" dirty="0" err="1" smtClean="0"/>
              <a:t>yangsheng</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995672"/>
          </a:xfrm>
        </p:spPr>
        <p:txBody>
          <a:bodyPr>
            <a:normAutofit fontScale="92500" lnSpcReduction="10000"/>
          </a:bodyPr>
          <a:lstStyle/>
          <a:p>
            <a:r>
              <a:rPr lang="en-GB" dirty="0" smtClean="0"/>
              <a:t>The first leader of the school was </a:t>
            </a:r>
            <a:r>
              <a:rPr lang="en-GB" u="sng" dirty="0" smtClean="0">
                <a:hlinkClick r:id="rId2" tooltip="Wei Huacun"/>
              </a:rPr>
              <a:t>Wei </a:t>
            </a:r>
            <a:r>
              <a:rPr lang="en-GB" u="sng" dirty="0" err="1" smtClean="0">
                <a:hlinkClick r:id="rId2" tooltip="Wei Huacun"/>
              </a:rPr>
              <a:t>Huacun</a:t>
            </a:r>
            <a:r>
              <a:rPr lang="en-GB" dirty="0" smtClean="0"/>
              <a:t> (251-334), but </a:t>
            </a:r>
            <a:r>
              <a:rPr lang="en-GB" u="sng" dirty="0" smtClean="0">
                <a:hlinkClick r:id="rId3" tooltip="Tao Hongjing (page does not exist)"/>
              </a:rPr>
              <a:t>Tao </a:t>
            </a:r>
            <a:r>
              <a:rPr lang="en-GB" u="sng" dirty="0" err="1" smtClean="0">
                <a:hlinkClick r:id="rId3" tooltip="Tao Hongjing (page does not exist)"/>
              </a:rPr>
              <a:t>Hongjing</a:t>
            </a:r>
            <a:r>
              <a:rPr lang="en-GB" dirty="0" smtClean="0"/>
              <a:t>(Chinese: </a:t>
            </a:r>
            <a:r>
              <a:rPr lang="zh-CN" altLang="en-US" dirty="0" smtClean="0"/>
              <a:t>陶弘景</a:t>
            </a:r>
            <a:r>
              <a:rPr lang="en-GB" dirty="0" smtClean="0"/>
              <a:t>), who structured the theory and practice and compiled the </a:t>
            </a:r>
            <a:r>
              <a:rPr lang="en-GB" u="sng" dirty="0" smtClean="0">
                <a:hlinkClick r:id="rId4" tooltip="Taoist canon"/>
              </a:rPr>
              <a:t>canon</a:t>
            </a:r>
            <a:r>
              <a:rPr lang="en-GB" dirty="0" smtClean="0"/>
              <a:t>, is often considered to be its true founder. </a:t>
            </a:r>
          </a:p>
          <a:p>
            <a:endParaRPr lang="en-GB" dirty="0" smtClean="0"/>
          </a:p>
          <a:p>
            <a:r>
              <a:rPr lang="en-GB" dirty="0" smtClean="0"/>
              <a:t>His prestige greatly contributed to the development of the school that took place near the end of the 5th century. </a:t>
            </a:r>
          </a:p>
          <a:p>
            <a:endParaRPr lang="en-GB" dirty="0" smtClean="0"/>
          </a:p>
          <a:p>
            <a:r>
              <a:rPr lang="en-GB" dirty="0" smtClean="0"/>
              <a:t>The mountain near </a:t>
            </a:r>
            <a:r>
              <a:rPr lang="en-GB" u="sng" dirty="0" smtClean="0">
                <a:hlinkClick r:id="rId5" tooltip="Nanjing"/>
              </a:rPr>
              <a:t>Nanjing</a:t>
            </a:r>
            <a:r>
              <a:rPr lang="en-GB" dirty="0" smtClean="0"/>
              <a:t> where Tao </a:t>
            </a:r>
            <a:r>
              <a:rPr lang="en-GB" dirty="0" err="1" smtClean="0"/>
              <a:t>Hongjing</a:t>
            </a:r>
            <a:r>
              <a:rPr lang="en-GB" dirty="0" smtClean="0"/>
              <a:t> had his retreat, </a:t>
            </a:r>
            <a:r>
              <a:rPr lang="en-GB" dirty="0" err="1" smtClean="0"/>
              <a:t>Maoshan</a:t>
            </a:r>
            <a:r>
              <a:rPr lang="en-GB" dirty="0" smtClean="0"/>
              <a:t> (</a:t>
            </a:r>
            <a:r>
              <a:rPr lang="zh-CN" altLang="en-US" dirty="0" smtClean="0"/>
              <a:t>茅山</a:t>
            </a:r>
            <a:r>
              <a:rPr lang="en-GB" dirty="0" smtClean="0"/>
              <a:t>), today remains the principal seat of the school.</a:t>
            </a:r>
          </a:p>
          <a:p>
            <a:endParaRPr lang="en-GB" dirty="0"/>
          </a:p>
        </p:txBody>
      </p:sp>
      <p:sp>
        <p:nvSpPr>
          <p:cNvPr id="3" name="Title 2"/>
          <p:cNvSpPr>
            <a:spLocks noGrp="1"/>
          </p:cNvSpPr>
          <p:nvPr>
            <p:ph type="title"/>
          </p:nvPr>
        </p:nvSpPr>
        <p:spPr/>
        <p:txBody>
          <a:bodyPr>
            <a:normAutofit fontScale="90000"/>
          </a:bodyPr>
          <a:lstStyle/>
          <a:p>
            <a:r>
              <a:rPr lang="en-GB" dirty="0" smtClean="0"/>
              <a:t>Tao </a:t>
            </a:r>
            <a:r>
              <a:rPr lang="en-GB" dirty="0" err="1" smtClean="0"/>
              <a:t>Hongjing’s</a:t>
            </a:r>
            <a:r>
              <a:rPr lang="en-GB" dirty="0" smtClean="0"/>
              <a:t> contribution to </a:t>
            </a:r>
            <a:r>
              <a:rPr lang="en-GB" dirty="0" err="1" smtClean="0"/>
              <a:t>Shangqing</a:t>
            </a:r>
            <a:r>
              <a:rPr lang="en-GB" dirty="0" smtClean="0"/>
              <a:t> Daoism</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Tao </a:t>
            </a:r>
            <a:r>
              <a:rPr lang="en-GB" dirty="0" err="1" smtClean="0"/>
              <a:t>Hongjing</a:t>
            </a:r>
            <a:r>
              <a:rPr lang="en-GB" dirty="0" smtClean="0"/>
              <a:t> was a great scholar who devoted much of his efforts to studying herbs. </a:t>
            </a:r>
          </a:p>
          <a:p>
            <a:endParaRPr lang="en-GB" dirty="0" smtClean="0"/>
          </a:p>
          <a:p>
            <a:r>
              <a:rPr lang="en-GB" dirty="0" smtClean="0"/>
              <a:t>His principal contribution to Chinese medicine was his recovery and rearrangement of the first formal herbal the </a:t>
            </a:r>
            <a:r>
              <a:rPr lang="en-GB" dirty="0" err="1" smtClean="0"/>
              <a:t>Sheng</a:t>
            </a:r>
            <a:r>
              <a:rPr lang="en-GB" dirty="0" smtClean="0"/>
              <a:t> </a:t>
            </a:r>
            <a:r>
              <a:rPr lang="en-GB" dirty="0" err="1" smtClean="0"/>
              <a:t>Neng</a:t>
            </a:r>
            <a:r>
              <a:rPr lang="en-GB" dirty="0" smtClean="0"/>
              <a:t> </a:t>
            </a:r>
            <a:r>
              <a:rPr lang="en-GB" dirty="0" smtClean="0"/>
              <a:t>Pen-</a:t>
            </a:r>
            <a:r>
              <a:rPr lang="en-GB" dirty="0" err="1" smtClean="0"/>
              <a:t>T‘sao</a:t>
            </a:r>
            <a:r>
              <a:rPr lang="en-GB" dirty="0" smtClean="0"/>
              <a:t> </a:t>
            </a:r>
            <a:r>
              <a:rPr lang="en-GB" dirty="0" err="1" smtClean="0"/>
              <a:t>Ching</a:t>
            </a:r>
            <a:r>
              <a:rPr lang="en-GB" dirty="0" smtClean="0"/>
              <a:t> [</a:t>
            </a:r>
            <a:r>
              <a:rPr lang="en-GB" dirty="0" err="1" smtClean="0"/>
              <a:t>Shen</a:t>
            </a:r>
            <a:r>
              <a:rPr lang="en-GB" dirty="0" smtClean="0"/>
              <a:t> </a:t>
            </a:r>
            <a:r>
              <a:rPr lang="en-GB" dirty="0" err="1" smtClean="0"/>
              <a:t>Nong</a:t>
            </a:r>
            <a:r>
              <a:rPr lang="en-GB" dirty="0" smtClean="0"/>
              <a:t> </a:t>
            </a:r>
            <a:r>
              <a:rPr lang="en-GB" dirty="0" err="1" smtClean="0"/>
              <a:t>Bencao</a:t>
            </a:r>
            <a:r>
              <a:rPr lang="en-GB" dirty="0" smtClean="0"/>
              <a:t> Jing</a:t>
            </a:r>
            <a:r>
              <a:rPr lang="zh-CN" altLang="en-US" dirty="0" smtClean="0"/>
              <a:t>神</a:t>
            </a:r>
            <a:r>
              <a:rPr lang="zh-CN" altLang="en-US" dirty="0" smtClean="0"/>
              <a:t>农本草</a:t>
            </a:r>
            <a:r>
              <a:rPr lang="zh-CN" altLang="en-US" dirty="0" smtClean="0"/>
              <a:t>经</a:t>
            </a:r>
            <a:r>
              <a:rPr lang="en-GB" dirty="0" smtClean="0"/>
              <a:t>]. </a:t>
            </a:r>
          </a:p>
          <a:p>
            <a:endParaRPr lang="en-GB" dirty="0" smtClean="0"/>
          </a:p>
          <a:p>
            <a:r>
              <a:rPr lang="en-GB" dirty="0" smtClean="0"/>
              <a:t>He wrote a supplement to the prescription collection </a:t>
            </a:r>
            <a:r>
              <a:rPr lang="en-GB" i="1" dirty="0" smtClean="0"/>
              <a:t>Chou-</a:t>
            </a:r>
            <a:r>
              <a:rPr lang="en-GB" i="1" dirty="0" err="1" smtClean="0"/>
              <a:t>hou</a:t>
            </a:r>
            <a:r>
              <a:rPr lang="en-GB" i="1" dirty="0" smtClean="0"/>
              <a:t> fang </a:t>
            </a:r>
            <a:r>
              <a:rPr lang="en-GB" dirty="0" smtClean="0"/>
              <a:t> </a:t>
            </a:r>
            <a:r>
              <a:rPr lang="zh-CN" altLang="en-US" dirty="0" smtClean="0"/>
              <a:t>肘后方</a:t>
            </a:r>
            <a:r>
              <a:rPr lang="en-US" altLang="zh-CN" dirty="0" smtClean="0"/>
              <a:t>/</a:t>
            </a:r>
            <a:r>
              <a:rPr lang="zh-CN" altLang="en-US" b="1" dirty="0" smtClean="0"/>
              <a:t> 肘后备急方 </a:t>
            </a:r>
            <a:r>
              <a:rPr lang="en-GB" dirty="0" smtClean="0"/>
              <a:t>of </a:t>
            </a:r>
            <a:r>
              <a:rPr lang="en-GB" dirty="0" err="1" smtClean="0"/>
              <a:t>Ko</a:t>
            </a:r>
            <a:r>
              <a:rPr lang="en-GB" dirty="0" smtClean="0"/>
              <a:t> Hung (281-341) entitled </a:t>
            </a:r>
            <a:r>
              <a:rPr lang="en-GB" i="1" dirty="0" smtClean="0"/>
              <a:t>Chou-</a:t>
            </a:r>
            <a:r>
              <a:rPr lang="en-GB" i="1" dirty="0" err="1" smtClean="0"/>
              <a:t>hou</a:t>
            </a:r>
            <a:r>
              <a:rPr lang="en-GB" i="1" dirty="0" smtClean="0"/>
              <a:t>-</a:t>
            </a:r>
            <a:r>
              <a:rPr lang="en-GB" i="1" dirty="0" err="1" smtClean="0"/>
              <a:t>pai</a:t>
            </a:r>
            <a:r>
              <a:rPr lang="en-GB" i="1" dirty="0" smtClean="0"/>
              <a:t>-</a:t>
            </a:r>
            <a:r>
              <a:rPr lang="en-GB" i="1" dirty="0" err="1" smtClean="0"/>
              <a:t>i</a:t>
            </a:r>
            <a:r>
              <a:rPr lang="en-GB" i="1" dirty="0" smtClean="0"/>
              <a:t> fang </a:t>
            </a:r>
            <a:r>
              <a:rPr lang="en-US" altLang="zh-CN" dirty="0" smtClean="0"/>
              <a:t>《</a:t>
            </a:r>
            <a:r>
              <a:rPr lang="zh-CN" altLang="en-US" dirty="0" smtClean="0"/>
              <a:t>补阙肘后百一方</a:t>
            </a:r>
            <a:r>
              <a:rPr lang="en-US" altLang="zh-CN" smtClean="0"/>
              <a:t>》</a:t>
            </a:r>
            <a:r>
              <a:rPr lang="en-GB" smtClean="0"/>
              <a:t>(</a:t>
            </a:r>
            <a:r>
              <a:rPr lang="en-GB" dirty="0" smtClean="0"/>
              <a:t>Prescription Handbook Enlarged by 101 prescriptions). </a:t>
            </a:r>
            <a:endParaRPr lang="en-GB" dirty="0"/>
          </a:p>
        </p:txBody>
      </p:sp>
      <p:sp>
        <p:nvSpPr>
          <p:cNvPr id="3" name="Title 2"/>
          <p:cNvSpPr>
            <a:spLocks noGrp="1"/>
          </p:cNvSpPr>
          <p:nvPr>
            <p:ph type="title"/>
          </p:nvPr>
        </p:nvSpPr>
        <p:spPr/>
        <p:txBody>
          <a:bodyPr>
            <a:normAutofit fontScale="90000"/>
          </a:bodyPr>
          <a:lstStyle/>
          <a:p>
            <a:r>
              <a:rPr lang="en-GB" dirty="0" smtClean="0"/>
              <a:t>Tao Hong Jing’s contribution to Chinese medicine</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Between </a:t>
            </a:r>
            <a:r>
              <a:rPr lang="en-GB" dirty="0" err="1" smtClean="0"/>
              <a:t>Ge</a:t>
            </a:r>
            <a:r>
              <a:rPr lang="en-GB" dirty="0" smtClean="0"/>
              <a:t> Hong and Tao </a:t>
            </a:r>
            <a:r>
              <a:rPr lang="en-GB" dirty="0" err="1" smtClean="0"/>
              <a:t>Hongjing</a:t>
            </a:r>
            <a:r>
              <a:rPr lang="en-GB" dirty="0" smtClean="0"/>
              <a:t>, the religious Daoism  produced many scriptures, and among them, quite a few exploration in </a:t>
            </a:r>
            <a:r>
              <a:rPr lang="en-GB" dirty="0" err="1" smtClean="0"/>
              <a:t>yangsheng</a:t>
            </a:r>
            <a:r>
              <a:rPr lang="en-GB" dirty="0" smtClean="0"/>
              <a:t> theory and practices, but their discussion are all fragment, there are no systematic discussion on </a:t>
            </a:r>
            <a:r>
              <a:rPr lang="en-GB" dirty="0" err="1" smtClean="0"/>
              <a:t>Yangsheng</a:t>
            </a:r>
            <a:r>
              <a:rPr lang="en-GB" dirty="0" smtClean="0"/>
              <a:t> until Tao </a:t>
            </a:r>
            <a:r>
              <a:rPr lang="en-GB" dirty="0" err="1" smtClean="0"/>
              <a:t>Hongjing</a:t>
            </a:r>
            <a:r>
              <a:rPr lang="en-GB" dirty="0" smtClean="0"/>
              <a:t>. ’</a:t>
            </a:r>
          </a:p>
          <a:p>
            <a:pPr>
              <a:buNone/>
            </a:pPr>
            <a:r>
              <a:rPr lang="en-GB" dirty="0" smtClean="0"/>
              <a:t>--- </a:t>
            </a:r>
            <a:r>
              <a:rPr lang="zh-CN" altLang="en-US" sz="1300" dirty="0" smtClean="0"/>
              <a:t>姜生，汤伟侠</a:t>
            </a:r>
            <a:r>
              <a:rPr lang="en-US" altLang="zh-CN" sz="1300" dirty="0" smtClean="0"/>
              <a:t>《</a:t>
            </a:r>
            <a:r>
              <a:rPr lang="zh-CN" altLang="en-US" sz="1300" dirty="0" smtClean="0"/>
              <a:t>中国道教科学技术史。汉魏两晋卷</a:t>
            </a:r>
            <a:r>
              <a:rPr lang="en-US" altLang="zh-CN" sz="1300" dirty="0" smtClean="0"/>
              <a:t>》</a:t>
            </a:r>
            <a:r>
              <a:rPr lang="zh-CN" altLang="en-US" sz="1300" dirty="0" smtClean="0"/>
              <a:t>，科学出版社，</a:t>
            </a:r>
            <a:r>
              <a:rPr lang="en-GB" sz="1300" dirty="0" smtClean="0"/>
              <a:t>2001</a:t>
            </a:r>
            <a:r>
              <a:rPr lang="zh-CN" altLang="en-US" sz="1300" dirty="0" smtClean="0"/>
              <a:t>，</a:t>
            </a:r>
            <a:r>
              <a:rPr lang="en-GB" sz="1300" dirty="0" smtClean="0"/>
              <a:t> 594</a:t>
            </a:r>
            <a:r>
              <a:rPr lang="zh-CN" altLang="en-US" sz="1300" dirty="0" smtClean="0"/>
              <a:t>页。</a:t>
            </a:r>
            <a:endParaRPr lang="en-GB" sz="1300" b="1" dirty="0" smtClean="0"/>
          </a:p>
          <a:p>
            <a:endParaRPr lang="en-GB" b="1" dirty="0" smtClean="0"/>
          </a:p>
          <a:p>
            <a:r>
              <a:rPr lang="en-GB" dirty="0" smtClean="0"/>
              <a:t>‘Tao </a:t>
            </a:r>
            <a:r>
              <a:rPr lang="en-GB" dirty="0" err="1" smtClean="0"/>
              <a:t>Hongjing’s</a:t>
            </a:r>
            <a:r>
              <a:rPr lang="en-GB" dirty="0" smtClean="0"/>
              <a:t> </a:t>
            </a:r>
            <a:r>
              <a:rPr lang="en-GB" dirty="0" err="1" smtClean="0"/>
              <a:t>yangxing</a:t>
            </a:r>
            <a:r>
              <a:rPr lang="en-GB" dirty="0" smtClean="0"/>
              <a:t> </a:t>
            </a:r>
            <a:r>
              <a:rPr lang="en-GB" dirty="0" err="1" smtClean="0"/>
              <a:t>yanming</a:t>
            </a:r>
            <a:r>
              <a:rPr lang="en-GB" dirty="0" smtClean="0"/>
              <a:t> </a:t>
            </a:r>
            <a:r>
              <a:rPr lang="en-GB" dirty="0" err="1" smtClean="0"/>
              <a:t>lu</a:t>
            </a:r>
            <a:r>
              <a:rPr lang="en-GB" dirty="0" smtClean="0"/>
              <a:t> </a:t>
            </a:r>
            <a:r>
              <a:rPr lang="en-GB" dirty="0" err="1" smtClean="0"/>
              <a:t>养性延命录（Records</a:t>
            </a:r>
            <a:r>
              <a:rPr lang="en-GB" dirty="0" smtClean="0"/>
              <a:t> Concerning Tending Life and the Prolonging of Life”）was the summary of the past and it also opened a new window for the future. </a:t>
            </a:r>
          </a:p>
          <a:p>
            <a:endParaRPr lang="en-GB" dirty="0"/>
          </a:p>
        </p:txBody>
      </p:sp>
      <p:sp>
        <p:nvSpPr>
          <p:cNvPr id="3" name="Title 2"/>
          <p:cNvSpPr>
            <a:spLocks noGrp="1"/>
          </p:cNvSpPr>
          <p:nvPr>
            <p:ph type="title"/>
          </p:nvPr>
        </p:nvSpPr>
        <p:spPr/>
        <p:txBody>
          <a:bodyPr>
            <a:normAutofit fontScale="90000"/>
          </a:bodyPr>
          <a:lstStyle/>
          <a:p>
            <a:r>
              <a:rPr lang="en-GB" dirty="0" smtClean="0"/>
              <a:t>Tao Hong Jing’s contribution to </a:t>
            </a:r>
            <a:r>
              <a:rPr lang="en-GB" dirty="0" err="1" smtClean="0"/>
              <a:t>Daoist</a:t>
            </a:r>
            <a:r>
              <a:rPr lang="en-GB" dirty="0" smtClean="0"/>
              <a:t> </a:t>
            </a:r>
            <a:r>
              <a:rPr lang="en-GB" dirty="0" err="1" smtClean="0"/>
              <a:t>Yangsheng</a:t>
            </a:r>
            <a:r>
              <a:rPr lang="en-GB" dirty="0" smtClean="0"/>
              <a:t> </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His </a:t>
            </a:r>
            <a:r>
              <a:rPr lang="en-GB" dirty="0" err="1" smtClean="0"/>
              <a:t>yangsheng</a:t>
            </a:r>
            <a:r>
              <a:rPr lang="en-GB" dirty="0" smtClean="0"/>
              <a:t> system including systematic </a:t>
            </a:r>
            <a:r>
              <a:rPr lang="en-GB" dirty="0" err="1" smtClean="0"/>
              <a:t>yangsheng</a:t>
            </a:r>
            <a:r>
              <a:rPr lang="en-GB" dirty="0" smtClean="0"/>
              <a:t> theory as well as fruitful practical techniques; </a:t>
            </a:r>
          </a:p>
          <a:p>
            <a:endParaRPr lang="en-GB" dirty="0" smtClean="0"/>
          </a:p>
          <a:p>
            <a:r>
              <a:rPr lang="en-GB" dirty="0" smtClean="0"/>
              <a:t>his </a:t>
            </a:r>
            <a:r>
              <a:rPr lang="en-GB" dirty="0" err="1" smtClean="0"/>
              <a:t>yangsheng</a:t>
            </a:r>
            <a:r>
              <a:rPr lang="en-GB" dirty="0" smtClean="0"/>
              <a:t> theory is simply and easy to be understand and his practical techniques are clear, precise and well catalogued, and are easy to be exercised. ’</a:t>
            </a:r>
            <a:endParaRPr lang="en-GB" b="1" dirty="0" smtClean="0"/>
          </a:p>
          <a:p>
            <a:pPr>
              <a:buNone/>
            </a:pPr>
            <a:r>
              <a:rPr lang="en-GB" altLang="zh-CN" sz="2000" dirty="0" smtClean="0"/>
              <a:t>----</a:t>
            </a:r>
            <a:r>
              <a:rPr lang="zh-CN" altLang="en-US" sz="2000" dirty="0" smtClean="0"/>
              <a:t>刘永霞，</a:t>
            </a:r>
            <a:r>
              <a:rPr lang="en-US" altLang="zh-CN" sz="2000" dirty="0" smtClean="0"/>
              <a:t>《</a:t>
            </a:r>
            <a:r>
              <a:rPr lang="zh-CN" altLang="en-US" sz="2000" dirty="0" smtClean="0"/>
              <a:t>茅山宗师</a:t>
            </a:r>
            <a:r>
              <a:rPr lang="en-US" altLang="zh-CN" sz="2000" dirty="0" smtClean="0"/>
              <a:t>》</a:t>
            </a:r>
            <a:r>
              <a:rPr lang="zh-CN" altLang="en-US" sz="2000" dirty="0" smtClean="0"/>
              <a:t>陶弘景的道与术</a:t>
            </a:r>
            <a:r>
              <a:rPr lang="en-US" altLang="zh-CN" sz="2000" dirty="0" smtClean="0"/>
              <a:t>〉</a:t>
            </a:r>
            <a:r>
              <a:rPr lang="zh-CN" altLang="en-US" sz="2000" dirty="0" smtClean="0"/>
              <a:t>，社会科学文献出版社，</a:t>
            </a:r>
            <a:r>
              <a:rPr lang="en-GB" sz="2000" dirty="0" smtClean="0"/>
              <a:t>2010</a:t>
            </a:r>
            <a:r>
              <a:rPr lang="zh-CN" altLang="en-US" sz="2000" dirty="0" smtClean="0"/>
              <a:t>， </a:t>
            </a:r>
            <a:r>
              <a:rPr lang="en-GB" sz="2000" dirty="0" smtClean="0"/>
              <a:t>p.112.</a:t>
            </a:r>
          </a:p>
          <a:p>
            <a:endParaRPr lang="en-GB" dirty="0"/>
          </a:p>
        </p:txBody>
      </p:sp>
      <p:sp>
        <p:nvSpPr>
          <p:cNvPr id="3" name="Title 2"/>
          <p:cNvSpPr>
            <a:spLocks noGrp="1"/>
          </p:cNvSpPr>
          <p:nvPr>
            <p:ph type="title"/>
          </p:nvPr>
        </p:nvSpPr>
        <p:spPr/>
        <p:txBody>
          <a:bodyPr>
            <a:noAutofit/>
          </a:bodyPr>
          <a:lstStyle/>
          <a:p>
            <a:r>
              <a:rPr lang="en-GB" sz="2400" dirty="0" smtClean="0"/>
              <a:t>Tao </a:t>
            </a:r>
            <a:r>
              <a:rPr lang="en-GB" sz="2400" dirty="0" err="1" smtClean="0"/>
              <a:t>Hongjing’s</a:t>
            </a:r>
            <a:r>
              <a:rPr lang="en-GB" sz="2400" dirty="0" smtClean="0"/>
              <a:t> </a:t>
            </a:r>
            <a:r>
              <a:rPr lang="en-GB" sz="2400" dirty="0" err="1" smtClean="0"/>
              <a:t>养性延命录（Records</a:t>
            </a:r>
            <a:r>
              <a:rPr lang="en-GB" sz="2400" dirty="0" smtClean="0"/>
              <a:t> Concerning Tending Life and the Prolonging of Life”)</a:t>
            </a:r>
            <a:endParaRPr lang="en-GB" sz="24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Tao </a:t>
            </a:r>
            <a:r>
              <a:rPr lang="en-GB" dirty="0" err="1" smtClean="0"/>
              <a:t>Hongjing</a:t>
            </a:r>
            <a:r>
              <a:rPr lang="en-GB" dirty="0" smtClean="0"/>
              <a:t>, the Famous practitioner of </a:t>
            </a:r>
            <a:r>
              <a:rPr lang="en-GB" dirty="0" err="1" smtClean="0"/>
              <a:t>Daoist</a:t>
            </a:r>
            <a:r>
              <a:rPr lang="en-GB" dirty="0" smtClean="0"/>
              <a:t> Medicine, summarised his achievements in </a:t>
            </a:r>
            <a:r>
              <a:rPr lang="en-GB" dirty="0" err="1" smtClean="0"/>
              <a:t>Yangsheng</a:t>
            </a:r>
            <a:r>
              <a:rPr lang="en-GB" dirty="0" smtClean="0"/>
              <a:t> theories and practice in his book: the ‘Record of Cultivation of Nature (</a:t>
            </a:r>
            <a:r>
              <a:rPr lang="en-GB" dirty="0" err="1" smtClean="0"/>
              <a:t>Shen</a:t>
            </a:r>
            <a:r>
              <a:rPr lang="en-GB" dirty="0" smtClean="0"/>
              <a:t>=Spirits) and Prolonging of Life.’ </a:t>
            </a:r>
          </a:p>
          <a:p>
            <a:r>
              <a:rPr lang="en-GB" dirty="0" smtClean="0"/>
              <a:t>He produced a </a:t>
            </a:r>
            <a:r>
              <a:rPr lang="en-GB" dirty="0" err="1" smtClean="0"/>
              <a:t>Yangsheng</a:t>
            </a:r>
            <a:r>
              <a:rPr lang="en-GB" dirty="0" smtClean="0"/>
              <a:t> system based on </a:t>
            </a:r>
            <a:r>
              <a:rPr lang="en-GB" dirty="0" err="1" smtClean="0"/>
              <a:t>Daoist</a:t>
            </a:r>
            <a:r>
              <a:rPr lang="en-GB" dirty="0" smtClean="0"/>
              <a:t> theory and practice of mind and body cultivation. </a:t>
            </a:r>
          </a:p>
          <a:p>
            <a:r>
              <a:rPr lang="en-GB" dirty="0" smtClean="0"/>
              <a:t>In the beginning of the Tang </a:t>
            </a:r>
            <a:r>
              <a:rPr lang="en-GB" dirty="0" err="1" smtClean="0"/>
              <a:t>Dyansty</a:t>
            </a:r>
            <a:r>
              <a:rPr lang="en-GB" dirty="0" smtClean="0"/>
              <a:t>, </a:t>
            </a:r>
            <a:r>
              <a:rPr lang="en-GB" dirty="0" err="1" smtClean="0"/>
              <a:t>Daoist</a:t>
            </a:r>
            <a:r>
              <a:rPr lang="en-GB" dirty="0" smtClean="0"/>
              <a:t> Monk Sun </a:t>
            </a:r>
            <a:r>
              <a:rPr lang="en-GB" dirty="0" err="1" smtClean="0"/>
              <a:t>Simiao</a:t>
            </a:r>
            <a:r>
              <a:rPr lang="en-GB" dirty="0" smtClean="0"/>
              <a:t> further developed </a:t>
            </a:r>
            <a:r>
              <a:rPr lang="en-GB" dirty="0" err="1" smtClean="0"/>
              <a:t>Daoist</a:t>
            </a:r>
            <a:r>
              <a:rPr lang="en-GB" dirty="0" smtClean="0"/>
              <a:t> </a:t>
            </a:r>
            <a:r>
              <a:rPr lang="en-GB" dirty="0" err="1" smtClean="0"/>
              <a:t>Yangsheng</a:t>
            </a:r>
            <a:r>
              <a:rPr lang="en-GB" dirty="0" smtClean="0"/>
              <a:t> theories and techniques into a systematic system of education. </a:t>
            </a:r>
          </a:p>
          <a:p>
            <a:r>
              <a:rPr lang="en-GB" dirty="0" smtClean="0"/>
              <a:t>His achievements in </a:t>
            </a:r>
            <a:r>
              <a:rPr lang="en-GB" dirty="0" err="1" smtClean="0"/>
              <a:t>Yangsheng</a:t>
            </a:r>
            <a:r>
              <a:rPr lang="en-GB" dirty="0" smtClean="0"/>
              <a:t> and other areas of Chinese medicine resulted in him being acclaimed as the </a:t>
            </a:r>
            <a:r>
              <a:rPr lang="en-GB" dirty="0" err="1" smtClean="0"/>
              <a:t>the</a:t>
            </a:r>
            <a:r>
              <a:rPr lang="en-GB" dirty="0" smtClean="0"/>
              <a:t> King of Chinese Medicine.</a:t>
            </a:r>
            <a:endParaRPr lang="en-GB" dirty="0"/>
          </a:p>
        </p:txBody>
      </p:sp>
      <p:sp>
        <p:nvSpPr>
          <p:cNvPr id="3" name="Title 2"/>
          <p:cNvSpPr>
            <a:spLocks noGrp="1"/>
          </p:cNvSpPr>
          <p:nvPr>
            <p:ph type="title"/>
          </p:nvPr>
        </p:nvSpPr>
        <p:spPr/>
        <p:txBody>
          <a:bodyPr>
            <a:normAutofit/>
          </a:bodyPr>
          <a:lstStyle/>
          <a:p>
            <a:r>
              <a:rPr lang="zh-CN" altLang="en-US" sz="3200" dirty="0" smtClean="0"/>
              <a:t>陶弘景</a:t>
            </a:r>
            <a:r>
              <a:rPr lang="en-GB" altLang="zh-CN" sz="3200" dirty="0" smtClean="0"/>
              <a:t>Tao </a:t>
            </a:r>
            <a:r>
              <a:rPr lang="en-GB" altLang="zh-CN" sz="3200" dirty="0" err="1" smtClean="0"/>
              <a:t>Hongjing</a:t>
            </a:r>
            <a:r>
              <a:rPr lang="en-GB" altLang="zh-CN" sz="3200" dirty="0" smtClean="0"/>
              <a:t> &amp; </a:t>
            </a:r>
            <a:r>
              <a:rPr lang="zh-CN" altLang="en-US" sz="3200" dirty="0" smtClean="0"/>
              <a:t>孙思邈</a:t>
            </a:r>
            <a:r>
              <a:rPr lang="en-GB" altLang="zh-CN" sz="3200" dirty="0" smtClean="0"/>
              <a:t>sun </a:t>
            </a:r>
            <a:r>
              <a:rPr lang="en-GB" altLang="zh-CN" sz="3200" dirty="0" err="1" smtClean="0"/>
              <a:t>simiao</a:t>
            </a:r>
            <a:endParaRPr lang="en-GB" sz="32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5224272"/>
          </a:xfrm>
        </p:spPr>
        <p:txBody>
          <a:bodyPr>
            <a:normAutofit fontScale="77500" lnSpcReduction="20000"/>
          </a:bodyPr>
          <a:lstStyle/>
          <a:p>
            <a:r>
              <a:rPr lang="en-GB" b="1" dirty="0" smtClean="0"/>
              <a:t>Sun </a:t>
            </a:r>
            <a:r>
              <a:rPr lang="en-GB" b="1" dirty="0" err="1" smtClean="0"/>
              <a:t>Simiao</a:t>
            </a:r>
            <a:r>
              <a:rPr lang="en-GB" dirty="0" smtClean="0"/>
              <a:t> </a:t>
            </a:r>
            <a:r>
              <a:rPr lang="zh-CN" altLang="en-US" dirty="0" smtClean="0"/>
              <a:t>孙思邈</a:t>
            </a:r>
            <a:r>
              <a:rPr lang="en-GB" dirty="0" smtClean="0"/>
              <a:t> (</a:t>
            </a:r>
            <a:r>
              <a:rPr lang="en-GB" u="sng" dirty="0" smtClean="0">
                <a:hlinkClick r:id="rId2" tooltip="540"/>
              </a:rPr>
              <a:t>540</a:t>
            </a:r>
            <a:r>
              <a:rPr lang="en-GB" dirty="0" smtClean="0"/>
              <a:t>–</a:t>
            </a:r>
            <a:r>
              <a:rPr lang="en-GB" u="sng" dirty="0" smtClean="0">
                <a:hlinkClick r:id="rId3" tooltip="682"/>
              </a:rPr>
              <a:t>682</a:t>
            </a:r>
            <a:r>
              <a:rPr lang="en-GB" dirty="0" smtClean="0"/>
              <a:t>) was a famous </a:t>
            </a:r>
            <a:r>
              <a:rPr lang="en-GB" u="sng" dirty="0" smtClean="0">
                <a:hlinkClick r:id="rId4" tooltip="Traditional Chinese medicine"/>
              </a:rPr>
              <a:t>traditional Chinese medicine</a:t>
            </a:r>
            <a:r>
              <a:rPr lang="en-GB" dirty="0" smtClean="0"/>
              <a:t> doctor of the </a:t>
            </a:r>
            <a:r>
              <a:rPr lang="en-GB" u="sng" dirty="0" smtClean="0">
                <a:hlinkClick r:id="rId5" tooltip="Sui"/>
              </a:rPr>
              <a:t>Sui</a:t>
            </a:r>
            <a:r>
              <a:rPr lang="en-GB" dirty="0" smtClean="0"/>
              <a:t> and </a:t>
            </a:r>
            <a:r>
              <a:rPr lang="en-GB" u="sng" dirty="0" smtClean="0">
                <a:hlinkClick r:id="rId6" tooltip="Tang dynasty"/>
              </a:rPr>
              <a:t>Tang dynasty</a:t>
            </a:r>
            <a:r>
              <a:rPr lang="en-GB" dirty="0" smtClean="0"/>
              <a:t>. He was titled as </a:t>
            </a:r>
            <a:r>
              <a:rPr lang="en-GB" u="sng" dirty="0" smtClean="0">
                <a:hlinkClick r:id="rId7" tooltip="China"/>
              </a:rPr>
              <a:t>China</a:t>
            </a:r>
            <a:r>
              <a:rPr lang="en-GB" dirty="0" smtClean="0"/>
              <a:t>'s </a:t>
            </a:r>
            <a:r>
              <a:rPr lang="en-GB" b="1" dirty="0" smtClean="0"/>
              <a:t>King of Medicine</a:t>
            </a:r>
            <a:r>
              <a:rPr lang="en-GB" dirty="0" smtClean="0"/>
              <a:t> (</a:t>
            </a:r>
            <a:r>
              <a:rPr lang="zh-CN" altLang="en-US" dirty="0" smtClean="0"/>
              <a:t>药王</a:t>
            </a:r>
            <a:r>
              <a:rPr lang="en-GB" dirty="0" smtClean="0"/>
              <a:t>, </a:t>
            </a:r>
            <a:r>
              <a:rPr lang="en-GB" dirty="0" err="1" smtClean="0"/>
              <a:t>Yaowang</a:t>
            </a:r>
            <a:r>
              <a:rPr lang="en-GB" dirty="0" smtClean="0"/>
              <a:t>) for his significant contributions to </a:t>
            </a:r>
            <a:r>
              <a:rPr lang="en-GB" u="sng" dirty="0" smtClean="0">
                <a:hlinkClick r:id="rId8" tooltip="Chinese medicine"/>
              </a:rPr>
              <a:t>Chinese medicine</a:t>
            </a:r>
            <a:r>
              <a:rPr lang="en-GB" dirty="0" smtClean="0"/>
              <a:t> and tremendous care to his patients.</a:t>
            </a:r>
          </a:p>
          <a:p>
            <a:endParaRPr lang="en-GB" dirty="0" smtClean="0"/>
          </a:p>
          <a:p>
            <a:r>
              <a:rPr lang="en-GB" dirty="0" smtClean="0"/>
              <a:t>Sun wrote two books - </a:t>
            </a:r>
            <a:r>
              <a:rPr lang="en-GB" i="1" dirty="0" err="1" smtClean="0"/>
              <a:t>Beiji</a:t>
            </a:r>
            <a:r>
              <a:rPr lang="en-GB" i="1" dirty="0" smtClean="0"/>
              <a:t> </a:t>
            </a:r>
            <a:r>
              <a:rPr lang="en-GB" i="1" dirty="0" err="1" smtClean="0"/>
              <a:t>Qian</a:t>
            </a:r>
            <a:r>
              <a:rPr lang="en-GB" i="1" dirty="0" smtClean="0"/>
              <a:t> Jin Yao Fang</a:t>
            </a:r>
            <a:r>
              <a:rPr lang="en-GB" dirty="0" smtClean="0"/>
              <a:t> ("Essential Formulas for Emergencies [Worth] a Thousand Pieces of Gold") and </a:t>
            </a:r>
            <a:r>
              <a:rPr lang="en-GB" i="1" dirty="0" err="1" smtClean="0"/>
              <a:t>Qian</a:t>
            </a:r>
            <a:r>
              <a:rPr lang="en-GB" i="1" dirty="0" smtClean="0"/>
              <a:t> Jin Yi Fang</a:t>
            </a:r>
            <a:r>
              <a:rPr lang="en-GB" dirty="0" smtClean="0"/>
              <a:t> ("Supplement to the Formulas of a Thousand Gold Worth") - that were both milestones in the history of Chinese medicine, summarizing pre </a:t>
            </a:r>
            <a:r>
              <a:rPr lang="en-GB" u="sng" dirty="0" smtClean="0">
                <a:hlinkClick r:id="rId9" tooltip="Tang Dynasty"/>
              </a:rPr>
              <a:t>Tang Dynasty</a:t>
            </a:r>
            <a:r>
              <a:rPr lang="en-GB" dirty="0" smtClean="0"/>
              <a:t> medicine.</a:t>
            </a:r>
            <a:r>
              <a:rPr lang="en-GB" u="sng" baseline="30000" dirty="0" smtClean="0">
                <a:hlinkClick r:id="rId10"/>
              </a:rPr>
              <a:t>[1]</a:t>
            </a:r>
            <a:r>
              <a:rPr lang="en-GB" dirty="0" smtClean="0"/>
              <a:t> The former listed about 5300 recipes for medicines, and the latter 2000. </a:t>
            </a:r>
          </a:p>
          <a:p>
            <a:endParaRPr lang="en-GB" dirty="0" smtClean="0"/>
          </a:p>
          <a:p>
            <a:r>
              <a:rPr lang="en-GB" dirty="0" smtClean="0"/>
              <a:t>He also put forth the “</a:t>
            </a:r>
            <a:r>
              <a:rPr lang="en-GB" u="sng" dirty="0" smtClean="0">
                <a:hlinkClick r:id="rId11" tooltip="Thirteen measures to keep health (page does not exist)"/>
              </a:rPr>
              <a:t>Thirteen measures to keep health</a:t>
            </a:r>
            <a:r>
              <a:rPr lang="en-GB" dirty="0" smtClean="0"/>
              <a:t>”, which claimed that actions like touching hair, rolling eyes, walking, and shaking heads improved health.</a:t>
            </a:r>
            <a:r>
              <a:rPr lang="en-GB" u="sng" baseline="30000" dirty="0" smtClean="0">
                <a:hlinkClick r:id="rId10"/>
              </a:rPr>
              <a:t>[1]</a:t>
            </a:r>
            <a:r>
              <a:rPr lang="en-GB" dirty="0" smtClean="0"/>
              <a:t/>
            </a:r>
            <a:br>
              <a:rPr lang="en-GB" dirty="0" smtClean="0"/>
            </a:br>
            <a:endParaRPr lang="en-GB" dirty="0"/>
          </a:p>
        </p:txBody>
      </p:sp>
      <p:sp>
        <p:nvSpPr>
          <p:cNvPr id="3" name="Title 2"/>
          <p:cNvSpPr>
            <a:spLocks noGrp="1"/>
          </p:cNvSpPr>
          <p:nvPr>
            <p:ph type="title"/>
          </p:nvPr>
        </p:nvSpPr>
        <p:spPr/>
        <p:txBody>
          <a:bodyPr>
            <a:normAutofit/>
          </a:bodyPr>
          <a:lstStyle/>
          <a:p>
            <a:pPr lvl="0"/>
            <a:r>
              <a:rPr lang="en-GB" sz="3100" dirty="0" smtClean="0"/>
              <a:t>Sun Si Miao’s </a:t>
            </a:r>
            <a:r>
              <a:rPr lang="zh-CN" altLang="en-US" sz="3100" dirty="0" smtClean="0"/>
              <a:t>孙思邈</a:t>
            </a:r>
            <a:r>
              <a:rPr lang="en-GB" sz="3100" dirty="0" smtClean="0"/>
              <a:t>contribution to </a:t>
            </a:r>
            <a:r>
              <a:rPr lang="en-GB" sz="3100" dirty="0" err="1" smtClean="0"/>
              <a:t>Daoist</a:t>
            </a:r>
            <a:r>
              <a:rPr lang="en-GB" sz="3100" dirty="0" smtClean="0"/>
              <a:t> </a:t>
            </a:r>
            <a:r>
              <a:rPr lang="en-GB" sz="3100" dirty="0" err="1" smtClean="0"/>
              <a:t>yangsheng</a:t>
            </a:r>
            <a:r>
              <a:rPr lang="en-GB" sz="3100" dirty="0" smtClean="0"/>
              <a:t> and Chinese Medicine</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Sun </a:t>
            </a:r>
            <a:r>
              <a:rPr lang="en-GB" dirty="0" err="1" smtClean="0"/>
              <a:t>Ssu-miao’s</a:t>
            </a:r>
            <a:r>
              <a:rPr lang="en-GB" dirty="0" smtClean="0"/>
              <a:t>  "On the Absolute Sincerity of Great Physicians," often called "the Chinese </a:t>
            </a:r>
            <a:r>
              <a:rPr lang="en-GB" u="sng" dirty="0" smtClean="0">
                <a:hlinkClick r:id="rId2" tooltip="Hippocratic Oath"/>
              </a:rPr>
              <a:t>Hippocratic Oath</a:t>
            </a:r>
            <a:r>
              <a:rPr lang="en-GB" dirty="0" smtClean="0"/>
              <a:t>," which is still required reading for Chinese physicians:</a:t>
            </a:r>
          </a:p>
          <a:p>
            <a:endParaRPr lang="en-GB" dirty="0" smtClean="0"/>
          </a:p>
          <a:p>
            <a:r>
              <a:rPr lang="en-GB" dirty="0" smtClean="0"/>
              <a:t>A Great Physician should not pay attention to status, wealth or age; neither should he question whether the particular person is attractive or unattractive, whether he is an enemy or friend, whether he is a Chinese or a foreigner, or finally, whether he is uneducated or educated. He should meet everyone on equal grounds. He should always act as if he were thinking of his close relatives.</a:t>
            </a:r>
            <a:r>
              <a:rPr lang="en-GB" u="sng" baseline="30000" dirty="0" smtClean="0">
                <a:hlinkClick r:id="rId3"/>
              </a:rPr>
              <a:t>[2]</a:t>
            </a:r>
            <a:endParaRPr lang="en-GB" dirty="0" smtClean="0"/>
          </a:p>
          <a:p>
            <a:endParaRPr lang="en-GB" dirty="0"/>
          </a:p>
        </p:txBody>
      </p:sp>
      <p:sp>
        <p:nvSpPr>
          <p:cNvPr id="3" name="Title 2"/>
          <p:cNvSpPr>
            <a:spLocks noGrp="1"/>
          </p:cNvSpPr>
          <p:nvPr>
            <p:ph type="title"/>
          </p:nvPr>
        </p:nvSpPr>
        <p:spPr/>
        <p:txBody>
          <a:bodyPr>
            <a:normAutofit fontScale="90000"/>
          </a:bodyPr>
          <a:lstStyle/>
          <a:p>
            <a:r>
              <a:rPr lang="en-GB" dirty="0" smtClean="0"/>
              <a:t>On the Absolute Sincerity of Great Physicians</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The only author influenced by Buddhist concepts was Sun-</a:t>
            </a:r>
            <a:r>
              <a:rPr lang="en-GB" dirty="0" err="1" smtClean="0"/>
              <a:t>Ssu</a:t>
            </a:r>
            <a:r>
              <a:rPr lang="en-GB" dirty="0" smtClean="0"/>
              <a:t>-</a:t>
            </a:r>
            <a:r>
              <a:rPr lang="en-GB" dirty="0" err="1" smtClean="0"/>
              <a:t>miao</a:t>
            </a:r>
            <a:r>
              <a:rPr lang="en-GB" dirty="0" smtClean="0"/>
              <a:t> (</a:t>
            </a:r>
            <a:r>
              <a:rPr lang="en-GB" u="sng" dirty="0" smtClean="0">
                <a:hlinkClick r:id="rId2" tooltip="540"/>
              </a:rPr>
              <a:t>540</a:t>
            </a:r>
            <a:r>
              <a:rPr lang="en-GB" dirty="0" smtClean="0"/>
              <a:t>–</a:t>
            </a:r>
            <a:r>
              <a:rPr lang="en-GB" u="sng" dirty="0" smtClean="0">
                <a:hlinkClick r:id="rId3" tooltip="682"/>
              </a:rPr>
              <a:t>682</a:t>
            </a:r>
            <a:r>
              <a:rPr lang="en-GB" dirty="0" smtClean="0"/>
              <a:t>). He is repeatedly cited in Western secondary sources as an example of the purported Buddhist influence on Chinese Medicine. </a:t>
            </a:r>
          </a:p>
          <a:p>
            <a:endParaRPr lang="en-GB" dirty="0" smtClean="0"/>
          </a:p>
          <a:p>
            <a:r>
              <a:rPr lang="en-GB" dirty="0" smtClean="0"/>
              <a:t>But no mention is made of the fact that Sun </a:t>
            </a:r>
            <a:r>
              <a:rPr lang="en-GB" dirty="0" err="1" smtClean="0"/>
              <a:t>Ssu</a:t>
            </a:r>
            <a:r>
              <a:rPr lang="en-GB" dirty="0" smtClean="0"/>
              <a:t>-</a:t>
            </a:r>
            <a:r>
              <a:rPr lang="en-GB" dirty="0" err="1" smtClean="0"/>
              <a:t>miao</a:t>
            </a:r>
            <a:r>
              <a:rPr lang="en-GB" dirty="0" smtClean="0"/>
              <a:t> had no followers in this respect. …..The four-element theory—from my point of view the most significant—had, as far as can be determined from available sources, only a negligible impact on the secular medical literature of China.</a:t>
            </a:r>
          </a:p>
          <a:p>
            <a:pPr>
              <a:buNone/>
            </a:pPr>
            <a:r>
              <a:rPr lang="en-GB" sz="1400" dirty="0" smtClean="0"/>
              <a:t>--- Paul U. </a:t>
            </a:r>
            <a:r>
              <a:rPr lang="en-GB" sz="1400" dirty="0" err="1" smtClean="0"/>
              <a:t>Unschuld</a:t>
            </a:r>
            <a:r>
              <a:rPr lang="en-GB" sz="1400" dirty="0" smtClean="0"/>
              <a:t>, .</a:t>
            </a:r>
            <a:r>
              <a:rPr lang="en-GB" sz="1400" i="1" dirty="0" smtClean="0"/>
              <a:t>Medicine In China: A History of Ideas, </a:t>
            </a:r>
            <a:r>
              <a:rPr lang="en-GB" sz="1400" dirty="0" smtClean="0"/>
              <a:t>the 25</a:t>
            </a:r>
            <a:r>
              <a:rPr lang="en-GB" sz="1400" baseline="30000" dirty="0" smtClean="0"/>
              <a:t>th</a:t>
            </a:r>
            <a:r>
              <a:rPr lang="en-GB" sz="1400" dirty="0" smtClean="0"/>
              <a:t> Anniversary Edition with new reference, University of California Press, </a:t>
            </a:r>
            <a:r>
              <a:rPr lang="en-GB" sz="1400" dirty="0" err="1" smtClean="0"/>
              <a:t>Berleley</a:t>
            </a:r>
            <a:r>
              <a:rPr lang="en-GB" sz="1400" dirty="0" smtClean="0"/>
              <a:t>, Los Angeles, London: 2010, p.150.</a:t>
            </a:r>
          </a:p>
          <a:p>
            <a:endParaRPr lang="en-GB" dirty="0"/>
          </a:p>
        </p:txBody>
      </p:sp>
      <p:sp>
        <p:nvSpPr>
          <p:cNvPr id="3" name="Title 2"/>
          <p:cNvSpPr>
            <a:spLocks noGrp="1"/>
          </p:cNvSpPr>
          <p:nvPr>
            <p:ph type="title"/>
          </p:nvPr>
        </p:nvSpPr>
        <p:spPr/>
        <p:txBody>
          <a:bodyPr>
            <a:normAutofit fontScale="90000"/>
          </a:bodyPr>
          <a:lstStyle/>
          <a:p>
            <a:r>
              <a:rPr lang="en-GB" dirty="0" smtClean="0"/>
              <a:t>Buddhist Influence to Sun </a:t>
            </a:r>
            <a:r>
              <a:rPr lang="en-GB" dirty="0" err="1" smtClean="0"/>
              <a:t>Ssu</a:t>
            </a:r>
            <a:r>
              <a:rPr lang="en-GB" dirty="0" smtClean="0"/>
              <a:t> </a:t>
            </a:r>
            <a:r>
              <a:rPr lang="en-GB" dirty="0" err="1" smtClean="0"/>
              <a:t>miao</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76400"/>
            <a:ext cx="8229600" cy="4800600"/>
          </a:xfrm>
        </p:spPr>
        <p:txBody>
          <a:bodyPr>
            <a:normAutofit/>
          </a:bodyPr>
          <a:lstStyle/>
          <a:p>
            <a:r>
              <a:rPr lang="en-GB" sz="3200" baseline="30000" dirty="0" err="1" smtClean="0"/>
              <a:t>Ssu-miao’s</a:t>
            </a:r>
            <a:r>
              <a:rPr lang="en-GB" sz="3200" baseline="30000" dirty="0" smtClean="0"/>
              <a:t> interest in the four element doctrine remained an insignificant in the history of Chinese medicine. </a:t>
            </a:r>
          </a:p>
          <a:p>
            <a:endParaRPr lang="en-GB" sz="3200" baseline="30000" dirty="0" smtClean="0"/>
          </a:p>
          <a:p>
            <a:r>
              <a:rPr lang="en-GB" sz="3200" baseline="30000" dirty="0" smtClean="0"/>
              <a:t>the same is true for the possibly legendary figure of Hua </a:t>
            </a:r>
            <a:r>
              <a:rPr lang="en-GB" sz="3200" baseline="30000" dirty="0" err="1" smtClean="0"/>
              <a:t>Tuo</a:t>
            </a:r>
            <a:r>
              <a:rPr lang="en-GB" sz="3200" baseline="30000" dirty="0" smtClean="0"/>
              <a:t> (110-207), whose successes in surgical practice are reminiscent of similar reports of achievements by the Indian physician </a:t>
            </a:r>
            <a:r>
              <a:rPr lang="en-GB" sz="3200" baseline="30000" dirty="0" err="1" smtClean="0"/>
              <a:t>Jivaka</a:t>
            </a:r>
            <a:r>
              <a:rPr lang="en-GB" sz="3200" baseline="30000" dirty="0" smtClean="0"/>
              <a:t>. Hua </a:t>
            </a:r>
            <a:r>
              <a:rPr lang="en-GB" sz="3200" baseline="30000" dirty="0" err="1" smtClean="0"/>
              <a:t>Tuo</a:t>
            </a:r>
            <a:r>
              <a:rPr lang="en-GB" sz="3200" baseline="30000" dirty="0" smtClean="0"/>
              <a:t>, too, had no successor to carry on his art; </a:t>
            </a:r>
          </a:p>
          <a:p>
            <a:endParaRPr lang="en-GB" sz="3200" baseline="30000" dirty="0" smtClean="0"/>
          </a:p>
          <a:p>
            <a:r>
              <a:rPr lang="en-GB" sz="3200" baseline="30000" dirty="0" smtClean="0"/>
              <a:t>Why such initiatives remained without cultural success, why such isolated tradition did not develop into full-scale surgical medicine. </a:t>
            </a:r>
            <a:endParaRPr lang="en-GB" sz="3200" dirty="0" smtClean="0"/>
          </a:p>
          <a:p>
            <a:r>
              <a:rPr lang="en-GB" sz="900" dirty="0" smtClean="0"/>
              <a:t>Paul U. </a:t>
            </a:r>
            <a:r>
              <a:rPr lang="en-GB" sz="900" dirty="0" err="1" smtClean="0"/>
              <a:t>Unschuld</a:t>
            </a:r>
            <a:r>
              <a:rPr lang="en-GB" sz="900" dirty="0" smtClean="0"/>
              <a:t>, .</a:t>
            </a:r>
            <a:r>
              <a:rPr lang="en-GB" sz="900" i="1" dirty="0" smtClean="0"/>
              <a:t>Medicine In China: A History of Ideas, </a:t>
            </a:r>
            <a:r>
              <a:rPr lang="en-GB" sz="900" dirty="0" smtClean="0"/>
              <a:t>the 25</a:t>
            </a:r>
            <a:r>
              <a:rPr lang="en-GB" sz="900" baseline="30000" dirty="0" smtClean="0"/>
              <a:t>th</a:t>
            </a:r>
            <a:r>
              <a:rPr lang="en-GB" sz="900" dirty="0" smtClean="0"/>
              <a:t> Anniversary Edition with new reference, University of California Press, </a:t>
            </a:r>
            <a:r>
              <a:rPr lang="en-GB" sz="900" dirty="0" err="1" smtClean="0"/>
              <a:t>Berleley</a:t>
            </a:r>
            <a:r>
              <a:rPr lang="en-GB" sz="900" dirty="0" smtClean="0"/>
              <a:t>, Los Angeles, London: 2010, p.152. </a:t>
            </a:r>
          </a:p>
          <a:p>
            <a:endParaRPr lang="en-GB" dirty="0"/>
          </a:p>
        </p:txBody>
      </p:sp>
      <p:sp>
        <p:nvSpPr>
          <p:cNvPr id="3" name="Title 2"/>
          <p:cNvSpPr>
            <a:spLocks noGrp="1"/>
          </p:cNvSpPr>
          <p:nvPr>
            <p:ph type="title"/>
          </p:nvPr>
        </p:nvSpPr>
        <p:spPr/>
        <p:txBody>
          <a:bodyPr>
            <a:normAutofit fontScale="90000"/>
          </a:bodyPr>
          <a:lstStyle/>
          <a:p>
            <a:r>
              <a:rPr lang="en-GB" dirty="0" smtClean="0"/>
              <a:t>Why Buddhist medicine did not play a significant role in China?</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1172</TotalTime>
  <Words>4428</Words>
  <Application>Microsoft Office PowerPoint</Application>
  <PresentationFormat>On-screen Show (4:3)</PresentationFormat>
  <Paragraphs>286</Paragraphs>
  <Slides>44</Slides>
  <Notes>0</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Concourse</vt:lpstr>
      <vt:lpstr>4. History of Daoist Yangsheng </vt:lpstr>
      <vt:lpstr>1.1 Historical facts supported the development of Daoist Yangsheng</vt:lpstr>
      <vt:lpstr>1.2Historical facts supported the development of Daoist Yangsheng </vt:lpstr>
      <vt:lpstr>Daoyin tuin mawangdui tombs</vt:lpstr>
      <vt:lpstr>1.3Historical facts supported the development of Daoist Yangsheng </vt:lpstr>
      <vt:lpstr>2. The Formation of Daoist Yangsheng in Qin-Han Dynasty</vt:lpstr>
      <vt:lpstr>Yang Zhu’s understand of life length</vt:lpstr>
      <vt:lpstr>Difference understanding on the earthly Life Length between Yangzhu and Han Daoist</vt:lpstr>
      <vt:lpstr>Immortals Idea in Qin-Han Dynasty</vt:lpstr>
      <vt:lpstr>Belief in physical life was determined by certain ‘influence of finest matter’ (qing qi清气) </vt:lpstr>
      <vt:lpstr>老子河上公注Heshang Gong’s Commentary on Laozi</vt:lpstr>
      <vt:lpstr>The Scripture on Great Peace太平经</vt:lpstr>
      <vt:lpstr>Political Value of Tai Ping Jing</vt:lpstr>
      <vt:lpstr>Equality in Tai Ping Jing </vt:lpstr>
      <vt:lpstr>Tai Ping Jing’s Contribution to Yangsheng </vt:lpstr>
      <vt:lpstr>The Xiang’er commentary to the Laozi (老子想尔注)</vt:lpstr>
      <vt:lpstr>Zhouyi Cantong Qi周易参同契  (The Seal of the Unity of the Three in Accordance with the Book of Changes)</vt:lpstr>
      <vt:lpstr>The main focus of the text</vt:lpstr>
      <vt:lpstr>The Yellow Court Classic ("Huang Ting Jing", 黄庭经)</vt:lpstr>
      <vt:lpstr>Main focus of the Yellow Court Class </vt:lpstr>
      <vt:lpstr>Yangsheng and Yellow Court Scriptures </vt:lpstr>
      <vt:lpstr>The Key Component of Meditation</vt:lpstr>
      <vt:lpstr>Slide 23</vt:lpstr>
      <vt:lpstr>Daoist Yangsheng and Ge Hong’s葛洪Bao puzi 抱朴子(The Master Who Embraces Simplicity”)</vt:lpstr>
      <vt:lpstr>Ge Hong’s contribution to Medicine</vt:lpstr>
      <vt:lpstr>Baopuzi (抱朴子) "The Master  Who Embraces Simplicity"</vt:lpstr>
      <vt:lpstr>Ge Hong on Nourishing Life</vt:lpstr>
      <vt:lpstr>The relationship between medicine and Daoist yangsheng (Ge Hong)</vt:lpstr>
      <vt:lpstr>4. The contribution of Shangqing上清(Upper Clarity) toward Daoist yangsheng</vt:lpstr>
      <vt:lpstr>上清派</vt:lpstr>
      <vt:lpstr>The Upper Scripture of Purple Texts Inscribed by the Spirits</vt:lpstr>
      <vt:lpstr>5. The contribution of Linbao灵宝 (Numinous Gem or Spiritual Treasure) toward Daoist yangsheng</vt:lpstr>
      <vt:lpstr>灵宝派</vt:lpstr>
      <vt:lpstr>6. Contribution of Buddhism toward Daoist Yangsheng</vt:lpstr>
      <vt:lpstr>7. Contributions of Tao Hongjing陶弘景 toward Daoist yangsheng</vt:lpstr>
      <vt:lpstr>Tao Hongjing’s contribution to Shangqing Daoism</vt:lpstr>
      <vt:lpstr>Tao Hong Jing’s contribution to Chinese medicine</vt:lpstr>
      <vt:lpstr>Tao Hong Jing’s contribution to Daoist Yangsheng </vt:lpstr>
      <vt:lpstr>Tao Hongjing’s 养性延命录（Records Concerning Tending Life and the Prolonging of Life”)</vt:lpstr>
      <vt:lpstr>陶弘景Tao Hongjing &amp; 孙思邈sun simiao</vt:lpstr>
      <vt:lpstr>Sun Si Miao’s 孙思邈contribution to Daoist yangsheng and Chinese Medicine</vt:lpstr>
      <vt:lpstr>On the Absolute Sincerity of Great Physicians</vt:lpstr>
      <vt:lpstr>Buddhist Influence to Sun Ssu miao</vt:lpstr>
      <vt:lpstr>Why Buddhist medicine did not play a significant role in China?</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Daoist Yangsheng </dc:title>
  <dc:creator/>
  <cp:lastModifiedBy>sh018</cp:lastModifiedBy>
  <cp:revision>148</cp:revision>
  <dcterms:created xsi:type="dcterms:W3CDTF">2006-08-16T00:00:00Z</dcterms:created>
  <dcterms:modified xsi:type="dcterms:W3CDTF">2012-10-16T12:37:39Z</dcterms:modified>
</cp:coreProperties>
</file>