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57" r:id="rId3"/>
    <p:sldId id="277" r:id="rId4"/>
    <p:sldId id="258" r:id="rId5"/>
    <p:sldId id="272" r:id="rId6"/>
    <p:sldId id="273" r:id="rId7"/>
    <p:sldId id="285" r:id="rId8"/>
    <p:sldId id="264" r:id="rId9"/>
    <p:sldId id="265" r:id="rId10"/>
    <p:sldId id="266" r:id="rId11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9292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preferSingleView="1">
    <p:restoredLeft sz="15620"/>
    <p:restoredTop sz="95593" autoAdjust="0"/>
  </p:normalViewPr>
  <p:slideViewPr>
    <p:cSldViewPr>
      <p:cViewPr varScale="1">
        <p:scale>
          <a:sx n="89" d="100"/>
          <a:sy n="89" d="100"/>
        </p:scale>
        <p:origin x="1503" y="33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1548" y="-96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018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9321212D-C340-4C01-9005-B1DB219A96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969E93C0-89B1-40FA-88FD-582A6DBB543E}" type="datetimeFigureOut">
              <a:rPr lang="en-GB"/>
              <a:pPr>
                <a:defRPr/>
              </a:pPr>
              <a:t>21/02/2023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C101D92-BB53-4635-8F1B-1EECBE6CD52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en-US" altLang="en-US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39D3636-1C9A-4878-82CB-303377641A72}" type="slidenum">
              <a:rPr lang="en-GB" altLang="en-US" smtClean="0">
                <a:latin typeface="Arial" panose="020B0604020202020204" pitchFamily="34" charset="0"/>
              </a:rPr>
              <a:pPr>
                <a:spcBef>
                  <a:spcPct val="0"/>
                </a:spcBef>
              </a:pPr>
              <a:t>7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PowerpointSWP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24975" cy="702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1" descr="Faces circle 2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573463"/>
            <a:ext cx="1368425" cy="140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2" descr="Mill Stadium"/>
          <p:cNvPicPr>
            <a:picLocks noChangeAspect="1" noChangeArrowheads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573463"/>
            <a:ext cx="1511300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13" descr="Swansea Demo with flags"/>
          <p:cNvPicPr>
            <a:picLocks noChangeAspect="1" noChangeArrowheads="1"/>
          </p:cNvPicPr>
          <p:nvPr userDrawn="1"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3573463"/>
            <a:ext cx="1439863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17" descr="MBX Afan Argoed"/>
          <p:cNvPicPr>
            <a:picLocks noChangeAspect="1" noChangeArrowheads="1"/>
          </p:cNvPicPr>
          <p:nvPr userDrawn="1"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3463"/>
            <a:ext cx="1331913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54000" y="4767263"/>
            <a:ext cx="3165475" cy="1470025"/>
          </a:xfrm>
        </p:spPr>
        <p:txBody>
          <a:bodyPr/>
          <a:lstStyle>
            <a:lvl1pPr>
              <a:defRPr sz="1400"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764213" y="5013325"/>
            <a:ext cx="3271837" cy="1223963"/>
          </a:xfrm>
        </p:spPr>
        <p:txBody>
          <a:bodyPr/>
          <a:lstStyle>
            <a:lvl1pPr marL="0" indent="0" algn="ctr">
              <a:buFontTx/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  <p:sp>
        <p:nvSpPr>
          <p:cNvPr id="9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1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9631A-DDD7-4EAD-AAEC-20D4509A85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8660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A25426-60C6-4AF8-884F-610526C59B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959986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1AB017-CBCB-4EE2-94F6-7BCFCF7C14A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20708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836613"/>
            <a:ext cx="4038600" cy="525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836613"/>
            <a:ext cx="4038600" cy="52562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D5B73-B852-42B1-A7E9-C088C79EF86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0497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0C6652-0976-4497-9AF1-16898ECD66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7699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726902-5936-4CEB-A47B-485A2846F5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9032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06FCBC-DA08-4355-8CB3-405C8B444F3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9874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E789EB-2128-4B16-980F-6F4562933F0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10887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6DB6EB-E3AE-4D9F-A938-B08062B627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2268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891927-F170-4D5C-B296-88A28CDAE3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4506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51638" y="125413"/>
            <a:ext cx="2212975" cy="596741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7950" y="125413"/>
            <a:ext cx="6491288" cy="596741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F14247-10EB-4990-B6BE-A5D5C28A56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778609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 and 2 Content ov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950" y="125413"/>
            <a:ext cx="8856663" cy="4953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836613"/>
            <a:ext cx="4038600" cy="2551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836613"/>
            <a:ext cx="4038600" cy="25511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half" idx="3"/>
          </p:nvPr>
        </p:nvSpPr>
        <p:spPr>
          <a:xfrm>
            <a:off x="457200" y="3540125"/>
            <a:ext cx="8229600" cy="25527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E44714-300B-4C56-A4AE-C1C3C9DA74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1397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8" descr="AnnualPlanPowerpointPage2"/>
          <p:cNvPicPr>
            <a:picLocks noChangeAspect="1" noChangeArrowheads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3" y="0"/>
            <a:ext cx="9180513" cy="6884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07950" y="125413"/>
            <a:ext cx="8856663" cy="495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836613"/>
            <a:ext cx="8229600" cy="5256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989FBAE1-C4F3-41D5-8C9B-4377CA120E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3" name="hl" descr=" "/>
          <p:cNvSpPr txBox="1"/>
          <p:nvPr userDrawn="1"/>
        </p:nvSpPr>
        <p:spPr>
          <a:xfrm>
            <a:off x="0" y="0"/>
            <a:ext cx="9144000" cy="2238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defRPr/>
            </a:pPr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4" name="fl" descr=" "/>
          <p:cNvSpPr txBox="1"/>
          <p:nvPr userDrawn="1"/>
        </p:nvSpPr>
        <p:spPr>
          <a:xfrm>
            <a:off x="0" y="6537960"/>
            <a:ext cx="9144000" cy="2238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l">
              <a:defRPr/>
            </a:pPr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800" b="1">
          <a:solidFill>
            <a:schemeClr val="bg1"/>
          </a:solidFill>
          <a:latin typeface="Verdana" pitchFamily="34" charset="0"/>
        </a:defRPr>
      </a:lvl9pPr>
    </p:titleStyle>
    <p:bodyStyle>
      <a:lvl1pPr marL="342900" indent="-3429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–"/>
        <a:defRPr sz="24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150000"/>
        </a:lnSpc>
        <a:spcBef>
          <a:spcPct val="20000"/>
        </a:spcBef>
        <a:spcAft>
          <a:spcPct val="0"/>
        </a:spcAft>
        <a:buChar char="»"/>
        <a:defRPr sz="24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07950" y="4767263"/>
            <a:ext cx="3887788" cy="1470025"/>
          </a:xfrm>
        </p:spPr>
        <p:txBody>
          <a:bodyPr/>
          <a:lstStyle/>
          <a:p>
            <a:pPr eaLnBrk="1" hangingPunct="1"/>
            <a:r>
              <a:rPr lang="en-GB" altLang="en-US" sz="1800" dirty="0"/>
              <a:t> Frauds Today &amp; </a:t>
            </a:r>
            <a:br>
              <a:rPr lang="en-GB" altLang="en-US" sz="1800" dirty="0"/>
            </a:br>
            <a:r>
              <a:rPr lang="en-GB" altLang="en-US" sz="1800" dirty="0"/>
              <a:t>keeping you safe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64089" y="5013325"/>
            <a:ext cx="3671962" cy="1223963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dirty="0"/>
              <a:t>Detective Sergeant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dirty="0"/>
              <a:t> Tyrone Peach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GB" altLang="en-US" b="1" dirty="0"/>
              <a:t>Economic Cyber Crime Unit</a:t>
            </a:r>
          </a:p>
          <a:p>
            <a:pPr eaLnBrk="1" hangingPunct="1"/>
            <a:endParaRPr lang="en-GB" altLang="en-US" sz="1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sz="240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836613"/>
            <a:ext cx="8229600" cy="5256212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What is the Economic &amp; Cyber Crime Unit</a:t>
            </a:r>
          </a:p>
          <a:p>
            <a:pPr eaLnBrk="1" hangingPunct="1"/>
            <a:r>
              <a:rPr lang="en-GB" altLang="en-US" dirty="0"/>
              <a:t>Scale of Fraud in UK</a:t>
            </a:r>
          </a:p>
          <a:p>
            <a:pPr eaLnBrk="1" hangingPunct="1"/>
            <a:r>
              <a:rPr lang="en-GB" altLang="en-US" dirty="0"/>
              <a:t>Current common types of Fraud</a:t>
            </a:r>
          </a:p>
          <a:p>
            <a:pPr eaLnBrk="1" hangingPunct="1"/>
            <a:r>
              <a:rPr lang="en-GB" altLang="en-US" dirty="0"/>
              <a:t>Payment card Fraud – Debit and Credit cards</a:t>
            </a:r>
          </a:p>
          <a:p>
            <a:pPr eaLnBrk="1" hangingPunct="1"/>
            <a:r>
              <a:rPr lang="en-GB" altLang="en-US" dirty="0"/>
              <a:t>What you can do to protect yourself</a:t>
            </a:r>
            <a:endParaRPr lang="en-GB" alt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Economic Crime Unit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Conduct Fraud &amp; Money Laundering investigations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Seize cash and Confiscate assets.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Assist with tracing suspects, missing persons etc.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Bank police liaison enquires.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Counterfeit credit &amp; debit cards expert witnesses.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Assist large scale investigation - Organised crime and Major crime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General POCA &amp; Fraud advice.</a:t>
            </a:r>
          </a:p>
          <a:p>
            <a:pPr eaLnBrk="1" hangingPunct="1">
              <a:lnSpc>
                <a:spcPct val="200000"/>
              </a:lnSpc>
            </a:pPr>
            <a:r>
              <a:rPr lang="en-US" altLang="en-US" sz="1800" dirty="0"/>
              <a:t>Election investigations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Fraud Facts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One fraud committed in UK every 15 seconds 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dirty="0"/>
              <a:t>During the pandemic sharp increase in online fraud</a:t>
            </a:r>
          </a:p>
          <a:p>
            <a:pPr marL="0" indent="0">
              <a:lnSpc>
                <a:spcPct val="80000"/>
              </a:lnSpc>
              <a:buNone/>
              <a:defRPr/>
            </a:pPr>
            <a:endParaRPr lang="en-GB" dirty="0"/>
          </a:p>
          <a:p>
            <a:pPr marL="0" indent="0">
              <a:lnSpc>
                <a:spcPct val="80000"/>
              </a:lnSpc>
              <a:buNone/>
              <a:defRPr/>
            </a:pPr>
            <a:r>
              <a:rPr lang="en-GB" dirty="0"/>
              <a:t>2021 £2.4bn UK Fraud loss 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2022 £4bn UK Fraud loss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350,000 separate fraud and cyber crime cases</a:t>
            </a:r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marL="0" indent="0">
              <a:lnSpc>
                <a:spcPct val="80000"/>
              </a:lnSpc>
              <a:buFontTx/>
              <a:buNone/>
              <a:defRPr/>
            </a:pPr>
            <a:r>
              <a:rPr lang="en-GB" altLang="en-US" dirty="0"/>
              <a:t>Average loss per victim more than £11,000.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What Underpins all fraud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If it’s too good to be true, it probably is…..</a:t>
            </a:r>
          </a:p>
          <a:p>
            <a:pPr eaLnBrk="1" hangingPunct="1"/>
            <a:r>
              <a:rPr lang="en-GB" altLang="en-US" sz="2000" dirty="0"/>
              <a:t>Affects us daily, personally and professionally</a:t>
            </a:r>
          </a:p>
          <a:p>
            <a:pPr eaLnBrk="1" hangingPunct="1"/>
            <a:r>
              <a:rPr lang="en-GB" altLang="en-US" sz="2000" dirty="0"/>
              <a:t>Massive costs to economy, individuals, public confidence</a:t>
            </a:r>
          </a:p>
          <a:p>
            <a:pPr eaLnBrk="1" hangingPunct="1"/>
            <a:r>
              <a:rPr lang="en-GB" altLang="en-US" sz="2000" dirty="0"/>
              <a:t>Threatens legitimate businesses &amp; Boosts the criminal economy </a:t>
            </a:r>
          </a:p>
          <a:p>
            <a:r>
              <a:rPr lang="en-GB" altLang="en-US" sz="2000" dirty="0"/>
              <a:t>Half of all victims aged between 41 and 60. </a:t>
            </a:r>
          </a:p>
          <a:p>
            <a:r>
              <a:rPr lang="en-GB" altLang="en-US" sz="2000" dirty="0"/>
              <a:t>Suckers list – sold around by fraudsters.</a:t>
            </a:r>
          </a:p>
          <a:p>
            <a:r>
              <a:rPr lang="en-GB" altLang="en-US" sz="2000" dirty="0"/>
              <a:t>Report to Action Fraud/National Fraud reporting service</a:t>
            </a:r>
          </a:p>
          <a:p>
            <a:pPr eaLnBrk="1" hangingPunct="1"/>
            <a:endParaRPr lang="en-GB" alt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Current Common Fraud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613"/>
            <a:ext cx="8229600" cy="5329237"/>
          </a:xfrm>
        </p:spPr>
        <p:txBody>
          <a:bodyPr/>
          <a:lstStyle/>
          <a:p>
            <a:pPr eaLnBrk="1" hangingPunct="1"/>
            <a:r>
              <a:rPr lang="en-GB" altLang="en-US" b="1" dirty="0"/>
              <a:t>Boiler Room investment </a:t>
            </a:r>
            <a:r>
              <a:rPr lang="en-GB" altLang="en-US" dirty="0"/>
              <a:t>–  Pension liberation, Recovery rooms. </a:t>
            </a:r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b="1" dirty="0"/>
              <a:t>Advance fee Fraud  </a:t>
            </a:r>
            <a:r>
              <a:rPr lang="en-GB" altLang="en-US" dirty="0"/>
              <a:t>– Cost of Living frauds, Buying vehicles online.</a:t>
            </a:r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dirty="0"/>
              <a:t>Scam texts for deliveries, Covid tests etc. Pretending to be your bank or Police. </a:t>
            </a:r>
          </a:p>
          <a:p>
            <a:pPr eaLnBrk="1" hangingPunct="1"/>
            <a:endParaRPr lang="en-GB" altLang="en-US" sz="1000" dirty="0"/>
          </a:p>
          <a:p>
            <a:pPr eaLnBrk="1" hangingPunct="1"/>
            <a:r>
              <a:rPr lang="en-GB" altLang="en-US" dirty="0"/>
              <a:t> Mandate fraud, Microsoft PC. </a:t>
            </a:r>
          </a:p>
          <a:p>
            <a:pPr eaLnBrk="1" hangingPunct="1">
              <a:lnSpc>
                <a:spcPct val="140000"/>
              </a:lnSpc>
            </a:pPr>
            <a:endParaRPr lang="en-GB" alt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Cash Trapping bar device</a:t>
            </a:r>
          </a:p>
        </p:txBody>
      </p:sp>
      <p:pic>
        <p:nvPicPr>
          <p:cNvPr id="11267" name="Picture 6" descr="cash_machine_fraud_cash_trapping_montage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206500"/>
            <a:ext cx="8002588" cy="4167188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ATM and Card Crime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sz="half" idx="3"/>
          </p:nvPr>
        </p:nvSpPr>
        <p:spPr>
          <a:xfrm>
            <a:off x="457200" y="6021388"/>
            <a:ext cx="8229600" cy="71437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sz="2000"/>
          </a:p>
          <a:p>
            <a:pPr eaLnBrk="1" hangingPunct="1"/>
            <a:endParaRPr lang="en-GB" altLang="en-US" sz="2000"/>
          </a:p>
          <a:p>
            <a:pPr eaLnBrk="1" hangingPunct="1">
              <a:buFontTx/>
              <a:buNone/>
            </a:pPr>
            <a:endParaRPr lang="en-GB" altLang="en-US" sz="2000"/>
          </a:p>
          <a:p>
            <a:pPr eaLnBrk="1" hangingPunct="1">
              <a:buFontTx/>
              <a:buNone/>
            </a:pPr>
            <a:endParaRPr lang="en-GB" altLang="en-US" sz="2000"/>
          </a:p>
        </p:txBody>
      </p:sp>
      <p:pic>
        <p:nvPicPr>
          <p:cNvPr id="13316" name="Picture 6" descr="Bank card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5625" y="836613"/>
            <a:ext cx="2432050" cy="25511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7" name="Picture 9" descr="camera bars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836613"/>
            <a:ext cx="4824413" cy="48244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GB" altLang="en-US" sz="240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en-GB" altLang="en-US" dirty="0"/>
              <a:t>		</a:t>
            </a:r>
            <a:r>
              <a:rPr lang="en-GB" altLang="en-US" sz="3600" dirty="0">
                <a:solidFill>
                  <a:srgbClr val="FF0000"/>
                </a:solidFill>
              </a:rPr>
              <a:t>Victims of Fraud</a:t>
            </a:r>
          </a:p>
          <a:p>
            <a:pPr eaLnBrk="1" hangingPunct="1">
              <a:defRPr/>
            </a:pPr>
            <a:r>
              <a:rPr lang="en-GB" altLang="en-US" dirty="0"/>
              <a:t>May become withdrawn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Change in behaviour, loss of confidence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Feel embarrassed and ashamed</a:t>
            </a:r>
          </a:p>
          <a:p>
            <a:pPr eaLnBrk="1" hangingPunct="1">
              <a:lnSpc>
                <a:spcPct val="130000"/>
              </a:lnSpc>
              <a:defRPr/>
            </a:pPr>
            <a:endParaRPr lang="en-GB" alt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400"/>
              <a:t>How to Protect Yourself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738188"/>
            <a:ext cx="8229600" cy="5499100"/>
          </a:xfrm>
        </p:spPr>
        <p:txBody>
          <a:bodyPr/>
          <a:lstStyle/>
          <a:p>
            <a:pPr eaLnBrk="1" hangingPunct="1">
              <a:lnSpc>
                <a:spcPct val="200000"/>
              </a:lnSpc>
            </a:pPr>
            <a:r>
              <a:rPr lang="en-GB" altLang="en-US" sz="1800"/>
              <a:t>Listen to your instincts and stay in control. Don't be rushed.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Use secure websites. Don’t assume emails, letter or phone call is genuine.(People aren’t always who they say they are)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Your personal information is valuable – Never disclose PIN or passwords.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Do your homework - check who you are dealing with and find out about them. Pay using recommended method. 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1800"/>
              <a:t>Report it ! Text scams to 7726. emails to report@phishing.gov.uk</a:t>
            </a:r>
          </a:p>
          <a:p>
            <a:pPr eaLnBrk="1" hangingPunct="1">
              <a:lnSpc>
                <a:spcPct val="200000"/>
              </a:lnSpc>
            </a:pPr>
            <a:r>
              <a:rPr lang="en-GB" altLang="en-US" sz="2800"/>
              <a:t>If it’s too good to be true usually is……</a:t>
            </a:r>
          </a:p>
          <a:p>
            <a:pPr eaLnBrk="1" hangingPunct="1">
              <a:lnSpc>
                <a:spcPct val="140000"/>
              </a:lnSpc>
            </a:pPr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397</Words>
  <Application>Microsoft Office PowerPoint</Application>
  <PresentationFormat>On-screen Show (4:3)</PresentationFormat>
  <Paragraphs>67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Microsoft Sans Serif</vt:lpstr>
      <vt:lpstr>Verdana</vt:lpstr>
      <vt:lpstr>Default Design</vt:lpstr>
      <vt:lpstr> Frauds Today &amp;  keeping you safe</vt:lpstr>
      <vt:lpstr>PowerPoint Presentation</vt:lpstr>
      <vt:lpstr>Economic Crime Unit</vt:lpstr>
      <vt:lpstr>Fraud Facts</vt:lpstr>
      <vt:lpstr>What Underpins all fraud</vt:lpstr>
      <vt:lpstr>Current Common Fraud</vt:lpstr>
      <vt:lpstr>Cash Trapping bar device</vt:lpstr>
      <vt:lpstr>ATM and Card Crime</vt:lpstr>
      <vt:lpstr>PowerPoint Presentation</vt:lpstr>
      <vt:lpstr>How to Protect Yourself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SWP53597</dc:creator>
  <cp:lastModifiedBy>Alison Cooke</cp:lastModifiedBy>
  <cp:revision>95</cp:revision>
  <cp:lastPrinted>2022-11-15T08:40:45Z</cp:lastPrinted>
  <dcterms:created xsi:type="dcterms:W3CDTF">2010-01-05T10:44:02Z</dcterms:created>
  <dcterms:modified xsi:type="dcterms:W3CDTF">2023-02-21T12:25:23Z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b6c2f076-85fc-42f3-8c15-a0e5c511b515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  <property fmtid="{D5CDD505-2E9C-101B-9397-08002B2CF9AE}" pid="5" name="Classification">
    <vt:lpwstr>OFFICIAL</vt:lpwstr>
  </property>
  <property fmtid="{D5CDD505-2E9C-101B-9397-08002B2CF9AE}" pid="6" name="Visibility">
    <vt:lpwstr>NOT VISIBLE</vt:lpwstr>
  </property>
  <property fmtid="{D5CDD505-2E9C-101B-9397-08002B2CF9AE}" pid="7" name="MSIP_Label_66cf8fe5-b7b7-4df7-b38d-1c61ac2f6639_Enabled">
    <vt:lpwstr>true</vt:lpwstr>
  </property>
  <property fmtid="{D5CDD505-2E9C-101B-9397-08002B2CF9AE}" pid="8" name="MSIP_Label_66cf8fe5-b7b7-4df7-b38d-1c61ac2f6639_SetDate">
    <vt:lpwstr>2022-11-15T06:23:18Z</vt:lpwstr>
  </property>
  <property fmtid="{D5CDD505-2E9C-101B-9397-08002B2CF9AE}" pid="9" name="MSIP_Label_66cf8fe5-b7b7-4df7-b38d-1c61ac2f6639_Method">
    <vt:lpwstr>Standard</vt:lpwstr>
  </property>
  <property fmtid="{D5CDD505-2E9C-101B-9397-08002B2CF9AE}" pid="10" name="MSIP_Label_66cf8fe5-b7b7-4df7-b38d-1c61ac2f6639_Name">
    <vt:lpwstr>66cf8fe5-b7b7-4df7-b38d-1c61ac2f6639</vt:lpwstr>
  </property>
  <property fmtid="{D5CDD505-2E9C-101B-9397-08002B2CF9AE}" pid="11" name="MSIP_Label_66cf8fe5-b7b7-4df7-b38d-1c61ac2f6639_SiteId">
    <vt:lpwstr>270c2f4d-fd0c-4f08-92a9-e5bdd8a87e09</vt:lpwstr>
  </property>
  <property fmtid="{D5CDD505-2E9C-101B-9397-08002B2CF9AE}" pid="12" name="MSIP_Label_66cf8fe5-b7b7-4df7-b38d-1c61ac2f6639_ActionId">
    <vt:lpwstr>5ba8c1db-c610-4861-9f91-31e04bc0bd1a</vt:lpwstr>
  </property>
  <property fmtid="{D5CDD505-2E9C-101B-9397-08002B2CF9AE}" pid="13" name="MSIP_Label_66cf8fe5-b7b7-4df7-b38d-1c61ac2f6639_ContentBits">
    <vt:lpwstr>0</vt:lpwstr>
  </property>
</Properties>
</file>