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72" d="100"/>
          <a:sy n="72" d="100"/>
        </p:scale>
        <p:origin x="65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E8747DA-D32B-4E4D-81EE-B6E17B9CB982}" type="datetimeFigureOut">
              <a:rPr lang="en-GB" smtClean="0"/>
              <a:t>12/03/2018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20358C1-7CC4-453A-B84F-F5B50147725B}" type="slidenum">
              <a:rPr lang="en-GB" smtClean="0"/>
              <a:t>‹#›</a:t>
            </a:fld>
            <a:endParaRPr lang="en-GB" dirty="0"/>
          </a:p>
        </p:txBody>
      </p:sp>
    </p:spTree>
    <p:extLst>
      <p:ext uri="{BB962C8B-B14F-4D97-AF65-F5344CB8AC3E}">
        <p14:creationId xmlns:p14="http://schemas.microsoft.com/office/powerpoint/2010/main" val="3024408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8747DA-D32B-4E4D-81EE-B6E17B9CB982}" type="datetimeFigureOut">
              <a:rPr lang="en-GB" smtClean="0"/>
              <a:t>12/03/2018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20358C1-7CC4-453A-B84F-F5B50147725B}" type="slidenum">
              <a:rPr lang="en-GB" smtClean="0"/>
              <a:t>‹#›</a:t>
            </a:fld>
            <a:endParaRPr lang="en-GB" dirty="0"/>
          </a:p>
        </p:txBody>
      </p:sp>
    </p:spTree>
    <p:extLst>
      <p:ext uri="{BB962C8B-B14F-4D97-AF65-F5344CB8AC3E}">
        <p14:creationId xmlns:p14="http://schemas.microsoft.com/office/powerpoint/2010/main" val="1876513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E8747DA-D32B-4E4D-81EE-B6E17B9CB982}" type="datetimeFigureOut">
              <a:rPr lang="en-GB" smtClean="0"/>
              <a:t>12/03/2018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20358C1-7CC4-453A-B84F-F5B50147725B}" type="slidenum">
              <a:rPr lang="en-GB" smtClean="0"/>
              <a:t>‹#›</a:t>
            </a:fld>
            <a:endParaRPr lang="en-GB" dirty="0"/>
          </a:p>
        </p:txBody>
      </p:sp>
    </p:spTree>
    <p:extLst>
      <p:ext uri="{BB962C8B-B14F-4D97-AF65-F5344CB8AC3E}">
        <p14:creationId xmlns:p14="http://schemas.microsoft.com/office/powerpoint/2010/main" val="524380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E8747DA-D32B-4E4D-81EE-B6E17B9CB982}" type="datetimeFigureOut">
              <a:rPr lang="en-GB" smtClean="0"/>
              <a:t>12/03/2018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20358C1-7CC4-453A-B84F-F5B50147725B}" type="slidenum">
              <a:rPr lang="en-GB" smtClean="0"/>
              <a:t>‹#›</a:t>
            </a:fld>
            <a:endParaRPr lang="en-GB" dirty="0"/>
          </a:p>
        </p:txBody>
      </p:sp>
    </p:spTree>
    <p:extLst>
      <p:ext uri="{BB962C8B-B14F-4D97-AF65-F5344CB8AC3E}">
        <p14:creationId xmlns:p14="http://schemas.microsoft.com/office/powerpoint/2010/main" val="8735435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E8747DA-D32B-4E4D-81EE-B6E17B9CB982}" type="datetimeFigureOut">
              <a:rPr lang="en-GB" smtClean="0"/>
              <a:t>12/03/2018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20358C1-7CC4-453A-B84F-F5B50147725B}" type="slidenum">
              <a:rPr lang="en-GB" smtClean="0"/>
              <a:t>‹#›</a:t>
            </a:fld>
            <a:endParaRPr lang="en-GB" dirty="0"/>
          </a:p>
        </p:txBody>
      </p:sp>
    </p:spTree>
    <p:extLst>
      <p:ext uri="{BB962C8B-B14F-4D97-AF65-F5344CB8AC3E}">
        <p14:creationId xmlns:p14="http://schemas.microsoft.com/office/powerpoint/2010/main" val="2977256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E8747DA-D32B-4E4D-81EE-B6E17B9CB982}" type="datetimeFigureOut">
              <a:rPr lang="en-GB" smtClean="0"/>
              <a:t>12/03/2018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20358C1-7CC4-453A-B84F-F5B50147725B}" type="slidenum">
              <a:rPr lang="en-GB" smtClean="0"/>
              <a:t>‹#›</a:t>
            </a:fld>
            <a:endParaRPr lang="en-GB" dirty="0"/>
          </a:p>
        </p:txBody>
      </p:sp>
    </p:spTree>
    <p:extLst>
      <p:ext uri="{BB962C8B-B14F-4D97-AF65-F5344CB8AC3E}">
        <p14:creationId xmlns:p14="http://schemas.microsoft.com/office/powerpoint/2010/main" val="1174738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8747DA-D32B-4E4D-81EE-B6E17B9CB982}" type="datetimeFigureOut">
              <a:rPr lang="en-GB" smtClean="0"/>
              <a:t>12/03/2018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20358C1-7CC4-453A-B84F-F5B50147725B}" type="slidenum">
              <a:rPr lang="en-GB" smtClean="0"/>
              <a:t>‹#›</a:t>
            </a:fld>
            <a:endParaRPr lang="en-GB" dirty="0"/>
          </a:p>
        </p:txBody>
      </p:sp>
    </p:spTree>
    <p:extLst>
      <p:ext uri="{BB962C8B-B14F-4D97-AF65-F5344CB8AC3E}">
        <p14:creationId xmlns:p14="http://schemas.microsoft.com/office/powerpoint/2010/main" val="3706520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E8747DA-D32B-4E4D-81EE-B6E17B9CB982}" type="datetimeFigureOut">
              <a:rPr lang="en-GB" smtClean="0"/>
              <a:t>12/03/2018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20358C1-7CC4-453A-B84F-F5B50147725B}" type="slidenum">
              <a:rPr lang="en-GB" smtClean="0"/>
              <a:t>‹#›</a:t>
            </a:fld>
            <a:endParaRPr lang="en-GB" dirty="0"/>
          </a:p>
        </p:txBody>
      </p:sp>
    </p:spTree>
    <p:extLst>
      <p:ext uri="{BB962C8B-B14F-4D97-AF65-F5344CB8AC3E}">
        <p14:creationId xmlns:p14="http://schemas.microsoft.com/office/powerpoint/2010/main" val="747922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E8747DA-D32B-4E4D-81EE-B6E17B9CB982}" type="datetimeFigureOut">
              <a:rPr lang="en-GB" smtClean="0"/>
              <a:t>12/03/2018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20358C1-7CC4-453A-B84F-F5B50147725B}" type="slidenum">
              <a:rPr lang="en-GB" smtClean="0"/>
              <a:t>‹#›</a:t>
            </a:fld>
            <a:endParaRPr lang="en-GB" dirty="0"/>
          </a:p>
        </p:txBody>
      </p:sp>
    </p:spTree>
    <p:extLst>
      <p:ext uri="{BB962C8B-B14F-4D97-AF65-F5344CB8AC3E}">
        <p14:creationId xmlns:p14="http://schemas.microsoft.com/office/powerpoint/2010/main" val="3441411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8747DA-D32B-4E4D-81EE-B6E17B9CB982}" type="datetimeFigureOut">
              <a:rPr lang="en-GB" smtClean="0"/>
              <a:t>12/03/2018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20358C1-7CC4-453A-B84F-F5B50147725B}" type="slidenum">
              <a:rPr lang="en-GB" smtClean="0"/>
              <a:t>‹#›</a:t>
            </a:fld>
            <a:endParaRPr lang="en-GB" dirty="0"/>
          </a:p>
        </p:txBody>
      </p:sp>
    </p:spTree>
    <p:extLst>
      <p:ext uri="{BB962C8B-B14F-4D97-AF65-F5344CB8AC3E}">
        <p14:creationId xmlns:p14="http://schemas.microsoft.com/office/powerpoint/2010/main" val="3464009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8747DA-D32B-4E4D-81EE-B6E17B9CB982}" type="datetimeFigureOut">
              <a:rPr lang="en-GB" smtClean="0"/>
              <a:t>12/03/2018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20358C1-7CC4-453A-B84F-F5B50147725B}" type="slidenum">
              <a:rPr lang="en-GB" smtClean="0"/>
              <a:t>‹#›</a:t>
            </a:fld>
            <a:endParaRPr lang="en-GB" dirty="0"/>
          </a:p>
        </p:txBody>
      </p:sp>
    </p:spTree>
    <p:extLst>
      <p:ext uri="{BB962C8B-B14F-4D97-AF65-F5344CB8AC3E}">
        <p14:creationId xmlns:p14="http://schemas.microsoft.com/office/powerpoint/2010/main" val="292160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8747DA-D32B-4E4D-81EE-B6E17B9CB982}" type="datetimeFigureOut">
              <a:rPr lang="en-GB" smtClean="0"/>
              <a:t>12/03/2018</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0358C1-7CC4-453A-B84F-F5B50147725B}" type="slidenum">
              <a:rPr lang="en-GB" smtClean="0"/>
              <a:t>‹#›</a:t>
            </a:fld>
            <a:endParaRPr lang="en-GB" dirty="0"/>
          </a:p>
        </p:txBody>
      </p:sp>
    </p:spTree>
    <p:extLst>
      <p:ext uri="{BB962C8B-B14F-4D97-AF65-F5344CB8AC3E}">
        <p14:creationId xmlns:p14="http://schemas.microsoft.com/office/powerpoint/2010/main" val="19536560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hyperlink" Target="https://en.oxforddictionaries.com/definition/mindfulnes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29EF909-4A1A-422D-B6DD-5B8C4128A530}"/>
              </a:ext>
            </a:extLst>
          </p:cNvPr>
          <p:cNvSpPr>
            <a:spLocks noGrp="1"/>
          </p:cNvSpPr>
          <p:nvPr>
            <p:ph type="title"/>
          </p:nvPr>
        </p:nvSpPr>
        <p:spPr>
          <a:xfrm>
            <a:off x="1695450" y="154906"/>
            <a:ext cx="8972550" cy="299070"/>
          </a:xfrm>
          <a:solidFill>
            <a:schemeClr val="accent1">
              <a:lumMod val="60000"/>
              <a:lumOff val="40000"/>
            </a:schemeClr>
          </a:solidFill>
        </p:spPr>
        <p:txBody>
          <a:bodyPr>
            <a:normAutofit fontScale="90000"/>
          </a:bodyPr>
          <a:lstStyle/>
          <a:p>
            <a:pPr algn="ctr"/>
            <a:br>
              <a:rPr lang="en-GB" sz="2700" dirty="0">
                <a:solidFill>
                  <a:schemeClr val="bg1"/>
                </a:solidFill>
              </a:rPr>
            </a:br>
            <a:r>
              <a:rPr lang="en-GB" sz="2000" b="1" dirty="0">
                <a:solidFill>
                  <a:schemeClr val="accent1">
                    <a:lumMod val="75000"/>
                  </a:schemeClr>
                </a:solidFill>
              </a:rPr>
              <a:t>An academic poster demonstrating examples of the role of research in Applied Psychology.</a:t>
            </a:r>
            <a:br>
              <a:rPr lang="en-GB" sz="2000" dirty="0">
                <a:solidFill>
                  <a:schemeClr val="bg1"/>
                </a:solidFill>
                <a:highlight>
                  <a:srgbClr val="00FFFF"/>
                </a:highlight>
              </a:rPr>
            </a:br>
            <a:endParaRPr lang="en-GB" sz="2000" dirty="0">
              <a:solidFill>
                <a:schemeClr val="bg1"/>
              </a:solidFill>
              <a:highlight>
                <a:srgbClr val="00FFFF"/>
              </a:highlight>
            </a:endParaRPr>
          </a:p>
        </p:txBody>
      </p:sp>
      <p:sp>
        <p:nvSpPr>
          <p:cNvPr id="8" name="Text Placeholder 7">
            <a:extLst>
              <a:ext uri="{FF2B5EF4-FFF2-40B4-BE49-F238E27FC236}">
                <a16:creationId xmlns:a16="http://schemas.microsoft.com/office/drawing/2014/main" id="{F3FF7607-DFA9-4CFB-A8F1-549C3D02CA66}"/>
              </a:ext>
            </a:extLst>
          </p:cNvPr>
          <p:cNvSpPr>
            <a:spLocks noGrp="1"/>
          </p:cNvSpPr>
          <p:nvPr>
            <p:ph type="body" idx="1"/>
          </p:nvPr>
        </p:nvSpPr>
        <p:spPr>
          <a:xfrm>
            <a:off x="838654" y="1489884"/>
            <a:ext cx="1093918" cy="276138"/>
          </a:xfrm>
          <a:solidFill>
            <a:schemeClr val="accent1">
              <a:lumMod val="60000"/>
              <a:lumOff val="40000"/>
            </a:schemeClr>
          </a:solidFill>
        </p:spPr>
        <p:txBody>
          <a:bodyPr>
            <a:noAutofit/>
          </a:bodyPr>
          <a:lstStyle/>
          <a:p>
            <a:r>
              <a:rPr lang="en-GB" sz="1200" dirty="0">
                <a:solidFill>
                  <a:schemeClr val="accent1">
                    <a:lumMod val="75000"/>
                  </a:schemeClr>
                </a:solidFill>
              </a:rPr>
              <a:t>Introduction</a:t>
            </a:r>
          </a:p>
        </p:txBody>
      </p:sp>
      <p:sp>
        <p:nvSpPr>
          <p:cNvPr id="9" name="Content Placeholder 8">
            <a:extLst>
              <a:ext uri="{FF2B5EF4-FFF2-40B4-BE49-F238E27FC236}">
                <a16:creationId xmlns:a16="http://schemas.microsoft.com/office/drawing/2014/main" id="{1348308E-0A86-486A-845E-EFC65339E629}"/>
              </a:ext>
            </a:extLst>
          </p:cNvPr>
          <p:cNvSpPr>
            <a:spLocks noGrp="1"/>
          </p:cNvSpPr>
          <p:nvPr>
            <p:ph sz="half" idx="2"/>
          </p:nvPr>
        </p:nvSpPr>
        <p:spPr>
          <a:xfrm>
            <a:off x="780050" y="1729185"/>
            <a:ext cx="3527404" cy="4075079"/>
          </a:xfrm>
        </p:spPr>
        <p:txBody>
          <a:bodyPr>
            <a:noAutofit/>
          </a:bodyPr>
          <a:lstStyle/>
          <a:p>
            <a:pPr marL="0" indent="0">
              <a:buNone/>
            </a:pPr>
            <a:r>
              <a:rPr lang="en-GB" sz="1000" dirty="0">
                <a:solidFill>
                  <a:schemeClr val="bg1"/>
                </a:solidFill>
              </a:rPr>
              <a:t>Clinical psychologists are professionals who can offer psychological assessments and intervention for mental illness and behavioural problems. The following literature looks at mindfulness-based interventions to improve mental health. Research within this field must be carried out in order to develop effective treatment methods for alleviating the effects of the many disorders associated in mental health. One of the studies attempts to investigate the feasibility of applying a modified, adolescent-focused mindfulness program to suit a clinically mixed diagnoses outpatient population and evaluate change using validated adolescent mindfulness and third party measures. A literature search revealed no study utilized validated mindfulness measures in evaluation and few included third party measures and outcomes. It was hypothesized that this intervention would improve mental health outcomes and decrease psychological distress and its symptoms. The second study examines whether MBCT increases momentary positive emotions and the ability to make use of natural rewards in daily life, to the knowledge of this study it is the first to examine how  MBCTs associated with changes in people’s momentary affective responses in their daily life context. This trial is the first to examine whether a non a nonpharmacological intervention can be used to modify a resilience phenotype, this study hypothesized that MBCT is an intervention that increases the ability to make use of natural, moment-to-moment rewards in the environment, thereby increasing PA. All study procedures in both articles were approved by Medical ethics committees and no ethical issues were identified.</a:t>
            </a:r>
          </a:p>
          <a:p>
            <a:pPr marL="0" indent="0">
              <a:buNone/>
            </a:pPr>
            <a:endParaRPr lang="en-GB" sz="1000" dirty="0">
              <a:solidFill>
                <a:schemeClr val="bg1"/>
              </a:solidFill>
            </a:endParaRPr>
          </a:p>
        </p:txBody>
      </p:sp>
      <p:sp>
        <p:nvSpPr>
          <p:cNvPr id="12" name="Content Placeholder 11">
            <a:extLst>
              <a:ext uri="{FF2B5EF4-FFF2-40B4-BE49-F238E27FC236}">
                <a16:creationId xmlns:a16="http://schemas.microsoft.com/office/drawing/2014/main" id="{22A4CDB5-CC35-4C35-BED3-E8F32FE06577}"/>
              </a:ext>
            </a:extLst>
          </p:cNvPr>
          <p:cNvSpPr>
            <a:spLocks noGrp="1"/>
          </p:cNvSpPr>
          <p:nvPr>
            <p:ph sz="quarter" idx="4"/>
          </p:nvPr>
        </p:nvSpPr>
        <p:spPr>
          <a:xfrm>
            <a:off x="7831108" y="1460898"/>
            <a:ext cx="3751291" cy="2977997"/>
          </a:xfrm>
        </p:spPr>
        <p:txBody>
          <a:bodyPr>
            <a:normAutofit lnSpcReduction="10000"/>
          </a:bodyPr>
          <a:lstStyle/>
          <a:p>
            <a:pPr marL="0" indent="0">
              <a:lnSpc>
                <a:spcPct val="100000"/>
              </a:lnSpc>
              <a:spcBef>
                <a:spcPts val="0"/>
              </a:spcBef>
              <a:buNone/>
            </a:pPr>
            <a:r>
              <a:rPr lang="en-GB" sz="1000" dirty="0">
                <a:solidFill>
                  <a:schemeClr val="bg1"/>
                </a:solidFill>
              </a:rPr>
              <a:t>Past year, the mean age of participants was 43.9 years. (SD=9.6) 75% were female and all Caucasian.</a:t>
            </a:r>
          </a:p>
          <a:p>
            <a:pPr marL="0" indent="0">
              <a:lnSpc>
                <a:spcPct val="100000"/>
              </a:lnSpc>
              <a:spcBef>
                <a:spcPts val="0"/>
              </a:spcBef>
              <a:buNone/>
            </a:pPr>
            <a:r>
              <a:rPr lang="en-GB" sz="1000" u="sng" dirty="0">
                <a:solidFill>
                  <a:schemeClr val="bg1"/>
                </a:solidFill>
              </a:rPr>
              <a:t>Design</a:t>
            </a:r>
            <a:r>
              <a:rPr lang="en-GB" sz="1000" dirty="0">
                <a:solidFill>
                  <a:schemeClr val="bg1"/>
                </a:solidFill>
              </a:rPr>
              <a:t> – randomized control trial, 8 weekly MBCT training sessions following the protocol of Segal et al. (2002). lasting 2.5hrs. ESM, momentary assessment method (Csikszentmihalyi &amp; Larson, 1987). Self assessment forms which were rated on a 7-point </a:t>
            </a:r>
            <a:r>
              <a:rPr lang="en-GB" sz="1000" dirty="0" err="1">
                <a:solidFill>
                  <a:schemeClr val="bg1"/>
                </a:solidFill>
              </a:rPr>
              <a:t>likert</a:t>
            </a:r>
            <a:r>
              <a:rPr lang="en-GB" sz="1000" dirty="0">
                <a:solidFill>
                  <a:schemeClr val="bg1"/>
                </a:solidFill>
              </a:rPr>
              <a:t> scale and were completed within 15 minutes after a random signal was emitted by a wrist watch participants received, if after 15 minutes results were excluded from analysis.</a:t>
            </a:r>
          </a:p>
          <a:p>
            <a:pPr marL="0" indent="0">
              <a:lnSpc>
                <a:spcPct val="100000"/>
              </a:lnSpc>
              <a:spcBef>
                <a:spcPts val="0"/>
              </a:spcBef>
              <a:buNone/>
            </a:pPr>
            <a:r>
              <a:rPr lang="en-GB" sz="1000" u="sng" dirty="0">
                <a:solidFill>
                  <a:schemeClr val="bg1"/>
                </a:solidFill>
              </a:rPr>
              <a:t>Materials </a:t>
            </a:r>
            <a:r>
              <a:rPr lang="en-GB" sz="1000" dirty="0">
                <a:solidFill>
                  <a:schemeClr val="bg1"/>
                </a:solidFill>
              </a:rPr>
              <a:t>- MBCT training sessions, Self assessment forms rated on a 7-point </a:t>
            </a:r>
            <a:r>
              <a:rPr lang="en-GB" sz="1000" dirty="0" err="1">
                <a:solidFill>
                  <a:schemeClr val="bg1"/>
                </a:solidFill>
              </a:rPr>
              <a:t>likert</a:t>
            </a:r>
            <a:r>
              <a:rPr lang="en-GB" sz="1000" dirty="0">
                <a:solidFill>
                  <a:schemeClr val="bg1"/>
                </a:solidFill>
              </a:rPr>
              <a:t> scale. The 17-item HDRS ,Hamilton, (1960). IDS-SR Rush et al, (1996). PSWQ, Meyer et al, (1990). RSS, Conway, </a:t>
            </a:r>
            <a:r>
              <a:rPr lang="en-GB" sz="1000" dirty="0" err="1">
                <a:solidFill>
                  <a:schemeClr val="bg1"/>
                </a:solidFill>
              </a:rPr>
              <a:t>Csank</a:t>
            </a:r>
            <a:r>
              <a:rPr lang="en-GB" sz="1000" dirty="0">
                <a:solidFill>
                  <a:schemeClr val="bg1"/>
                </a:solidFill>
              </a:rPr>
              <a:t>, Holm, &amp; Blake,(2000). </a:t>
            </a:r>
          </a:p>
          <a:p>
            <a:pPr marL="0" indent="0">
              <a:lnSpc>
                <a:spcPct val="100000"/>
              </a:lnSpc>
              <a:spcBef>
                <a:spcPts val="0"/>
              </a:spcBef>
              <a:buNone/>
            </a:pPr>
            <a:r>
              <a:rPr lang="en-GB" sz="1000" u="sng" dirty="0">
                <a:solidFill>
                  <a:schemeClr val="bg1"/>
                </a:solidFill>
              </a:rPr>
              <a:t>Procedure</a:t>
            </a:r>
            <a:r>
              <a:rPr lang="en-GB" sz="1000" dirty="0">
                <a:solidFill>
                  <a:schemeClr val="bg1"/>
                </a:solidFill>
              </a:rPr>
              <a:t> –all participants signed an informed consent form, 8 weekly meetings lasting 2.5hrs were run in groups of 10-15. assessment periods for both controlled participants and MBCT participants matched. Sessions included guided meditations, experiential exercises and discussions. In addition to the weekly group session participants received CD’s with guided exercises. Using a 7-point </a:t>
            </a:r>
            <a:r>
              <a:rPr lang="en-GB" sz="1000" dirty="0" err="1">
                <a:solidFill>
                  <a:schemeClr val="bg1"/>
                </a:solidFill>
              </a:rPr>
              <a:t>likert</a:t>
            </a:r>
            <a:r>
              <a:rPr lang="en-GB" sz="1000" dirty="0">
                <a:solidFill>
                  <a:schemeClr val="bg1"/>
                </a:solidFill>
              </a:rPr>
              <a:t> scale participants rated  their pleasantness of daily life activities, PA and NA. </a:t>
            </a:r>
          </a:p>
          <a:p>
            <a:pPr marL="0" indent="0">
              <a:lnSpc>
                <a:spcPct val="100000"/>
              </a:lnSpc>
              <a:spcBef>
                <a:spcPts val="0"/>
              </a:spcBef>
              <a:buNone/>
            </a:pPr>
            <a:endParaRPr lang="en-GB" sz="1000" dirty="0"/>
          </a:p>
        </p:txBody>
      </p:sp>
      <p:sp>
        <p:nvSpPr>
          <p:cNvPr id="17" name="TextBox 16">
            <a:extLst>
              <a:ext uri="{FF2B5EF4-FFF2-40B4-BE49-F238E27FC236}">
                <a16:creationId xmlns:a16="http://schemas.microsoft.com/office/drawing/2014/main" id="{BF04C787-73DC-42AE-9169-8115B122C798}"/>
              </a:ext>
            </a:extLst>
          </p:cNvPr>
          <p:cNvSpPr txBox="1"/>
          <p:nvPr/>
        </p:nvSpPr>
        <p:spPr>
          <a:xfrm>
            <a:off x="727161" y="462286"/>
            <a:ext cx="10549402" cy="338554"/>
          </a:xfrm>
          <a:prstGeom prst="rect">
            <a:avLst/>
          </a:prstGeom>
          <a:noFill/>
        </p:spPr>
        <p:txBody>
          <a:bodyPr wrap="square" rtlCol="0">
            <a:spAutoFit/>
          </a:bodyPr>
          <a:lstStyle/>
          <a:p>
            <a:r>
              <a:rPr lang="en-GB" sz="1600" dirty="0">
                <a:solidFill>
                  <a:schemeClr val="bg1"/>
                </a:solidFill>
              </a:rPr>
              <a:t>Danielle Evans 																			UWTSD</a:t>
            </a:r>
          </a:p>
        </p:txBody>
      </p:sp>
      <p:sp>
        <p:nvSpPr>
          <p:cNvPr id="20" name="TextBox 19">
            <a:extLst>
              <a:ext uri="{FF2B5EF4-FFF2-40B4-BE49-F238E27FC236}">
                <a16:creationId xmlns:a16="http://schemas.microsoft.com/office/drawing/2014/main" id="{3CC9E3AC-2C97-48B8-9B6A-70E71088189D}"/>
              </a:ext>
            </a:extLst>
          </p:cNvPr>
          <p:cNvSpPr txBox="1"/>
          <p:nvPr/>
        </p:nvSpPr>
        <p:spPr>
          <a:xfrm>
            <a:off x="764405" y="738664"/>
            <a:ext cx="10792594" cy="707886"/>
          </a:xfrm>
          <a:prstGeom prst="rect">
            <a:avLst/>
          </a:prstGeom>
          <a:noFill/>
        </p:spPr>
        <p:txBody>
          <a:bodyPr wrap="square" rtlCol="0">
            <a:spAutoFit/>
          </a:bodyPr>
          <a:lstStyle/>
          <a:p>
            <a:r>
              <a:rPr lang="en-GB" sz="1000" dirty="0">
                <a:solidFill>
                  <a:schemeClr val="bg1"/>
                </a:solidFill>
              </a:rPr>
              <a:t>The aim of these studies was to determine if Mindfulness Cognitive Behaviour Therapy (MBCT) and or Mindfulness-based Stress Reduction (MBSR) has a positive impact on mental health. Article 1 describes the development of a mindfulness-based intervention group program for adolescents with psychiatric disorders. Article 2 examines whether mindfulness-based cognitive therapy increases momentary positive emotions and reward experience in adults vulnerable to depression. Mindfulness is the psychological process of bringing one’s attention to experiences occurring in the present moment. Both studies indicate positive effects on Mental Health from practicing Mindfulness techniques.</a:t>
            </a:r>
          </a:p>
        </p:txBody>
      </p:sp>
      <p:sp>
        <p:nvSpPr>
          <p:cNvPr id="29" name="Content Placeholder 8">
            <a:extLst>
              <a:ext uri="{FF2B5EF4-FFF2-40B4-BE49-F238E27FC236}">
                <a16:creationId xmlns:a16="http://schemas.microsoft.com/office/drawing/2014/main" id="{7A7130E0-503E-4B4D-9491-7FC3821A6D25}"/>
              </a:ext>
            </a:extLst>
          </p:cNvPr>
          <p:cNvSpPr txBox="1">
            <a:spLocks/>
          </p:cNvSpPr>
          <p:nvPr/>
        </p:nvSpPr>
        <p:spPr>
          <a:xfrm>
            <a:off x="4358496" y="2606730"/>
            <a:ext cx="3566304" cy="362141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100" dirty="0">
              <a:solidFill>
                <a:schemeClr val="bg1"/>
              </a:solidFill>
            </a:endParaRPr>
          </a:p>
        </p:txBody>
      </p:sp>
      <p:sp>
        <p:nvSpPr>
          <p:cNvPr id="33" name="Content Placeholder 11">
            <a:extLst>
              <a:ext uri="{FF2B5EF4-FFF2-40B4-BE49-F238E27FC236}">
                <a16:creationId xmlns:a16="http://schemas.microsoft.com/office/drawing/2014/main" id="{F8002E2C-6A15-4FC0-95C7-4E2EDCBDB70C}"/>
              </a:ext>
            </a:extLst>
          </p:cNvPr>
          <p:cNvSpPr txBox="1">
            <a:spLocks/>
          </p:cNvSpPr>
          <p:nvPr/>
        </p:nvSpPr>
        <p:spPr>
          <a:xfrm>
            <a:off x="4345796" y="2642236"/>
            <a:ext cx="3566303" cy="24377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1100" dirty="0"/>
          </a:p>
        </p:txBody>
      </p:sp>
      <p:sp>
        <p:nvSpPr>
          <p:cNvPr id="34" name="Rectangle 33">
            <a:extLst>
              <a:ext uri="{FF2B5EF4-FFF2-40B4-BE49-F238E27FC236}">
                <a16:creationId xmlns:a16="http://schemas.microsoft.com/office/drawing/2014/main" id="{BD47BF87-94E7-42D6-A4D2-6F5814C5E162}"/>
              </a:ext>
            </a:extLst>
          </p:cNvPr>
          <p:cNvSpPr/>
          <p:nvPr/>
        </p:nvSpPr>
        <p:spPr>
          <a:xfrm>
            <a:off x="4279900" y="2303172"/>
            <a:ext cx="3525808" cy="246221"/>
          </a:xfrm>
          <a:prstGeom prst="rect">
            <a:avLst/>
          </a:prstGeom>
        </p:spPr>
        <p:txBody>
          <a:bodyPr wrap="square">
            <a:spAutoFit/>
          </a:bodyPr>
          <a:lstStyle/>
          <a:p>
            <a:r>
              <a:rPr lang="en-GB" sz="1000" dirty="0">
                <a:solidFill>
                  <a:schemeClr val="bg1"/>
                </a:solidFill>
              </a:rPr>
              <a:t>.</a:t>
            </a:r>
          </a:p>
        </p:txBody>
      </p:sp>
      <p:sp>
        <p:nvSpPr>
          <p:cNvPr id="35" name="Text Placeholder 7">
            <a:extLst>
              <a:ext uri="{FF2B5EF4-FFF2-40B4-BE49-F238E27FC236}">
                <a16:creationId xmlns:a16="http://schemas.microsoft.com/office/drawing/2014/main" id="{E1FF0622-813C-4C95-8A0C-184EB4D2B8CF}"/>
              </a:ext>
            </a:extLst>
          </p:cNvPr>
          <p:cNvSpPr txBox="1">
            <a:spLocks/>
          </p:cNvSpPr>
          <p:nvPr/>
        </p:nvSpPr>
        <p:spPr>
          <a:xfrm>
            <a:off x="855118" y="5613775"/>
            <a:ext cx="1093918" cy="276138"/>
          </a:xfrm>
          <a:prstGeom prst="rect">
            <a:avLst/>
          </a:prstGeom>
          <a:solidFill>
            <a:schemeClr val="accent1">
              <a:lumMod val="60000"/>
              <a:lumOff val="40000"/>
            </a:schemeClr>
          </a:solidFill>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sz="1200" dirty="0">
                <a:solidFill>
                  <a:schemeClr val="accent1">
                    <a:lumMod val="75000"/>
                  </a:schemeClr>
                </a:solidFill>
              </a:rPr>
              <a:t>Method</a:t>
            </a:r>
          </a:p>
        </p:txBody>
      </p:sp>
      <p:cxnSp>
        <p:nvCxnSpPr>
          <p:cNvPr id="39" name="Straight Connector 38">
            <a:extLst>
              <a:ext uri="{FF2B5EF4-FFF2-40B4-BE49-F238E27FC236}">
                <a16:creationId xmlns:a16="http://schemas.microsoft.com/office/drawing/2014/main" id="{954799B6-82F8-49E5-A9F6-5993FD043AE3}"/>
              </a:ext>
            </a:extLst>
          </p:cNvPr>
          <p:cNvCxnSpPr>
            <a:cxnSpLocks/>
          </p:cNvCxnSpPr>
          <p:nvPr/>
        </p:nvCxnSpPr>
        <p:spPr>
          <a:xfrm>
            <a:off x="865057" y="1418424"/>
            <a:ext cx="1071734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72DBEEE2-4335-4CB8-862F-F1FC63BC08FC}"/>
              </a:ext>
            </a:extLst>
          </p:cNvPr>
          <p:cNvCxnSpPr>
            <a:cxnSpLocks/>
          </p:cNvCxnSpPr>
          <p:nvPr/>
        </p:nvCxnSpPr>
        <p:spPr>
          <a:xfrm>
            <a:off x="4279898" y="1538420"/>
            <a:ext cx="0" cy="5319580"/>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6194550A-4C08-4969-96D5-889D16397EFB}"/>
              </a:ext>
            </a:extLst>
          </p:cNvPr>
          <p:cNvCxnSpPr>
            <a:cxnSpLocks/>
          </p:cNvCxnSpPr>
          <p:nvPr/>
        </p:nvCxnSpPr>
        <p:spPr>
          <a:xfrm flipH="1">
            <a:off x="7786239" y="1536464"/>
            <a:ext cx="19469" cy="5321536"/>
          </a:xfrm>
          <a:prstGeom prst="line">
            <a:avLst/>
          </a:prstGeom>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0CC8C595-A550-437E-9DF2-FCA2FB2F3231}"/>
              </a:ext>
            </a:extLst>
          </p:cNvPr>
          <p:cNvSpPr txBox="1"/>
          <p:nvPr/>
        </p:nvSpPr>
        <p:spPr>
          <a:xfrm>
            <a:off x="4254501" y="1442972"/>
            <a:ext cx="3563906" cy="5478423"/>
          </a:xfrm>
          <a:prstGeom prst="rect">
            <a:avLst/>
          </a:prstGeom>
          <a:noFill/>
        </p:spPr>
        <p:txBody>
          <a:bodyPr wrap="square" rtlCol="0">
            <a:spAutoFit/>
          </a:bodyPr>
          <a:lstStyle/>
          <a:p>
            <a:r>
              <a:rPr lang="en-GB" sz="1000" dirty="0">
                <a:solidFill>
                  <a:schemeClr val="bg1"/>
                </a:solidFill>
              </a:rPr>
              <a:t>acute substance use, acute psychosis, organic brain impairment</a:t>
            </a:r>
          </a:p>
          <a:p>
            <a:r>
              <a:rPr lang="en-GB" sz="1000" dirty="0">
                <a:solidFill>
                  <a:schemeClr val="bg1"/>
                </a:solidFill>
              </a:rPr>
              <a:t>and previous mindfulness-based experience. 10 Caucasian</a:t>
            </a:r>
          </a:p>
          <a:p>
            <a:r>
              <a:rPr lang="en-GB" sz="1000" dirty="0">
                <a:solidFill>
                  <a:schemeClr val="bg1"/>
                </a:solidFill>
              </a:rPr>
              <a:t>participants consented and formed a group, the average age was 15.7 years (SD=1.07; range=14-17), 70% were female.</a:t>
            </a:r>
          </a:p>
          <a:p>
            <a:r>
              <a:rPr lang="en-GB" sz="1000" u="sng" dirty="0">
                <a:solidFill>
                  <a:schemeClr val="bg1"/>
                </a:solidFill>
              </a:rPr>
              <a:t>Design</a:t>
            </a:r>
            <a:r>
              <a:rPr lang="en-GB" sz="1000" dirty="0">
                <a:solidFill>
                  <a:schemeClr val="bg1"/>
                </a:solidFill>
              </a:rPr>
              <a:t> – this preliminary trial used a single-group, longitudinal design. Measures completed at pre-post intervention and at 3-month follow-up. Weekly homework logs after each of the five sessions and a satisfaction survey at the end of the program were also completed. Mindfulness and psychological functioning was analysed each with one-way repeated measures analysis of variance (ANOVA) using time as the independent variable (pre- and post- intervention and follow-up) the dependent variables were psychological distress, self-esteem, mindfulness and psychological inflexibility. Significant effects were followed up using post hoc pairwise t-tests, satisfaction was assessed with four Likert scale questions and five open-ended comments. </a:t>
            </a:r>
            <a:r>
              <a:rPr lang="en-GB" sz="1000" u="sng" dirty="0">
                <a:solidFill>
                  <a:schemeClr val="bg1"/>
                </a:solidFill>
              </a:rPr>
              <a:t>Materials</a:t>
            </a:r>
            <a:r>
              <a:rPr lang="en-GB" sz="1000" dirty="0">
                <a:solidFill>
                  <a:schemeClr val="bg1"/>
                </a:solidFill>
              </a:rPr>
              <a:t> -  the Depression Anxiety Stress Lovibond &amp; Lovibond, (1995). Rosenberg Self-Esteem Scale, Rosenberg, (1965). Children’s Acceptance and Mindfulness Measure, Greco, Baer and Smith, (2011). and Avoidance and Fusion Questionnaire for Youth, (AFQ-Y8; Greco, Lambert &amp; Baer, 2008). Child Behaviour Checklist, </a:t>
            </a:r>
            <a:r>
              <a:rPr lang="en-GB" sz="1000" dirty="0" err="1">
                <a:solidFill>
                  <a:schemeClr val="bg1"/>
                </a:solidFill>
              </a:rPr>
              <a:t>Achenben</a:t>
            </a:r>
            <a:r>
              <a:rPr lang="en-GB" sz="1000" dirty="0">
                <a:solidFill>
                  <a:schemeClr val="bg1"/>
                </a:solidFill>
              </a:rPr>
              <a:t>, (1991).</a:t>
            </a:r>
          </a:p>
          <a:p>
            <a:r>
              <a:rPr lang="en-GB" sz="1000" u="sng" dirty="0">
                <a:solidFill>
                  <a:schemeClr val="bg1"/>
                </a:solidFill>
              </a:rPr>
              <a:t>Procedure </a:t>
            </a:r>
            <a:r>
              <a:rPr lang="en-GB" sz="1000" dirty="0">
                <a:solidFill>
                  <a:schemeClr val="bg1"/>
                </a:solidFill>
              </a:rPr>
              <a:t>–  Adolescents and parents completed measures at pre-post intervention and at 3-month follow-up. In addition adolescents completed weekly homework logs after each of the five sessions and a satisfaction survey at the end of the program, Parents completed the Child Behaviour Checklist (CBCL; </a:t>
            </a:r>
            <a:r>
              <a:rPr lang="en-GB" sz="1000" dirty="0" err="1">
                <a:solidFill>
                  <a:schemeClr val="bg1"/>
                </a:solidFill>
              </a:rPr>
              <a:t>Achenben</a:t>
            </a:r>
            <a:r>
              <a:rPr lang="en-GB" sz="1000" dirty="0">
                <a:solidFill>
                  <a:schemeClr val="bg1"/>
                </a:solidFill>
              </a:rPr>
              <a:t>, 1991). All participants signed informed consent form.</a:t>
            </a:r>
          </a:p>
          <a:p>
            <a:r>
              <a:rPr lang="en-GB" sz="1000" u="sng" dirty="0">
                <a:solidFill>
                  <a:schemeClr val="bg1"/>
                </a:solidFill>
              </a:rPr>
              <a:t> 2 – Mindfulness Training &amp; Momentary Positive Emotions Participants</a:t>
            </a:r>
            <a:r>
              <a:rPr lang="en-GB" sz="1000" dirty="0">
                <a:solidFill>
                  <a:schemeClr val="bg1"/>
                </a:solidFill>
              </a:rPr>
              <a:t> – recruited from outpatient mental health care facilities in Maastricht, Netherlands adults with residual symptomatology after at least one episode of major depressive disorder. Exclusion criteria included, fulfilling criteria for current depressive disorder, schizophrenia or psychotic episodes in the </a:t>
            </a:r>
          </a:p>
        </p:txBody>
      </p:sp>
      <p:sp>
        <p:nvSpPr>
          <p:cNvPr id="2" name="TextBox 1">
            <a:extLst>
              <a:ext uri="{FF2B5EF4-FFF2-40B4-BE49-F238E27FC236}">
                <a16:creationId xmlns:a16="http://schemas.microsoft.com/office/drawing/2014/main" id="{B2EB1C2C-777E-4AEB-B1E6-3C472C2E9BD3}"/>
              </a:ext>
            </a:extLst>
          </p:cNvPr>
          <p:cNvSpPr txBox="1"/>
          <p:nvPr/>
        </p:nvSpPr>
        <p:spPr>
          <a:xfrm>
            <a:off x="777065" y="5841320"/>
            <a:ext cx="3533373" cy="861774"/>
          </a:xfrm>
          <a:prstGeom prst="rect">
            <a:avLst/>
          </a:prstGeom>
          <a:noFill/>
        </p:spPr>
        <p:txBody>
          <a:bodyPr wrap="square" rtlCol="0">
            <a:spAutoFit/>
          </a:bodyPr>
          <a:lstStyle/>
          <a:p>
            <a:r>
              <a:rPr lang="en-GB" sz="1000" u="sng" dirty="0">
                <a:solidFill>
                  <a:schemeClr val="bg1"/>
                </a:solidFill>
              </a:rPr>
              <a:t>Article 1 - Taming the Adolescent Mind</a:t>
            </a:r>
          </a:p>
          <a:p>
            <a:r>
              <a:rPr lang="en-GB" sz="1000" u="sng" dirty="0">
                <a:solidFill>
                  <a:schemeClr val="bg1"/>
                </a:solidFill>
              </a:rPr>
              <a:t>Participants</a:t>
            </a:r>
            <a:r>
              <a:rPr lang="en-GB" sz="1000" dirty="0">
                <a:solidFill>
                  <a:schemeClr val="bg1"/>
                </a:solidFill>
              </a:rPr>
              <a:t> – recruited from case lists and outpatients of the Child and Youth Mental Health Service, Brisbane. All participants were diagnosed with a mental health disorder and between the ages of 13-17 years excluded participants with acute suicidality, </a:t>
            </a:r>
            <a:endParaRPr lang="en-GB" sz="1000" dirty="0"/>
          </a:p>
        </p:txBody>
      </p:sp>
      <p:sp>
        <p:nvSpPr>
          <p:cNvPr id="22" name="Text Placeholder 7">
            <a:extLst>
              <a:ext uri="{FF2B5EF4-FFF2-40B4-BE49-F238E27FC236}">
                <a16:creationId xmlns:a16="http://schemas.microsoft.com/office/drawing/2014/main" id="{97AB92BA-95FC-41D0-89E8-51BE2ACAC9CB}"/>
              </a:ext>
            </a:extLst>
          </p:cNvPr>
          <p:cNvSpPr txBox="1">
            <a:spLocks/>
          </p:cNvSpPr>
          <p:nvPr/>
        </p:nvSpPr>
        <p:spPr>
          <a:xfrm>
            <a:off x="5454903" y="510555"/>
            <a:ext cx="1093918" cy="276138"/>
          </a:xfrm>
          <a:prstGeom prst="rect">
            <a:avLst/>
          </a:prstGeom>
          <a:solidFill>
            <a:schemeClr val="accent1">
              <a:lumMod val="60000"/>
              <a:lumOff val="40000"/>
            </a:schemeClr>
          </a:solidFill>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lgn="ctr"/>
            <a:r>
              <a:rPr lang="en-GB" sz="1200" dirty="0">
                <a:solidFill>
                  <a:schemeClr val="accent1">
                    <a:lumMod val="75000"/>
                  </a:schemeClr>
                </a:solidFill>
              </a:rPr>
              <a:t>Abstract</a:t>
            </a:r>
          </a:p>
        </p:txBody>
      </p:sp>
      <p:sp>
        <p:nvSpPr>
          <p:cNvPr id="23" name="Text Placeholder 7">
            <a:extLst>
              <a:ext uri="{FF2B5EF4-FFF2-40B4-BE49-F238E27FC236}">
                <a16:creationId xmlns:a16="http://schemas.microsoft.com/office/drawing/2014/main" id="{8BC696DE-C075-4AD9-A2F9-001F1A5491B4}"/>
              </a:ext>
            </a:extLst>
          </p:cNvPr>
          <p:cNvSpPr txBox="1">
            <a:spLocks/>
          </p:cNvSpPr>
          <p:nvPr/>
        </p:nvSpPr>
        <p:spPr>
          <a:xfrm>
            <a:off x="7897004" y="4404444"/>
            <a:ext cx="1093918" cy="276138"/>
          </a:xfrm>
          <a:prstGeom prst="rect">
            <a:avLst/>
          </a:prstGeom>
          <a:solidFill>
            <a:schemeClr val="accent1">
              <a:lumMod val="60000"/>
              <a:lumOff val="40000"/>
            </a:schemeClr>
          </a:solidFill>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sz="1200" dirty="0">
                <a:solidFill>
                  <a:schemeClr val="accent1">
                    <a:lumMod val="75000"/>
                  </a:schemeClr>
                </a:solidFill>
              </a:rPr>
              <a:t>Results </a:t>
            </a:r>
          </a:p>
        </p:txBody>
      </p:sp>
      <p:sp>
        <p:nvSpPr>
          <p:cNvPr id="10" name="TextBox 9">
            <a:extLst>
              <a:ext uri="{FF2B5EF4-FFF2-40B4-BE49-F238E27FC236}">
                <a16:creationId xmlns:a16="http://schemas.microsoft.com/office/drawing/2014/main" id="{471E8D2D-2D1A-4978-89AA-2610CD2EA244}"/>
              </a:ext>
            </a:extLst>
          </p:cNvPr>
          <p:cNvSpPr txBox="1"/>
          <p:nvPr/>
        </p:nvSpPr>
        <p:spPr>
          <a:xfrm>
            <a:off x="7866465" y="4677257"/>
            <a:ext cx="3676482" cy="1323439"/>
          </a:xfrm>
          <a:prstGeom prst="rect">
            <a:avLst/>
          </a:prstGeom>
          <a:noFill/>
        </p:spPr>
        <p:txBody>
          <a:bodyPr wrap="square" rtlCol="0">
            <a:spAutoFit/>
          </a:bodyPr>
          <a:lstStyle/>
          <a:p>
            <a:r>
              <a:rPr lang="en-GB" sz="1000" dirty="0">
                <a:solidFill>
                  <a:schemeClr val="bg1"/>
                </a:solidFill>
              </a:rPr>
              <a:t>Article  1 – Psychological distress pre- intervention mean score 68.00 (SD=34.70) at 3 month follow-up mean score 43.78 (SD=31.84) Self-esteem pre- intervention mean score 11.20(SD=6.07) at 3 month follow up mean at 15.11(	SD=717)</a:t>
            </a:r>
          </a:p>
          <a:p>
            <a:r>
              <a:rPr lang="en-GB" sz="1000" dirty="0">
                <a:solidFill>
                  <a:schemeClr val="bg1"/>
                </a:solidFill>
              </a:rPr>
              <a:t>A significant effect of time was found for both of these.</a:t>
            </a:r>
          </a:p>
          <a:p>
            <a:r>
              <a:rPr lang="en-GB" sz="1000" dirty="0">
                <a:solidFill>
                  <a:schemeClr val="bg1"/>
                </a:solidFill>
              </a:rPr>
              <a:t>Article 2 – Results show that MBCT was associated with more overall PA, higher appraisal of activities as pleasant and higher levels of reward experience compared to CONTROL..</a:t>
            </a:r>
          </a:p>
        </p:txBody>
      </p:sp>
      <p:sp>
        <p:nvSpPr>
          <p:cNvPr id="25" name="Text Placeholder 7">
            <a:extLst>
              <a:ext uri="{FF2B5EF4-FFF2-40B4-BE49-F238E27FC236}">
                <a16:creationId xmlns:a16="http://schemas.microsoft.com/office/drawing/2014/main" id="{C8FBCBE6-1BC6-4A6C-9515-4429F7AA61C3}"/>
              </a:ext>
            </a:extLst>
          </p:cNvPr>
          <p:cNvSpPr txBox="1">
            <a:spLocks/>
          </p:cNvSpPr>
          <p:nvPr/>
        </p:nvSpPr>
        <p:spPr>
          <a:xfrm>
            <a:off x="7904795" y="5932824"/>
            <a:ext cx="1212979" cy="293007"/>
          </a:xfrm>
          <a:prstGeom prst="rect">
            <a:avLst/>
          </a:prstGeom>
          <a:solidFill>
            <a:schemeClr val="accent1">
              <a:lumMod val="60000"/>
              <a:lumOff val="40000"/>
            </a:schemeClr>
          </a:solidFill>
        </p:spPr>
        <p:txBody>
          <a:bodyPr vert="horz" lIns="91440" tIns="45720" rIns="91440" bIns="45720" rtlCol="0" anchor="b">
            <a:no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sz="1200" dirty="0">
                <a:solidFill>
                  <a:schemeClr val="accent1">
                    <a:lumMod val="75000"/>
                  </a:schemeClr>
                </a:solidFill>
              </a:rPr>
              <a:t>Discussion </a:t>
            </a:r>
          </a:p>
        </p:txBody>
      </p:sp>
      <p:sp>
        <p:nvSpPr>
          <p:cNvPr id="4" name="TextBox 3">
            <a:extLst>
              <a:ext uri="{FF2B5EF4-FFF2-40B4-BE49-F238E27FC236}">
                <a16:creationId xmlns:a16="http://schemas.microsoft.com/office/drawing/2014/main" id="{B8288B5E-EF27-481A-842D-0F1E5CCA75D7}"/>
              </a:ext>
            </a:extLst>
          </p:cNvPr>
          <p:cNvSpPr txBox="1"/>
          <p:nvPr/>
        </p:nvSpPr>
        <p:spPr>
          <a:xfrm>
            <a:off x="7816778" y="6201103"/>
            <a:ext cx="3632199" cy="707886"/>
          </a:xfrm>
          <a:prstGeom prst="rect">
            <a:avLst/>
          </a:prstGeom>
          <a:noFill/>
        </p:spPr>
        <p:txBody>
          <a:bodyPr wrap="square" rtlCol="0">
            <a:spAutoFit/>
          </a:bodyPr>
          <a:lstStyle/>
          <a:p>
            <a:r>
              <a:rPr lang="en-GB" sz="1000" dirty="0">
                <a:solidFill>
                  <a:schemeClr val="bg1"/>
                </a:solidFill>
              </a:rPr>
              <a:t>With mental health problems affecting 1 in 4 people, having mindfulness training compulsory through the education system could  potentially reduce statistics of persons suffering from a mental health disorder.</a:t>
            </a:r>
          </a:p>
        </p:txBody>
      </p:sp>
    </p:spTree>
    <p:extLst>
      <p:ext uri="{BB962C8B-B14F-4D97-AF65-F5344CB8AC3E}">
        <p14:creationId xmlns:p14="http://schemas.microsoft.com/office/powerpoint/2010/main" val="289436327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642AB1-9CA2-44DE-B3B8-DD7688F531B7}"/>
              </a:ext>
            </a:extLst>
          </p:cNvPr>
          <p:cNvSpPr txBox="1"/>
          <p:nvPr/>
        </p:nvSpPr>
        <p:spPr>
          <a:xfrm>
            <a:off x="581527" y="421105"/>
            <a:ext cx="11186404" cy="8433078"/>
          </a:xfrm>
          <a:prstGeom prst="rect">
            <a:avLst/>
          </a:prstGeom>
          <a:noFill/>
        </p:spPr>
        <p:txBody>
          <a:bodyPr wrap="square" rtlCol="0">
            <a:spAutoFit/>
          </a:bodyPr>
          <a:lstStyle/>
          <a:p>
            <a:pPr algn="ctr"/>
            <a:r>
              <a:rPr lang="en-GB" sz="1400" dirty="0"/>
              <a:t>Reference List </a:t>
            </a:r>
          </a:p>
          <a:p>
            <a:pPr algn="ctr">
              <a:lnSpc>
                <a:spcPct val="200000"/>
              </a:lnSpc>
            </a:pPr>
            <a:endParaRPr lang="en-GB" sz="1400" dirty="0"/>
          </a:p>
          <a:p>
            <a:pPr>
              <a:lnSpc>
                <a:spcPct val="200000"/>
              </a:lnSpc>
            </a:pPr>
            <a:r>
              <a:rPr lang="en-GB" sz="1200" dirty="0"/>
              <a:t>Achenbach, T.M. (1991). </a:t>
            </a:r>
            <a:r>
              <a:rPr lang="en-GB" sz="1200" i="1" dirty="0"/>
              <a:t>Manual for the child behaviour checklist: Ages 4-18. </a:t>
            </a:r>
            <a:r>
              <a:rPr lang="en-GB" sz="1200" dirty="0"/>
              <a:t>Burlington, VT: University of Vermont, Department of Psychiatry.</a:t>
            </a:r>
          </a:p>
          <a:p>
            <a:pPr>
              <a:lnSpc>
                <a:spcPct val="200000"/>
              </a:lnSpc>
            </a:pPr>
            <a:r>
              <a:rPr lang="en-GB" sz="1200" dirty="0"/>
              <a:t>Baer, R., Smith, G., </a:t>
            </a:r>
            <a:r>
              <a:rPr lang="en-GB" sz="1200" i="1" dirty="0"/>
              <a:t>Hopkins</a:t>
            </a:r>
            <a:r>
              <a:rPr lang="en-GB" sz="1200" dirty="0"/>
              <a:t>, J., </a:t>
            </a:r>
            <a:r>
              <a:rPr lang="en-GB" sz="1200" dirty="0" err="1"/>
              <a:t>Krietmeyer</a:t>
            </a:r>
            <a:r>
              <a:rPr lang="en-GB" sz="1200" dirty="0"/>
              <a:t>, J., &amp; Toney, L. (2006). Using self-report assessments methods to explore facets of mindfulness. </a:t>
            </a:r>
            <a:r>
              <a:rPr lang="en-GB" sz="1200" i="1" dirty="0"/>
              <a:t>Assessment, </a:t>
            </a:r>
            <a:r>
              <a:rPr lang="en-GB" sz="1200" dirty="0"/>
              <a:t>13, 27-45.</a:t>
            </a:r>
          </a:p>
          <a:p>
            <a:pPr>
              <a:lnSpc>
                <a:spcPct val="200000"/>
              </a:lnSpc>
            </a:pPr>
            <a:r>
              <a:rPr lang="en-GB" sz="1200" dirty="0"/>
              <a:t>Conway, M., </a:t>
            </a:r>
            <a:r>
              <a:rPr lang="en-GB" sz="1200" dirty="0" err="1"/>
              <a:t>Csank</a:t>
            </a:r>
            <a:r>
              <a:rPr lang="en-GB" sz="1200" dirty="0"/>
              <a:t>, P. A. R., Holm, S. L., &amp; Blake, C. K. (2000).On assessing individual differences in rumination on sadness. </a:t>
            </a:r>
            <a:r>
              <a:rPr lang="en-GB" sz="1200" i="1" dirty="0"/>
              <a:t>Journal of Personality Assessment, </a:t>
            </a:r>
            <a:r>
              <a:rPr lang="en-GB" sz="1200" dirty="0"/>
              <a:t>75, 404-425. 	doi:10.1207/S15327752JPA7503_04</a:t>
            </a:r>
          </a:p>
          <a:p>
            <a:pPr>
              <a:lnSpc>
                <a:spcPct val="200000"/>
              </a:lnSpc>
            </a:pPr>
            <a:r>
              <a:rPr lang="en-GB" sz="1200" dirty="0"/>
              <a:t>Csikszentmihalyi, M., &amp; Larson, R. (1987). Validity and reliability of the Experience Sampling Method. </a:t>
            </a:r>
            <a:r>
              <a:rPr lang="en-GB" sz="1200" i="1" dirty="0"/>
              <a:t>Journal of Nervous and Mental Disease,</a:t>
            </a:r>
            <a:r>
              <a:rPr lang="en-GB" sz="1200" dirty="0"/>
              <a:t> 175, 526-536. 	doi:10.1097/00005053-198709000-00004</a:t>
            </a:r>
          </a:p>
          <a:p>
            <a:pPr>
              <a:lnSpc>
                <a:spcPct val="200000"/>
              </a:lnSpc>
            </a:pPr>
            <a:r>
              <a:rPr lang="en-GB" sz="1200" dirty="0"/>
              <a:t>Davey, G. (Ed.). (2011). Applied Psychology. Hoboken, N.J.: Wiley Blackwell.</a:t>
            </a:r>
          </a:p>
          <a:p>
            <a:pPr>
              <a:lnSpc>
                <a:spcPct val="200000"/>
              </a:lnSpc>
            </a:pPr>
            <a:r>
              <a:rPr lang="en-GB" sz="1200" dirty="0" err="1"/>
              <a:t>Geshwind</a:t>
            </a:r>
            <a:r>
              <a:rPr lang="en-GB" sz="1200" dirty="0"/>
              <a:t>, N. (2011). Mindfulness training increases momentary positive emotions and reward experience in adults vulnerable to depression: A randomized controlled trial. 	</a:t>
            </a:r>
            <a:r>
              <a:rPr lang="en-GB" sz="1200" i="1" dirty="0"/>
              <a:t>Journal of Consulting and Clinical Psychology, </a:t>
            </a:r>
            <a:r>
              <a:rPr lang="en-GB" sz="1200" dirty="0"/>
              <a:t>5(79), 618-628.</a:t>
            </a:r>
          </a:p>
          <a:p>
            <a:pPr>
              <a:lnSpc>
                <a:spcPct val="200000"/>
              </a:lnSpc>
            </a:pPr>
            <a:r>
              <a:rPr lang="en-GB" sz="1200" dirty="0"/>
              <a:t>Greco, L. A., Lambert, W., &amp; Baer, R. A. (2008).Psychological inflexibility in childhood and adolescence: Assessing mindfulness in children and 	adolescents: Development and 	validation of the Children’s Acceptance and Mindfulness Questionnaire. </a:t>
            </a:r>
            <a:r>
              <a:rPr lang="en-GB" sz="1200" i="1" dirty="0"/>
              <a:t>Psychological Assessment, </a:t>
            </a:r>
            <a:r>
              <a:rPr lang="en-GB" sz="1200" dirty="0"/>
              <a:t>23, 606-614.</a:t>
            </a:r>
          </a:p>
          <a:p>
            <a:pPr>
              <a:lnSpc>
                <a:spcPct val="200000"/>
              </a:lnSpc>
            </a:pPr>
            <a:r>
              <a:rPr lang="en-GB" sz="1200" dirty="0"/>
              <a:t>Greco, L. A., Smith, G., &amp; Baer, R. A. (2011). Assessing mindfulness in children and adolescents: Development and validation  of the Children’s Acceptance and Mindfulness 	Questionnaire. </a:t>
            </a:r>
            <a:r>
              <a:rPr lang="en-GB" sz="1200" i="1" dirty="0"/>
              <a:t>Psychological Assessment, </a:t>
            </a:r>
            <a:r>
              <a:rPr lang="en-GB" sz="1200" dirty="0"/>
              <a:t>23, 606-614.</a:t>
            </a:r>
          </a:p>
          <a:p>
            <a:pPr>
              <a:lnSpc>
                <a:spcPct val="200000"/>
              </a:lnSpc>
            </a:pPr>
            <a:r>
              <a:rPr lang="en-GB" sz="1200" dirty="0"/>
              <a:t>Hamilton, M. (1960). A rating scale for depression. </a:t>
            </a:r>
            <a:r>
              <a:rPr lang="en-GB" sz="1200" i="1" dirty="0"/>
              <a:t>Journal of Neurology, Neurosurgery &amp; Psychiatry, </a:t>
            </a:r>
            <a:r>
              <a:rPr lang="en-GB" sz="1200" dirty="0"/>
              <a:t>23, 56-62. doi:10.1136/jnnp.23.1.56</a:t>
            </a:r>
          </a:p>
          <a:p>
            <a:pPr>
              <a:lnSpc>
                <a:spcPct val="200000"/>
              </a:lnSpc>
            </a:pPr>
            <a:r>
              <a:rPr lang="en-GB" sz="1200" dirty="0"/>
              <a:t>Lovibond, R, F., &amp; Lovibond, S. H. (1995). </a:t>
            </a:r>
            <a:r>
              <a:rPr lang="en-GB" sz="1200" i="1" dirty="0"/>
              <a:t>Manual for the depression anxiety stress scale. </a:t>
            </a:r>
            <a:r>
              <a:rPr lang="en-GB" sz="1200" dirty="0"/>
              <a:t>(2</a:t>
            </a:r>
            <a:r>
              <a:rPr lang="en-GB" sz="1200" baseline="30000" dirty="0"/>
              <a:t>nd</a:t>
            </a:r>
            <a:r>
              <a:rPr lang="en-GB" sz="1200" dirty="0"/>
              <a:t> ed.); Sydney, Australia: Psychology Foundation.</a:t>
            </a:r>
          </a:p>
          <a:p>
            <a:pPr>
              <a:lnSpc>
                <a:spcPct val="200000"/>
              </a:lnSpc>
            </a:pPr>
            <a:endParaRPr lang="en-GB" sz="1400" dirty="0"/>
          </a:p>
          <a:p>
            <a:pPr>
              <a:lnSpc>
                <a:spcPct val="200000"/>
              </a:lnSpc>
            </a:pPr>
            <a:endParaRPr lang="en-GB" sz="1400" dirty="0"/>
          </a:p>
          <a:p>
            <a:pPr>
              <a:lnSpc>
                <a:spcPct val="200000"/>
              </a:lnSpc>
            </a:pPr>
            <a:endParaRPr lang="en-GB" sz="1400" dirty="0"/>
          </a:p>
          <a:p>
            <a:pPr>
              <a:lnSpc>
                <a:spcPct val="200000"/>
              </a:lnSpc>
            </a:pPr>
            <a:endParaRPr lang="en-GB" sz="1400" dirty="0"/>
          </a:p>
          <a:p>
            <a:endParaRPr lang="en-GB" sz="1400" dirty="0"/>
          </a:p>
          <a:p>
            <a:endParaRPr lang="en-GB" sz="1400" dirty="0"/>
          </a:p>
        </p:txBody>
      </p:sp>
    </p:spTree>
    <p:extLst>
      <p:ext uri="{BB962C8B-B14F-4D97-AF65-F5344CB8AC3E}">
        <p14:creationId xmlns:p14="http://schemas.microsoft.com/office/powerpoint/2010/main" val="39572655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D70F117-3F8D-4FFB-9FCE-1B6C78422C58}"/>
              </a:ext>
            </a:extLst>
          </p:cNvPr>
          <p:cNvSpPr txBox="1"/>
          <p:nvPr/>
        </p:nvSpPr>
        <p:spPr>
          <a:xfrm>
            <a:off x="596348" y="437322"/>
            <a:ext cx="11277600" cy="3970318"/>
          </a:xfrm>
          <a:prstGeom prst="rect">
            <a:avLst/>
          </a:prstGeom>
          <a:noFill/>
        </p:spPr>
        <p:txBody>
          <a:bodyPr wrap="square" rtlCol="0">
            <a:spAutoFit/>
          </a:bodyPr>
          <a:lstStyle/>
          <a:p>
            <a:pPr>
              <a:lnSpc>
                <a:spcPct val="200000"/>
              </a:lnSpc>
            </a:pPr>
            <a:r>
              <a:rPr lang="en-GB" sz="1200" dirty="0"/>
              <a:t>Meyer, T.J., Miller, M.L, </a:t>
            </a:r>
            <a:r>
              <a:rPr lang="en-GB" sz="1200" dirty="0" err="1"/>
              <a:t>Matzger</a:t>
            </a:r>
            <a:r>
              <a:rPr lang="en-GB" sz="1200" dirty="0"/>
              <a:t>, R.L., &amp; </a:t>
            </a:r>
            <a:r>
              <a:rPr lang="en-GB" sz="1200" dirty="0" err="1"/>
              <a:t>Borkovec</a:t>
            </a:r>
            <a:r>
              <a:rPr lang="en-GB" sz="1200" dirty="0"/>
              <a:t>, T. D. (1990). Development and validation of the Penn State Worry Questionnaire. </a:t>
            </a:r>
            <a:r>
              <a:rPr lang="en-GB" sz="1200" i="1" dirty="0"/>
              <a:t>Behaviour Research and Therapy, </a:t>
            </a:r>
            <a:r>
              <a:rPr lang="en-GB" sz="1200" dirty="0"/>
              <a:t>28, 487-495. 	doi:10.1016/0005-7967(90)90135-6</a:t>
            </a:r>
          </a:p>
          <a:p>
            <a:pPr>
              <a:lnSpc>
                <a:spcPct val="200000"/>
              </a:lnSpc>
            </a:pPr>
            <a:r>
              <a:rPr lang="en-GB" sz="1200" dirty="0" err="1"/>
              <a:t>Peeters</a:t>
            </a:r>
            <a:r>
              <a:rPr lang="en-GB" sz="1200" dirty="0"/>
              <a:t>, F., </a:t>
            </a:r>
            <a:r>
              <a:rPr lang="en-GB" sz="1200" dirty="0" err="1"/>
              <a:t>Berkhof</a:t>
            </a:r>
            <a:r>
              <a:rPr lang="en-GB" sz="1200" dirty="0"/>
              <a:t>, J., </a:t>
            </a:r>
            <a:r>
              <a:rPr lang="en-GB" sz="1200" dirty="0" err="1"/>
              <a:t>Delespaul</a:t>
            </a:r>
            <a:r>
              <a:rPr lang="en-GB" sz="1200" dirty="0"/>
              <a:t>, P., </a:t>
            </a:r>
            <a:r>
              <a:rPr lang="en-GB" sz="1200" dirty="0" err="1"/>
              <a:t>Rottenberg</a:t>
            </a:r>
            <a:r>
              <a:rPr lang="en-GB" sz="1200" dirty="0"/>
              <a:t>, J., &amp; Nicholson, N. A. (2006).Diurnal mood variation in major depressive disorder. </a:t>
            </a:r>
            <a:r>
              <a:rPr lang="en-GB" sz="1200" i="1" dirty="0"/>
              <a:t>Emotion, </a:t>
            </a:r>
            <a:r>
              <a:rPr lang="en-GB" sz="1200" dirty="0"/>
              <a:t>6, 383-391. </a:t>
            </a:r>
          </a:p>
          <a:p>
            <a:pPr>
              <a:lnSpc>
                <a:spcPct val="200000"/>
              </a:lnSpc>
            </a:pPr>
            <a:r>
              <a:rPr lang="en-GB" sz="1200" dirty="0"/>
              <a:t>	doi:101037/1528-3542.6.3.383</a:t>
            </a:r>
          </a:p>
          <a:p>
            <a:pPr>
              <a:lnSpc>
                <a:spcPct val="200000"/>
              </a:lnSpc>
            </a:pPr>
            <a:r>
              <a:rPr lang="en-GB" sz="1200" dirty="0"/>
              <a:t>Rosenberg, M. (1965).</a:t>
            </a:r>
            <a:r>
              <a:rPr lang="en-GB" sz="1200" i="1" dirty="0"/>
              <a:t> Society and the adolescent self-image.</a:t>
            </a:r>
            <a:r>
              <a:rPr lang="en-GB" sz="1200" dirty="0"/>
              <a:t>: Princeton, NJ: Princeton University Press.</a:t>
            </a:r>
          </a:p>
          <a:p>
            <a:pPr>
              <a:lnSpc>
                <a:spcPct val="200000"/>
              </a:lnSpc>
            </a:pPr>
            <a:r>
              <a:rPr lang="en-GB" sz="1200" dirty="0"/>
              <a:t>Segal, Z. V., Williams, M. G., &amp; Teasdale, J. D. (2002). </a:t>
            </a:r>
            <a:r>
              <a:rPr lang="en-GB" sz="1200" i="1" dirty="0"/>
              <a:t>Mindfulness-based cognitive therapy for depression.: </a:t>
            </a:r>
            <a:r>
              <a:rPr lang="en-GB" sz="1200" dirty="0"/>
              <a:t>NY: Guildford Press.</a:t>
            </a:r>
          </a:p>
          <a:p>
            <a:pPr>
              <a:lnSpc>
                <a:spcPct val="200000"/>
              </a:lnSpc>
            </a:pPr>
            <a:r>
              <a:rPr lang="en-GB" sz="1200" dirty="0"/>
              <a:t>Tan, Lucy. (2012). Taming the Adolescent Mind: Preliminary report of a mindfulness-based psychological intervention for adolescents with clinical heterogeneous mental health 	diagnoses. </a:t>
            </a:r>
            <a:r>
              <a:rPr lang="en-GB" sz="1200" i="1" dirty="0"/>
              <a:t>Clinical Child Psychology and Psychiatry,</a:t>
            </a:r>
            <a:r>
              <a:rPr lang="en-GB" sz="1200" dirty="0"/>
              <a:t> 2(18), 300-312.</a:t>
            </a:r>
          </a:p>
          <a:p>
            <a:pPr>
              <a:lnSpc>
                <a:spcPct val="200000"/>
              </a:lnSpc>
            </a:pPr>
            <a:r>
              <a:rPr lang="en-GB" sz="1200" dirty="0"/>
              <a:t>Wall, R.M. (2005). Tai Chi and mindfulness-based stress reduction in a Boston Public Middle School. </a:t>
            </a:r>
            <a:r>
              <a:rPr lang="en-GB" sz="1200" i="1" dirty="0"/>
              <a:t>Journal of Paediatric Health Care, </a:t>
            </a:r>
            <a:r>
              <a:rPr lang="en-GB" sz="1200" dirty="0"/>
              <a:t>19, 230-237.</a:t>
            </a:r>
            <a:endParaRPr lang="en-GB" sz="1200" dirty="0">
              <a:hlinkClick r:id="rId2"/>
            </a:endParaRPr>
          </a:p>
          <a:p>
            <a:pPr>
              <a:lnSpc>
                <a:spcPct val="200000"/>
              </a:lnSpc>
            </a:pPr>
            <a:r>
              <a:rPr lang="en-GB" sz="1200" dirty="0">
                <a:hlinkClick r:id="rId2"/>
              </a:rPr>
              <a:t>https://en.oxforddictionaries.com/definition/mindfulness</a:t>
            </a:r>
            <a:endParaRPr lang="en-GB" sz="1200" dirty="0"/>
          </a:p>
          <a:p>
            <a:endParaRPr lang="en-GB" sz="1200" dirty="0"/>
          </a:p>
        </p:txBody>
      </p:sp>
    </p:spTree>
    <p:extLst>
      <p:ext uri="{BB962C8B-B14F-4D97-AF65-F5344CB8AC3E}">
        <p14:creationId xmlns:p14="http://schemas.microsoft.com/office/powerpoint/2010/main" val="331715186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8094</TotalTime>
  <Words>1221</Words>
  <Application>Microsoft Office PowerPoint</Application>
  <PresentationFormat>Widescreen</PresentationFormat>
  <Paragraphs>50</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 An academic poster demonstrating examples of the role of research in Applied Psychology.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Danielle Evans</dc:creator>
  <cp:lastModifiedBy>Danielle Evans</cp:lastModifiedBy>
  <cp:revision>81</cp:revision>
  <dcterms:created xsi:type="dcterms:W3CDTF">2018-03-04T09:09:27Z</dcterms:created>
  <dcterms:modified xsi:type="dcterms:W3CDTF">2018-03-12T08:33:07Z</dcterms:modified>
</cp:coreProperties>
</file>