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0"/>
  </p:notesMasterIdLst>
  <p:handoutMasterIdLst>
    <p:handoutMasterId r:id="rId21"/>
  </p:handoutMasterIdLst>
  <p:sldIdLst>
    <p:sldId id="257" r:id="rId2"/>
    <p:sldId id="265" r:id="rId3"/>
    <p:sldId id="261" r:id="rId4"/>
    <p:sldId id="264" r:id="rId5"/>
    <p:sldId id="266" r:id="rId6"/>
    <p:sldId id="272" r:id="rId7"/>
    <p:sldId id="263" r:id="rId8"/>
    <p:sldId id="271" r:id="rId9"/>
    <p:sldId id="268" r:id="rId10"/>
    <p:sldId id="273" r:id="rId11"/>
    <p:sldId id="279" r:id="rId12"/>
    <p:sldId id="267" r:id="rId13"/>
    <p:sldId id="274" r:id="rId14"/>
    <p:sldId id="281" r:id="rId15"/>
    <p:sldId id="285" r:id="rId16"/>
    <p:sldId id="284" r:id="rId17"/>
    <p:sldId id="286" r:id="rId18"/>
    <p:sldId id="282" r:id="rId19"/>
  </p:sldIdLst>
  <p:sldSz cx="9144000" cy="6858000" type="screen4x3"/>
  <p:notesSz cx="6669088"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118" autoAdjust="0"/>
    <p:restoredTop sz="66953" autoAdjust="0"/>
  </p:normalViewPr>
  <p:slideViewPr>
    <p:cSldViewPr snapToGrid="0">
      <p:cViewPr varScale="1">
        <p:scale>
          <a:sx n="58" d="100"/>
          <a:sy n="58" d="100"/>
        </p:scale>
        <p:origin x="2467" y="67"/>
      </p:cViewPr>
      <p:guideLst/>
    </p:cSldViewPr>
  </p:slideViewPr>
  <p:notesTextViewPr>
    <p:cViewPr>
      <p:scale>
        <a:sx n="1" d="1"/>
        <a:sy n="1" d="1"/>
      </p:scale>
      <p:origin x="0" y="0"/>
    </p:cViewPr>
  </p:notesTextViewPr>
  <p:sorterViewPr>
    <p:cViewPr>
      <p:scale>
        <a:sx n="80" d="100"/>
        <a:sy n="80" d="100"/>
      </p:scale>
      <p:origin x="0" y="-10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9D728-7F82-4708-A872-D41C7A83CEBD}" type="doc">
      <dgm:prSet loTypeId="urn:microsoft.com/office/officeart/2005/8/layout/bProcess3" loCatId="process" qsTypeId="urn:microsoft.com/office/officeart/2005/8/quickstyle/simple4" qsCatId="simple" csTypeId="urn:microsoft.com/office/officeart/2005/8/colors/colorful1" csCatId="colorful" phldr="1"/>
      <dgm:spPr/>
      <dgm:t>
        <a:bodyPr/>
        <a:lstStyle/>
        <a:p>
          <a:endParaRPr lang="en-GB"/>
        </a:p>
      </dgm:t>
    </dgm:pt>
    <dgm:pt modelId="{FD39A57A-E13A-452F-A2DD-5309DBD73D5C}">
      <dgm:prSet phldrT="[Text]"/>
      <dgm:spPr/>
      <dgm:t>
        <a:bodyPr/>
        <a:lstStyle/>
        <a:p>
          <a:r>
            <a:rPr lang="en-GB" dirty="0" smtClean="0"/>
            <a:t>Philosophy, purpose and culture</a:t>
          </a:r>
          <a:endParaRPr lang="en-GB" dirty="0"/>
        </a:p>
      </dgm:t>
    </dgm:pt>
    <dgm:pt modelId="{0F840F42-84C9-4822-9A9C-46915CFDEDDB}" type="parTrans" cxnId="{C69CA9F6-E319-4E0C-98E7-DF9429D89E7C}">
      <dgm:prSet/>
      <dgm:spPr/>
      <dgm:t>
        <a:bodyPr/>
        <a:lstStyle/>
        <a:p>
          <a:endParaRPr lang="en-GB"/>
        </a:p>
      </dgm:t>
    </dgm:pt>
    <dgm:pt modelId="{0E6E66B2-D4F8-4583-9E0A-5204220AEF87}" type="sibTrans" cxnId="{C69CA9F6-E319-4E0C-98E7-DF9429D89E7C}">
      <dgm:prSet/>
      <dgm:spPr/>
      <dgm:t>
        <a:bodyPr/>
        <a:lstStyle/>
        <a:p>
          <a:endParaRPr lang="en-GB" dirty="0"/>
        </a:p>
      </dgm:t>
    </dgm:pt>
    <dgm:pt modelId="{79AD15F8-31DE-4AB9-A201-34068C54DFFF}">
      <dgm:prSet phldrT="[Text]"/>
      <dgm:spPr/>
      <dgm:t>
        <a:bodyPr/>
        <a:lstStyle/>
        <a:p>
          <a:r>
            <a:rPr lang="en-GB" dirty="0" smtClean="0"/>
            <a:t>Make goal-setting agile, local and meaningful</a:t>
          </a:r>
          <a:endParaRPr lang="en-GB" dirty="0"/>
        </a:p>
      </dgm:t>
    </dgm:pt>
    <dgm:pt modelId="{6110FD7B-8DC1-407E-8BAA-7194F3E26A7D}" type="parTrans" cxnId="{0A0684B9-A7CF-469C-8F3B-858780033F42}">
      <dgm:prSet/>
      <dgm:spPr/>
      <dgm:t>
        <a:bodyPr/>
        <a:lstStyle/>
        <a:p>
          <a:endParaRPr lang="en-GB"/>
        </a:p>
      </dgm:t>
    </dgm:pt>
    <dgm:pt modelId="{64629496-A2C9-45C3-A48E-CD655C72B3D1}" type="sibTrans" cxnId="{0A0684B9-A7CF-469C-8F3B-858780033F42}">
      <dgm:prSet/>
      <dgm:spPr/>
      <dgm:t>
        <a:bodyPr/>
        <a:lstStyle/>
        <a:p>
          <a:endParaRPr lang="en-GB" dirty="0"/>
        </a:p>
      </dgm:t>
    </dgm:pt>
    <dgm:pt modelId="{DFFBE591-D7FE-4B3B-B5AE-531B6AF42BF1}">
      <dgm:prSet phldrT="[Text]"/>
      <dgm:spPr/>
      <dgm:t>
        <a:bodyPr/>
        <a:lstStyle/>
        <a:p>
          <a:r>
            <a:rPr lang="en-GB" dirty="0" smtClean="0"/>
            <a:t>Use check-ins instead of annual review</a:t>
          </a:r>
          <a:endParaRPr lang="en-GB" dirty="0"/>
        </a:p>
      </dgm:t>
    </dgm:pt>
    <dgm:pt modelId="{5FE55B68-1A15-4B14-B713-FF9BCD63273D}" type="parTrans" cxnId="{EC8670AA-262F-4566-834C-7155EAFB9CA4}">
      <dgm:prSet/>
      <dgm:spPr/>
      <dgm:t>
        <a:bodyPr/>
        <a:lstStyle/>
        <a:p>
          <a:endParaRPr lang="en-GB"/>
        </a:p>
      </dgm:t>
    </dgm:pt>
    <dgm:pt modelId="{07C06A2E-87C1-47B6-9930-D39C005D0D4D}" type="sibTrans" cxnId="{EC8670AA-262F-4566-834C-7155EAFB9CA4}">
      <dgm:prSet/>
      <dgm:spPr/>
      <dgm:t>
        <a:bodyPr/>
        <a:lstStyle/>
        <a:p>
          <a:endParaRPr lang="en-GB" dirty="0"/>
        </a:p>
      </dgm:t>
    </dgm:pt>
    <dgm:pt modelId="{80D20D9A-0589-401F-98E5-91C269602C77}">
      <dgm:prSet phldrT="[Text]"/>
      <dgm:spPr/>
      <dgm:t>
        <a:bodyPr/>
        <a:lstStyle/>
        <a:p>
          <a:r>
            <a:rPr lang="en-GB" dirty="0" smtClean="0"/>
            <a:t>Reduce impact of ratings (or eliminate)</a:t>
          </a:r>
          <a:endParaRPr lang="en-GB" dirty="0"/>
        </a:p>
      </dgm:t>
    </dgm:pt>
    <dgm:pt modelId="{56C5408B-915E-427D-AF8B-8FE7FDE30000}" type="parTrans" cxnId="{06609DFA-BDDC-4313-9D61-BFE4C3D2EB19}">
      <dgm:prSet/>
      <dgm:spPr/>
      <dgm:t>
        <a:bodyPr/>
        <a:lstStyle/>
        <a:p>
          <a:endParaRPr lang="en-GB"/>
        </a:p>
      </dgm:t>
    </dgm:pt>
    <dgm:pt modelId="{AB98733C-5FE3-4D81-A1F6-D4E102370F3F}" type="sibTrans" cxnId="{06609DFA-BDDC-4313-9D61-BFE4C3D2EB19}">
      <dgm:prSet/>
      <dgm:spPr/>
      <dgm:t>
        <a:bodyPr/>
        <a:lstStyle/>
        <a:p>
          <a:endParaRPr lang="en-GB" dirty="0"/>
        </a:p>
      </dgm:t>
    </dgm:pt>
    <dgm:pt modelId="{50C464BE-060E-4BF7-AE41-C6C538127182}">
      <dgm:prSet phldrT="[Text]"/>
      <dgm:spPr/>
      <dgm:t>
        <a:bodyPr/>
        <a:lstStyle/>
        <a:p>
          <a:r>
            <a:rPr lang="en-GB" dirty="0" smtClean="0"/>
            <a:t>Focus on coaching &amp; development</a:t>
          </a:r>
          <a:endParaRPr lang="en-GB" dirty="0"/>
        </a:p>
      </dgm:t>
    </dgm:pt>
    <dgm:pt modelId="{91B73AFC-634A-40E3-B434-5CE1FC4E688C}" type="parTrans" cxnId="{391EFC01-F8AD-47EC-9E0F-EC49960A82D9}">
      <dgm:prSet/>
      <dgm:spPr/>
      <dgm:t>
        <a:bodyPr/>
        <a:lstStyle/>
        <a:p>
          <a:endParaRPr lang="en-GB"/>
        </a:p>
      </dgm:t>
    </dgm:pt>
    <dgm:pt modelId="{72217437-7FA4-4041-BF76-D00A81C0E96F}" type="sibTrans" cxnId="{391EFC01-F8AD-47EC-9E0F-EC49960A82D9}">
      <dgm:prSet/>
      <dgm:spPr/>
      <dgm:t>
        <a:bodyPr/>
        <a:lstStyle/>
        <a:p>
          <a:endParaRPr lang="en-GB" dirty="0"/>
        </a:p>
      </dgm:t>
    </dgm:pt>
    <dgm:pt modelId="{AB0F5746-BAD4-4D64-8761-E62DBF1F7E25}">
      <dgm:prSet/>
      <dgm:spPr/>
      <dgm:t>
        <a:bodyPr/>
        <a:lstStyle/>
        <a:p>
          <a:r>
            <a:rPr lang="en-GB" dirty="0" smtClean="0"/>
            <a:t>Redesign compensation packages</a:t>
          </a:r>
          <a:endParaRPr lang="en-GB" dirty="0"/>
        </a:p>
      </dgm:t>
    </dgm:pt>
    <dgm:pt modelId="{5207E4AA-6159-4DC5-A724-77574EC5953D}" type="parTrans" cxnId="{21BE6BD0-6E8C-4327-8C01-5427A49363EA}">
      <dgm:prSet/>
      <dgm:spPr/>
      <dgm:t>
        <a:bodyPr/>
        <a:lstStyle/>
        <a:p>
          <a:endParaRPr lang="en-GB"/>
        </a:p>
      </dgm:t>
    </dgm:pt>
    <dgm:pt modelId="{5F2CF811-8BC2-4930-A53E-D4EBFA378126}" type="sibTrans" cxnId="{21BE6BD0-6E8C-4327-8C01-5427A49363EA}">
      <dgm:prSet/>
      <dgm:spPr/>
      <dgm:t>
        <a:bodyPr/>
        <a:lstStyle/>
        <a:p>
          <a:endParaRPr lang="en-GB" dirty="0"/>
        </a:p>
      </dgm:t>
    </dgm:pt>
    <dgm:pt modelId="{74E18A10-E074-49E5-AB2C-227C1F01E498}">
      <dgm:prSet/>
      <dgm:spPr/>
      <dgm:t>
        <a:bodyPr/>
        <a:lstStyle/>
        <a:p>
          <a:r>
            <a:rPr lang="en-GB" dirty="0" smtClean="0"/>
            <a:t>Create a culture of recognition</a:t>
          </a:r>
          <a:endParaRPr lang="en-GB" dirty="0"/>
        </a:p>
      </dgm:t>
    </dgm:pt>
    <dgm:pt modelId="{831DE66C-26AD-4548-A7A4-3782B699C9F3}" type="parTrans" cxnId="{C57884EF-24B3-4943-A5C2-C90CA91B0D3A}">
      <dgm:prSet/>
      <dgm:spPr/>
      <dgm:t>
        <a:bodyPr/>
        <a:lstStyle/>
        <a:p>
          <a:endParaRPr lang="en-GB"/>
        </a:p>
      </dgm:t>
    </dgm:pt>
    <dgm:pt modelId="{16E602A3-A621-4EE9-A5FC-FF2E59BAA6BA}" type="sibTrans" cxnId="{C57884EF-24B3-4943-A5C2-C90CA91B0D3A}">
      <dgm:prSet/>
      <dgm:spPr/>
      <dgm:t>
        <a:bodyPr/>
        <a:lstStyle/>
        <a:p>
          <a:endParaRPr lang="en-GB" dirty="0"/>
        </a:p>
      </dgm:t>
    </dgm:pt>
    <dgm:pt modelId="{8444D673-75D9-4007-8F67-4129569294A3}">
      <dgm:prSet/>
      <dgm:spPr/>
      <dgm:t>
        <a:bodyPr/>
        <a:lstStyle/>
        <a:p>
          <a:r>
            <a:rPr lang="en-GB" dirty="0" smtClean="0"/>
            <a:t>Eliminate steps and simplify</a:t>
          </a:r>
          <a:endParaRPr lang="en-GB" dirty="0"/>
        </a:p>
      </dgm:t>
    </dgm:pt>
    <dgm:pt modelId="{C758B100-739E-4E10-BA7D-05D688561A5C}" type="parTrans" cxnId="{41E84BE3-6C52-4EAA-B064-6AFABCADD7F8}">
      <dgm:prSet/>
      <dgm:spPr/>
      <dgm:t>
        <a:bodyPr/>
        <a:lstStyle/>
        <a:p>
          <a:endParaRPr lang="en-GB"/>
        </a:p>
      </dgm:t>
    </dgm:pt>
    <dgm:pt modelId="{E850D1AF-665F-4108-9D3B-8C41CD4F99BD}" type="sibTrans" cxnId="{41E84BE3-6C52-4EAA-B064-6AFABCADD7F8}">
      <dgm:prSet/>
      <dgm:spPr/>
      <dgm:t>
        <a:bodyPr/>
        <a:lstStyle/>
        <a:p>
          <a:endParaRPr lang="en-GB" dirty="0"/>
        </a:p>
      </dgm:t>
    </dgm:pt>
    <dgm:pt modelId="{11103EAA-36B6-41F6-BE60-8474A305C534}">
      <dgm:prSet/>
      <dgm:spPr/>
      <dgm:t>
        <a:bodyPr/>
        <a:lstStyle/>
        <a:p>
          <a:r>
            <a:rPr lang="en-GB" dirty="0" smtClean="0"/>
            <a:t>Use metrics and measurement aggressively</a:t>
          </a:r>
          <a:endParaRPr lang="en-GB" dirty="0"/>
        </a:p>
      </dgm:t>
    </dgm:pt>
    <dgm:pt modelId="{F1A6D27C-4588-491C-A6DE-DC1849DEE6BB}" type="parTrans" cxnId="{7A5265F9-6C6C-486B-A16D-546BF4541AB9}">
      <dgm:prSet/>
      <dgm:spPr/>
      <dgm:t>
        <a:bodyPr/>
        <a:lstStyle/>
        <a:p>
          <a:endParaRPr lang="en-GB"/>
        </a:p>
      </dgm:t>
    </dgm:pt>
    <dgm:pt modelId="{73873B90-3E77-428C-91C9-192666596348}" type="sibTrans" cxnId="{7A5265F9-6C6C-486B-A16D-546BF4541AB9}">
      <dgm:prSet/>
      <dgm:spPr/>
      <dgm:t>
        <a:bodyPr/>
        <a:lstStyle/>
        <a:p>
          <a:endParaRPr lang="en-GB" dirty="0"/>
        </a:p>
      </dgm:t>
    </dgm:pt>
    <dgm:pt modelId="{992282F4-AD98-429F-9185-A86880B4F9A1}">
      <dgm:prSet/>
      <dgm:spPr/>
      <dgm:t>
        <a:bodyPr/>
        <a:lstStyle/>
        <a:p>
          <a:r>
            <a:rPr lang="en-GB" dirty="0" smtClean="0"/>
            <a:t>Train and develop managers carefully </a:t>
          </a:r>
          <a:endParaRPr lang="en-GB" dirty="0"/>
        </a:p>
      </dgm:t>
    </dgm:pt>
    <dgm:pt modelId="{CEAEF990-EB1F-45CB-BA45-B035725F8B3A}" type="parTrans" cxnId="{AD9C5111-F33B-4696-BBAA-2D099F0EB6D0}">
      <dgm:prSet/>
      <dgm:spPr/>
      <dgm:t>
        <a:bodyPr/>
        <a:lstStyle/>
        <a:p>
          <a:endParaRPr lang="en-GB"/>
        </a:p>
      </dgm:t>
    </dgm:pt>
    <dgm:pt modelId="{6B95A56F-E163-48F2-BAF0-BF4AEC7308CB}" type="sibTrans" cxnId="{AD9C5111-F33B-4696-BBAA-2D099F0EB6D0}">
      <dgm:prSet/>
      <dgm:spPr/>
      <dgm:t>
        <a:bodyPr/>
        <a:lstStyle/>
        <a:p>
          <a:endParaRPr lang="en-GB"/>
        </a:p>
      </dgm:t>
    </dgm:pt>
    <dgm:pt modelId="{CC3A5ABF-28D6-45E4-B535-0402F1CC135C}" type="pres">
      <dgm:prSet presAssocID="{FC39D728-7F82-4708-A872-D41C7A83CEBD}" presName="Name0" presStyleCnt="0">
        <dgm:presLayoutVars>
          <dgm:dir/>
          <dgm:resizeHandles val="exact"/>
        </dgm:presLayoutVars>
      </dgm:prSet>
      <dgm:spPr/>
      <dgm:t>
        <a:bodyPr/>
        <a:lstStyle/>
        <a:p>
          <a:endParaRPr lang="en-GB"/>
        </a:p>
      </dgm:t>
    </dgm:pt>
    <dgm:pt modelId="{BA9E5259-CB5A-414D-A59B-548202D411FA}" type="pres">
      <dgm:prSet presAssocID="{FD39A57A-E13A-452F-A2DD-5309DBD73D5C}" presName="node" presStyleLbl="node1" presStyleIdx="0" presStyleCnt="10">
        <dgm:presLayoutVars>
          <dgm:bulletEnabled val="1"/>
        </dgm:presLayoutVars>
      </dgm:prSet>
      <dgm:spPr/>
      <dgm:t>
        <a:bodyPr/>
        <a:lstStyle/>
        <a:p>
          <a:endParaRPr lang="en-GB"/>
        </a:p>
      </dgm:t>
    </dgm:pt>
    <dgm:pt modelId="{E1F132A6-CD95-4633-B368-BE55D5E7B951}" type="pres">
      <dgm:prSet presAssocID="{0E6E66B2-D4F8-4583-9E0A-5204220AEF87}" presName="sibTrans" presStyleLbl="sibTrans1D1" presStyleIdx="0" presStyleCnt="9"/>
      <dgm:spPr/>
      <dgm:t>
        <a:bodyPr/>
        <a:lstStyle/>
        <a:p>
          <a:endParaRPr lang="en-GB"/>
        </a:p>
      </dgm:t>
    </dgm:pt>
    <dgm:pt modelId="{C81B1A30-CFD6-4ED8-9B57-B84B25FFA244}" type="pres">
      <dgm:prSet presAssocID="{0E6E66B2-D4F8-4583-9E0A-5204220AEF87}" presName="connectorText" presStyleLbl="sibTrans1D1" presStyleIdx="0" presStyleCnt="9"/>
      <dgm:spPr/>
      <dgm:t>
        <a:bodyPr/>
        <a:lstStyle/>
        <a:p>
          <a:endParaRPr lang="en-GB"/>
        </a:p>
      </dgm:t>
    </dgm:pt>
    <dgm:pt modelId="{25B817E7-5A3D-403C-822F-B259727AFF79}" type="pres">
      <dgm:prSet presAssocID="{79AD15F8-31DE-4AB9-A201-34068C54DFFF}" presName="node" presStyleLbl="node1" presStyleIdx="1" presStyleCnt="10">
        <dgm:presLayoutVars>
          <dgm:bulletEnabled val="1"/>
        </dgm:presLayoutVars>
      </dgm:prSet>
      <dgm:spPr/>
      <dgm:t>
        <a:bodyPr/>
        <a:lstStyle/>
        <a:p>
          <a:endParaRPr lang="en-GB"/>
        </a:p>
      </dgm:t>
    </dgm:pt>
    <dgm:pt modelId="{4AE237D1-2681-475F-9BFE-A96CCE6E48ED}" type="pres">
      <dgm:prSet presAssocID="{64629496-A2C9-45C3-A48E-CD655C72B3D1}" presName="sibTrans" presStyleLbl="sibTrans1D1" presStyleIdx="1" presStyleCnt="9"/>
      <dgm:spPr/>
      <dgm:t>
        <a:bodyPr/>
        <a:lstStyle/>
        <a:p>
          <a:endParaRPr lang="en-GB"/>
        </a:p>
      </dgm:t>
    </dgm:pt>
    <dgm:pt modelId="{DD0E0F61-2A32-4E11-8950-8520E4D72C2F}" type="pres">
      <dgm:prSet presAssocID="{64629496-A2C9-45C3-A48E-CD655C72B3D1}" presName="connectorText" presStyleLbl="sibTrans1D1" presStyleIdx="1" presStyleCnt="9"/>
      <dgm:spPr/>
      <dgm:t>
        <a:bodyPr/>
        <a:lstStyle/>
        <a:p>
          <a:endParaRPr lang="en-GB"/>
        </a:p>
      </dgm:t>
    </dgm:pt>
    <dgm:pt modelId="{82972F19-FDC7-4A06-A183-8AD418C9675F}" type="pres">
      <dgm:prSet presAssocID="{DFFBE591-D7FE-4B3B-B5AE-531B6AF42BF1}" presName="node" presStyleLbl="node1" presStyleIdx="2" presStyleCnt="10">
        <dgm:presLayoutVars>
          <dgm:bulletEnabled val="1"/>
        </dgm:presLayoutVars>
      </dgm:prSet>
      <dgm:spPr/>
      <dgm:t>
        <a:bodyPr/>
        <a:lstStyle/>
        <a:p>
          <a:endParaRPr lang="en-GB"/>
        </a:p>
      </dgm:t>
    </dgm:pt>
    <dgm:pt modelId="{8D94B532-1400-4B7E-B7C4-CBE797987A57}" type="pres">
      <dgm:prSet presAssocID="{07C06A2E-87C1-47B6-9930-D39C005D0D4D}" presName="sibTrans" presStyleLbl="sibTrans1D1" presStyleIdx="2" presStyleCnt="9"/>
      <dgm:spPr/>
      <dgm:t>
        <a:bodyPr/>
        <a:lstStyle/>
        <a:p>
          <a:endParaRPr lang="en-GB"/>
        </a:p>
      </dgm:t>
    </dgm:pt>
    <dgm:pt modelId="{CA14A1A3-F872-4281-93A5-65A4FE7AB64E}" type="pres">
      <dgm:prSet presAssocID="{07C06A2E-87C1-47B6-9930-D39C005D0D4D}" presName="connectorText" presStyleLbl="sibTrans1D1" presStyleIdx="2" presStyleCnt="9"/>
      <dgm:spPr/>
      <dgm:t>
        <a:bodyPr/>
        <a:lstStyle/>
        <a:p>
          <a:endParaRPr lang="en-GB"/>
        </a:p>
      </dgm:t>
    </dgm:pt>
    <dgm:pt modelId="{189E92EB-A98A-4962-96C8-7CFF5FAC9BA8}" type="pres">
      <dgm:prSet presAssocID="{80D20D9A-0589-401F-98E5-91C269602C77}" presName="node" presStyleLbl="node1" presStyleIdx="3" presStyleCnt="10">
        <dgm:presLayoutVars>
          <dgm:bulletEnabled val="1"/>
        </dgm:presLayoutVars>
      </dgm:prSet>
      <dgm:spPr/>
      <dgm:t>
        <a:bodyPr/>
        <a:lstStyle/>
        <a:p>
          <a:endParaRPr lang="en-GB"/>
        </a:p>
      </dgm:t>
    </dgm:pt>
    <dgm:pt modelId="{AC42B6B4-75C2-4E48-B3D4-D802A756D7C1}" type="pres">
      <dgm:prSet presAssocID="{AB98733C-5FE3-4D81-A1F6-D4E102370F3F}" presName="sibTrans" presStyleLbl="sibTrans1D1" presStyleIdx="3" presStyleCnt="9"/>
      <dgm:spPr/>
      <dgm:t>
        <a:bodyPr/>
        <a:lstStyle/>
        <a:p>
          <a:endParaRPr lang="en-GB"/>
        </a:p>
      </dgm:t>
    </dgm:pt>
    <dgm:pt modelId="{A740868F-49FF-4A11-9475-58FA34EDFAB9}" type="pres">
      <dgm:prSet presAssocID="{AB98733C-5FE3-4D81-A1F6-D4E102370F3F}" presName="connectorText" presStyleLbl="sibTrans1D1" presStyleIdx="3" presStyleCnt="9"/>
      <dgm:spPr/>
      <dgm:t>
        <a:bodyPr/>
        <a:lstStyle/>
        <a:p>
          <a:endParaRPr lang="en-GB"/>
        </a:p>
      </dgm:t>
    </dgm:pt>
    <dgm:pt modelId="{E01D758E-D7AF-445B-81F0-1B081E5F15D3}" type="pres">
      <dgm:prSet presAssocID="{50C464BE-060E-4BF7-AE41-C6C538127182}" presName="node" presStyleLbl="node1" presStyleIdx="4" presStyleCnt="10">
        <dgm:presLayoutVars>
          <dgm:bulletEnabled val="1"/>
        </dgm:presLayoutVars>
      </dgm:prSet>
      <dgm:spPr/>
      <dgm:t>
        <a:bodyPr/>
        <a:lstStyle/>
        <a:p>
          <a:endParaRPr lang="en-GB"/>
        </a:p>
      </dgm:t>
    </dgm:pt>
    <dgm:pt modelId="{8B79B888-1497-42EE-BFFF-54165689EF2E}" type="pres">
      <dgm:prSet presAssocID="{72217437-7FA4-4041-BF76-D00A81C0E96F}" presName="sibTrans" presStyleLbl="sibTrans1D1" presStyleIdx="4" presStyleCnt="9"/>
      <dgm:spPr/>
      <dgm:t>
        <a:bodyPr/>
        <a:lstStyle/>
        <a:p>
          <a:endParaRPr lang="en-GB"/>
        </a:p>
      </dgm:t>
    </dgm:pt>
    <dgm:pt modelId="{79137A4C-B611-4D08-B5E7-DF5CD80991A9}" type="pres">
      <dgm:prSet presAssocID="{72217437-7FA4-4041-BF76-D00A81C0E96F}" presName="connectorText" presStyleLbl="sibTrans1D1" presStyleIdx="4" presStyleCnt="9"/>
      <dgm:spPr/>
      <dgm:t>
        <a:bodyPr/>
        <a:lstStyle/>
        <a:p>
          <a:endParaRPr lang="en-GB"/>
        </a:p>
      </dgm:t>
    </dgm:pt>
    <dgm:pt modelId="{E8F7877D-CA39-4CBF-A992-4741F4AAB65C}" type="pres">
      <dgm:prSet presAssocID="{AB0F5746-BAD4-4D64-8761-E62DBF1F7E25}" presName="node" presStyleLbl="node1" presStyleIdx="5" presStyleCnt="10">
        <dgm:presLayoutVars>
          <dgm:bulletEnabled val="1"/>
        </dgm:presLayoutVars>
      </dgm:prSet>
      <dgm:spPr/>
      <dgm:t>
        <a:bodyPr/>
        <a:lstStyle/>
        <a:p>
          <a:endParaRPr lang="en-GB"/>
        </a:p>
      </dgm:t>
    </dgm:pt>
    <dgm:pt modelId="{02C39D6D-81FB-420A-843E-35D9D64A347F}" type="pres">
      <dgm:prSet presAssocID="{5F2CF811-8BC2-4930-A53E-D4EBFA378126}" presName="sibTrans" presStyleLbl="sibTrans1D1" presStyleIdx="5" presStyleCnt="9"/>
      <dgm:spPr/>
      <dgm:t>
        <a:bodyPr/>
        <a:lstStyle/>
        <a:p>
          <a:endParaRPr lang="en-GB"/>
        </a:p>
      </dgm:t>
    </dgm:pt>
    <dgm:pt modelId="{1B83B45F-7877-426D-A2BC-45C013EE47A4}" type="pres">
      <dgm:prSet presAssocID="{5F2CF811-8BC2-4930-A53E-D4EBFA378126}" presName="connectorText" presStyleLbl="sibTrans1D1" presStyleIdx="5" presStyleCnt="9"/>
      <dgm:spPr/>
      <dgm:t>
        <a:bodyPr/>
        <a:lstStyle/>
        <a:p>
          <a:endParaRPr lang="en-GB"/>
        </a:p>
      </dgm:t>
    </dgm:pt>
    <dgm:pt modelId="{F749E225-D257-4F7D-AA49-F19C2AD25EE5}" type="pres">
      <dgm:prSet presAssocID="{74E18A10-E074-49E5-AB2C-227C1F01E498}" presName="node" presStyleLbl="node1" presStyleIdx="6" presStyleCnt="10">
        <dgm:presLayoutVars>
          <dgm:bulletEnabled val="1"/>
        </dgm:presLayoutVars>
      </dgm:prSet>
      <dgm:spPr/>
      <dgm:t>
        <a:bodyPr/>
        <a:lstStyle/>
        <a:p>
          <a:endParaRPr lang="en-GB"/>
        </a:p>
      </dgm:t>
    </dgm:pt>
    <dgm:pt modelId="{81166F2A-E121-4429-99D2-004E47AFC792}" type="pres">
      <dgm:prSet presAssocID="{16E602A3-A621-4EE9-A5FC-FF2E59BAA6BA}" presName="sibTrans" presStyleLbl="sibTrans1D1" presStyleIdx="6" presStyleCnt="9"/>
      <dgm:spPr/>
      <dgm:t>
        <a:bodyPr/>
        <a:lstStyle/>
        <a:p>
          <a:endParaRPr lang="en-GB"/>
        </a:p>
      </dgm:t>
    </dgm:pt>
    <dgm:pt modelId="{0BACB1CF-C244-4084-AC39-0EBF6679AEC3}" type="pres">
      <dgm:prSet presAssocID="{16E602A3-A621-4EE9-A5FC-FF2E59BAA6BA}" presName="connectorText" presStyleLbl="sibTrans1D1" presStyleIdx="6" presStyleCnt="9"/>
      <dgm:spPr/>
      <dgm:t>
        <a:bodyPr/>
        <a:lstStyle/>
        <a:p>
          <a:endParaRPr lang="en-GB"/>
        </a:p>
      </dgm:t>
    </dgm:pt>
    <dgm:pt modelId="{7EF81040-88DB-48F7-BA06-ED91FB13E3C9}" type="pres">
      <dgm:prSet presAssocID="{8444D673-75D9-4007-8F67-4129569294A3}" presName="node" presStyleLbl="node1" presStyleIdx="7" presStyleCnt="10">
        <dgm:presLayoutVars>
          <dgm:bulletEnabled val="1"/>
        </dgm:presLayoutVars>
      </dgm:prSet>
      <dgm:spPr/>
      <dgm:t>
        <a:bodyPr/>
        <a:lstStyle/>
        <a:p>
          <a:endParaRPr lang="en-GB"/>
        </a:p>
      </dgm:t>
    </dgm:pt>
    <dgm:pt modelId="{07CC8176-65BA-40E0-9A03-2E621ED139D5}" type="pres">
      <dgm:prSet presAssocID="{E850D1AF-665F-4108-9D3B-8C41CD4F99BD}" presName="sibTrans" presStyleLbl="sibTrans1D1" presStyleIdx="7" presStyleCnt="9"/>
      <dgm:spPr/>
      <dgm:t>
        <a:bodyPr/>
        <a:lstStyle/>
        <a:p>
          <a:endParaRPr lang="en-GB"/>
        </a:p>
      </dgm:t>
    </dgm:pt>
    <dgm:pt modelId="{94546096-CA41-4DB9-845F-80DAB2447B06}" type="pres">
      <dgm:prSet presAssocID="{E850D1AF-665F-4108-9D3B-8C41CD4F99BD}" presName="connectorText" presStyleLbl="sibTrans1D1" presStyleIdx="7" presStyleCnt="9"/>
      <dgm:spPr/>
      <dgm:t>
        <a:bodyPr/>
        <a:lstStyle/>
        <a:p>
          <a:endParaRPr lang="en-GB"/>
        </a:p>
      </dgm:t>
    </dgm:pt>
    <dgm:pt modelId="{86D0E04C-BD7A-4136-8350-D56E2D8480EA}" type="pres">
      <dgm:prSet presAssocID="{11103EAA-36B6-41F6-BE60-8474A305C534}" presName="node" presStyleLbl="node1" presStyleIdx="8" presStyleCnt="10">
        <dgm:presLayoutVars>
          <dgm:bulletEnabled val="1"/>
        </dgm:presLayoutVars>
      </dgm:prSet>
      <dgm:spPr/>
      <dgm:t>
        <a:bodyPr/>
        <a:lstStyle/>
        <a:p>
          <a:endParaRPr lang="en-GB"/>
        </a:p>
      </dgm:t>
    </dgm:pt>
    <dgm:pt modelId="{58D48152-3C6A-4059-8EE7-D49A107F89F1}" type="pres">
      <dgm:prSet presAssocID="{73873B90-3E77-428C-91C9-192666596348}" presName="sibTrans" presStyleLbl="sibTrans1D1" presStyleIdx="8" presStyleCnt="9"/>
      <dgm:spPr/>
      <dgm:t>
        <a:bodyPr/>
        <a:lstStyle/>
        <a:p>
          <a:endParaRPr lang="en-GB"/>
        </a:p>
      </dgm:t>
    </dgm:pt>
    <dgm:pt modelId="{91829CDE-8DFD-4200-95B9-3CB86E26ED85}" type="pres">
      <dgm:prSet presAssocID="{73873B90-3E77-428C-91C9-192666596348}" presName="connectorText" presStyleLbl="sibTrans1D1" presStyleIdx="8" presStyleCnt="9"/>
      <dgm:spPr/>
      <dgm:t>
        <a:bodyPr/>
        <a:lstStyle/>
        <a:p>
          <a:endParaRPr lang="en-GB"/>
        </a:p>
      </dgm:t>
    </dgm:pt>
    <dgm:pt modelId="{6B8898D3-17C8-4755-AABB-DFB8E4627787}" type="pres">
      <dgm:prSet presAssocID="{992282F4-AD98-429F-9185-A86880B4F9A1}" presName="node" presStyleLbl="node1" presStyleIdx="9" presStyleCnt="10">
        <dgm:presLayoutVars>
          <dgm:bulletEnabled val="1"/>
        </dgm:presLayoutVars>
      </dgm:prSet>
      <dgm:spPr/>
      <dgm:t>
        <a:bodyPr/>
        <a:lstStyle/>
        <a:p>
          <a:endParaRPr lang="en-GB"/>
        </a:p>
      </dgm:t>
    </dgm:pt>
  </dgm:ptLst>
  <dgm:cxnLst>
    <dgm:cxn modelId="{1BAF3DCC-2E08-4839-9492-52F152F76478}" type="presOf" srcId="{0E6E66B2-D4F8-4583-9E0A-5204220AEF87}" destId="{C81B1A30-CFD6-4ED8-9B57-B84B25FFA244}" srcOrd="1" destOrd="0" presId="urn:microsoft.com/office/officeart/2005/8/layout/bProcess3"/>
    <dgm:cxn modelId="{55B466A5-9967-4E8C-B8EB-FD9F05B26A88}" type="presOf" srcId="{AB98733C-5FE3-4D81-A1F6-D4E102370F3F}" destId="{A740868F-49FF-4A11-9475-58FA34EDFAB9}" srcOrd="1" destOrd="0" presId="urn:microsoft.com/office/officeart/2005/8/layout/bProcess3"/>
    <dgm:cxn modelId="{41E84BE3-6C52-4EAA-B064-6AFABCADD7F8}" srcId="{FC39D728-7F82-4708-A872-D41C7A83CEBD}" destId="{8444D673-75D9-4007-8F67-4129569294A3}" srcOrd="7" destOrd="0" parTransId="{C758B100-739E-4E10-BA7D-05D688561A5C}" sibTransId="{E850D1AF-665F-4108-9D3B-8C41CD4F99BD}"/>
    <dgm:cxn modelId="{06609DFA-BDDC-4313-9D61-BFE4C3D2EB19}" srcId="{FC39D728-7F82-4708-A872-D41C7A83CEBD}" destId="{80D20D9A-0589-401F-98E5-91C269602C77}" srcOrd="3" destOrd="0" parTransId="{56C5408B-915E-427D-AF8B-8FE7FDE30000}" sibTransId="{AB98733C-5FE3-4D81-A1F6-D4E102370F3F}"/>
    <dgm:cxn modelId="{8B751DBB-3157-4191-B55D-A2C712D2A395}" type="presOf" srcId="{E850D1AF-665F-4108-9D3B-8C41CD4F99BD}" destId="{94546096-CA41-4DB9-845F-80DAB2447B06}" srcOrd="1" destOrd="0" presId="urn:microsoft.com/office/officeart/2005/8/layout/bProcess3"/>
    <dgm:cxn modelId="{F8CBCAF3-260A-41D5-AEFF-CDF9E0ACD811}" type="presOf" srcId="{72217437-7FA4-4041-BF76-D00A81C0E96F}" destId="{8B79B888-1497-42EE-BFFF-54165689EF2E}" srcOrd="0" destOrd="0" presId="urn:microsoft.com/office/officeart/2005/8/layout/bProcess3"/>
    <dgm:cxn modelId="{DE3D0E56-32C6-4018-B1DB-CE8E40C05328}" type="presOf" srcId="{74E18A10-E074-49E5-AB2C-227C1F01E498}" destId="{F749E225-D257-4F7D-AA49-F19C2AD25EE5}" srcOrd="0" destOrd="0" presId="urn:microsoft.com/office/officeart/2005/8/layout/bProcess3"/>
    <dgm:cxn modelId="{90150B3E-FD88-43D7-A4D0-B058948C8128}" type="presOf" srcId="{16E602A3-A621-4EE9-A5FC-FF2E59BAA6BA}" destId="{0BACB1CF-C244-4084-AC39-0EBF6679AEC3}" srcOrd="1" destOrd="0" presId="urn:microsoft.com/office/officeart/2005/8/layout/bProcess3"/>
    <dgm:cxn modelId="{B05AA02B-9234-408D-B161-B4F7D7CAE7C8}" type="presOf" srcId="{0E6E66B2-D4F8-4583-9E0A-5204220AEF87}" destId="{E1F132A6-CD95-4633-B368-BE55D5E7B951}" srcOrd="0" destOrd="0" presId="urn:microsoft.com/office/officeart/2005/8/layout/bProcess3"/>
    <dgm:cxn modelId="{86D93213-20F1-42BA-9328-F7C9F1E19FFE}" type="presOf" srcId="{80D20D9A-0589-401F-98E5-91C269602C77}" destId="{189E92EB-A98A-4962-96C8-7CFF5FAC9BA8}" srcOrd="0" destOrd="0" presId="urn:microsoft.com/office/officeart/2005/8/layout/bProcess3"/>
    <dgm:cxn modelId="{C57884EF-24B3-4943-A5C2-C90CA91B0D3A}" srcId="{FC39D728-7F82-4708-A872-D41C7A83CEBD}" destId="{74E18A10-E074-49E5-AB2C-227C1F01E498}" srcOrd="6" destOrd="0" parTransId="{831DE66C-26AD-4548-A7A4-3782B699C9F3}" sibTransId="{16E602A3-A621-4EE9-A5FC-FF2E59BAA6BA}"/>
    <dgm:cxn modelId="{84BEE98B-F0C7-4661-9A1D-AF22A96F2498}" type="presOf" srcId="{FD39A57A-E13A-452F-A2DD-5309DBD73D5C}" destId="{BA9E5259-CB5A-414D-A59B-548202D411FA}" srcOrd="0" destOrd="0" presId="urn:microsoft.com/office/officeart/2005/8/layout/bProcess3"/>
    <dgm:cxn modelId="{0F8B7C69-E4CE-4D59-8668-DB070A15B6F2}" type="presOf" srcId="{AB0F5746-BAD4-4D64-8761-E62DBF1F7E25}" destId="{E8F7877D-CA39-4CBF-A992-4741F4AAB65C}" srcOrd="0" destOrd="0" presId="urn:microsoft.com/office/officeart/2005/8/layout/bProcess3"/>
    <dgm:cxn modelId="{197BE66F-83D3-430E-A406-58551C11AA72}" type="presOf" srcId="{79AD15F8-31DE-4AB9-A201-34068C54DFFF}" destId="{25B817E7-5A3D-403C-822F-B259727AFF79}" srcOrd="0" destOrd="0" presId="urn:microsoft.com/office/officeart/2005/8/layout/bProcess3"/>
    <dgm:cxn modelId="{202590B8-1389-4C35-BDFF-338E447D4D0C}" type="presOf" srcId="{FC39D728-7F82-4708-A872-D41C7A83CEBD}" destId="{CC3A5ABF-28D6-45E4-B535-0402F1CC135C}" srcOrd="0" destOrd="0" presId="urn:microsoft.com/office/officeart/2005/8/layout/bProcess3"/>
    <dgm:cxn modelId="{C5F9DF59-D304-4DF0-A90F-EDB961B729AD}" type="presOf" srcId="{64629496-A2C9-45C3-A48E-CD655C72B3D1}" destId="{DD0E0F61-2A32-4E11-8950-8520E4D72C2F}" srcOrd="1" destOrd="0" presId="urn:microsoft.com/office/officeart/2005/8/layout/bProcess3"/>
    <dgm:cxn modelId="{078075FE-6829-42CE-949A-949BA063206F}" type="presOf" srcId="{16E602A3-A621-4EE9-A5FC-FF2E59BAA6BA}" destId="{81166F2A-E121-4429-99D2-004E47AFC792}" srcOrd="0" destOrd="0" presId="urn:microsoft.com/office/officeart/2005/8/layout/bProcess3"/>
    <dgm:cxn modelId="{2B193CD6-22E1-4665-96DE-FEBC8AC7FDD7}" type="presOf" srcId="{73873B90-3E77-428C-91C9-192666596348}" destId="{91829CDE-8DFD-4200-95B9-3CB86E26ED85}" srcOrd="1" destOrd="0" presId="urn:microsoft.com/office/officeart/2005/8/layout/bProcess3"/>
    <dgm:cxn modelId="{5A85FFB6-E66B-4CD7-8462-D4EA9729E889}" type="presOf" srcId="{AB98733C-5FE3-4D81-A1F6-D4E102370F3F}" destId="{AC42B6B4-75C2-4E48-B3D4-D802A756D7C1}" srcOrd="0" destOrd="0" presId="urn:microsoft.com/office/officeart/2005/8/layout/bProcess3"/>
    <dgm:cxn modelId="{22327BCA-8797-4CD1-8D3F-8206DD3607AD}" type="presOf" srcId="{E850D1AF-665F-4108-9D3B-8C41CD4F99BD}" destId="{07CC8176-65BA-40E0-9A03-2E621ED139D5}" srcOrd="0" destOrd="0" presId="urn:microsoft.com/office/officeart/2005/8/layout/bProcess3"/>
    <dgm:cxn modelId="{CEDA21CF-E100-4D93-8C03-11D246E145D5}" type="presOf" srcId="{72217437-7FA4-4041-BF76-D00A81C0E96F}" destId="{79137A4C-B611-4D08-B5E7-DF5CD80991A9}" srcOrd="1" destOrd="0" presId="urn:microsoft.com/office/officeart/2005/8/layout/bProcess3"/>
    <dgm:cxn modelId="{C8F9E81B-23E1-4F64-9394-54925778BF21}" type="presOf" srcId="{992282F4-AD98-429F-9185-A86880B4F9A1}" destId="{6B8898D3-17C8-4755-AABB-DFB8E4627787}" srcOrd="0" destOrd="0" presId="urn:microsoft.com/office/officeart/2005/8/layout/bProcess3"/>
    <dgm:cxn modelId="{0A0684B9-A7CF-469C-8F3B-858780033F42}" srcId="{FC39D728-7F82-4708-A872-D41C7A83CEBD}" destId="{79AD15F8-31DE-4AB9-A201-34068C54DFFF}" srcOrd="1" destOrd="0" parTransId="{6110FD7B-8DC1-407E-8BAA-7194F3E26A7D}" sibTransId="{64629496-A2C9-45C3-A48E-CD655C72B3D1}"/>
    <dgm:cxn modelId="{F230BE83-3D78-4932-986D-E1796E5225B3}" type="presOf" srcId="{5F2CF811-8BC2-4930-A53E-D4EBFA378126}" destId="{1B83B45F-7877-426D-A2BC-45C013EE47A4}" srcOrd="1" destOrd="0" presId="urn:microsoft.com/office/officeart/2005/8/layout/bProcess3"/>
    <dgm:cxn modelId="{5DC2939E-E856-4624-BB25-4B7A9C62DD55}" type="presOf" srcId="{5F2CF811-8BC2-4930-A53E-D4EBFA378126}" destId="{02C39D6D-81FB-420A-843E-35D9D64A347F}" srcOrd="0" destOrd="0" presId="urn:microsoft.com/office/officeart/2005/8/layout/bProcess3"/>
    <dgm:cxn modelId="{7C6F5F35-7D8D-42CA-AF73-F8D83820E92D}" type="presOf" srcId="{07C06A2E-87C1-47B6-9930-D39C005D0D4D}" destId="{CA14A1A3-F872-4281-93A5-65A4FE7AB64E}" srcOrd="1" destOrd="0" presId="urn:microsoft.com/office/officeart/2005/8/layout/bProcess3"/>
    <dgm:cxn modelId="{EC8670AA-262F-4566-834C-7155EAFB9CA4}" srcId="{FC39D728-7F82-4708-A872-D41C7A83CEBD}" destId="{DFFBE591-D7FE-4B3B-B5AE-531B6AF42BF1}" srcOrd="2" destOrd="0" parTransId="{5FE55B68-1A15-4B14-B713-FF9BCD63273D}" sibTransId="{07C06A2E-87C1-47B6-9930-D39C005D0D4D}"/>
    <dgm:cxn modelId="{C1DA2A64-6D35-4B20-854A-3A7684AD0E0B}" type="presOf" srcId="{07C06A2E-87C1-47B6-9930-D39C005D0D4D}" destId="{8D94B532-1400-4B7E-B7C4-CBE797987A57}" srcOrd="0" destOrd="0" presId="urn:microsoft.com/office/officeart/2005/8/layout/bProcess3"/>
    <dgm:cxn modelId="{60D92084-3C38-4F0C-8379-6819926B6ABD}" type="presOf" srcId="{64629496-A2C9-45C3-A48E-CD655C72B3D1}" destId="{4AE237D1-2681-475F-9BFE-A96CCE6E48ED}" srcOrd="0" destOrd="0" presId="urn:microsoft.com/office/officeart/2005/8/layout/bProcess3"/>
    <dgm:cxn modelId="{DA33F224-A905-480A-9F8C-F7AD1182763E}" type="presOf" srcId="{8444D673-75D9-4007-8F67-4129569294A3}" destId="{7EF81040-88DB-48F7-BA06-ED91FB13E3C9}" srcOrd="0" destOrd="0" presId="urn:microsoft.com/office/officeart/2005/8/layout/bProcess3"/>
    <dgm:cxn modelId="{A715C3FD-128F-4564-9A16-5C8D61D37CC7}" type="presOf" srcId="{11103EAA-36B6-41F6-BE60-8474A305C534}" destId="{86D0E04C-BD7A-4136-8350-D56E2D8480EA}" srcOrd="0" destOrd="0" presId="urn:microsoft.com/office/officeart/2005/8/layout/bProcess3"/>
    <dgm:cxn modelId="{21BE6BD0-6E8C-4327-8C01-5427A49363EA}" srcId="{FC39D728-7F82-4708-A872-D41C7A83CEBD}" destId="{AB0F5746-BAD4-4D64-8761-E62DBF1F7E25}" srcOrd="5" destOrd="0" parTransId="{5207E4AA-6159-4DC5-A724-77574EC5953D}" sibTransId="{5F2CF811-8BC2-4930-A53E-D4EBFA378126}"/>
    <dgm:cxn modelId="{C69CA9F6-E319-4E0C-98E7-DF9429D89E7C}" srcId="{FC39D728-7F82-4708-A872-D41C7A83CEBD}" destId="{FD39A57A-E13A-452F-A2DD-5309DBD73D5C}" srcOrd="0" destOrd="0" parTransId="{0F840F42-84C9-4822-9A9C-46915CFDEDDB}" sibTransId="{0E6E66B2-D4F8-4583-9E0A-5204220AEF87}"/>
    <dgm:cxn modelId="{C3BEE31B-5A08-42B3-A395-8FCE9B644016}" type="presOf" srcId="{DFFBE591-D7FE-4B3B-B5AE-531B6AF42BF1}" destId="{82972F19-FDC7-4A06-A183-8AD418C9675F}" srcOrd="0" destOrd="0" presId="urn:microsoft.com/office/officeart/2005/8/layout/bProcess3"/>
    <dgm:cxn modelId="{AD9C5111-F33B-4696-BBAA-2D099F0EB6D0}" srcId="{FC39D728-7F82-4708-A872-D41C7A83CEBD}" destId="{992282F4-AD98-429F-9185-A86880B4F9A1}" srcOrd="9" destOrd="0" parTransId="{CEAEF990-EB1F-45CB-BA45-B035725F8B3A}" sibTransId="{6B95A56F-E163-48F2-BAF0-BF4AEC7308CB}"/>
    <dgm:cxn modelId="{BBDF228E-AA0F-4CB9-B948-25E65CC2DF17}" type="presOf" srcId="{73873B90-3E77-428C-91C9-192666596348}" destId="{58D48152-3C6A-4059-8EE7-D49A107F89F1}" srcOrd="0" destOrd="0" presId="urn:microsoft.com/office/officeart/2005/8/layout/bProcess3"/>
    <dgm:cxn modelId="{391EFC01-F8AD-47EC-9E0F-EC49960A82D9}" srcId="{FC39D728-7F82-4708-A872-D41C7A83CEBD}" destId="{50C464BE-060E-4BF7-AE41-C6C538127182}" srcOrd="4" destOrd="0" parTransId="{91B73AFC-634A-40E3-B434-5CE1FC4E688C}" sibTransId="{72217437-7FA4-4041-BF76-D00A81C0E96F}"/>
    <dgm:cxn modelId="{C64F4A0B-4712-4CD5-94AF-C60D8F1DC453}" type="presOf" srcId="{50C464BE-060E-4BF7-AE41-C6C538127182}" destId="{E01D758E-D7AF-445B-81F0-1B081E5F15D3}" srcOrd="0" destOrd="0" presId="urn:microsoft.com/office/officeart/2005/8/layout/bProcess3"/>
    <dgm:cxn modelId="{7A5265F9-6C6C-486B-A16D-546BF4541AB9}" srcId="{FC39D728-7F82-4708-A872-D41C7A83CEBD}" destId="{11103EAA-36B6-41F6-BE60-8474A305C534}" srcOrd="8" destOrd="0" parTransId="{F1A6D27C-4588-491C-A6DE-DC1849DEE6BB}" sibTransId="{73873B90-3E77-428C-91C9-192666596348}"/>
    <dgm:cxn modelId="{E2DE55FA-C731-4BF7-B523-777C71BF48DA}" type="presParOf" srcId="{CC3A5ABF-28D6-45E4-B535-0402F1CC135C}" destId="{BA9E5259-CB5A-414D-A59B-548202D411FA}" srcOrd="0" destOrd="0" presId="urn:microsoft.com/office/officeart/2005/8/layout/bProcess3"/>
    <dgm:cxn modelId="{250D6A7A-2C3E-4656-B57E-559AE0BDAAF5}" type="presParOf" srcId="{CC3A5ABF-28D6-45E4-B535-0402F1CC135C}" destId="{E1F132A6-CD95-4633-B368-BE55D5E7B951}" srcOrd="1" destOrd="0" presId="urn:microsoft.com/office/officeart/2005/8/layout/bProcess3"/>
    <dgm:cxn modelId="{39D0B062-4F0C-4A0B-ACDB-A327741690DC}" type="presParOf" srcId="{E1F132A6-CD95-4633-B368-BE55D5E7B951}" destId="{C81B1A30-CFD6-4ED8-9B57-B84B25FFA244}" srcOrd="0" destOrd="0" presId="urn:microsoft.com/office/officeart/2005/8/layout/bProcess3"/>
    <dgm:cxn modelId="{73FF946E-3ADB-4B11-B296-B287ADB7A6A7}" type="presParOf" srcId="{CC3A5ABF-28D6-45E4-B535-0402F1CC135C}" destId="{25B817E7-5A3D-403C-822F-B259727AFF79}" srcOrd="2" destOrd="0" presId="urn:microsoft.com/office/officeart/2005/8/layout/bProcess3"/>
    <dgm:cxn modelId="{5ADE83D1-4C62-4160-B9DF-22D7BF1C4D3E}" type="presParOf" srcId="{CC3A5ABF-28D6-45E4-B535-0402F1CC135C}" destId="{4AE237D1-2681-475F-9BFE-A96CCE6E48ED}" srcOrd="3" destOrd="0" presId="urn:microsoft.com/office/officeart/2005/8/layout/bProcess3"/>
    <dgm:cxn modelId="{92D04357-5C5C-4C69-993E-8D8C6B4BAF85}" type="presParOf" srcId="{4AE237D1-2681-475F-9BFE-A96CCE6E48ED}" destId="{DD0E0F61-2A32-4E11-8950-8520E4D72C2F}" srcOrd="0" destOrd="0" presId="urn:microsoft.com/office/officeart/2005/8/layout/bProcess3"/>
    <dgm:cxn modelId="{B4900E10-3CAB-4D20-9F4B-F08F0A45E6C2}" type="presParOf" srcId="{CC3A5ABF-28D6-45E4-B535-0402F1CC135C}" destId="{82972F19-FDC7-4A06-A183-8AD418C9675F}" srcOrd="4" destOrd="0" presId="urn:microsoft.com/office/officeart/2005/8/layout/bProcess3"/>
    <dgm:cxn modelId="{B9CF52E8-A3FF-439A-930B-8D263A224B2D}" type="presParOf" srcId="{CC3A5ABF-28D6-45E4-B535-0402F1CC135C}" destId="{8D94B532-1400-4B7E-B7C4-CBE797987A57}" srcOrd="5" destOrd="0" presId="urn:microsoft.com/office/officeart/2005/8/layout/bProcess3"/>
    <dgm:cxn modelId="{F630A934-F901-446C-91D5-36516BF5CA30}" type="presParOf" srcId="{8D94B532-1400-4B7E-B7C4-CBE797987A57}" destId="{CA14A1A3-F872-4281-93A5-65A4FE7AB64E}" srcOrd="0" destOrd="0" presId="urn:microsoft.com/office/officeart/2005/8/layout/bProcess3"/>
    <dgm:cxn modelId="{89F1F2FD-E734-479A-9819-B2173DF3EA29}" type="presParOf" srcId="{CC3A5ABF-28D6-45E4-B535-0402F1CC135C}" destId="{189E92EB-A98A-4962-96C8-7CFF5FAC9BA8}" srcOrd="6" destOrd="0" presId="urn:microsoft.com/office/officeart/2005/8/layout/bProcess3"/>
    <dgm:cxn modelId="{158EF7D2-128F-4075-9B19-F2086C27386E}" type="presParOf" srcId="{CC3A5ABF-28D6-45E4-B535-0402F1CC135C}" destId="{AC42B6B4-75C2-4E48-B3D4-D802A756D7C1}" srcOrd="7" destOrd="0" presId="urn:microsoft.com/office/officeart/2005/8/layout/bProcess3"/>
    <dgm:cxn modelId="{0D2262F7-8431-4BC1-B8E6-253CF69A2CFA}" type="presParOf" srcId="{AC42B6B4-75C2-4E48-B3D4-D802A756D7C1}" destId="{A740868F-49FF-4A11-9475-58FA34EDFAB9}" srcOrd="0" destOrd="0" presId="urn:microsoft.com/office/officeart/2005/8/layout/bProcess3"/>
    <dgm:cxn modelId="{6B9F4B84-A48F-44E5-BF72-908BBD70055F}" type="presParOf" srcId="{CC3A5ABF-28D6-45E4-B535-0402F1CC135C}" destId="{E01D758E-D7AF-445B-81F0-1B081E5F15D3}" srcOrd="8" destOrd="0" presId="urn:microsoft.com/office/officeart/2005/8/layout/bProcess3"/>
    <dgm:cxn modelId="{5800EB73-E1B2-4DC0-A236-5CDCBC0190A8}" type="presParOf" srcId="{CC3A5ABF-28D6-45E4-B535-0402F1CC135C}" destId="{8B79B888-1497-42EE-BFFF-54165689EF2E}" srcOrd="9" destOrd="0" presId="urn:microsoft.com/office/officeart/2005/8/layout/bProcess3"/>
    <dgm:cxn modelId="{551AA469-FF8D-4732-9A0D-ACD75EF64ABB}" type="presParOf" srcId="{8B79B888-1497-42EE-BFFF-54165689EF2E}" destId="{79137A4C-B611-4D08-B5E7-DF5CD80991A9}" srcOrd="0" destOrd="0" presId="urn:microsoft.com/office/officeart/2005/8/layout/bProcess3"/>
    <dgm:cxn modelId="{00504CDC-9F39-4DB2-B68B-481607822EF6}" type="presParOf" srcId="{CC3A5ABF-28D6-45E4-B535-0402F1CC135C}" destId="{E8F7877D-CA39-4CBF-A992-4741F4AAB65C}" srcOrd="10" destOrd="0" presId="urn:microsoft.com/office/officeart/2005/8/layout/bProcess3"/>
    <dgm:cxn modelId="{B0D1D821-A2B5-4507-95A7-565071A40F19}" type="presParOf" srcId="{CC3A5ABF-28D6-45E4-B535-0402F1CC135C}" destId="{02C39D6D-81FB-420A-843E-35D9D64A347F}" srcOrd="11" destOrd="0" presId="urn:microsoft.com/office/officeart/2005/8/layout/bProcess3"/>
    <dgm:cxn modelId="{CF44226D-A5A2-44F7-ABB4-8F36AC407EFB}" type="presParOf" srcId="{02C39D6D-81FB-420A-843E-35D9D64A347F}" destId="{1B83B45F-7877-426D-A2BC-45C013EE47A4}" srcOrd="0" destOrd="0" presId="urn:microsoft.com/office/officeart/2005/8/layout/bProcess3"/>
    <dgm:cxn modelId="{71AD5B38-D216-4599-BD0B-4D8F8C6D1A9D}" type="presParOf" srcId="{CC3A5ABF-28D6-45E4-B535-0402F1CC135C}" destId="{F749E225-D257-4F7D-AA49-F19C2AD25EE5}" srcOrd="12" destOrd="0" presId="urn:microsoft.com/office/officeart/2005/8/layout/bProcess3"/>
    <dgm:cxn modelId="{D971A0D4-037D-4A61-AD0A-58A9BD20DFEC}" type="presParOf" srcId="{CC3A5ABF-28D6-45E4-B535-0402F1CC135C}" destId="{81166F2A-E121-4429-99D2-004E47AFC792}" srcOrd="13" destOrd="0" presId="urn:microsoft.com/office/officeart/2005/8/layout/bProcess3"/>
    <dgm:cxn modelId="{985B89F5-391B-4D8F-841C-A4E891AE157F}" type="presParOf" srcId="{81166F2A-E121-4429-99D2-004E47AFC792}" destId="{0BACB1CF-C244-4084-AC39-0EBF6679AEC3}" srcOrd="0" destOrd="0" presId="urn:microsoft.com/office/officeart/2005/8/layout/bProcess3"/>
    <dgm:cxn modelId="{64A40792-9A03-47BE-8781-010028F358BC}" type="presParOf" srcId="{CC3A5ABF-28D6-45E4-B535-0402F1CC135C}" destId="{7EF81040-88DB-48F7-BA06-ED91FB13E3C9}" srcOrd="14" destOrd="0" presId="urn:microsoft.com/office/officeart/2005/8/layout/bProcess3"/>
    <dgm:cxn modelId="{F51410BE-AABD-44E5-8F52-68D7E7520CBA}" type="presParOf" srcId="{CC3A5ABF-28D6-45E4-B535-0402F1CC135C}" destId="{07CC8176-65BA-40E0-9A03-2E621ED139D5}" srcOrd="15" destOrd="0" presId="urn:microsoft.com/office/officeart/2005/8/layout/bProcess3"/>
    <dgm:cxn modelId="{FF5F4CAF-26E5-457E-B276-AD33032AA8E4}" type="presParOf" srcId="{07CC8176-65BA-40E0-9A03-2E621ED139D5}" destId="{94546096-CA41-4DB9-845F-80DAB2447B06}" srcOrd="0" destOrd="0" presId="urn:microsoft.com/office/officeart/2005/8/layout/bProcess3"/>
    <dgm:cxn modelId="{7FDEAB83-2ED0-4DE9-A390-32B3EA8F65F7}" type="presParOf" srcId="{CC3A5ABF-28D6-45E4-B535-0402F1CC135C}" destId="{86D0E04C-BD7A-4136-8350-D56E2D8480EA}" srcOrd="16" destOrd="0" presId="urn:microsoft.com/office/officeart/2005/8/layout/bProcess3"/>
    <dgm:cxn modelId="{25DAFF5A-59D7-4E6D-B5AF-562C4CDCEFD0}" type="presParOf" srcId="{CC3A5ABF-28D6-45E4-B535-0402F1CC135C}" destId="{58D48152-3C6A-4059-8EE7-D49A107F89F1}" srcOrd="17" destOrd="0" presId="urn:microsoft.com/office/officeart/2005/8/layout/bProcess3"/>
    <dgm:cxn modelId="{1C9828CB-6E4B-48FE-96BB-85509CED898B}" type="presParOf" srcId="{58D48152-3C6A-4059-8EE7-D49A107F89F1}" destId="{91829CDE-8DFD-4200-95B9-3CB86E26ED85}" srcOrd="0" destOrd="0" presId="urn:microsoft.com/office/officeart/2005/8/layout/bProcess3"/>
    <dgm:cxn modelId="{795F32DA-90E5-4398-91F7-EA9608C0E536}" type="presParOf" srcId="{CC3A5ABF-28D6-45E4-B535-0402F1CC135C}" destId="{6B8898D3-17C8-4755-AABB-DFB8E4627787}" srcOrd="1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132A6-CD95-4633-B368-BE55D5E7B951}">
      <dsp:nvSpPr>
        <dsp:cNvPr id="0" name=""/>
        <dsp:cNvSpPr/>
      </dsp:nvSpPr>
      <dsp:spPr>
        <a:xfrm>
          <a:off x="2153101" y="494687"/>
          <a:ext cx="382732" cy="91440"/>
        </a:xfrm>
        <a:custGeom>
          <a:avLst/>
          <a:gdLst/>
          <a:ahLst/>
          <a:cxnLst/>
          <a:rect l="0" t="0" r="0" b="0"/>
          <a:pathLst>
            <a:path>
              <a:moveTo>
                <a:pt x="0" y="45720"/>
              </a:moveTo>
              <a:lnTo>
                <a:pt x="38273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2334134" y="538340"/>
        <a:ext cx="20666" cy="4133"/>
      </dsp:txXfrm>
    </dsp:sp>
    <dsp:sp modelId="{BA9E5259-CB5A-414D-A59B-548202D411FA}">
      <dsp:nvSpPr>
        <dsp:cNvPr id="0" name=""/>
        <dsp:cNvSpPr/>
      </dsp:nvSpPr>
      <dsp:spPr>
        <a:xfrm>
          <a:off x="357801" y="1277"/>
          <a:ext cx="1797099" cy="1078259"/>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Philosophy, purpose and culture</a:t>
          </a:r>
          <a:endParaRPr lang="en-GB" sz="1600" kern="1200" dirty="0"/>
        </a:p>
      </dsp:txBody>
      <dsp:txXfrm>
        <a:off x="357801" y="1277"/>
        <a:ext cx="1797099" cy="1078259"/>
      </dsp:txXfrm>
    </dsp:sp>
    <dsp:sp modelId="{4AE237D1-2681-475F-9BFE-A96CCE6E48ED}">
      <dsp:nvSpPr>
        <dsp:cNvPr id="0" name=""/>
        <dsp:cNvSpPr/>
      </dsp:nvSpPr>
      <dsp:spPr>
        <a:xfrm>
          <a:off x="4363533" y="494687"/>
          <a:ext cx="382732" cy="91440"/>
        </a:xfrm>
        <a:custGeom>
          <a:avLst/>
          <a:gdLst/>
          <a:ahLst/>
          <a:cxnLst/>
          <a:rect l="0" t="0" r="0" b="0"/>
          <a:pathLst>
            <a:path>
              <a:moveTo>
                <a:pt x="0" y="45720"/>
              </a:moveTo>
              <a:lnTo>
                <a:pt x="38273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544566" y="538340"/>
        <a:ext cx="20666" cy="4133"/>
      </dsp:txXfrm>
    </dsp:sp>
    <dsp:sp modelId="{25B817E7-5A3D-403C-822F-B259727AFF79}">
      <dsp:nvSpPr>
        <dsp:cNvPr id="0" name=""/>
        <dsp:cNvSpPr/>
      </dsp:nvSpPr>
      <dsp:spPr>
        <a:xfrm>
          <a:off x="2568233" y="1277"/>
          <a:ext cx="1797099" cy="1078259"/>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Make goal-setting agile, local and meaningful</a:t>
          </a:r>
          <a:endParaRPr lang="en-GB" sz="1600" kern="1200" dirty="0"/>
        </a:p>
      </dsp:txBody>
      <dsp:txXfrm>
        <a:off x="2568233" y="1277"/>
        <a:ext cx="1797099" cy="1078259"/>
      </dsp:txXfrm>
    </dsp:sp>
    <dsp:sp modelId="{8D94B532-1400-4B7E-B7C4-CBE797987A57}">
      <dsp:nvSpPr>
        <dsp:cNvPr id="0" name=""/>
        <dsp:cNvSpPr/>
      </dsp:nvSpPr>
      <dsp:spPr>
        <a:xfrm>
          <a:off x="6573966" y="494687"/>
          <a:ext cx="382732" cy="91440"/>
        </a:xfrm>
        <a:custGeom>
          <a:avLst/>
          <a:gdLst/>
          <a:ahLst/>
          <a:cxnLst/>
          <a:rect l="0" t="0" r="0" b="0"/>
          <a:pathLst>
            <a:path>
              <a:moveTo>
                <a:pt x="0" y="45720"/>
              </a:moveTo>
              <a:lnTo>
                <a:pt x="382732"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6754999" y="538340"/>
        <a:ext cx="20666" cy="4133"/>
      </dsp:txXfrm>
    </dsp:sp>
    <dsp:sp modelId="{82972F19-FDC7-4A06-A183-8AD418C9675F}">
      <dsp:nvSpPr>
        <dsp:cNvPr id="0" name=""/>
        <dsp:cNvSpPr/>
      </dsp:nvSpPr>
      <dsp:spPr>
        <a:xfrm>
          <a:off x="4778666" y="1277"/>
          <a:ext cx="1797099" cy="1078259"/>
        </a:xfrm>
        <a:prstGeom prst="rect">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Use check-ins instead of annual review</a:t>
          </a:r>
          <a:endParaRPr lang="en-GB" sz="1600" kern="1200" dirty="0"/>
        </a:p>
      </dsp:txBody>
      <dsp:txXfrm>
        <a:off x="4778666" y="1277"/>
        <a:ext cx="1797099" cy="1078259"/>
      </dsp:txXfrm>
    </dsp:sp>
    <dsp:sp modelId="{AC42B6B4-75C2-4E48-B3D4-D802A756D7C1}">
      <dsp:nvSpPr>
        <dsp:cNvPr id="0" name=""/>
        <dsp:cNvSpPr/>
      </dsp:nvSpPr>
      <dsp:spPr>
        <a:xfrm>
          <a:off x="1256351" y="1077737"/>
          <a:ext cx="6631297" cy="382732"/>
        </a:xfrm>
        <a:custGeom>
          <a:avLst/>
          <a:gdLst/>
          <a:ahLst/>
          <a:cxnLst/>
          <a:rect l="0" t="0" r="0" b="0"/>
          <a:pathLst>
            <a:path>
              <a:moveTo>
                <a:pt x="6631297" y="0"/>
              </a:moveTo>
              <a:lnTo>
                <a:pt x="6631297" y="208466"/>
              </a:lnTo>
              <a:lnTo>
                <a:pt x="0" y="208466"/>
              </a:lnTo>
              <a:lnTo>
                <a:pt x="0" y="382732"/>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405895" y="1267036"/>
        <a:ext cx="332208" cy="4133"/>
      </dsp:txXfrm>
    </dsp:sp>
    <dsp:sp modelId="{189E92EB-A98A-4962-96C8-7CFF5FAC9BA8}">
      <dsp:nvSpPr>
        <dsp:cNvPr id="0" name=""/>
        <dsp:cNvSpPr/>
      </dsp:nvSpPr>
      <dsp:spPr>
        <a:xfrm>
          <a:off x="6989098" y="1277"/>
          <a:ext cx="1797099" cy="1078259"/>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Reduce impact of ratings (or eliminate)</a:t>
          </a:r>
          <a:endParaRPr lang="en-GB" sz="1600" kern="1200" dirty="0"/>
        </a:p>
      </dsp:txBody>
      <dsp:txXfrm>
        <a:off x="6989098" y="1277"/>
        <a:ext cx="1797099" cy="1078259"/>
      </dsp:txXfrm>
    </dsp:sp>
    <dsp:sp modelId="{8B79B888-1497-42EE-BFFF-54165689EF2E}">
      <dsp:nvSpPr>
        <dsp:cNvPr id="0" name=""/>
        <dsp:cNvSpPr/>
      </dsp:nvSpPr>
      <dsp:spPr>
        <a:xfrm>
          <a:off x="2153101" y="1986280"/>
          <a:ext cx="382732" cy="91440"/>
        </a:xfrm>
        <a:custGeom>
          <a:avLst/>
          <a:gdLst/>
          <a:ahLst/>
          <a:cxnLst/>
          <a:rect l="0" t="0" r="0" b="0"/>
          <a:pathLst>
            <a:path>
              <a:moveTo>
                <a:pt x="0" y="45720"/>
              </a:moveTo>
              <a:lnTo>
                <a:pt x="382732" y="45720"/>
              </a:lnTo>
            </a:path>
          </a:pathLst>
        </a:custGeom>
        <a:noFill/>
        <a:ln w="127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2334134" y="2029933"/>
        <a:ext cx="20666" cy="4133"/>
      </dsp:txXfrm>
    </dsp:sp>
    <dsp:sp modelId="{E01D758E-D7AF-445B-81F0-1B081E5F15D3}">
      <dsp:nvSpPr>
        <dsp:cNvPr id="0" name=""/>
        <dsp:cNvSpPr/>
      </dsp:nvSpPr>
      <dsp:spPr>
        <a:xfrm>
          <a:off x="357801" y="1492870"/>
          <a:ext cx="1797099" cy="1078259"/>
        </a:xfrm>
        <a:prstGeom prst="rect">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Focus on coaching &amp; development</a:t>
          </a:r>
          <a:endParaRPr lang="en-GB" sz="1600" kern="1200" dirty="0"/>
        </a:p>
      </dsp:txBody>
      <dsp:txXfrm>
        <a:off x="357801" y="1492870"/>
        <a:ext cx="1797099" cy="1078259"/>
      </dsp:txXfrm>
    </dsp:sp>
    <dsp:sp modelId="{02C39D6D-81FB-420A-843E-35D9D64A347F}">
      <dsp:nvSpPr>
        <dsp:cNvPr id="0" name=""/>
        <dsp:cNvSpPr/>
      </dsp:nvSpPr>
      <dsp:spPr>
        <a:xfrm>
          <a:off x="4363533" y="1986280"/>
          <a:ext cx="382732" cy="91440"/>
        </a:xfrm>
        <a:custGeom>
          <a:avLst/>
          <a:gdLst/>
          <a:ahLst/>
          <a:cxnLst/>
          <a:rect l="0" t="0" r="0" b="0"/>
          <a:pathLst>
            <a:path>
              <a:moveTo>
                <a:pt x="0" y="45720"/>
              </a:moveTo>
              <a:lnTo>
                <a:pt x="38273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544566" y="2029933"/>
        <a:ext cx="20666" cy="4133"/>
      </dsp:txXfrm>
    </dsp:sp>
    <dsp:sp modelId="{E8F7877D-CA39-4CBF-A992-4741F4AAB65C}">
      <dsp:nvSpPr>
        <dsp:cNvPr id="0" name=""/>
        <dsp:cNvSpPr/>
      </dsp:nvSpPr>
      <dsp:spPr>
        <a:xfrm>
          <a:off x="2568233" y="1492870"/>
          <a:ext cx="1797099" cy="1078259"/>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Redesign compensation packages</a:t>
          </a:r>
          <a:endParaRPr lang="en-GB" sz="1600" kern="1200" dirty="0"/>
        </a:p>
      </dsp:txBody>
      <dsp:txXfrm>
        <a:off x="2568233" y="1492870"/>
        <a:ext cx="1797099" cy="1078259"/>
      </dsp:txXfrm>
    </dsp:sp>
    <dsp:sp modelId="{81166F2A-E121-4429-99D2-004E47AFC792}">
      <dsp:nvSpPr>
        <dsp:cNvPr id="0" name=""/>
        <dsp:cNvSpPr/>
      </dsp:nvSpPr>
      <dsp:spPr>
        <a:xfrm>
          <a:off x="6573966" y="1986280"/>
          <a:ext cx="382732" cy="91440"/>
        </a:xfrm>
        <a:custGeom>
          <a:avLst/>
          <a:gdLst/>
          <a:ahLst/>
          <a:cxnLst/>
          <a:rect l="0" t="0" r="0" b="0"/>
          <a:pathLst>
            <a:path>
              <a:moveTo>
                <a:pt x="0" y="45720"/>
              </a:moveTo>
              <a:lnTo>
                <a:pt x="38273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6754999" y="2029933"/>
        <a:ext cx="20666" cy="4133"/>
      </dsp:txXfrm>
    </dsp:sp>
    <dsp:sp modelId="{F749E225-D257-4F7D-AA49-F19C2AD25EE5}">
      <dsp:nvSpPr>
        <dsp:cNvPr id="0" name=""/>
        <dsp:cNvSpPr/>
      </dsp:nvSpPr>
      <dsp:spPr>
        <a:xfrm>
          <a:off x="4778666" y="1492870"/>
          <a:ext cx="1797099" cy="1078259"/>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Create a culture of recognition</a:t>
          </a:r>
          <a:endParaRPr lang="en-GB" sz="1600" kern="1200" dirty="0"/>
        </a:p>
      </dsp:txBody>
      <dsp:txXfrm>
        <a:off x="4778666" y="1492870"/>
        <a:ext cx="1797099" cy="1078259"/>
      </dsp:txXfrm>
    </dsp:sp>
    <dsp:sp modelId="{07CC8176-65BA-40E0-9A03-2E621ED139D5}">
      <dsp:nvSpPr>
        <dsp:cNvPr id="0" name=""/>
        <dsp:cNvSpPr/>
      </dsp:nvSpPr>
      <dsp:spPr>
        <a:xfrm>
          <a:off x="1256351" y="2569329"/>
          <a:ext cx="6631297" cy="382732"/>
        </a:xfrm>
        <a:custGeom>
          <a:avLst/>
          <a:gdLst/>
          <a:ahLst/>
          <a:cxnLst/>
          <a:rect l="0" t="0" r="0" b="0"/>
          <a:pathLst>
            <a:path>
              <a:moveTo>
                <a:pt x="6631297" y="0"/>
              </a:moveTo>
              <a:lnTo>
                <a:pt x="6631297" y="208466"/>
              </a:lnTo>
              <a:lnTo>
                <a:pt x="0" y="208466"/>
              </a:lnTo>
              <a:lnTo>
                <a:pt x="0" y="382732"/>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405895" y="2758629"/>
        <a:ext cx="332208" cy="4133"/>
      </dsp:txXfrm>
    </dsp:sp>
    <dsp:sp modelId="{7EF81040-88DB-48F7-BA06-ED91FB13E3C9}">
      <dsp:nvSpPr>
        <dsp:cNvPr id="0" name=""/>
        <dsp:cNvSpPr/>
      </dsp:nvSpPr>
      <dsp:spPr>
        <a:xfrm>
          <a:off x="6989098" y="1492870"/>
          <a:ext cx="1797099" cy="1078259"/>
        </a:xfrm>
        <a:prstGeom prst="rect">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Eliminate steps and simplify</a:t>
          </a:r>
          <a:endParaRPr lang="en-GB" sz="1600" kern="1200" dirty="0"/>
        </a:p>
      </dsp:txBody>
      <dsp:txXfrm>
        <a:off x="6989098" y="1492870"/>
        <a:ext cx="1797099" cy="1078259"/>
      </dsp:txXfrm>
    </dsp:sp>
    <dsp:sp modelId="{58D48152-3C6A-4059-8EE7-D49A107F89F1}">
      <dsp:nvSpPr>
        <dsp:cNvPr id="0" name=""/>
        <dsp:cNvSpPr/>
      </dsp:nvSpPr>
      <dsp:spPr>
        <a:xfrm>
          <a:off x="2153101" y="3477872"/>
          <a:ext cx="382732" cy="91440"/>
        </a:xfrm>
        <a:custGeom>
          <a:avLst/>
          <a:gdLst/>
          <a:ahLst/>
          <a:cxnLst/>
          <a:rect l="0" t="0" r="0" b="0"/>
          <a:pathLst>
            <a:path>
              <a:moveTo>
                <a:pt x="0" y="45720"/>
              </a:moveTo>
              <a:lnTo>
                <a:pt x="382732"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2334134" y="3521526"/>
        <a:ext cx="20666" cy="4133"/>
      </dsp:txXfrm>
    </dsp:sp>
    <dsp:sp modelId="{86D0E04C-BD7A-4136-8350-D56E2D8480EA}">
      <dsp:nvSpPr>
        <dsp:cNvPr id="0" name=""/>
        <dsp:cNvSpPr/>
      </dsp:nvSpPr>
      <dsp:spPr>
        <a:xfrm>
          <a:off x="357801" y="2984462"/>
          <a:ext cx="1797099" cy="1078259"/>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Use metrics and measurement aggressively</a:t>
          </a:r>
          <a:endParaRPr lang="en-GB" sz="1600" kern="1200" dirty="0"/>
        </a:p>
      </dsp:txBody>
      <dsp:txXfrm>
        <a:off x="357801" y="2984462"/>
        <a:ext cx="1797099" cy="1078259"/>
      </dsp:txXfrm>
    </dsp:sp>
    <dsp:sp modelId="{6B8898D3-17C8-4755-AABB-DFB8E4627787}">
      <dsp:nvSpPr>
        <dsp:cNvPr id="0" name=""/>
        <dsp:cNvSpPr/>
      </dsp:nvSpPr>
      <dsp:spPr>
        <a:xfrm>
          <a:off x="2568233" y="2984462"/>
          <a:ext cx="1797099" cy="1078259"/>
        </a:xfrm>
        <a:prstGeom prst="rect">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Train and develop managers carefully </a:t>
          </a:r>
          <a:endParaRPr lang="en-GB" sz="1600" kern="1200" dirty="0"/>
        </a:p>
      </dsp:txBody>
      <dsp:txXfrm>
        <a:off x="2568233" y="2984462"/>
        <a:ext cx="1797099" cy="1078259"/>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5300"/>
          </a:xfrm>
          <a:prstGeom prst="rect">
            <a:avLst/>
          </a:prstGeom>
        </p:spPr>
        <p:txBody>
          <a:bodyPr vert="horz" lIns="91440" tIns="45720" rIns="91440" bIns="45720" rtlCol="0"/>
          <a:lstStyle>
            <a:lvl1pPr algn="r">
              <a:defRPr sz="1200"/>
            </a:lvl1pPr>
          </a:lstStyle>
          <a:p>
            <a:fld id="{8D49026A-53EC-4E84-ACD4-31D99C6DA013}" type="datetimeFigureOut">
              <a:rPr lang="en-GB" smtClean="0"/>
              <a:t>20/11/2019</a:t>
            </a:fld>
            <a:endParaRPr lang="en-GB"/>
          </a:p>
        </p:txBody>
      </p:sp>
      <p:sp>
        <p:nvSpPr>
          <p:cNvPr id="4" name="Footer Placeholder 3"/>
          <p:cNvSpPr>
            <a:spLocks noGrp="1"/>
          </p:cNvSpPr>
          <p:nvPr>
            <p:ph type="ftr" sz="quarter" idx="2"/>
          </p:nvPr>
        </p:nvSpPr>
        <p:spPr>
          <a:xfrm>
            <a:off x="0" y="9377363"/>
            <a:ext cx="2889250" cy="4953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377363"/>
            <a:ext cx="2889250" cy="495300"/>
          </a:xfrm>
          <a:prstGeom prst="rect">
            <a:avLst/>
          </a:prstGeom>
        </p:spPr>
        <p:txBody>
          <a:bodyPr vert="horz" lIns="91440" tIns="45720" rIns="91440" bIns="45720" rtlCol="0" anchor="b"/>
          <a:lstStyle>
            <a:lvl1pPr algn="r">
              <a:defRPr sz="1200"/>
            </a:lvl1pPr>
          </a:lstStyle>
          <a:p>
            <a:fld id="{05FA970A-C0B6-4039-88D0-0216732A2592}" type="slidenum">
              <a:rPr lang="en-GB" smtClean="0"/>
              <a:t>‹#›</a:t>
            </a:fld>
            <a:endParaRPr lang="en-GB"/>
          </a:p>
        </p:txBody>
      </p:sp>
    </p:spTree>
    <p:extLst>
      <p:ext uri="{BB962C8B-B14F-4D97-AF65-F5344CB8AC3E}">
        <p14:creationId xmlns:p14="http://schemas.microsoft.com/office/powerpoint/2010/main" val="22199781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534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5348"/>
          </a:xfrm>
          <a:prstGeom prst="rect">
            <a:avLst/>
          </a:prstGeom>
        </p:spPr>
        <p:txBody>
          <a:bodyPr vert="horz" lIns="91440" tIns="45720" rIns="91440" bIns="45720" rtlCol="0"/>
          <a:lstStyle>
            <a:lvl1pPr algn="r">
              <a:defRPr sz="1200"/>
            </a:lvl1pPr>
          </a:lstStyle>
          <a:p>
            <a:fld id="{DF18807A-752C-43E4-8EEE-CE31DA1F8782}" type="datetimeFigureOut">
              <a:rPr lang="en-GB" smtClean="0"/>
              <a:t>20/11/2019</a:t>
            </a:fld>
            <a:endParaRPr lang="en-GB"/>
          </a:p>
        </p:txBody>
      </p:sp>
      <p:sp>
        <p:nvSpPr>
          <p:cNvPr id="4" name="Slide Image Placeholder 3"/>
          <p:cNvSpPr>
            <a:spLocks noGrp="1" noRot="1" noChangeAspect="1"/>
          </p:cNvSpPr>
          <p:nvPr>
            <p:ph type="sldImg" idx="2"/>
          </p:nvPr>
        </p:nvSpPr>
        <p:spPr>
          <a:xfrm>
            <a:off x="1114425" y="1233488"/>
            <a:ext cx="4440238" cy="33321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51220"/>
            <a:ext cx="5335270" cy="388736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77318"/>
            <a:ext cx="2889938" cy="49534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377318"/>
            <a:ext cx="2889938" cy="495347"/>
          </a:xfrm>
          <a:prstGeom prst="rect">
            <a:avLst/>
          </a:prstGeom>
        </p:spPr>
        <p:txBody>
          <a:bodyPr vert="horz" lIns="91440" tIns="45720" rIns="91440" bIns="45720" rtlCol="0" anchor="b"/>
          <a:lstStyle>
            <a:lvl1pPr algn="r">
              <a:defRPr sz="1200"/>
            </a:lvl1pPr>
          </a:lstStyle>
          <a:p>
            <a:fld id="{200EB97F-2EAE-4740-8B7D-4C325CDB0438}" type="slidenum">
              <a:rPr lang="en-GB" smtClean="0"/>
              <a:t>‹#›</a:t>
            </a:fld>
            <a:endParaRPr lang="en-GB"/>
          </a:p>
        </p:txBody>
      </p:sp>
    </p:spTree>
    <p:extLst>
      <p:ext uri="{BB962C8B-B14F-4D97-AF65-F5344CB8AC3E}">
        <p14:creationId xmlns:p14="http://schemas.microsoft.com/office/powerpoint/2010/main" val="3292084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400" b="0" baseline="0" dirty="0" smtClean="0">
                <a:latin typeface="Arial" panose="020B0604020202020204" pitchFamily="34" charset="0"/>
                <a:cs typeface="Arial" panose="020B0604020202020204" pitchFamily="34" charset="0"/>
              </a:rPr>
              <a:t> </a:t>
            </a:r>
            <a:r>
              <a:rPr lang="en-US" altLang="en-US" sz="3600" b="0" baseline="0" dirty="0" smtClean="0">
                <a:latin typeface="Arial" panose="020B0604020202020204" pitchFamily="34" charset="0"/>
                <a:cs typeface="Arial" panose="020B0604020202020204" pitchFamily="34" charset="0"/>
              </a:rPr>
              <a:t>“ in 2016……..nearly every company will start to challenge this core part of HR.”</a:t>
            </a:r>
            <a:endParaRPr lang="en-US" altLang="en-US" sz="1400" b="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7174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aseline="0" dirty="0" smtClean="0"/>
              <a:t>As </a:t>
            </a:r>
            <a:r>
              <a:rPr lang="en-US" sz="1200" baseline="0" dirty="0" smtClean="0"/>
              <a:t>employees we want a forum that  enables us to identify and communicate our development needs and aspirations, and to give feedback on how we would like to be managed.</a:t>
            </a:r>
          </a:p>
          <a:p>
            <a:endParaRPr lang="en-US" sz="1200" baseline="0" dirty="0" smtClean="0"/>
          </a:p>
          <a:p>
            <a:r>
              <a:rPr lang="en-US" sz="1200" baseline="0" dirty="0" smtClean="0"/>
              <a:t>How can effective PM processes benefit organisations?</a:t>
            </a:r>
          </a:p>
          <a:p>
            <a:endParaRPr lang="en-US" sz="1200" baseline="0" dirty="0" smtClean="0"/>
          </a:p>
          <a:p>
            <a:r>
              <a:rPr lang="en-US" sz="1200" baseline="0" dirty="0" smtClean="0"/>
              <a:t>For Organisations:</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ensuring that all individuals understand their expected contribution to business objectives and are motivated and equipped with the skills and support to achieve this. </a:t>
            </a:r>
          </a:p>
          <a:p>
            <a:r>
              <a:rPr lang="en-US" sz="1200" kern="1200" dirty="0" smtClean="0">
                <a:solidFill>
                  <a:schemeClr val="tx1"/>
                </a:solidFill>
                <a:effectLst/>
                <a:latin typeface="+mn-lt"/>
                <a:ea typeface="+mn-ea"/>
                <a:cs typeface="+mn-cs"/>
              </a:rPr>
              <a:t>drives engagement through continuous conversations about mutual expectations throughout the organisation. </a:t>
            </a:r>
          </a:p>
          <a:p>
            <a:r>
              <a:rPr lang="en-US" sz="1200" kern="1200" dirty="0" smtClean="0">
                <a:solidFill>
                  <a:schemeClr val="tx1"/>
                </a:solidFill>
                <a:effectLst/>
                <a:latin typeface="+mn-lt"/>
                <a:ea typeface="+mn-ea"/>
                <a:cs typeface="+mn-cs"/>
              </a:rPr>
              <a:t>It gives line managers an opportunity to reinforce organisational purpose and link objectives at organisational, department and individual levels</a:t>
            </a:r>
            <a:r>
              <a:rPr lang="en-US" sz="1200" baseline="0" dirty="0" smtClean="0"/>
              <a:t> </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t>2</a:t>
            </a:fld>
            <a:endParaRPr lang="en-GB" dirty="0"/>
          </a:p>
        </p:txBody>
      </p:sp>
    </p:spTree>
    <p:extLst>
      <p:ext uri="{BB962C8B-B14F-4D97-AF65-F5344CB8AC3E}">
        <p14:creationId xmlns:p14="http://schemas.microsoft.com/office/powerpoint/2010/main" val="2985182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As always we must understand a bit about where</a:t>
            </a:r>
            <a:r>
              <a:rPr lang="en-GB" sz="2400" baseline="0" dirty="0" smtClean="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t>3</a:t>
            </a:fld>
            <a:endParaRPr lang="en-GB" dirty="0"/>
          </a:p>
        </p:txBody>
      </p:sp>
    </p:spTree>
    <p:extLst>
      <p:ext uri="{BB962C8B-B14F-4D97-AF65-F5344CB8AC3E}">
        <p14:creationId xmlns:p14="http://schemas.microsoft.com/office/powerpoint/2010/main" val="3838403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So let’s talk about PM through the ages. During the 40s</a:t>
            </a:r>
            <a:r>
              <a:rPr lang="en-GB" sz="1200" baseline="0" dirty="0" smtClean="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smtClean="0"/>
          </a:p>
          <a:p>
            <a:r>
              <a:rPr lang="en-GB" sz="1200" baseline="0" dirty="0" smtClean="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smtClean="0"/>
          </a:p>
          <a:p>
            <a:r>
              <a:rPr lang="en-GB" sz="1200" baseline="0" dirty="0" smtClean="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smtClean="0"/>
          </a:p>
          <a:p>
            <a:r>
              <a:rPr lang="en-GB" sz="1200" baseline="0" dirty="0" smtClean="0"/>
              <a:t>Do you recognise your own company? </a:t>
            </a:r>
            <a:r>
              <a:rPr lang="en-US" sz="1200" baseline="0" dirty="0" smtClean="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t>4</a:t>
            </a:fld>
            <a:endParaRPr lang="en-GB" dirty="0"/>
          </a:p>
        </p:txBody>
      </p:sp>
    </p:spTree>
    <p:extLst>
      <p:ext uri="{BB962C8B-B14F-4D97-AF65-F5344CB8AC3E}">
        <p14:creationId xmlns:p14="http://schemas.microsoft.com/office/powerpoint/2010/main" val="470394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External drivers may start to force their hands as an ever newer</a:t>
            </a:r>
            <a:r>
              <a:rPr lang="en-GB" sz="1200" baseline="0" dirty="0" smtClean="0"/>
              <a:t> type of management thinking </a:t>
            </a:r>
            <a:r>
              <a:rPr lang="en-GB" sz="1200" baseline="0" dirty="0" smtClean="0"/>
              <a:t>has </a:t>
            </a:r>
            <a:r>
              <a:rPr lang="en-GB" sz="1200" baseline="0" dirty="0" smtClean="0"/>
              <a:t>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smtClean="0"/>
          </a:p>
          <a:p>
            <a:r>
              <a:rPr lang="en-GB" sz="1200" baseline="0" dirty="0" smtClean="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t>5</a:t>
            </a:fld>
            <a:endParaRPr lang="en-GB" dirty="0"/>
          </a:p>
        </p:txBody>
      </p:sp>
    </p:spTree>
    <p:extLst>
      <p:ext uri="{BB962C8B-B14F-4D97-AF65-F5344CB8AC3E}">
        <p14:creationId xmlns:p14="http://schemas.microsoft.com/office/powerpoint/2010/main" val="233077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a:t>
            </a:r>
            <a:r>
              <a:rPr lang="en-GB" baseline="0" dirty="0" smtClean="0"/>
              <a:t> what’s driving the need for change?</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t>6</a:t>
            </a:fld>
            <a:endParaRPr lang="en-GB" dirty="0"/>
          </a:p>
        </p:txBody>
      </p:sp>
    </p:spTree>
    <p:extLst>
      <p:ext uri="{BB962C8B-B14F-4D97-AF65-F5344CB8AC3E}">
        <p14:creationId xmlns:p14="http://schemas.microsoft.com/office/powerpoint/2010/main" val="1241539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There are many big drivers influencing this change</a:t>
            </a:r>
            <a:r>
              <a:rPr lang="en-GB" sz="1200" baseline="0" dirty="0" smtClean="0"/>
              <a:t> in thinking.  Not least the rise of the millennial.  (Check understanding of term).  It seems like they want it all and they want it now.  </a:t>
            </a:r>
          </a:p>
          <a:p>
            <a:endParaRPr lang="en-GB" sz="1200" baseline="0" dirty="0" smtClean="0"/>
          </a:p>
          <a:p>
            <a:r>
              <a:rPr lang="en-GB" sz="1200" baseline="0" dirty="0" smtClean="0"/>
              <a:t>People used to join companies for life.  Today the average worker stays at their job for 4.4 years and some research indicates that millennials change jobs at twice that rate.  </a:t>
            </a:r>
          </a:p>
          <a:p>
            <a:r>
              <a:rPr lang="en-GB" sz="1200" baseline="0" dirty="0" smtClean="0"/>
              <a:t>Younger workers seem to have set their sights on taking down the annual performance review, they want more regular feedback and they expect to be able to give feedback too. </a:t>
            </a:r>
          </a:p>
          <a:p>
            <a:endParaRPr lang="en-GB" sz="1200" baseline="0" dirty="0" smtClean="0"/>
          </a:p>
        </p:txBody>
      </p:sp>
      <p:sp>
        <p:nvSpPr>
          <p:cNvPr id="4" name="Slide Number Placeholder 3"/>
          <p:cNvSpPr>
            <a:spLocks noGrp="1"/>
          </p:cNvSpPr>
          <p:nvPr>
            <p:ph type="sldNum" sz="quarter" idx="10"/>
          </p:nvPr>
        </p:nvSpPr>
        <p:spPr/>
        <p:txBody>
          <a:bodyPr/>
          <a:lstStyle/>
          <a:p>
            <a:fld id="{200EB97F-2EAE-4740-8B7D-4C325CDB0438}" type="slidenum">
              <a:rPr lang="en-GB" smtClean="0"/>
              <a:t>7</a:t>
            </a:fld>
            <a:endParaRPr lang="en-GB" dirty="0"/>
          </a:p>
        </p:txBody>
      </p:sp>
    </p:spTree>
    <p:extLst>
      <p:ext uri="{BB962C8B-B14F-4D97-AF65-F5344CB8AC3E}">
        <p14:creationId xmlns:p14="http://schemas.microsoft.com/office/powerpoint/2010/main" val="505935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We all seem to have less and less time.</a:t>
            </a:r>
            <a:r>
              <a:rPr lang="en-GB" sz="1400" baseline="0" dirty="0" smtClean="0"/>
              <a:t> </a:t>
            </a:r>
            <a:r>
              <a:rPr lang="en-GB" sz="1400" dirty="0" smtClean="0"/>
              <a:t> one of the major bug bears that is levied at performance management processes is</a:t>
            </a:r>
            <a:r>
              <a:rPr lang="en-GB" sz="1400" baseline="0" dirty="0" smtClean="0"/>
              <a:t> the number of hours involved</a:t>
            </a:r>
            <a:r>
              <a:rPr lang="en-GB" sz="1400" dirty="0" smtClean="0"/>
              <a:t>.</a:t>
            </a:r>
            <a:r>
              <a:rPr lang="en-GB" sz="1400" baseline="0" dirty="0" smtClean="0"/>
              <a:t>  Managers think they are too complicated and long winded and often see them as a check box obligation that is burdensome and begrudgingly endured by both manager and employee.  </a:t>
            </a:r>
          </a:p>
          <a:p>
            <a:endParaRPr lang="en-GB" sz="1400" baseline="0" dirty="0" smtClean="0"/>
          </a:p>
          <a:p>
            <a:r>
              <a:rPr lang="en-GB" sz="1400" baseline="0" dirty="0" smtClean="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t>8</a:t>
            </a:fld>
            <a:endParaRPr lang="en-GB" dirty="0"/>
          </a:p>
        </p:txBody>
      </p:sp>
    </p:spTree>
    <p:extLst>
      <p:ext uri="{BB962C8B-B14F-4D97-AF65-F5344CB8AC3E}">
        <p14:creationId xmlns:p14="http://schemas.microsoft.com/office/powerpoint/2010/main" val="1022915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Research tells us that ratings don’t drive performance. They probably more likely</a:t>
            </a:r>
            <a:r>
              <a:rPr lang="en-GB" sz="1200" baseline="0" dirty="0" smtClean="0"/>
              <a:t> to</a:t>
            </a:r>
            <a:r>
              <a:rPr lang="en-GB" sz="1200" dirty="0" smtClean="0"/>
              <a:t> have the effect of pigeon holing and even demotivating people.  The bell curve or normal distribution curve is embedded</a:t>
            </a:r>
            <a:r>
              <a:rPr lang="en-GB" sz="1200" baseline="0" dirty="0" smtClean="0"/>
              <a:t> as a performance management &amp; compensation tool in many companies.  </a:t>
            </a:r>
            <a:r>
              <a:rPr lang="en-US" sz="1200" dirty="0" smtClean="0">
                <a:effectLst/>
              </a:rPr>
              <a:t>As you can see from the curve, in the area of people management the model essentially says that “we will have a small number of very high performers and an equivalent number of very low performers” with the bulk of our people clustered near the average.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Do any of the companies you work for use this?  </a:t>
            </a:r>
            <a:endParaRPr lang="en-GB" sz="1200" dirty="0" smtClean="0"/>
          </a:p>
          <a:p>
            <a:endParaRPr lang="en-GB" sz="1200" baseline="0" dirty="0" smtClean="0"/>
          </a:p>
          <a:p>
            <a:r>
              <a:rPr lang="en-US" sz="1200" baseline="0" dirty="0" smtClean="0"/>
              <a:t>So why isn’t it effective?</a:t>
            </a:r>
          </a:p>
          <a:p>
            <a:r>
              <a:rPr lang="en-US" sz="1200" baseline="0" dirty="0" smtClean="0"/>
              <a:t>No one wants to be rated on a 5 point scale.  Reducing a year of work to a single rating is degrading.</a:t>
            </a:r>
          </a:p>
          <a:p>
            <a:r>
              <a:rPr lang="en-US" sz="1200" baseline="0" dirty="0" smtClean="0"/>
              <a:t>Ultra high performers are incented to leave</a:t>
            </a:r>
          </a:p>
          <a:p>
            <a:r>
              <a:rPr lang="en-US" sz="1200" baseline="0" dirty="0" err="1" smtClean="0"/>
              <a:t>Mid level</a:t>
            </a:r>
            <a:r>
              <a:rPr lang="en-US" sz="1200" baseline="0" dirty="0" smtClean="0"/>
              <a:t> performers are not motivated.  The model rewards mediocrity.</a:t>
            </a:r>
          </a:p>
          <a:p>
            <a:endParaRPr lang="en-GB" sz="1200" baseline="0" dirty="0" smtClean="0"/>
          </a:p>
          <a:p>
            <a:r>
              <a:rPr lang="en-US" sz="1200" baseline="0" dirty="0" smtClean="0"/>
              <a:t>2011 and 2012  O’Boyle &amp;  Aguinis  found that performance in 94 percent of their sample groups did not follow a normal distribution. Rather these groups fall into what is called a “Power Law” distribution.</a:t>
            </a:r>
          </a:p>
          <a:p>
            <a:r>
              <a:rPr lang="en-US" sz="1200" baseline="0" dirty="0" smtClean="0"/>
              <a:t>If you are interested in finding out more about this then you can google the article shown.</a:t>
            </a:r>
            <a:endParaRPr lang="en-GB" sz="1200" baseline="0" dirty="0" smtClean="0"/>
          </a:p>
        </p:txBody>
      </p:sp>
      <p:sp>
        <p:nvSpPr>
          <p:cNvPr id="4" name="Slide Number Placeholder 3"/>
          <p:cNvSpPr>
            <a:spLocks noGrp="1"/>
          </p:cNvSpPr>
          <p:nvPr>
            <p:ph type="sldNum" sz="quarter" idx="10"/>
          </p:nvPr>
        </p:nvSpPr>
        <p:spPr/>
        <p:txBody>
          <a:bodyPr/>
          <a:lstStyle/>
          <a:p>
            <a:fld id="{200EB97F-2EAE-4740-8B7D-4C325CDB0438}" type="slidenum">
              <a:rPr lang="en-GB" smtClean="0"/>
              <a:t>9</a:t>
            </a:fld>
            <a:endParaRPr lang="en-GB" dirty="0"/>
          </a:p>
        </p:txBody>
      </p:sp>
    </p:spTree>
    <p:extLst>
      <p:ext uri="{BB962C8B-B14F-4D97-AF65-F5344CB8AC3E}">
        <p14:creationId xmlns:p14="http://schemas.microsoft.com/office/powerpoint/2010/main" val="3682997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it seems that the traditional performance</a:t>
            </a:r>
            <a:r>
              <a:rPr lang="en-GB" baseline="0" dirty="0" smtClean="0"/>
              <a:t> management processes that have been in place for decades are falling out of favour and a new approach is required.  What might that look like.</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t>10</a:t>
            </a:fld>
            <a:endParaRPr lang="en-GB" dirty="0"/>
          </a:p>
        </p:txBody>
      </p:sp>
    </p:spTree>
    <p:extLst>
      <p:ext uri="{BB962C8B-B14F-4D97-AF65-F5344CB8AC3E}">
        <p14:creationId xmlns:p14="http://schemas.microsoft.com/office/powerpoint/2010/main" val="4096998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Josh</a:t>
            </a:r>
            <a:r>
              <a:rPr lang="en-GB" baseline="0" dirty="0" smtClean="0"/>
              <a:t> Bersin suggest they are shifting towards the practices in the right hand column.  Let's look at these in turn to see what this might mean for us as HR professionals</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t>11</a:t>
            </a:fld>
            <a:endParaRPr lang="en-GB" dirty="0"/>
          </a:p>
        </p:txBody>
      </p:sp>
    </p:spTree>
    <p:extLst>
      <p:ext uri="{BB962C8B-B14F-4D97-AF65-F5344CB8AC3E}">
        <p14:creationId xmlns:p14="http://schemas.microsoft.com/office/powerpoint/2010/main" val="1902994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More and more people are working in flexible</a:t>
            </a:r>
            <a:r>
              <a:rPr lang="en-GB" sz="1400" baseline="0" dirty="0" smtClean="0"/>
              <a:t> and</a:t>
            </a:r>
            <a:r>
              <a:rPr lang="en-GB" sz="1400" dirty="0" smtClean="0"/>
              <a:t> dynamic</a:t>
            </a:r>
            <a:r>
              <a:rPr lang="en-GB" sz="1400" baseline="0" dirty="0" smtClean="0"/>
              <a:t> teams.  In rapidly changes environments it becomes almost impossible to cascade goals from the top of the organisations.  A more collaborative approach is required.  </a:t>
            </a:r>
          </a:p>
          <a:p>
            <a:endParaRPr lang="en-GB" sz="1400" baseline="0" dirty="0" smtClean="0"/>
          </a:p>
          <a:p>
            <a:r>
              <a:rPr lang="en-GB" sz="1400" baseline="0" dirty="0" smtClean="0"/>
              <a:t>How many of you will have goals cascaded to you this year from the top of the organisation and how relevant might they still be in 12 months time?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t>12</a:t>
            </a:fld>
            <a:endParaRPr lang="en-GB" dirty="0"/>
          </a:p>
        </p:txBody>
      </p:sp>
    </p:spTree>
    <p:extLst>
      <p:ext uri="{BB962C8B-B14F-4D97-AF65-F5344CB8AC3E}">
        <p14:creationId xmlns:p14="http://schemas.microsoft.com/office/powerpoint/2010/main" val="4257397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Managers and employees</a:t>
            </a:r>
            <a:r>
              <a:rPr lang="en-GB" sz="1400" baseline="0" dirty="0" smtClean="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t>13</a:t>
            </a:fld>
            <a:endParaRPr lang="en-GB" dirty="0"/>
          </a:p>
        </p:txBody>
      </p:sp>
    </p:spTree>
    <p:extLst>
      <p:ext uri="{BB962C8B-B14F-4D97-AF65-F5344CB8AC3E}">
        <p14:creationId xmlns:p14="http://schemas.microsoft.com/office/powerpoint/2010/main" val="710036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Unusually this wave of change has created a situation where business practices are ahead of Technology.  Typically </a:t>
            </a:r>
            <a:r>
              <a:rPr lang="en-GB" sz="1400" baseline="0" dirty="0" smtClean="0"/>
              <a:t>HR innovation comes from vendors and these vendors pioneer new ideas which are adopted by HR.  </a:t>
            </a:r>
          </a:p>
          <a:p>
            <a:endParaRPr lang="en-GB" sz="1400" baseline="0" dirty="0" smtClean="0"/>
          </a:p>
          <a:p>
            <a:r>
              <a:rPr lang="en-GB" sz="1400" baseline="0" dirty="0" smtClean="0"/>
              <a:t>SuccessFactors have just announced changes to their performance and goal solution to support this continuous performance management process.</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t>14</a:t>
            </a:fld>
            <a:endParaRPr lang="en-GB" dirty="0"/>
          </a:p>
        </p:txBody>
      </p:sp>
    </p:spTree>
    <p:extLst>
      <p:ext uri="{BB962C8B-B14F-4D97-AF65-F5344CB8AC3E}">
        <p14:creationId xmlns:p14="http://schemas.microsoft.com/office/powerpoint/2010/main" val="25277751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focus should be on</a:t>
            </a:r>
            <a:r>
              <a:rPr lang="en-GB" baseline="0" dirty="0" smtClean="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t>15</a:t>
            </a:fld>
            <a:endParaRPr lang="en-GB" dirty="0"/>
          </a:p>
        </p:txBody>
      </p:sp>
    </p:spTree>
    <p:extLst>
      <p:ext uri="{BB962C8B-B14F-4D97-AF65-F5344CB8AC3E}">
        <p14:creationId xmlns:p14="http://schemas.microsoft.com/office/powerpoint/2010/main" val="4080161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Compensation shouldn’t be just about the rating.  Consider other things like how much stretch was there in the projects delivered.  What was the overall benefit to the business and how did they go about delivering the result.</a:t>
            </a:r>
            <a:r>
              <a:rPr lang="en-GB" sz="1200" baseline="0" dirty="0" smtClean="0"/>
              <a:t>  I can think of many examples from my sales career where people were reward for delivering high volumes regardless of the bad practice they might have used to get there.</a:t>
            </a:r>
          </a:p>
          <a:p>
            <a:endParaRPr lang="en-GB" sz="1200" baseline="0" dirty="0" smtClean="0"/>
          </a:p>
          <a:p>
            <a:r>
              <a:rPr lang="en-GB" sz="1200" baseline="0" dirty="0" smtClean="0"/>
              <a:t>Look at how your organisation can create a recognition culture that suits.  Not all will be the same.</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t>16</a:t>
            </a:fld>
            <a:endParaRPr lang="en-GB" dirty="0"/>
          </a:p>
        </p:txBody>
      </p:sp>
    </p:spTree>
    <p:extLst>
      <p:ext uri="{BB962C8B-B14F-4D97-AF65-F5344CB8AC3E}">
        <p14:creationId xmlns:p14="http://schemas.microsoft.com/office/powerpoint/2010/main" val="89773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all faced</a:t>
            </a:r>
            <a:r>
              <a:rPr lang="en-GB" baseline="0" dirty="0" smtClean="0"/>
              <a:t> something similar I am sure.  Maybe not quite as extreme!  No matter how good a process we might develop and how accessible the tools we design we must have management buy-in as they are the ones that will hold the discussions.  Get senior leaders on board and training line managers effectively.</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t>17</a:t>
            </a:fld>
            <a:endParaRPr lang="en-GB" dirty="0"/>
          </a:p>
        </p:txBody>
      </p:sp>
    </p:spTree>
    <p:extLst>
      <p:ext uri="{BB962C8B-B14F-4D97-AF65-F5344CB8AC3E}">
        <p14:creationId xmlns:p14="http://schemas.microsoft.com/office/powerpoint/2010/main" val="2296746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If you are thinking</a:t>
            </a:r>
            <a:r>
              <a:rPr lang="en-GB" sz="1400" baseline="0" dirty="0" smtClean="0"/>
              <a:t> of making a change then bear these 10 factors in mind</a:t>
            </a:r>
          </a:p>
          <a:p>
            <a:r>
              <a:rPr lang="en-GB" sz="1400" baseline="0" dirty="0" smtClean="0"/>
              <a:t>My advice…</a:t>
            </a:r>
            <a:endParaRPr lang="en-GB" sz="1400" dirty="0" smtClean="0"/>
          </a:p>
          <a:p>
            <a:r>
              <a:rPr lang="en-GB" sz="1400" dirty="0" smtClean="0"/>
              <a:t>Don’t rush in. Take the time to look at what is going</a:t>
            </a:r>
            <a:r>
              <a:rPr lang="en-GB" sz="1400" baseline="0" dirty="0" smtClean="0"/>
              <a:t> on in the external env.</a:t>
            </a:r>
          </a:p>
          <a:p>
            <a:r>
              <a:rPr lang="en-GB" sz="1400" baseline="0" dirty="0" smtClean="0"/>
              <a:t>Make sure you go about any proposal for change in a highly strategic way.  Engage senior leaders.</a:t>
            </a:r>
          </a:p>
          <a:p>
            <a:r>
              <a:rPr lang="en-GB" sz="1400" baseline="0" dirty="0" smtClean="0"/>
              <a:t>Test and pilot and use feedback to improve</a:t>
            </a:r>
          </a:p>
          <a:p>
            <a:r>
              <a:rPr lang="en-GB" sz="1400" baseline="0" dirty="0" smtClean="0"/>
              <a:t>It might take some time to make it stick</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t>18</a:t>
            </a:fld>
            <a:endParaRPr lang="en-GB" dirty="0"/>
          </a:p>
        </p:txBody>
      </p:sp>
    </p:spTree>
    <p:extLst>
      <p:ext uri="{BB962C8B-B14F-4D97-AF65-F5344CB8AC3E}">
        <p14:creationId xmlns:p14="http://schemas.microsoft.com/office/powerpoint/2010/main" val="358210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1993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4177200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7214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smtClean="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3270622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smtClean="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4172985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smtClean="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3634279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smtClean="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3427181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smtClean="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t>‹#›</a:t>
            </a:fld>
            <a:endParaRPr lang="en-GB" dirty="0"/>
          </a:p>
        </p:txBody>
      </p:sp>
    </p:spTree>
    <p:extLst>
      <p:ext uri="{BB962C8B-B14F-4D97-AF65-F5344CB8AC3E}">
        <p14:creationId xmlns:p14="http://schemas.microsoft.com/office/powerpoint/2010/main" val="1211452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smtClean="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2796097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84766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t>‹#›</a:t>
            </a:fld>
            <a:endParaRPr lang="en-GB" dirty="0"/>
          </a:p>
        </p:txBody>
      </p:sp>
    </p:spTree>
    <p:extLst>
      <p:ext uri="{BB962C8B-B14F-4D97-AF65-F5344CB8AC3E}">
        <p14:creationId xmlns:p14="http://schemas.microsoft.com/office/powerpoint/2010/main" val="2417075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Two tables</a:t>
            </a:r>
            <a:endParaRPr lang="en-GB" dirty="0">
              <a:solidFill>
                <a:schemeClr val="tx2"/>
              </a:solidFill>
            </a:endParaRP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Tree>
    <p:extLst>
      <p:ext uri="{BB962C8B-B14F-4D97-AF65-F5344CB8AC3E}">
        <p14:creationId xmlns:p14="http://schemas.microsoft.com/office/powerpoint/2010/main" val="335194627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Index slide</a:t>
            </a:r>
            <a:endParaRPr lang="en-GB" dirty="0">
              <a:solidFill>
                <a:schemeClr val="tx2"/>
              </a:solidFill>
            </a:endParaRP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Delete </a:t>
              </a:r>
              <a:r>
                <a:rPr kumimoji="0" lang="en-GB"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existing</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picture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and</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click on the icon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to</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insert</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a new picture</a:t>
              </a:r>
              <a:endPar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Search and selected the picture you want.</a:t>
              </a:r>
              <a:b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br>
              <a: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Click</a:t>
              </a:r>
              <a:r>
                <a:rPr kumimoji="0" lang="en-US" sz="1400" b="0" i="0" u="none" strike="noStrike" kern="0" cap="none" spc="0" normalizeH="0" baseline="0" noProof="0" dirty="0" smtClean="0">
                  <a:ln>
                    <a:noFill/>
                  </a:ln>
                  <a:solidFill>
                    <a:schemeClr val="accent3"/>
                  </a:solidFill>
                  <a:effectLst/>
                  <a:uLnTx/>
                  <a:uFillTx/>
                  <a:latin typeface="+mj-lt"/>
                  <a:ea typeface="Tahoma" pitchFamily="34" charset="0"/>
                  <a:cs typeface="Arial" pitchFamily="34" charset="0"/>
                </a:rPr>
                <a:t> </a:t>
              </a:r>
              <a:r>
                <a:rPr kumimoji="0" lang="en-US" sz="1400" b="1" i="0" u="none" strike="noStrike" kern="0" cap="none" spc="0" normalizeH="0" baseline="0" noProof="0" dirty="0" smtClean="0">
                  <a:ln>
                    <a:noFill/>
                  </a:ln>
                  <a:solidFill>
                    <a:schemeClr val="tx2"/>
                  </a:solidFill>
                  <a:effectLst/>
                  <a:uLnTx/>
                  <a:uFillTx/>
                  <a:latin typeface="+mj-lt"/>
                  <a:ea typeface="Tahoma" pitchFamily="34" charset="0"/>
                  <a:cs typeface="Arial" pitchFamily="34" charset="0"/>
                </a:rPr>
                <a:t>´Insert´</a:t>
              </a:r>
              <a:endParaRPr kumimoji="0" lang="nl-NL" sz="1400" b="1" i="0" u="none" strike="noStrike" kern="0" cap="none" spc="0" normalizeH="0" baseline="0" noProof="0" dirty="0" smtClean="0">
                <a:ln>
                  <a:noFill/>
                </a:ln>
                <a:solidFill>
                  <a:schemeClr val="tx2"/>
                </a:solidFill>
                <a:effectLst/>
                <a:uLnTx/>
                <a:uFillTx/>
                <a:latin typeface="+mj-lt"/>
                <a:ea typeface="Tahoma" pitchFamily="34" charset="0"/>
                <a:cs typeface="Arial" pitchFamily="34" charset="0"/>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smtClean="0">
                  <a:ln>
                    <a:noFill/>
                  </a:ln>
                  <a:solidFill>
                    <a:prstClr val="white"/>
                  </a:solidFill>
                  <a:effectLst/>
                  <a:uLnTx/>
                  <a:uFillTx/>
                  <a:latin typeface="+mj-lt"/>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smtClean="0">
                  <a:ln>
                    <a:noFill/>
                  </a:ln>
                  <a:solidFill>
                    <a:prstClr val="white"/>
                  </a:solidFill>
                  <a:effectLst/>
                  <a:uLnTx/>
                  <a:uFillTx/>
                  <a:latin typeface="+mj-lt"/>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 xmlns:a14="http://schemas.microsoft.com/office/drawing/2010/main">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 xmlns:a14="http://schemas.microsoft.com/office/drawing/2010/main">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dirty="0" smtClean="0">
                  <a:ln>
                    <a:noFill/>
                  </a:ln>
                  <a:solidFill>
                    <a:srgbClr val="005634">
                      <a:lumMod val="25000"/>
                    </a:srgbClr>
                  </a:solidFill>
                  <a:effectLst>
                    <a:outerShdw blurRad="25400" algn="ctr" rotWithShape="0">
                      <a:prstClr val="white"/>
                    </a:outerShdw>
                  </a:effectLst>
                  <a:uLnTx/>
                  <a:uFillTx/>
                  <a:latin typeface="+mj-lt"/>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marL="0" marR="0" lvl="0" indent="0" defTabSz="914400" eaLnBrk="1" fontAlgn="auto" latinLnBrk="0" hangingPunct="1">
                <a:lnSpc>
                  <a:spcPct val="100000"/>
                </a:lnSpc>
                <a:spcBef>
                  <a:spcPts val="0"/>
                </a:spcBef>
                <a:spcAft>
                  <a:spcPts val="0"/>
                </a:spcAft>
                <a:buClrTx/>
                <a:buSzTx/>
                <a:buFontTx/>
                <a:buNone/>
                <a:tabLst>
                  <a:tab pos="630238" algn="l"/>
                </a:tabLst>
                <a:defRPr/>
              </a:pPr>
              <a:r>
                <a:rPr kumimoji="0" lang="nl-NL" sz="1600" b="1" i="0" u="none" strike="noStrike" kern="0" cap="none" spc="0" normalizeH="0" baseline="0" noProof="0" dirty="0" smtClean="0">
                  <a:ln>
                    <a:noFill/>
                  </a:ln>
                  <a:solidFill>
                    <a:schemeClr val="tx2"/>
                  </a:solidFill>
                  <a:effectLst/>
                  <a:uLnTx/>
                  <a:uFillTx/>
                  <a:latin typeface="+mj-lt"/>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Select the picture and select</a:t>
              </a:r>
              <a:r>
                <a:rPr kumimoji="0" lang="en-US" sz="1400" b="0" i="0" u="none" strike="noStrike" kern="0" cap="none" spc="0" normalizeH="0" baseline="0" noProof="0" dirty="0" smtClean="0">
                  <a:ln>
                    <a:noFill/>
                  </a:ln>
                  <a:solidFill>
                    <a:schemeClr val="tx2"/>
                  </a:solidFill>
                  <a:effectLst/>
                  <a:uLnTx/>
                  <a:uFillTx/>
                  <a:latin typeface="+mj-lt"/>
                  <a:ea typeface="Tahoma" pitchFamily="34" charset="0"/>
                  <a:cs typeface="Arial" pitchFamily="34" charset="0"/>
                </a:rPr>
                <a:t> </a:t>
              </a:r>
              <a:r>
                <a:rPr kumimoji="0" lang="en-US" sz="1400" b="1" i="0" u="none" strike="noStrike" kern="0" cap="none" spc="0" normalizeH="0" baseline="0" noProof="0" dirty="0" smtClean="0">
                  <a:ln>
                    <a:noFill/>
                  </a:ln>
                  <a:solidFill>
                    <a:schemeClr val="tx2"/>
                  </a:solidFill>
                  <a:effectLst/>
                  <a:uLnTx/>
                  <a:uFillTx/>
                  <a:latin typeface="+mj-lt"/>
                  <a:ea typeface="Tahoma" pitchFamily="34" charset="0"/>
                  <a:cs typeface="Arial" pitchFamily="34" charset="0"/>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smtClean="0">
                  <a:ln>
                    <a:noFill/>
                  </a:ln>
                  <a:solidFill>
                    <a:prstClr val="white"/>
                  </a:solidFill>
                  <a:effectLst/>
                  <a:uLnTx/>
                  <a:uFillTx/>
                  <a:latin typeface="+mj-lt"/>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28295979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576979384"/>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50% text / Three images</a:t>
            </a:r>
            <a:endParaRPr lang="en-GB" dirty="0">
              <a:solidFill>
                <a:schemeClr val="tx2"/>
              </a:solidFill>
            </a:endParaRP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Tree>
    <p:extLst>
      <p:ext uri="{BB962C8B-B14F-4D97-AF65-F5344CB8AC3E}">
        <p14:creationId xmlns:p14="http://schemas.microsoft.com/office/powerpoint/2010/main" val="2048249477"/>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50% text / 50% image</a:t>
            </a:r>
            <a:endParaRPr lang="en-GB" dirty="0">
              <a:solidFill>
                <a:schemeClr val="tx2"/>
              </a:solidFill>
            </a:endParaRP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163649663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smtClean="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051231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8.jp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Rectangle 2"/>
          <p:cNvSpPr>
            <a:spLocks noGrp="1" noChangeArrowheads="1"/>
          </p:cNvSpPr>
          <p:nvPr>
            <p:ph type="ctrTitle"/>
          </p:nvPr>
        </p:nvSpPr>
        <p:spPr/>
        <p:txBody>
          <a:bodyPr>
            <a:noAutofit/>
          </a:bodyPr>
          <a:lstStyle/>
          <a:p>
            <a:pPr algn="l">
              <a:lnSpc>
                <a:spcPct val="100000"/>
              </a:lnSpc>
            </a:pPr>
            <a:r>
              <a:rPr lang="en-GB" altLang="en-US" sz="4800" dirty="0" smtClean="0">
                <a:solidFill>
                  <a:schemeClr val="bg1"/>
                </a:solidFill>
              </a:rPr>
              <a:t>Performance Management</a:t>
            </a:r>
          </a:p>
        </p:txBody>
      </p:sp>
    </p:spTree>
    <p:extLst>
      <p:ext uri="{BB962C8B-B14F-4D97-AF65-F5344CB8AC3E}">
        <p14:creationId xmlns:p14="http://schemas.microsoft.com/office/powerpoint/2010/main" val="11384812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05584" y="-430404"/>
            <a:ext cx="8332634" cy="1450757"/>
          </a:xfrm>
        </p:spPr>
        <p:txBody>
          <a:bodyPr>
            <a:normAutofit/>
          </a:bodyPr>
          <a:lstStyle/>
          <a:p>
            <a:r>
              <a:rPr lang="en-US" sz="2800" dirty="0" smtClean="0"/>
              <a:t>Why is the Topic of Performance Management important?</a:t>
            </a:r>
            <a:endParaRPr lang="en-US" sz="2800" dirty="0"/>
          </a:p>
        </p:txBody>
      </p:sp>
      <p:sp>
        <p:nvSpPr>
          <p:cNvPr id="43" name="Tijdelijke aanduiding voor verticale tekst 42"/>
          <p:cNvSpPr>
            <a:spLocks noGrp="1"/>
          </p:cNvSpPr>
          <p:nvPr>
            <p:ph type="body" orient="vert" idx="17"/>
          </p:nvPr>
        </p:nvSpPr>
        <p:spPr>
          <a:xfrm>
            <a:off x="3882191" y="3129688"/>
            <a:ext cx="4679565" cy="1205993"/>
          </a:xfrm>
        </p:spPr>
        <p:txBody>
          <a:bodyPr>
            <a:normAutofit lnSpcReduction="10000"/>
          </a:bodyPr>
          <a:lstStyle/>
          <a:p>
            <a:pPr lvl="1"/>
            <a:r>
              <a:rPr lang="en-US" dirty="0" smtClean="0"/>
              <a:t>We are all, have been or will be employees and/or line managers.</a:t>
            </a:r>
          </a:p>
          <a:p>
            <a:pPr lvl="1"/>
            <a:r>
              <a:rPr lang="en-US" dirty="0" smtClean="0"/>
              <a:t>Dialogue with line managers is crucial to success in the workplace</a:t>
            </a:r>
          </a:p>
          <a:p>
            <a:pPr marL="201168" lvl="1" indent="0">
              <a:buNone/>
            </a:pPr>
            <a:endParaRPr lang="en-US" dirty="0"/>
          </a:p>
        </p:txBody>
      </p:sp>
      <p:sp>
        <p:nvSpPr>
          <p:cNvPr id="44" name="Tijdelijke aanduiding voor verticale tekst 43"/>
          <p:cNvSpPr>
            <a:spLocks noGrp="1"/>
          </p:cNvSpPr>
          <p:nvPr>
            <p:ph type="body" orient="vert" idx="18"/>
          </p:nvPr>
        </p:nvSpPr>
        <p:spPr>
          <a:xfrm>
            <a:off x="424856" y="5015240"/>
            <a:ext cx="4679565" cy="1212044"/>
          </a:xfrm>
        </p:spPr>
        <p:txBody>
          <a:bodyPr/>
          <a:lstStyle/>
          <a:p>
            <a:pPr lvl="1"/>
            <a:r>
              <a:rPr lang="en-US" dirty="0"/>
              <a:t>?</a:t>
            </a:r>
            <a:endParaRPr lang="en-US" dirty="0" smtClean="0"/>
          </a:p>
          <a:p>
            <a:pPr lvl="1"/>
            <a:r>
              <a:rPr lang="en-US" dirty="0" smtClean="0"/>
              <a:t>?</a:t>
            </a:r>
          </a:p>
          <a:p>
            <a:pPr lvl="1"/>
            <a:r>
              <a:rPr lang="en-US" dirty="0" smtClean="0"/>
              <a:t>?</a:t>
            </a:r>
            <a:endParaRPr lang="en-US" dirty="0"/>
          </a:p>
        </p:txBody>
      </p:sp>
      <p:sp>
        <p:nvSpPr>
          <p:cNvPr id="7" name="Tijdelijke aanduiding voor verticale tekst 6"/>
          <p:cNvSpPr>
            <a:spLocks noGrp="1"/>
          </p:cNvSpPr>
          <p:nvPr>
            <p:ph type="body" orient="vert" idx="20"/>
          </p:nvPr>
        </p:nvSpPr>
        <p:spPr>
          <a:xfrm>
            <a:off x="3882003" y="2739627"/>
            <a:ext cx="4680953" cy="369741"/>
          </a:xfrm>
        </p:spPr>
        <p:txBody>
          <a:bodyPr>
            <a:normAutofit lnSpcReduction="10000"/>
          </a:bodyPr>
          <a:lstStyle/>
          <a:p>
            <a:r>
              <a:rPr lang="nl-NL" dirty="0" smtClean="0"/>
              <a:t>To Employees…..</a:t>
            </a:r>
            <a:endParaRPr lang="nl-NL" dirty="0"/>
          </a:p>
        </p:txBody>
      </p:sp>
      <p:sp>
        <p:nvSpPr>
          <p:cNvPr id="8" name="Tijdelijke aanduiding voor verticale tekst 7"/>
          <p:cNvSpPr>
            <a:spLocks noGrp="1"/>
          </p:cNvSpPr>
          <p:nvPr>
            <p:ph type="body" orient="vert" idx="21"/>
          </p:nvPr>
        </p:nvSpPr>
        <p:spPr>
          <a:xfrm>
            <a:off x="424667" y="4645040"/>
            <a:ext cx="4680953" cy="369741"/>
          </a:xfrm>
        </p:spPr>
        <p:txBody>
          <a:bodyPr>
            <a:normAutofit lnSpcReduction="10000"/>
          </a:bodyPr>
          <a:lstStyle/>
          <a:p>
            <a:pPr marL="0" indent="0">
              <a:buNone/>
            </a:pPr>
            <a:r>
              <a:rPr lang="nl-NL" dirty="0" smtClean="0"/>
              <a:t>To Organisations…….</a:t>
            </a:r>
            <a:endParaRPr lang="nl-NL" dirty="0"/>
          </a:p>
        </p:txBody>
      </p:sp>
      <p:sp>
        <p:nvSpPr>
          <p:cNvPr id="9" name="TextBox 8"/>
          <p:cNvSpPr txBox="1"/>
          <p:nvPr/>
        </p:nvSpPr>
        <p:spPr>
          <a:xfrm>
            <a:off x="5104878" y="1505412"/>
            <a:ext cx="3304485" cy="454852"/>
          </a:xfrm>
          <a:prstGeom prst="rect">
            <a:avLst/>
          </a:prstGeom>
          <a:solidFill>
            <a:schemeClr val="bg2"/>
          </a:solidFill>
        </p:spPr>
        <p:txBody>
          <a:bodyPr wrap="square" rtlCol="0">
            <a:spAutoFit/>
          </a:bodyPr>
          <a:lstStyle/>
          <a:p>
            <a:endParaRPr lang="en-GB" dirty="0"/>
          </a:p>
        </p:txBody>
      </p:sp>
      <p:pic>
        <p:nvPicPr>
          <p:cNvPr id="14" name="Picture 13"/>
          <p:cNvPicPr>
            <a:picLocks noChangeAspect="1"/>
          </p:cNvPicPr>
          <p:nvPr/>
        </p:nvPicPr>
        <p:blipFill>
          <a:blip r:embed="rId3"/>
          <a:stretch>
            <a:fillRect/>
          </a:stretch>
        </p:blipFill>
        <p:spPr>
          <a:xfrm>
            <a:off x="5766525" y="1007079"/>
            <a:ext cx="2794193" cy="1600200"/>
          </a:xfrm>
          <a:prstGeom prst="rect">
            <a:avLst/>
          </a:prstGeom>
        </p:spPr>
      </p:pic>
      <p:pic>
        <p:nvPicPr>
          <p:cNvPr id="16" name="Picture 15"/>
          <p:cNvPicPr>
            <a:picLocks noChangeAspect="1"/>
          </p:cNvPicPr>
          <p:nvPr/>
        </p:nvPicPr>
        <p:blipFill>
          <a:blip r:embed="rId4"/>
          <a:stretch>
            <a:fillRect/>
          </a:stretch>
        </p:blipFill>
        <p:spPr>
          <a:xfrm>
            <a:off x="452485" y="2722704"/>
            <a:ext cx="2803880" cy="1789987"/>
          </a:xfrm>
          <a:prstGeom prst="rect">
            <a:avLst/>
          </a:prstGeom>
        </p:spPr>
      </p:pic>
    </p:spTree>
    <p:extLst>
      <p:ext uri="{BB962C8B-B14F-4D97-AF65-F5344CB8AC3E}">
        <p14:creationId xmlns:p14="http://schemas.microsoft.com/office/powerpoint/2010/main" val="1347156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smtClean="0"/>
              <a:t>Session Overview</a:t>
            </a:r>
            <a:endParaRPr lang="en-GB" sz="2800" dirty="0"/>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3297224851"/>
              </p:ext>
            </p:extLst>
          </p:nvPr>
        </p:nvGraphicFramePr>
        <p:xfrm>
          <a:off x="500175" y="1737361"/>
          <a:ext cx="8310110" cy="2614377"/>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smtClean="0">
                          <a:solidFill>
                            <a:schemeClr val="bg1"/>
                          </a:solidFill>
                        </a:rPr>
                        <a:t>1</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smtClean="0"/>
                        <a:t>A</a:t>
                      </a:r>
                      <a:r>
                        <a:rPr lang="en-US" sz="1700" baseline="0" dirty="0" smtClean="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smtClean="0">
                          <a:solidFill>
                            <a:schemeClr val="bg1"/>
                          </a:solidFill>
                        </a:rPr>
                        <a:t>2</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smtClean="0"/>
                        <a:t>Factors Influencing the Need for Change</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smtClean="0">
                          <a:solidFill>
                            <a:schemeClr val="bg1"/>
                          </a:solidFill>
                        </a:rPr>
                        <a:t>3</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The Future of Performance Management</a:t>
                      </a:r>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75460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smtClean="0"/>
              <a:t>1990s</a:t>
            </a:r>
            <a:endParaRPr lang="en-GB" dirty="0"/>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smtClean="0"/>
              <a:t>1940s</a:t>
            </a:r>
            <a:endParaRPr lang="en-US" dirty="0"/>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smtClean="0"/>
              <a:t>1970s</a:t>
            </a:r>
            <a:endParaRPr lang="en-GB" dirty="0"/>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cs typeface="+mn-cs"/>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cs typeface="+mn-cs"/>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977305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smtClean="0">
                <a:latin typeface="+mj-lt"/>
              </a:rPr>
              <a:t>Where we are Today</a:t>
            </a:r>
            <a:endParaRPr lang="en-US" sz="2800" b="1" dirty="0">
              <a:latin typeface="+mj-lt"/>
            </a:endParaRP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smtClean="0"/>
              <a:t>Followership</a:t>
            </a:r>
          </a:p>
          <a:p>
            <a:pPr lvl="1"/>
            <a:r>
              <a:rPr lang="en-US" sz="2200" dirty="0" smtClean="0"/>
              <a:t>Networks of teams</a:t>
            </a:r>
          </a:p>
          <a:p>
            <a:pPr lvl="1"/>
            <a:r>
              <a:rPr lang="en-US" sz="2200" dirty="0" smtClean="0"/>
              <a:t>Project orientated</a:t>
            </a:r>
          </a:p>
          <a:p>
            <a:pPr lvl="1"/>
            <a:r>
              <a:rPr lang="en-US" sz="2200" dirty="0" smtClean="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smtClean="0"/>
              <a:t>The Noughties and beyond</a:t>
            </a:r>
            <a:endParaRPr lang="en-US" dirty="0"/>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35896808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smtClean="0"/>
              <a:t>Session Overview</a:t>
            </a:r>
            <a:endParaRPr lang="en-GB" sz="2800" dirty="0"/>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713045700"/>
              </p:ext>
            </p:extLst>
          </p:nvPr>
        </p:nvGraphicFramePr>
        <p:xfrm>
          <a:off x="500175" y="1737361"/>
          <a:ext cx="8310110" cy="2614377"/>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smtClean="0">
                          <a:solidFill>
                            <a:schemeClr val="bg1"/>
                          </a:solidFill>
                        </a:rPr>
                        <a:t>1</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smtClean="0"/>
                        <a:t>A</a:t>
                      </a:r>
                      <a:r>
                        <a:rPr lang="en-US" sz="1700" baseline="0" dirty="0" smtClean="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smtClean="0">
                          <a:solidFill>
                            <a:schemeClr val="bg1"/>
                          </a:solidFill>
                        </a:rPr>
                        <a:t>2</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b="1" dirty="0" smtClean="0"/>
                        <a:t>Factors Influencing the Need for Change</a:t>
                      </a:r>
                      <a:endParaRPr lang="en-US" sz="1700" b="1"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smtClean="0">
                          <a:solidFill>
                            <a:schemeClr val="bg1"/>
                          </a:solidFill>
                        </a:rPr>
                        <a:t>3</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The Future of Performance Management</a:t>
                      </a:r>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130018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Factors Influencing Change - Workforce</a:t>
            </a:r>
            <a:endParaRPr lang="en-GB" sz="2800" dirty="0"/>
          </a:p>
        </p:txBody>
      </p:sp>
      <p:pic>
        <p:nvPicPr>
          <p:cNvPr id="3" name="Picture 2"/>
          <p:cNvPicPr>
            <a:picLocks noChangeAspect="1"/>
          </p:cNvPicPr>
          <p:nvPr/>
        </p:nvPicPr>
        <p:blipFill>
          <a:blip r:embed="rId3"/>
          <a:stretch>
            <a:fillRect/>
          </a:stretch>
        </p:blipFill>
        <p:spPr>
          <a:xfrm>
            <a:off x="822960" y="1737361"/>
            <a:ext cx="6485318" cy="3242659"/>
          </a:xfrm>
          <a:prstGeom prst="rect">
            <a:avLst/>
          </a:prstGeom>
        </p:spPr>
      </p:pic>
      <p:sp>
        <p:nvSpPr>
          <p:cNvPr id="5" name="Rounded Rectangle 4"/>
          <p:cNvSpPr/>
          <p:nvPr/>
        </p:nvSpPr>
        <p:spPr>
          <a:xfrm>
            <a:off x="630455" y="5149515"/>
            <a:ext cx="1823987" cy="14277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80% would like to give their boss a performance review</a:t>
            </a:r>
            <a:endParaRPr lang="en-GB" dirty="0"/>
          </a:p>
        </p:txBody>
      </p:sp>
      <p:sp>
        <p:nvSpPr>
          <p:cNvPr id="7" name="Rounded Rectangle 6"/>
          <p:cNvSpPr/>
          <p:nvPr/>
        </p:nvSpPr>
        <p:spPr>
          <a:xfrm>
            <a:off x="2601228" y="5149515"/>
            <a:ext cx="1823987" cy="142774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Expect feedback weekly and progression annually</a:t>
            </a:r>
            <a:endParaRPr lang="en-GB" dirty="0"/>
          </a:p>
        </p:txBody>
      </p:sp>
      <p:sp>
        <p:nvSpPr>
          <p:cNvPr id="8" name="Rounded Rectangle 7"/>
          <p:cNvSpPr/>
          <p:nvPr/>
        </p:nvSpPr>
        <p:spPr>
          <a:xfrm>
            <a:off x="4572001" y="5149515"/>
            <a:ext cx="1823987" cy="1427747"/>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60% think that 7 months of work means they’re loyal</a:t>
            </a:r>
            <a:endParaRPr lang="en-GB" dirty="0"/>
          </a:p>
        </p:txBody>
      </p:sp>
      <p:sp>
        <p:nvSpPr>
          <p:cNvPr id="9" name="Rounded Rectangle 8"/>
          <p:cNvSpPr/>
          <p:nvPr/>
        </p:nvSpPr>
        <p:spPr>
          <a:xfrm>
            <a:off x="6542773" y="5149515"/>
            <a:ext cx="1823987" cy="142774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2/3 want a job where they can be creative</a:t>
            </a:r>
            <a:endParaRPr lang="en-GB" dirty="0"/>
          </a:p>
        </p:txBody>
      </p:sp>
    </p:spTree>
    <p:extLst>
      <p:ext uri="{BB962C8B-B14F-4D97-AF65-F5344CB8AC3E}">
        <p14:creationId xmlns:p14="http://schemas.microsoft.com/office/powerpoint/2010/main" val="38331111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smtClean="0">
                <a:latin typeface="+mj-lt"/>
              </a:rPr>
              <a:t>Factors Influencing Change</a:t>
            </a:r>
            <a:endParaRPr lang="en-US" sz="2800" dirty="0">
              <a:latin typeface="+mj-lt"/>
            </a:endParaRP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smtClean="0"/>
              <a:t>Time Constraints</a:t>
            </a:r>
            <a:endParaRPr lang="en-GB" dirty="0"/>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smtClean="0"/>
              <a:t> Long end of year paperwork process</a:t>
            </a:r>
          </a:p>
          <a:p>
            <a:pPr lvl="1">
              <a:buFont typeface="Wingdings" panose="05000000000000000000" pitchFamily="2" charset="2"/>
              <a:buChar char="§"/>
            </a:pPr>
            <a:r>
              <a:rPr lang="en-GB" dirty="0"/>
              <a:t> </a:t>
            </a:r>
            <a:r>
              <a:rPr lang="en-GB" dirty="0" smtClean="0"/>
              <a:t>80,000 hrs at Adobe</a:t>
            </a:r>
          </a:p>
          <a:p>
            <a:pPr lvl="1">
              <a:buFont typeface="Wingdings" panose="05000000000000000000" pitchFamily="2" charset="2"/>
              <a:buChar char="§"/>
            </a:pPr>
            <a:r>
              <a:rPr lang="en-GB" dirty="0" smtClean="0"/>
              <a:t>150,000 hrs at Deloitte</a:t>
            </a:r>
            <a:endParaRPr lang="en-GB" dirty="0"/>
          </a:p>
          <a:p>
            <a:pPr>
              <a:buFont typeface="Wingdings" panose="05000000000000000000" pitchFamily="2" charset="2"/>
              <a:buChar char="§"/>
            </a:pPr>
            <a:r>
              <a:rPr lang="en-GB" dirty="0" smtClean="0"/>
              <a:t> Only 12% of companies believe their existing performance management process is “worth the time put into it”.</a:t>
            </a:r>
          </a:p>
          <a:p>
            <a:pPr>
              <a:buFont typeface="Wingdings" panose="05000000000000000000" pitchFamily="2" charset="2"/>
              <a:buChar char="§"/>
            </a:pPr>
            <a:r>
              <a:rPr lang="en-GB" dirty="0" smtClean="0"/>
              <a:t> 75% say there is a need to simplify processes, with 25% of these seeing this need as very important.</a:t>
            </a:r>
            <a:endParaRPr lang="en-GB" dirty="0"/>
          </a:p>
          <a:p>
            <a:pPr marL="0" indent="0">
              <a:buNone/>
            </a:pPr>
            <a:r>
              <a:rPr lang="en-GB" dirty="0" smtClean="0"/>
              <a:t>(Deloitte Human Capital Trends 2015)</a:t>
            </a:r>
            <a:endParaRPr lang="en-GB" dirty="0"/>
          </a:p>
        </p:txBody>
      </p:sp>
    </p:spTree>
    <p:extLst>
      <p:ext uri="{BB962C8B-B14F-4D97-AF65-F5344CB8AC3E}">
        <p14:creationId xmlns:p14="http://schemas.microsoft.com/office/powerpoint/2010/main" val="26544783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192" y="1737361"/>
            <a:ext cx="6205996" cy="4515910"/>
          </a:xfrm>
          <a:prstGeom prst="rect">
            <a:avLst/>
          </a:prstGeom>
        </p:spPr>
      </p:pic>
      <p:sp>
        <p:nvSpPr>
          <p:cNvPr id="2" name="Title 1"/>
          <p:cNvSpPr>
            <a:spLocks noGrp="1"/>
          </p:cNvSpPr>
          <p:nvPr>
            <p:ph type="title"/>
          </p:nvPr>
        </p:nvSpPr>
        <p:spPr/>
        <p:txBody>
          <a:bodyPr>
            <a:normAutofit/>
          </a:bodyPr>
          <a:lstStyle/>
          <a:p>
            <a:r>
              <a:rPr lang="en-GB" sz="2800" dirty="0" smtClean="0"/>
              <a:t>Factors Influencing Change - Research</a:t>
            </a:r>
            <a:endParaRPr lang="en-GB" sz="28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9568" y="1737361"/>
            <a:ext cx="4475497" cy="3495675"/>
          </a:xfrm>
          <a:prstGeom prst="rect">
            <a:avLst/>
          </a:prstGeom>
        </p:spPr>
      </p:pic>
      <p:pic>
        <p:nvPicPr>
          <p:cNvPr id="3" name="Picture 2"/>
          <p:cNvPicPr>
            <a:picLocks noChangeAspect="1"/>
          </p:cNvPicPr>
          <p:nvPr/>
        </p:nvPicPr>
        <p:blipFill>
          <a:blip r:embed="rId5"/>
          <a:stretch>
            <a:fillRect/>
          </a:stretch>
        </p:blipFill>
        <p:spPr>
          <a:xfrm>
            <a:off x="1023473" y="1737361"/>
            <a:ext cx="7142774" cy="4574229"/>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84960" y="2533487"/>
            <a:ext cx="6019800" cy="3314700"/>
          </a:xfrm>
          <a:prstGeom prst="rect">
            <a:avLst/>
          </a:prstGeom>
        </p:spPr>
      </p:pic>
    </p:spTree>
    <p:extLst>
      <p:ext uri="{BB962C8B-B14F-4D97-AF65-F5344CB8AC3E}">
        <p14:creationId xmlns:p14="http://schemas.microsoft.com/office/powerpoint/2010/main" val="93775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smtClean="0"/>
              <a:t>Session Overview</a:t>
            </a:r>
            <a:endParaRPr lang="en-GB" sz="2800" dirty="0"/>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233354057"/>
              </p:ext>
            </p:extLst>
          </p:nvPr>
        </p:nvGraphicFramePr>
        <p:xfrm>
          <a:off x="500175" y="1737361"/>
          <a:ext cx="8310110" cy="2614377"/>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smtClean="0">
                          <a:solidFill>
                            <a:schemeClr val="bg1"/>
                          </a:solidFill>
                        </a:rPr>
                        <a:t>1</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smtClean="0"/>
                        <a:t>A</a:t>
                      </a:r>
                      <a:r>
                        <a:rPr lang="en-US" sz="1700" baseline="0" dirty="0" smtClean="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smtClean="0">
                          <a:solidFill>
                            <a:schemeClr val="bg1"/>
                          </a:solidFill>
                        </a:rPr>
                        <a:t>2</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smtClean="0"/>
                        <a:t>Factors Influencing the Need for Change</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smtClean="0">
                          <a:solidFill>
                            <a:schemeClr val="bg1"/>
                          </a:solidFill>
                        </a:rPr>
                        <a:t>3</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b="1" dirty="0" smtClean="0"/>
                        <a:t>The Future of Performance Management</a:t>
                      </a:r>
                      <a:endParaRPr lang="en-US" sz="1700" b="1"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299874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ouble Brace 1"/>
          <p:cNvSpPr/>
          <p:nvPr/>
        </p:nvSpPr>
        <p:spPr>
          <a:xfrm>
            <a:off x="4172755" y="1532585"/>
            <a:ext cx="412123" cy="4507606"/>
          </a:xfrm>
          <a:prstGeom prst="brace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6" name="Titel 5"/>
          <p:cNvSpPr>
            <a:spLocks noGrp="1"/>
          </p:cNvSpPr>
          <p:nvPr>
            <p:ph type="title" idx="4294967295"/>
          </p:nvPr>
        </p:nvSpPr>
        <p:spPr>
          <a:xfrm>
            <a:off x="352924" y="377825"/>
            <a:ext cx="7886700" cy="574675"/>
          </a:xfrm>
        </p:spPr>
        <p:txBody>
          <a:bodyPr>
            <a:noAutofit/>
          </a:bodyPr>
          <a:lstStyle/>
          <a:p>
            <a:r>
              <a:rPr lang="en-US" sz="2800" dirty="0" smtClean="0"/>
              <a:t>The Future of Performance Management</a:t>
            </a:r>
            <a:endParaRPr lang="en-US" sz="2800" dirty="0"/>
          </a:p>
        </p:txBody>
      </p:sp>
      <p:graphicFrame>
        <p:nvGraphicFramePr>
          <p:cNvPr id="9" name="Tijdelijke aanduiding voor tabel 15"/>
          <p:cNvGraphicFramePr>
            <a:graphicFrameLocks noGrp="1"/>
          </p:cNvGraphicFramePr>
          <p:nvPr>
            <p:ph type="tbl" sz="quarter" idx="4294967295"/>
            <p:extLst>
              <p:ext uri="{D42A27DB-BD31-4B8C-83A1-F6EECF244321}">
                <p14:modId xmlns:p14="http://schemas.microsoft.com/office/powerpoint/2010/main" val="1395378157"/>
              </p:ext>
            </p:extLst>
          </p:nvPr>
        </p:nvGraphicFramePr>
        <p:xfrm>
          <a:off x="231822" y="1443038"/>
          <a:ext cx="4049712" cy="4751656"/>
        </p:xfrm>
        <a:graphic>
          <a:graphicData uri="http://schemas.openxmlformats.org/drawingml/2006/table">
            <a:tbl>
              <a:tblPr firstRow="1" bandRow="1">
                <a:tableStyleId>{5C22544A-7EE6-4342-B048-85BDC9FD1C3A}</a:tableStyleId>
              </a:tblPr>
              <a:tblGrid>
                <a:gridCol w="4049712">
                  <a:extLst>
                    <a:ext uri="{9D8B030D-6E8A-4147-A177-3AD203B41FA5}">
                      <a16:colId xmlns:a16="http://schemas.microsoft.com/office/drawing/2014/main" val="20000"/>
                    </a:ext>
                  </a:extLst>
                </a:gridCol>
              </a:tblGrid>
              <a:tr h="678808">
                <a:tc>
                  <a:txBody>
                    <a:bodyPr/>
                    <a:lstStyle/>
                    <a:p>
                      <a:pPr marL="0" marR="0" lvl="0" indent="0" algn="ctr" defTabSz="914400" rtl="0" eaLnBrk="1" fontAlgn="base" latinLnBrk="0" hangingPunct="1">
                        <a:lnSpc>
                          <a:spcPct val="90000"/>
                        </a:lnSpc>
                        <a:spcBef>
                          <a:spcPct val="60000"/>
                        </a:spcBef>
                        <a:spcAft>
                          <a:spcPct val="0"/>
                        </a:spcAft>
                        <a:buClr>
                          <a:schemeClr val="accent2"/>
                        </a:buClr>
                        <a:buSzTx/>
                        <a:buFont typeface="Wingdings" pitchFamily="2" charset="2"/>
                        <a:buNone/>
                        <a:tabLst/>
                      </a:pPr>
                      <a:r>
                        <a:rPr kumimoji="0" lang="en-GB" sz="1400" b="1" i="0" u="none" strike="noStrike" cap="none" normalizeH="0" baseline="0" dirty="0" smtClean="0">
                          <a:ln>
                            <a:noFill/>
                          </a:ln>
                          <a:solidFill>
                            <a:srgbClr val="FFFFFF"/>
                          </a:solidFill>
                          <a:effectLst/>
                          <a:latin typeface="Arial" charset="0"/>
                          <a:cs typeface="Arial" charset="0"/>
                        </a:rPr>
                        <a:t>Top-Down Annual Performance Process</a:t>
                      </a:r>
                    </a:p>
                  </a:txBody>
                  <a:tcPr marL="106104" marR="106104" marT="0" marB="0" anchor="ctr" horzOverflow="overflow">
                    <a:lnL w="12700" cmpd="sng">
                      <a:noFill/>
                    </a:lnL>
                    <a:lnR w="12700" cap="flat" cmpd="sng" algn="ctr">
                      <a:no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0"/>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GB" sz="1400" b="0" i="0" u="none" strike="noStrike" cap="none" normalizeH="0" baseline="0" dirty="0" smtClean="0">
                          <a:ln>
                            <a:noFill/>
                          </a:ln>
                          <a:solidFill>
                            <a:schemeClr val="tx1"/>
                          </a:solidFill>
                          <a:effectLst/>
                          <a:latin typeface="Arial" charset="0"/>
                          <a:cs typeface="Arial" charset="0"/>
                        </a:rPr>
                        <a:t>Top-Down Approach</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cap="none" normalizeH="0" baseline="0" dirty="0" smtClean="0">
                          <a:ln>
                            <a:noFill/>
                          </a:ln>
                          <a:solidFill>
                            <a:schemeClr val="tx1"/>
                          </a:solidFill>
                          <a:effectLst/>
                          <a:latin typeface="Arial" charset="0"/>
                          <a:cs typeface="Arial" charset="0"/>
                        </a:rPr>
                        <a:t>Cascading Goals</a:t>
                      </a:r>
                      <a:endParaRPr kumimoji="0" lang="en-GB" sz="1400" b="0" i="0" u="none" strike="noStrike" cap="none" normalizeH="0" baseline="0" dirty="0" smtClean="0">
                        <a:ln>
                          <a:noFill/>
                        </a:ln>
                        <a:solidFill>
                          <a:schemeClr val="tx1"/>
                        </a:solidFill>
                        <a:effectLst/>
                        <a:latin typeface="Arial" charset="0"/>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1"/>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Annual Event</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Big Bureaucracy Involved</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2"/>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Lots of Forms and </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Automation Needed</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3"/>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Focused on Rating and </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Forced Ranking</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4"/>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Compensation Tied</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Directly to Rating</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5"/>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HR-Driven and HR Centric</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Process</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6"/>
                  </a:ext>
                </a:extLst>
              </a:tr>
            </a:tbl>
          </a:graphicData>
        </a:graphic>
      </p:graphicFrame>
      <p:graphicFrame>
        <p:nvGraphicFramePr>
          <p:cNvPr id="11" name="Tijdelijke aanduiding voor tabel 15"/>
          <p:cNvGraphicFramePr>
            <a:graphicFrameLocks noGrp="1"/>
          </p:cNvGraphicFramePr>
          <p:nvPr>
            <p:ph type="tbl" sz="quarter" idx="4294967295"/>
            <p:extLst>
              <p:ext uri="{D42A27DB-BD31-4B8C-83A1-F6EECF244321}">
                <p14:modId xmlns:p14="http://schemas.microsoft.com/office/powerpoint/2010/main" val="3328110725"/>
              </p:ext>
            </p:extLst>
          </p:nvPr>
        </p:nvGraphicFramePr>
        <p:xfrm>
          <a:off x="4875345" y="1443038"/>
          <a:ext cx="4049712" cy="4751656"/>
        </p:xfrm>
        <a:graphic>
          <a:graphicData uri="http://schemas.openxmlformats.org/drawingml/2006/table">
            <a:tbl>
              <a:tblPr firstRow="1" bandRow="1">
                <a:tableStyleId>{5C22544A-7EE6-4342-B048-85BDC9FD1C3A}</a:tableStyleId>
              </a:tblPr>
              <a:tblGrid>
                <a:gridCol w="4049712">
                  <a:extLst>
                    <a:ext uri="{9D8B030D-6E8A-4147-A177-3AD203B41FA5}">
                      <a16:colId xmlns:a16="http://schemas.microsoft.com/office/drawing/2014/main" val="20000"/>
                    </a:ext>
                  </a:extLst>
                </a:gridCol>
              </a:tblGrid>
              <a:tr h="678808">
                <a:tc>
                  <a:txBody>
                    <a:bodyPr/>
                    <a:lstStyle/>
                    <a:p>
                      <a:pPr marL="0" marR="0" lvl="0" indent="0" algn="ctr" defTabSz="914400" rtl="0" eaLnBrk="1" fontAlgn="base" latinLnBrk="0" hangingPunct="1">
                        <a:lnSpc>
                          <a:spcPct val="90000"/>
                        </a:lnSpc>
                        <a:spcBef>
                          <a:spcPct val="60000"/>
                        </a:spcBef>
                        <a:spcAft>
                          <a:spcPct val="0"/>
                        </a:spcAft>
                        <a:buClr>
                          <a:schemeClr val="accent2"/>
                        </a:buClr>
                        <a:buSzTx/>
                        <a:buFont typeface="Wingdings" pitchFamily="2" charset="2"/>
                        <a:buNone/>
                        <a:tabLst/>
                      </a:pPr>
                      <a:r>
                        <a:rPr kumimoji="0" lang="en-GB" sz="1400" b="1" i="0" u="none" strike="noStrike" cap="none" normalizeH="0" baseline="0" dirty="0" smtClean="0">
                          <a:ln>
                            <a:noFill/>
                          </a:ln>
                          <a:solidFill>
                            <a:srgbClr val="FFFFFF"/>
                          </a:solidFill>
                          <a:effectLst/>
                          <a:latin typeface="Arial" charset="0"/>
                          <a:cs typeface="Arial" charset="0"/>
                        </a:rPr>
                        <a:t>Continuous Management &amp; Feedback</a:t>
                      </a:r>
                    </a:p>
                  </a:txBody>
                  <a:tcPr marL="106104" marR="106104" marT="0" marB="0" anchor="ctr" horzOverflow="overflow">
                    <a:lnL w="12700" cmpd="sng">
                      <a:noFill/>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0"/>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Team-Centric</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Aligned but Local Goals</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1"/>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Ongoing</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Weekly/Monthly Check-ins</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2"/>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Simple Tools, Agile,</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Mobile, Easy to Use</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3"/>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Focused on Continuous</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Development, No Ranking</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4"/>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Compensation Based on</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Many Factors</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5"/>
                  </a:ext>
                </a:extLst>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Management-Driven</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Driver of Culture</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06"/>
                  </a:ext>
                </a:extLst>
              </a:tr>
            </a:tbl>
          </a:graphicData>
        </a:graphic>
      </p:graphicFrame>
      <p:sp>
        <p:nvSpPr>
          <p:cNvPr id="3" name="TextBox 2"/>
          <p:cNvSpPr txBox="1"/>
          <p:nvPr/>
        </p:nvSpPr>
        <p:spPr>
          <a:xfrm>
            <a:off x="425003" y="953040"/>
            <a:ext cx="5164428" cy="369332"/>
          </a:xfrm>
          <a:prstGeom prst="rect">
            <a:avLst/>
          </a:prstGeom>
          <a:noFill/>
        </p:spPr>
        <p:txBody>
          <a:bodyPr wrap="square" rtlCol="0">
            <a:spAutoFit/>
          </a:bodyPr>
          <a:lstStyle/>
          <a:p>
            <a:r>
              <a:rPr lang="en-US" dirty="0" smtClean="0"/>
              <a:t>How Performance Management is Changing</a:t>
            </a:r>
            <a:endParaRPr lang="en-GB" dirty="0"/>
          </a:p>
        </p:txBody>
      </p:sp>
    </p:spTree>
    <p:extLst>
      <p:ext uri="{BB962C8B-B14F-4D97-AF65-F5344CB8AC3E}">
        <p14:creationId xmlns:p14="http://schemas.microsoft.com/office/powerpoint/2010/main" val="39482729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a:blip r:embed="rId3"/>
          <a:stretch>
            <a:fillRect/>
          </a:stretch>
        </p:blipFill>
        <p:spPr>
          <a:xfrm>
            <a:off x="822960" y="1817571"/>
            <a:ext cx="6200775" cy="3943350"/>
          </a:xfrm>
          <a:prstGeom prst="rect">
            <a:avLst/>
          </a:prstGeom>
        </p:spPr>
      </p:pic>
      <p:sp>
        <p:nvSpPr>
          <p:cNvPr id="4" name="Oval 3"/>
          <p:cNvSpPr/>
          <p:nvPr/>
        </p:nvSpPr>
        <p:spPr>
          <a:xfrm>
            <a:off x="4170948" y="1737361"/>
            <a:ext cx="2852788" cy="43105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6858366" y="2530959"/>
            <a:ext cx="2285634" cy="978729"/>
          </a:xfrm>
          <a:prstGeom prst="rect">
            <a:avLst/>
          </a:prstGeom>
        </p:spPr>
        <p:txBody>
          <a:bodyPr wrap="square">
            <a:spAutoFit/>
          </a:bodyPr>
          <a:lstStyle/>
          <a:p>
            <a:pPr lvl="0" algn="ctr" fontAlgn="base">
              <a:spcBef>
                <a:spcPct val="20000"/>
              </a:spcBef>
              <a:spcAft>
                <a:spcPct val="0"/>
              </a:spcAft>
              <a:buClr>
                <a:schemeClr val="accent2"/>
              </a:buClr>
            </a:pPr>
            <a:r>
              <a:rPr lang="en-US" dirty="0">
                <a:latin typeface="Arial" charset="0"/>
                <a:cs typeface="Arial" charset="0"/>
              </a:rPr>
              <a:t>Team-Centric</a:t>
            </a:r>
          </a:p>
          <a:p>
            <a:pPr lvl="0" algn="ctr" fontAlgn="base">
              <a:spcBef>
                <a:spcPct val="20000"/>
              </a:spcBef>
              <a:spcAft>
                <a:spcPct val="0"/>
              </a:spcAft>
              <a:buClr>
                <a:schemeClr val="accent2"/>
              </a:buClr>
            </a:pPr>
            <a:r>
              <a:rPr lang="en-US" dirty="0">
                <a:latin typeface="Arial" charset="0"/>
                <a:cs typeface="Arial" charset="0"/>
              </a:rPr>
              <a:t>Aligned but Local Goals</a:t>
            </a:r>
            <a:endParaRPr lang="en-GB" dirty="0">
              <a:latin typeface="Arial" charset="0"/>
              <a:cs typeface="Arial" charset="0"/>
            </a:endParaRPr>
          </a:p>
        </p:txBody>
      </p:sp>
    </p:spTree>
    <p:extLst>
      <p:ext uri="{BB962C8B-B14F-4D97-AF65-F5344CB8AC3E}">
        <p14:creationId xmlns:p14="http://schemas.microsoft.com/office/powerpoint/2010/main" val="2657449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smtClean="0"/>
              <a:t>Organisations that have employees review their goals quarterly or even more frequently were 3.5 times more likely to score in the top quartile of business performance</a:t>
            </a:r>
            <a:endParaRPr lang="en-GB" dirty="0"/>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smtClean="0">
                <a:solidFill>
                  <a:schemeClr val="bg1"/>
                </a:solidFill>
              </a:rPr>
              <a:t>Ongoing Review</a:t>
            </a:r>
            <a:endParaRPr lang="en-GB" dirty="0">
              <a:solidFill>
                <a:schemeClr val="bg1"/>
              </a:solidFill>
            </a:endParaRP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dirty="0" smtClean="0"/>
              <a:t> Regular Check-ins</a:t>
            </a:r>
            <a:endParaRPr lang="en-GB" dirty="0"/>
          </a:p>
          <a:p>
            <a:pPr>
              <a:buFont typeface="Wingdings" panose="05000000000000000000" pitchFamily="2" charset="2"/>
              <a:buChar char="§"/>
            </a:pPr>
            <a:r>
              <a:rPr lang="en-GB" dirty="0" smtClean="0"/>
              <a:t> More regular formal discussions</a:t>
            </a:r>
          </a:p>
          <a:p>
            <a:pPr>
              <a:buFont typeface="Wingdings" panose="05000000000000000000" pitchFamily="2" charset="2"/>
              <a:buChar char="§"/>
            </a:pPr>
            <a:r>
              <a:rPr lang="en-GB" dirty="0"/>
              <a:t> </a:t>
            </a:r>
            <a:r>
              <a:rPr lang="en-GB" dirty="0" smtClean="0"/>
              <a:t>Ensure goal alignment and make adjustments when appropriate</a:t>
            </a:r>
          </a:p>
          <a:p>
            <a:pPr>
              <a:buFont typeface="Wingdings" panose="05000000000000000000" pitchFamily="2" charset="2"/>
              <a:buChar char="§"/>
            </a:pPr>
            <a:r>
              <a:rPr lang="en-GB" dirty="0"/>
              <a:t> </a:t>
            </a:r>
            <a:r>
              <a:rPr lang="en-GB" dirty="0" smtClean="0"/>
              <a:t>Two way development discussion</a:t>
            </a:r>
          </a:p>
        </p:txBody>
      </p:sp>
    </p:spTree>
    <p:extLst>
      <p:ext uri="{BB962C8B-B14F-4D97-AF65-F5344CB8AC3E}">
        <p14:creationId xmlns:p14="http://schemas.microsoft.com/office/powerpoint/2010/main" val="22815030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a:blip r:embed="rId3"/>
          <a:stretch>
            <a:fillRect/>
          </a:stretch>
        </p:blipFill>
        <p:spPr>
          <a:xfrm>
            <a:off x="972051" y="1892466"/>
            <a:ext cx="3728285" cy="2906301"/>
          </a:xfrm>
          <a:prstGeom prst="rect">
            <a:avLst/>
          </a:prstGeom>
        </p:spPr>
      </p:pic>
      <p:sp>
        <p:nvSpPr>
          <p:cNvPr id="4" name="TextBox 3"/>
          <p:cNvSpPr txBox="1"/>
          <p:nvPr/>
        </p:nvSpPr>
        <p:spPr>
          <a:xfrm>
            <a:off x="4892842" y="2438400"/>
            <a:ext cx="3473918" cy="2862322"/>
          </a:xfrm>
          <a:prstGeom prst="rect">
            <a:avLst/>
          </a:prstGeom>
          <a:noFill/>
        </p:spPr>
        <p:txBody>
          <a:bodyPr wrap="square" rtlCol="0">
            <a:spAutoFit/>
          </a:bodyPr>
          <a:lstStyle/>
          <a:p>
            <a:pPr marL="285750" indent="-285750">
              <a:buFont typeface="Wingdings" panose="05000000000000000000" pitchFamily="2" charset="2"/>
              <a:buChar char="§"/>
            </a:pPr>
            <a:r>
              <a:rPr lang="en-GB" sz="2000" dirty="0" smtClean="0"/>
              <a:t>Large software houses are playing catch up.</a:t>
            </a:r>
          </a:p>
          <a:p>
            <a:pPr marL="285750" indent="-285750">
              <a:buFont typeface="Wingdings" panose="05000000000000000000" pitchFamily="2" charset="2"/>
              <a:buChar char="§"/>
            </a:pPr>
            <a:r>
              <a:rPr lang="en-GB" sz="2000" dirty="0" smtClean="0"/>
              <a:t>Pioneers such as Adobe, Cisco and GE are building their own tools, whilst new vendors start to address this market.</a:t>
            </a:r>
          </a:p>
          <a:p>
            <a:pPr marL="285750" indent="-285750">
              <a:buFont typeface="Wingdings" panose="05000000000000000000" pitchFamily="2" charset="2"/>
              <a:buChar char="§"/>
            </a:pPr>
            <a:r>
              <a:rPr lang="en-GB" sz="2000" dirty="0" smtClean="0"/>
              <a:t>Eliminate steps and simplify</a:t>
            </a:r>
          </a:p>
          <a:p>
            <a:pPr marL="285750" indent="-285750">
              <a:buFont typeface="Wingdings" panose="05000000000000000000" pitchFamily="2" charset="2"/>
              <a:buChar char="§"/>
            </a:pPr>
            <a:endParaRPr lang="en-GB" sz="2000" dirty="0"/>
          </a:p>
        </p:txBody>
      </p:sp>
      <p:sp>
        <p:nvSpPr>
          <p:cNvPr id="5" name="Rectangle 4"/>
          <p:cNvSpPr/>
          <p:nvPr/>
        </p:nvSpPr>
        <p:spPr>
          <a:xfrm>
            <a:off x="4892842" y="1892466"/>
            <a:ext cx="3473918" cy="4175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Simple Tools</a:t>
            </a:r>
            <a:endParaRPr lang="en-GB" dirty="0"/>
          </a:p>
        </p:txBody>
      </p:sp>
    </p:spTree>
    <p:extLst>
      <p:ext uri="{BB962C8B-B14F-4D97-AF65-F5344CB8AC3E}">
        <p14:creationId xmlns:p14="http://schemas.microsoft.com/office/powerpoint/2010/main" val="6473911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smtClean="0">
                <a:solidFill>
                  <a:schemeClr val="bg1"/>
                </a:solidFill>
              </a:rPr>
              <a:t>Continuous Development</a:t>
            </a:r>
            <a:endParaRPr lang="en-GB" dirty="0">
              <a:solidFill>
                <a:schemeClr val="bg1"/>
              </a:solidFill>
            </a:endParaRP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dirty="0" smtClean="0"/>
              <a:t> Development Plans</a:t>
            </a:r>
          </a:p>
          <a:p>
            <a:pPr>
              <a:buFont typeface="Wingdings" panose="05000000000000000000" pitchFamily="2" charset="2"/>
              <a:buChar char="§"/>
            </a:pPr>
            <a:r>
              <a:rPr lang="en-GB" dirty="0"/>
              <a:t> </a:t>
            </a:r>
            <a:r>
              <a:rPr lang="en-GB" dirty="0" smtClean="0"/>
              <a:t>Mentors – 60% of millennials see this as a key development tool</a:t>
            </a:r>
          </a:p>
          <a:p>
            <a:pPr>
              <a:buFont typeface="Wingdings" panose="05000000000000000000" pitchFamily="2" charset="2"/>
              <a:buChar char="§"/>
            </a:pPr>
            <a:r>
              <a:rPr lang="en-GB" dirty="0" smtClean="0"/>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36435029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rotWithShape="1">
          <a:blip r:embed="rId3"/>
          <a:srcRect b="7264"/>
          <a:stretch/>
        </p:blipFill>
        <p:spPr>
          <a:xfrm>
            <a:off x="855044" y="1848352"/>
            <a:ext cx="3372089" cy="3477628"/>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smtClean="0">
                <a:solidFill>
                  <a:schemeClr val="bg1"/>
                </a:solidFill>
              </a:rPr>
              <a:t>Compensation &amp; Reward</a:t>
            </a:r>
            <a:endParaRPr lang="en-GB" dirty="0">
              <a:solidFill>
                <a:schemeClr val="bg1"/>
              </a:solidFill>
            </a:endParaRP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dirty="0" smtClean="0"/>
              <a:t> Go beyond the performance rating. Ask:</a:t>
            </a:r>
          </a:p>
          <a:p>
            <a:pPr lvl="1">
              <a:buFont typeface="Wingdings" panose="05000000000000000000" pitchFamily="2" charset="2"/>
              <a:buChar char="§"/>
            </a:pPr>
            <a:r>
              <a:rPr lang="en-GB" dirty="0" smtClean="0"/>
              <a:t>What was the stretch?</a:t>
            </a:r>
          </a:p>
          <a:p>
            <a:pPr lvl="1">
              <a:buFont typeface="Wingdings" panose="05000000000000000000" pitchFamily="2" charset="2"/>
              <a:buChar char="§"/>
            </a:pPr>
            <a:r>
              <a:rPr lang="en-GB" dirty="0" smtClean="0"/>
              <a:t>What was the contribution to the successful performance of the company?</a:t>
            </a:r>
          </a:p>
          <a:p>
            <a:pPr lvl="1">
              <a:buFont typeface="Wingdings" panose="05000000000000000000" pitchFamily="2" charset="2"/>
              <a:buChar char="§"/>
            </a:pPr>
            <a:r>
              <a:rPr lang="en-GB" dirty="0" smtClean="0"/>
              <a:t>How did they meet their goals, was it in line with company values and behavioural competencies?</a:t>
            </a:r>
          </a:p>
          <a:p>
            <a:pPr lvl="1">
              <a:buFont typeface="Wingdings" panose="05000000000000000000" pitchFamily="2" charset="2"/>
              <a:buChar char="§"/>
            </a:pPr>
            <a:endParaRPr lang="en-GB" dirty="0"/>
          </a:p>
          <a:p>
            <a:pPr>
              <a:buFont typeface="Wingdings" panose="05000000000000000000" pitchFamily="2" charset="2"/>
              <a:buChar char="§"/>
            </a:pPr>
            <a:r>
              <a:rPr lang="en-GB" dirty="0" smtClean="0"/>
              <a:t>Create a recognition culture</a:t>
            </a:r>
          </a:p>
          <a:p>
            <a:pPr lvl="1">
              <a:buFont typeface="Wingdings" panose="05000000000000000000" pitchFamily="2" charset="2"/>
              <a:buChar char="§"/>
            </a:pPr>
            <a:r>
              <a:rPr lang="en-GB" dirty="0" smtClean="0"/>
              <a:t>31% reduction in voluntary turnover</a:t>
            </a:r>
          </a:p>
        </p:txBody>
      </p:sp>
    </p:spTree>
    <p:extLst>
      <p:ext uri="{BB962C8B-B14F-4D97-AF65-F5344CB8AC3E}">
        <p14:creationId xmlns:p14="http://schemas.microsoft.com/office/powerpoint/2010/main" val="18182888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sp>
        <p:nvSpPr>
          <p:cNvPr id="4" name="Vertical Text Placeholder 7"/>
          <p:cNvSpPr txBox="1">
            <a:spLocks/>
          </p:cNvSpPr>
          <p:nvPr/>
        </p:nvSpPr>
        <p:spPr>
          <a:xfrm>
            <a:off x="822960" y="4528924"/>
            <a:ext cx="5627636" cy="369741"/>
          </a:xfrm>
          <a:prstGeom prst="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smtClean="0">
                <a:solidFill>
                  <a:schemeClr val="bg1"/>
                </a:solidFill>
              </a:rPr>
              <a:t>Management Driven</a:t>
            </a:r>
            <a:endParaRPr lang="en-GB" dirty="0">
              <a:solidFill>
                <a:schemeClr val="bg1"/>
              </a:solidFill>
            </a:endParaRPr>
          </a:p>
        </p:txBody>
      </p:sp>
      <p:sp>
        <p:nvSpPr>
          <p:cNvPr id="5" name="Vertical Text Placeholder 9"/>
          <p:cNvSpPr txBox="1">
            <a:spLocks/>
          </p:cNvSpPr>
          <p:nvPr/>
        </p:nvSpPr>
        <p:spPr>
          <a:xfrm>
            <a:off x="822960" y="4898665"/>
            <a:ext cx="5625966"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dirty="0" smtClean="0"/>
              <a:t> Not a HR process it’s a “management process”</a:t>
            </a:r>
          </a:p>
          <a:p>
            <a:pPr>
              <a:buFont typeface="Wingdings" panose="05000000000000000000" pitchFamily="2" charset="2"/>
              <a:buChar char="§"/>
            </a:pPr>
            <a:r>
              <a:rPr lang="en-GB" dirty="0"/>
              <a:t> </a:t>
            </a:r>
            <a:r>
              <a:rPr lang="en-GB" dirty="0" smtClean="0"/>
              <a:t>Involve senior leaders</a:t>
            </a:r>
          </a:p>
          <a:p>
            <a:pPr>
              <a:buFont typeface="Wingdings" panose="05000000000000000000" pitchFamily="2" charset="2"/>
              <a:buChar char="§"/>
            </a:pPr>
            <a:r>
              <a:rPr lang="en-GB" dirty="0" smtClean="0"/>
              <a:t> Train line managers</a:t>
            </a:r>
          </a:p>
          <a:p>
            <a:pPr>
              <a:buFont typeface="Wingdings" panose="05000000000000000000" pitchFamily="2" charset="2"/>
              <a:buChar char="§"/>
            </a:pPr>
            <a:endParaRPr lang="en-GB" dirty="0" smtClean="0"/>
          </a:p>
        </p:txBody>
      </p:sp>
      <p:pic>
        <p:nvPicPr>
          <p:cNvPr id="6" name="Picture 5"/>
          <p:cNvPicPr>
            <a:picLocks noChangeAspect="1"/>
          </p:cNvPicPr>
          <p:nvPr/>
        </p:nvPicPr>
        <p:blipFill>
          <a:blip r:embed="rId3"/>
          <a:stretch>
            <a:fillRect/>
          </a:stretch>
        </p:blipFill>
        <p:spPr>
          <a:xfrm>
            <a:off x="822960" y="1856015"/>
            <a:ext cx="7543800" cy="2345709"/>
          </a:xfrm>
          <a:prstGeom prst="rect">
            <a:avLst/>
          </a:prstGeom>
        </p:spPr>
      </p:pic>
    </p:spTree>
    <p:extLst>
      <p:ext uri="{BB962C8B-B14F-4D97-AF65-F5344CB8AC3E}">
        <p14:creationId xmlns:p14="http://schemas.microsoft.com/office/powerpoint/2010/main" val="4255336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graphicFrame>
        <p:nvGraphicFramePr>
          <p:cNvPr id="3" name="Diagram 2"/>
          <p:cNvGraphicFramePr/>
          <p:nvPr>
            <p:extLst>
              <p:ext uri="{D42A27DB-BD31-4B8C-83A1-F6EECF244321}">
                <p14:modId xmlns:p14="http://schemas.microsoft.com/office/powerpoint/2010/main" val="2033635262"/>
              </p:ext>
            </p:extLst>
          </p:nvPr>
        </p:nvGraphicFramePr>
        <p:xfrm>
          <a:off x="0" y="2375568"/>
          <a:ext cx="9144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822960" y="1941095"/>
            <a:ext cx="6877251" cy="369332"/>
          </a:xfrm>
          <a:prstGeom prst="rect">
            <a:avLst/>
          </a:prstGeom>
          <a:noFill/>
        </p:spPr>
        <p:txBody>
          <a:bodyPr wrap="square" rtlCol="0">
            <a:spAutoFit/>
          </a:bodyPr>
          <a:lstStyle/>
          <a:p>
            <a:r>
              <a:rPr lang="en-GB" dirty="0" smtClean="0"/>
              <a:t>Ten Factors in a modern , healthy performance management process</a:t>
            </a:r>
            <a:endParaRPr lang="en-GB" dirty="0"/>
          </a:p>
        </p:txBody>
      </p:sp>
    </p:spTree>
    <p:extLst>
      <p:ext uri="{BB962C8B-B14F-4D97-AF65-F5344CB8AC3E}">
        <p14:creationId xmlns:p14="http://schemas.microsoft.com/office/powerpoint/2010/main" val="320206262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TotalTime>
  <Words>1955</Words>
  <Application>Microsoft Office PowerPoint</Application>
  <PresentationFormat>On-screen Show (4:3)</PresentationFormat>
  <Paragraphs>203</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Tahoma</vt:lpstr>
      <vt:lpstr>Wingdings</vt:lpstr>
      <vt:lpstr>Retrospect</vt:lpstr>
      <vt:lpstr>Performance Management</vt:lpstr>
      <vt:lpstr>Why is the Topic of Performance Management important?</vt:lpstr>
      <vt:lpstr>Session Overview</vt:lpstr>
      <vt:lpstr>The History of Performance Management</vt:lpstr>
      <vt:lpstr>Where we are Today</vt:lpstr>
      <vt:lpstr>Session Overview</vt:lpstr>
      <vt:lpstr>Factors Influencing Change - Workforce</vt:lpstr>
      <vt:lpstr>Factors Influencing Change</vt:lpstr>
      <vt:lpstr>Factors Influencing Change - Research</vt:lpstr>
      <vt:lpstr>Session Overview</vt:lpstr>
      <vt:lpstr>The Future of Performance Management</vt:lpstr>
      <vt:lpstr>The Future of Performance Management</vt:lpstr>
      <vt:lpstr>The Future of Performance Management</vt:lpstr>
      <vt:lpstr>The Future of Performance Management</vt:lpstr>
      <vt:lpstr>The Future of Performance Management</vt:lpstr>
      <vt:lpstr>The Future of Performance Management</vt:lpstr>
      <vt:lpstr>The Future of Performance Management</vt:lpstr>
      <vt:lpstr>The Future of Performance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dc:title>
  <dc:creator>Potter, Julie</dc:creator>
  <cp:lastModifiedBy>Julie Hayward</cp:lastModifiedBy>
  <cp:revision>59</cp:revision>
  <cp:lastPrinted>2016-05-04T15:13:55Z</cp:lastPrinted>
  <dcterms:created xsi:type="dcterms:W3CDTF">2016-05-03T13:50:42Z</dcterms:created>
  <dcterms:modified xsi:type="dcterms:W3CDTF">2019-11-20T18:01:45Z</dcterms:modified>
</cp:coreProperties>
</file>