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ink/ink1.xml" ContentType="application/inkml+xml"/>
  <Override PartName="/ppt/ink/ink2.xml" ContentType="application/inkml+xml"/>
  <Override PartName="/ppt/ink/ink5.xml" ContentType="application/inkml+xml"/>
  <Override PartName="/ppt/ink/ink4.xml" ContentType="application/inkml+xml"/>
  <Override PartName="/ppt/ink/ink6.xml" ContentType="application/inkml+xml"/>
  <Override PartName="/ppt/ink/ink3.xml" ContentType="application/inkml+xml"/>
  <Override PartName="/ppt/ink/ink7.xml" ContentType="application/inkml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openxmlformats.org/officeDocument/2006/relationships/customXml" Target="../customXml/item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ustomXml" Target="../customXml/item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customXml" Target="../customXml/item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9-22T14:30:14.160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1618 558 24575,'1'-2'0,"1"-1"0,0 0 0,0 1 0,0-1 0,1 1 0,-1 0 0,1 0 0,-1 0 0,1 0 0,0 0 0,-1 0 0,1 1 0,0-1 0,5-1 0,3-3 0,3-3 0,0 0 0,-1 0 0,-1-2 0,0 1 0,0-2 0,-1 1 0,0-2 0,-1 1 0,-1-2 0,13-21 0,-18 28 0,-1 0 0,0-1 0,-1 1 0,1-1 0,-2 1 0,1-1 0,-1 0 0,0 1 0,0-1 0,-1 0 0,0 0 0,-1 0 0,0 1 0,0-1 0,0 0 0,-1 0 0,0 1 0,-1 0 0,1-1 0,-2 1 0,1 0 0,-1 0 0,0 0 0,-5-6 0,-2-1 0,-1 0 0,-1 1 0,0 0 0,-1 1 0,-1 1 0,1 0 0,-2 1 0,1 0 0,-2 2 0,1 0 0,-1 0 0,0 2 0,0 0 0,-1 1 0,-21-4 0,-22-1 0,-1 3 0,0 2 0,-72 5 0,-739 1 0,856 1 0,2 0 0,-1 2 0,0-1 0,0 2 0,1 0 0,0 1 0,0 0 0,1 1 0,-17 11 0,-53 22 0,78-38 0,0 1 0,0-1 0,1 1 0,-1 0 0,1 1 0,0-1 0,0 1 0,0 0 0,0 0 0,1 1 0,0-1 0,-6 8 0,8-9 0,1 0 0,0 0 0,-1 0 0,1 0 0,0 0 0,0 0 0,0 0 0,1 0 0,-1 0 0,1 0 0,0 1 0,0-1 0,0 0 0,0 0 0,0 0 0,1 1 0,-1-1 0,1 0 0,0 0 0,0 0 0,0 0 0,1 0 0,-1 0 0,1 0 0,-1-1 0,3 4 0,1 0 0,0 0 0,0 0 0,1-1 0,-1 1 0,1-2 0,0 1 0,1 0 0,-1-1 0,13 5 0,71 27 0,-51-22 0,260 96 0,-220-86 0,153 27 0,-223-49 0,0-1 0,0-1 0,0 0 0,0 0 0,0-1 0,0 0 0,0 0 0,0-1 0,-1 0 0,1-1 0,-1 0 0,1 0 0,-1-1 0,10-6 0,-5 5 0,0 0 0,-1 1 0,2 0 0,-1 1 0,0 0 0,1 1 0,13 0 0,102 3 0,-61 2 0,-40-3 0,1 1 0,-1 2 0,1 1 0,-1 1 0,28 9 0,-28-6-273,0-1 0,1-2 0,0-1 0,50 1 0,-56-5-6553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9-22T14:30:17.196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1091 4 24575,'-135'-1'0,"18"-1"0,-211 22 0,291-11 0,1 1 0,0 2 0,1 1 0,1 2 0,-54 32 0,19-11 0,42-23 0,9-4 0,0 0 0,1 0 0,-25 19 0,38-24 0,-1 0 0,1 0 0,0 0 0,0 1 0,0-1 0,1 1 0,0 0 0,0 0 0,0 0 0,0 1 0,1-1 0,0 1 0,0-1 0,0 1 0,1 0 0,-2 6 0,2-4 0,1 0 0,-1 0 0,1 0 0,1 0 0,-1 0 0,2 0 0,-1-1 0,1 1 0,0 0 0,0-1 0,1 1 0,0-1 0,7 13 0,-2-9 0,0 0 0,1-1 0,0 0 0,0 0 0,1-1 0,0-1 0,20 13 0,20 11 0,1-3 0,2-2 0,1-2 0,1-3 0,63 17 0,-15-12 0,208 27 0,94-26 0,-325-29 0,0-2 0,0-5 0,81-17 0,-105 13 0,57-14 0,1 5 0,203-11 0,-94 35 0,101-2 0,-296-5 0,-1 0 0,0-2 0,-1-1 0,1-1 0,-2-1 0,1-2 0,-1 0 0,-1-2 0,0 0 0,0-2 0,28-23 0,-43 28 0,-1-1 0,1 0 0,-1 0 0,-1 0 0,0-1 0,-1 0 0,0 0 0,-1-1 0,-1 0 0,0 0 0,0 0 0,3-25 0,-7 32 0,1 0 0,-1 0 0,0 1 0,0-1 0,-1 0 0,0 0 0,0 0 0,0 0 0,-1 1 0,0-1 0,0 1 0,0-1 0,-1 1 0,0 0 0,0 0 0,0 0 0,0 0 0,-1 0 0,0 1 0,0-1 0,0 1 0,-1 0 0,1 1 0,-1-1 0,0 1 0,-9-5 0,-10-4 0,-1 1 0,-1 1 0,1 1 0,-41-8 0,57 15 0,-198-48 0,-386-39 0,411 81 0,155 9 0,1 0 0,-1 2 0,1 1 0,-45 13 0,35-7 0,0-1 0,0-2 0,0-2 0,-38 1 0,-151-8 0,86-1 0,69 4 0,6 0 0,0-2 0,-103-15 0,141 11-1365,4 2-5461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9-22T14:40:04.671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0 24575,'6'1'0,"1"-1"0,0 1 0,-1 1 0,1-1 0,-1 1 0,1 0 0,-1 1 0,0-1 0,0 1 0,0 0 0,7 5 0,59 51 0,-49-39 0,401 377 0,-161-146 0,377 302 0,53-63 0,-558-401-1365,-108-68-5461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9-22T14:40:05.349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1430 0 24575,'-9'14'0,"-17"17"0,-26 27 0,-22 16 0,-17 19 0,-15 6 0,-17 10 0,-9-1 0,-1-1 0,-1-4 0,6-7 0,6-11 0,19-15 0,18-15 0,19-12 0,21-14-8191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9-22T14:40:10.583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1 622 24575,'5'1'0,"0"0"0,0-1 0,1 2 0,-1-1 0,0 1 0,0-1 0,0 1 0,0 1 0,-1-1 0,9 6 0,45 38 0,-35-27 0,156 141 0,-115-98 0,130 96 0,-190-155 0,0 0 0,1 0 0,-1-1 0,1 1 0,-1-1 0,1 0 0,0 0 0,0-1 0,0 0 0,0 1 0,0-1 0,0-1 0,0 1 0,0-1 0,1 0 0,-1 0 0,9-2 0,-5-1 0,0-1 0,0 0 0,0 0 0,-1-1 0,0 0 0,0 0 0,0-1 0,13-12 0,121-117 0,51-43 0,-129 125 0,-3-2 0,-1-4 0,-4-1 0,81-113 0,-129 162 0,53-74 0,90-96 0,-61 111-1365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9-22T14:40:13.570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 17 24575,'2'-2'0,"1"1"0,-1-1 0,1 0 0,0 1 0,0-1 0,0 1 0,0 0 0,0 0 0,0 0 0,0 0 0,0 1 0,0-1 0,0 1 0,0 0 0,1 0 0,-1 0 0,5 1 0,58 13 0,-49-10 0,63 20 0,0 4 0,-1 3 0,144 80 0,204 161 0,-379-239 0,133 94 7,155 99-1379,-308-211-5454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9-22T14:40:14.426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1242 0 24575,'-13'20'0,"-1"0"0,-1-1 0,0-1 0,-2-1 0,0 0 0,-29 22 0,19-15 0,-68 51 0,-203 123 0,114-81 0,-263 203 0,394-270-1365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63ADB-4330-2E7F-3F6A-CE3C8AB00E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118768-2DE1-C987-2C14-D808AB55AF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BE530A-1AA4-F3A9-023E-162BE5DC4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76960D-EE3F-4FB2-B8EE-E42F58698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D72CF-FC2B-8884-4E02-B34A98568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329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55789-CF54-F894-159E-AEB49A8E9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DD02D-2BE4-B530-A269-A6A654723B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32E553-0CAD-4445-1ECD-C91B78006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1C7D04-6142-1C92-4840-0D25FAC12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82A428-56FF-2082-DDAB-D920EF537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146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FF262-7290-DC91-E25E-A6E852065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93DD5A-D928-7D4F-BD28-314CD86B3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629C9-0F66-CF9A-7D76-36AE65929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B603EC-3D32-B3B5-0836-C165543EF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CBE241-42F7-D0E1-A482-FD06519BD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585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8E49B-30DF-1AC0-C5E2-5FB1B8AC8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1235B-29DF-8567-03C9-48FD25B0D9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F12E36-BF4E-C7FF-D3BA-7B31E7DD21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719983-9615-F19A-F358-916812C36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6D4593-D5FD-1779-E129-B0D86228A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E94BF-5472-1C1E-A6DE-F21DBC574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242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B2A5F-DE5D-E0D1-6B1F-4DF66F234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7DF6D6-1CF2-27EC-EA59-0C2657C426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39829C-8DB7-4C89-E8D4-9C86C712BD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CFE47C-EA81-9B10-28BA-4F7F5CD1C6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91FF7F-689F-A64B-0624-46D17FE9B5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F39A92-9CFC-46E7-D1C3-3C3B375142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0C81FE-A90B-1081-B07C-8E5F87F9B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83C96-B794-5688-AC27-DF31DB64D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966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6F575-52E6-AB44-88FB-7ADDA7D448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1FC998-581C-7449-C18D-32AC4C021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6C5FA2-EED8-D3C6-DE52-02745253B6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2CC57E-13FE-88BB-96BA-CD8688A82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865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F03BF2-DF3A-2790-B895-D602581EE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872BDC-BE99-6D23-2D45-F7ACEE2ED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FD1302-7319-F8AD-C486-DB4D6112C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827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C300B-B322-A74A-407D-9168CDE2F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BB291-3E7C-AB23-523C-4703FC1CB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B61BA7-4B31-86AC-5435-7E2717A30C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4308C4-5AB8-468A-6BBF-12F6C16A2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473F41-6FAA-CBC5-38F3-168A6BF199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EC9EB8-FBBF-AE1B-F292-3B525DDCB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623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78168-509D-EDDB-B8FE-FFB8D4A4E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DDC7B3-C0F0-03DF-7DB8-AD49CBA6B4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ABF0F7-4F03-3E3F-E2F4-2AB6112D80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A15D68-4C3B-10F7-9271-3D2D48856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D218F-646C-43D5-3FBE-8FEF1455F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2D30B-7768-90A0-2482-497702B83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979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C6200-C613-620B-9499-89EB49C2D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F96100-0238-BC57-2176-D2C89C55A2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41E8C-D98B-2397-5BE1-401326AE6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CD141-FB02-0100-9926-0FF6EFC4D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1B6CF-1F1A-7E95-5C50-019B4B2F0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446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4C8C6C-9BD6-4EEF-1AD1-B74A7CC322F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3F09C2-E835-F0AA-671D-BD7A1E393A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E460C-CCC6-CB60-AD4D-423C91BB9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77736-53B4-4E94-95C1-43A6BBD35605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9ACB39-E9B7-DC20-3AA9-F6D5A74C1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63BB4-6E2F-13A0-8D57-4077A4A9C7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777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9945E4-D1AC-25ED-4BE1-3F609DA44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9BB12A-D749-2DF4-4848-78802CCB27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1321AF-2399-5D44-B5CB-2380B16713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A77736-53B4-4E94-95C1-43A6BBD35605}" type="datetimeFigureOut">
              <a:rPr lang="en-GB" smtClean="0"/>
              <a:t>22/09/2025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05390E-EB1B-A8F1-AD0E-4C9CF8CE020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87F57-C08B-C530-7573-E64864F029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FB5E7F-AC0A-4881-884C-3F3E7B28FD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614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mailto:m.locock@uwtsd.ac.u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customXml" Target="../ink/ink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customXml" Target="../ink/ink3.xml"/><Relationship Id="rId7" Type="http://schemas.openxmlformats.org/officeDocument/2006/relationships/customXml" Target="../ink/ink5.xml"/><Relationship Id="rId12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customXml" Target="../ink/ink7.xml"/><Relationship Id="rId5" Type="http://schemas.openxmlformats.org/officeDocument/2006/relationships/customXml" Target="../ink/ink4.xml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openxmlformats.org/officeDocument/2006/relationships/customXml" Target="../ink/ink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mailto:m.locock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F6835-D402-45FB-07E4-F89F809394F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HPAR7005 dissertation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EBF81A-E46B-07DB-27D3-C55A59305A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Project proposal</a:t>
            </a:r>
          </a:p>
          <a:p>
            <a:r>
              <a:rPr lang="en-GB"/>
              <a:t>1/10/25</a:t>
            </a:r>
          </a:p>
        </p:txBody>
      </p:sp>
    </p:spTree>
    <p:extLst>
      <p:ext uri="{BB962C8B-B14F-4D97-AF65-F5344CB8AC3E}">
        <p14:creationId xmlns:p14="http://schemas.microsoft.com/office/powerpoint/2010/main" val="21366073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7D3A0-4CB3-90F8-FC98-ABB93FB75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5E62832-AABE-5455-CF60-A2B2261053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0492104"/>
              </p:ext>
            </p:extLst>
          </p:nvPr>
        </p:nvGraphicFramePr>
        <p:xfrm>
          <a:off x="1656784" y="2051843"/>
          <a:ext cx="9388444" cy="316408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32095">
                  <a:extLst>
                    <a:ext uri="{9D8B030D-6E8A-4147-A177-3AD203B41FA5}">
                      <a16:colId xmlns:a16="http://schemas.microsoft.com/office/drawing/2014/main" val="3854404028"/>
                    </a:ext>
                  </a:extLst>
                </a:gridCol>
                <a:gridCol w="8356349">
                  <a:extLst>
                    <a:ext uri="{9D8B030D-6E8A-4147-A177-3AD203B41FA5}">
                      <a16:colId xmlns:a16="http://schemas.microsoft.com/office/drawing/2014/main" val="127857071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>
                          <a:effectLst/>
                        </a:rPr>
                        <a:t>KSB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>
                          <a:effectLst/>
                        </a:rPr>
                        <a:t>Description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29731593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>
                          <a:effectLst/>
                        </a:rPr>
                        <a:t>K4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>
                          <a:effectLst/>
                        </a:rPr>
                        <a:t>understanding of how established techniques and methodologies can be practically employed in the research area of their specialism, and how they are used to create and interpret knowledge. 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87094296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>
                          <a:effectLst/>
                        </a:rPr>
                        <a:t>K5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>
                          <a:effectLst/>
                        </a:rPr>
                        <a:t>critical awareness of current academic research within the specialism, and regional, national and international research agendas 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01767943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>
                          <a:effectLst/>
                        </a:rPr>
                        <a:t>S5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>
                          <a:effectLst/>
                        </a:rPr>
                        <a:t>evaluate the relevance of research methodologies, techniques and background information to the investigation in question 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28637930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>
                          <a:effectLst/>
                        </a:rPr>
                        <a:t>S8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>
                          <a:effectLst/>
                        </a:rPr>
                        <a:t>communicate clearly and effectively through written documentation 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99641440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>
                          <a:effectLst/>
                        </a:rPr>
                        <a:t>B3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0">
                          <a:effectLst/>
                        </a:rPr>
                        <a:t>be capable of conceptual thought, independent decision-making and professional judgement in order to solve problems and plan and complete complex tasks 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1766001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3089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440C8-231F-CDDD-5384-AFDC2646C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Submission deadline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E4A80-A41E-E6E6-403A-EB1549B760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30 September 2026</a:t>
            </a:r>
          </a:p>
          <a:p>
            <a:pPr marL="0" indent="0">
              <a:buNone/>
            </a:pPr>
            <a:r>
              <a:rPr lang="en-GB"/>
              <a:t>or</a:t>
            </a:r>
          </a:p>
          <a:p>
            <a:r>
              <a:rPr lang="en-GB"/>
              <a:t>10 May 2026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045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57FFE-5B48-E057-65D5-5670B798C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Dissertation proposal 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D9F87-50A1-4078-8234-98F0E237C9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on module Moodle page &gt; Important Documents &gt; Proposal form</a:t>
            </a:r>
          </a:p>
          <a:p>
            <a:r>
              <a:rPr lang="en-GB"/>
              <a:t>email to </a:t>
            </a:r>
            <a:r>
              <a:rPr lang="en-GB">
                <a:hlinkClick r:id="rId2"/>
              </a:rPr>
              <a:t>m.locock@uwtsd.ac.uk</a:t>
            </a:r>
            <a:endParaRPr lang="en-GB"/>
          </a:p>
          <a:p>
            <a:r>
              <a:rPr lang="en-GB"/>
              <a:t>approved by Academic Director</a:t>
            </a:r>
          </a:p>
          <a:p>
            <a:r>
              <a:rPr lang="en-GB"/>
              <a:t>supervisor assigned</a:t>
            </a:r>
          </a:p>
          <a:p>
            <a:r>
              <a:rPr lang="en-GB"/>
              <a:t>ethical approval</a:t>
            </a:r>
          </a:p>
          <a:p>
            <a:endParaRPr lang="en-GB"/>
          </a:p>
          <a:p>
            <a:r>
              <a:rPr lang="en-GB"/>
              <a:t>What you need:</a:t>
            </a:r>
          </a:p>
          <a:p>
            <a:pPr lvl="1"/>
            <a:r>
              <a:rPr lang="en-GB" i="1"/>
              <a:t>Title</a:t>
            </a:r>
          </a:p>
          <a:p>
            <a:pPr lvl="1"/>
            <a:r>
              <a:rPr lang="en-GB" i="1"/>
              <a:t>Aims and Objectives</a:t>
            </a:r>
          </a:p>
          <a:p>
            <a:pPr lvl="1"/>
            <a:r>
              <a:rPr lang="en-GB" i="1"/>
              <a:t>Abstract</a:t>
            </a:r>
          </a:p>
          <a:p>
            <a:pPr lvl="1"/>
            <a:r>
              <a:rPr lang="en-GB" i="1"/>
              <a:t>Bibliography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818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6A941-A480-705F-1F12-0B8BDB3BD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72865F-B72C-95C9-0D40-CCEF3F8189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86776" y="1825625"/>
            <a:ext cx="4018448" cy="4351338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A13D9678-0164-16C7-139C-18AE6CA28DA4}"/>
                  </a:ext>
                </a:extLst>
              </p14:cNvPr>
              <p14:cNvContentPartPr/>
              <p14:nvPr/>
            </p14:nvContentPartPr>
            <p14:xfrm>
              <a:off x="4922880" y="4008945"/>
              <a:ext cx="659160" cy="20124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A13D9678-0164-16C7-139C-18AE6CA28DA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05240" y="3991305"/>
                <a:ext cx="694800" cy="23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A308691B-561E-88A0-DCEF-C61776053DCF}"/>
                  </a:ext>
                </a:extLst>
              </p14:cNvPr>
              <p14:cNvContentPartPr/>
              <p14:nvPr/>
            </p14:nvContentPartPr>
            <p14:xfrm>
              <a:off x="4045920" y="4255905"/>
              <a:ext cx="1183680" cy="2937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A308691B-561E-88A0-DCEF-C61776053DC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027920" y="4238265"/>
                <a:ext cx="1219320" cy="329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23079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85D03-F777-CADE-E316-7403CADCF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C0D11-0B13-94DA-3910-9E047A2678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Based on research question</a:t>
            </a:r>
          </a:p>
          <a:p>
            <a:r>
              <a:rPr lang="en-GB"/>
              <a:t>Should be clear and specific</a:t>
            </a:r>
          </a:p>
          <a:p>
            <a:r>
              <a:rPr lang="en-GB"/>
              <a:t>Defines scope</a:t>
            </a:r>
          </a:p>
          <a:p>
            <a:r>
              <a:rPr lang="en-GB"/>
              <a:t>Can change later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97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8516C-C3EA-A9E5-B528-1DA288F72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D8279-59D1-4F73-DC65-B411882DF2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Specific research questions</a:t>
            </a:r>
          </a:p>
          <a:p>
            <a:r>
              <a:rPr lang="en-GB"/>
              <a:t>Why is this needed?</a:t>
            </a:r>
          </a:p>
        </p:txBody>
      </p:sp>
    </p:spTree>
    <p:extLst>
      <p:ext uri="{BB962C8B-B14F-4D97-AF65-F5344CB8AC3E}">
        <p14:creationId xmlns:p14="http://schemas.microsoft.com/office/powerpoint/2010/main" val="24039361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C19D1-9AA8-468B-51A1-617E3F1C3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769F9-2515-63E6-7216-7765F64E15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Explain current understanding of topic</a:t>
            </a:r>
          </a:p>
          <a:p>
            <a:r>
              <a:rPr lang="en-GB"/>
              <a:t>Research frameworks &amp; others suggesting this research is needed</a:t>
            </a:r>
          </a:p>
          <a:p>
            <a:r>
              <a:rPr lang="en-GB"/>
              <a:t>Proposed approach – methods/ data set</a:t>
            </a:r>
          </a:p>
          <a:p>
            <a:r>
              <a:rPr lang="en-GB"/>
              <a:t>How you will review/assess/ analyse results</a:t>
            </a:r>
          </a:p>
          <a:p>
            <a:r>
              <a:rPr lang="en-GB"/>
              <a:t>Who you would want to share results with</a:t>
            </a:r>
          </a:p>
          <a:p>
            <a:r>
              <a:rPr lang="en-GB"/>
              <a:t>Data in Repository?</a:t>
            </a:r>
          </a:p>
        </p:txBody>
      </p:sp>
    </p:spTree>
    <p:extLst>
      <p:ext uri="{BB962C8B-B14F-4D97-AF65-F5344CB8AC3E}">
        <p14:creationId xmlns:p14="http://schemas.microsoft.com/office/powerpoint/2010/main" val="3314259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E6FB9-CC01-7F5D-B8FB-6C815D826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191D0-EEA4-5EF6-7EC9-EE89A37AE7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Current</a:t>
            </a:r>
          </a:p>
          <a:p>
            <a:r>
              <a:rPr lang="en-GB"/>
              <a:t>Relevant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See Reading list</a:t>
            </a:r>
          </a:p>
        </p:txBody>
      </p:sp>
    </p:spTree>
    <p:extLst>
      <p:ext uri="{BB962C8B-B14F-4D97-AF65-F5344CB8AC3E}">
        <p14:creationId xmlns:p14="http://schemas.microsoft.com/office/powerpoint/2010/main" val="4085863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D620A-0ACC-003C-9E48-8EA8A00F4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Not needed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765FD4-CC12-E430-DA25-BEFC26A2A5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86050" y="2282031"/>
            <a:ext cx="6819900" cy="3438525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8963EE92-EDE2-0E75-5870-CCE67F87A7B0}"/>
              </a:ext>
            </a:extLst>
          </p:cNvPr>
          <p:cNvGrpSpPr/>
          <p:nvPr/>
        </p:nvGrpSpPr>
        <p:grpSpPr>
          <a:xfrm>
            <a:off x="1504680" y="2466705"/>
            <a:ext cx="850320" cy="687240"/>
            <a:chOff x="1504680" y="2466705"/>
            <a:chExt cx="850320" cy="687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E914F259-99C9-69B4-162E-65DB2CDA635E}"/>
                    </a:ext>
                  </a:extLst>
                </p14:cNvPr>
                <p14:cNvContentPartPr/>
                <p14:nvPr/>
              </p14:nvContentPartPr>
              <p14:xfrm>
                <a:off x="1504680" y="2466705"/>
                <a:ext cx="850320" cy="68724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E914F259-99C9-69B4-162E-65DB2CDA635E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487040" y="2448705"/>
                  <a:ext cx="885960" cy="72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B02EBEB8-8333-C101-9AD4-235A8108ABFF}"/>
                    </a:ext>
                  </a:extLst>
                </p14:cNvPr>
                <p14:cNvContentPartPr/>
                <p14:nvPr/>
              </p14:nvContentPartPr>
              <p14:xfrm>
                <a:off x="1723560" y="2533305"/>
                <a:ext cx="514800" cy="423000"/>
              </p14:xfrm>
            </p:contentPart>
          </mc:Choice>
          <mc:Fallback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B02EBEB8-8333-C101-9AD4-235A8108ABFF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705920" y="2515305"/>
                  <a:ext cx="550440" cy="4586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A3579256-EABF-AD2F-3F2D-356A3259AC88}"/>
                  </a:ext>
                </a:extLst>
              </p14:cNvPr>
              <p14:cNvContentPartPr/>
              <p14:nvPr/>
            </p14:nvContentPartPr>
            <p14:xfrm>
              <a:off x="1371120" y="4138185"/>
              <a:ext cx="644760" cy="40212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A3579256-EABF-AD2F-3F2D-356A3259AC8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353480" y="4120185"/>
                <a:ext cx="680400" cy="437760"/>
              </a:xfrm>
              <a:prstGeom prst="rect">
                <a:avLst/>
              </a:prstGeom>
            </p:spPr>
          </p:pic>
        </mc:Fallback>
      </mc:AlternateContent>
      <p:grpSp>
        <p:nvGrpSpPr>
          <p:cNvPr id="12" name="Group 11">
            <a:extLst>
              <a:ext uri="{FF2B5EF4-FFF2-40B4-BE49-F238E27FC236}">
                <a16:creationId xmlns:a16="http://schemas.microsoft.com/office/drawing/2014/main" id="{DC769F2A-59FD-E06B-FC0D-004D713C79E7}"/>
              </a:ext>
            </a:extLst>
          </p:cNvPr>
          <p:cNvGrpSpPr/>
          <p:nvPr/>
        </p:nvGrpSpPr>
        <p:grpSpPr>
          <a:xfrm>
            <a:off x="1533120" y="4895625"/>
            <a:ext cx="584640" cy="370080"/>
            <a:chOff x="1533120" y="4895625"/>
            <a:chExt cx="584640" cy="370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58646A4E-ACBD-E10B-2056-DC6CEBBCF2D7}"/>
                    </a:ext>
                  </a:extLst>
                </p14:cNvPr>
                <p14:cNvContentPartPr/>
                <p14:nvPr/>
              </p14:nvContentPartPr>
              <p14:xfrm>
                <a:off x="1533120" y="4946385"/>
                <a:ext cx="584640" cy="31932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58646A4E-ACBD-E10B-2056-DC6CEBBCF2D7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515480" y="4928745"/>
                  <a:ext cx="620280" cy="35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E1B91FFB-E6F9-6DF3-940F-86E60D8DF751}"/>
                    </a:ext>
                  </a:extLst>
                </p14:cNvPr>
                <p14:cNvContentPartPr/>
                <p14:nvPr/>
              </p14:nvContentPartPr>
              <p14:xfrm>
                <a:off x="1562640" y="4895625"/>
                <a:ext cx="447120" cy="33660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E1B91FFB-E6F9-6DF3-940F-86E60D8DF751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545000" y="4877625"/>
                  <a:ext cx="482760" cy="37224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6796716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BE22C-21B8-25FE-227D-170A63A04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F715E-A89E-A417-6438-2D58DA4431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Submit form to </a:t>
            </a:r>
            <a:r>
              <a:rPr lang="en-GB">
                <a:hlinkClick r:id="rId2"/>
              </a:rPr>
              <a:t>m.locock@uwtsd.ac.uk</a:t>
            </a:r>
            <a:endParaRPr lang="en-GB"/>
          </a:p>
          <a:p>
            <a:r>
              <a:rPr lang="en-GB"/>
              <a:t>Check Policies in Ethical approval tile</a:t>
            </a:r>
          </a:p>
          <a:p>
            <a:pPr lvl="1"/>
            <a:r>
              <a:rPr lang="en-GB"/>
              <a:t>Research Data Management</a:t>
            </a:r>
          </a:p>
          <a:p>
            <a:pPr lvl="1"/>
            <a:r>
              <a:rPr lang="en-GB"/>
              <a:t>Code of Practcie</a:t>
            </a:r>
          </a:p>
          <a:p>
            <a:pPr lvl="1"/>
            <a:r>
              <a:rPr lang="en-GB"/>
              <a:t>Open Access Policy</a:t>
            </a:r>
          </a:p>
          <a:p>
            <a:pPr lvl="1"/>
            <a:r>
              <a:rPr lang="en-GB"/>
              <a:t>Export Control Policy</a:t>
            </a:r>
          </a:p>
          <a:p>
            <a:pPr lvl="1"/>
            <a:endParaRPr lang="en-GB"/>
          </a:p>
          <a:p>
            <a:r>
              <a:rPr lang="en-GB"/>
              <a:t>Draft Ethical approval form</a:t>
            </a:r>
          </a:p>
          <a:p>
            <a:pPr lvl="1"/>
            <a:r>
              <a:rPr lang="en-GB"/>
              <a:t>(can’t send until Proposal has been accepted)</a:t>
            </a:r>
          </a:p>
          <a:p>
            <a:pPr lvl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9234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Props1.xml><?xml version="1.0" encoding="utf-8"?>
<ds:datastoreItem xmlns:ds="http://schemas.openxmlformats.org/officeDocument/2006/customXml" ds:itemID="{D546C8B7-D5BA-44B3-90ED-DBBB119600BF}"/>
</file>

<file path=customXml/itemProps2.xml><?xml version="1.0" encoding="utf-8"?>
<ds:datastoreItem xmlns:ds="http://schemas.openxmlformats.org/officeDocument/2006/customXml" ds:itemID="{0D5014B8-A0E1-460F-B471-557825CFE8EA}"/>
</file>

<file path=customXml/itemProps3.xml><?xml version="1.0" encoding="utf-8"?>
<ds:datastoreItem xmlns:ds="http://schemas.openxmlformats.org/officeDocument/2006/customXml" ds:itemID="{453962F4-848D-45B0-B84B-71108E34AA23}"/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278</Words>
  <Application>Microsoft Office PowerPoint</Application>
  <PresentationFormat>Widescreen</PresentationFormat>
  <Paragraphs>66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HPAR7005 dissertation</vt:lpstr>
      <vt:lpstr>KSBs</vt:lpstr>
      <vt:lpstr>Submission deadline</vt:lpstr>
      <vt:lpstr>Dissertation proposal form</vt:lpstr>
      <vt:lpstr>PowerPoint Presentation</vt:lpstr>
      <vt:lpstr>Title</vt:lpstr>
      <vt:lpstr>Aims and Objectives</vt:lpstr>
      <vt:lpstr>Abstract</vt:lpstr>
      <vt:lpstr>Bibliography</vt:lpstr>
      <vt:lpstr>Not needed</vt:lpstr>
      <vt:lpstr>Process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2025-09-22T14:18:00Z</dcterms:created>
  <dcterms:modified xsi:type="dcterms:W3CDTF">2025-09-22T14:47:58Z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