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9" r:id="rId3"/>
    <p:sldId id="257" r:id="rId4"/>
    <p:sldId id="276" r:id="rId5"/>
    <p:sldId id="277" r:id="rId6"/>
    <p:sldId id="263" r:id="rId7"/>
    <p:sldId id="267" r:id="rId8"/>
    <p:sldId id="270" r:id="rId9"/>
    <p:sldId id="274" r:id="rId10"/>
    <p:sldId id="272" r:id="rId11"/>
    <p:sldId id="273" r:id="rId12"/>
    <p:sldId id="278" r:id="rId13"/>
    <p:sldId id="268" r:id="rId14"/>
    <p:sldId id="27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2" d="100"/>
          <a:sy n="72" d="100"/>
        </p:scale>
        <p:origin x="-109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1D9AEB-8C00-49BA-ADCE-CB5813E76DCE}" type="datetimeFigureOut">
              <a:rPr lang="en-US" smtClean="0"/>
              <a:pPr/>
              <a:t>2/3/2019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2EC5C0-5004-48DA-9FCF-4DBAFFAD400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92EC5C0-5004-48DA-9FCF-4DBAFFAD4004}" type="slidenum">
              <a:rPr lang="en-GB" smtClean="0"/>
              <a:pPr/>
              <a:t>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E2410B8-02C1-44ED-B50E-3AE1C7AD7BD8}" type="datetimeFigureOut">
              <a:rPr lang="en-US" smtClean="0"/>
              <a:pPr/>
              <a:t>2/3/2019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E2410B8-02C1-44ED-B50E-3AE1C7AD7BD8}" type="datetimeFigureOut">
              <a:rPr lang="en-US" smtClean="0"/>
              <a:pPr/>
              <a:t>2/3/2019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E2410B8-02C1-44ED-B50E-3AE1C7AD7BD8}" type="datetimeFigureOut">
              <a:rPr lang="en-US" smtClean="0"/>
              <a:pPr/>
              <a:t>2/3/2019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E2410B8-02C1-44ED-B50E-3AE1C7AD7BD8}" type="datetimeFigureOut">
              <a:rPr lang="en-US" smtClean="0"/>
              <a:pPr/>
              <a:t>2/3/2019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2410B8-02C1-44ED-B50E-3AE1C7AD7BD8}" type="datetimeFigureOut">
              <a:rPr lang="en-US" smtClean="0"/>
              <a:pPr/>
              <a:t>2/3/2019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2410B8-02C1-44ED-B50E-3AE1C7AD7BD8}" type="datetimeFigureOut">
              <a:rPr lang="en-US" smtClean="0"/>
              <a:pPr/>
              <a:t>2/3/2019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E2410B8-02C1-44ED-B50E-3AE1C7AD7BD8}" type="datetimeFigureOut">
              <a:rPr lang="en-US" smtClean="0"/>
              <a:pPr/>
              <a:t>2/3/2019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2410B8-02C1-44ED-B50E-3AE1C7AD7BD8}" type="datetimeFigureOut">
              <a:rPr lang="en-US" smtClean="0"/>
              <a:pPr/>
              <a:t>2/3/2019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59BCBC-090D-4515-B5E1-CF94E78EDB8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2410B8-02C1-44ED-B50E-3AE1C7AD7BD8}" type="datetimeFigureOut">
              <a:rPr lang="en-US" smtClean="0"/>
              <a:pPr/>
              <a:t>2/3/2019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9BCBC-090D-4515-B5E1-CF94E78EDB84}"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2tzKAlLb4iM"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youtube.com/watch?v=tkNIOuZPXSc"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0"/>
            <a:ext cx="9144000" cy="707886"/>
          </a:xfrm>
          <a:prstGeom prst="rect">
            <a:avLst/>
          </a:prstGeom>
          <a:noFill/>
        </p:spPr>
        <p:txBody>
          <a:bodyPr wrap="square" rtlCol="0">
            <a:spAutoFit/>
          </a:bodyPr>
          <a:lstStyle/>
          <a:p>
            <a:pPr algn="ctr"/>
            <a:r>
              <a:rPr lang="en-GB" sz="4000" dirty="0" smtClean="0"/>
              <a:t>Adaptation</a:t>
            </a:r>
            <a:r>
              <a:rPr lang="en-GB" sz="4000" dirty="0" smtClean="0">
                <a:solidFill>
                  <a:srgbClr val="FFC000"/>
                </a:solidFill>
              </a:rPr>
              <a:t> </a:t>
            </a:r>
            <a:r>
              <a:rPr lang="en-GB" sz="4000" b="1" i="1" dirty="0" smtClean="0">
                <a:solidFill>
                  <a:srgbClr val="FFC000"/>
                </a:solidFill>
              </a:rPr>
              <a:t>Goodfellas</a:t>
            </a:r>
          </a:p>
        </p:txBody>
      </p:sp>
      <p:pic>
        <p:nvPicPr>
          <p:cNvPr id="4" name="Picture 3" descr="Fellas1.jpg"/>
          <p:cNvPicPr>
            <a:picLocks noChangeAspect="1"/>
          </p:cNvPicPr>
          <p:nvPr/>
        </p:nvPicPr>
        <p:blipFill>
          <a:blip r:embed="rId2"/>
          <a:stretch>
            <a:fillRect/>
          </a:stretch>
        </p:blipFill>
        <p:spPr>
          <a:xfrm>
            <a:off x="0" y="857250"/>
            <a:ext cx="9144000" cy="5143500"/>
          </a:xfrm>
          <a:prstGeom prst="rect">
            <a:avLst/>
          </a:prstGeom>
        </p:spPr>
      </p:pic>
      <p:sp>
        <p:nvSpPr>
          <p:cNvPr id="5" name="TextBox 4">
            <a:hlinkClick r:id="rId3"/>
          </p:cNvPr>
          <p:cNvSpPr txBox="1"/>
          <p:nvPr/>
        </p:nvSpPr>
        <p:spPr>
          <a:xfrm>
            <a:off x="0" y="6519446"/>
            <a:ext cx="9144000" cy="338554"/>
          </a:xfrm>
          <a:prstGeom prst="rect">
            <a:avLst/>
          </a:prstGeom>
          <a:noFill/>
        </p:spPr>
        <p:txBody>
          <a:bodyPr wrap="square" rtlCol="0">
            <a:spAutoFit/>
          </a:bodyPr>
          <a:lstStyle/>
          <a:p>
            <a:r>
              <a:rPr lang="en-GB" sz="1600" i="1" dirty="0" smtClean="0">
                <a:hlinkClick r:id="rId3"/>
              </a:rPr>
              <a:t>https://www.youtube.com/watch?v=2tzKAlLb4iM</a:t>
            </a:r>
            <a:endParaRPr lang="en-GB" sz="1600" dirty="0"/>
          </a:p>
        </p:txBody>
      </p:sp>
      <p:sp>
        <p:nvSpPr>
          <p:cNvPr id="6" name="TextBox 5">
            <a:hlinkClick r:id="rId3"/>
          </p:cNvPr>
          <p:cNvSpPr txBox="1"/>
          <p:nvPr/>
        </p:nvSpPr>
        <p:spPr>
          <a:xfrm>
            <a:off x="0" y="6519446"/>
            <a:ext cx="9144000" cy="338554"/>
          </a:xfrm>
          <a:prstGeom prst="rect">
            <a:avLst/>
          </a:prstGeom>
          <a:noFill/>
        </p:spPr>
        <p:txBody>
          <a:bodyPr wrap="square" rtlCol="0">
            <a:spAutoFit/>
          </a:bodyPr>
          <a:lstStyle/>
          <a:p>
            <a:pPr algn="r"/>
            <a:r>
              <a:rPr lang="en-GB" sz="1600" i="1" dirty="0" smtClean="0">
                <a:hlinkClick r:id="rId4"/>
              </a:rPr>
              <a:t>https://www.youtube.com/watch?v=tkNIOuZPXSc</a:t>
            </a:r>
            <a:endParaRPr lang="en-GB" sz="1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ellas1.jpg"/>
          <p:cNvPicPr>
            <a:picLocks noChangeAspect="1"/>
          </p:cNvPicPr>
          <p:nvPr/>
        </p:nvPicPr>
        <p:blipFill>
          <a:blip r:embed="rId2"/>
          <a:stretch>
            <a:fillRect/>
          </a:stretch>
        </p:blipFill>
        <p:spPr>
          <a:xfrm>
            <a:off x="0" y="857250"/>
            <a:ext cx="9144000" cy="5143500"/>
          </a:xfrm>
          <a:prstGeom prst="rect">
            <a:avLst/>
          </a:prstGeom>
        </p:spPr>
      </p:pic>
      <p:sp>
        <p:nvSpPr>
          <p:cNvPr id="4" name="TextBox 3"/>
          <p:cNvSpPr txBox="1"/>
          <p:nvPr/>
        </p:nvSpPr>
        <p:spPr>
          <a:xfrm>
            <a:off x="0" y="214290"/>
            <a:ext cx="9144000" cy="6155531"/>
          </a:xfrm>
          <a:prstGeom prst="rect">
            <a:avLst/>
          </a:prstGeom>
          <a:noFill/>
        </p:spPr>
        <p:txBody>
          <a:bodyPr wrap="square" rtlCol="0">
            <a:spAutoFit/>
          </a:bodyPr>
          <a:lstStyle/>
          <a:p>
            <a:pPr algn="ctr"/>
            <a:r>
              <a:rPr lang="en-GB" sz="4400" b="1" i="1" dirty="0" smtClean="0">
                <a:solidFill>
                  <a:srgbClr val="FFC000"/>
                </a:solidFill>
              </a:rPr>
              <a:t>A dialogue between two mediums</a:t>
            </a:r>
            <a:endParaRPr lang="en-GB" sz="4400" b="1" dirty="0" smtClean="0">
              <a:solidFill>
                <a:srgbClr val="FFC000"/>
              </a:solidFill>
            </a:endParaRPr>
          </a:p>
          <a:p>
            <a:pPr algn="ctr"/>
            <a:endParaRPr lang="en-GB" sz="3200" b="1" dirty="0" smtClean="0"/>
          </a:p>
          <a:p>
            <a:pPr algn="ctr"/>
            <a:endParaRPr lang="en-GB" sz="2600" b="1" dirty="0" smtClean="0"/>
          </a:p>
          <a:p>
            <a:pPr algn="ctr"/>
            <a:endParaRPr lang="en-GB" sz="3200" b="1" dirty="0" smtClean="0"/>
          </a:p>
          <a:p>
            <a:pPr algn="ctr"/>
            <a:r>
              <a:rPr lang="en-GB" sz="3200" b="1" dirty="0" smtClean="0"/>
              <a:t>“To consider a film and its parental work of fiction together is to imagine a dialogue going on between two mediums. We ask how the text </a:t>
            </a:r>
            <a:r>
              <a:rPr lang="en-GB" sz="3200" b="1" i="1" dirty="0" smtClean="0"/>
              <a:t>informs </a:t>
            </a:r>
            <a:r>
              <a:rPr lang="en-GB" sz="3200" b="1" dirty="0" smtClean="0"/>
              <a:t>the film and vice-versa.”</a:t>
            </a:r>
          </a:p>
          <a:p>
            <a:pPr algn="ctr"/>
            <a:endParaRPr lang="en-GB" sz="3200" b="1" dirty="0" smtClean="0"/>
          </a:p>
          <a:p>
            <a:pPr algn="ctr"/>
            <a:endParaRPr lang="en-GB" b="1" dirty="0" smtClean="0"/>
          </a:p>
          <a:p>
            <a:pPr algn="ctr"/>
            <a:endParaRPr lang="en-GB" b="1" dirty="0" smtClean="0"/>
          </a:p>
          <a:p>
            <a:pPr algn="ctr"/>
            <a:endParaRPr lang="en-GB" b="1" dirty="0" smtClean="0"/>
          </a:p>
          <a:p>
            <a:pPr algn="ctr"/>
            <a:endParaRPr lang="en-GB" b="1" dirty="0" smtClean="0"/>
          </a:p>
          <a:p>
            <a:pPr algn="ctr"/>
            <a:r>
              <a:rPr lang="en-GB" sz="1400" b="1" dirty="0" smtClean="0"/>
              <a:t>Rick Wallach, </a:t>
            </a:r>
            <a:r>
              <a:rPr lang="en-GB" sz="1400" b="1" i="1" dirty="0" smtClean="0"/>
              <a:t>No Country for Old Men: From Novel to Film</a:t>
            </a:r>
            <a:r>
              <a:rPr lang="en-GB" sz="1400" b="1" dirty="0" smtClean="0"/>
              <a:t>, eds. Lynnea Chapman King</a:t>
            </a:r>
            <a:r>
              <a:rPr lang="en-GB" sz="1400" b="1" i="1" dirty="0" smtClean="0"/>
              <a:t>, </a:t>
            </a:r>
            <a:r>
              <a:rPr lang="en-GB" sz="1400" b="1" dirty="0" smtClean="0"/>
              <a:t>Rick Wallach</a:t>
            </a:r>
            <a:r>
              <a:rPr lang="en-GB" sz="1400" b="1" i="1" dirty="0" smtClean="0"/>
              <a:t> </a:t>
            </a:r>
            <a:r>
              <a:rPr lang="en-GB" sz="1400" b="1" dirty="0" smtClean="0"/>
              <a:t>and Jim Welsh (Plymouth: The Scarecrow Press, 2009)</a:t>
            </a:r>
            <a:endParaRPr lang="en-GB" sz="1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ellas1.jpg"/>
          <p:cNvPicPr>
            <a:picLocks noChangeAspect="1"/>
          </p:cNvPicPr>
          <p:nvPr/>
        </p:nvPicPr>
        <p:blipFill>
          <a:blip r:embed="rId2"/>
          <a:stretch>
            <a:fillRect/>
          </a:stretch>
        </p:blipFill>
        <p:spPr>
          <a:xfrm>
            <a:off x="0" y="857250"/>
            <a:ext cx="9144000" cy="5143500"/>
          </a:xfrm>
          <a:prstGeom prst="rect">
            <a:avLst/>
          </a:prstGeom>
        </p:spPr>
      </p:pic>
      <p:sp>
        <p:nvSpPr>
          <p:cNvPr id="3" name="TextBox 2"/>
          <p:cNvSpPr txBox="1"/>
          <p:nvPr/>
        </p:nvSpPr>
        <p:spPr>
          <a:xfrm>
            <a:off x="0" y="0"/>
            <a:ext cx="9144000" cy="6678751"/>
          </a:xfrm>
          <a:prstGeom prst="rect">
            <a:avLst/>
          </a:prstGeom>
          <a:noFill/>
        </p:spPr>
        <p:txBody>
          <a:bodyPr wrap="square" rtlCol="0">
            <a:spAutoFit/>
          </a:bodyPr>
          <a:lstStyle/>
          <a:p>
            <a:pPr algn="ctr"/>
            <a:r>
              <a:rPr lang="en-GB" sz="4000" b="1" dirty="0" smtClean="0">
                <a:solidFill>
                  <a:srgbClr val="FFC000"/>
                </a:solidFill>
              </a:rPr>
              <a:t>Adaptation theory: overview</a:t>
            </a:r>
          </a:p>
          <a:p>
            <a:endParaRPr lang="en-GB" sz="2000" b="1" dirty="0" smtClean="0">
              <a:solidFill>
                <a:srgbClr val="FFC000"/>
              </a:solidFill>
            </a:endParaRPr>
          </a:p>
          <a:p>
            <a:r>
              <a:rPr lang="en-GB" sz="2400" dirty="0" smtClean="0"/>
              <a:t>The adaptation process involves ‘a “hybrid” construction mingling different media and discourses and collaborations’. </a:t>
            </a:r>
          </a:p>
          <a:p>
            <a:endParaRPr lang="en-GB" dirty="0" smtClean="0"/>
          </a:p>
          <a:p>
            <a:pPr>
              <a:buFont typeface="Arial" pitchFamily="34" charset="0"/>
              <a:buChar char="•"/>
            </a:pPr>
            <a:r>
              <a:rPr lang="en-GB" sz="2400" b="1" dirty="0" smtClean="0">
                <a:solidFill>
                  <a:srgbClr val="FFC000"/>
                </a:solidFill>
              </a:rPr>
              <a:t> </a:t>
            </a:r>
            <a:r>
              <a:rPr lang="en-GB" sz="3200" b="1" dirty="0" smtClean="0">
                <a:solidFill>
                  <a:srgbClr val="FFC000"/>
                </a:solidFill>
              </a:rPr>
              <a:t>Director and other production staff</a:t>
            </a:r>
          </a:p>
          <a:p>
            <a:pPr>
              <a:buFont typeface="Arial" pitchFamily="34" charset="0"/>
              <a:buChar char="•"/>
            </a:pPr>
            <a:r>
              <a:rPr lang="en-GB" sz="3200" b="1" dirty="0" smtClean="0">
                <a:solidFill>
                  <a:srgbClr val="FFC000"/>
                </a:solidFill>
              </a:rPr>
              <a:t> Author of source text</a:t>
            </a:r>
          </a:p>
          <a:p>
            <a:pPr>
              <a:buFont typeface="Arial" pitchFamily="34" charset="0"/>
              <a:buChar char="•"/>
            </a:pPr>
            <a:r>
              <a:rPr lang="en-GB" sz="3200" b="1" dirty="0" smtClean="0">
                <a:solidFill>
                  <a:srgbClr val="FFC000"/>
                </a:solidFill>
              </a:rPr>
              <a:t> Genre </a:t>
            </a:r>
          </a:p>
          <a:p>
            <a:pPr>
              <a:buFont typeface="Arial" pitchFamily="34" charset="0"/>
              <a:buChar char="•"/>
            </a:pPr>
            <a:r>
              <a:rPr lang="en-GB" sz="3200" b="1" dirty="0" smtClean="0">
                <a:solidFill>
                  <a:srgbClr val="FFC000"/>
                </a:solidFill>
              </a:rPr>
              <a:t> Studio</a:t>
            </a:r>
          </a:p>
          <a:p>
            <a:pPr>
              <a:buFont typeface="Arial" pitchFamily="34" charset="0"/>
              <a:buChar char="•"/>
            </a:pPr>
            <a:r>
              <a:rPr lang="en-GB" sz="3200" b="1" dirty="0" smtClean="0">
                <a:solidFill>
                  <a:srgbClr val="FFC000"/>
                </a:solidFill>
              </a:rPr>
              <a:t> Stars</a:t>
            </a:r>
          </a:p>
          <a:p>
            <a:pPr>
              <a:buFont typeface="Arial" pitchFamily="34" charset="0"/>
              <a:buChar char="•"/>
            </a:pPr>
            <a:r>
              <a:rPr lang="en-GB" sz="3200" b="1" dirty="0" smtClean="0">
                <a:solidFill>
                  <a:srgbClr val="FFC000"/>
                </a:solidFill>
              </a:rPr>
              <a:t> Censorship</a:t>
            </a:r>
          </a:p>
          <a:p>
            <a:endParaRPr lang="en-GB" sz="2400" dirty="0" smtClean="0"/>
          </a:p>
          <a:p>
            <a:r>
              <a:rPr lang="en-GB" sz="2400" dirty="0" smtClean="0"/>
              <a:t>The ‘mingling of different media’ involves, in the main, the relationship between the film and the source text. </a:t>
            </a:r>
          </a:p>
          <a:p>
            <a:endParaRPr lang="en-GB" sz="2000" dirty="0" smtClean="0"/>
          </a:p>
          <a:p>
            <a:pPr algn="r"/>
            <a:r>
              <a:rPr lang="en-GB" dirty="0" smtClean="0"/>
              <a:t>Robert Stam, </a:t>
            </a:r>
            <a:r>
              <a:rPr lang="en-GB" i="1" dirty="0" smtClean="0"/>
              <a:t>Literature and Film</a:t>
            </a:r>
            <a:r>
              <a:rPr lang="en-GB" dirty="0" smtClean="0"/>
              <a:t>, p.9</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647974"/>
          </a:xfrm>
          <a:prstGeom prst="rect">
            <a:avLst/>
          </a:prstGeom>
          <a:noFill/>
        </p:spPr>
        <p:txBody>
          <a:bodyPr wrap="square" rtlCol="0">
            <a:spAutoFit/>
          </a:bodyPr>
          <a:lstStyle/>
          <a:p>
            <a:pPr algn="ctr"/>
            <a:r>
              <a:rPr lang="en-GB" sz="3400" b="1" dirty="0" smtClean="0">
                <a:solidFill>
                  <a:srgbClr val="FFC000"/>
                </a:solidFill>
              </a:rPr>
              <a:t>The Hollywood Gangster cycle (1920s-30s)</a:t>
            </a:r>
          </a:p>
          <a:p>
            <a:endParaRPr lang="en-GB" sz="3400" b="1" dirty="0" smtClean="0">
              <a:solidFill>
                <a:srgbClr val="FFC000"/>
              </a:solidFill>
            </a:endParaRPr>
          </a:p>
          <a:p>
            <a:r>
              <a:rPr lang="en-GB" sz="2800" dirty="0" smtClean="0"/>
              <a:t>The quality of irrational brutality and rational enterprise become one. Since we do not see the rational and routine aspects of the gangster’s behaviour, the practice of brutality becomes the totality of his career. At the same time, we are always conscious that the whole meaning of this career is a drive for success: </a:t>
            </a:r>
            <a:r>
              <a:rPr lang="en-GB" sz="2800" b="1" i="1" dirty="0" smtClean="0">
                <a:solidFill>
                  <a:srgbClr val="FFC000"/>
                </a:solidFill>
              </a:rPr>
              <a:t>the typical gangster film presents a steady upward progress followed by a very precipitate fall.</a:t>
            </a:r>
          </a:p>
          <a:p>
            <a:endParaRPr lang="en-GB" sz="2800" b="1" i="1" dirty="0" smtClean="0">
              <a:solidFill>
                <a:srgbClr val="FFC000"/>
              </a:solidFill>
            </a:endParaRPr>
          </a:p>
          <a:p>
            <a:endParaRPr lang="en-GB" sz="2800" dirty="0" smtClean="0"/>
          </a:p>
          <a:p>
            <a:endParaRPr lang="en-GB" sz="2400" dirty="0" smtClean="0"/>
          </a:p>
          <a:p>
            <a:endParaRPr lang="en-GB" dirty="0" smtClean="0"/>
          </a:p>
          <a:p>
            <a:pPr algn="r"/>
            <a:endParaRPr lang="en-GB" sz="1600" dirty="0" smtClean="0"/>
          </a:p>
          <a:p>
            <a:pPr algn="r"/>
            <a:endParaRPr lang="en-GB" sz="1600" dirty="0" smtClean="0"/>
          </a:p>
          <a:p>
            <a:pPr algn="r"/>
            <a:endParaRPr lang="en-GB" sz="1600" dirty="0" smtClean="0"/>
          </a:p>
          <a:p>
            <a:pPr algn="r"/>
            <a:r>
              <a:rPr lang="en-GB" sz="1600" dirty="0" smtClean="0"/>
              <a:t>Robert Warshow, ‘The Gangster as Tragic Hero’, in </a:t>
            </a:r>
            <a:r>
              <a:rPr lang="en-GB" sz="1600" i="1" dirty="0" smtClean="0"/>
              <a:t>The Gangster Film Reader</a:t>
            </a:r>
            <a:endParaRPr lang="en-GB" sz="1600" i="1" dirty="0"/>
          </a:p>
        </p:txBody>
      </p:sp>
      <p:pic>
        <p:nvPicPr>
          <p:cNvPr id="3" name="Picture 2" descr="Scarface-1932-tommy-gun.jpg"/>
          <p:cNvPicPr>
            <a:picLocks noChangeAspect="1"/>
          </p:cNvPicPr>
          <p:nvPr/>
        </p:nvPicPr>
        <p:blipFill>
          <a:blip r:embed="rId2" cstate="print">
            <a:lum contrast="20000"/>
          </a:blip>
          <a:srcRect l="33788" r="3152" b="8333"/>
          <a:stretch>
            <a:fillRect/>
          </a:stretch>
        </p:blipFill>
        <p:spPr>
          <a:xfrm>
            <a:off x="500034" y="4643446"/>
            <a:ext cx="1495046" cy="16912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94085"/>
          </a:xfrm>
          <a:prstGeom prst="rect">
            <a:avLst/>
          </a:prstGeom>
          <a:noFill/>
        </p:spPr>
        <p:txBody>
          <a:bodyPr wrap="square" rtlCol="0">
            <a:spAutoFit/>
          </a:bodyPr>
          <a:lstStyle/>
          <a:p>
            <a:pPr algn="ctr"/>
            <a:r>
              <a:rPr lang="en-GB" sz="3400" b="1" dirty="0" smtClean="0">
                <a:solidFill>
                  <a:srgbClr val="FFC000"/>
                </a:solidFill>
              </a:rPr>
              <a:t>The Gangster and ‘realism’ in Pileggi &amp; Scorsese</a:t>
            </a:r>
          </a:p>
          <a:p>
            <a:endParaRPr lang="en-GB" sz="3400" b="1" dirty="0" smtClean="0">
              <a:solidFill>
                <a:srgbClr val="FFC000"/>
              </a:solidFill>
            </a:endParaRPr>
          </a:p>
          <a:p>
            <a:r>
              <a:rPr lang="en-GB" sz="3000" dirty="0" smtClean="0"/>
              <a:t>As in Pileggi’s </a:t>
            </a:r>
            <a:r>
              <a:rPr lang="en-GB" sz="3000" i="1" dirty="0" smtClean="0"/>
              <a:t>Wiseguy</a:t>
            </a:r>
            <a:r>
              <a:rPr lang="en-GB" sz="3000" dirty="0" smtClean="0"/>
              <a:t>, </a:t>
            </a:r>
            <a:r>
              <a:rPr lang="en-GB" sz="3000" i="1" dirty="0" smtClean="0"/>
              <a:t>Goodfellas</a:t>
            </a:r>
            <a:r>
              <a:rPr lang="en-GB" sz="3000" dirty="0" smtClean="0"/>
              <a:t> sets out to present a realistic portrayal of organized crime and how it operates by approaching the social milieu and attitudes of the Mafia not from the top, but by taking up its position at the bottom, alongside the rank and file – “the Mafia foot soldiers” – who have to work within the conventions and power relations of the system.</a:t>
            </a:r>
          </a:p>
          <a:p>
            <a:endParaRPr lang="en-GB" sz="2400" dirty="0" smtClean="0"/>
          </a:p>
          <a:p>
            <a:endParaRPr lang="en-GB"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endParaRPr lang="en-GB" sz="1600" dirty="0" smtClean="0"/>
          </a:p>
          <a:p>
            <a:pPr algn="r"/>
            <a:r>
              <a:rPr lang="en-GB" sz="1600" dirty="0" smtClean="0"/>
              <a:t>Constantine Verevis, ‘Way of Life: </a:t>
            </a:r>
            <a:r>
              <a:rPr lang="en-GB" sz="1600" i="1" dirty="0" smtClean="0"/>
              <a:t>Goodfellas</a:t>
            </a:r>
            <a:r>
              <a:rPr lang="en-GB" sz="1600" dirty="0" smtClean="0"/>
              <a:t> and </a:t>
            </a:r>
            <a:r>
              <a:rPr lang="en-GB" sz="1600" i="1" dirty="0" smtClean="0"/>
              <a:t>Casino</a:t>
            </a:r>
            <a:r>
              <a:rPr lang="en-GB" sz="1600" dirty="0" smtClean="0"/>
              <a:t>’, in </a:t>
            </a:r>
            <a:r>
              <a:rPr lang="en-GB" sz="1600" i="1" dirty="0" smtClean="0"/>
              <a:t>The Gangster Film Reader</a:t>
            </a:r>
            <a:endParaRPr lang="en-GB" sz="1600" i="1" dirty="0"/>
          </a:p>
        </p:txBody>
      </p:sp>
      <p:pic>
        <p:nvPicPr>
          <p:cNvPr id="3" name="Picture 2" descr="Fellas2.jpg"/>
          <p:cNvPicPr>
            <a:picLocks noChangeAspect="1"/>
          </p:cNvPicPr>
          <p:nvPr/>
        </p:nvPicPr>
        <p:blipFill>
          <a:blip r:embed="rId2" cstate="print">
            <a:lum contrast="20000"/>
          </a:blip>
          <a:stretch>
            <a:fillRect/>
          </a:stretch>
        </p:blipFill>
        <p:spPr>
          <a:xfrm>
            <a:off x="5889635" y="4214818"/>
            <a:ext cx="2540017" cy="142876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500034" y="6072206"/>
            <a:ext cx="3571900" cy="461665"/>
          </a:xfrm>
          <a:prstGeom prst="rect">
            <a:avLst/>
          </a:prstGeom>
          <a:noFill/>
        </p:spPr>
        <p:txBody>
          <a:bodyPr wrap="square" rtlCol="0">
            <a:spAutoFit/>
          </a:bodyPr>
          <a:lstStyle/>
          <a:p>
            <a:pPr algn="ctr"/>
            <a:r>
              <a:rPr lang="en-GB" sz="2400" i="1" dirty="0" smtClean="0"/>
              <a:t>Mean Streets </a:t>
            </a:r>
            <a:r>
              <a:rPr lang="en-GB" sz="2400" dirty="0" smtClean="0"/>
              <a:t>1973</a:t>
            </a:r>
            <a:endParaRPr lang="en-GB" sz="2400" dirty="0"/>
          </a:p>
        </p:txBody>
      </p:sp>
      <p:sp>
        <p:nvSpPr>
          <p:cNvPr id="28" name="Rectangle 27"/>
          <p:cNvSpPr/>
          <p:nvPr/>
        </p:nvSpPr>
        <p:spPr>
          <a:xfrm>
            <a:off x="5072066" y="6072206"/>
            <a:ext cx="3714776" cy="461665"/>
          </a:xfrm>
          <a:prstGeom prst="rect">
            <a:avLst/>
          </a:prstGeom>
        </p:spPr>
        <p:txBody>
          <a:bodyPr wrap="square">
            <a:spAutoFit/>
          </a:bodyPr>
          <a:lstStyle/>
          <a:p>
            <a:pPr algn="ctr"/>
            <a:r>
              <a:rPr lang="en-GB" sz="2400" i="1" dirty="0" smtClean="0"/>
              <a:t>Taxi Driver </a:t>
            </a:r>
            <a:r>
              <a:rPr lang="en-GB" sz="2400" dirty="0" smtClean="0"/>
              <a:t>1976</a:t>
            </a:r>
            <a:endParaRPr lang="en-GB" sz="2400" dirty="0"/>
          </a:p>
        </p:txBody>
      </p:sp>
      <p:sp>
        <p:nvSpPr>
          <p:cNvPr id="32" name="TextBox 31"/>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Martin Scorsese (1)</a:t>
            </a:r>
            <a:endParaRPr lang="en-GB" sz="3600" dirty="0"/>
          </a:p>
        </p:txBody>
      </p:sp>
      <p:pic>
        <p:nvPicPr>
          <p:cNvPr id="7" name="Picture 6" descr="Mean Streets.jpg"/>
          <p:cNvPicPr>
            <a:picLocks noChangeAspect="1"/>
          </p:cNvPicPr>
          <p:nvPr/>
        </p:nvPicPr>
        <p:blipFill>
          <a:blip r:embed="rId2">
            <a:lum contrast="10000"/>
          </a:blip>
          <a:srcRect l="9513"/>
          <a:stretch>
            <a:fillRect/>
          </a:stretch>
        </p:blipFill>
        <p:spPr>
          <a:xfrm>
            <a:off x="0" y="1214422"/>
            <a:ext cx="4500562" cy="4337415"/>
          </a:xfrm>
          <a:prstGeom prst="rect">
            <a:avLst/>
          </a:prstGeom>
        </p:spPr>
      </p:pic>
      <p:pic>
        <p:nvPicPr>
          <p:cNvPr id="8" name="Picture 7" descr="Taxi Driver 2.jpeg"/>
          <p:cNvPicPr>
            <a:picLocks noChangeAspect="1"/>
          </p:cNvPicPr>
          <p:nvPr/>
        </p:nvPicPr>
        <p:blipFill>
          <a:blip r:embed="rId3"/>
          <a:srcRect l="47656"/>
          <a:stretch>
            <a:fillRect/>
          </a:stretch>
        </p:blipFill>
        <p:spPr>
          <a:xfrm>
            <a:off x="4955962" y="1214422"/>
            <a:ext cx="4188038" cy="433388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6072206"/>
            <a:ext cx="9144000" cy="461665"/>
          </a:xfrm>
          <a:prstGeom prst="rect">
            <a:avLst/>
          </a:prstGeom>
          <a:noFill/>
        </p:spPr>
        <p:txBody>
          <a:bodyPr wrap="square" rtlCol="0">
            <a:spAutoFit/>
          </a:bodyPr>
          <a:lstStyle/>
          <a:p>
            <a:pPr algn="ctr"/>
            <a:r>
              <a:rPr lang="en-GB" sz="2400" i="1" dirty="0" smtClean="0"/>
              <a:t>Raging Bull </a:t>
            </a:r>
            <a:r>
              <a:rPr lang="en-GB" sz="2400" dirty="0" smtClean="0"/>
              <a:t>1980</a:t>
            </a:r>
            <a:endParaRPr lang="en-GB" sz="2400" dirty="0"/>
          </a:p>
        </p:txBody>
      </p:sp>
      <p:sp>
        <p:nvSpPr>
          <p:cNvPr id="12" name="TextBox 11"/>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Martin Scorsese (2)</a:t>
            </a:r>
            <a:endParaRPr lang="en-GB" sz="3600" dirty="0"/>
          </a:p>
        </p:txBody>
      </p:sp>
      <p:pic>
        <p:nvPicPr>
          <p:cNvPr id="7" name="Picture 6" descr="raging_bull_6.jpg"/>
          <p:cNvPicPr>
            <a:picLocks noChangeAspect="1"/>
          </p:cNvPicPr>
          <p:nvPr/>
        </p:nvPicPr>
        <p:blipFill>
          <a:blip r:embed="rId2"/>
          <a:stretch>
            <a:fillRect/>
          </a:stretch>
        </p:blipFill>
        <p:spPr>
          <a:xfrm>
            <a:off x="0" y="857250"/>
            <a:ext cx="9144000" cy="51435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Pileggi: The Mob Exposé</a:t>
            </a:r>
            <a:endParaRPr lang="en-GB" sz="3600" dirty="0"/>
          </a:p>
        </p:txBody>
      </p:sp>
      <p:sp>
        <p:nvSpPr>
          <p:cNvPr id="9" name="TextBox 8"/>
          <p:cNvSpPr txBox="1"/>
          <p:nvPr/>
        </p:nvSpPr>
        <p:spPr>
          <a:xfrm>
            <a:off x="642910" y="6072206"/>
            <a:ext cx="3071834" cy="461665"/>
          </a:xfrm>
          <a:prstGeom prst="rect">
            <a:avLst/>
          </a:prstGeom>
          <a:noFill/>
        </p:spPr>
        <p:txBody>
          <a:bodyPr wrap="square" rtlCol="0">
            <a:spAutoFit/>
          </a:bodyPr>
          <a:lstStyle/>
          <a:p>
            <a:pPr algn="ctr"/>
            <a:r>
              <a:rPr lang="en-GB" sz="2400" i="1" dirty="0" smtClean="0"/>
              <a:t>Wiseguy </a:t>
            </a:r>
            <a:r>
              <a:rPr lang="en-GB" sz="2400" dirty="0" smtClean="0"/>
              <a:t>1985</a:t>
            </a:r>
            <a:endParaRPr lang="en-GB" sz="2400" dirty="0"/>
          </a:p>
        </p:txBody>
      </p:sp>
      <p:sp>
        <p:nvSpPr>
          <p:cNvPr id="10" name="TextBox 9"/>
          <p:cNvSpPr txBox="1"/>
          <p:nvPr/>
        </p:nvSpPr>
        <p:spPr>
          <a:xfrm>
            <a:off x="4929190" y="6072206"/>
            <a:ext cx="3571900" cy="461665"/>
          </a:xfrm>
          <a:prstGeom prst="rect">
            <a:avLst/>
          </a:prstGeom>
          <a:noFill/>
        </p:spPr>
        <p:txBody>
          <a:bodyPr wrap="square" rtlCol="0">
            <a:spAutoFit/>
          </a:bodyPr>
          <a:lstStyle/>
          <a:p>
            <a:pPr algn="ctr"/>
            <a:r>
              <a:rPr lang="en-GB" sz="2400" i="1" dirty="0" smtClean="0"/>
              <a:t>Casino</a:t>
            </a:r>
            <a:r>
              <a:rPr lang="en-GB" sz="2400" dirty="0" smtClean="0"/>
              <a:t> 1995</a:t>
            </a:r>
            <a:endParaRPr lang="en-GB" sz="2400" dirty="0"/>
          </a:p>
        </p:txBody>
      </p:sp>
      <p:pic>
        <p:nvPicPr>
          <p:cNvPr id="12" name="Picture 11" descr="Casino.jpg"/>
          <p:cNvPicPr>
            <a:picLocks noChangeAspect="1"/>
          </p:cNvPicPr>
          <p:nvPr/>
        </p:nvPicPr>
        <p:blipFill>
          <a:blip r:embed="rId3" cstate="print"/>
          <a:srcRect l="2369" t="19312"/>
          <a:stretch>
            <a:fillRect/>
          </a:stretch>
        </p:blipFill>
        <p:spPr>
          <a:xfrm>
            <a:off x="5072066" y="928670"/>
            <a:ext cx="3286148" cy="4946143"/>
          </a:xfrm>
          <a:prstGeom prst="rect">
            <a:avLst/>
          </a:prstGeom>
        </p:spPr>
      </p:pic>
      <p:pic>
        <p:nvPicPr>
          <p:cNvPr id="13" name="Picture 12" descr="Wiseguy.jpeg"/>
          <p:cNvPicPr>
            <a:picLocks noChangeAspect="1"/>
          </p:cNvPicPr>
          <p:nvPr/>
        </p:nvPicPr>
        <p:blipFill>
          <a:blip r:embed="rId4" cstate="print"/>
          <a:srcRect t="3125"/>
          <a:stretch>
            <a:fillRect/>
          </a:stretch>
        </p:blipFill>
        <p:spPr>
          <a:xfrm>
            <a:off x="714348" y="1071546"/>
            <a:ext cx="2786082" cy="4771759"/>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Gangster texts (1)</a:t>
            </a:r>
            <a:endParaRPr lang="en-GB" sz="3600" dirty="0"/>
          </a:p>
        </p:txBody>
      </p:sp>
      <p:sp>
        <p:nvSpPr>
          <p:cNvPr id="5" name="Rectangle 4"/>
          <p:cNvSpPr/>
          <p:nvPr/>
        </p:nvSpPr>
        <p:spPr>
          <a:xfrm>
            <a:off x="0" y="6072206"/>
            <a:ext cx="9144000" cy="400110"/>
          </a:xfrm>
          <a:prstGeom prst="rect">
            <a:avLst/>
          </a:prstGeom>
        </p:spPr>
        <p:txBody>
          <a:bodyPr wrap="square">
            <a:spAutoFit/>
          </a:bodyPr>
          <a:lstStyle/>
          <a:p>
            <a:pPr algn="ctr"/>
            <a:r>
              <a:rPr lang="en-GB" sz="2000" i="1" dirty="0" smtClean="0"/>
              <a:t>Scarface </a:t>
            </a:r>
            <a:r>
              <a:rPr lang="en-GB" sz="2000" dirty="0" smtClean="0"/>
              <a:t>(Howard Hawks, 1932)</a:t>
            </a:r>
            <a:endParaRPr lang="en-GB" sz="2000" i="1" dirty="0"/>
          </a:p>
        </p:txBody>
      </p:sp>
      <p:pic>
        <p:nvPicPr>
          <p:cNvPr id="7" name="Picture 6" descr="Scarface1932.jpg"/>
          <p:cNvPicPr>
            <a:picLocks noChangeAspect="1"/>
          </p:cNvPicPr>
          <p:nvPr/>
        </p:nvPicPr>
        <p:blipFill>
          <a:blip r:embed="rId2"/>
          <a:srcRect l="-1142" t="15731" r="-3066"/>
          <a:stretch>
            <a:fillRect/>
          </a:stretch>
        </p:blipFill>
        <p:spPr>
          <a:xfrm>
            <a:off x="0" y="1175250"/>
            <a:ext cx="9144000" cy="472003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072206"/>
            <a:ext cx="9144000" cy="400110"/>
          </a:xfrm>
          <a:prstGeom prst="rect">
            <a:avLst/>
          </a:prstGeom>
        </p:spPr>
        <p:txBody>
          <a:bodyPr wrap="square">
            <a:spAutoFit/>
          </a:bodyPr>
          <a:lstStyle/>
          <a:p>
            <a:pPr algn="ctr"/>
            <a:r>
              <a:rPr lang="en-GB" sz="2000" i="1" dirty="0" smtClean="0"/>
              <a:t>The Godfather </a:t>
            </a:r>
            <a:r>
              <a:rPr lang="en-GB" sz="2000" dirty="0" smtClean="0"/>
              <a:t>(Francis Ford Coppola, 1972); inset: Mario Puzo’s 1969 novel</a:t>
            </a:r>
            <a:endParaRPr lang="en-GB" sz="2000" i="1" dirty="0"/>
          </a:p>
        </p:txBody>
      </p:sp>
      <p:sp>
        <p:nvSpPr>
          <p:cNvPr id="7" name="TextBox 6"/>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Gangster texts (2)</a:t>
            </a:r>
            <a:endParaRPr lang="en-GB" sz="3600" dirty="0"/>
          </a:p>
        </p:txBody>
      </p:sp>
      <p:pic>
        <p:nvPicPr>
          <p:cNvPr id="11" name="Picture 10" descr="godfather.jpg"/>
          <p:cNvPicPr>
            <a:picLocks noChangeAspect="1"/>
          </p:cNvPicPr>
          <p:nvPr/>
        </p:nvPicPr>
        <p:blipFill>
          <a:blip r:embed="rId2"/>
          <a:srcRect t="9157" b="5656"/>
          <a:stretch>
            <a:fillRect/>
          </a:stretch>
        </p:blipFill>
        <p:spPr>
          <a:xfrm>
            <a:off x="0" y="785794"/>
            <a:ext cx="9144000" cy="5214974"/>
          </a:xfrm>
          <a:prstGeom prst="rect">
            <a:avLst/>
          </a:prstGeom>
        </p:spPr>
      </p:pic>
      <p:pic>
        <p:nvPicPr>
          <p:cNvPr id="5" name="Picture 4" descr="The Godfather.jpg"/>
          <p:cNvPicPr>
            <a:picLocks noChangeAspect="1"/>
          </p:cNvPicPr>
          <p:nvPr/>
        </p:nvPicPr>
        <p:blipFill>
          <a:blip r:embed="rId3" cstate="print"/>
          <a:stretch>
            <a:fillRect/>
          </a:stretch>
        </p:blipFill>
        <p:spPr>
          <a:xfrm>
            <a:off x="7000892" y="3143248"/>
            <a:ext cx="1850407" cy="278605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6143644"/>
            <a:ext cx="9144000" cy="400110"/>
          </a:xfrm>
          <a:prstGeom prst="rect">
            <a:avLst/>
          </a:prstGeom>
        </p:spPr>
        <p:txBody>
          <a:bodyPr wrap="square">
            <a:spAutoFit/>
          </a:bodyPr>
          <a:lstStyle/>
          <a:p>
            <a:pPr algn="ctr"/>
            <a:r>
              <a:rPr lang="en-GB" sz="2000" i="1" dirty="0" smtClean="0"/>
              <a:t>Scarface </a:t>
            </a:r>
            <a:r>
              <a:rPr lang="en-GB" sz="2000" dirty="0" smtClean="0"/>
              <a:t>(De Palma, 1983); inset: the Hawks 1932 original </a:t>
            </a:r>
            <a:endParaRPr lang="en-GB" sz="2000" i="1" dirty="0"/>
          </a:p>
        </p:txBody>
      </p:sp>
      <p:sp>
        <p:nvSpPr>
          <p:cNvPr id="5" name="TextBox 4"/>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Gangster texts (3) : Weapons &amp; Violence</a:t>
            </a:r>
            <a:endParaRPr lang="en-GB" sz="3600" dirty="0"/>
          </a:p>
        </p:txBody>
      </p:sp>
      <p:pic>
        <p:nvPicPr>
          <p:cNvPr id="6" name="Picture 5" descr="Scarface-1983-Al-Pacino.jpg"/>
          <p:cNvPicPr>
            <a:picLocks noChangeAspect="1"/>
          </p:cNvPicPr>
          <p:nvPr/>
        </p:nvPicPr>
        <p:blipFill>
          <a:blip r:embed="rId2"/>
          <a:srcRect l="-1"/>
          <a:stretch>
            <a:fillRect/>
          </a:stretch>
        </p:blipFill>
        <p:spPr>
          <a:xfrm>
            <a:off x="0" y="1142984"/>
            <a:ext cx="9144000" cy="4572000"/>
          </a:xfrm>
          <a:prstGeom prst="rect">
            <a:avLst/>
          </a:prstGeom>
        </p:spPr>
      </p:pic>
      <p:pic>
        <p:nvPicPr>
          <p:cNvPr id="7" name="Picture 6" descr="Scarface-1932-tommy-gun.jpg"/>
          <p:cNvPicPr>
            <a:picLocks noChangeAspect="1"/>
          </p:cNvPicPr>
          <p:nvPr/>
        </p:nvPicPr>
        <p:blipFill>
          <a:blip r:embed="rId3">
            <a:lum contrast="20000"/>
          </a:blip>
          <a:srcRect l="33788" r="3152" b="8333"/>
          <a:stretch>
            <a:fillRect/>
          </a:stretch>
        </p:blipFill>
        <p:spPr>
          <a:xfrm>
            <a:off x="6572264" y="785794"/>
            <a:ext cx="2352302" cy="266093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Gangster texts (4) : ‘The Moll’</a:t>
            </a:r>
            <a:endParaRPr lang="en-GB" sz="3600" dirty="0"/>
          </a:p>
        </p:txBody>
      </p:sp>
      <p:sp>
        <p:nvSpPr>
          <p:cNvPr id="5" name="Rectangle 4"/>
          <p:cNvSpPr/>
          <p:nvPr/>
        </p:nvSpPr>
        <p:spPr>
          <a:xfrm>
            <a:off x="0" y="6072206"/>
            <a:ext cx="9144000" cy="400110"/>
          </a:xfrm>
          <a:prstGeom prst="rect">
            <a:avLst/>
          </a:prstGeom>
        </p:spPr>
        <p:txBody>
          <a:bodyPr wrap="square">
            <a:spAutoFit/>
          </a:bodyPr>
          <a:lstStyle/>
          <a:p>
            <a:pPr algn="ctr"/>
            <a:r>
              <a:rPr lang="en-GB" sz="2000" i="1" dirty="0" smtClean="0"/>
              <a:t>Scarface </a:t>
            </a:r>
            <a:r>
              <a:rPr lang="en-GB" sz="2000" dirty="0" smtClean="0"/>
              <a:t>(Hawks, 1932); inset: </a:t>
            </a:r>
            <a:r>
              <a:rPr lang="en-GB" sz="2000" i="1" dirty="0" smtClean="0"/>
              <a:t>Scarface</a:t>
            </a:r>
            <a:r>
              <a:rPr lang="en-GB" sz="2000" dirty="0" smtClean="0"/>
              <a:t> (De Palma, 1983); </a:t>
            </a:r>
            <a:r>
              <a:rPr lang="en-GB" sz="2000" i="1" dirty="0" smtClean="0"/>
              <a:t>Goodfellas</a:t>
            </a:r>
            <a:endParaRPr lang="en-GB" sz="2000" i="1" dirty="0"/>
          </a:p>
        </p:txBody>
      </p:sp>
      <p:pic>
        <p:nvPicPr>
          <p:cNvPr id="7" name="Picture 6" descr="Scarface-1932-club scene.jpg"/>
          <p:cNvPicPr>
            <a:picLocks noChangeAspect="1"/>
          </p:cNvPicPr>
          <p:nvPr/>
        </p:nvPicPr>
        <p:blipFill>
          <a:blip r:embed="rId2" cstate="print"/>
          <a:srcRect l="2343" r="13281"/>
          <a:stretch>
            <a:fillRect/>
          </a:stretch>
        </p:blipFill>
        <p:spPr>
          <a:xfrm>
            <a:off x="5000628" y="1000108"/>
            <a:ext cx="3746666" cy="1928826"/>
          </a:xfrm>
          <a:prstGeom prst="rect">
            <a:avLst/>
          </a:prstGeom>
        </p:spPr>
      </p:pic>
      <p:pic>
        <p:nvPicPr>
          <p:cNvPr id="8" name="Picture 7" descr="henry and karen.jpg"/>
          <p:cNvPicPr>
            <a:picLocks noChangeAspect="1"/>
          </p:cNvPicPr>
          <p:nvPr/>
        </p:nvPicPr>
        <p:blipFill>
          <a:blip r:embed="rId3" cstate="print"/>
          <a:srcRect l="17969" t="2870"/>
          <a:stretch>
            <a:fillRect/>
          </a:stretch>
        </p:blipFill>
        <p:spPr>
          <a:xfrm>
            <a:off x="5072066" y="3286124"/>
            <a:ext cx="3643338" cy="2431357"/>
          </a:xfrm>
          <a:prstGeom prst="rect">
            <a:avLst/>
          </a:prstGeom>
        </p:spPr>
      </p:pic>
      <p:pic>
        <p:nvPicPr>
          <p:cNvPr id="9" name="Picture 8" descr="Scarface1932.jpg"/>
          <p:cNvPicPr>
            <a:picLocks noChangeAspect="1"/>
          </p:cNvPicPr>
          <p:nvPr/>
        </p:nvPicPr>
        <p:blipFill>
          <a:blip r:embed="rId4"/>
          <a:srcRect l="40378" t="15731" r="4261"/>
          <a:stretch>
            <a:fillRect/>
          </a:stretch>
        </p:blipFill>
        <p:spPr>
          <a:xfrm>
            <a:off x="0" y="1000108"/>
            <a:ext cx="4857784" cy="4720038"/>
          </a:xfrm>
          <a:prstGeom prst="rect">
            <a:avLst/>
          </a:prstGeom>
        </p:spPr>
      </p:pic>
      <p:sp>
        <p:nvSpPr>
          <p:cNvPr id="10" name="Rectangle 9"/>
          <p:cNvSpPr/>
          <p:nvPr/>
        </p:nvSpPr>
        <p:spPr>
          <a:xfrm>
            <a:off x="0" y="5357826"/>
            <a:ext cx="2643142" cy="400110"/>
          </a:xfrm>
          <a:prstGeom prst="rect">
            <a:avLst/>
          </a:prstGeom>
        </p:spPr>
        <p:txBody>
          <a:bodyPr wrap="square">
            <a:spAutoFit/>
          </a:bodyPr>
          <a:lstStyle/>
          <a:p>
            <a:r>
              <a:rPr lang="en-GB" sz="2000" b="1" i="1" dirty="0" smtClean="0">
                <a:solidFill>
                  <a:schemeClr val="bg1"/>
                </a:solidFill>
              </a:rPr>
              <a:t>Tony and Poppy</a:t>
            </a:r>
            <a:endParaRPr lang="en-GB" sz="2000" b="1" i="1" dirty="0">
              <a:solidFill>
                <a:schemeClr val="bg1"/>
              </a:solidFill>
            </a:endParaRPr>
          </a:p>
        </p:txBody>
      </p:sp>
      <p:sp>
        <p:nvSpPr>
          <p:cNvPr id="11" name="Rectangle 10"/>
          <p:cNvSpPr/>
          <p:nvPr/>
        </p:nvSpPr>
        <p:spPr>
          <a:xfrm>
            <a:off x="6072198" y="2571744"/>
            <a:ext cx="2643142" cy="400110"/>
          </a:xfrm>
          <a:prstGeom prst="rect">
            <a:avLst/>
          </a:prstGeom>
        </p:spPr>
        <p:txBody>
          <a:bodyPr wrap="square">
            <a:spAutoFit/>
          </a:bodyPr>
          <a:lstStyle/>
          <a:p>
            <a:pPr algn="r"/>
            <a:r>
              <a:rPr lang="en-GB" sz="2000" b="1" i="1" dirty="0" smtClean="0"/>
              <a:t>Tony and Elvira</a:t>
            </a:r>
            <a:endParaRPr lang="en-GB" sz="2000" b="1" i="1" dirty="0"/>
          </a:p>
        </p:txBody>
      </p:sp>
      <p:sp>
        <p:nvSpPr>
          <p:cNvPr id="12" name="Rectangle 11"/>
          <p:cNvSpPr/>
          <p:nvPr/>
        </p:nvSpPr>
        <p:spPr>
          <a:xfrm>
            <a:off x="6143636" y="5357826"/>
            <a:ext cx="2643142" cy="400110"/>
          </a:xfrm>
          <a:prstGeom prst="rect">
            <a:avLst/>
          </a:prstGeom>
        </p:spPr>
        <p:txBody>
          <a:bodyPr wrap="square">
            <a:spAutoFit/>
          </a:bodyPr>
          <a:lstStyle/>
          <a:p>
            <a:pPr algn="r"/>
            <a:r>
              <a:rPr lang="en-GB" sz="2000" b="1" i="1" dirty="0" smtClean="0"/>
              <a:t>Henry and Karen</a:t>
            </a:r>
            <a:endParaRPr lang="en-GB" sz="2000" b="1" i="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0" y="6215082"/>
            <a:ext cx="9144000" cy="369332"/>
          </a:xfrm>
          <a:prstGeom prst="rect">
            <a:avLst/>
          </a:prstGeom>
          <a:noFill/>
        </p:spPr>
        <p:txBody>
          <a:bodyPr wrap="square" rtlCol="0">
            <a:spAutoFit/>
          </a:bodyPr>
          <a:lstStyle/>
          <a:p>
            <a:pPr algn="ctr"/>
            <a:r>
              <a:rPr lang="en-GB" i="1" dirty="0" smtClean="0"/>
              <a:t>The Sopranos </a:t>
            </a:r>
            <a:r>
              <a:rPr lang="en-GB" dirty="0" smtClean="0"/>
              <a:t>(TV Series 1999-2007); inset: the surrogate family in </a:t>
            </a:r>
            <a:r>
              <a:rPr lang="en-GB" i="1" dirty="0" smtClean="0"/>
              <a:t>Goodfellas</a:t>
            </a:r>
            <a:endParaRPr lang="en-GB" i="1" dirty="0"/>
          </a:p>
        </p:txBody>
      </p:sp>
      <p:sp>
        <p:nvSpPr>
          <p:cNvPr id="10" name="TextBox 9"/>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Gangster texts (5): ‘The Family’</a:t>
            </a:r>
            <a:endParaRPr lang="en-GB" sz="3600" dirty="0"/>
          </a:p>
        </p:txBody>
      </p:sp>
      <p:pic>
        <p:nvPicPr>
          <p:cNvPr id="11" name="Picture 10" descr="The Sopranos 2.jpg"/>
          <p:cNvPicPr>
            <a:picLocks noChangeAspect="1"/>
          </p:cNvPicPr>
          <p:nvPr/>
        </p:nvPicPr>
        <p:blipFill>
          <a:blip r:embed="rId2"/>
          <a:srcRect t="10417" b="15624"/>
          <a:stretch>
            <a:fillRect/>
          </a:stretch>
        </p:blipFill>
        <p:spPr>
          <a:xfrm>
            <a:off x="642910" y="1142984"/>
            <a:ext cx="7856111" cy="4357716"/>
          </a:xfrm>
          <a:prstGeom prst="rect">
            <a:avLst/>
          </a:prstGeom>
        </p:spPr>
      </p:pic>
      <p:pic>
        <p:nvPicPr>
          <p:cNvPr id="12" name="Picture 11" descr="Fellas2.jpg"/>
          <p:cNvPicPr>
            <a:picLocks noChangeAspect="1"/>
          </p:cNvPicPr>
          <p:nvPr/>
        </p:nvPicPr>
        <p:blipFill>
          <a:blip r:embed="rId3" cstate="print">
            <a:lum contrast="20000"/>
          </a:blip>
          <a:stretch>
            <a:fillRect/>
          </a:stretch>
        </p:blipFill>
        <p:spPr>
          <a:xfrm>
            <a:off x="5857884" y="4286256"/>
            <a:ext cx="2926080" cy="164592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6331"/>
          </a:xfrm>
          <a:prstGeom prst="rect">
            <a:avLst/>
          </a:prstGeom>
          <a:noFill/>
        </p:spPr>
        <p:txBody>
          <a:bodyPr wrap="square" rtlCol="0">
            <a:spAutoFit/>
          </a:bodyPr>
          <a:lstStyle/>
          <a:p>
            <a:pPr algn="ctr"/>
            <a:r>
              <a:rPr lang="en-GB" sz="3600" b="1" dirty="0" smtClean="0">
                <a:solidFill>
                  <a:srgbClr val="FFC000"/>
                </a:solidFill>
              </a:rPr>
              <a:t>Gangster texts (6): The Legacy</a:t>
            </a:r>
            <a:endParaRPr lang="en-GB" sz="3600" dirty="0"/>
          </a:p>
        </p:txBody>
      </p:sp>
      <p:pic>
        <p:nvPicPr>
          <p:cNvPr id="6" name="Picture 5" descr="Pulp Fiction.jpg"/>
          <p:cNvPicPr>
            <a:picLocks noChangeAspect="1"/>
          </p:cNvPicPr>
          <p:nvPr/>
        </p:nvPicPr>
        <p:blipFill>
          <a:blip r:embed="rId2" cstate="print">
            <a:lum contrast="10000"/>
          </a:blip>
          <a:srcRect l="14062" b="2273"/>
          <a:stretch>
            <a:fillRect/>
          </a:stretch>
        </p:blipFill>
        <p:spPr>
          <a:xfrm>
            <a:off x="1" y="1881729"/>
            <a:ext cx="4429123" cy="2833154"/>
          </a:xfrm>
          <a:prstGeom prst="rect">
            <a:avLst/>
          </a:prstGeom>
        </p:spPr>
      </p:pic>
      <p:pic>
        <p:nvPicPr>
          <p:cNvPr id="5" name="Picture 4" descr="grand-theft-auto-v.jpg"/>
          <p:cNvPicPr>
            <a:picLocks noChangeAspect="1"/>
          </p:cNvPicPr>
          <p:nvPr/>
        </p:nvPicPr>
        <p:blipFill>
          <a:blip r:embed="rId3" cstate="print"/>
          <a:srcRect l="1429" r="7142"/>
          <a:stretch>
            <a:fillRect/>
          </a:stretch>
        </p:blipFill>
        <p:spPr>
          <a:xfrm>
            <a:off x="4571968" y="1928802"/>
            <a:ext cx="4572032" cy="2812854"/>
          </a:xfrm>
          <a:prstGeom prst="rect">
            <a:avLst/>
          </a:prstGeom>
        </p:spPr>
      </p:pic>
      <p:sp>
        <p:nvSpPr>
          <p:cNvPr id="7" name="TextBox 6"/>
          <p:cNvSpPr txBox="1"/>
          <p:nvPr/>
        </p:nvSpPr>
        <p:spPr>
          <a:xfrm>
            <a:off x="0" y="5715016"/>
            <a:ext cx="4572000" cy="369332"/>
          </a:xfrm>
          <a:prstGeom prst="rect">
            <a:avLst/>
          </a:prstGeom>
          <a:noFill/>
        </p:spPr>
        <p:txBody>
          <a:bodyPr wrap="square" rtlCol="0">
            <a:spAutoFit/>
          </a:bodyPr>
          <a:lstStyle/>
          <a:p>
            <a:pPr algn="ctr"/>
            <a:r>
              <a:rPr lang="en-GB" i="1" dirty="0" smtClean="0"/>
              <a:t>Pulp Fiction </a:t>
            </a:r>
            <a:r>
              <a:rPr lang="en-GB" dirty="0" smtClean="0"/>
              <a:t>(Tarantino, 1994)</a:t>
            </a:r>
            <a:endParaRPr lang="en-GB" i="1" dirty="0"/>
          </a:p>
        </p:txBody>
      </p:sp>
      <p:sp>
        <p:nvSpPr>
          <p:cNvPr id="8" name="TextBox 7"/>
          <p:cNvSpPr txBox="1"/>
          <p:nvPr/>
        </p:nvSpPr>
        <p:spPr>
          <a:xfrm>
            <a:off x="4643438" y="5715016"/>
            <a:ext cx="4500562" cy="369332"/>
          </a:xfrm>
          <a:prstGeom prst="rect">
            <a:avLst/>
          </a:prstGeom>
          <a:noFill/>
        </p:spPr>
        <p:txBody>
          <a:bodyPr wrap="square" rtlCol="0">
            <a:spAutoFit/>
          </a:bodyPr>
          <a:lstStyle/>
          <a:p>
            <a:pPr algn="ctr"/>
            <a:r>
              <a:rPr lang="en-GB" i="1" dirty="0" smtClean="0"/>
              <a:t>Grand Theft Auto </a:t>
            </a:r>
            <a:r>
              <a:rPr lang="en-GB" dirty="0" smtClean="0"/>
              <a:t>(Rockstar Games)</a:t>
            </a:r>
            <a:endParaRPr lang="en-GB" i="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1339</TotalTime>
  <Words>511</Words>
  <Application>Microsoft Office PowerPoint</Application>
  <PresentationFormat>On-screen Show (4:3)</PresentationFormat>
  <Paragraphs>75</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German Expressionism Weimar Cinema 1920-31</dc:title>
  <dc:creator>Matt</dc:creator>
  <cp:lastModifiedBy>Matt</cp:lastModifiedBy>
  <cp:revision>93</cp:revision>
  <dcterms:created xsi:type="dcterms:W3CDTF">2016-10-05T07:20:19Z</dcterms:created>
  <dcterms:modified xsi:type="dcterms:W3CDTF">2019-02-03T19:10:51Z</dcterms:modified>
</cp:coreProperties>
</file>