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  <p:sldMasterId id="2147483696" r:id="rId2"/>
  </p:sldMasterIdLst>
  <p:notesMasterIdLst>
    <p:notesMasterId r:id="rId13"/>
  </p:notesMasterIdLst>
  <p:sldIdLst>
    <p:sldId id="256" r:id="rId3"/>
    <p:sldId id="257" r:id="rId4"/>
    <p:sldId id="258" r:id="rId5"/>
    <p:sldId id="259" r:id="rId6"/>
    <p:sldId id="260" r:id="rId7"/>
    <p:sldId id="261" r:id="rId8"/>
    <p:sldId id="264" r:id="rId9"/>
    <p:sldId id="268" r:id="rId10"/>
    <p:sldId id="266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43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9B311C-E3C9-4B40-BA2D-B1F6A3EEBD90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9B7388-9BA3-49E9-8041-513AC7CA4E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419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9B7388-9BA3-49E9-8041-513AC7CA4EA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134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436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174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272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105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867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928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835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80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356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6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3177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76915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4877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1334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4760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349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2465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8494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8218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3415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258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670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500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9830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3113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64874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251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484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5DDB3-6F54-41E6-8B5B-3639F7D154E5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B79C54-18D6-4387-B444-D1AD8A560A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01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3F68C7-916E-4B54-BAD6-3491B13924EC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E4B7D5-8E99-47CC-AC47-98DB9582D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10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searchsalesforce.techtarget.com/definition/Customer-Life-Cycl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Marks &amp; Spencer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i="1" dirty="0"/>
              <a:t>An analysis of CRM</a:t>
            </a:r>
          </a:p>
        </p:txBody>
      </p:sp>
    </p:spTree>
    <p:extLst>
      <p:ext uri="{BB962C8B-B14F-4D97-AF65-F5344CB8AC3E}">
        <p14:creationId xmlns:p14="http://schemas.microsoft.com/office/powerpoint/2010/main" val="3225097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Team Members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Marinela Berendei (1706157)</a:t>
            </a:r>
          </a:p>
          <a:p>
            <a:pPr lvl="0"/>
            <a:r>
              <a:rPr lang="en-US" dirty="0">
                <a:solidFill>
                  <a:prstClr val="white"/>
                </a:solidFill>
              </a:rPr>
              <a:t>Louise Westcott (1705358)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500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History of Marks&amp;Spencer</a:t>
            </a:r>
          </a:p>
          <a:p>
            <a:r>
              <a:rPr lang="en-US" dirty="0"/>
              <a:t>CRM Definitions</a:t>
            </a:r>
          </a:p>
          <a:p>
            <a:r>
              <a:rPr lang="en-US" dirty="0"/>
              <a:t>Marks&amp;Spencer Small Steps Developing CRM Strategies </a:t>
            </a:r>
          </a:p>
          <a:p>
            <a:r>
              <a:rPr lang="en-US" dirty="0"/>
              <a:t>How Marks&amp;Spencer is Changing </a:t>
            </a:r>
          </a:p>
          <a:p>
            <a:r>
              <a:rPr lang="en-US" dirty="0"/>
              <a:t>How M&amp;S CRM Systems are Working</a:t>
            </a:r>
          </a:p>
          <a:p>
            <a:r>
              <a:rPr lang="en-US" dirty="0"/>
              <a:t>Swot Analysis</a:t>
            </a:r>
          </a:p>
          <a:p>
            <a:r>
              <a:rPr lang="en-US" dirty="0"/>
              <a:t>Conclusion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205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9018" y="764373"/>
            <a:ext cx="9601199" cy="1293028"/>
          </a:xfrm>
        </p:spPr>
        <p:txBody>
          <a:bodyPr/>
          <a:lstStyle/>
          <a:p>
            <a:r>
              <a:rPr lang="en-US" dirty="0"/>
              <a:t>History of marks&amp;Spencer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M&amp;S it was founded in 1884 by Michael Marks and Thomas Spencer in Leeds.</a:t>
            </a:r>
          </a:p>
          <a:p>
            <a:r>
              <a:rPr lang="en-US" dirty="0"/>
              <a:t>M&amp;S have stores in UK, Asia, and Europe.</a:t>
            </a:r>
          </a:p>
          <a:p>
            <a:r>
              <a:rPr lang="en-US" dirty="0"/>
              <a:t>The company have a total of 1463 stores.</a:t>
            </a:r>
          </a:p>
          <a:p>
            <a:r>
              <a:rPr lang="en-US" dirty="0"/>
              <a:t>M&amp;S motto is to sell quality products at reasonable prices.</a:t>
            </a:r>
          </a:p>
          <a:p>
            <a:r>
              <a:rPr lang="en-US" dirty="0"/>
              <a:t>The company specialises in offering clothing, luxury food and home products.</a:t>
            </a:r>
          </a:p>
        </p:txBody>
      </p:sp>
    </p:spTree>
    <p:extLst>
      <p:ext uri="{BB962C8B-B14F-4D97-AF65-F5344CB8AC3E}">
        <p14:creationId xmlns:p14="http://schemas.microsoft.com/office/powerpoint/2010/main" val="1975045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CRM DEFINITIONS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“Customer relationship management (CRM) is the combination of practices, strategies and technologies that companies use to manage and analyze customer interactions and data throughout the </a:t>
            </a:r>
            <a:r>
              <a:rPr lang="en-US" i="1" u="sng" dirty="0">
                <a:hlinkClick r:id="rId2"/>
              </a:rPr>
              <a:t>customer lifecycle</a:t>
            </a:r>
            <a:r>
              <a:rPr lang="en-US" i="1" dirty="0"/>
              <a:t>, with the goal of improving customer service relationships and assisting in customer retention and driving sales growth</a:t>
            </a:r>
            <a:r>
              <a:rPr lang="en-US" dirty="0"/>
              <a:t>.”(Rouse, </a:t>
            </a:r>
            <a:r>
              <a:rPr lang="en-US" dirty="0" err="1"/>
              <a:t>Ehrens</a:t>
            </a:r>
            <a:r>
              <a:rPr lang="en-US" dirty="0"/>
              <a:t> and </a:t>
            </a:r>
            <a:r>
              <a:rPr lang="en-US" dirty="0" err="1"/>
              <a:t>Kiwak</a:t>
            </a:r>
            <a:r>
              <a:rPr lang="en-US" dirty="0"/>
              <a:t>, 2019)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b="1" i="1" dirty="0"/>
              <a:t>“Customer Relationship Management</a:t>
            </a:r>
            <a:r>
              <a:rPr lang="en-US" i="1" dirty="0"/>
              <a:t> (CRM) refers to the methodologies and tools that aim to encompass all of a business's interactions with current, past and future customers with the goal of "improving" customers' relationships with that business.”</a:t>
            </a:r>
            <a:r>
              <a:rPr lang="en-US" dirty="0"/>
              <a:t> (Ward, 2018)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413577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MarKs&amp;spencer small steps developing crm strategies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   PROS                              </a:t>
            </a:r>
          </a:p>
          <a:p>
            <a:r>
              <a:rPr lang="en-US" dirty="0"/>
              <a:t>Customer focused</a:t>
            </a:r>
          </a:p>
          <a:p>
            <a:r>
              <a:rPr lang="en-US" dirty="0"/>
              <a:t>Development of marketing department</a:t>
            </a:r>
          </a:p>
          <a:p>
            <a:r>
              <a:rPr lang="en-US" dirty="0"/>
              <a:t>Quality control department</a:t>
            </a:r>
          </a:p>
          <a:p>
            <a:r>
              <a:rPr lang="en-US" dirty="0"/>
              <a:t>Customer service training</a:t>
            </a:r>
          </a:p>
          <a:p>
            <a:r>
              <a:rPr lang="en-US" dirty="0"/>
              <a:t>Centralised operating system in terms of suppliers</a:t>
            </a:r>
          </a:p>
          <a:p>
            <a:r>
              <a:rPr lang="en-GB" dirty="0"/>
              <a:t>Engaging customers</a:t>
            </a:r>
          </a:p>
          <a:p>
            <a:r>
              <a:rPr lang="en-GB" dirty="0"/>
              <a:t>Online marketing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  CONS</a:t>
            </a:r>
          </a:p>
          <a:p>
            <a:r>
              <a:rPr lang="en-US" dirty="0"/>
              <a:t>Decrease sales and profit</a:t>
            </a:r>
          </a:p>
          <a:p>
            <a:r>
              <a:rPr lang="en-US" dirty="0"/>
              <a:t>Low-quality products</a:t>
            </a:r>
          </a:p>
          <a:p>
            <a:r>
              <a:rPr lang="en-US" dirty="0"/>
              <a:t>Closing stores</a:t>
            </a:r>
          </a:p>
          <a:p>
            <a:r>
              <a:rPr lang="en-US" dirty="0"/>
              <a:t>Lack of trust</a:t>
            </a:r>
          </a:p>
          <a:p>
            <a:r>
              <a:rPr lang="en-US" dirty="0"/>
              <a:t>Customers issues</a:t>
            </a:r>
          </a:p>
          <a:p>
            <a:r>
              <a:rPr lang="en-US" dirty="0"/>
              <a:t>Overseas call centers </a:t>
            </a:r>
          </a:p>
        </p:txBody>
      </p:sp>
    </p:spTree>
    <p:extLst>
      <p:ext uri="{BB962C8B-B14F-4D97-AF65-F5344CB8AC3E}">
        <p14:creationId xmlns:p14="http://schemas.microsoft.com/office/powerpoint/2010/main" val="3012298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File:Marks &amp; Spencer, Briggate, Leeds.jpg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304799" y="238016"/>
            <a:ext cx="864146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CHANGES IN RECENT YEARS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2014 LAUNCHED WEBSITE TO REPLACE AMAZON PLATFORM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2015 LAUNCH OF THE SPARKS CARD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2016 NEW COMPANY CEO STEVE ROWE REVOLUTIONISES CUSTOMER CARE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2017 NEW COMPANY CHAIR MAN ARCHIE NORMAN TO BRING MARKS AND SPENCER BACK FROM THE BRINK OF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DISASTER WITH NEW IDEAS</a:t>
            </a:r>
          </a:p>
        </p:txBody>
      </p:sp>
    </p:spTree>
    <p:extLst>
      <p:ext uri="{BB962C8B-B14F-4D97-AF65-F5344CB8AC3E}">
        <p14:creationId xmlns:p14="http://schemas.microsoft.com/office/powerpoint/2010/main" val="155531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95D641E-1D68-471E-BF5B-B499B7BA8C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2" y="408170"/>
            <a:ext cx="11668755" cy="6041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2441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9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1209" y="1460955"/>
            <a:ext cx="4572000" cy="2123658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l"/>
            <a:r>
              <a:rPr lang="en-GB" sz="2400" b="1" dirty="0"/>
              <a:t>                    </a:t>
            </a:r>
            <a:r>
              <a:rPr lang="en-GB" sz="2700" b="1" dirty="0"/>
              <a:t>STRENGTHS</a:t>
            </a: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endParaRPr lang="en-US" sz="24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84613"/>
            <a:ext cx="4572000" cy="2185214"/>
          </a:xfrm>
          <a:solidFill>
            <a:srgbClr val="92D050"/>
          </a:solidFill>
        </p:spPr>
        <p:txBody>
          <a:bodyPr/>
          <a:lstStyle/>
          <a:p>
            <a:r>
              <a:rPr lang="en-GB" dirty="0"/>
              <a:t>OPPORTUNITY’S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095999" y="1460955"/>
            <a:ext cx="4519749" cy="212365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    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WEAKNESSES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95997" y="3584613"/>
            <a:ext cx="4519751" cy="218521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THREATS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985554" y="783771"/>
            <a:ext cx="753462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</a:t>
            </a:r>
            <a:r>
              <a:rPr kumimoji="0" lang="en-GB" sz="2400" b="0" i="0" u="sng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SWOT ANALYSIS OF MARKS AND SPENCERS CRM SYSTEMS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74377" y="1968786"/>
            <a:ext cx="4398961" cy="16158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CONFUSION OVER WHO THEIR TARGET MARKET ARE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LESS STAFF = CUSTOMER SERVICES QUALITY OF CARE SUFFERS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RIFE COMPETITION IN ALL DEPARTMENTS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HIGH OVERHEADS FROM BIG BRICKS AND MORTER STORES, PENSIONS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AND DEBTS ETC.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UNABLE TO KEEP UP WITH THE SPEED OF THE FASHION INDUSTRY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INABILITY TO RAISE QUALITY OF FOOD HIGHER TO COMPETE WITH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BIG BUGET STORES SUCH AS ALDI AND LIDL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619794" y="1968786"/>
            <a:ext cx="4624984" cy="19543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MARKS AND SPENCER ARE STILL WORLD LEADERS IN RESPECT OF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CLOTHING SALES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FOOD SALES ARE STILL VERY STRONG WITH THE RIGHT CUTS AND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INVESTMENTS THEY COULD GROW STRONGER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STRONG  BRAND IS STILL ICONIC IN THE UK AND WORLDWIDE, AND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DENOTES QUALITY TO MANY CUSTOMERS OVER 40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GLOBAL EXPANSION HELPS GROWTH AS THE UK MARKET BECOMES MORE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AND MORE SATURATED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SPARKS CARD OFFERS CUSTOMERS REWARD AND BELONGING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095997" y="4015425"/>
            <a:ext cx="467307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ONLINE RETAILERS ARE GROWING – IF MARKS AND SPENCER DO NOT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ADJUST ACCORDINGLY THEY COULD, VERY QUICKLY GET LEFT BEHIND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ULTIMATELY SPELLING DISASTER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INCORRECT SOURCING OF CLOTHING PRODUCTS RAISES COSTS WHICH ARE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PASSED ON TO CUSTOMERS,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CANNOT KEEP UP WITH FASHION AND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DEMAND, WHICH ENCOURAGES CUSTOMERS TO GO ELSEWHERE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CHANGING TIMES HAVE SEEN A VAST INCREASE IN CHOICE FOR BOTH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CLOTHING AND FOOD RETAILERS IN THE PAST 30 YEARS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58421" y="4021596"/>
            <a:ext cx="4681090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GROWING THE MARKS AND SPENCER ONLINE SERVICE WILL BETTER HELP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THEM TO COMPETE WITH OTHERS AND PROVIDE A SERVICE TODAY’S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CONSUMERS WANT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OUTSOURCING CLOTHING MANUFACTER TO CHINA OR INDIA WILL REDUCE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COSTS DRAMATICALLY, AND SPEED UP PRODUCTION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NEW PLANS FOR THE STORES UNDER NEW CHAIR ARCHIE NORMAN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SHOULD HELP RECOVER MARKS AND SPENCERS AND SEE PROFITS BEGIN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TO RISE AGAIN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9101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11">
            <a:extLst>
              <a:ext uri="{FF2B5EF4-FFF2-40B4-BE49-F238E27FC236}">
                <a16:creationId xmlns:a16="http://schemas.microsoft.com/office/drawing/2014/main" id="{2770B5F4-AED0-4A3A-859D-B6239ED38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03" y="643464"/>
            <a:ext cx="10905195" cy="5571072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icture containing sky, object, hanger, indoor&#10;&#10;Description automatically generated">
            <a:extLst>
              <a:ext uri="{FF2B5EF4-FFF2-40B4-BE49-F238E27FC236}">
                <a16:creationId xmlns:a16="http://schemas.microsoft.com/office/drawing/2014/main" id="{9E556A7A-B492-4763-80A8-746967C569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1122" y="873252"/>
            <a:ext cx="9509755" cy="5111496"/>
          </a:xfrm>
          <a:prstGeom prst="rect">
            <a:avLst/>
          </a:prstGeom>
          <a:ln w="31750" cap="sq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95694000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335</TotalTime>
  <Words>630</Words>
  <Application>Microsoft Office PowerPoint</Application>
  <PresentationFormat>Widescreen</PresentationFormat>
  <Paragraphs>94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Century Gothic</vt:lpstr>
      <vt:lpstr>Vapor Trail</vt:lpstr>
      <vt:lpstr>Office Theme</vt:lpstr>
      <vt:lpstr>Marks &amp; Spencer</vt:lpstr>
      <vt:lpstr>Team Members</vt:lpstr>
      <vt:lpstr>Table of content</vt:lpstr>
      <vt:lpstr>History of marks&amp;Spencer</vt:lpstr>
      <vt:lpstr>CRM DEFINITIONS </vt:lpstr>
      <vt:lpstr>MarKs&amp;spencer small steps developing crm strategies </vt:lpstr>
      <vt:lpstr>PowerPoint Presentation</vt:lpstr>
      <vt:lpstr>PowerPoint Presentation</vt:lpstr>
      <vt:lpstr>                    STRENGTHS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Mihai Berendei</cp:lastModifiedBy>
  <cp:revision>27</cp:revision>
  <dcterms:created xsi:type="dcterms:W3CDTF">2019-02-25T18:13:28Z</dcterms:created>
  <dcterms:modified xsi:type="dcterms:W3CDTF">2019-02-26T14:28:53Z</dcterms:modified>
</cp:coreProperties>
</file>