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handoutMasterIdLst>
    <p:handoutMasterId r:id="rId24"/>
  </p:handoutMasterIdLst>
  <p:sldIdLst>
    <p:sldId id="272" r:id="rId2"/>
    <p:sldId id="274" r:id="rId3"/>
    <p:sldId id="262" r:id="rId4"/>
    <p:sldId id="263" r:id="rId5"/>
    <p:sldId id="257" r:id="rId6"/>
    <p:sldId id="256" r:id="rId7"/>
    <p:sldId id="258" r:id="rId8"/>
    <p:sldId id="264" r:id="rId9"/>
    <p:sldId id="265" r:id="rId10"/>
    <p:sldId id="259" r:id="rId11"/>
    <p:sldId id="266" r:id="rId12"/>
    <p:sldId id="267" r:id="rId13"/>
    <p:sldId id="278" r:id="rId14"/>
    <p:sldId id="276" r:id="rId15"/>
    <p:sldId id="288" r:id="rId16"/>
    <p:sldId id="279" r:id="rId17"/>
    <p:sldId id="282" r:id="rId18"/>
    <p:sldId id="283" r:id="rId19"/>
    <p:sldId id="284" r:id="rId20"/>
    <p:sldId id="285" r:id="rId21"/>
    <p:sldId id="286" r:id="rId22"/>
    <p:sldId id="287" r:id="rId23"/>
  </p:sldIdLst>
  <p:sldSz cx="9144000" cy="6858000" type="screen4x3"/>
  <p:notesSz cx="6797675" cy="9926638"/>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2787"/>
    <p:restoredTop sz="90887" autoAdjust="0"/>
  </p:normalViewPr>
  <p:slideViewPr>
    <p:cSldViewPr>
      <p:cViewPr varScale="1">
        <p:scale>
          <a:sx n="68" d="100"/>
          <a:sy n="68" d="100"/>
        </p:scale>
        <p:origin x="804"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13315" name="Rectangle 3"/>
          <p:cNvSpPr>
            <a:spLocks noGrp="1" noChangeArrowheads="1"/>
          </p:cNvSpPr>
          <p:nvPr>
            <p:ph type="dt" sz="quarter" idx="1"/>
          </p:nvPr>
        </p:nvSpPr>
        <p:spPr bwMode="auto">
          <a:xfrm>
            <a:off x="3852016"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13316" name="Rectangle 4"/>
          <p:cNvSpPr>
            <a:spLocks noGrp="1" noChangeArrowheads="1"/>
          </p:cNvSpPr>
          <p:nvPr>
            <p:ph type="ftr" sz="quarter" idx="2"/>
          </p:nvPr>
        </p:nvSpPr>
        <p:spPr bwMode="auto">
          <a:xfrm>
            <a:off x="0"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13317" name="Rectangle 5"/>
          <p:cNvSpPr>
            <a:spLocks noGrp="1" noChangeArrowheads="1"/>
          </p:cNvSpPr>
          <p:nvPr>
            <p:ph type="sldNum" sz="quarter" idx="3"/>
          </p:nvPr>
        </p:nvSpPr>
        <p:spPr bwMode="auto">
          <a:xfrm>
            <a:off x="3852016"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D9D5272-DC91-4654-9D6D-215E8E0CB200}" type="slidenum">
              <a:rPr lang="en-GB"/>
              <a:pPr/>
              <a:t>‹#›</a:t>
            </a:fld>
            <a:endParaRPr lang="en-GB"/>
          </a:p>
        </p:txBody>
      </p:sp>
    </p:spTree>
    <p:extLst>
      <p:ext uri="{BB962C8B-B14F-4D97-AF65-F5344CB8AC3E}">
        <p14:creationId xmlns:p14="http://schemas.microsoft.com/office/powerpoint/2010/main" val="208449965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929D9CC-8D09-4C4D-9A70-0E383E1AA522}"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3A7B734-74C5-49D5-8022-AD926C16B706}"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F101FA0-B2EB-49BE-AFEA-6598B6B9D9C5}"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B00FF1F-9C44-4FEB-8AE0-BC414E3DC158}"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4872DBC1-31DA-4BC1-915C-488274E1E0C7}"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A46D420-0565-48E4-A536-CA0A32838FEA}"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ED6B9EAB-E375-4BF3-B027-7B8F0A411EAA}"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161DE5F-263F-4A6A-9D40-C9A86EAEFF8A}"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7852374-3421-45BC-8A06-F8111CA03177}"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8B30097-F0E1-4438-ADC3-5C3FACD589B2}"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B667A2D-B001-4FC4-9786-834C2B02FD9D}"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AFD826A-EDB3-448C-B5D7-0C2FD58AD36B}"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Marketing Research</a:t>
            </a:r>
            <a:endParaRPr lang="en-GB" dirty="0"/>
          </a:p>
        </p:txBody>
      </p:sp>
      <p:sp>
        <p:nvSpPr>
          <p:cNvPr id="3" name="Subtitle 2"/>
          <p:cNvSpPr>
            <a:spLocks noGrp="1"/>
          </p:cNvSpPr>
          <p:nvPr>
            <p:ph type="subTitle" idx="1"/>
          </p:nvPr>
        </p:nvSpPr>
        <p:spPr/>
        <p:txBody>
          <a:bodyPr/>
          <a:lstStyle/>
          <a:p>
            <a:r>
              <a:rPr lang="en-GB" dirty="0" smtClean="0"/>
              <a:t>Data collection </a:t>
            </a:r>
          </a:p>
          <a:p>
            <a:r>
              <a:rPr lang="en-GB" dirty="0" smtClean="0"/>
              <a:t>processing and analysing</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RESEARCH</a:t>
            </a:r>
            <a:br>
              <a:rPr lang="en-GB" dirty="0" smtClean="0"/>
            </a:br>
            <a:r>
              <a:rPr lang="en-GB" dirty="0" smtClean="0"/>
              <a:t>- data collection &amp; fieldwork</a:t>
            </a:r>
            <a:endParaRPr lang="en-GB" dirty="0"/>
          </a:p>
        </p:txBody>
      </p:sp>
      <p:sp>
        <p:nvSpPr>
          <p:cNvPr id="3" name="Content Placeholder 2"/>
          <p:cNvSpPr>
            <a:spLocks noGrp="1"/>
          </p:cNvSpPr>
          <p:nvPr>
            <p:ph idx="1"/>
          </p:nvPr>
        </p:nvSpPr>
        <p:spPr>
          <a:xfrm>
            <a:off x="685800" y="1981200"/>
            <a:ext cx="7772400" cy="4328120"/>
          </a:xfrm>
        </p:spPr>
        <p:txBody>
          <a:bodyPr/>
          <a:lstStyle/>
          <a:p>
            <a:pPr>
              <a:buNone/>
            </a:pPr>
            <a:r>
              <a:rPr lang="en-GB" dirty="0" smtClean="0"/>
              <a:t>Depending on the type of research researchers will consider the different methods to collect the data.</a:t>
            </a:r>
          </a:p>
          <a:p>
            <a:r>
              <a:rPr lang="en-GB" dirty="0" smtClean="0"/>
              <a:t>Surveys – the most popular method</a:t>
            </a:r>
          </a:p>
          <a:p>
            <a:r>
              <a:rPr lang="en-GB" dirty="0" smtClean="0"/>
              <a:t>Interviews – 2</a:t>
            </a:r>
            <a:r>
              <a:rPr lang="en-GB" baseline="30000" dirty="0" smtClean="0"/>
              <a:t>nd</a:t>
            </a:r>
            <a:r>
              <a:rPr lang="en-GB" dirty="0" smtClean="0"/>
              <a:t> most popular </a:t>
            </a:r>
          </a:p>
          <a:p>
            <a:r>
              <a:rPr lang="en-GB" dirty="0" smtClean="0"/>
              <a:t>Observations – becoming increasingly popular.</a:t>
            </a:r>
          </a:p>
          <a:p>
            <a:r>
              <a:rPr lang="en-GB" dirty="0" smtClean="0"/>
              <a:t>Projective techniques </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dirty="0"/>
              <a:t>MARKETING RESEARCH</a:t>
            </a:r>
            <a:br>
              <a:rPr lang="en-US" dirty="0"/>
            </a:br>
            <a:r>
              <a:rPr lang="en-US" dirty="0" smtClean="0"/>
              <a:t>-</a:t>
            </a:r>
            <a:r>
              <a:rPr lang="en-US" sz="4000" dirty="0" smtClean="0"/>
              <a:t>survey data </a:t>
            </a:r>
            <a:r>
              <a:rPr lang="en-US" sz="4000" dirty="0"/>
              <a:t>collection &amp; fieldwork</a:t>
            </a:r>
            <a:endParaRPr lang="en-GB" sz="4000" dirty="0"/>
          </a:p>
        </p:txBody>
      </p:sp>
      <p:sp>
        <p:nvSpPr>
          <p:cNvPr id="8195" name="Rectangle 3"/>
          <p:cNvSpPr>
            <a:spLocks noGrp="1" noChangeArrowheads="1"/>
          </p:cNvSpPr>
          <p:nvPr>
            <p:ph type="body" idx="1"/>
          </p:nvPr>
        </p:nvSpPr>
        <p:spPr/>
        <p:txBody>
          <a:bodyPr/>
          <a:lstStyle/>
          <a:p>
            <a:pPr>
              <a:buNone/>
            </a:pPr>
            <a:r>
              <a:rPr lang="en-GB" sz="2800" dirty="0" smtClean="0"/>
              <a:t>For questionnaires being undertaken face-to-face the  organisation is as follows:</a:t>
            </a:r>
            <a:endParaRPr lang="en-GB" sz="2800" dirty="0"/>
          </a:p>
          <a:p>
            <a:r>
              <a:rPr lang="en-GB" sz="2800" dirty="0"/>
              <a:t>Field director</a:t>
            </a:r>
          </a:p>
          <a:p>
            <a:r>
              <a:rPr lang="en-GB" sz="2800" dirty="0"/>
              <a:t>Field manager </a:t>
            </a:r>
          </a:p>
          <a:p>
            <a:r>
              <a:rPr lang="en-GB" sz="2800" dirty="0"/>
              <a:t>Support staff</a:t>
            </a:r>
          </a:p>
          <a:p>
            <a:r>
              <a:rPr lang="en-GB" sz="2800" dirty="0"/>
              <a:t>Regional/area supervisors</a:t>
            </a:r>
          </a:p>
          <a:p>
            <a:r>
              <a:rPr lang="en-GB" sz="2800" dirty="0" smtClean="0"/>
              <a:t>Interviewers</a:t>
            </a:r>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fade">
                                      <p:cBhvr>
                                        <p:cTn id="7" dur="20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fade">
                                      <p:cBhvr>
                                        <p:cTn id="12" dur="2000"/>
                                        <p:tgtEl>
                                          <p:spTgt spid="81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fade">
                                      <p:cBhvr>
                                        <p:cTn id="17" dur="2000"/>
                                        <p:tgtEl>
                                          <p:spTgt spid="819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fade">
                                      <p:cBhvr>
                                        <p:cTn id="22" dur="2000"/>
                                        <p:tgtEl>
                                          <p:spTgt spid="819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195">
                                            <p:txEl>
                                              <p:pRg st="4" end="4"/>
                                            </p:txEl>
                                          </p:spTgt>
                                        </p:tgtEl>
                                        <p:attrNameLst>
                                          <p:attrName>style.visibility</p:attrName>
                                        </p:attrNameLst>
                                      </p:cBhvr>
                                      <p:to>
                                        <p:strVal val="visible"/>
                                      </p:to>
                                    </p:set>
                                    <p:animEffect transition="in" filter="fade">
                                      <p:cBhvr>
                                        <p:cTn id="27" dur="2000"/>
                                        <p:tgtEl>
                                          <p:spTgt spid="819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195">
                                            <p:txEl>
                                              <p:pRg st="5" end="5"/>
                                            </p:txEl>
                                          </p:spTgt>
                                        </p:tgtEl>
                                        <p:attrNameLst>
                                          <p:attrName>style.visibility</p:attrName>
                                        </p:attrNameLst>
                                      </p:cBhvr>
                                      <p:to>
                                        <p:strVal val="visible"/>
                                      </p:to>
                                    </p:set>
                                    <p:animEffect transition="in" filter="fade">
                                      <p:cBhvr>
                                        <p:cTn id="32" dur="2000"/>
                                        <p:tgtEl>
                                          <p:spTgt spid="81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26"/>
          <p:cNvSpPr>
            <a:spLocks noGrp="1" noChangeArrowheads="1"/>
          </p:cNvSpPr>
          <p:nvPr>
            <p:ph type="title"/>
          </p:nvPr>
        </p:nvSpPr>
        <p:spPr/>
        <p:txBody>
          <a:bodyPr/>
          <a:lstStyle/>
          <a:p>
            <a:r>
              <a:rPr lang="en-US" dirty="0"/>
              <a:t>MARKETING RESEARCH</a:t>
            </a:r>
            <a:br>
              <a:rPr lang="en-US" dirty="0"/>
            </a:br>
            <a:r>
              <a:rPr lang="en-US" dirty="0" smtClean="0"/>
              <a:t>-</a:t>
            </a:r>
            <a:r>
              <a:rPr lang="en-US" sz="4000" dirty="0" smtClean="0"/>
              <a:t>survey data </a:t>
            </a:r>
            <a:r>
              <a:rPr lang="en-US" sz="4000" dirty="0"/>
              <a:t>collection &amp; fieldwork</a:t>
            </a:r>
            <a:endParaRPr lang="en-GB" sz="4000" dirty="0"/>
          </a:p>
        </p:txBody>
      </p:sp>
      <p:sp>
        <p:nvSpPr>
          <p:cNvPr id="9219" name="Rectangle 1027"/>
          <p:cNvSpPr>
            <a:spLocks noGrp="1" noChangeArrowheads="1"/>
          </p:cNvSpPr>
          <p:nvPr>
            <p:ph type="body" idx="1"/>
          </p:nvPr>
        </p:nvSpPr>
        <p:spPr/>
        <p:txBody>
          <a:bodyPr/>
          <a:lstStyle/>
          <a:p>
            <a:pPr algn="ctr">
              <a:buFontTx/>
              <a:buNone/>
            </a:pPr>
            <a:r>
              <a:rPr lang="en-GB" dirty="0" smtClean="0"/>
              <a:t>Administration </a:t>
            </a:r>
            <a:endParaRPr lang="en-GB" dirty="0"/>
          </a:p>
          <a:p>
            <a:r>
              <a:rPr lang="en-GB" dirty="0"/>
              <a:t>Inform the local police</a:t>
            </a:r>
          </a:p>
          <a:p>
            <a:r>
              <a:rPr lang="en-GB" dirty="0"/>
              <a:t>Ensure interviewers have I.D.</a:t>
            </a:r>
          </a:p>
          <a:p>
            <a:pPr algn="ctr">
              <a:buFontTx/>
              <a:buNone/>
            </a:pPr>
            <a:r>
              <a:rPr lang="en-GB" dirty="0" smtClean="0"/>
              <a:t>Beware the interviewer </a:t>
            </a:r>
            <a:r>
              <a:rPr lang="en-GB" dirty="0"/>
              <a:t>effect</a:t>
            </a:r>
          </a:p>
          <a:p>
            <a:r>
              <a:rPr lang="en-GB" dirty="0"/>
              <a:t>Avoid decrepit houses</a:t>
            </a:r>
          </a:p>
          <a:p>
            <a:r>
              <a:rPr lang="en-GB" dirty="0"/>
              <a:t>Avoid poorly lit streets</a:t>
            </a:r>
          </a:p>
          <a:p>
            <a:r>
              <a:rPr lang="en-GB" dirty="0"/>
              <a:t>Avoid ethnic minorities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2000"/>
                                        <p:tgtEl>
                                          <p:spTgt spid="9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fade">
                                      <p:cBhvr>
                                        <p:cTn id="12" dur="2000"/>
                                        <p:tgtEl>
                                          <p:spTgt spid="92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219">
                                            <p:txEl>
                                              <p:pRg st="2" end="2"/>
                                            </p:txEl>
                                          </p:spTgt>
                                        </p:tgtEl>
                                        <p:attrNameLst>
                                          <p:attrName>style.visibility</p:attrName>
                                        </p:attrNameLst>
                                      </p:cBhvr>
                                      <p:to>
                                        <p:strVal val="visible"/>
                                      </p:to>
                                    </p:set>
                                    <p:animEffect transition="in" filter="fade">
                                      <p:cBhvr>
                                        <p:cTn id="17" dur="2000"/>
                                        <p:tgtEl>
                                          <p:spTgt spid="92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219">
                                            <p:txEl>
                                              <p:pRg st="3" end="3"/>
                                            </p:txEl>
                                          </p:spTgt>
                                        </p:tgtEl>
                                        <p:attrNameLst>
                                          <p:attrName>style.visibility</p:attrName>
                                        </p:attrNameLst>
                                      </p:cBhvr>
                                      <p:to>
                                        <p:strVal val="visible"/>
                                      </p:to>
                                    </p:set>
                                    <p:animEffect transition="in" filter="fade">
                                      <p:cBhvr>
                                        <p:cTn id="22" dur="2000"/>
                                        <p:tgtEl>
                                          <p:spTgt spid="92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219">
                                            <p:txEl>
                                              <p:pRg st="4" end="4"/>
                                            </p:txEl>
                                          </p:spTgt>
                                        </p:tgtEl>
                                        <p:attrNameLst>
                                          <p:attrName>style.visibility</p:attrName>
                                        </p:attrNameLst>
                                      </p:cBhvr>
                                      <p:to>
                                        <p:strVal val="visible"/>
                                      </p:to>
                                    </p:set>
                                    <p:animEffect transition="in" filter="fade">
                                      <p:cBhvr>
                                        <p:cTn id="27" dur="2000"/>
                                        <p:tgtEl>
                                          <p:spTgt spid="92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219">
                                            <p:txEl>
                                              <p:pRg st="5" end="5"/>
                                            </p:txEl>
                                          </p:spTgt>
                                        </p:tgtEl>
                                        <p:attrNameLst>
                                          <p:attrName>style.visibility</p:attrName>
                                        </p:attrNameLst>
                                      </p:cBhvr>
                                      <p:to>
                                        <p:strVal val="visible"/>
                                      </p:to>
                                    </p:set>
                                    <p:animEffect transition="in" filter="fade">
                                      <p:cBhvr>
                                        <p:cTn id="32" dur="2000"/>
                                        <p:tgtEl>
                                          <p:spTgt spid="92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219">
                                            <p:txEl>
                                              <p:pRg st="6" end="6"/>
                                            </p:txEl>
                                          </p:spTgt>
                                        </p:tgtEl>
                                        <p:attrNameLst>
                                          <p:attrName>style.visibility</p:attrName>
                                        </p:attrNameLst>
                                      </p:cBhvr>
                                      <p:to>
                                        <p:strVal val="visible"/>
                                      </p:to>
                                    </p:set>
                                    <p:animEffect transition="in" filter="fade">
                                      <p:cBhvr>
                                        <p:cTn id="37" dur="2000"/>
                                        <p:tgtEl>
                                          <p:spTgt spid="92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dirty="0"/>
              <a:t>MARKETING RESEARCH</a:t>
            </a:r>
            <a:br>
              <a:rPr lang="en-US" dirty="0"/>
            </a:br>
            <a:r>
              <a:rPr lang="en-US" dirty="0" smtClean="0"/>
              <a:t>-</a:t>
            </a:r>
            <a:r>
              <a:rPr lang="en-US" sz="4000" dirty="0" smtClean="0"/>
              <a:t>survey data </a:t>
            </a:r>
            <a:r>
              <a:rPr lang="en-US" sz="4000" dirty="0"/>
              <a:t>collection &amp; fieldwork</a:t>
            </a:r>
          </a:p>
        </p:txBody>
      </p:sp>
      <p:sp>
        <p:nvSpPr>
          <p:cNvPr id="3075" name="Rectangle 3"/>
          <p:cNvSpPr>
            <a:spLocks noGrp="1" noChangeArrowheads="1"/>
          </p:cNvSpPr>
          <p:nvPr>
            <p:ph type="body" idx="1"/>
          </p:nvPr>
        </p:nvSpPr>
        <p:spPr/>
        <p:txBody>
          <a:bodyPr/>
          <a:lstStyle/>
          <a:p>
            <a:pPr>
              <a:buFontTx/>
              <a:buNone/>
            </a:pPr>
            <a:r>
              <a:rPr lang="en-US" dirty="0" smtClean="0"/>
              <a:t>Carrying out the actual interviews;</a:t>
            </a:r>
            <a:endParaRPr lang="en-US" dirty="0"/>
          </a:p>
          <a:p>
            <a:r>
              <a:rPr lang="en-US" dirty="0"/>
              <a:t>Introduction</a:t>
            </a:r>
          </a:p>
          <a:p>
            <a:r>
              <a:rPr lang="en-US" dirty="0"/>
              <a:t>Develop rapport &amp; work with flow</a:t>
            </a:r>
          </a:p>
          <a:p>
            <a:r>
              <a:rPr lang="en-US" dirty="0"/>
              <a:t>S</a:t>
            </a:r>
            <a:r>
              <a:rPr lang="en-US" dirty="0" smtClean="0"/>
              <a:t>tick </a:t>
            </a:r>
            <a:r>
              <a:rPr lang="en-US" dirty="0"/>
              <a:t>to exact wording</a:t>
            </a:r>
          </a:p>
          <a:p>
            <a:r>
              <a:rPr lang="en-US" dirty="0" smtClean="0"/>
              <a:t>Follow </a:t>
            </a:r>
            <a:r>
              <a:rPr lang="en-US" dirty="0"/>
              <a:t>order of the questionnaire</a:t>
            </a:r>
          </a:p>
          <a:p>
            <a:r>
              <a:rPr lang="en-US" dirty="0"/>
              <a:t>D</a:t>
            </a:r>
            <a:r>
              <a:rPr lang="en-US" dirty="0" smtClean="0"/>
              <a:t>o </a:t>
            </a:r>
            <a:r>
              <a:rPr lang="en-US" dirty="0"/>
              <a:t>not elaborate or explain questions</a:t>
            </a:r>
          </a:p>
          <a:p>
            <a:r>
              <a:rPr lang="en-US" dirty="0"/>
              <a:t>A</a:t>
            </a:r>
            <a:r>
              <a:rPr lang="en-US" dirty="0" smtClean="0"/>
              <a:t>void </a:t>
            </a:r>
            <a:r>
              <a:rPr lang="en-US" dirty="0"/>
              <a:t>non-response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fade">
                                      <p:cBhvr>
                                        <p:cTn id="7" dur="2000"/>
                                        <p:tgtEl>
                                          <p:spTgt spid="307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5">
                                            <p:txEl>
                                              <p:pRg st="1" end="1"/>
                                            </p:txEl>
                                          </p:spTgt>
                                        </p:tgtEl>
                                        <p:attrNameLst>
                                          <p:attrName>style.visibility</p:attrName>
                                        </p:attrNameLst>
                                      </p:cBhvr>
                                      <p:to>
                                        <p:strVal val="visible"/>
                                      </p:to>
                                    </p:set>
                                    <p:animEffect transition="in" filter="fade">
                                      <p:cBhvr>
                                        <p:cTn id="12" dur="2000"/>
                                        <p:tgtEl>
                                          <p:spTgt spid="307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5">
                                            <p:txEl>
                                              <p:pRg st="2" end="2"/>
                                            </p:txEl>
                                          </p:spTgt>
                                        </p:tgtEl>
                                        <p:attrNameLst>
                                          <p:attrName>style.visibility</p:attrName>
                                        </p:attrNameLst>
                                      </p:cBhvr>
                                      <p:to>
                                        <p:strVal val="visible"/>
                                      </p:to>
                                    </p:set>
                                    <p:animEffect transition="in" filter="fade">
                                      <p:cBhvr>
                                        <p:cTn id="17" dur="2000"/>
                                        <p:tgtEl>
                                          <p:spTgt spid="307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75">
                                            <p:txEl>
                                              <p:pRg st="3" end="3"/>
                                            </p:txEl>
                                          </p:spTgt>
                                        </p:tgtEl>
                                        <p:attrNameLst>
                                          <p:attrName>style.visibility</p:attrName>
                                        </p:attrNameLst>
                                      </p:cBhvr>
                                      <p:to>
                                        <p:strVal val="visible"/>
                                      </p:to>
                                    </p:set>
                                    <p:animEffect transition="in" filter="fade">
                                      <p:cBhvr>
                                        <p:cTn id="22" dur="2000"/>
                                        <p:tgtEl>
                                          <p:spTgt spid="307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75">
                                            <p:txEl>
                                              <p:pRg st="4" end="4"/>
                                            </p:txEl>
                                          </p:spTgt>
                                        </p:tgtEl>
                                        <p:attrNameLst>
                                          <p:attrName>style.visibility</p:attrName>
                                        </p:attrNameLst>
                                      </p:cBhvr>
                                      <p:to>
                                        <p:strVal val="visible"/>
                                      </p:to>
                                    </p:set>
                                    <p:animEffect transition="in" filter="fade">
                                      <p:cBhvr>
                                        <p:cTn id="27" dur="2000"/>
                                        <p:tgtEl>
                                          <p:spTgt spid="307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075">
                                            <p:txEl>
                                              <p:pRg st="5" end="5"/>
                                            </p:txEl>
                                          </p:spTgt>
                                        </p:tgtEl>
                                        <p:attrNameLst>
                                          <p:attrName>style.visibility</p:attrName>
                                        </p:attrNameLst>
                                      </p:cBhvr>
                                      <p:to>
                                        <p:strVal val="visible"/>
                                      </p:to>
                                    </p:set>
                                    <p:animEffect transition="in" filter="fade">
                                      <p:cBhvr>
                                        <p:cTn id="32" dur="2000"/>
                                        <p:tgtEl>
                                          <p:spTgt spid="307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075">
                                            <p:txEl>
                                              <p:pRg st="6" end="6"/>
                                            </p:txEl>
                                          </p:spTgt>
                                        </p:tgtEl>
                                        <p:attrNameLst>
                                          <p:attrName>style.visibility</p:attrName>
                                        </p:attrNameLst>
                                      </p:cBhvr>
                                      <p:to>
                                        <p:strVal val="visible"/>
                                      </p:to>
                                    </p:set>
                                    <p:animEffect transition="in" filter="fade">
                                      <p:cBhvr>
                                        <p:cTn id="37" dur="2000"/>
                                        <p:tgtEl>
                                          <p:spTgt spid="307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r>
              <a:rPr lang="en-US" dirty="0"/>
              <a:t>MARKETING RESEARCH</a:t>
            </a:r>
            <a:br>
              <a:rPr lang="en-US" dirty="0"/>
            </a:br>
            <a:r>
              <a:rPr lang="en-US" dirty="0" smtClean="0"/>
              <a:t>-</a:t>
            </a:r>
            <a:r>
              <a:rPr lang="en-US" sz="4000" dirty="0" smtClean="0"/>
              <a:t>survey data </a:t>
            </a:r>
            <a:r>
              <a:rPr lang="en-US" sz="4000" dirty="0"/>
              <a:t>collection &amp; fieldwork</a:t>
            </a:r>
          </a:p>
        </p:txBody>
      </p:sp>
      <p:sp>
        <p:nvSpPr>
          <p:cNvPr id="2051" name="Rectangle 3"/>
          <p:cNvSpPr>
            <a:spLocks noGrp="1" noChangeArrowheads="1"/>
          </p:cNvSpPr>
          <p:nvPr>
            <p:ph type="body" idx="1"/>
          </p:nvPr>
        </p:nvSpPr>
        <p:spPr/>
        <p:txBody>
          <a:bodyPr/>
          <a:lstStyle/>
          <a:p>
            <a:pPr>
              <a:buFontTx/>
              <a:buNone/>
            </a:pPr>
            <a:r>
              <a:rPr lang="en-US" dirty="0" smtClean="0"/>
              <a:t>INTERVIEWERS have such a key role to play in providing the quality of the survey; </a:t>
            </a:r>
            <a:endParaRPr lang="en-US" dirty="0"/>
          </a:p>
          <a:p>
            <a:r>
              <a:rPr lang="en-US" dirty="0" smtClean="0"/>
              <a:t>Careful selected</a:t>
            </a:r>
            <a:endParaRPr lang="en-US" dirty="0"/>
          </a:p>
          <a:p>
            <a:r>
              <a:rPr lang="en-US" dirty="0" smtClean="0"/>
              <a:t>Full training support provided</a:t>
            </a:r>
            <a:endParaRPr lang="en-US" dirty="0"/>
          </a:p>
          <a:p>
            <a:r>
              <a:rPr lang="en-US" dirty="0"/>
              <a:t>Administrative support</a:t>
            </a:r>
          </a:p>
          <a:p>
            <a:r>
              <a:rPr lang="en-US" dirty="0"/>
              <a:t>FULL BRIEFING is essential</a:t>
            </a:r>
          </a:p>
          <a:p>
            <a:r>
              <a:rPr lang="en-US" dirty="0"/>
              <a:t>C</a:t>
            </a:r>
            <a:r>
              <a:rPr lang="en-US" dirty="0" smtClean="0"/>
              <a:t>ontrol over the process via </a:t>
            </a:r>
            <a:r>
              <a:rPr lang="en-US" dirty="0"/>
              <a:t>checking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1">
                                            <p:txEl>
                                              <p:pRg st="1" end="1"/>
                                            </p:txEl>
                                          </p:spTgt>
                                        </p:tgtEl>
                                        <p:attrNameLst>
                                          <p:attrName>style.visibility</p:attrName>
                                        </p:attrNameLst>
                                      </p:cBhvr>
                                      <p:to>
                                        <p:strVal val="visible"/>
                                      </p:to>
                                    </p:set>
                                    <p:animEffect transition="in" filter="fade">
                                      <p:cBhvr>
                                        <p:cTn id="12" dur="2000"/>
                                        <p:tgtEl>
                                          <p:spTgt spid="20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1">
                                            <p:txEl>
                                              <p:pRg st="2" end="2"/>
                                            </p:txEl>
                                          </p:spTgt>
                                        </p:tgtEl>
                                        <p:attrNameLst>
                                          <p:attrName>style.visibility</p:attrName>
                                        </p:attrNameLst>
                                      </p:cBhvr>
                                      <p:to>
                                        <p:strVal val="visible"/>
                                      </p:to>
                                    </p:set>
                                    <p:animEffect transition="in" filter="fade">
                                      <p:cBhvr>
                                        <p:cTn id="17" dur="2000"/>
                                        <p:tgtEl>
                                          <p:spTgt spid="20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51">
                                            <p:txEl>
                                              <p:pRg st="3" end="3"/>
                                            </p:txEl>
                                          </p:spTgt>
                                        </p:tgtEl>
                                        <p:attrNameLst>
                                          <p:attrName>style.visibility</p:attrName>
                                        </p:attrNameLst>
                                      </p:cBhvr>
                                      <p:to>
                                        <p:strVal val="visible"/>
                                      </p:to>
                                    </p:set>
                                    <p:animEffect transition="in" filter="fade">
                                      <p:cBhvr>
                                        <p:cTn id="22" dur="2000"/>
                                        <p:tgtEl>
                                          <p:spTgt spid="205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51">
                                            <p:txEl>
                                              <p:pRg st="4" end="4"/>
                                            </p:txEl>
                                          </p:spTgt>
                                        </p:tgtEl>
                                        <p:attrNameLst>
                                          <p:attrName>style.visibility</p:attrName>
                                        </p:attrNameLst>
                                      </p:cBhvr>
                                      <p:to>
                                        <p:strVal val="visible"/>
                                      </p:to>
                                    </p:set>
                                    <p:animEffect transition="in" filter="fade">
                                      <p:cBhvr>
                                        <p:cTn id="27" dur="2000"/>
                                        <p:tgtEl>
                                          <p:spTgt spid="205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51">
                                            <p:txEl>
                                              <p:pRg st="5" end="5"/>
                                            </p:txEl>
                                          </p:spTgt>
                                        </p:tgtEl>
                                        <p:attrNameLst>
                                          <p:attrName>style.visibility</p:attrName>
                                        </p:attrNameLst>
                                      </p:cBhvr>
                                      <p:to>
                                        <p:strVal val="visible"/>
                                      </p:to>
                                    </p:set>
                                    <p:animEffect transition="in" filter="fade">
                                      <p:cBhvr>
                                        <p:cTn id="32" dur="2000"/>
                                        <p:tgtEl>
                                          <p:spTgt spid="20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dirty="0"/>
              <a:t>MARKETING RESEARCH</a:t>
            </a:r>
            <a:br>
              <a:rPr lang="en-US" dirty="0"/>
            </a:br>
            <a:r>
              <a:rPr lang="en-US" dirty="0" smtClean="0"/>
              <a:t>-</a:t>
            </a:r>
            <a:r>
              <a:rPr lang="en-US" sz="4000" dirty="0" smtClean="0"/>
              <a:t>survey data </a:t>
            </a:r>
            <a:r>
              <a:rPr lang="en-US" sz="4000" dirty="0"/>
              <a:t>collection &amp; fieldwork</a:t>
            </a:r>
          </a:p>
        </p:txBody>
      </p:sp>
      <p:sp>
        <p:nvSpPr>
          <p:cNvPr id="4099" name="Rectangle 3"/>
          <p:cNvSpPr>
            <a:spLocks noGrp="1" noChangeArrowheads="1"/>
          </p:cNvSpPr>
          <p:nvPr>
            <p:ph type="body" idx="1"/>
          </p:nvPr>
        </p:nvSpPr>
        <p:spPr/>
        <p:txBody>
          <a:bodyPr/>
          <a:lstStyle/>
          <a:p>
            <a:pPr algn="ctr">
              <a:buFontTx/>
              <a:buNone/>
            </a:pPr>
            <a:r>
              <a:rPr lang="en-US" b="1" dirty="0" smtClean="0"/>
              <a:t>BEWARE</a:t>
            </a:r>
          </a:p>
          <a:p>
            <a:pPr>
              <a:buFontTx/>
              <a:buNone/>
            </a:pPr>
            <a:r>
              <a:rPr lang="en-US" dirty="0" smtClean="0"/>
              <a:t>There are some issues that can cause problems;</a:t>
            </a:r>
            <a:endParaRPr lang="en-US" dirty="0"/>
          </a:p>
          <a:p>
            <a:r>
              <a:rPr lang="en-US" dirty="0" smtClean="0"/>
              <a:t>Filter </a:t>
            </a:r>
            <a:r>
              <a:rPr lang="en-US" dirty="0"/>
              <a:t>questions</a:t>
            </a:r>
          </a:p>
          <a:p>
            <a:r>
              <a:rPr lang="en-US" dirty="0" smtClean="0"/>
              <a:t>Probes</a:t>
            </a:r>
            <a:endParaRPr lang="en-US" dirty="0"/>
          </a:p>
          <a:p>
            <a:r>
              <a:rPr lang="en-US" dirty="0" smtClean="0"/>
              <a:t>Prompts</a:t>
            </a:r>
            <a:endParaRPr lang="en-US" dirty="0"/>
          </a:p>
          <a:p>
            <a:r>
              <a:rPr lang="en-US" dirty="0" smtClean="0"/>
              <a:t>Show </a:t>
            </a:r>
            <a:r>
              <a:rPr lang="en-US" dirty="0"/>
              <a:t>cards</a:t>
            </a:r>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fade">
                                      <p:cBhvr>
                                        <p:cTn id="7" dur="2000"/>
                                        <p:tgtEl>
                                          <p:spTgt spid="4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fade">
                                      <p:cBhvr>
                                        <p:cTn id="12" dur="2000"/>
                                        <p:tgtEl>
                                          <p:spTgt spid="4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Effect transition="in" filter="fade">
                                      <p:cBhvr>
                                        <p:cTn id="17" dur="2000"/>
                                        <p:tgtEl>
                                          <p:spTgt spid="4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099">
                                            <p:txEl>
                                              <p:pRg st="3" end="3"/>
                                            </p:txEl>
                                          </p:spTgt>
                                        </p:tgtEl>
                                        <p:attrNameLst>
                                          <p:attrName>style.visibility</p:attrName>
                                        </p:attrNameLst>
                                      </p:cBhvr>
                                      <p:to>
                                        <p:strVal val="visible"/>
                                      </p:to>
                                    </p:set>
                                    <p:animEffect transition="in" filter="fade">
                                      <p:cBhvr>
                                        <p:cTn id="22" dur="2000"/>
                                        <p:tgtEl>
                                          <p:spTgt spid="409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99">
                                            <p:txEl>
                                              <p:pRg st="4" end="4"/>
                                            </p:txEl>
                                          </p:spTgt>
                                        </p:tgtEl>
                                        <p:attrNameLst>
                                          <p:attrName>style.visibility</p:attrName>
                                        </p:attrNameLst>
                                      </p:cBhvr>
                                      <p:to>
                                        <p:strVal val="visible"/>
                                      </p:to>
                                    </p:set>
                                    <p:animEffect transition="in" filter="fade">
                                      <p:cBhvr>
                                        <p:cTn id="27" dur="2000"/>
                                        <p:tgtEl>
                                          <p:spTgt spid="409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099">
                                            <p:txEl>
                                              <p:pRg st="5" end="5"/>
                                            </p:txEl>
                                          </p:spTgt>
                                        </p:tgtEl>
                                        <p:attrNameLst>
                                          <p:attrName>style.visibility</p:attrName>
                                        </p:attrNameLst>
                                      </p:cBhvr>
                                      <p:to>
                                        <p:strVal val="visible"/>
                                      </p:to>
                                    </p:set>
                                    <p:animEffect transition="in" filter="fade">
                                      <p:cBhvr>
                                        <p:cTn id="32" dur="2000"/>
                                        <p:tgtEl>
                                          <p:spTgt spid="40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026"/>
          <p:cNvSpPr>
            <a:spLocks noGrp="1" noChangeArrowheads="1"/>
          </p:cNvSpPr>
          <p:nvPr>
            <p:ph type="title"/>
          </p:nvPr>
        </p:nvSpPr>
        <p:spPr/>
        <p:txBody>
          <a:bodyPr/>
          <a:lstStyle/>
          <a:p>
            <a:r>
              <a:rPr lang="en-US" dirty="0"/>
              <a:t>MARKETING RESEARCH</a:t>
            </a:r>
            <a:br>
              <a:rPr lang="en-US" dirty="0"/>
            </a:br>
            <a:r>
              <a:rPr lang="en-US" dirty="0" smtClean="0"/>
              <a:t>-</a:t>
            </a:r>
            <a:r>
              <a:rPr lang="en-US" sz="4000" dirty="0" smtClean="0"/>
              <a:t>survey data </a:t>
            </a:r>
            <a:r>
              <a:rPr lang="en-US" sz="4000" dirty="0"/>
              <a:t>collection &amp; fieldwork</a:t>
            </a:r>
            <a:endParaRPr lang="en-GB" sz="4000" dirty="0"/>
          </a:p>
        </p:txBody>
      </p:sp>
      <p:sp>
        <p:nvSpPr>
          <p:cNvPr id="10243" name="Rectangle 1027"/>
          <p:cNvSpPr>
            <a:spLocks noGrp="1" noChangeArrowheads="1"/>
          </p:cNvSpPr>
          <p:nvPr>
            <p:ph type="body" idx="1"/>
          </p:nvPr>
        </p:nvSpPr>
        <p:spPr/>
        <p:txBody>
          <a:bodyPr/>
          <a:lstStyle/>
          <a:p>
            <a:pPr algn="ctr">
              <a:buFontTx/>
              <a:buNone/>
            </a:pPr>
            <a:r>
              <a:rPr lang="en-GB" sz="2800" dirty="0" smtClean="0"/>
              <a:t>Using telephone Interviews</a:t>
            </a:r>
            <a:endParaRPr lang="en-GB" sz="2800" dirty="0"/>
          </a:p>
          <a:p>
            <a:r>
              <a:rPr lang="en-GB" sz="2800" dirty="0"/>
              <a:t>Mostly via CATI system</a:t>
            </a:r>
          </a:p>
          <a:p>
            <a:r>
              <a:rPr lang="en-GB" sz="2800" dirty="0"/>
              <a:t>INTERVIEWERS selection is critical</a:t>
            </a:r>
          </a:p>
          <a:p>
            <a:r>
              <a:rPr lang="en-GB" sz="2800" dirty="0"/>
              <a:t>Acknowledge telephone availability</a:t>
            </a:r>
          </a:p>
          <a:p>
            <a:r>
              <a:rPr lang="en-GB" sz="2800" dirty="0"/>
              <a:t>Data quality</a:t>
            </a:r>
          </a:p>
          <a:p>
            <a:r>
              <a:rPr lang="en-GB" sz="2800" dirty="0"/>
              <a:t>No visual aids</a:t>
            </a:r>
          </a:p>
          <a:p>
            <a:r>
              <a:rPr lang="en-GB" sz="2800" dirty="0"/>
              <a:t>Response rates</a:t>
            </a:r>
          </a:p>
          <a:p>
            <a:r>
              <a:rPr lang="en-GB" sz="2800" dirty="0"/>
              <a:t>Supervisor can ensure quality control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20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fade">
                                      <p:cBhvr>
                                        <p:cTn id="12" dur="2000"/>
                                        <p:tgtEl>
                                          <p:spTgt spid="102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fade">
                                      <p:cBhvr>
                                        <p:cTn id="17" dur="2000"/>
                                        <p:tgtEl>
                                          <p:spTgt spid="102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fade">
                                      <p:cBhvr>
                                        <p:cTn id="22" dur="2000"/>
                                        <p:tgtEl>
                                          <p:spTgt spid="102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fade">
                                      <p:cBhvr>
                                        <p:cTn id="27" dur="2000"/>
                                        <p:tgtEl>
                                          <p:spTgt spid="102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243">
                                            <p:txEl>
                                              <p:pRg st="5" end="5"/>
                                            </p:txEl>
                                          </p:spTgt>
                                        </p:tgtEl>
                                        <p:attrNameLst>
                                          <p:attrName>style.visibility</p:attrName>
                                        </p:attrNameLst>
                                      </p:cBhvr>
                                      <p:to>
                                        <p:strVal val="visible"/>
                                      </p:to>
                                    </p:set>
                                    <p:animEffect transition="in" filter="fade">
                                      <p:cBhvr>
                                        <p:cTn id="32" dur="2000"/>
                                        <p:tgtEl>
                                          <p:spTgt spid="102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243">
                                            <p:txEl>
                                              <p:pRg st="6" end="6"/>
                                            </p:txEl>
                                          </p:spTgt>
                                        </p:tgtEl>
                                        <p:attrNameLst>
                                          <p:attrName>style.visibility</p:attrName>
                                        </p:attrNameLst>
                                      </p:cBhvr>
                                      <p:to>
                                        <p:strVal val="visible"/>
                                      </p:to>
                                    </p:set>
                                    <p:animEffect transition="in" filter="fade">
                                      <p:cBhvr>
                                        <p:cTn id="37" dur="2000"/>
                                        <p:tgtEl>
                                          <p:spTgt spid="102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243">
                                            <p:txEl>
                                              <p:pRg st="7" end="7"/>
                                            </p:txEl>
                                          </p:spTgt>
                                        </p:tgtEl>
                                        <p:attrNameLst>
                                          <p:attrName>style.visibility</p:attrName>
                                        </p:attrNameLst>
                                      </p:cBhvr>
                                      <p:to>
                                        <p:strVal val="visible"/>
                                      </p:to>
                                    </p:set>
                                    <p:animEffect transition="in" filter="fade">
                                      <p:cBhvr>
                                        <p:cTn id="42" dur="2000"/>
                                        <p:tgtEl>
                                          <p:spTgt spid="1024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026"/>
          <p:cNvSpPr>
            <a:spLocks noGrp="1" noChangeArrowheads="1"/>
          </p:cNvSpPr>
          <p:nvPr>
            <p:ph type="title"/>
          </p:nvPr>
        </p:nvSpPr>
        <p:spPr/>
        <p:txBody>
          <a:bodyPr/>
          <a:lstStyle/>
          <a:p>
            <a:r>
              <a:rPr lang="en-US"/>
              <a:t>MARKETING RESEARCH</a:t>
            </a:r>
            <a:br>
              <a:rPr lang="en-US"/>
            </a:br>
            <a:r>
              <a:rPr lang="en-US"/>
              <a:t>-data collection &amp; fieldwork</a:t>
            </a:r>
            <a:endParaRPr lang="en-GB"/>
          </a:p>
        </p:txBody>
      </p:sp>
      <p:sp>
        <p:nvSpPr>
          <p:cNvPr id="11267" name="Rectangle 1027"/>
          <p:cNvSpPr>
            <a:spLocks noGrp="1" noChangeArrowheads="1"/>
          </p:cNvSpPr>
          <p:nvPr>
            <p:ph type="body" idx="1"/>
          </p:nvPr>
        </p:nvSpPr>
        <p:spPr/>
        <p:txBody>
          <a:bodyPr/>
          <a:lstStyle/>
          <a:p>
            <a:pPr algn="ctr">
              <a:buFontTx/>
              <a:buNone/>
            </a:pPr>
            <a:r>
              <a:rPr lang="en-GB" dirty="0" smtClean="0"/>
              <a:t>Using postal </a:t>
            </a:r>
            <a:r>
              <a:rPr lang="en-GB" dirty="0"/>
              <a:t>research</a:t>
            </a:r>
          </a:p>
          <a:p>
            <a:r>
              <a:rPr lang="en-GB" dirty="0"/>
              <a:t>Loss of control: who fills it in, when filled-in, collaboration, order completed </a:t>
            </a:r>
            <a:r>
              <a:rPr lang="en-GB" dirty="0" err="1"/>
              <a:t>in,etc</a:t>
            </a:r>
            <a:endParaRPr lang="en-GB" dirty="0"/>
          </a:p>
          <a:p>
            <a:r>
              <a:rPr lang="en-GB" dirty="0"/>
              <a:t>Low response rates needs follow-up</a:t>
            </a:r>
          </a:p>
          <a:p>
            <a:r>
              <a:rPr lang="en-GB" dirty="0"/>
              <a:t>Introductory letter </a:t>
            </a:r>
            <a:r>
              <a:rPr lang="en-GB" i="1" dirty="0"/>
              <a:t>and offer?</a:t>
            </a:r>
          </a:p>
          <a:p>
            <a:r>
              <a:rPr lang="en-GB" dirty="0"/>
              <a:t>Questionnaire design is critical</a:t>
            </a:r>
          </a:p>
          <a:p>
            <a:r>
              <a:rPr lang="en-GB" dirty="0"/>
              <a:t>PILOT study is essential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fade">
                                      <p:cBhvr>
                                        <p:cTn id="7" dur="2000"/>
                                        <p:tgtEl>
                                          <p:spTgt spid="112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267">
                                            <p:txEl>
                                              <p:pRg st="1" end="1"/>
                                            </p:txEl>
                                          </p:spTgt>
                                        </p:tgtEl>
                                        <p:attrNameLst>
                                          <p:attrName>style.visibility</p:attrName>
                                        </p:attrNameLst>
                                      </p:cBhvr>
                                      <p:to>
                                        <p:strVal val="visible"/>
                                      </p:to>
                                    </p:set>
                                    <p:animEffect transition="in" filter="fade">
                                      <p:cBhvr>
                                        <p:cTn id="12" dur="2000"/>
                                        <p:tgtEl>
                                          <p:spTgt spid="1126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267">
                                            <p:txEl>
                                              <p:pRg st="2" end="2"/>
                                            </p:txEl>
                                          </p:spTgt>
                                        </p:tgtEl>
                                        <p:attrNameLst>
                                          <p:attrName>style.visibility</p:attrName>
                                        </p:attrNameLst>
                                      </p:cBhvr>
                                      <p:to>
                                        <p:strVal val="visible"/>
                                      </p:to>
                                    </p:set>
                                    <p:animEffect transition="in" filter="fade">
                                      <p:cBhvr>
                                        <p:cTn id="17" dur="2000"/>
                                        <p:tgtEl>
                                          <p:spTgt spid="1126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267">
                                            <p:txEl>
                                              <p:pRg st="3" end="3"/>
                                            </p:txEl>
                                          </p:spTgt>
                                        </p:tgtEl>
                                        <p:attrNameLst>
                                          <p:attrName>style.visibility</p:attrName>
                                        </p:attrNameLst>
                                      </p:cBhvr>
                                      <p:to>
                                        <p:strVal val="visible"/>
                                      </p:to>
                                    </p:set>
                                    <p:animEffect transition="in" filter="fade">
                                      <p:cBhvr>
                                        <p:cTn id="22" dur="2000"/>
                                        <p:tgtEl>
                                          <p:spTgt spid="1126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267">
                                            <p:txEl>
                                              <p:pRg st="4" end="4"/>
                                            </p:txEl>
                                          </p:spTgt>
                                        </p:tgtEl>
                                        <p:attrNameLst>
                                          <p:attrName>style.visibility</p:attrName>
                                        </p:attrNameLst>
                                      </p:cBhvr>
                                      <p:to>
                                        <p:strVal val="visible"/>
                                      </p:to>
                                    </p:set>
                                    <p:animEffect transition="in" filter="fade">
                                      <p:cBhvr>
                                        <p:cTn id="27" dur="2000"/>
                                        <p:tgtEl>
                                          <p:spTgt spid="1126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267">
                                            <p:txEl>
                                              <p:pRg st="5" end="5"/>
                                            </p:txEl>
                                          </p:spTgt>
                                        </p:tgtEl>
                                        <p:attrNameLst>
                                          <p:attrName>style.visibility</p:attrName>
                                        </p:attrNameLst>
                                      </p:cBhvr>
                                      <p:to>
                                        <p:strVal val="visible"/>
                                      </p:to>
                                    </p:set>
                                    <p:animEffect transition="in" filter="fade">
                                      <p:cBhvr>
                                        <p:cTn id="32" dur="2000"/>
                                        <p:tgtEl>
                                          <p:spTgt spid="112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dirty="0" smtClean="0"/>
              <a:t/>
            </a:r>
            <a:br>
              <a:rPr lang="en-US" dirty="0" smtClean="0"/>
            </a:br>
            <a:r>
              <a:rPr lang="en-US" dirty="0" smtClean="0"/>
              <a:t>MARKETING </a:t>
            </a:r>
            <a:r>
              <a:rPr lang="en-US" dirty="0"/>
              <a:t>RESEARCH</a:t>
            </a:r>
            <a:br>
              <a:rPr lang="en-US" dirty="0"/>
            </a:br>
            <a:r>
              <a:rPr lang="en-US" dirty="0"/>
              <a:t>- coding </a:t>
            </a:r>
            <a:r>
              <a:rPr lang="en-US" dirty="0" smtClean="0"/>
              <a:t>surveys</a:t>
            </a:r>
            <a:r>
              <a:rPr lang="en-US" dirty="0"/>
              <a:t/>
            </a:r>
            <a:br>
              <a:rPr lang="en-US" dirty="0"/>
            </a:br>
            <a:endParaRPr lang="en-US" dirty="0"/>
          </a:p>
        </p:txBody>
      </p:sp>
      <p:sp>
        <p:nvSpPr>
          <p:cNvPr id="5123" name="Rectangle 3"/>
          <p:cNvSpPr>
            <a:spLocks noGrp="1" noChangeArrowheads="1"/>
          </p:cNvSpPr>
          <p:nvPr>
            <p:ph type="body" idx="1"/>
          </p:nvPr>
        </p:nvSpPr>
        <p:spPr/>
        <p:txBody>
          <a:bodyPr/>
          <a:lstStyle/>
          <a:p>
            <a:pPr>
              <a:buNone/>
            </a:pPr>
            <a:r>
              <a:rPr lang="en-US" dirty="0" smtClean="0"/>
              <a:t>The system used to enable computer processing of individual questions and later for analysis options;</a:t>
            </a:r>
          </a:p>
          <a:p>
            <a:r>
              <a:rPr lang="en-US" dirty="0" smtClean="0"/>
              <a:t>Have </a:t>
            </a:r>
            <a:r>
              <a:rPr lang="en-US" dirty="0"/>
              <a:t>idea of tables needed</a:t>
            </a:r>
          </a:p>
          <a:p>
            <a:r>
              <a:rPr lang="en-US" dirty="0"/>
              <a:t>Interviewer friendly lay-out</a:t>
            </a:r>
          </a:p>
          <a:p>
            <a:r>
              <a:rPr lang="en-US" dirty="0"/>
              <a:t>Pre-coded (closed) questions are </a:t>
            </a:r>
            <a:r>
              <a:rPr lang="en-US" dirty="0" smtClean="0"/>
              <a:t>easier</a:t>
            </a:r>
            <a:endParaRPr lang="en-US" dirty="0"/>
          </a:p>
          <a:p>
            <a:r>
              <a:rPr lang="en-US" dirty="0"/>
              <a:t>Leave space for open-ended </a:t>
            </a:r>
            <a:r>
              <a:rPr lang="en-US" dirty="0" smtClean="0"/>
              <a:t>questions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fade">
                                      <p:cBhvr>
                                        <p:cTn id="7" dur="2000"/>
                                        <p:tgtEl>
                                          <p:spTgt spid="51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3">
                                            <p:txEl>
                                              <p:pRg st="1" end="1"/>
                                            </p:txEl>
                                          </p:spTgt>
                                        </p:tgtEl>
                                        <p:attrNameLst>
                                          <p:attrName>style.visibility</p:attrName>
                                        </p:attrNameLst>
                                      </p:cBhvr>
                                      <p:to>
                                        <p:strVal val="visible"/>
                                      </p:to>
                                    </p:set>
                                    <p:animEffect transition="in" filter="fade">
                                      <p:cBhvr>
                                        <p:cTn id="12" dur="2000"/>
                                        <p:tgtEl>
                                          <p:spTgt spid="51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23">
                                            <p:txEl>
                                              <p:pRg st="2" end="2"/>
                                            </p:txEl>
                                          </p:spTgt>
                                        </p:tgtEl>
                                        <p:attrNameLst>
                                          <p:attrName>style.visibility</p:attrName>
                                        </p:attrNameLst>
                                      </p:cBhvr>
                                      <p:to>
                                        <p:strVal val="visible"/>
                                      </p:to>
                                    </p:set>
                                    <p:animEffect transition="in" filter="fade">
                                      <p:cBhvr>
                                        <p:cTn id="17" dur="2000"/>
                                        <p:tgtEl>
                                          <p:spTgt spid="51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23">
                                            <p:txEl>
                                              <p:pRg st="3" end="3"/>
                                            </p:txEl>
                                          </p:spTgt>
                                        </p:tgtEl>
                                        <p:attrNameLst>
                                          <p:attrName>style.visibility</p:attrName>
                                        </p:attrNameLst>
                                      </p:cBhvr>
                                      <p:to>
                                        <p:strVal val="visible"/>
                                      </p:to>
                                    </p:set>
                                    <p:animEffect transition="in" filter="fade">
                                      <p:cBhvr>
                                        <p:cTn id="22" dur="2000"/>
                                        <p:tgtEl>
                                          <p:spTgt spid="512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123">
                                            <p:txEl>
                                              <p:pRg st="4" end="4"/>
                                            </p:txEl>
                                          </p:spTgt>
                                        </p:tgtEl>
                                        <p:attrNameLst>
                                          <p:attrName>style.visibility</p:attrName>
                                        </p:attrNameLst>
                                      </p:cBhvr>
                                      <p:to>
                                        <p:strVal val="visible"/>
                                      </p:to>
                                    </p:set>
                                    <p:animEffect transition="in" filter="fade">
                                      <p:cBhvr>
                                        <p:cTn id="27" dur="2000"/>
                                        <p:tgtEl>
                                          <p:spTgt spid="51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dirty="0" smtClean="0"/>
              <a:t/>
            </a:r>
            <a:br>
              <a:rPr lang="en-US" dirty="0" smtClean="0"/>
            </a:br>
            <a:r>
              <a:rPr lang="en-US" dirty="0" smtClean="0"/>
              <a:t>MARKETING </a:t>
            </a:r>
            <a:r>
              <a:rPr lang="en-US" dirty="0"/>
              <a:t>RESEARCH</a:t>
            </a:r>
            <a:br>
              <a:rPr lang="en-US" dirty="0"/>
            </a:br>
            <a:r>
              <a:rPr lang="en-US" dirty="0"/>
              <a:t>- </a:t>
            </a:r>
            <a:r>
              <a:rPr lang="en-US" dirty="0" smtClean="0"/>
              <a:t>editing surveys</a:t>
            </a:r>
            <a:r>
              <a:rPr lang="en-US" dirty="0"/>
              <a:t/>
            </a:r>
            <a:br>
              <a:rPr lang="en-US" dirty="0"/>
            </a:br>
            <a:endParaRPr lang="en-GB" dirty="0"/>
          </a:p>
        </p:txBody>
      </p:sp>
      <p:sp>
        <p:nvSpPr>
          <p:cNvPr id="14339" name="Rectangle 3"/>
          <p:cNvSpPr>
            <a:spLocks noGrp="1" noChangeArrowheads="1"/>
          </p:cNvSpPr>
          <p:nvPr>
            <p:ph type="body" idx="1"/>
          </p:nvPr>
        </p:nvSpPr>
        <p:spPr/>
        <p:txBody>
          <a:bodyPr/>
          <a:lstStyle/>
          <a:p>
            <a:pPr>
              <a:buNone/>
            </a:pPr>
            <a:r>
              <a:rPr lang="en-GB" dirty="0" smtClean="0"/>
              <a:t>This is the process of ensuring quality.</a:t>
            </a:r>
          </a:p>
          <a:p>
            <a:r>
              <a:rPr lang="en-GB" dirty="0" smtClean="0"/>
              <a:t>Is </a:t>
            </a:r>
            <a:r>
              <a:rPr lang="en-GB" dirty="0"/>
              <a:t>the questionnaire complete?</a:t>
            </a:r>
          </a:p>
          <a:p>
            <a:r>
              <a:rPr lang="en-GB" dirty="0"/>
              <a:t>Any obvious omissions?</a:t>
            </a:r>
          </a:p>
          <a:p>
            <a:r>
              <a:rPr lang="en-GB" dirty="0"/>
              <a:t>Have instructions been followed?…</a:t>
            </a:r>
          </a:p>
          <a:p>
            <a:r>
              <a:rPr lang="en-GB" dirty="0"/>
              <a:t>…including filter checks.</a:t>
            </a:r>
          </a:p>
          <a:p>
            <a:r>
              <a:rPr lang="en-GB" dirty="0"/>
              <a:t>Logic checks</a:t>
            </a:r>
          </a:p>
          <a:p>
            <a:r>
              <a:rPr lang="en-GB" dirty="0"/>
              <a:t>QUALITY comes via the interviewer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fade">
                                      <p:cBhvr>
                                        <p:cTn id="7" dur="2000"/>
                                        <p:tgtEl>
                                          <p:spTgt spid="143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fade">
                                      <p:cBhvr>
                                        <p:cTn id="12" dur="2000"/>
                                        <p:tgtEl>
                                          <p:spTgt spid="1433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fade">
                                      <p:cBhvr>
                                        <p:cTn id="17" dur="2000"/>
                                        <p:tgtEl>
                                          <p:spTgt spid="1433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339">
                                            <p:txEl>
                                              <p:pRg st="3" end="3"/>
                                            </p:txEl>
                                          </p:spTgt>
                                        </p:tgtEl>
                                        <p:attrNameLst>
                                          <p:attrName>style.visibility</p:attrName>
                                        </p:attrNameLst>
                                      </p:cBhvr>
                                      <p:to>
                                        <p:strVal val="visible"/>
                                      </p:to>
                                    </p:set>
                                    <p:animEffect transition="in" filter="fade">
                                      <p:cBhvr>
                                        <p:cTn id="22" dur="2000"/>
                                        <p:tgtEl>
                                          <p:spTgt spid="1433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339">
                                            <p:txEl>
                                              <p:pRg st="4" end="4"/>
                                            </p:txEl>
                                          </p:spTgt>
                                        </p:tgtEl>
                                        <p:attrNameLst>
                                          <p:attrName>style.visibility</p:attrName>
                                        </p:attrNameLst>
                                      </p:cBhvr>
                                      <p:to>
                                        <p:strVal val="visible"/>
                                      </p:to>
                                    </p:set>
                                    <p:animEffect transition="in" filter="fade">
                                      <p:cBhvr>
                                        <p:cTn id="27" dur="2000"/>
                                        <p:tgtEl>
                                          <p:spTgt spid="1433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339">
                                            <p:txEl>
                                              <p:pRg st="5" end="5"/>
                                            </p:txEl>
                                          </p:spTgt>
                                        </p:tgtEl>
                                        <p:attrNameLst>
                                          <p:attrName>style.visibility</p:attrName>
                                        </p:attrNameLst>
                                      </p:cBhvr>
                                      <p:to>
                                        <p:strVal val="visible"/>
                                      </p:to>
                                    </p:set>
                                    <p:animEffect transition="in" filter="fade">
                                      <p:cBhvr>
                                        <p:cTn id="32" dur="2000"/>
                                        <p:tgtEl>
                                          <p:spTgt spid="1433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339">
                                            <p:txEl>
                                              <p:pRg st="6" end="6"/>
                                            </p:txEl>
                                          </p:spTgt>
                                        </p:tgtEl>
                                        <p:attrNameLst>
                                          <p:attrName>style.visibility</p:attrName>
                                        </p:attrNameLst>
                                      </p:cBhvr>
                                      <p:to>
                                        <p:strVal val="visible"/>
                                      </p:to>
                                    </p:set>
                                    <p:animEffect transition="in" filter="fade">
                                      <p:cBhvr>
                                        <p:cTn id="37" dur="2000"/>
                                        <p:tgtEl>
                                          <p:spTgt spid="143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smtClean="0"/>
              <a:t/>
            </a:r>
            <a:br>
              <a:rPr lang="en-US" dirty="0" smtClean="0"/>
            </a:br>
            <a:r>
              <a:rPr lang="en-US" dirty="0" smtClean="0"/>
              <a:t>MARKETING </a:t>
            </a:r>
            <a:r>
              <a:rPr lang="en-US" dirty="0"/>
              <a:t>RESEARCH</a:t>
            </a:r>
            <a:br>
              <a:rPr lang="en-US" dirty="0"/>
            </a:br>
            <a:r>
              <a:rPr lang="en-US" dirty="0"/>
              <a:t>- </a:t>
            </a:r>
            <a:r>
              <a:rPr lang="en-US" dirty="0" smtClean="0"/>
              <a:t>processing surveys</a:t>
            </a:r>
            <a:r>
              <a:rPr lang="en-US" dirty="0"/>
              <a:t/>
            </a:r>
            <a:br>
              <a:rPr lang="en-US" dirty="0"/>
            </a:br>
            <a:endParaRPr lang="en-GB" dirty="0"/>
          </a:p>
        </p:txBody>
      </p:sp>
      <p:sp>
        <p:nvSpPr>
          <p:cNvPr id="15363" name="Rectangle 3"/>
          <p:cNvSpPr>
            <a:spLocks noGrp="1" noChangeArrowheads="1"/>
          </p:cNvSpPr>
          <p:nvPr>
            <p:ph type="body" idx="1"/>
          </p:nvPr>
        </p:nvSpPr>
        <p:spPr/>
        <p:txBody>
          <a:bodyPr/>
          <a:lstStyle/>
          <a:p>
            <a:pPr>
              <a:buNone/>
            </a:pPr>
            <a:r>
              <a:rPr lang="en-GB" dirty="0" smtClean="0"/>
              <a:t>How the data is entered on to a computer software system</a:t>
            </a:r>
          </a:p>
          <a:p>
            <a:r>
              <a:rPr lang="en-GB" dirty="0" smtClean="0"/>
              <a:t>Earliest process was via punch </a:t>
            </a:r>
            <a:r>
              <a:rPr lang="en-GB" dirty="0"/>
              <a:t>cards</a:t>
            </a:r>
          </a:p>
          <a:p>
            <a:r>
              <a:rPr lang="en-GB" dirty="0" smtClean="0"/>
              <a:t>Then we moved to data </a:t>
            </a:r>
            <a:r>
              <a:rPr lang="en-GB" dirty="0"/>
              <a:t>input</a:t>
            </a:r>
          </a:p>
          <a:p>
            <a:r>
              <a:rPr lang="en-GB" dirty="0" smtClean="0"/>
              <a:t>Now we most often use scanning or </a:t>
            </a:r>
            <a:endParaRPr lang="en-GB" dirty="0"/>
          </a:p>
          <a:p>
            <a:pPr>
              <a:buFont typeface="Wingdings" pitchFamily="2" charset="2"/>
              <a:buChar char="Ø"/>
            </a:pPr>
            <a:r>
              <a:rPr lang="en-GB" dirty="0" smtClean="0"/>
              <a:t>A software </a:t>
            </a:r>
            <a:r>
              <a:rPr lang="en-GB" dirty="0"/>
              <a:t>package </a:t>
            </a:r>
            <a:r>
              <a:rPr lang="en-GB" dirty="0" smtClean="0"/>
              <a:t>– SPSS is the one favoured by this university</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fade">
                                      <p:cBhvr>
                                        <p:cTn id="7" dur="2000"/>
                                        <p:tgtEl>
                                          <p:spTgt spid="153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fade">
                                      <p:cBhvr>
                                        <p:cTn id="12" dur="2000"/>
                                        <p:tgtEl>
                                          <p:spTgt spid="1536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363">
                                            <p:txEl>
                                              <p:pRg st="2" end="2"/>
                                            </p:txEl>
                                          </p:spTgt>
                                        </p:tgtEl>
                                        <p:attrNameLst>
                                          <p:attrName>style.visibility</p:attrName>
                                        </p:attrNameLst>
                                      </p:cBhvr>
                                      <p:to>
                                        <p:strVal val="visible"/>
                                      </p:to>
                                    </p:set>
                                    <p:animEffect transition="in" filter="fade">
                                      <p:cBhvr>
                                        <p:cTn id="17" dur="2000"/>
                                        <p:tgtEl>
                                          <p:spTgt spid="1536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363">
                                            <p:txEl>
                                              <p:pRg st="3" end="3"/>
                                            </p:txEl>
                                          </p:spTgt>
                                        </p:tgtEl>
                                        <p:attrNameLst>
                                          <p:attrName>style.visibility</p:attrName>
                                        </p:attrNameLst>
                                      </p:cBhvr>
                                      <p:to>
                                        <p:strVal val="visible"/>
                                      </p:to>
                                    </p:set>
                                    <p:animEffect transition="in" filter="fade">
                                      <p:cBhvr>
                                        <p:cTn id="22" dur="2000"/>
                                        <p:tgtEl>
                                          <p:spTgt spid="1536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363">
                                            <p:txEl>
                                              <p:pRg st="4" end="4"/>
                                            </p:txEl>
                                          </p:spTgt>
                                        </p:tgtEl>
                                        <p:attrNameLst>
                                          <p:attrName>style.visibility</p:attrName>
                                        </p:attrNameLst>
                                      </p:cBhvr>
                                      <p:to>
                                        <p:strVal val="visible"/>
                                      </p:to>
                                    </p:set>
                                    <p:animEffect transition="in" filter="fade">
                                      <p:cBhvr>
                                        <p:cTn id="27" dur="2000"/>
                                        <p:tgtEl>
                                          <p:spTgt spid="153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RESEARCH</a:t>
            </a:r>
            <a:br>
              <a:rPr lang="en-GB" dirty="0" smtClean="0"/>
            </a:br>
            <a:r>
              <a:rPr lang="en-GB" dirty="0" smtClean="0"/>
              <a:t>- collecting interview data</a:t>
            </a:r>
            <a:endParaRPr lang="en-GB" dirty="0"/>
          </a:p>
        </p:txBody>
      </p:sp>
      <p:sp>
        <p:nvSpPr>
          <p:cNvPr id="3" name="Content Placeholder 2"/>
          <p:cNvSpPr>
            <a:spLocks noGrp="1"/>
          </p:cNvSpPr>
          <p:nvPr>
            <p:ph idx="1"/>
          </p:nvPr>
        </p:nvSpPr>
        <p:spPr>
          <a:xfrm>
            <a:off x="685800" y="1916832"/>
            <a:ext cx="7772400" cy="4392488"/>
          </a:xfrm>
        </p:spPr>
        <p:txBody>
          <a:bodyPr/>
          <a:lstStyle/>
          <a:p>
            <a:pPr>
              <a:buNone/>
            </a:pPr>
            <a:r>
              <a:rPr lang="en-GB" dirty="0" smtClean="0"/>
              <a:t>Whether for an individual, or group interview, structured or unstructured the most widely accepted method for collecting data is;</a:t>
            </a:r>
          </a:p>
          <a:p>
            <a:r>
              <a:rPr lang="en-GB" dirty="0" smtClean="0"/>
              <a:t>Note taking</a:t>
            </a:r>
          </a:p>
          <a:p>
            <a:r>
              <a:rPr lang="en-GB" dirty="0" smtClean="0"/>
              <a:t>Recording</a:t>
            </a:r>
          </a:p>
          <a:p>
            <a:r>
              <a:rPr lang="en-GB" dirty="0" smtClean="0"/>
              <a:t>Or a combination of both</a:t>
            </a:r>
          </a:p>
          <a:p>
            <a:r>
              <a:rPr lang="en-GB" dirty="0" smtClean="0"/>
              <a:t>You are implicated so must remain neutral.</a:t>
            </a:r>
          </a:p>
          <a:p>
            <a:r>
              <a:rPr lang="en-GB" dirty="0" smtClean="0"/>
              <a:t>Groups need to be moderated, a real skill!</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RESEARCH</a:t>
            </a:r>
            <a:br>
              <a:rPr lang="en-GB" dirty="0" smtClean="0"/>
            </a:br>
            <a:r>
              <a:rPr lang="en-GB" dirty="0" smtClean="0"/>
              <a:t>- collecting observation data</a:t>
            </a:r>
            <a:endParaRPr lang="en-GB" dirty="0"/>
          </a:p>
        </p:txBody>
      </p:sp>
      <p:sp>
        <p:nvSpPr>
          <p:cNvPr id="3" name="Content Placeholder 2"/>
          <p:cNvSpPr>
            <a:spLocks noGrp="1"/>
          </p:cNvSpPr>
          <p:nvPr>
            <p:ph idx="1"/>
          </p:nvPr>
        </p:nvSpPr>
        <p:spPr>
          <a:xfrm>
            <a:off x="539552" y="1981200"/>
            <a:ext cx="8208912" cy="4328120"/>
          </a:xfrm>
        </p:spPr>
        <p:txBody>
          <a:bodyPr/>
          <a:lstStyle/>
          <a:p>
            <a:pPr>
              <a:buNone/>
            </a:pPr>
            <a:r>
              <a:rPr lang="en-GB" sz="2800" dirty="0" smtClean="0"/>
              <a:t>Famously this has been a core element in the reliability and validity of ethnocentric studies;</a:t>
            </a:r>
          </a:p>
          <a:p>
            <a:r>
              <a:rPr lang="en-GB" sz="2800" dirty="0" smtClean="0"/>
              <a:t>Watch and record actual behaviour obtrusively or </a:t>
            </a:r>
            <a:r>
              <a:rPr lang="en-GB" sz="2800" dirty="0"/>
              <a:t>unobtrusively via forms, diaries, </a:t>
            </a:r>
            <a:r>
              <a:rPr lang="en-GB" sz="2800" dirty="0" smtClean="0"/>
              <a:t>notebooks.</a:t>
            </a:r>
          </a:p>
          <a:p>
            <a:r>
              <a:rPr lang="en-GB" sz="2800" dirty="0" smtClean="0"/>
              <a:t>Use of recording equipment </a:t>
            </a:r>
            <a:r>
              <a:rPr lang="en-GB" sz="2800" smtClean="0"/>
              <a:t>– filming.</a:t>
            </a:r>
            <a:endParaRPr lang="en-GB" sz="2800" dirty="0" smtClean="0"/>
          </a:p>
          <a:p>
            <a:r>
              <a:rPr lang="en-GB" sz="2800" dirty="0" smtClean="0"/>
              <a:t>Collect data downstream from actual behaviour like looking at outcomes of activities - </a:t>
            </a:r>
            <a:r>
              <a:rPr lang="en-GB" sz="2800" dirty="0"/>
              <a:t>content </a:t>
            </a:r>
            <a:r>
              <a:rPr lang="en-GB" sz="2800" dirty="0" smtClean="0"/>
              <a:t>analysis.</a:t>
            </a:r>
          </a:p>
          <a:p>
            <a:r>
              <a:rPr lang="en-GB" sz="2800" dirty="0" smtClean="0"/>
              <a:t>Beware </a:t>
            </a:r>
            <a:r>
              <a:rPr lang="en-GB" sz="2800" dirty="0"/>
              <a:t>the Hawthorne effect, the observed acts as they think you expect them to act. </a:t>
            </a:r>
          </a:p>
          <a:p>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RESEARCH</a:t>
            </a:r>
            <a:br>
              <a:rPr lang="en-GB" dirty="0" smtClean="0"/>
            </a:br>
            <a:r>
              <a:rPr lang="en-GB" dirty="0" smtClean="0"/>
              <a:t>- projective techniques</a:t>
            </a:r>
            <a:endParaRPr lang="en-GB" dirty="0"/>
          </a:p>
        </p:txBody>
      </p:sp>
      <p:sp>
        <p:nvSpPr>
          <p:cNvPr id="3" name="Content Placeholder 2"/>
          <p:cNvSpPr>
            <a:spLocks noGrp="1"/>
          </p:cNvSpPr>
          <p:nvPr>
            <p:ph idx="1"/>
          </p:nvPr>
        </p:nvSpPr>
        <p:spPr/>
        <p:txBody>
          <a:bodyPr/>
          <a:lstStyle/>
          <a:p>
            <a:pPr marL="0" indent="0">
              <a:buNone/>
            </a:pPr>
            <a:r>
              <a:rPr lang="en-GB" dirty="0" smtClean="0"/>
              <a:t>The very nature of projective techniques makes data collection an issue. Not so much in the physical process of gaining the data as they can be collected either as hardcopy or even these days as digital copies. The real issue becomes the collection, storage and management of this data as it is often so wide ranging.</a:t>
            </a:r>
            <a:endParaRPr lang="en-GB" dirty="0"/>
          </a:p>
        </p:txBody>
      </p:sp>
    </p:spTree>
    <p:extLst>
      <p:ext uri="{BB962C8B-B14F-4D97-AF65-F5344CB8AC3E}">
        <p14:creationId xmlns:p14="http://schemas.microsoft.com/office/powerpoint/2010/main" val="3694842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TUTORIAL</a:t>
            </a:r>
            <a:endParaRPr lang="en-GB" dirty="0"/>
          </a:p>
        </p:txBody>
      </p:sp>
      <p:sp>
        <p:nvSpPr>
          <p:cNvPr id="5" name="Content Placeholder 4"/>
          <p:cNvSpPr>
            <a:spLocks noGrp="1"/>
          </p:cNvSpPr>
          <p:nvPr>
            <p:ph idx="1"/>
          </p:nvPr>
        </p:nvSpPr>
        <p:spPr>
          <a:xfrm>
            <a:off x="685800" y="1628800"/>
            <a:ext cx="7772400" cy="4680520"/>
          </a:xfrm>
        </p:spPr>
        <p:txBody>
          <a:bodyPr/>
          <a:lstStyle/>
          <a:p>
            <a:pPr marL="514350" indent="-514350">
              <a:buFont typeface="+mj-lt"/>
              <a:buAutoNum type="arabicPeriod"/>
            </a:pPr>
            <a:r>
              <a:rPr lang="en-GB" dirty="0" smtClean="0"/>
              <a:t>What is data collection and what is its role in the process?</a:t>
            </a:r>
          </a:p>
          <a:p>
            <a:pPr marL="514350" indent="-514350">
              <a:buFont typeface="+mj-lt"/>
              <a:buAutoNum type="arabicPeriod"/>
            </a:pPr>
            <a:r>
              <a:rPr lang="en-GB" dirty="0" smtClean="0"/>
              <a:t>How do we collect data in surveys, interviews and observations.</a:t>
            </a:r>
          </a:p>
          <a:p>
            <a:pPr marL="514350" indent="-514350">
              <a:buFont typeface="+mj-lt"/>
              <a:buAutoNum type="arabicPeriod"/>
            </a:pPr>
            <a:r>
              <a:rPr lang="en-GB" dirty="0" smtClean="0"/>
              <a:t>Identify problems faced when collecting data across the popular research methods used by marketers.</a:t>
            </a:r>
          </a:p>
          <a:p>
            <a:pPr marL="514350" indent="-514350">
              <a:buFont typeface="+mj-lt"/>
              <a:buAutoNum type="arabicPeriod"/>
            </a:pPr>
            <a:r>
              <a:rPr lang="en-GB" dirty="0" smtClean="0"/>
              <a:t>Which data collection do you consider to be the best and why?</a:t>
            </a:r>
          </a:p>
          <a:p>
            <a:pPr marL="514350" indent="-514350">
              <a:buFont typeface="+mj-lt"/>
              <a:buAutoNum type="arabicPeriod"/>
            </a:pPr>
            <a:endParaRPr lang="en-GB" dirty="0" smtClean="0"/>
          </a:p>
          <a:p>
            <a:pPr marL="514350" indent="-514350">
              <a:buFont typeface="+mj-lt"/>
              <a:buAutoNum type="arabicPeriod"/>
            </a:pPr>
            <a:endParaRPr lang="en-GB" dirty="0" smtClean="0"/>
          </a:p>
          <a:p>
            <a:pPr marL="514350" indent="-514350">
              <a:buFont typeface="+mj-lt"/>
              <a:buAutoNum type="arabicPeriod"/>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2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60648"/>
            <a:ext cx="7772400" cy="1224136"/>
          </a:xfrm>
        </p:spPr>
        <p:txBody>
          <a:bodyPr/>
          <a:lstStyle/>
          <a:p>
            <a:r>
              <a:rPr lang="en-GB" dirty="0" smtClean="0"/>
              <a:t>Student Task</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16874898"/>
              </p:ext>
            </p:extLst>
          </p:nvPr>
        </p:nvGraphicFramePr>
        <p:xfrm>
          <a:off x="683568" y="1772816"/>
          <a:ext cx="7772400" cy="3357262"/>
        </p:xfrm>
        <a:graphic>
          <a:graphicData uri="http://schemas.openxmlformats.org/drawingml/2006/table">
            <a:tbl>
              <a:tblPr firstRow="1" bandRow="1">
                <a:tableStyleId>{5C22544A-7EE6-4342-B048-85BDC9FD1C3A}</a:tableStyleId>
              </a:tblPr>
              <a:tblGrid>
                <a:gridCol w="1943100"/>
                <a:gridCol w="1943100"/>
                <a:gridCol w="1943100"/>
                <a:gridCol w="1943100"/>
              </a:tblGrid>
              <a:tr h="7410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Research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Method</a:t>
                      </a:r>
                      <a:endParaRPr lang="en-GB" dirty="0"/>
                    </a:p>
                  </a:txBody>
                  <a:tcPr/>
                </a:tc>
                <a:tc>
                  <a:txBody>
                    <a:bodyPr/>
                    <a:lstStyle/>
                    <a:p>
                      <a:r>
                        <a:rPr lang="en-GB" dirty="0" smtClean="0"/>
                        <a:t>Data </a:t>
                      </a:r>
                    </a:p>
                    <a:p>
                      <a:r>
                        <a:rPr lang="en-GB" dirty="0" smtClean="0"/>
                        <a:t>Collection</a:t>
                      </a:r>
                      <a:endParaRPr lang="en-GB" dirty="0"/>
                    </a:p>
                  </a:txBody>
                  <a:tcPr/>
                </a:tc>
                <a:tc>
                  <a:txBody>
                    <a:bodyPr/>
                    <a:lstStyle/>
                    <a:p>
                      <a:r>
                        <a:rPr lang="en-GB" dirty="0" smtClean="0"/>
                        <a:t>Data Interpretation</a:t>
                      </a:r>
                      <a:endParaRPr lang="en-GB" dirty="0"/>
                    </a:p>
                  </a:txBody>
                  <a:tcPr/>
                </a:tc>
                <a:tc>
                  <a:txBody>
                    <a:bodyPr/>
                    <a:lstStyle/>
                    <a:p>
                      <a:r>
                        <a:rPr lang="en-GB" dirty="0" smtClean="0"/>
                        <a:t>Data </a:t>
                      </a:r>
                    </a:p>
                    <a:p>
                      <a:r>
                        <a:rPr lang="en-GB" dirty="0" smtClean="0"/>
                        <a:t>Presentation</a:t>
                      </a:r>
                      <a:endParaRPr lang="en-GB" dirty="0"/>
                    </a:p>
                  </a:txBody>
                  <a:tcPr/>
                </a:tc>
              </a:tr>
              <a:tr h="429342">
                <a:tc>
                  <a:txBody>
                    <a:bodyPr/>
                    <a:lstStyle/>
                    <a:p>
                      <a:r>
                        <a:rPr lang="en-GB" dirty="0" smtClean="0"/>
                        <a:t>Experiments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4137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Testing</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Modeling</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429342">
                <a:tc>
                  <a:txBody>
                    <a:bodyPr/>
                    <a:lstStyle/>
                    <a:p>
                      <a:r>
                        <a:rPr lang="en-GB" dirty="0" smtClean="0"/>
                        <a:t>Statistical analysis </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Statistical modelling </a:t>
                      </a:r>
                    </a:p>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
        <p:nvSpPr>
          <p:cNvPr id="3" name="Rectangle 2"/>
          <p:cNvSpPr/>
          <p:nvPr/>
        </p:nvSpPr>
        <p:spPr bwMode="auto">
          <a:xfrm>
            <a:off x="4572000" y="1772816"/>
            <a:ext cx="3883968" cy="335726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517359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60648"/>
            <a:ext cx="7772400" cy="936104"/>
          </a:xfrm>
        </p:spPr>
        <p:txBody>
          <a:bodyPr/>
          <a:lstStyle/>
          <a:p>
            <a:r>
              <a:rPr lang="en-GB" dirty="0" smtClean="0"/>
              <a:t>Student Task</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2274707"/>
              </p:ext>
            </p:extLst>
          </p:nvPr>
        </p:nvGraphicFramePr>
        <p:xfrm>
          <a:off x="685800" y="1268758"/>
          <a:ext cx="7772400" cy="5228562"/>
        </p:xfrm>
        <a:graphic>
          <a:graphicData uri="http://schemas.openxmlformats.org/drawingml/2006/table">
            <a:tbl>
              <a:tblPr firstRow="1" bandRow="1">
                <a:tableStyleId>{5C22544A-7EE6-4342-B048-85BDC9FD1C3A}</a:tableStyleId>
              </a:tblPr>
              <a:tblGrid>
                <a:gridCol w="1943100"/>
                <a:gridCol w="1943100"/>
                <a:gridCol w="1943100"/>
                <a:gridCol w="1943100"/>
              </a:tblGrid>
              <a:tr h="7410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Surveys</a:t>
                      </a:r>
                      <a:endParaRPr lang="en-GB" dirty="0"/>
                    </a:p>
                  </a:txBody>
                  <a:tcPr/>
                </a:tc>
                <a:tc>
                  <a:txBody>
                    <a:bodyPr/>
                    <a:lstStyle/>
                    <a:p>
                      <a:r>
                        <a:rPr lang="en-GB" dirty="0" smtClean="0"/>
                        <a:t>Data </a:t>
                      </a:r>
                    </a:p>
                    <a:p>
                      <a:r>
                        <a:rPr lang="en-GB" dirty="0" smtClean="0"/>
                        <a:t>Collection</a:t>
                      </a:r>
                      <a:endParaRPr lang="en-GB" dirty="0"/>
                    </a:p>
                  </a:txBody>
                  <a:tcPr/>
                </a:tc>
                <a:tc>
                  <a:txBody>
                    <a:bodyPr/>
                    <a:lstStyle/>
                    <a:p>
                      <a:r>
                        <a:rPr lang="en-GB" dirty="0" smtClean="0"/>
                        <a:t>Data Interpretation</a:t>
                      </a:r>
                      <a:endParaRPr lang="en-GB" dirty="0"/>
                    </a:p>
                  </a:txBody>
                  <a:tcPr/>
                </a:tc>
                <a:tc>
                  <a:txBody>
                    <a:bodyPr/>
                    <a:lstStyle/>
                    <a:p>
                      <a:r>
                        <a:rPr lang="en-GB" dirty="0" smtClean="0"/>
                        <a:t>Data </a:t>
                      </a:r>
                    </a:p>
                    <a:p>
                      <a:r>
                        <a:rPr lang="en-GB" dirty="0" smtClean="0"/>
                        <a:t>Presentation</a:t>
                      </a:r>
                      <a:endParaRPr lang="en-GB" dirty="0"/>
                    </a:p>
                  </a:txBody>
                  <a:tcPr/>
                </a:tc>
              </a:tr>
              <a:tr h="429342">
                <a:tc>
                  <a:txBody>
                    <a:bodyPr/>
                    <a:lstStyle/>
                    <a:p>
                      <a:r>
                        <a:rPr lang="en-GB" dirty="0" smtClean="0"/>
                        <a:t>Face-to-face</a:t>
                      </a:r>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r>
              <a:tr h="7410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CATI T/phone </a:t>
                      </a:r>
                      <a:r>
                        <a:rPr lang="en-GB" dirty="0" err="1" smtClean="0"/>
                        <a:t>intrvw</a:t>
                      </a:r>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r>
              <a:tr h="429342">
                <a:tc>
                  <a:txBody>
                    <a:bodyPr/>
                    <a:lstStyle/>
                    <a:p>
                      <a:r>
                        <a:rPr lang="en-GB" dirty="0" smtClean="0"/>
                        <a:t>Self-administered </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429342">
                <a:tc>
                  <a:txBody>
                    <a:bodyPr/>
                    <a:lstStyle/>
                    <a:p>
                      <a:r>
                        <a:rPr lang="en-GB" dirty="0" smtClean="0"/>
                        <a:t>On-line</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r>
              <a:tr h="429342">
                <a:tc>
                  <a:txBody>
                    <a:bodyPr/>
                    <a:lstStyle/>
                    <a:p>
                      <a:r>
                        <a:rPr lang="en-GB" dirty="0" smtClean="0"/>
                        <a:t>Omnibus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Hall tests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Placement tests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7410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Simulated test markets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429342">
                <a:tc>
                  <a:txBody>
                    <a:bodyPr/>
                    <a:lstStyle/>
                    <a:p>
                      <a:r>
                        <a:rPr lang="en-GB" dirty="0" smtClean="0"/>
                        <a:t>Panels</a:t>
                      </a:r>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tr>
            </a:tbl>
          </a:graphicData>
        </a:graphic>
      </p:graphicFrame>
      <p:sp>
        <p:nvSpPr>
          <p:cNvPr id="3" name="Rectangle 2"/>
          <p:cNvSpPr/>
          <p:nvPr/>
        </p:nvSpPr>
        <p:spPr bwMode="auto">
          <a:xfrm>
            <a:off x="4572000" y="1268758"/>
            <a:ext cx="3886200" cy="522856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0349237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60648"/>
            <a:ext cx="7772400" cy="1224136"/>
          </a:xfrm>
        </p:spPr>
        <p:txBody>
          <a:bodyPr/>
          <a:lstStyle/>
          <a:p>
            <a:r>
              <a:rPr lang="en-GB" dirty="0" smtClean="0"/>
              <a:t>Student Task</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47214640"/>
              </p:ext>
            </p:extLst>
          </p:nvPr>
        </p:nvGraphicFramePr>
        <p:xfrm>
          <a:off x="683568" y="1772816"/>
          <a:ext cx="7772400" cy="4553678"/>
        </p:xfrm>
        <a:graphic>
          <a:graphicData uri="http://schemas.openxmlformats.org/drawingml/2006/table">
            <a:tbl>
              <a:tblPr firstRow="1" bandRow="1">
                <a:tableStyleId>{5C22544A-7EE6-4342-B048-85BDC9FD1C3A}</a:tableStyleId>
              </a:tblPr>
              <a:tblGrid>
                <a:gridCol w="1943100"/>
                <a:gridCol w="1943100"/>
                <a:gridCol w="1943100"/>
                <a:gridCol w="1943100"/>
              </a:tblGrid>
              <a:tr h="7410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Research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Method</a:t>
                      </a:r>
                      <a:endParaRPr lang="en-GB" dirty="0"/>
                    </a:p>
                  </a:txBody>
                  <a:tcPr/>
                </a:tc>
                <a:tc>
                  <a:txBody>
                    <a:bodyPr/>
                    <a:lstStyle/>
                    <a:p>
                      <a:r>
                        <a:rPr lang="en-GB" dirty="0" smtClean="0"/>
                        <a:t>Data </a:t>
                      </a:r>
                    </a:p>
                    <a:p>
                      <a:r>
                        <a:rPr lang="en-GB" dirty="0" smtClean="0"/>
                        <a:t>Collection</a:t>
                      </a:r>
                      <a:endParaRPr lang="en-GB" dirty="0"/>
                    </a:p>
                  </a:txBody>
                  <a:tcPr/>
                </a:tc>
                <a:tc>
                  <a:txBody>
                    <a:bodyPr/>
                    <a:lstStyle/>
                    <a:p>
                      <a:r>
                        <a:rPr lang="en-GB" dirty="0" smtClean="0"/>
                        <a:t>Data Interpretation</a:t>
                      </a:r>
                      <a:endParaRPr lang="en-GB" dirty="0"/>
                    </a:p>
                  </a:txBody>
                  <a:tcPr/>
                </a:tc>
                <a:tc>
                  <a:txBody>
                    <a:bodyPr/>
                    <a:lstStyle/>
                    <a:p>
                      <a:r>
                        <a:rPr lang="en-GB" dirty="0" smtClean="0"/>
                        <a:t>Data </a:t>
                      </a:r>
                    </a:p>
                    <a:p>
                      <a:r>
                        <a:rPr lang="en-GB" dirty="0" smtClean="0"/>
                        <a:t>Presentation</a:t>
                      </a:r>
                      <a:endParaRPr lang="en-GB" dirty="0"/>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Individual interviews</a:t>
                      </a:r>
                    </a:p>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r>
              <a:tr h="4137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Focus group discussions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Ethnographics</a:t>
                      </a:r>
                      <a:r>
                        <a:rPr lang="en-US" dirty="0" smtClean="0"/>
                        <a:t> </a:t>
                      </a:r>
                      <a:r>
                        <a:rPr lang="en-US" dirty="0" err="1" smtClean="0"/>
                        <a:t>esp</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Observations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Panels </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Projective techniques</a:t>
                      </a:r>
                    </a:p>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
        <p:nvSpPr>
          <p:cNvPr id="3" name="Rectangle 2"/>
          <p:cNvSpPr/>
          <p:nvPr/>
        </p:nvSpPr>
        <p:spPr bwMode="auto">
          <a:xfrm>
            <a:off x="4572000" y="1772816"/>
            <a:ext cx="3883968" cy="4553678"/>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399185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60648"/>
            <a:ext cx="7772400" cy="1224136"/>
          </a:xfrm>
        </p:spPr>
        <p:txBody>
          <a:bodyPr/>
          <a:lstStyle/>
          <a:p>
            <a:r>
              <a:rPr lang="en-GB" dirty="0" smtClean="0"/>
              <a:t>Student Tasks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09069391"/>
              </p:ext>
            </p:extLst>
          </p:nvPr>
        </p:nvGraphicFramePr>
        <p:xfrm>
          <a:off x="0" y="1772816"/>
          <a:ext cx="9144000" cy="5085185"/>
        </p:xfrm>
        <a:graphic>
          <a:graphicData uri="http://schemas.openxmlformats.org/drawingml/2006/table">
            <a:tbl>
              <a:tblPr firstRow="1" bandRow="1">
                <a:tableStyleId>{5C22544A-7EE6-4342-B048-85BDC9FD1C3A}</a:tableStyleId>
              </a:tblPr>
              <a:tblGrid>
                <a:gridCol w="2286000"/>
                <a:gridCol w="2286000"/>
                <a:gridCol w="2286000"/>
                <a:gridCol w="2286000"/>
              </a:tblGrid>
              <a:tr h="9560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Research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Method</a:t>
                      </a:r>
                      <a:endParaRPr lang="en-GB" dirty="0"/>
                    </a:p>
                  </a:txBody>
                  <a:tcPr/>
                </a:tc>
                <a:tc>
                  <a:txBody>
                    <a:bodyPr/>
                    <a:lstStyle/>
                    <a:p>
                      <a:r>
                        <a:rPr lang="en-GB" dirty="0" smtClean="0"/>
                        <a:t>Data </a:t>
                      </a:r>
                    </a:p>
                    <a:p>
                      <a:r>
                        <a:rPr lang="en-GB" dirty="0" smtClean="0"/>
                        <a:t>Collection</a:t>
                      </a:r>
                      <a:endParaRPr lang="en-GB" dirty="0"/>
                    </a:p>
                  </a:txBody>
                  <a:tcPr/>
                </a:tc>
                <a:tc>
                  <a:txBody>
                    <a:bodyPr/>
                    <a:lstStyle/>
                    <a:p>
                      <a:r>
                        <a:rPr lang="en-GB" dirty="0" smtClean="0"/>
                        <a:t>Data Interpretation</a:t>
                      </a:r>
                      <a:endParaRPr lang="en-GB" dirty="0"/>
                    </a:p>
                  </a:txBody>
                  <a:tcPr/>
                </a:tc>
                <a:tc>
                  <a:txBody>
                    <a:bodyPr/>
                    <a:lstStyle/>
                    <a:p>
                      <a:r>
                        <a:rPr lang="en-GB" dirty="0" smtClean="0"/>
                        <a:t>Data </a:t>
                      </a:r>
                    </a:p>
                    <a:p>
                      <a:r>
                        <a:rPr lang="en-GB" dirty="0" smtClean="0"/>
                        <a:t>Presentation</a:t>
                      </a:r>
                      <a:endParaRPr lang="en-GB" dirty="0"/>
                    </a:p>
                  </a:txBody>
                  <a:tcPr/>
                </a:tc>
              </a:tr>
              <a:tr h="825818">
                <a:tc>
                  <a:txBody>
                    <a:bodyPr/>
                    <a:lstStyle/>
                    <a:p>
                      <a:r>
                        <a:rPr lang="en-GB" dirty="0" smtClean="0"/>
                        <a:t>Experiments</a:t>
                      </a:r>
                      <a:endParaRPr lang="en-GB" dirty="0"/>
                    </a:p>
                  </a:txBody>
                  <a:tcPr/>
                </a:tc>
                <a:tc>
                  <a:txBody>
                    <a:bodyPr/>
                    <a:lstStyle/>
                    <a:p>
                      <a:r>
                        <a:rPr lang="en-GB" dirty="0" smtClean="0"/>
                        <a:t>Recording outcomes</a:t>
                      </a:r>
                      <a:endParaRPr lang="en-GB" dirty="0"/>
                    </a:p>
                  </a:txBody>
                  <a:tcPr/>
                </a:tc>
                <a:tc>
                  <a:txBody>
                    <a:bodyPr/>
                    <a:lstStyle/>
                    <a:p>
                      <a:r>
                        <a:rPr lang="en-GB" dirty="0" smtClean="0"/>
                        <a:t>Discuss relationships</a:t>
                      </a:r>
                      <a:endParaRPr lang="en-GB" dirty="0"/>
                    </a:p>
                  </a:txBody>
                  <a:tcPr/>
                </a:tc>
                <a:tc>
                  <a:txBody>
                    <a:bodyPr/>
                    <a:lstStyle/>
                    <a:p>
                      <a:r>
                        <a:rPr lang="en-GB" dirty="0" smtClean="0"/>
                        <a:t>Tables, figs, diagrams, schemes</a:t>
                      </a:r>
                      <a:endParaRPr lang="en-GB" dirty="0"/>
                    </a:p>
                  </a:txBody>
                  <a:tcPr/>
                </a:tc>
              </a:tr>
              <a:tr h="82581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Testing</a:t>
                      </a:r>
                      <a:endParaRPr lang="en-GB" dirty="0"/>
                    </a:p>
                  </a:txBody>
                  <a:tcPr/>
                </a:tc>
                <a:tc>
                  <a:txBody>
                    <a:bodyPr/>
                    <a:lstStyle/>
                    <a:p>
                      <a:r>
                        <a:rPr lang="en-GB" dirty="0" smtClean="0"/>
                        <a:t>Recording outcomes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Discuss relationships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Tables, figs, diagrams, schemes</a:t>
                      </a:r>
                      <a:endParaRPr lang="en-GB" dirty="0"/>
                    </a:p>
                  </a:txBody>
                  <a:tcPr/>
                </a:tc>
              </a:tr>
              <a:tr h="82581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Modeling</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Recording outcomes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Discuss relationships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Tables, figs, diagrams, schemes</a:t>
                      </a:r>
                      <a:endParaRPr lang="en-GB" dirty="0"/>
                    </a:p>
                  </a:txBody>
                  <a:tcPr/>
                </a:tc>
              </a:tr>
              <a:tr h="825818">
                <a:tc>
                  <a:txBody>
                    <a:bodyPr/>
                    <a:lstStyle/>
                    <a:p>
                      <a:r>
                        <a:rPr lang="en-GB" dirty="0" smtClean="0"/>
                        <a:t>Statistical analysis </a:t>
                      </a:r>
                      <a:endParaRPr lang="en-GB" dirty="0"/>
                    </a:p>
                  </a:txBody>
                  <a:tcPr/>
                </a:tc>
                <a:tc>
                  <a:txBody>
                    <a:bodyPr/>
                    <a:lstStyle/>
                    <a:p>
                      <a:r>
                        <a:rPr lang="en-GB" dirty="0" smtClean="0"/>
                        <a:t>Databases internal &amp; external</a:t>
                      </a:r>
                      <a:endParaRPr lang="en-GB" dirty="0"/>
                    </a:p>
                  </a:txBody>
                  <a:tcPr/>
                </a:tc>
                <a:tc>
                  <a:txBody>
                    <a:bodyPr/>
                    <a:lstStyle/>
                    <a:p>
                      <a:r>
                        <a:rPr lang="en-GB" dirty="0" smtClean="0"/>
                        <a:t>Trends, patterns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Tables, figs, diagrams, schemes</a:t>
                      </a:r>
                      <a:endParaRPr lang="en-GB" dirty="0"/>
                    </a:p>
                  </a:txBody>
                  <a:tcPr/>
                </a:tc>
              </a:tr>
              <a:tr h="82581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Statistical modelling</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Databases internal &amp; external</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Trends, patterns</a:t>
                      </a:r>
                    </a:p>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Models</a:t>
                      </a:r>
                    </a:p>
                    <a:p>
                      <a:endParaRPr lang="en-GB" dirty="0"/>
                    </a:p>
                  </a:txBody>
                  <a:tcPr/>
                </a:tc>
              </a:tr>
            </a:tbl>
          </a:graphicData>
        </a:graphic>
      </p:graphicFrame>
      <p:sp>
        <p:nvSpPr>
          <p:cNvPr id="3" name="Rectangle 2"/>
          <p:cNvSpPr/>
          <p:nvPr/>
        </p:nvSpPr>
        <p:spPr bwMode="auto">
          <a:xfrm flipV="1">
            <a:off x="4572000" y="6597352"/>
            <a:ext cx="4572000" cy="30636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7677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347751462"/>
              </p:ext>
            </p:extLst>
          </p:nvPr>
        </p:nvGraphicFramePr>
        <p:xfrm>
          <a:off x="0" y="-2"/>
          <a:ext cx="9144000" cy="6858001"/>
        </p:xfrm>
        <a:graphic>
          <a:graphicData uri="http://schemas.openxmlformats.org/drawingml/2006/table">
            <a:tbl>
              <a:tblPr firstRow="1" bandRow="1">
                <a:tableStyleId>{5C22544A-7EE6-4342-B048-85BDC9FD1C3A}</a:tableStyleId>
              </a:tblPr>
              <a:tblGrid>
                <a:gridCol w="2286000"/>
                <a:gridCol w="2286000"/>
                <a:gridCol w="2286000"/>
                <a:gridCol w="2286000"/>
              </a:tblGrid>
              <a:tr h="722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Surveys</a:t>
                      </a:r>
                      <a:endParaRPr lang="en-GB" dirty="0"/>
                    </a:p>
                  </a:txBody>
                  <a:tcPr/>
                </a:tc>
                <a:tc>
                  <a:txBody>
                    <a:bodyPr/>
                    <a:lstStyle/>
                    <a:p>
                      <a:r>
                        <a:rPr lang="en-GB" dirty="0" smtClean="0"/>
                        <a:t>Data </a:t>
                      </a:r>
                    </a:p>
                    <a:p>
                      <a:r>
                        <a:rPr lang="en-GB" dirty="0" smtClean="0"/>
                        <a:t>Collection</a:t>
                      </a:r>
                      <a:endParaRPr lang="en-GB" dirty="0"/>
                    </a:p>
                  </a:txBody>
                  <a:tcPr/>
                </a:tc>
                <a:tc>
                  <a:txBody>
                    <a:bodyPr/>
                    <a:lstStyle/>
                    <a:p>
                      <a:r>
                        <a:rPr lang="en-GB" dirty="0" smtClean="0"/>
                        <a:t>Data Interpretation</a:t>
                      </a:r>
                      <a:endParaRPr lang="en-GB" dirty="0"/>
                    </a:p>
                  </a:txBody>
                  <a:tcPr/>
                </a:tc>
                <a:tc>
                  <a:txBody>
                    <a:bodyPr/>
                    <a:lstStyle/>
                    <a:p>
                      <a:r>
                        <a:rPr lang="en-GB" dirty="0" smtClean="0"/>
                        <a:t>Data </a:t>
                      </a:r>
                    </a:p>
                    <a:p>
                      <a:r>
                        <a:rPr lang="en-GB" dirty="0" smtClean="0"/>
                        <a:t>Presentation</a:t>
                      </a:r>
                      <a:endParaRPr lang="en-GB" dirty="0"/>
                    </a:p>
                  </a:txBody>
                  <a:tcPr/>
                </a:tc>
              </a:tr>
              <a:tr h="670276">
                <a:tc>
                  <a:txBody>
                    <a:bodyPr/>
                    <a:lstStyle/>
                    <a:p>
                      <a:r>
                        <a:rPr lang="en-GB" dirty="0" smtClean="0"/>
                        <a:t>Face-to-face</a:t>
                      </a:r>
                      <a:endParaRPr lang="en-GB" dirty="0"/>
                    </a:p>
                  </a:txBody>
                  <a:tcPr/>
                </a:tc>
                <a:tc>
                  <a:txBody>
                    <a:bodyPr/>
                    <a:lstStyle/>
                    <a:p>
                      <a:r>
                        <a:rPr lang="en-GB" dirty="0" smtClean="0"/>
                        <a:t>Questionnaire</a:t>
                      </a:r>
                      <a:endParaRPr lang="en-GB" dirty="0"/>
                    </a:p>
                  </a:txBody>
                  <a:tcPr/>
                </a:tc>
                <a:tc>
                  <a:txBody>
                    <a:bodyPr/>
                    <a:lstStyle/>
                    <a:p>
                      <a:r>
                        <a:rPr lang="en-GB" dirty="0" smtClean="0"/>
                        <a:t>Explanations, referencing</a:t>
                      </a:r>
                      <a:endParaRPr lang="en-GB" dirty="0"/>
                    </a:p>
                  </a:txBody>
                  <a:tcPr/>
                </a:tc>
                <a:tc>
                  <a:txBody>
                    <a:bodyPr/>
                    <a:lstStyle/>
                    <a:p>
                      <a:r>
                        <a:rPr lang="en-GB" dirty="0" smtClean="0"/>
                        <a:t>Tables, figs, charts, graphs, graphics</a:t>
                      </a:r>
                      <a:endParaRPr lang="en-GB" dirty="0"/>
                    </a:p>
                  </a:txBody>
                  <a:tcPr/>
                </a:tc>
              </a:tr>
              <a:tr h="722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CATI Telephone interview</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Questionnaire</a:t>
                      </a:r>
                      <a:endParaRPr lang="en-GB" dirty="0"/>
                    </a:p>
                  </a:txBody>
                  <a:tcPr/>
                </a:tc>
                <a:tc>
                  <a:txBody>
                    <a:bodyPr/>
                    <a:lstStyle/>
                    <a:p>
                      <a:r>
                        <a:rPr lang="en-GB" dirty="0" smtClean="0"/>
                        <a:t>Explanations, referencing</a:t>
                      </a:r>
                      <a:endParaRPr lang="en-GB" dirty="0"/>
                    </a:p>
                  </a:txBody>
                  <a:tcPr/>
                </a:tc>
                <a:tc>
                  <a:txBody>
                    <a:bodyPr/>
                    <a:lstStyle/>
                    <a:p>
                      <a:r>
                        <a:rPr lang="en-GB" smtClean="0"/>
                        <a:t>Tables, figs, charts, graphs, graphics</a:t>
                      </a:r>
                      <a:endParaRPr lang="en-GB" dirty="0"/>
                    </a:p>
                  </a:txBody>
                  <a:tcPr/>
                </a:tc>
              </a:tr>
              <a:tr h="670276">
                <a:tc>
                  <a:txBody>
                    <a:bodyPr/>
                    <a:lstStyle/>
                    <a:p>
                      <a:r>
                        <a:rPr lang="en-GB" dirty="0" smtClean="0"/>
                        <a:t>Self-administered </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Questionnaire</a:t>
                      </a:r>
                      <a:endParaRPr lang="en-GB" dirty="0"/>
                    </a:p>
                  </a:txBody>
                  <a:tcPr/>
                </a:tc>
                <a:tc>
                  <a:txBody>
                    <a:bodyPr/>
                    <a:lstStyle/>
                    <a:p>
                      <a:r>
                        <a:rPr lang="en-GB" smtClean="0"/>
                        <a:t>Explanations, referencing</a:t>
                      </a:r>
                      <a:endParaRPr lang="en-GB" dirty="0"/>
                    </a:p>
                  </a:txBody>
                  <a:tcPr/>
                </a:tc>
                <a:tc>
                  <a:txBody>
                    <a:bodyPr/>
                    <a:lstStyle/>
                    <a:p>
                      <a:r>
                        <a:rPr lang="en-GB" smtClean="0"/>
                        <a:t>Tables, figs, charts, graphs, graphics</a:t>
                      </a:r>
                      <a:endParaRPr lang="en-GB" dirty="0"/>
                    </a:p>
                  </a:txBody>
                  <a:tcPr/>
                </a:tc>
              </a:tr>
              <a:tr h="670276">
                <a:tc>
                  <a:txBody>
                    <a:bodyPr/>
                    <a:lstStyle/>
                    <a:p>
                      <a:r>
                        <a:rPr lang="en-GB" dirty="0" smtClean="0"/>
                        <a:t>On-line</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Questionnaire</a:t>
                      </a:r>
                      <a:endParaRPr lang="en-GB" dirty="0"/>
                    </a:p>
                  </a:txBody>
                  <a:tcPr/>
                </a:tc>
                <a:tc>
                  <a:txBody>
                    <a:bodyPr/>
                    <a:lstStyle/>
                    <a:p>
                      <a:r>
                        <a:rPr lang="en-GB" smtClean="0"/>
                        <a:t>Explanations, referencing</a:t>
                      </a:r>
                      <a:endParaRPr lang="en-GB" dirty="0"/>
                    </a:p>
                  </a:txBody>
                  <a:tcPr/>
                </a:tc>
                <a:tc>
                  <a:txBody>
                    <a:bodyPr/>
                    <a:lstStyle/>
                    <a:p>
                      <a:r>
                        <a:rPr lang="en-GB" smtClean="0"/>
                        <a:t>Tables, figs, charts, graphs, graphics</a:t>
                      </a:r>
                      <a:endParaRPr lang="en-GB" dirty="0"/>
                    </a:p>
                  </a:txBody>
                  <a:tcPr/>
                </a:tc>
              </a:tr>
              <a:tr h="670276">
                <a:tc>
                  <a:txBody>
                    <a:bodyPr/>
                    <a:lstStyle/>
                    <a:p>
                      <a:r>
                        <a:rPr lang="en-GB" dirty="0" smtClean="0"/>
                        <a:t>Omnibus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Questionnaire</a:t>
                      </a:r>
                      <a:endParaRPr lang="en-GB" dirty="0"/>
                    </a:p>
                  </a:txBody>
                  <a:tcPr/>
                </a:tc>
                <a:tc>
                  <a:txBody>
                    <a:bodyPr/>
                    <a:lstStyle/>
                    <a:p>
                      <a:r>
                        <a:rPr lang="en-GB" smtClean="0"/>
                        <a:t>Explanations, referencing</a:t>
                      </a:r>
                      <a:endParaRPr lang="en-GB" dirty="0"/>
                    </a:p>
                  </a:txBody>
                  <a:tcPr/>
                </a:tc>
                <a:tc>
                  <a:txBody>
                    <a:bodyPr/>
                    <a:lstStyle/>
                    <a:p>
                      <a:r>
                        <a:rPr lang="en-GB" smtClean="0"/>
                        <a:t>Tables, figs, charts, graphs, graphics</a:t>
                      </a:r>
                      <a:endParaRPr lang="en-GB" dirty="0"/>
                    </a:p>
                  </a:txBody>
                  <a:tcPr/>
                </a:tc>
              </a:tr>
              <a:tr h="6702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Hall tests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Questionnaire</a:t>
                      </a:r>
                      <a:endParaRPr lang="en-GB" dirty="0"/>
                    </a:p>
                  </a:txBody>
                  <a:tcPr/>
                </a:tc>
                <a:tc>
                  <a:txBody>
                    <a:bodyPr/>
                    <a:lstStyle/>
                    <a:p>
                      <a:r>
                        <a:rPr lang="en-GB" smtClean="0"/>
                        <a:t>Explanations, referencing</a:t>
                      </a:r>
                      <a:endParaRPr lang="en-GB" dirty="0"/>
                    </a:p>
                  </a:txBody>
                  <a:tcPr/>
                </a:tc>
                <a:tc>
                  <a:txBody>
                    <a:bodyPr/>
                    <a:lstStyle/>
                    <a:p>
                      <a:r>
                        <a:rPr lang="en-GB" smtClean="0"/>
                        <a:t>Tables, figs, charts, graphs, graphics</a:t>
                      </a:r>
                      <a:endParaRPr lang="en-GB" dirty="0"/>
                    </a:p>
                  </a:txBody>
                  <a:tcPr/>
                </a:tc>
              </a:tr>
              <a:tr h="6702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Placement tests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Questionnaire</a:t>
                      </a:r>
                      <a:endParaRPr lang="en-GB" dirty="0"/>
                    </a:p>
                  </a:txBody>
                  <a:tcPr/>
                </a:tc>
                <a:tc>
                  <a:txBody>
                    <a:bodyPr/>
                    <a:lstStyle/>
                    <a:p>
                      <a:r>
                        <a:rPr lang="en-GB" smtClean="0"/>
                        <a:t>Explanations, referencing</a:t>
                      </a:r>
                      <a:endParaRPr lang="en-GB" dirty="0"/>
                    </a:p>
                  </a:txBody>
                  <a:tcPr/>
                </a:tc>
                <a:tc>
                  <a:txBody>
                    <a:bodyPr/>
                    <a:lstStyle/>
                    <a:p>
                      <a:r>
                        <a:rPr lang="en-GB" smtClean="0"/>
                        <a:t>Tables, figs, charts, graphs, graphics</a:t>
                      </a:r>
                      <a:endParaRPr lang="en-GB" dirty="0"/>
                    </a:p>
                  </a:txBody>
                  <a:tcPr/>
                </a:tc>
              </a:tr>
              <a:tr h="722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Simulated test markets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Questionnaire</a:t>
                      </a:r>
                    </a:p>
                    <a:p>
                      <a:endParaRPr lang="en-GB" dirty="0"/>
                    </a:p>
                  </a:txBody>
                  <a:tcPr/>
                </a:tc>
                <a:tc>
                  <a:txBody>
                    <a:bodyPr/>
                    <a:lstStyle/>
                    <a:p>
                      <a:r>
                        <a:rPr lang="en-GB" smtClean="0"/>
                        <a:t>Explanations, referencing</a:t>
                      </a:r>
                      <a:endParaRPr lang="en-GB" dirty="0"/>
                    </a:p>
                  </a:txBody>
                  <a:tcPr/>
                </a:tc>
                <a:tc>
                  <a:txBody>
                    <a:bodyPr/>
                    <a:lstStyle/>
                    <a:p>
                      <a:r>
                        <a:rPr lang="en-GB" dirty="0" smtClean="0"/>
                        <a:t>Tables, figs, charts, graphs, graphics</a:t>
                      </a:r>
                      <a:endParaRPr lang="en-GB" dirty="0"/>
                    </a:p>
                  </a:txBody>
                  <a:tcPr/>
                </a:tc>
              </a:tr>
              <a:tr h="670276">
                <a:tc>
                  <a:txBody>
                    <a:bodyPr/>
                    <a:lstStyle/>
                    <a:p>
                      <a:r>
                        <a:rPr lang="en-GB" dirty="0" smtClean="0"/>
                        <a:t>Panels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Questionnaire</a:t>
                      </a:r>
                      <a:endParaRPr lang="en-GB" dirty="0"/>
                    </a:p>
                  </a:txBody>
                  <a:tcPr/>
                </a:tc>
                <a:tc>
                  <a:txBody>
                    <a:bodyPr/>
                    <a:lstStyle/>
                    <a:p>
                      <a:r>
                        <a:rPr lang="en-GB" dirty="0" smtClean="0"/>
                        <a:t>Explanations, referencing</a:t>
                      </a:r>
                      <a:endParaRPr lang="en-GB" dirty="0"/>
                    </a:p>
                  </a:txBody>
                  <a:tcPr/>
                </a:tc>
                <a:tc>
                  <a:txBody>
                    <a:bodyPr/>
                    <a:lstStyle/>
                    <a:p>
                      <a:r>
                        <a:rPr lang="en-GB" dirty="0" smtClean="0"/>
                        <a:t>Tables, figs, charts, graphs, graphics</a:t>
                      </a:r>
                      <a:endParaRPr lang="en-GB" dirty="0"/>
                    </a:p>
                  </a:txBody>
                  <a:tcPr/>
                </a:tc>
              </a:tr>
            </a:tbl>
          </a:graphicData>
        </a:graphic>
      </p:graphicFrame>
      <p:sp>
        <p:nvSpPr>
          <p:cNvPr id="2" name="Rectangle 1"/>
          <p:cNvSpPr/>
          <p:nvPr/>
        </p:nvSpPr>
        <p:spPr bwMode="auto">
          <a:xfrm flipV="1">
            <a:off x="4572000" y="6741368"/>
            <a:ext cx="4572000" cy="20455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435833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60648"/>
            <a:ext cx="7772400" cy="1224136"/>
          </a:xfrm>
        </p:spPr>
        <p:txBody>
          <a:bodyPr/>
          <a:lstStyle/>
          <a:p>
            <a:r>
              <a:rPr lang="en-GB" dirty="0" smtClean="0"/>
              <a:t>Student Task</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29299024"/>
              </p:ext>
            </p:extLst>
          </p:nvPr>
        </p:nvGraphicFramePr>
        <p:xfrm>
          <a:off x="683568" y="1772816"/>
          <a:ext cx="7772400" cy="4764416"/>
        </p:xfrm>
        <a:graphic>
          <a:graphicData uri="http://schemas.openxmlformats.org/drawingml/2006/table">
            <a:tbl>
              <a:tblPr firstRow="1" bandRow="1">
                <a:tableStyleId>{5C22544A-7EE6-4342-B048-85BDC9FD1C3A}</a:tableStyleId>
              </a:tblPr>
              <a:tblGrid>
                <a:gridCol w="1943100"/>
                <a:gridCol w="1943100"/>
                <a:gridCol w="1943100"/>
                <a:gridCol w="1943100"/>
              </a:tblGrid>
              <a:tr h="7410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Research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Method</a:t>
                      </a:r>
                      <a:endParaRPr lang="en-GB" dirty="0"/>
                    </a:p>
                  </a:txBody>
                  <a:tcPr/>
                </a:tc>
                <a:tc>
                  <a:txBody>
                    <a:bodyPr/>
                    <a:lstStyle/>
                    <a:p>
                      <a:r>
                        <a:rPr lang="en-GB" dirty="0" smtClean="0"/>
                        <a:t>Data </a:t>
                      </a:r>
                    </a:p>
                    <a:p>
                      <a:r>
                        <a:rPr lang="en-GB" dirty="0" smtClean="0"/>
                        <a:t>Collection</a:t>
                      </a:r>
                      <a:endParaRPr lang="en-GB" dirty="0"/>
                    </a:p>
                  </a:txBody>
                  <a:tcPr/>
                </a:tc>
                <a:tc>
                  <a:txBody>
                    <a:bodyPr/>
                    <a:lstStyle/>
                    <a:p>
                      <a:r>
                        <a:rPr lang="en-GB" dirty="0" smtClean="0"/>
                        <a:t>Data Interpretation</a:t>
                      </a:r>
                      <a:endParaRPr lang="en-GB" dirty="0"/>
                    </a:p>
                  </a:txBody>
                  <a:tcPr/>
                </a:tc>
                <a:tc>
                  <a:txBody>
                    <a:bodyPr/>
                    <a:lstStyle/>
                    <a:p>
                      <a:r>
                        <a:rPr lang="en-GB" dirty="0" smtClean="0"/>
                        <a:t>Data </a:t>
                      </a:r>
                    </a:p>
                    <a:p>
                      <a:r>
                        <a:rPr lang="en-GB" dirty="0" smtClean="0"/>
                        <a:t>Presentation</a:t>
                      </a:r>
                      <a:endParaRPr lang="en-GB" dirty="0"/>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Individual interviews</a:t>
                      </a:r>
                    </a:p>
                    <a:p>
                      <a:endParaRPr lang="en-GB" dirty="0"/>
                    </a:p>
                  </a:txBody>
                  <a:tcPr/>
                </a:tc>
                <a:tc>
                  <a:txBody>
                    <a:bodyPr/>
                    <a:lstStyle/>
                    <a:p>
                      <a:r>
                        <a:rPr lang="en-GB" dirty="0" smtClean="0"/>
                        <a:t>Recordings</a:t>
                      </a:r>
                      <a:endParaRPr lang="en-GB" dirty="0"/>
                    </a:p>
                  </a:txBody>
                  <a:tcPr/>
                </a:tc>
                <a:tc>
                  <a:txBody>
                    <a:bodyPr/>
                    <a:lstStyle/>
                    <a:p>
                      <a:r>
                        <a:rPr lang="en-GB" dirty="0" smtClean="0"/>
                        <a:t>Identifying key phrases and body language</a:t>
                      </a:r>
                      <a:endParaRPr lang="en-GB" dirty="0"/>
                    </a:p>
                  </a:txBody>
                  <a:tcPr/>
                </a:tc>
                <a:tc>
                  <a:txBody>
                    <a:bodyPr/>
                    <a:lstStyle/>
                    <a:p>
                      <a:r>
                        <a:rPr lang="en-GB" dirty="0" smtClean="0"/>
                        <a:t>Quotations</a:t>
                      </a:r>
                      <a:endParaRPr lang="en-GB" dirty="0"/>
                    </a:p>
                  </a:txBody>
                  <a:tcPr/>
                </a:tc>
              </a:tr>
              <a:tr h="4137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Focus group discussions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tc>
                  <a:txBody>
                    <a:bodyPr/>
                    <a:lstStyle/>
                    <a:p>
                      <a:r>
                        <a:rPr lang="en-GB" dirty="0" smtClean="0"/>
                        <a:t>Recordings and</a:t>
                      </a:r>
                      <a:r>
                        <a:rPr lang="en-GB" baseline="0" dirty="0" smtClean="0"/>
                        <a:t> filming</a:t>
                      </a:r>
                      <a:endParaRPr lang="en-GB" dirty="0"/>
                    </a:p>
                  </a:txBody>
                  <a:tcPr/>
                </a:tc>
                <a:tc>
                  <a:txBody>
                    <a:bodyPr/>
                    <a:lstStyle/>
                    <a:p>
                      <a:r>
                        <a:rPr lang="en-GB" dirty="0" smtClean="0"/>
                        <a:t>Recurring themes &amp; issues</a:t>
                      </a:r>
                      <a:endParaRPr lang="en-GB" dirty="0"/>
                    </a:p>
                  </a:txBody>
                  <a:tcPr/>
                </a:tc>
                <a:tc>
                  <a:txBody>
                    <a:bodyPr/>
                    <a:lstStyle/>
                    <a:p>
                      <a:r>
                        <a:rPr lang="en-GB" dirty="0" smtClean="0"/>
                        <a:t>Quotations, key themes and issues</a:t>
                      </a:r>
                      <a:endParaRPr lang="en-GB" dirty="0"/>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Ethnographics</a:t>
                      </a:r>
                      <a:r>
                        <a:rPr lang="en-US" dirty="0" smtClean="0"/>
                        <a:t> </a:t>
                      </a:r>
                      <a:r>
                        <a:rPr lang="en-US" dirty="0" err="1" smtClean="0"/>
                        <a:t>esp</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Observations</a:t>
                      </a:r>
                      <a:endParaRPr lang="en-GB" dirty="0"/>
                    </a:p>
                  </a:txBody>
                  <a:tcPr/>
                </a:tc>
                <a:tc>
                  <a:txBody>
                    <a:bodyPr/>
                    <a:lstStyle/>
                    <a:p>
                      <a:r>
                        <a:rPr lang="en-GB" dirty="0" smtClean="0"/>
                        <a:t>Recording, filming, notetaking</a:t>
                      </a:r>
                      <a:endParaRPr lang="en-GB" dirty="0"/>
                    </a:p>
                  </a:txBody>
                  <a:tcPr/>
                </a:tc>
                <a:tc>
                  <a:txBody>
                    <a:bodyPr/>
                    <a:lstStyle/>
                    <a:p>
                      <a:r>
                        <a:rPr lang="en-GB" dirty="0" smtClean="0"/>
                        <a:t>Behavioural manifestations</a:t>
                      </a:r>
                      <a:endParaRPr lang="en-GB" dirty="0"/>
                    </a:p>
                  </a:txBody>
                  <a:tcPr/>
                </a:tc>
                <a:tc>
                  <a:txBody>
                    <a:bodyPr/>
                    <a:lstStyle/>
                    <a:p>
                      <a:r>
                        <a:rPr lang="en-GB" dirty="0" smtClean="0"/>
                        <a:t>Explanations</a:t>
                      </a:r>
                      <a:endParaRPr lang="en-GB" dirty="0"/>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Panels </a:t>
                      </a:r>
                      <a:endParaRPr lang="en-GB" dirty="0"/>
                    </a:p>
                  </a:txBody>
                  <a:tcPr/>
                </a:tc>
                <a:tc>
                  <a:txBody>
                    <a:bodyPr/>
                    <a:lstStyle/>
                    <a:p>
                      <a:r>
                        <a:rPr lang="en-GB" dirty="0" smtClean="0"/>
                        <a:t>Questionnaires, diaries</a:t>
                      </a:r>
                      <a:endParaRPr lang="en-GB" dirty="0"/>
                    </a:p>
                  </a:txBody>
                  <a:tcPr/>
                </a:tc>
                <a:tc>
                  <a:txBody>
                    <a:bodyPr/>
                    <a:lstStyle/>
                    <a:p>
                      <a:r>
                        <a:rPr lang="en-GB" dirty="0" smtClean="0"/>
                        <a:t>Patterns/ trends </a:t>
                      </a:r>
                      <a:r>
                        <a:rPr lang="en-GB" dirty="0" err="1" smtClean="0"/>
                        <a:t>esp</a:t>
                      </a:r>
                      <a:r>
                        <a:rPr lang="en-GB" dirty="0" smtClean="0"/>
                        <a:t> over time</a:t>
                      </a:r>
                      <a:endParaRPr lang="en-GB" dirty="0"/>
                    </a:p>
                  </a:txBody>
                  <a:tcPr/>
                </a:tc>
                <a:tc>
                  <a:txBody>
                    <a:bodyPr/>
                    <a:lstStyle/>
                    <a:p>
                      <a:r>
                        <a:rPr lang="en-GB" dirty="0" smtClean="0"/>
                        <a:t>Comparisons</a:t>
                      </a:r>
                      <a:endParaRPr lang="en-GB" dirty="0"/>
                    </a:p>
                  </a:txBody>
                  <a:tcPr/>
                </a:tc>
              </a:tr>
              <a:tr h="4293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Projective techniques</a:t>
                      </a:r>
                    </a:p>
                    <a:p>
                      <a:endParaRPr lang="en-GB" dirty="0"/>
                    </a:p>
                  </a:txBody>
                  <a:tcPr/>
                </a:tc>
                <a:tc>
                  <a:txBody>
                    <a:bodyPr/>
                    <a:lstStyle/>
                    <a:p>
                      <a:r>
                        <a:rPr lang="en-GB" smtClean="0"/>
                        <a:t>Collect responses</a:t>
                      </a:r>
                      <a:endParaRPr lang="en-GB" dirty="0"/>
                    </a:p>
                  </a:txBody>
                  <a:tcPr/>
                </a:tc>
                <a:tc>
                  <a:txBody>
                    <a:bodyPr/>
                    <a:lstStyle/>
                    <a:p>
                      <a:r>
                        <a:rPr lang="en-GB" dirty="0" smtClean="0"/>
                        <a:t>Look for psycho-explanations</a:t>
                      </a:r>
                      <a:endParaRPr lang="en-GB" dirty="0"/>
                    </a:p>
                  </a:txBody>
                  <a:tcPr/>
                </a:tc>
                <a:tc>
                  <a:txBody>
                    <a:bodyPr/>
                    <a:lstStyle/>
                    <a:p>
                      <a:r>
                        <a:rPr lang="en-GB" dirty="0" smtClean="0"/>
                        <a:t>Examples of responses</a:t>
                      </a:r>
                      <a:endParaRPr lang="en-GB" dirty="0"/>
                    </a:p>
                  </a:txBody>
                  <a:tcPr/>
                </a:tc>
              </a:tr>
            </a:tbl>
          </a:graphicData>
        </a:graphic>
      </p:graphicFrame>
      <p:sp>
        <p:nvSpPr>
          <p:cNvPr id="3" name="Rectangle 2"/>
          <p:cNvSpPr/>
          <p:nvPr/>
        </p:nvSpPr>
        <p:spPr bwMode="auto">
          <a:xfrm flipV="1">
            <a:off x="4572000" y="6309320"/>
            <a:ext cx="3883968" cy="30176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787403532"/>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266</TotalTime>
  <Words>939</Words>
  <Application>Microsoft Office PowerPoint</Application>
  <PresentationFormat>On-screen Show (4:3)</PresentationFormat>
  <Paragraphs>245</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Times New Roman</vt:lpstr>
      <vt:lpstr>Wingdings</vt:lpstr>
      <vt:lpstr>Default Design</vt:lpstr>
      <vt:lpstr>Marketing Research</vt:lpstr>
      <vt:lpstr>MARKETING RESEARCH - data collection &amp; fieldwork</vt:lpstr>
      <vt:lpstr>MARKETING RESEARCH -survey data collection &amp; fieldwork</vt:lpstr>
      <vt:lpstr>MARKETING RESEARCH -survey data collection &amp; fieldwork</vt:lpstr>
      <vt:lpstr>MARKETING RESEARCH -survey data collection &amp; fieldwork</vt:lpstr>
      <vt:lpstr>MARKETING RESEARCH -survey data collection &amp; fieldwork</vt:lpstr>
      <vt:lpstr>MARKETING RESEARCH -survey data collection &amp; fieldwork</vt:lpstr>
      <vt:lpstr>MARKETING RESEARCH -survey data collection &amp; fieldwork</vt:lpstr>
      <vt:lpstr>MARKETING RESEARCH -data collection &amp; fieldwork</vt:lpstr>
      <vt:lpstr> MARKETING RESEARCH - coding surveys </vt:lpstr>
      <vt:lpstr> MARKETING RESEARCH - editing surveys </vt:lpstr>
      <vt:lpstr> MARKETING RESEARCH - processing surveys </vt:lpstr>
      <vt:lpstr>MARKETING RESEARCH - collecting interview data</vt:lpstr>
      <vt:lpstr>MARKETING RESEARCH - collecting observation data</vt:lpstr>
      <vt:lpstr>MARKETING RESEARCH - projective techniques</vt:lpstr>
      <vt:lpstr>TUTORIAL</vt:lpstr>
      <vt:lpstr>Student Task</vt:lpstr>
      <vt:lpstr>Student Task</vt:lpstr>
      <vt:lpstr>Student Task</vt:lpstr>
      <vt:lpstr>Student Tasks</vt:lpstr>
      <vt:lpstr>PowerPoint Presentation</vt:lpstr>
      <vt:lpstr>Student Task</vt:lpstr>
    </vt:vector>
  </TitlesOfParts>
  <Company>SIHE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RESEARCH - surveys and data analysis</dc:title>
  <dc:creator>bus-wf</dc:creator>
  <cp:lastModifiedBy>Will Fleming</cp:lastModifiedBy>
  <cp:revision>27</cp:revision>
  <dcterms:created xsi:type="dcterms:W3CDTF">2003-03-31T15:12:35Z</dcterms:created>
  <dcterms:modified xsi:type="dcterms:W3CDTF">2016-12-08T11:31:29Z</dcterms:modified>
</cp:coreProperties>
</file>