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7" r:id="rId4"/>
    <p:sldId id="259" r:id="rId5"/>
    <p:sldId id="258" r:id="rId6"/>
    <p:sldId id="260" r:id="rId7"/>
    <p:sldId id="261" r:id="rId8"/>
    <p:sldId id="262" r:id="rId9"/>
    <p:sldId id="269" r:id="rId10"/>
    <p:sldId id="268" r:id="rId11"/>
    <p:sldId id="266" r:id="rId12"/>
    <p:sldId id="267" r:id="rId13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95F62D-29E2-4540-8869-10521348A9EC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E8F0016-F928-4D6E-B966-16F37634D106}">
      <dgm:prSet/>
      <dgm:spPr/>
      <dgm:t>
        <a:bodyPr/>
        <a:lstStyle/>
        <a:p>
          <a:r>
            <a:rPr lang="es-ES"/>
            <a:t>No primary data were obtained.</a:t>
          </a:r>
          <a:endParaRPr lang="en-US"/>
        </a:p>
      </dgm:t>
    </dgm:pt>
    <dgm:pt modelId="{4BEC4B45-A4A1-4A51-9C4F-1AC7648FA155}" type="parTrans" cxnId="{28A849CC-E521-468B-8941-3B8011789891}">
      <dgm:prSet/>
      <dgm:spPr/>
      <dgm:t>
        <a:bodyPr/>
        <a:lstStyle/>
        <a:p>
          <a:endParaRPr lang="en-US"/>
        </a:p>
      </dgm:t>
    </dgm:pt>
    <dgm:pt modelId="{4755502E-47AE-4CD6-B31F-092E43B62AE2}" type="sibTrans" cxnId="{28A849CC-E521-468B-8941-3B8011789891}">
      <dgm:prSet/>
      <dgm:spPr/>
      <dgm:t>
        <a:bodyPr/>
        <a:lstStyle/>
        <a:p>
          <a:endParaRPr lang="en-US"/>
        </a:p>
      </dgm:t>
    </dgm:pt>
    <dgm:pt modelId="{492B1944-B0F2-42EE-B923-306E07B124FA}">
      <dgm:prSet/>
      <dgm:spPr/>
      <dgm:t>
        <a:bodyPr/>
        <a:lstStyle/>
        <a:p>
          <a:r>
            <a:rPr lang="es-ES"/>
            <a:t>Qualitative desk research.</a:t>
          </a:r>
          <a:endParaRPr lang="en-US"/>
        </a:p>
      </dgm:t>
    </dgm:pt>
    <dgm:pt modelId="{BFC0A9A8-37AD-4676-AC65-000CE3FBE8E4}" type="parTrans" cxnId="{F5AA10F8-86AD-411C-ACCD-92A7887E4F11}">
      <dgm:prSet/>
      <dgm:spPr/>
      <dgm:t>
        <a:bodyPr/>
        <a:lstStyle/>
        <a:p>
          <a:endParaRPr lang="en-US"/>
        </a:p>
      </dgm:t>
    </dgm:pt>
    <dgm:pt modelId="{255EE7B2-CD52-4FFE-A999-B0ED6EF98962}" type="sibTrans" cxnId="{F5AA10F8-86AD-411C-ACCD-92A7887E4F11}">
      <dgm:prSet/>
      <dgm:spPr/>
      <dgm:t>
        <a:bodyPr/>
        <a:lstStyle/>
        <a:p>
          <a:endParaRPr lang="en-US"/>
        </a:p>
      </dgm:t>
    </dgm:pt>
    <dgm:pt modelId="{95EB0DB6-62F0-4C2D-B04C-7983D8488D3E}">
      <dgm:prSet/>
      <dgm:spPr/>
      <dgm:t>
        <a:bodyPr/>
        <a:lstStyle/>
        <a:p>
          <a:r>
            <a:rPr lang="es-ES"/>
            <a:t>Collected data in recent academic journal papers and business reports.</a:t>
          </a:r>
          <a:endParaRPr lang="en-US"/>
        </a:p>
      </dgm:t>
    </dgm:pt>
    <dgm:pt modelId="{5CE05662-0C0B-4E60-AC9C-C988D52119D6}" type="parTrans" cxnId="{5700E8BD-4231-46EF-8430-1A31D1364BC2}">
      <dgm:prSet/>
      <dgm:spPr/>
      <dgm:t>
        <a:bodyPr/>
        <a:lstStyle/>
        <a:p>
          <a:endParaRPr lang="en-US"/>
        </a:p>
      </dgm:t>
    </dgm:pt>
    <dgm:pt modelId="{56FA691A-EEA9-4EE6-AB79-E84B091A559E}" type="sibTrans" cxnId="{5700E8BD-4231-46EF-8430-1A31D1364BC2}">
      <dgm:prSet/>
      <dgm:spPr/>
      <dgm:t>
        <a:bodyPr/>
        <a:lstStyle/>
        <a:p>
          <a:endParaRPr lang="en-US"/>
        </a:p>
      </dgm:t>
    </dgm:pt>
    <dgm:pt modelId="{FBF503A2-DD40-4A2D-B891-8C8590D5AB3B}">
      <dgm:prSet/>
      <dgm:spPr/>
      <dgm:t>
        <a:bodyPr/>
        <a:lstStyle/>
        <a:p>
          <a:r>
            <a:rPr lang="es-ES"/>
            <a:t>Sources were identified by conducting the targeted search of the keywords</a:t>
          </a:r>
          <a:endParaRPr lang="en-US"/>
        </a:p>
      </dgm:t>
    </dgm:pt>
    <dgm:pt modelId="{676025B6-4892-4370-891E-10B98BAD859D}" type="parTrans" cxnId="{9AB3AD6D-9FDE-42BC-A235-BFEB06DBC294}">
      <dgm:prSet/>
      <dgm:spPr/>
      <dgm:t>
        <a:bodyPr/>
        <a:lstStyle/>
        <a:p>
          <a:endParaRPr lang="en-US"/>
        </a:p>
      </dgm:t>
    </dgm:pt>
    <dgm:pt modelId="{2A384FF4-1EB4-4ADA-B86E-3397E4F5F466}" type="sibTrans" cxnId="{9AB3AD6D-9FDE-42BC-A235-BFEB06DBC294}">
      <dgm:prSet/>
      <dgm:spPr/>
      <dgm:t>
        <a:bodyPr/>
        <a:lstStyle/>
        <a:p>
          <a:endParaRPr lang="en-US"/>
        </a:p>
      </dgm:t>
    </dgm:pt>
    <dgm:pt modelId="{B67DC160-8BE3-E847-8FCC-1B2DF800E2F8}" type="pres">
      <dgm:prSet presAssocID="{D195F62D-29E2-4540-8869-10521348A9EC}" presName="matrix" presStyleCnt="0">
        <dgm:presLayoutVars>
          <dgm:chMax val="1"/>
          <dgm:dir/>
          <dgm:resizeHandles val="exact"/>
        </dgm:presLayoutVars>
      </dgm:prSet>
      <dgm:spPr/>
    </dgm:pt>
    <dgm:pt modelId="{F765C064-93DC-EE47-8353-7E8E35EAEDC1}" type="pres">
      <dgm:prSet presAssocID="{D195F62D-29E2-4540-8869-10521348A9EC}" presName="diamond" presStyleLbl="bgShp" presStyleIdx="0" presStyleCnt="1"/>
      <dgm:spPr/>
    </dgm:pt>
    <dgm:pt modelId="{36D720A3-E8EA-7646-B4D7-8A2E7C3C8F39}" type="pres">
      <dgm:prSet presAssocID="{D195F62D-29E2-4540-8869-10521348A9E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2FA0740-412E-6849-B42C-822D4FE80092}" type="pres">
      <dgm:prSet presAssocID="{D195F62D-29E2-4540-8869-10521348A9E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A0D5808-D75E-964C-9375-5E84BF9C26B0}" type="pres">
      <dgm:prSet presAssocID="{D195F62D-29E2-4540-8869-10521348A9E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D697B08-E595-1D40-8FB4-A4AAC82B9BCD}" type="pres">
      <dgm:prSet presAssocID="{D195F62D-29E2-4540-8869-10521348A9E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8A8F1E3F-6DA5-B34A-9A0E-422802DA7B43}" type="presOf" srcId="{D195F62D-29E2-4540-8869-10521348A9EC}" destId="{B67DC160-8BE3-E847-8FCC-1B2DF800E2F8}" srcOrd="0" destOrd="0" presId="urn:microsoft.com/office/officeart/2005/8/layout/matrix3"/>
    <dgm:cxn modelId="{2C617449-0C1E-4F45-9E9C-9407904E9261}" type="presOf" srcId="{FBF503A2-DD40-4A2D-B891-8C8590D5AB3B}" destId="{3D697B08-E595-1D40-8FB4-A4AAC82B9BCD}" srcOrd="0" destOrd="0" presId="urn:microsoft.com/office/officeart/2005/8/layout/matrix3"/>
    <dgm:cxn modelId="{9AB3AD6D-9FDE-42BC-A235-BFEB06DBC294}" srcId="{D195F62D-29E2-4540-8869-10521348A9EC}" destId="{FBF503A2-DD40-4A2D-B891-8C8590D5AB3B}" srcOrd="3" destOrd="0" parTransId="{676025B6-4892-4370-891E-10B98BAD859D}" sibTransId="{2A384FF4-1EB4-4ADA-B86E-3397E4F5F466}"/>
    <dgm:cxn modelId="{99643785-FE9A-8F47-8723-250022CC6753}" type="presOf" srcId="{492B1944-B0F2-42EE-B923-306E07B124FA}" destId="{12FA0740-412E-6849-B42C-822D4FE80092}" srcOrd="0" destOrd="0" presId="urn:microsoft.com/office/officeart/2005/8/layout/matrix3"/>
    <dgm:cxn modelId="{5700E8BD-4231-46EF-8430-1A31D1364BC2}" srcId="{D195F62D-29E2-4540-8869-10521348A9EC}" destId="{95EB0DB6-62F0-4C2D-B04C-7983D8488D3E}" srcOrd="2" destOrd="0" parTransId="{5CE05662-0C0B-4E60-AC9C-C988D52119D6}" sibTransId="{56FA691A-EEA9-4EE6-AB79-E84B091A559E}"/>
    <dgm:cxn modelId="{28A849CC-E521-468B-8941-3B8011789891}" srcId="{D195F62D-29E2-4540-8869-10521348A9EC}" destId="{AE8F0016-F928-4D6E-B966-16F37634D106}" srcOrd="0" destOrd="0" parTransId="{4BEC4B45-A4A1-4A51-9C4F-1AC7648FA155}" sibTransId="{4755502E-47AE-4CD6-B31F-092E43B62AE2}"/>
    <dgm:cxn modelId="{234AC7EC-D5C4-CB4F-95C9-407300A39747}" type="presOf" srcId="{AE8F0016-F928-4D6E-B966-16F37634D106}" destId="{36D720A3-E8EA-7646-B4D7-8A2E7C3C8F39}" srcOrd="0" destOrd="0" presId="urn:microsoft.com/office/officeart/2005/8/layout/matrix3"/>
    <dgm:cxn modelId="{F5AA10F8-86AD-411C-ACCD-92A7887E4F11}" srcId="{D195F62D-29E2-4540-8869-10521348A9EC}" destId="{492B1944-B0F2-42EE-B923-306E07B124FA}" srcOrd="1" destOrd="0" parTransId="{BFC0A9A8-37AD-4676-AC65-000CE3FBE8E4}" sibTransId="{255EE7B2-CD52-4FFE-A999-B0ED6EF98962}"/>
    <dgm:cxn modelId="{B4FAE3F9-6212-FF4A-BA88-77A0A38FDB1C}" type="presOf" srcId="{95EB0DB6-62F0-4C2D-B04C-7983D8488D3E}" destId="{CA0D5808-D75E-964C-9375-5E84BF9C26B0}" srcOrd="0" destOrd="0" presId="urn:microsoft.com/office/officeart/2005/8/layout/matrix3"/>
    <dgm:cxn modelId="{50760BC1-386B-DC42-BE6E-4CE82C47481F}" type="presParOf" srcId="{B67DC160-8BE3-E847-8FCC-1B2DF800E2F8}" destId="{F765C064-93DC-EE47-8353-7E8E35EAEDC1}" srcOrd="0" destOrd="0" presId="urn:microsoft.com/office/officeart/2005/8/layout/matrix3"/>
    <dgm:cxn modelId="{BEEA4039-79F6-3346-8DAE-B0E07333F7DA}" type="presParOf" srcId="{B67DC160-8BE3-E847-8FCC-1B2DF800E2F8}" destId="{36D720A3-E8EA-7646-B4D7-8A2E7C3C8F39}" srcOrd="1" destOrd="0" presId="urn:microsoft.com/office/officeart/2005/8/layout/matrix3"/>
    <dgm:cxn modelId="{04D40E51-C282-9D40-B552-0882AD8D6438}" type="presParOf" srcId="{B67DC160-8BE3-E847-8FCC-1B2DF800E2F8}" destId="{12FA0740-412E-6849-B42C-822D4FE80092}" srcOrd="2" destOrd="0" presId="urn:microsoft.com/office/officeart/2005/8/layout/matrix3"/>
    <dgm:cxn modelId="{89F0EF53-1D7F-6C41-B54E-19DAB6B9A51B}" type="presParOf" srcId="{B67DC160-8BE3-E847-8FCC-1B2DF800E2F8}" destId="{CA0D5808-D75E-964C-9375-5E84BF9C26B0}" srcOrd="3" destOrd="0" presId="urn:microsoft.com/office/officeart/2005/8/layout/matrix3"/>
    <dgm:cxn modelId="{A615EF0B-4D0A-D748-9084-22DA427F6E3E}" type="presParOf" srcId="{B67DC160-8BE3-E847-8FCC-1B2DF800E2F8}" destId="{3D697B08-E595-1D40-8FB4-A4AAC82B9BC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65C064-93DC-EE47-8353-7E8E35EAEDC1}">
      <dsp:nvSpPr>
        <dsp:cNvPr id="0" name=""/>
        <dsp:cNvSpPr/>
      </dsp:nvSpPr>
      <dsp:spPr>
        <a:xfrm>
          <a:off x="3082131" y="0"/>
          <a:ext cx="4351338" cy="435133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D720A3-E8EA-7646-B4D7-8A2E7C3C8F39}">
      <dsp:nvSpPr>
        <dsp:cNvPr id="0" name=""/>
        <dsp:cNvSpPr/>
      </dsp:nvSpPr>
      <dsp:spPr>
        <a:xfrm>
          <a:off x="3495508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No primary data were obtained.</a:t>
          </a:r>
          <a:endParaRPr lang="en-US" sz="1600" kern="1200"/>
        </a:p>
      </dsp:txBody>
      <dsp:txXfrm>
        <a:off x="3578350" y="496219"/>
        <a:ext cx="1531337" cy="1531337"/>
      </dsp:txXfrm>
    </dsp:sp>
    <dsp:sp modelId="{12FA0740-412E-6849-B42C-822D4FE80092}">
      <dsp:nvSpPr>
        <dsp:cNvPr id="0" name=""/>
        <dsp:cNvSpPr/>
      </dsp:nvSpPr>
      <dsp:spPr>
        <a:xfrm>
          <a:off x="5323070" y="413377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Qualitative desk research.</a:t>
          </a:r>
          <a:endParaRPr lang="en-US" sz="1600" kern="1200"/>
        </a:p>
      </dsp:txBody>
      <dsp:txXfrm>
        <a:off x="5405912" y="496219"/>
        <a:ext cx="1531337" cy="1531337"/>
      </dsp:txXfrm>
    </dsp:sp>
    <dsp:sp modelId="{CA0D5808-D75E-964C-9375-5E84BF9C26B0}">
      <dsp:nvSpPr>
        <dsp:cNvPr id="0" name=""/>
        <dsp:cNvSpPr/>
      </dsp:nvSpPr>
      <dsp:spPr>
        <a:xfrm>
          <a:off x="3495508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Collected data in recent academic journal papers and business reports.</a:t>
          </a:r>
          <a:endParaRPr lang="en-US" sz="1600" kern="1200"/>
        </a:p>
      </dsp:txBody>
      <dsp:txXfrm>
        <a:off x="3578350" y="2323781"/>
        <a:ext cx="1531337" cy="1531337"/>
      </dsp:txXfrm>
    </dsp:sp>
    <dsp:sp modelId="{3D697B08-E595-1D40-8FB4-A4AAC82B9BCD}">
      <dsp:nvSpPr>
        <dsp:cNvPr id="0" name=""/>
        <dsp:cNvSpPr/>
      </dsp:nvSpPr>
      <dsp:spPr>
        <a:xfrm>
          <a:off x="5323070" y="2240939"/>
          <a:ext cx="1697021" cy="16970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Sources were identified by conducting the targeted search of the keywords</a:t>
          </a:r>
          <a:endParaRPr lang="en-US" sz="1600" kern="1200"/>
        </a:p>
      </dsp:txBody>
      <dsp:txXfrm>
        <a:off x="5405912" y="2323781"/>
        <a:ext cx="1531337" cy="15313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6-02-26T11:30:11.85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15238 2625 32767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BC0124E-15B6-7CBB-57F0-97CE01E36F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08B32E11-9710-AC3C-A3CC-C469A24CB6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BAF59433-24D8-3192-44C0-68EDDC0A1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01BD795-7987-2536-8AF8-73DB77490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1379541-C1DF-A306-F7F9-7EA70F00C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8457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8657F30-1DC1-2ED1-4C08-5CAEF254A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CFCE392-26EA-6315-1D8B-C1E47D681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BE047CB-AB0E-85BA-8DE6-4106FB7A1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09F3F82-A21E-5891-BB48-BBB836E61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94CD0C05-24C8-2E17-630A-211C2145E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5223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8A9561A-83CB-5719-4B83-2906A4927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6698476D-07A7-70AF-F92C-A3F3E57FB3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3CAE3F7-19D5-E141-983E-85A8DB6D8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AE970C65-60CE-C482-3BE5-01905A905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0148FE0-217E-359A-A298-E688E89DC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21074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C84B9BC-1161-DA04-EEF1-C623884C87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B8F086C-B099-CF57-6DE5-1536EF2A26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7C06CD8B-3BB5-93CF-9460-FED38CBAD8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E8DC067-725C-AFC4-75C3-CC6BEF003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3746EB3A-1DB0-98B5-B05F-3F7045588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5360135B-FD77-CFE2-E5A1-B1419E782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08459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F1B9DB8-478B-CBEF-F09F-64B3B2CD6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2CECBB85-DCE2-462E-91B6-899948FBD4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D24F0E2F-4173-F285-D68B-20D1A48EC7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208004BB-56BA-6951-E950-614C74377B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F1130255-19C7-79EA-C7D9-3381246684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0EAFA309-7203-9733-9115-717F4A0E9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99A7612D-98FB-4D44-C4F3-0AD323090A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1FF717EA-A3C0-D7E0-BE88-B9610FC33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95692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C6A34A3-6047-A7EE-0D78-2D3BCAF64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C892133B-5F7E-BD4F-9A31-9FBBEA4EE8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D2FF88A5-D54B-1557-A7D7-60B1D228B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B05C35D9-12A6-C9DE-3FCC-9CD1374DA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2123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6927391F-7998-04FC-D73D-6E63C7781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4ECF9D5A-6F47-CDFD-9785-4281B007C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B107490F-CB98-11B5-775C-9F96EAA71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74790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B45953D-03F7-D7D9-8124-21E15CCAED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2D9A5ED-9262-96CB-1685-32680ED0C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9D732FA6-7C8E-BC54-C83D-BF9443ED8B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C6DDC659-917E-F33E-6EB5-EFCF0F88D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6D60817B-17B0-7B7D-736F-E780C2D6D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422AB1A6-E6BC-1DE4-005E-EDDC95E00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68588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846DD64-788D-9449-1013-7058BCBEF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EB6F982C-ACD8-1BD9-EA39-020FCFA6AC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356F8E35-0ECC-FAEB-9960-1FD39D8C99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F17999EC-F3CB-2C65-E9FF-845E8A8E0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5FA05043-B397-A0A7-8474-F2752778F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ABACB121-D62F-D3E4-FB97-0C8676871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683162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8D7F71B-5D5A-EB41-6270-BC226B029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F0AA6922-21A2-1674-0604-857A610748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1FCAFF28-F82A-4773-7427-0C010ECF41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7F5B561-E3E7-3F48-CDDE-4EA49B472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327D229-A63A-B8F7-2FA1-06EDBABB08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148655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9AEB09BE-27CD-B33D-998C-8A9F8EFA7D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C81AB0ED-090D-B920-B086-C11F8C3C4F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4DF5DCF-89B8-7364-AB60-E4248822D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2CF83FF-7247-87D0-D852-F9B387AF3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18B5159E-B0D7-CC42-4E4B-C92281C73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03315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0F2EEE70-B3B9-554D-F257-BD0F470E4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58A07664-DBDD-1E89-1A36-A58489BC69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AF51786-067D-ABF6-D718-944318EC4B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BC5087-ADD3-E34E-BFFE-C863E3E13947}" type="datetimeFigureOut">
              <a:rPr lang="es-ES" smtClean="0"/>
              <a:t>26/02/2026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925FA88C-CD12-4AC8-56B6-74DF91DF11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828A7CA7-F35D-3CE5-F51B-E87283FC68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638ED5-2BBC-D840-B8C1-56439E32C267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56906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customXml" Target="../ink/ink1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EE237-31BF-904C-D52A-72A8C5F575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Name: Eduardo Polanco Adoka</a:t>
            </a:r>
          </a:p>
          <a:p>
            <a:pPr marL="0" indent="0">
              <a:buNone/>
            </a:pPr>
            <a:r>
              <a:rPr lang="en-GB" dirty="0"/>
              <a:t>ID: 2132108</a:t>
            </a:r>
          </a:p>
          <a:p>
            <a:pPr marL="0" indent="0">
              <a:buNone/>
            </a:pPr>
            <a:r>
              <a:rPr lang="en-GB" dirty="0"/>
              <a:t>Module: Contemporary themes in the  Hotel and Hospitality Sector</a:t>
            </a:r>
          </a:p>
          <a:p>
            <a:pPr marL="0" indent="0">
              <a:buNone/>
            </a:pPr>
            <a:r>
              <a:rPr lang="en-GB" dirty="0"/>
              <a:t>Module code: BMIH6001</a:t>
            </a:r>
          </a:p>
          <a:p>
            <a:pPr marL="0" indent="0">
              <a:buNone/>
            </a:pPr>
            <a:r>
              <a:rPr lang="en-GB" dirty="0"/>
              <a:t>Lecture: Dr Ernest Balutie Wavei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1692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B05101-3250-89E4-B9B0-917DD8A0D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/>
              <a:t>Artificial intelligence and Human collaboration </a:t>
            </a:r>
          </a:p>
        </p:txBody>
      </p:sp>
      <p:pic>
        <p:nvPicPr>
          <p:cNvPr id="4" name="Marcador de contenido 3">
            <a:extLst>
              <a:ext uri="{FF2B5EF4-FFF2-40B4-BE49-F238E27FC236}">
                <a16:creationId xmlns:a16="http://schemas.microsoft.com/office/drawing/2014/main" id="{FB76CE16-7A9C-1F69-1AC4-A5C4AF5BE7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6347" y="1690688"/>
            <a:ext cx="8597680" cy="513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uadroTexto 14">
            <a:extLst>
              <a:ext uri="{FF2B5EF4-FFF2-40B4-BE49-F238E27FC236}">
                <a16:creationId xmlns:a16="http://schemas.microsoft.com/office/drawing/2014/main" id="{B396B960-F9AD-8D36-D0AD-3F4D72E0519F}"/>
              </a:ext>
            </a:extLst>
          </p:cNvPr>
          <p:cNvSpPr txBox="1"/>
          <p:nvPr/>
        </p:nvSpPr>
        <p:spPr>
          <a:xfrm>
            <a:off x="767626" y="342009"/>
            <a:ext cx="4693963" cy="62183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s-ES" sz="4000" b="1"/>
              <a:t>INTRODUCTION</a:t>
            </a:r>
            <a:r>
              <a:rPr lang="es-ES" sz="2000" b="1"/>
              <a:t> </a:t>
            </a:r>
            <a:endParaRPr lang="en-US" sz="2000" b="1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• Human touch and customer service have always been the foundation of hospitality.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• The growing competition and shifting guest demands drive hotels to the adoption</a:t>
            </a:r>
            <a:r>
              <a:rPr lang="es-ES" sz="2000"/>
              <a:t> </a:t>
            </a:r>
            <a:r>
              <a:rPr lang="en-US" sz="2000"/>
              <a:t>of AI.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• Visitors want fast, automated, and customized services.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• AI automates repetitive tasks such as check-ins, booking engines, guest requests).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• Key Question: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“How is it that hotels can be as efficient in the high tech and maintain the human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touch required?”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DE8270-725F-ED1E-7006-1A180C7DF2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12" r="23402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46290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F59054-3394-4D87-8BD0-A28DCD47F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1BD198-4C03-BC3F-8D7C-60A570C1A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49" r="2540" b="3"/>
          <a:stretch>
            <a:fillRect/>
          </a:stretch>
        </p:blipFill>
        <p:spPr>
          <a:xfrm>
            <a:off x="5133794" y="3646526"/>
            <a:ext cx="7058206" cy="3211473"/>
          </a:xfrm>
          <a:custGeom>
            <a:avLst/>
            <a:gdLst/>
            <a:ahLst/>
            <a:cxnLst/>
            <a:rect l="l" t="t" r="r" b="b"/>
            <a:pathLst>
              <a:path w="4925479" h="3364992">
                <a:moveTo>
                  <a:pt x="749362" y="0"/>
                </a:moveTo>
                <a:lnTo>
                  <a:pt x="4925479" y="0"/>
                </a:lnTo>
                <a:lnTo>
                  <a:pt x="4921868" y="209033"/>
                </a:lnTo>
                <a:cubicBezTo>
                  <a:pt x="4884554" y="1286766"/>
                  <a:pt x="4644496" y="2286187"/>
                  <a:pt x="4256422" y="3127175"/>
                </a:cubicBezTo>
                <a:lnTo>
                  <a:pt x="4134952" y="3364992"/>
                </a:lnTo>
                <a:lnTo>
                  <a:pt x="0" y="3364992"/>
                </a:lnTo>
                <a:lnTo>
                  <a:pt x="79008" y="3202330"/>
                </a:lnTo>
                <a:cubicBezTo>
                  <a:pt x="467082" y="2361343"/>
                  <a:pt x="707140" y="1361922"/>
                  <a:pt x="744454" y="284189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2FE0ABA9-CAF1-4816-837D-5F28AAA08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BC8B9C14-70F0-4F42-85FF-0DD3D5A58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DE6C44-43F8-4DE4-AB81-66853FFEA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0685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09529B-9B56-4F10-BE4D-F934DB89E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CuadroTexto 6">
            <a:extLst>
              <a:ext uri="{FF2B5EF4-FFF2-40B4-BE49-F238E27FC236}">
                <a16:creationId xmlns:a16="http://schemas.microsoft.com/office/drawing/2014/main" id="{F50C316B-E967-85ED-ED1C-8E2E88B997D2}"/>
              </a:ext>
            </a:extLst>
          </p:cNvPr>
          <p:cNvSpPr txBox="1"/>
          <p:nvPr/>
        </p:nvSpPr>
        <p:spPr>
          <a:xfrm>
            <a:off x="228598" y="128553"/>
            <a:ext cx="11639486" cy="330044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000" b="1"/>
              <a:t>Literature Review –Transformative Role of AI in Hospitality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• Hospitality operations are being changed by AI tools like chatbots, virtual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concierges, predictive analytics and IoT systems (Banta &amp; Milton, 2025).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• AI forecasts the likes of guests (room configurations, spa packages, dining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preferences) depending on their past bookings.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• Operational efficiency is enhanced by efficient housekeeping, energy saving and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automated supply management (Glion, 2025; Takahashi, 2025).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• Studies have shown that 61 percent of the surveyed guests would be willing to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spend more on customized experiences (Lewis, 2025; McDowell, 2025; Medallia,2024).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s-ES" sz="1700"/>
          </a:p>
        </p:txBody>
      </p:sp>
    </p:spTree>
    <p:extLst>
      <p:ext uri="{BB962C8B-B14F-4D97-AF65-F5344CB8AC3E}">
        <p14:creationId xmlns:p14="http://schemas.microsoft.com/office/powerpoint/2010/main" val="4275998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A2023F-AEDA-0FFE-ECB5-DACAE5C7F9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18" r="10150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EA70FC9-2FAA-244B-7BDD-26CFB239C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s-ES" sz="4000" b="1"/>
              <a:t>Purpose of the Study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BE986CBE-1332-9361-8BF9-1D869B697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s-ES" sz="1900"/>
              <a:t>Discuss recent literature on AI-human cooperation in hotels.</a:t>
            </a:r>
          </a:p>
          <a:p>
            <a:r>
              <a:rPr lang="es-ES" sz="1900"/>
              <a:t>Evaluate the benefits and disadvantages of AI integration.</a:t>
            </a:r>
          </a:p>
          <a:p>
            <a:r>
              <a:rPr lang="es-ES" sz="1900"/>
              <a:t>Impact evaluation using SWOT framework.</a:t>
            </a:r>
          </a:p>
          <a:p>
            <a:r>
              <a:rPr lang="es-ES" sz="1900"/>
              <a:t>Highlight necessity to maintain empathy and flexibility.</a:t>
            </a:r>
          </a:p>
          <a:p>
            <a:pPr marL="0" indent="0">
              <a:buNone/>
            </a:pPr>
            <a:endParaRPr lang="es-ES" sz="1900"/>
          </a:p>
        </p:txBody>
      </p:sp>
    </p:spTree>
    <p:extLst>
      <p:ext uri="{BB962C8B-B14F-4D97-AF65-F5344CB8AC3E}">
        <p14:creationId xmlns:p14="http://schemas.microsoft.com/office/powerpoint/2010/main" val="1305262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9B9F33B-F0CC-4410-85D0-1B957DF4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43591162-00E8-3F8C-D320-FC5B84C5B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543" y="543987"/>
            <a:ext cx="8318263" cy="1325563"/>
          </a:xfrm>
        </p:spPr>
        <p:txBody>
          <a:bodyPr>
            <a:noAutofit/>
          </a:bodyPr>
          <a:lstStyle/>
          <a:p>
            <a:r>
              <a:rPr lang="es-ES" sz="4000" b="1"/>
              <a:t>Literature Review –
Limits of AI &amp; Value of Human Empathy</a:t>
            </a:r>
            <a:br>
              <a:rPr lang="es-ES" sz="4000" b="1"/>
            </a:br>
            <a:endParaRPr lang="es-ES" sz="4000" b="1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5CB1B7E-4B0B-4E99-9560-9667270DA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49B6A1BC-30E9-56D9-2693-05B972FCA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50633"/>
            <a:ext cx="9663072" cy="5456948"/>
          </a:xfrm>
        </p:spPr>
        <p:txBody>
          <a:bodyPr>
            <a:noAutofit/>
          </a:bodyPr>
          <a:lstStyle/>
          <a:p>
            <a:r>
              <a:rPr lang="es-ES" sz="2000"/>
              <a:t>Hudson (2025) remarks that although AI enhances marketing personalization and dynamic pricing, guests prefer to interact with people to experience emotions and</a:t>
            </a:r>
          </a:p>
          <a:p>
            <a:pPr marL="0" indent="0">
              <a:buNone/>
            </a:pPr>
            <a:r>
              <a:rPr lang="es-ES" sz="2000"/>
              <a:t>     subjective experiences.</a:t>
            </a:r>
          </a:p>
          <a:p>
            <a:pPr marL="0" indent="0">
              <a:buNone/>
            </a:pPr>
            <a:r>
              <a:rPr lang="es-ES" sz="2000"/>
              <a:t>•   With luxury services like wine selection, AI can make suggestions but sommeliers</a:t>
            </a:r>
          </a:p>
          <a:p>
            <a:pPr marL="0" indent="0">
              <a:buNone/>
            </a:pPr>
            <a:r>
              <a:rPr lang="es-ES" sz="2000"/>
              <a:t>     are still required because of emotional and sensational matters of taste (Hudson,</a:t>
            </a:r>
          </a:p>
          <a:p>
            <a:pPr marL="0" indent="0">
              <a:buNone/>
            </a:pPr>
            <a:r>
              <a:rPr lang="es-ES" sz="2000"/>
              <a:t>     2025).</a:t>
            </a:r>
          </a:p>
          <a:p>
            <a:pPr marL="0" indent="0">
              <a:buNone/>
            </a:pPr>
            <a:r>
              <a:rPr lang="es-ES" sz="2000"/>
              <a:t>• The empirical evidence puts up risks of over automation:</a:t>
            </a:r>
          </a:p>
          <a:p>
            <a:pPr marL="0" indent="0">
              <a:buNone/>
            </a:pPr>
            <a:r>
              <a:rPr lang="es-ES" sz="2000"/>
              <a:t> 1. Excessive use of technology can lead to decreased satisfaction and emotions (Metalab,2025).</a:t>
            </a:r>
          </a:p>
          <a:p>
            <a:pPr marL="0" indent="0">
              <a:buNone/>
            </a:pPr>
            <a:r>
              <a:rPr lang="es-ES" sz="2000"/>
              <a:t> 2. Kiosks are also quick at check out but cannot substitute gestures of welcome</a:t>
            </a:r>
          </a:p>
          <a:p>
            <a:pPr marL="0" indent="0">
              <a:buNone/>
            </a:pPr>
            <a:r>
              <a:rPr lang="es-ES" sz="2000"/>
              <a:t> and comfort in times of stress.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631" y="2700688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1EF9BE5-1414-3C65-2E59-4B0B6DF2EE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5" r="18373" b="-2"/>
          <a:stretch>
            <a:fillRect/>
          </a:stretch>
        </p:blipFill>
        <p:spPr>
          <a:xfrm>
            <a:off x="9139674" y="10094"/>
            <a:ext cx="3096807" cy="3096807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96DE3D2-178D-4017-842D-87C88CE92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3881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55865" y="1026771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A929D55-9F4D-86DB-3721-A63BEA02CD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87" r="17386" b="-1"/>
          <a:stretch>
            <a:fillRect/>
          </a:stretch>
        </p:blipFill>
        <p:spPr>
          <a:xfrm>
            <a:off x="8906349" y="3315804"/>
            <a:ext cx="3392671" cy="2696524"/>
          </a:xfrm>
          <a:custGeom>
            <a:avLst/>
            <a:gdLst/>
            <a:ahLst/>
            <a:cxnLst/>
            <a:rect l="l" t="t" r="r" b="b"/>
            <a:pathLst>
              <a:path w="2733741" h="2172801">
                <a:moveTo>
                  <a:pt x="1366871" y="0"/>
                </a:moveTo>
                <a:cubicBezTo>
                  <a:pt x="2121772" y="0"/>
                  <a:pt x="2733741" y="595368"/>
                  <a:pt x="2733741" y="1329791"/>
                </a:cubicBezTo>
                <a:cubicBezTo>
                  <a:pt x="2733741" y="1605200"/>
                  <a:pt x="2647683" y="1861054"/>
                  <a:pt x="2500301" y="2073290"/>
                </a:cubicBezTo>
                <a:lnTo>
                  <a:pt x="2423813" y="2172801"/>
                </a:lnTo>
                <a:lnTo>
                  <a:pt x="309928" y="2172801"/>
                </a:lnTo>
                <a:lnTo>
                  <a:pt x="233440" y="2073290"/>
                </a:lnTo>
                <a:cubicBezTo>
                  <a:pt x="86058" y="1861054"/>
                  <a:pt x="0" y="1605200"/>
                  <a:pt x="0" y="1329791"/>
                </a:cubicBezTo>
                <a:cubicBezTo>
                  <a:pt x="0" y="595368"/>
                  <a:pt x="611969" y="0"/>
                  <a:pt x="1366871" y="0"/>
                </a:cubicBezTo>
                <a:close/>
              </a:path>
            </a:pathLst>
          </a:custGeom>
        </p:spPr>
      </p:pic>
      <p:sp>
        <p:nvSpPr>
          <p:cNvPr id="20" name="Arc 19">
            <a:extLst>
              <a:ext uri="{FF2B5EF4-FFF2-40B4-BE49-F238E27FC236}">
                <a16:creationId xmlns:a16="http://schemas.microsoft.com/office/drawing/2014/main" id="{034ACCCC-54D4-4F78-9B85-4A34FEBAA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54998">
            <a:off x="6055857" y="4209253"/>
            <a:ext cx="3868217" cy="3868217"/>
          </a:xfrm>
          <a:prstGeom prst="arc">
            <a:avLst>
              <a:gd name="adj1" fmla="val 16200000"/>
              <a:gd name="adj2" fmla="val 20479261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2413CFE-8B8A-45C9-B7BA-CF49986D4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076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F947CE-478B-765A-3C69-601F8A91A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0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4922534-61DD-F773-3D83-2B60472F3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402" y="365125"/>
            <a:ext cx="4377988" cy="1899912"/>
          </a:xfrm>
        </p:spPr>
        <p:txBody>
          <a:bodyPr>
            <a:normAutofit/>
          </a:bodyPr>
          <a:lstStyle/>
          <a:p>
            <a:r>
              <a:rPr lang="es-ES" sz="3400" b="1"/>
              <a:t>Literature Review –
Human &amp; AI Synergy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D958FCFF-0AA6-4379-CDDA-FF3C20BB4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714" y="2434201"/>
            <a:ext cx="4428675" cy="3742762"/>
          </a:xfrm>
        </p:spPr>
        <p:txBody>
          <a:bodyPr>
            <a:noAutofit/>
          </a:bodyPr>
          <a:lstStyle/>
          <a:p>
            <a:r>
              <a:rPr lang="es-ES" sz="1400" dirty="0" err="1"/>
              <a:t>Wu</a:t>
            </a:r>
            <a:r>
              <a:rPr lang="es-ES" sz="1400" dirty="0"/>
              <a:t>, Zhang and Zhang (2025) </a:t>
            </a:r>
            <a:r>
              <a:rPr lang="es-ES" sz="1400" dirty="0" err="1"/>
              <a:t>consider</a:t>
            </a:r>
            <a:r>
              <a:rPr lang="es-ES" sz="1400" dirty="0"/>
              <a:t> AI-human collaboration as </a:t>
            </a:r>
            <a:r>
              <a:rPr lang="es-ES" sz="1400" dirty="0" err="1"/>
              <a:t>the</a:t>
            </a:r>
            <a:r>
              <a:rPr lang="es-ES" sz="1400" dirty="0"/>
              <a:t> </a:t>
            </a:r>
            <a:r>
              <a:rPr lang="es-ES" sz="1400" dirty="0" err="1"/>
              <a:t>combination</a:t>
            </a:r>
            <a:endParaRPr lang="es-ES" sz="1400" dirty="0"/>
          </a:p>
          <a:p>
            <a:r>
              <a:rPr lang="es-ES" sz="1400" dirty="0"/>
              <a:t>of </a:t>
            </a:r>
            <a:r>
              <a:rPr lang="es-ES" sz="1400" dirty="0" err="1"/>
              <a:t>employee</a:t>
            </a:r>
            <a:r>
              <a:rPr lang="es-ES" sz="1400" dirty="0"/>
              <a:t> </a:t>
            </a:r>
            <a:r>
              <a:rPr lang="es-ES" sz="1400" dirty="0" err="1"/>
              <a:t>knowledge</a:t>
            </a:r>
            <a:r>
              <a:rPr lang="es-ES" sz="1400" dirty="0"/>
              <a:t> and </a:t>
            </a:r>
            <a:r>
              <a:rPr lang="es-ES" sz="1400" dirty="0" err="1"/>
              <a:t>discretion</a:t>
            </a:r>
            <a:r>
              <a:rPr lang="es-ES" sz="1400" dirty="0"/>
              <a:t> </a:t>
            </a:r>
            <a:r>
              <a:rPr lang="es-ES" sz="1400" dirty="0" err="1"/>
              <a:t>with</a:t>
            </a:r>
            <a:r>
              <a:rPr lang="es-ES" sz="1400" dirty="0"/>
              <a:t> </a:t>
            </a:r>
            <a:r>
              <a:rPr lang="es-ES" sz="1400" dirty="0" err="1"/>
              <a:t>the</a:t>
            </a:r>
            <a:r>
              <a:rPr lang="es-ES" sz="1400" dirty="0"/>
              <a:t> </a:t>
            </a:r>
            <a:r>
              <a:rPr lang="es-ES" sz="1400" dirty="0" err="1"/>
              <a:t>functions</a:t>
            </a:r>
            <a:r>
              <a:rPr lang="es-ES" sz="1400" dirty="0"/>
              <a:t> of AI.</a:t>
            </a:r>
          </a:p>
          <a:p>
            <a:r>
              <a:rPr lang="es-ES" sz="1400" dirty="0"/>
              <a:t>• Industries Case </a:t>
            </a:r>
            <a:r>
              <a:rPr lang="es-ES" sz="1400" dirty="0" err="1"/>
              <a:t>studies</a:t>
            </a:r>
            <a:r>
              <a:rPr lang="es-ES" sz="1400" dirty="0"/>
              <a:t> </a:t>
            </a:r>
            <a:r>
              <a:rPr lang="es-ES" sz="1400" dirty="0" err="1"/>
              <a:t>support</a:t>
            </a:r>
            <a:r>
              <a:rPr lang="es-ES" sz="1400" dirty="0"/>
              <a:t> </a:t>
            </a:r>
            <a:r>
              <a:rPr lang="es-ES" sz="1400" dirty="0" err="1"/>
              <a:t>this</a:t>
            </a:r>
            <a:r>
              <a:rPr lang="es-ES" sz="1400" dirty="0"/>
              <a:t> </a:t>
            </a:r>
            <a:r>
              <a:rPr lang="es-ES" sz="1400" dirty="0" err="1"/>
              <a:t>point</a:t>
            </a:r>
            <a:r>
              <a:rPr lang="es-ES" sz="1400" dirty="0"/>
              <a:t> of </a:t>
            </a:r>
            <a:r>
              <a:rPr lang="es-ES" sz="1400" dirty="0" err="1"/>
              <a:t>view</a:t>
            </a:r>
            <a:r>
              <a:rPr lang="es-ES" sz="1400" dirty="0"/>
              <a:t>:</a:t>
            </a:r>
          </a:p>
          <a:p>
            <a:r>
              <a:rPr lang="es-ES" sz="1400" dirty="0"/>
              <a:t>o Ritz-</a:t>
            </a:r>
            <a:r>
              <a:rPr lang="es-ES" sz="1400" dirty="0" err="1"/>
              <a:t>Carlton</a:t>
            </a:r>
            <a:r>
              <a:rPr lang="es-ES" sz="1400" dirty="0"/>
              <a:t> </a:t>
            </a:r>
            <a:r>
              <a:rPr lang="es-ES" sz="1400" dirty="0" err="1"/>
              <a:t>combined</a:t>
            </a:r>
            <a:r>
              <a:rPr lang="es-ES" sz="1400" dirty="0"/>
              <a:t> AI </a:t>
            </a:r>
            <a:r>
              <a:rPr lang="es-ES" sz="1400" dirty="0" err="1"/>
              <a:t>personalization</a:t>
            </a:r>
            <a:r>
              <a:rPr lang="es-ES" sz="1400" dirty="0"/>
              <a:t> </a:t>
            </a:r>
            <a:r>
              <a:rPr lang="es-ES" sz="1400" dirty="0" err="1"/>
              <a:t>with</a:t>
            </a:r>
            <a:r>
              <a:rPr lang="es-ES" sz="1400" dirty="0"/>
              <a:t> human-</a:t>
            </a:r>
            <a:r>
              <a:rPr lang="es-ES" sz="1400" dirty="0" err="1"/>
              <a:t>centric</a:t>
            </a:r>
            <a:r>
              <a:rPr lang="es-ES" sz="1400" dirty="0"/>
              <a:t> service </a:t>
            </a:r>
            <a:r>
              <a:rPr lang="es-ES" sz="1400" dirty="0" err="1"/>
              <a:t>model</a:t>
            </a:r>
            <a:r>
              <a:rPr lang="es-ES" sz="1400" dirty="0"/>
              <a:t>, </a:t>
            </a:r>
            <a:r>
              <a:rPr lang="es-ES" sz="1400" dirty="0" err="1"/>
              <a:t>which</a:t>
            </a:r>
            <a:endParaRPr lang="es-ES" sz="1400" dirty="0"/>
          </a:p>
          <a:p>
            <a:r>
              <a:rPr lang="es-ES" sz="1400" dirty="0" err="1"/>
              <a:t>resulted</a:t>
            </a:r>
            <a:r>
              <a:rPr lang="es-ES" sz="1400" dirty="0"/>
              <a:t> in a </a:t>
            </a:r>
            <a:r>
              <a:rPr lang="es-ES" sz="1400" dirty="0" err="1"/>
              <a:t>higher</a:t>
            </a:r>
            <a:r>
              <a:rPr lang="es-ES" sz="1400" dirty="0"/>
              <a:t> </a:t>
            </a:r>
            <a:r>
              <a:rPr lang="es-ES" sz="1400" dirty="0" err="1"/>
              <a:t>number</a:t>
            </a:r>
            <a:r>
              <a:rPr lang="es-ES" sz="1400" dirty="0"/>
              <a:t> of </a:t>
            </a:r>
            <a:r>
              <a:rPr lang="es-ES" sz="1400" dirty="0" err="1"/>
              <a:t>guests</a:t>
            </a:r>
            <a:r>
              <a:rPr lang="es-ES" sz="1400" dirty="0"/>
              <a:t> </a:t>
            </a:r>
            <a:r>
              <a:rPr lang="es-ES" sz="1400" dirty="0" err="1"/>
              <a:t>satisfied</a:t>
            </a:r>
            <a:r>
              <a:rPr lang="es-ES" sz="1400" dirty="0"/>
              <a:t> (</a:t>
            </a:r>
            <a:r>
              <a:rPr lang="es-ES" sz="1400" dirty="0" err="1"/>
              <a:t>Sadler</a:t>
            </a:r>
            <a:r>
              <a:rPr lang="es-ES" sz="1400" dirty="0"/>
              <a:t>, 2025).</a:t>
            </a:r>
          </a:p>
          <a:p>
            <a:r>
              <a:rPr lang="es-ES" sz="1400" dirty="0"/>
              <a:t>o </a:t>
            </a:r>
            <a:r>
              <a:rPr lang="es-ES" sz="1400" dirty="0" err="1"/>
              <a:t>Predictive</a:t>
            </a:r>
            <a:r>
              <a:rPr lang="es-ES" sz="1400" dirty="0"/>
              <a:t> </a:t>
            </a:r>
            <a:r>
              <a:rPr lang="es-ES" sz="1400" dirty="0" err="1"/>
              <a:t>analytics</a:t>
            </a:r>
            <a:r>
              <a:rPr lang="es-ES" sz="1400" dirty="0"/>
              <a:t> </a:t>
            </a:r>
            <a:r>
              <a:rPr lang="es-ES" sz="1400" dirty="0" err="1"/>
              <a:t>is</a:t>
            </a:r>
            <a:r>
              <a:rPr lang="es-ES" sz="1400" dirty="0"/>
              <a:t> </a:t>
            </a:r>
            <a:r>
              <a:rPr lang="es-ES" sz="1400" dirty="0" err="1"/>
              <a:t>applied</a:t>
            </a:r>
            <a:r>
              <a:rPr lang="es-ES" sz="1400" dirty="0"/>
              <a:t> to </a:t>
            </a:r>
            <a:r>
              <a:rPr lang="es-ES" sz="1400" dirty="0" err="1"/>
              <a:t>Mandarin</a:t>
            </a:r>
            <a:r>
              <a:rPr lang="es-ES" sz="1400" dirty="0"/>
              <a:t> Oriental to </a:t>
            </a:r>
            <a:r>
              <a:rPr lang="es-ES" sz="1400" dirty="0" err="1"/>
              <a:t>predict</a:t>
            </a:r>
            <a:r>
              <a:rPr lang="es-ES" sz="1400" dirty="0"/>
              <a:t> </a:t>
            </a:r>
            <a:r>
              <a:rPr lang="es-ES" sz="1400" dirty="0" err="1"/>
              <a:t>the</a:t>
            </a:r>
            <a:r>
              <a:rPr lang="es-ES" sz="1400" dirty="0"/>
              <a:t> </a:t>
            </a:r>
            <a:r>
              <a:rPr lang="es-ES" sz="1400" dirty="0" err="1"/>
              <a:t>preferences</a:t>
            </a:r>
            <a:r>
              <a:rPr lang="es-ES" sz="1400" dirty="0"/>
              <a:t> of </a:t>
            </a:r>
            <a:r>
              <a:rPr lang="es-ES" sz="1400" dirty="0" err="1"/>
              <a:t>guests</a:t>
            </a:r>
            <a:r>
              <a:rPr lang="es-ES" sz="1400" dirty="0"/>
              <a:t>,</a:t>
            </a:r>
          </a:p>
          <a:p>
            <a:r>
              <a:rPr lang="es-ES" sz="1400" dirty="0"/>
              <a:t>and </a:t>
            </a:r>
            <a:r>
              <a:rPr lang="es-ES" sz="1400" dirty="0" err="1"/>
              <a:t>the</a:t>
            </a:r>
            <a:r>
              <a:rPr lang="es-ES" sz="1400" dirty="0"/>
              <a:t> staff </a:t>
            </a:r>
            <a:r>
              <a:rPr lang="es-ES" sz="1400" dirty="0" err="1"/>
              <a:t>members</a:t>
            </a:r>
            <a:r>
              <a:rPr lang="es-ES" sz="1400" dirty="0"/>
              <a:t> do </a:t>
            </a:r>
            <a:r>
              <a:rPr lang="es-ES" sz="1400" dirty="0" err="1"/>
              <a:t>the</a:t>
            </a:r>
            <a:r>
              <a:rPr lang="es-ES" sz="1400" dirty="0"/>
              <a:t> pre-service </a:t>
            </a:r>
            <a:r>
              <a:rPr lang="es-ES" sz="1400" dirty="0" err="1"/>
              <a:t>with</a:t>
            </a:r>
            <a:r>
              <a:rPr lang="es-ES" sz="1400" dirty="0"/>
              <a:t> </a:t>
            </a:r>
            <a:r>
              <a:rPr lang="es-ES" sz="1400" dirty="0" err="1"/>
              <a:t>the</a:t>
            </a:r>
            <a:r>
              <a:rPr lang="es-ES" sz="1400" dirty="0"/>
              <a:t> </a:t>
            </a:r>
            <a:r>
              <a:rPr lang="es-ES" sz="1400" dirty="0" err="1"/>
              <a:t>help</a:t>
            </a:r>
            <a:r>
              <a:rPr lang="es-ES" sz="1400" dirty="0"/>
              <a:t> of robots (Lam, 2025; Mingas,</a:t>
            </a:r>
          </a:p>
          <a:p>
            <a:r>
              <a:rPr lang="es-ES" sz="1400" dirty="0"/>
              <a:t>2023; </a:t>
            </a:r>
            <a:r>
              <a:rPr lang="es-ES" sz="1400" dirty="0" err="1"/>
              <a:t>Metalab</a:t>
            </a:r>
            <a:r>
              <a:rPr lang="es-ES" sz="1400" dirty="0"/>
              <a:t>, 2025).</a:t>
            </a:r>
          </a:p>
        </p:txBody>
      </p:sp>
    </p:spTree>
    <p:extLst>
      <p:ext uri="{BB962C8B-B14F-4D97-AF65-F5344CB8AC3E}">
        <p14:creationId xmlns:p14="http://schemas.microsoft.com/office/powerpoint/2010/main" val="3943587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386733C-738C-A026-9E9F-A0EDD4683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b="1"/>
              <a:t>Methodology</a:t>
            </a:r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4247E787-8AA7-E25C-0C4D-CA9AAFFB0D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2143189"/>
              </p:ext>
            </p:extLst>
          </p:nvPr>
        </p:nvGraphicFramePr>
        <p:xfrm>
          <a:off x="1175905" y="12541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9567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B9126-7567-6FA0-49B1-004E85030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THEME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BE340-CBDE-3AFF-9969-3D686EF4EB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928" y="1860260"/>
            <a:ext cx="11805804" cy="45158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STRENGTHS                   WEAKNESS                  OPPORTUNITY                THREATS  </a:t>
            </a:r>
          </a:p>
          <a:p>
            <a:pPr marL="0" indent="0">
              <a:buNone/>
            </a:pPr>
            <a:r>
              <a:rPr lang="en-GB" sz="2000"/>
              <a:t>24/7 service &amp; efficiency         Loss of human authenticity     New sources of revenue              Guest alienation</a:t>
            </a:r>
          </a:p>
          <a:p>
            <a:pPr marL="0" indent="0">
              <a:buNone/>
            </a:pPr>
            <a:r>
              <a:rPr lang="en-GB" sz="2000"/>
              <a:t>                                                                                                                           (AI-offers)</a:t>
            </a:r>
          </a:p>
          <a:p>
            <a:pPr marL="0" indent="0">
              <a:buNone/>
            </a:pPr>
            <a:r>
              <a:rPr lang="en-GB" sz="2000"/>
              <a:t>Date personalization                  Lack of real empathy                  Workforce upskilling                      Fear of job</a:t>
            </a:r>
          </a:p>
          <a:p>
            <a:pPr marL="0" indent="0">
              <a:buNone/>
            </a:pPr>
            <a:r>
              <a:rPr lang="en-GB" sz="200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Displacement    </a:t>
            </a:r>
          </a:p>
          <a:p>
            <a:pPr marL="0" indent="0">
              <a:buNone/>
            </a:pPr>
            <a:r>
              <a:rPr lang="en-GB" sz="2000"/>
              <a:t>Cost reduction &amp; automation     Privacy concerns                       Enhanced guest                                                           </a:t>
            </a:r>
            <a:endParaRPr lang="en-GB"/>
          </a:p>
          <a:p>
            <a:pPr marL="0" indent="0">
              <a:buNone/>
            </a:pPr>
            <a:r>
              <a:rPr lang="en-GB" sz="2000"/>
              <a:t>                                                                                                                             experience  design                     Brand reputation risks</a:t>
            </a:r>
          </a:p>
          <a:p>
            <a:pPr marL="0" indent="0">
              <a:buNone/>
            </a:pPr>
            <a:r>
              <a:rPr lang="en-GB" sz="2000"/>
              <a:t>  </a:t>
            </a:r>
            <a:endParaRPr lang="en-GB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  Staff freed for meaningful.          Technical failures                      More individualisation             Excessive reliance on </a:t>
            </a:r>
          </a:p>
          <a:p>
            <a:pPr marL="0" indent="0">
              <a:buNone/>
            </a:pPr>
            <a:r>
              <a:rPr lang="en-GB" sz="2000"/>
              <a:t>  tasks                                                                                                                 and  expenditure                             technology</a:t>
            </a:r>
            <a:endParaRPr lang="en-GB"/>
          </a:p>
          <a:p>
            <a:pPr marL="0" indent="0">
              <a:buNone/>
            </a:pPr>
            <a:r>
              <a:rPr lang="en-GB" sz="2000"/>
              <a:t>            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                                                                                                                           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2BAF2AB3-7408-366A-E1FC-8747B56FB852}"/>
                  </a:ext>
                </a:extLst>
              </p14:cNvPr>
              <p14:cNvContentPartPr/>
              <p14:nvPr/>
            </p14:nvContentPartPr>
            <p14:xfrm>
              <a:off x="6798280" y="882485"/>
              <a:ext cx="14653" cy="14653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2BAF2AB3-7408-366A-E1FC-8747B56FB852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065630" y="149835"/>
                <a:ext cx="1465300" cy="14653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117555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28570-A778-ABD4-773C-5D4CEA5D5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6BB71B-D334-D46D-7F98-7C02DA9313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/>
              <a:t>Hospitality is a blend of technology and tradition.</a:t>
            </a:r>
            <a:endParaRPr lang="en-US"/>
          </a:p>
          <a:p>
            <a:pPr marL="457200" indent="-457200"/>
            <a:r>
              <a:rPr lang="en-GB"/>
              <a:t>AI helps to increase efficiency and customization .</a:t>
            </a:r>
          </a:p>
          <a:p>
            <a:pPr marL="457200" indent="-457200"/>
            <a:r>
              <a:rPr lang="en-GB"/>
              <a:t>Human compassion and affection are needed</a:t>
            </a:r>
          </a:p>
          <a:p>
            <a:pPr marL="457200" indent="-457200"/>
            <a:r>
              <a:rPr lang="en-GB"/>
              <a:t>Balanced digital strategy is essential</a:t>
            </a:r>
          </a:p>
          <a:p>
            <a:pPr marL="457200" indent="-457200"/>
            <a:r>
              <a:rPr lang="en-GB"/>
              <a:t>AI should not going replace, complement human touch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59914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463EEC1-CD3E-17E2-3DCA-0AFEB563E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b="1" err="1"/>
              <a:t>Recomendation</a:t>
            </a:r>
            <a:r>
              <a:rPr lang="es-ES" b="1"/>
              <a:t> 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CC743922-B005-0ABD-9061-FF4380C5B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s-ES"/>
              <a:t>1.  </a:t>
            </a:r>
            <a:r>
              <a:rPr lang="es-ES" err="1"/>
              <a:t>Invest</a:t>
            </a:r>
            <a:r>
              <a:rPr lang="es-ES"/>
              <a:t> in </a:t>
            </a:r>
            <a:r>
              <a:rPr lang="es-ES" err="1"/>
              <a:t>employee</a:t>
            </a:r>
            <a:r>
              <a:rPr lang="es-ES"/>
              <a:t> </a:t>
            </a:r>
            <a:r>
              <a:rPr lang="es-ES" err="1"/>
              <a:t>development</a:t>
            </a:r>
            <a:r>
              <a:rPr lang="es-ES"/>
              <a:t> and </a:t>
            </a:r>
            <a:r>
              <a:rPr lang="es-ES" err="1"/>
              <a:t>empowerment</a:t>
            </a:r>
            <a:r>
              <a:rPr lang="es-ES"/>
              <a:t>.</a:t>
            </a:r>
            <a:endParaRPr lang="en-US"/>
          </a:p>
          <a:p>
            <a:pPr marL="0" indent="0">
              <a:buNone/>
            </a:pPr>
            <a:r>
              <a:rPr lang="es-ES"/>
              <a:t>
2. </a:t>
            </a:r>
            <a:r>
              <a:rPr lang="es-ES" err="1"/>
              <a:t>Keep</a:t>
            </a:r>
            <a:r>
              <a:rPr lang="es-ES"/>
              <a:t> </a:t>
            </a:r>
            <a:r>
              <a:rPr lang="es-ES" err="1"/>
              <a:t>the</a:t>
            </a:r>
            <a:r>
              <a:rPr lang="es-ES"/>
              <a:t> human </a:t>
            </a:r>
            <a:r>
              <a:rPr lang="es-ES" err="1"/>
              <a:t>touch</a:t>
            </a:r>
            <a:r>
              <a:rPr lang="es-ES"/>
              <a:t> </a:t>
            </a:r>
            <a:r>
              <a:rPr lang="es-ES" err="1"/>
              <a:t>with</a:t>
            </a:r>
            <a:r>
              <a:rPr lang="es-ES"/>
              <a:t> flexible </a:t>
            </a:r>
            <a:r>
              <a:rPr lang="es-ES" err="1"/>
              <a:t>choiices</a:t>
            </a:r>
            <a:r>
              <a:rPr lang="es-ES"/>
              <a:t>.</a:t>
            </a:r>
          </a:p>
          <a:p>
            <a:pPr marL="0" indent="0">
              <a:buNone/>
            </a:pPr>
            <a:r>
              <a:rPr lang="es-ES"/>
              <a:t>
3. </a:t>
            </a:r>
            <a:r>
              <a:rPr lang="es-ES" err="1"/>
              <a:t>Support</a:t>
            </a:r>
            <a:r>
              <a:rPr lang="es-ES"/>
              <a:t> date </a:t>
            </a:r>
            <a:r>
              <a:rPr lang="es-ES" err="1"/>
              <a:t>privacy</a:t>
            </a:r>
            <a:r>
              <a:rPr lang="es-ES"/>
              <a:t> and Trust.</a:t>
            </a:r>
          </a:p>
          <a:p>
            <a:pPr marL="0" indent="0">
              <a:buNone/>
            </a:pPr>
            <a:r>
              <a:rPr lang="es-ES"/>
              <a:t>
4. </a:t>
            </a:r>
            <a:r>
              <a:rPr lang="es-ES" err="1"/>
              <a:t>Encourage</a:t>
            </a:r>
            <a:r>
              <a:rPr lang="es-ES"/>
              <a:t> </a:t>
            </a:r>
            <a:r>
              <a:rPr lang="es-ES" err="1"/>
              <a:t>Continuous</a:t>
            </a:r>
            <a:r>
              <a:rPr lang="es-ES"/>
              <a:t> </a:t>
            </a:r>
            <a:r>
              <a:rPr lang="es-ES" err="1"/>
              <a:t>Change</a:t>
            </a:r>
            <a:r>
              <a:rPr lang="es-ES"/>
              <a:t> </a:t>
            </a:r>
            <a:r>
              <a:rPr lang="es-ES" err="1"/>
              <a:t>through</a:t>
            </a:r>
            <a:r>
              <a:rPr lang="es-ES"/>
              <a:t> Human </a:t>
            </a:r>
            <a:r>
              <a:rPr lang="es-ES" err="1"/>
              <a:t>Supervision</a:t>
            </a:r>
            <a:r>
              <a:rPr lang="es-ES"/>
              <a:t>.</a:t>
            </a:r>
          </a:p>
          <a:p>
            <a:pPr marL="0" indent="0">
              <a:buNone/>
            </a:pPr>
            <a:r>
              <a:rPr lang="es-ES"/>
              <a:t>
5. Sponsor </a:t>
            </a:r>
            <a:r>
              <a:rPr lang="es-ES" err="1"/>
              <a:t>Guest</a:t>
            </a:r>
            <a:r>
              <a:rPr lang="es-ES"/>
              <a:t> Digital </a:t>
            </a:r>
            <a:r>
              <a:rPr lang="es-ES" err="1"/>
              <a:t>Literacy</a:t>
            </a:r>
            <a:r>
              <a:rPr lang="es-ES"/>
              <a:t>.</a:t>
            </a:r>
          </a:p>
          <a:p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00731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5AAE52-BA15-C277-594B-382126C9E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744" y="-212878"/>
            <a:ext cx="10515600" cy="1325563"/>
          </a:xfrm>
        </p:spPr>
        <p:txBody>
          <a:bodyPr/>
          <a:lstStyle/>
          <a:p>
            <a:pPr algn="ctr"/>
            <a:r>
              <a:rPr lang="es-ES" b="1" err="1"/>
              <a:t>References</a:t>
            </a:r>
            <a:endParaRPr lang="es-ES" b="1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0C05C04-3D54-DCBE-94D6-78D2BC77E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372" y="700341"/>
            <a:ext cx="11662177" cy="5815863"/>
          </a:xfrm>
        </p:spPr>
        <p:txBody>
          <a:bodyPr>
            <a:noAutofit/>
          </a:bodyPr>
          <a:lstStyle/>
          <a:p>
            <a:endParaRPr lang="es-ES"/>
          </a:p>
          <a:p>
            <a:endParaRPr lang="es-E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A841A0-3316-1843-AC9C-835F6D583CAD}"/>
              </a:ext>
            </a:extLst>
          </p:cNvPr>
          <p:cNvSpPr txBox="1"/>
          <p:nvPr/>
        </p:nvSpPr>
        <p:spPr>
          <a:xfrm>
            <a:off x="0" y="816587"/>
            <a:ext cx="12192000" cy="661283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6350" marR="2257425" indent="-6350" algn="r">
              <a:lnSpc>
                <a:spcPct val="107000"/>
              </a:lnSpc>
              <a:spcAft>
                <a:spcPts val="700"/>
              </a:spcAft>
              <a:buNone/>
            </a:pPr>
            <a:r>
              <a:rPr lang="en-GB" sz="800" b="1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 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Banta, P. and Milton,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Dr.T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(2025) . AI in Hospitality: Transform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ing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Guest Experiences and Operational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Ef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ficiency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in Smart Hotels.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Internat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ional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Journal for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Multidim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ensional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Research Perspectives, 3(7), pp.58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–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68.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doi:https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doi.org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/10.61877/ijmrp.v3i7.292.</a:t>
            </a:r>
          </a:p>
          <a:p>
            <a:pPr marL="6350" marR="4093845" indent="-6350">
              <a:lnSpc>
                <a:spcPct val="323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cdeguzman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(2024). The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otional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pacts of AI in the Workplace -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WorkProud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[online]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WorkProud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at: https://workproud.com/blog/the-emotional-impact s-of-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ai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-in-the-workplace/.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glion.edu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(2025). AI in t he hospitality industry: how technology is shaping the guest experience. [online]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Glion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 t: https://www.glion.edu/magazine/ai-hospit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ality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-guest-experience/.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Hudson, S. (2025). Artificial Intelligence: No Substitute for the Human Touch in Hospitality. [ 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ality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Net. Available at :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www.hospitalitynet.org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/opinion/4127376.html.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Ivanović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, M. (2024). Why your hotel needs a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chatbot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. [ 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Inf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obip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at: https://www.inf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obip.com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/blog/why-you-need-a-hotel-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chatbot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Lam, R. ( 2025). Hong Kong, 7 April 2025 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–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Mandarin Oriental Hotel Group is delighted to announce... [online] Mandarin Oriental. Available at: https://press.mandarinoriental.com/enhanced-fans-of-mo-and-guest-app.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Leff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 , G. (2025). Starting Today, Marriott’s AI Takes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Cont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rol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 Of Room Upgrades—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Forget Charm,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Algorit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Decides If You Deserve A Suite. [online] View from the Wing. Available at :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viewfromthewing.com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/start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ing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-today-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marriot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ts-ai-takes-control-of-room-upgrades-forget-charm-algorithm-decides-if-you-deserve-a-suit e/ [Accessed 3 Feb. 2026].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Lewis (2025). Artificial Intelligence f or Hotel Business: A New Era. [online] F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anruan.com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at :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www.fanruan.com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en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/blog/art if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icial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-intelligence-for-hotel-business.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Majid (2025). How Marriot t Is Using AI to Transform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Hospitalit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y | P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urple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Square AI. [online] P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urple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Square AI. Available at: https://purplesquareai.com /how-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marriot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t-is-using-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ai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-to-transform-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ality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McDowel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, A. (2025). How AI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Chatbots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for Hot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els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Are Revolutionizing Guest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Engagem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ent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[online]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Canarytechnologies.com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. Available at: https://www.canarytechnologies.com/post/ai-chat bots-for-hotels.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Medallia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(2024) . 61% of Consumers Will P ay for Personalized Experiences. [online]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Medallia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at: https://www.m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edallia.com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/press-release/m edallia-research-finds-61-percent-of-consumers-are-wiling-to-spend-more-for-personalized-experiences/.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Medlock, B. (2024). Why robot staff isn’t the answer to employee issues. [ 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theHRD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IRECTOR. Available at: https://www.thehrdirector.com/robot-staf f-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isnt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-answer-employee-issues/.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Mercier, V. (2024). How AI in Hospitality can Enhance Personalized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Cust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omer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Experience. [online]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Ehl.edu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at: https 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alityinsights.ehl.edu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ai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-in-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ality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Metalab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, E. ( 2025). BALANCING TECHNOL OGY AN D HUMAN INTERACTION IN LUXURY HOSPITALITY | Can AI Enhance the Guest Experience Without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Comprom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ising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the Essence of Service? - METAL AB. [online] METAL AB. Available at :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metalab.essec.edu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/balancing-technology-and-human-interact ion-in-luxury-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ality-can-ai-enhance-the-guest-experience-without-compromising-the-essence-of-service/.</a:t>
            </a:r>
          </a:p>
          <a:p>
            <a:pPr marL="6350" marR="3902075" indent="-6350">
              <a:lnSpc>
                <a:spcPct val="306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Mingas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, M. (2023). How Mandarin Oriental digit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alized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its luxury hot el. [online] CX Network. Available at: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htt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www.cxnetwork.com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omnichannel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/articles/how-mandarin-oriental-digitalized-its-luxury-hotel-experience. Neo (2024) . How AI is Revolutionizing t he Hotel Industry. [online] Cult Booking. Available at: https://www.cultbooking.com/en/how-ai-is-revolutionizing-the-hotel-indust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ry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 [Accessed 3 Feb. 2026].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Roy, B.K. and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Pagaldiviti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, S.R. (2025) . Will Machines Replace Humans in the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ality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Business?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doi:https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www.longdom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.org/open-access/will-machines-replace-humans-in-the-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ality-business-1103870.html.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Sadler, J. ( 2025). Boost Luxury Hospitality wit h AI Market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ing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Tools. [online]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Thrivin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Digital. Available at: https://thrivindigital.com/ai-marketing-tools-a-guide-for-luxury-hospti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ality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-brands/ [Accessed 3 Feb. 2026].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Sykimt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e, C. (2023).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Evaluat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ing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Self-Service Kiosks in Hot el Check-in Processes. International Journal of Advanced Research in Science, Communication and Technology, 3(1), pp.688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–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692.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doi:https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doi.org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/10.48175/ijarsct-12356.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Takahashi, M. (2025). Housekeeping Technology: Impact on Hotel Operations and Costs. [ 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Prostay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at: https://www.prostay.com/blog/housekeeping-technology/.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Thalesgroup.com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(2025). Majority of consumers would stop doing business with companies following a data breach, f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inds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Gemalt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o. [online]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Thalesgroup.com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. Available at: https://www.thalesgroup.com/en/news-cent re/press-releases/majority-consumers-would-stop-doing-business-companies-following-data.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Urrico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, R. (2017). 70% of Consumers Would Stop Following a Business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Af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ter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Data Breach. [online] cut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es.com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at: https://www.cutimes.com /2017/11/29/70-of-consumers-would-stop-following-a-business-af/.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Valerie , B.-B. (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n.d.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). Workers are more upset by the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possibilit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y of people replacing them than robots, study says. [online] HR Dive. Available at: https://www.hrdive.com/news/workers-are-more-upset-by-the-possibilit y-of-people-replacing-them-than-rob/560683/.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Vercara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(2024).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Vercara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Research: 75% of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U.S.Consum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ers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Would Stop P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urchasing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from a Brand if it Suffered a Cyber Incident. [online]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Vercara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. Available at: https://vercara.digicert .com/news/vercara-research-75-of-u-s-consumers-would-stop-purchasing-from-a-brand-if-it-suffered-a-cyber-incident.</a:t>
            </a:r>
          </a:p>
          <a:p>
            <a:pPr marL="6350" indent="-6350">
              <a:lnSpc>
                <a:spcPct val="110000"/>
              </a:lnSpc>
              <a:spcAft>
                <a:spcPts val="410"/>
              </a:spcAft>
              <a:buNone/>
            </a:pP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Wu, T.-J., Zhang, R.-X. and Zhang, Z. (2025) . N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avigat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ing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the human-artificial intelligence collaboration landscape: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Im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pact on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qualit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y of work life and work engagement. Journal of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Hospitalit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y and Tourism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Managem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ent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, [online] 62, pp.276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Garamond" panose="02020404030301010803" pitchFamily="18" charset="0"/>
              </a:rPr>
              <a:t>–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283. 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doi:https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://</a:t>
            </a:r>
            <a:r>
              <a:rPr lang="en-GB" sz="800" kern="100" err="1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doi.org</a:t>
            </a:r>
            <a:r>
              <a:rPr lang="en-GB" sz="800" kern="100">
                <a:solidFill>
                  <a:srgbClr val="262626"/>
                </a:solidFill>
                <a:effectLst/>
                <a:latin typeface="Garamond" panose="02020404030301010803" pitchFamily="18" charset="0"/>
                <a:ea typeface="Garamond" panose="02020404030301010803" pitchFamily="18" charset="0"/>
                <a:cs typeface="Times New Roman" panose="02020603050405020304" pitchFamily="18" charset="0"/>
              </a:rPr>
              <a:t>/10.1016/j.jhtm.2025.02.005.</a:t>
            </a:r>
          </a:p>
        </p:txBody>
      </p:sp>
    </p:spTree>
    <p:extLst>
      <p:ext uri="{BB962C8B-B14F-4D97-AF65-F5344CB8AC3E}">
        <p14:creationId xmlns:p14="http://schemas.microsoft.com/office/powerpoint/2010/main" val="314688792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Panorámica</PresentationFormat>
  <Slides>12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12</vt:i4>
      </vt:variant>
    </vt:vector>
  </HeadingPairs>
  <TitlesOfParts>
    <vt:vector size="13" baseType="lpstr">
      <vt:lpstr>Tema de Office</vt:lpstr>
      <vt:lpstr>Presentación de PowerPoint</vt:lpstr>
      <vt:lpstr>Artificial intelligence and Human collaboration </vt:lpstr>
      <vt:lpstr>Presentación de PowerPoint</vt:lpstr>
      <vt:lpstr>Presentación de PowerPoint</vt:lpstr>
      <vt:lpstr>Purpose of the Study</vt:lpstr>
      <vt:lpstr>Literature Review –
Limits of AI &amp; Value of Human Empathy </vt:lpstr>
      <vt:lpstr>Literature Review –
Human &amp; AI Synergy</vt:lpstr>
      <vt:lpstr>Methodology</vt:lpstr>
      <vt:lpstr>THEME IMPACT</vt:lpstr>
      <vt:lpstr>CONCLUSION</vt:lpstr>
      <vt:lpstr>Recomendation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giovani polanco adoka</dc:creator>
  <cp:lastModifiedBy>giovani polanco adoka</cp:lastModifiedBy>
  <cp:revision>3</cp:revision>
  <dcterms:created xsi:type="dcterms:W3CDTF">2026-02-20T12:44:25Z</dcterms:created>
  <dcterms:modified xsi:type="dcterms:W3CDTF">2026-02-26T13:44:01Z</dcterms:modified>
</cp:coreProperties>
</file>