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sldIdLst>
    <p:sldId id="256" r:id="rId2"/>
    <p:sldId id="257" r:id="rId3"/>
    <p:sldId id="258" r:id="rId4"/>
    <p:sldId id="259" r:id="rId5"/>
    <p:sldId id="261" r:id="rId6"/>
    <p:sldId id="262" r:id="rId7"/>
    <p:sldId id="263"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60"/>
  </p:normalViewPr>
  <p:slideViewPr>
    <p:cSldViewPr snapToGrid="0">
      <p:cViewPr varScale="1">
        <p:scale>
          <a:sx n="56" d="100"/>
          <a:sy n="56" d="100"/>
        </p:scale>
        <p:origin x="121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990B62-FD48-49C2-838E-1482B5D2617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03EA322-E2D3-4959-A7E1-B63D2A10A7E6}">
      <dgm:prSet/>
      <dgm:spPr/>
      <dgm:t>
        <a:bodyPr/>
        <a:lstStyle/>
        <a:p>
          <a:r>
            <a:rPr lang="en-GB" b="0" u="sng" dirty="0"/>
            <a:t>To meet Amira’s emotional, social, cognitive, and physical needs, you can:</a:t>
          </a:r>
          <a:endParaRPr lang="en-US" b="0" u="sng" dirty="0"/>
        </a:p>
      </dgm:t>
    </dgm:pt>
    <dgm:pt modelId="{536491C0-C022-42ED-92E6-EB45447027EA}" type="parTrans" cxnId="{0A6FACB4-CE6F-486F-A749-377692FA2D87}">
      <dgm:prSet/>
      <dgm:spPr/>
      <dgm:t>
        <a:bodyPr/>
        <a:lstStyle/>
        <a:p>
          <a:endParaRPr lang="en-US"/>
        </a:p>
      </dgm:t>
    </dgm:pt>
    <dgm:pt modelId="{673A2766-AB2E-42C7-A55A-17038DDC1FB3}" type="sibTrans" cxnId="{0A6FACB4-CE6F-486F-A749-377692FA2D87}">
      <dgm:prSet/>
      <dgm:spPr/>
      <dgm:t>
        <a:bodyPr/>
        <a:lstStyle/>
        <a:p>
          <a:endParaRPr lang="en-US"/>
        </a:p>
      </dgm:t>
    </dgm:pt>
    <dgm:pt modelId="{517F0EDA-6C9A-4399-AC57-C2C0833B91C2}">
      <dgm:prSet/>
      <dgm:spPr/>
      <dgm:t>
        <a:bodyPr/>
        <a:lstStyle/>
        <a:p>
          <a:r>
            <a:rPr lang="en-GB" b="1" dirty="0"/>
            <a:t>Emotionally</a:t>
          </a:r>
          <a:r>
            <a:rPr lang="en-GB" dirty="0"/>
            <a:t>: Build a trusting relationship through consistent care and gentle routines. Using comfort items or photos of her carers may ease separation anxiety (Bowlby, 1969).</a:t>
          </a:r>
          <a:endParaRPr lang="en-US" dirty="0"/>
        </a:p>
      </dgm:t>
    </dgm:pt>
    <dgm:pt modelId="{6C2C3144-1937-4287-9C6F-EA82A6E4718D}" type="parTrans" cxnId="{D95283F8-21FC-4A46-8395-58D7A28F7462}">
      <dgm:prSet/>
      <dgm:spPr/>
      <dgm:t>
        <a:bodyPr/>
        <a:lstStyle/>
        <a:p>
          <a:endParaRPr lang="en-US"/>
        </a:p>
      </dgm:t>
    </dgm:pt>
    <dgm:pt modelId="{C06E6343-7928-4D51-ADA1-304BAAC5A04D}" type="sibTrans" cxnId="{D95283F8-21FC-4A46-8395-58D7A28F7462}">
      <dgm:prSet/>
      <dgm:spPr/>
      <dgm:t>
        <a:bodyPr/>
        <a:lstStyle/>
        <a:p>
          <a:endParaRPr lang="en-US"/>
        </a:p>
      </dgm:t>
    </dgm:pt>
    <dgm:pt modelId="{E16C0716-2877-444B-B124-B29A4E9FCF01}">
      <dgm:prSet/>
      <dgm:spPr/>
      <dgm:t>
        <a:bodyPr/>
        <a:lstStyle/>
        <a:p>
          <a:r>
            <a:rPr lang="en-GB" b="0" i="0" u="none" dirty="0"/>
            <a:t>Socially: Encourage small-group or one-to-one play. Children at this age often engage in parallel play and need time and modelling to develop social skills (Bruce, 2015).</a:t>
          </a:r>
          <a:endParaRPr lang="en-US" b="0" i="0" u="none" dirty="0"/>
        </a:p>
      </dgm:t>
    </dgm:pt>
    <dgm:pt modelId="{9A52EB31-C62A-4B00-9BF7-BD8C4B8CCF6C}" type="parTrans" cxnId="{15D9EBEB-6293-48E9-B572-77984DB5EDAE}">
      <dgm:prSet/>
      <dgm:spPr/>
      <dgm:t>
        <a:bodyPr/>
        <a:lstStyle/>
        <a:p>
          <a:endParaRPr lang="en-US"/>
        </a:p>
      </dgm:t>
    </dgm:pt>
    <dgm:pt modelId="{1B9731CE-5445-4DB9-AF2F-57AAD1D8C03C}" type="sibTrans" cxnId="{15D9EBEB-6293-48E9-B572-77984DB5EDAE}">
      <dgm:prSet/>
      <dgm:spPr/>
      <dgm:t>
        <a:bodyPr/>
        <a:lstStyle/>
        <a:p>
          <a:endParaRPr lang="en-US"/>
        </a:p>
      </dgm:t>
    </dgm:pt>
    <dgm:pt modelId="{911AD7F0-0EBE-4785-A40B-296A3BB7FD04}">
      <dgm:prSet/>
      <dgm:spPr/>
      <dgm:t>
        <a:bodyPr/>
        <a:lstStyle/>
        <a:p>
          <a:r>
            <a:rPr lang="en-GB" b="1"/>
            <a:t>Cognitively</a:t>
          </a:r>
          <a:r>
            <a:rPr lang="en-GB"/>
            <a:t>: Offer play-based learning with familiar themes and objects. This supports her understanding and helps her make sense of her environment (Sheridan et al., 2011).</a:t>
          </a:r>
          <a:endParaRPr lang="en-US"/>
        </a:p>
      </dgm:t>
    </dgm:pt>
    <dgm:pt modelId="{ED83399C-8F56-4C84-B741-7446B4211963}" type="parTrans" cxnId="{E1FD8AF4-1EA2-41CF-AD1E-97FE1927CDC0}">
      <dgm:prSet/>
      <dgm:spPr/>
      <dgm:t>
        <a:bodyPr/>
        <a:lstStyle/>
        <a:p>
          <a:endParaRPr lang="en-US"/>
        </a:p>
      </dgm:t>
    </dgm:pt>
    <dgm:pt modelId="{FA314642-14C5-4EF2-B3F0-940B664CD473}" type="sibTrans" cxnId="{E1FD8AF4-1EA2-41CF-AD1E-97FE1927CDC0}">
      <dgm:prSet/>
      <dgm:spPr/>
      <dgm:t>
        <a:bodyPr/>
        <a:lstStyle/>
        <a:p>
          <a:endParaRPr lang="en-US"/>
        </a:p>
      </dgm:t>
    </dgm:pt>
    <dgm:pt modelId="{0AC2DEBB-572C-4C95-81CD-DDCAC7FA16CD}">
      <dgm:prSet/>
      <dgm:spPr/>
      <dgm:t>
        <a:bodyPr/>
        <a:lstStyle/>
        <a:p>
          <a:r>
            <a:rPr lang="en-GB" b="1"/>
            <a:t>Physically</a:t>
          </a:r>
          <a:r>
            <a:rPr lang="en-GB"/>
            <a:t>: Provide sensory and movement-based activities to support motor skills and emotional regulation. The EYFS framework encourages active play to promote well-being (DfE, 2023).</a:t>
          </a:r>
          <a:endParaRPr lang="en-US"/>
        </a:p>
      </dgm:t>
    </dgm:pt>
    <dgm:pt modelId="{58570FCB-8DB2-4F22-82C7-CE3580434180}" type="parTrans" cxnId="{FC57BBD7-8855-4BF1-99D5-6A7981ED0F83}">
      <dgm:prSet/>
      <dgm:spPr/>
      <dgm:t>
        <a:bodyPr/>
        <a:lstStyle/>
        <a:p>
          <a:endParaRPr lang="en-US"/>
        </a:p>
      </dgm:t>
    </dgm:pt>
    <dgm:pt modelId="{4B0F6C2C-51F4-40E3-BF3F-BA3346F125B4}" type="sibTrans" cxnId="{FC57BBD7-8855-4BF1-99D5-6A7981ED0F83}">
      <dgm:prSet/>
      <dgm:spPr/>
      <dgm:t>
        <a:bodyPr/>
        <a:lstStyle/>
        <a:p>
          <a:endParaRPr lang="en-US"/>
        </a:p>
      </dgm:t>
    </dgm:pt>
    <dgm:pt modelId="{97A138A1-154A-4813-B850-671EE5C770CC}" type="pres">
      <dgm:prSet presAssocID="{2C990B62-FD48-49C2-838E-1482B5D26174}" presName="linear" presStyleCnt="0">
        <dgm:presLayoutVars>
          <dgm:animLvl val="lvl"/>
          <dgm:resizeHandles val="exact"/>
        </dgm:presLayoutVars>
      </dgm:prSet>
      <dgm:spPr/>
    </dgm:pt>
    <dgm:pt modelId="{6D1FED8E-2EB7-4C71-B540-D4FCACFDE026}" type="pres">
      <dgm:prSet presAssocID="{103EA322-E2D3-4959-A7E1-B63D2A10A7E6}" presName="parentText" presStyleLbl="node1" presStyleIdx="0" presStyleCnt="5">
        <dgm:presLayoutVars>
          <dgm:chMax val="0"/>
          <dgm:bulletEnabled val="1"/>
        </dgm:presLayoutVars>
      </dgm:prSet>
      <dgm:spPr/>
    </dgm:pt>
    <dgm:pt modelId="{CAA4ACA4-5865-4039-8865-7BC5CCE07034}" type="pres">
      <dgm:prSet presAssocID="{673A2766-AB2E-42C7-A55A-17038DDC1FB3}" presName="spacer" presStyleCnt="0"/>
      <dgm:spPr/>
    </dgm:pt>
    <dgm:pt modelId="{B249A5A9-86A7-41C1-B363-0ECB8A6C2499}" type="pres">
      <dgm:prSet presAssocID="{517F0EDA-6C9A-4399-AC57-C2C0833B91C2}" presName="parentText" presStyleLbl="node1" presStyleIdx="1" presStyleCnt="5">
        <dgm:presLayoutVars>
          <dgm:chMax val="0"/>
          <dgm:bulletEnabled val="1"/>
        </dgm:presLayoutVars>
      </dgm:prSet>
      <dgm:spPr/>
    </dgm:pt>
    <dgm:pt modelId="{4A865AA9-F4F3-4A5D-A15B-7CA9DED0ABE6}" type="pres">
      <dgm:prSet presAssocID="{C06E6343-7928-4D51-ADA1-304BAAC5A04D}" presName="spacer" presStyleCnt="0"/>
      <dgm:spPr/>
    </dgm:pt>
    <dgm:pt modelId="{8A516F30-0DEF-4E2A-AA47-C787AE68F652}" type="pres">
      <dgm:prSet presAssocID="{E16C0716-2877-444B-B124-B29A4E9FCF01}" presName="parentText" presStyleLbl="node1" presStyleIdx="2" presStyleCnt="5">
        <dgm:presLayoutVars>
          <dgm:chMax val="0"/>
          <dgm:bulletEnabled val="1"/>
        </dgm:presLayoutVars>
      </dgm:prSet>
      <dgm:spPr/>
    </dgm:pt>
    <dgm:pt modelId="{1D8F18A0-F5C6-4350-8162-3EF9631ED450}" type="pres">
      <dgm:prSet presAssocID="{1B9731CE-5445-4DB9-AF2F-57AAD1D8C03C}" presName="spacer" presStyleCnt="0"/>
      <dgm:spPr/>
    </dgm:pt>
    <dgm:pt modelId="{BDB7B838-91BF-4AA5-A7BC-07E84B19313C}" type="pres">
      <dgm:prSet presAssocID="{911AD7F0-0EBE-4785-A40B-296A3BB7FD04}" presName="parentText" presStyleLbl="node1" presStyleIdx="3" presStyleCnt="5">
        <dgm:presLayoutVars>
          <dgm:chMax val="0"/>
          <dgm:bulletEnabled val="1"/>
        </dgm:presLayoutVars>
      </dgm:prSet>
      <dgm:spPr/>
    </dgm:pt>
    <dgm:pt modelId="{369B1215-AAF3-475C-AF08-B94E4BE86A96}" type="pres">
      <dgm:prSet presAssocID="{FA314642-14C5-4EF2-B3F0-940B664CD473}" presName="spacer" presStyleCnt="0"/>
      <dgm:spPr/>
    </dgm:pt>
    <dgm:pt modelId="{50508F36-C159-4AB7-85ED-E38CAC7689E4}" type="pres">
      <dgm:prSet presAssocID="{0AC2DEBB-572C-4C95-81CD-DDCAC7FA16CD}" presName="parentText" presStyleLbl="node1" presStyleIdx="4" presStyleCnt="5">
        <dgm:presLayoutVars>
          <dgm:chMax val="0"/>
          <dgm:bulletEnabled val="1"/>
        </dgm:presLayoutVars>
      </dgm:prSet>
      <dgm:spPr/>
    </dgm:pt>
  </dgm:ptLst>
  <dgm:cxnLst>
    <dgm:cxn modelId="{0F6AC81F-A6E7-4924-B9DC-FF403AB3B6DF}" type="presOf" srcId="{0AC2DEBB-572C-4C95-81CD-DDCAC7FA16CD}" destId="{50508F36-C159-4AB7-85ED-E38CAC7689E4}" srcOrd="0" destOrd="0" presId="urn:microsoft.com/office/officeart/2005/8/layout/vList2"/>
    <dgm:cxn modelId="{E55D0896-FA70-46E3-8793-C6CB5BA5630F}" type="presOf" srcId="{911AD7F0-0EBE-4785-A40B-296A3BB7FD04}" destId="{BDB7B838-91BF-4AA5-A7BC-07E84B19313C}" srcOrd="0" destOrd="0" presId="urn:microsoft.com/office/officeart/2005/8/layout/vList2"/>
    <dgm:cxn modelId="{0A6FACB4-CE6F-486F-A749-377692FA2D87}" srcId="{2C990B62-FD48-49C2-838E-1482B5D26174}" destId="{103EA322-E2D3-4959-A7E1-B63D2A10A7E6}" srcOrd="0" destOrd="0" parTransId="{536491C0-C022-42ED-92E6-EB45447027EA}" sibTransId="{673A2766-AB2E-42C7-A55A-17038DDC1FB3}"/>
    <dgm:cxn modelId="{E70D61B8-3302-4143-BD9A-B244F1DD7293}" type="presOf" srcId="{517F0EDA-6C9A-4399-AC57-C2C0833B91C2}" destId="{B249A5A9-86A7-41C1-B363-0ECB8A6C2499}" srcOrd="0" destOrd="0" presId="urn:microsoft.com/office/officeart/2005/8/layout/vList2"/>
    <dgm:cxn modelId="{FC57BBD7-8855-4BF1-99D5-6A7981ED0F83}" srcId="{2C990B62-FD48-49C2-838E-1482B5D26174}" destId="{0AC2DEBB-572C-4C95-81CD-DDCAC7FA16CD}" srcOrd="4" destOrd="0" parTransId="{58570FCB-8DB2-4F22-82C7-CE3580434180}" sibTransId="{4B0F6C2C-51F4-40E3-BF3F-BA3346F125B4}"/>
    <dgm:cxn modelId="{C087BBDD-7ED5-4579-96AB-DB531478B4E0}" type="presOf" srcId="{E16C0716-2877-444B-B124-B29A4E9FCF01}" destId="{8A516F30-0DEF-4E2A-AA47-C787AE68F652}" srcOrd="0" destOrd="0" presId="urn:microsoft.com/office/officeart/2005/8/layout/vList2"/>
    <dgm:cxn modelId="{15D9EBEB-6293-48E9-B572-77984DB5EDAE}" srcId="{2C990B62-FD48-49C2-838E-1482B5D26174}" destId="{E16C0716-2877-444B-B124-B29A4E9FCF01}" srcOrd="2" destOrd="0" parTransId="{9A52EB31-C62A-4B00-9BF7-BD8C4B8CCF6C}" sibTransId="{1B9731CE-5445-4DB9-AF2F-57AAD1D8C03C}"/>
    <dgm:cxn modelId="{E1FD8AF4-1EA2-41CF-AD1E-97FE1927CDC0}" srcId="{2C990B62-FD48-49C2-838E-1482B5D26174}" destId="{911AD7F0-0EBE-4785-A40B-296A3BB7FD04}" srcOrd="3" destOrd="0" parTransId="{ED83399C-8F56-4C84-B741-7446B4211963}" sibTransId="{FA314642-14C5-4EF2-B3F0-940B664CD473}"/>
    <dgm:cxn modelId="{17A685F5-65EE-442D-AE5E-846DEE79F5D1}" type="presOf" srcId="{103EA322-E2D3-4959-A7E1-B63D2A10A7E6}" destId="{6D1FED8E-2EB7-4C71-B540-D4FCACFDE026}" srcOrd="0" destOrd="0" presId="urn:microsoft.com/office/officeart/2005/8/layout/vList2"/>
    <dgm:cxn modelId="{D95283F8-21FC-4A46-8395-58D7A28F7462}" srcId="{2C990B62-FD48-49C2-838E-1482B5D26174}" destId="{517F0EDA-6C9A-4399-AC57-C2C0833B91C2}" srcOrd="1" destOrd="0" parTransId="{6C2C3144-1937-4287-9C6F-EA82A6E4718D}" sibTransId="{C06E6343-7928-4D51-ADA1-304BAAC5A04D}"/>
    <dgm:cxn modelId="{C891D5FC-EE4C-48C5-992E-3A2A8F68715F}" type="presOf" srcId="{2C990B62-FD48-49C2-838E-1482B5D26174}" destId="{97A138A1-154A-4813-B850-671EE5C770CC}" srcOrd="0" destOrd="0" presId="urn:microsoft.com/office/officeart/2005/8/layout/vList2"/>
    <dgm:cxn modelId="{93F386AD-9E08-4679-BED3-2812485202A9}" type="presParOf" srcId="{97A138A1-154A-4813-B850-671EE5C770CC}" destId="{6D1FED8E-2EB7-4C71-B540-D4FCACFDE026}" srcOrd="0" destOrd="0" presId="urn:microsoft.com/office/officeart/2005/8/layout/vList2"/>
    <dgm:cxn modelId="{79F54B65-794F-446F-AA61-070157B94339}" type="presParOf" srcId="{97A138A1-154A-4813-B850-671EE5C770CC}" destId="{CAA4ACA4-5865-4039-8865-7BC5CCE07034}" srcOrd="1" destOrd="0" presId="urn:microsoft.com/office/officeart/2005/8/layout/vList2"/>
    <dgm:cxn modelId="{39F0E5A5-3A5B-4F12-AAC4-5923242BA4B2}" type="presParOf" srcId="{97A138A1-154A-4813-B850-671EE5C770CC}" destId="{B249A5A9-86A7-41C1-B363-0ECB8A6C2499}" srcOrd="2" destOrd="0" presId="urn:microsoft.com/office/officeart/2005/8/layout/vList2"/>
    <dgm:cxn modelId="{EE16CDBB-8409-478E-823E-58AB0A42B2FE}" type="presParOf" srcId="{97A138A1-154A-4813-B850-671EE5C770CC}" destId="{4A865AA9-F4F3-4A5D-A15B-7CA9DED0ABE6}" srcOrd="3" destOrd="0" presId="urn:microsoft.com/office/officeart/2005/8/layout/vList2"/>
    <dgm:cxn modelId="{57A5D4B7-CAC2-4409-AA6A-974C735A7190}" type="presParOf" srcId="{97A138A1-154A-4813-B850-671EE5C770CC}" destId="{8A516F30-0DEF-4E2A-AA47-C787AE68F652}" srcOrd="4" destOrd="0" presId="urn:microsoft.com/office/officeart/2005/8/layout/vList2"/>
    <dgm:cxn modelId="{E3B92831-2E8F-4DA9-804C-098E54257FF3}" type="presParOf" srcId="{97A138A1-154A-4813-B850-671EE5C770CC}" destId="{1D8F18A0-F5C6-4350-8162-3EF9631ED450}" srcOrd="5" destOrd="0" presId="urn:microsoft.com/office/officeart/2005/8/layout/vList2"/>
    <dgm:cxn modelId="{DFA09818-CAAB-49A8-BD2A-FBE5E1542E6F}" type="presParOf" srcId="{97A138A1-154A-4813-B850-671EE5C770CC}" destId="{BDB7B838-91BF-4AA5-A7BC-07E84B19313C}" srcOrd="6" destOrd="0" presId="urn:microsoft.com/office/officeart/2005/8/layout/vList2"/>
    <dgm:cxn modelId="{715EA4D0-8C92-4D4B-85C6-DECEDF66E4E6}" type="presParOf" srcId="{97A138A1-154A-4813-B850-671EE5C770CC}" destId="{369B1215-AAF3-475C-AF08-B94E4BE86A96}" srcOrd="7" destOrd="0" presId="urn:microsoft.com/office/officeart/2005/8/layout/vList2"/>
    <dgm:cxn modelId="{F23F7289-411C-4DC3-AAB8-D5FCB8B10D3A}" type="presParOf" srcId="{97A138A1-154A-4813-B850-671EE5C770CC}" destId="{50508F36-C159-4AB7-85ED-E38CAC7689E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4945C0-90CD-4067-A085-75019FEAC10D}"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D86076C9-5B17-4A42-B37A-C384FB076A9F}">
      <dgm:prSet/>
      <dgm:spPr/>
      <dgm:t>
        <a:bodyPr/>
        <a:lstStyle/>
        <a:p>
          <a:r>
            <a:rPr lang="en-GB"/>
            <a:t>Physical development in early childhood is shaped by both </a:t>
          </a:r>
          <a:r>
            <a:rPr lang="en-GB" b="1"/>
            <a:t>biological (nature)</a:t>
          </a:r>
          <a:r>
            <a:rPr lang="en-GB"/>
            <a:t> and </a:t>
          </a:r>
          <a:r>
            <a:rPr lang="en-GB" b="1"/>
            <a:t>environmental (nurture)</a:t>
          </a:r>
          <a:r>
            <a:rPr lang="en-GB"/>
            <a:t> factors. These influences work together to support growth, movement, and health.</a:t>
          </a:r>
          <a:endParaRPr lang="en-US"/>
        </a:p>
      </dgm:t>
    </dgm:pt>
    <dgm:pt modelId="{F73710E8-2C75-49BF-8163-F4ED41B6F9C2}" type="parTrans" cxnId="{418E1588-D013-4995-9DDA-E76743EF294C}">
      <dgm:prSet/>
      <dgm:spPr/>
      <dgm:t>
        <a:bodyPr/>
        <a:lstStyle/>
        <a:p>
          <a:endParaRPr lang="en-US"/>
        </a:p>
      </dgm:t>
    </dgm:pt>
    <dgm:pt modelId="{30A5B4E7-6D35-4B58-ABAD-B8F4D5F5228D}" type="sibTrans" cxnId="{418E1588-D013-4995-9DDA-E76743EF294C}">
      <dgm:prSet/>
      <dgm:spPr/>
      <dgm:t>
        <a:bodyPr/>
        <a:lstStyle/>
        <a:p>
          <a:endParaRPr lang="en-US"/>
        </a:p>
      </dgm:t>
    </dgm:pt>
    <dgm:pt modelId="{A1019501-6611-4830-980B-AF92FA96C0D7}">
      <dgm:prSet/>
      <dgm:spPr/>
      <dgm:t>
        <a:bodyPr/>
        <a:lstStyle/>
        <a:p>
          <a:r>
            <a:rPr lang="en-GB" b="1"/>
            <a:t>Biological factors</a:t>
          </a:r>
          <a:r>
            <a:rPr lang="en-GB"/>
            <a:t> include genetics, prenatal health, and inherited traits. For example, a child’s height and coordination are often linked to family history. Premature birth or low birth weight may also affect early motor skills (Sheridan et al., 2011).</a:t>
          </a:r>
          <a:endParaRPr lang="en-US"/>
        </a:p>
      </dgm:t>
    </dgm:pt>
    <dgm:pt modelId="{3B21FC52-5BFC-4237-AD53-D65890AB0559}" type="parTrans" cxnId="{8627DD4B-B8CE-4AD3-B4D9-5306D48CC70A}">
      <dgm:prSet/>
      <dgm:spPr/>
      <dgm:t>
        <a:bodyPr/>
        <a:lstStyle/>
        <a:p>
          <a:endParaRPr lang="en-US"/>
        </a:p>
      </dgm:t>
    </dgm:pt>
    <dgm:pt modelId="{E8C19A81-F86E-40F8-A16F-6E7C3A5CFE46}" type="sibTrans" cxnId="{8627DD4B-B8CE-4AD3-B4D9-5306D48CC70A}">
      <dgm:prSet/>
      <dgm:spPr/>
      <dgm:t>
        <a:bodyPr/>
        <a:lstStyle/>
        <a:p>
          <a:endParaRPr lang="en-US"/>
        </a:p>
      </dgm:t>
    </dgm:pt>
    <dgm:pt modelId="{FD5B0580-AF6B-4020-B7D7-DD3C609C2BAD}">
      <dgm:prSet/>
      <dgm:spPr/>
      <dgm:t>
        <a:bodyPr/>
        <a:lstStyle/>
        <a:p>
          <a:r>
            <a:rPr lang="en-GB" b="1"/>
            <a:t>Environmental factors</a:t>
          </a:r>
          <a:r>
            <a:rPr lang="en-GB"/>
            <a:t>—like nutrition, physical activity, and care—help children reach their potential. A balanced diet and active play support strong bones, muscles, and coordination. Without these, development may slow down (Dowling, 2014).</a:t>
          </a:r>
          <a:endParaRPr lang="en-US"/>
        </a:p>
      </dgm:t>
    </dgm:pt>
    <dgm:pt modelId="{87C1B94C-878E-4D01-8CEF-D55FB46FF7B2}" type="parTrans" cxnId="{2E424A3E-751D-48F5-B67A-B0DA53D7FD85}">
      <dgm:prSet/>
      <dgm:spPr/>
      <dgm:t>
        <a:bodyPr/>
        <a:lstStyle/>
        <a:p>
          <a:endParaRPr lang="en-US"/>
        </a:p>
      </dgm:t>
    </dgm:pt>
    <dgm:pt modelId="{8A267AFA-012C-4AD4-96E4-C461DAADB2B7}" type="sibTrans" cxnId="{2E424A3E-751D-48F5-B67A-B0DA53D7FD85}">
      <dgm:prSet/>
      <dgm:spPr/>
      <dgm:t>
        <a:bodyPr/>
        <a:lstStyle/>
        <a:p>
          <a:endParaRPr lang="en-US"/>
        </a:p>
      </dgm:t>
    </dgm:pt>
    <dgm:pt modelId="{A8240924-B328-4579-868F-22A00C0E92E9}">
      <dgm:prSet/>
      <dgm:spPr/>
      <dgm:t>
        <a:bodyPr/>
        <a:lstStyle/>
        <a:p>
          <a:r>
            <a:rPr lang="en-GB"/>
            <a:t>In nursery settings, children benefit from safe spaces to move, explore, and build confidence. Nature sets the foundation, but nurture helps it grow</a:t>
          </a:r>
          <a:endParaRPr lang="en-US"/>
        </a:p>
      </dgm:t>
    </dgm:pt>
    <dgm:pt modelId="{B64A2BAF-442D-4167-AD14-EF6B54931C6A}" type="parTrans" cxnId="{34FBFB65-9BF4-453F-9E93-A6696528A3EA}">
      <dgm:prSet/>
      <dgm:spPr/>
      <dgm:t>
        <a:bodyPr/>
        <a:lstStyle/>
        <a:p>
          <a:endParaRPr lang="en-US"/>
        </a:p>
      </dgm:t>
    </dgm:pt>
    <dgm:pt modelId="{FD1C9066-E58F-4E5E-915D-F807296ED07F}" type="sibTrans" cxnId="{34FBFB65-9BF4-453F-9E93-A6696528A3EA}">
      <dgm:prSet/>
      <dgm:spPr/>
      <dgm:t>
        <a:bodyPr/>
        <a:lstStyle/>
        <a:p>
          <a:endParaRPr lang="en-US"/>
        </a:p>
      </dgm:t>
    </dgm:pt>
    <dgm:pt modelId="{6612757C-7370-4D6A-85CD-90B37FB32D69}" type="pres">
      <dgm:prSet presAssocID="{6A4945C0-90CD-4067-A085-75019FEAC10D}" presName="vert0" presStyleCnt="0">
        <dgm:presLayoutVars>
          <dgm:dir/>
          <dgm:animOne val="branch"/>
          <dgm:animLvl val="lvl"/>
        </dgm:presLayoutVars>
      </dgm:prSet>
      <dgm:spPr/>
    </dgm:pt>
    <dgm:pt modelId="{84A9245D-F9DF-4FDF-81F6-8BAD95B8ED11}" type="pres">
      <dgm:prSet presAssocID="{D86076C9-5B17-4A42-B37A-C384FB076A9F}" presName="thickLine" presStyleLbl="alignNode1" presStyleIdx="0" presStyleCnt="4"/>
      <dgm:spPr/>
    </dgm:pt>
    <dgm:pt modelId="{DD75C57B-19FE-4318-B9D1-B7F9D3A96C2D}" type="pres">
      <dgm:prSet presAssocID="{D86076C9-5B17-4A42-B37A-C384FB076A9F}" presName="horz1" presStyleCnt="0"/>
      <dgm:spPr/>
    </dgm:pt>
    <dgm:pt modelId="{86081CF5-3BB2-40EA-8050-81E36259B292}" type="pres">
      <dgm:prSet presAssocID="{D86076C9-5B17-4A42-B37A-C384FB076A9F}" presName="tx1" presStyleLbl="revTx" presStyleIdx="0" presStyleCnt="4"/>
      <dgm:spPr/>
    </dgm:pt>
    <dgm:pt modelId="{1D7932D4-F0CE-4521-9471-87CB2251B847}" type="pres">
      <dgm:prSet presAssocID="{D86076C9-5B17-4A42-B37A-C384FB076A9F}" presName="vert1" presStyleCnt="0"/>
      <dgm:spPr/>
    </dgm:pt>
    <dgm:pt modelId="{AA608600-B9DE-498A-8452-B5B438421694}" type="pres">
      <dgm:prSet presAssocID="{A1019501-6611-4830-980B-AF92FA96C0D7}" presName="thickLine" presStyleLbl="alignNode1" presStyleIdx="1" presStyleCnt="4"/>
      <dgm:spPr/>
    </dgm:pt>
    <dgm:pt modelId="{4057F692-E1A2-4548-B7DB-6EA294E62AEF}" type="pres">
      <dgm:prSet presAssocID="{A1019501-6611-4830-980B-AF92FA96C0D7}" presName="horz1" presStyleCnt="0"/>
      <dgm:spPr/>
    </dgm:pt>
    <dgm:pt modelId="{EBE2111E-20DF-46AE-B648-84A81930DE16}" type="pres">
      <dgm:prSet presAssocID="{A1019501-6611-4830-980B-AF92FA96C0D7}" presName="tx1" presStyleLbl="revTx" presStyleIdx="1" presStyleCnt="4"/>
      <dgm:spPr/>
    </dgm:pt>
    <dgm:pt modelId="{5CC40438-2BAF-43C5-BC84-74EBD250020F}" type="pres">
      <dgm:prSet presAssocID="{A1019501-6611-4830-980B-AF92FA96C0D7}" presName="vert1" presStyleCnt="0"/>
      <dgm:spPr/>
    </dgm:pt>
    <dgm:pt modelId="{8BBF52E8-2A71-460A-8A40-FA2B5A8370E3}" type="pres">
      <dgm:prSet presAssocID="{FD5B0580-AF6B-4020-B7D7-DD3C609C2BAD}" presName="thickLine" presStyleLbl="alignNode1" presStyleIdx="2" presStyleCnt="4"/>
      <dgm:spPr/>
    </dgm:pt>
    <dgm:pt modelId="{779A43D0-CB1A-4C1E-9B13-A820657D2140}" type="pres">
      <dgm:prSet presAssocID="{FD5B0580-AF6B-4020-B7D7-DD3C609C2BAD}" presName="horz1" presStyleCnt="0"/>
      <dgm:spPr/>
    </dgm:pt>
    <dgm:pt modelId="{4599010B-2070-4C03-A15D-43286B73F31F}" type="pres">
      <dgm:prSet presAssocID="{FD5B0580-AF6B-4020-B7D7-DD3C609C2BAD}" presName="tx1" presStyleLbl="revTx" presStyleIdx="2" presStyleCnt="4"/>
      <dgm:spPr/>
    </dgm:pt>
    <dgm:pt modelId="{B4B4397A-83A8-490B-9B07-B46FA1A1C4F3}" type="pres">
      <dgm:prSet presAssocID="{FD5B0580-AF6B-4020-B7D7-DD3C609C2BAD}" presName="vert1" presStyleCnt="0"/>
      <dgm:spPr/>
    </dgm:pt>
    <dgm:pt modelId="{E300B66B-25EA-4709-A5D4-1438E80D5358}" type="pres">
      <dgm:prSet presAssocID="{A8240924-B328-4579-868F-22A00C0E92E9}" presName="thickLine" presStyleLbl="alignNode1" presStyleIdx="3" presStyleCnt="4"/>
      <dgm:spPr/>
    </dgm:pt>
    <dgm:pt modelId="{FC6C12E8-8D55-4B59-9E1C-F5B72C9F0563}" type="pres">
      <dgm:prSet presAssocID="{A8240924-B328-4579-868F-22A00C0E92E9}" presName="horz1" presStyleCnt="0"/>
      <dgm:spPr/>
    </dgm:pt>
    <dgm:pt modelId="{8E3B05FD-D1C0-40EB-A63B-D755C28AD3FD}" type="pres">
      <dgm:prSet presAssocID="{A8240924-B328-4579-868F-22A00C0E92E9}" presName="tx1" presStyleLbl="revTx" presStyleIdx="3" presStyleCnt="4"/>
      <dgm:spPr/>
    </dgm:pt>
    <dgm:pt modelId="{FC1429F0-A99D-4BFD-B40F-91081F3B8286}" type="pres">
      <dgm:prSet presAssocID="{A8240924-B328-4579-868F-22A00C0E92E9}" presName="vert1" presStyleCnt="0"/>
      <dgm:spPr/>
    </dgm:pt>
  </dgm:ptLst>
  <dgm:cxnLst>
    <dgm:cxn modelId="{2E424A3E-751D-48F5-B67A-B0DA53D7FD85}" srcId="{6A4945C0-90CD-4067-A085-75019FEAC10D}" destId="{FD5B0580-AF6B-4020-B7D7-DD3C609C2BAD}" srcOrd="2" destOrd="0" parTransId="{87C1B94C-878E-4D01-8CEF-D55FB46FF7B2}" sibTransId="{8A267AFA-012C-4AD4-96E4-C461DAADB2B7}"/>
    <dgm:cxn modelId="{34FBFB65-9BF4-453F-9E93-A6696528A3EA}" srcId="{6A4945C0-90CD-4067-A085-75019FEAC10D}" destId="{A8240924-B328-4579-868F-22A00C0E92E9}" srcOrd="3" destOrd="0" parTransId="{B64A2BAF-442D-4167-AD14-EF6B54931C6A}" sibTransId="{FD1C9066-E58F-4E5E-915D-F807296ED07F}"/>
    <dgm:cxn modelId="{8627DD4B-B8CE-4AD3-B4D9-5306D48CC70A}" srcId="{6A4945C0-90CD-4067-A085-75019FEAC10D}" destId="{A1019501-6611-4830-980B-AF92FA96C0D7}" srcOrd="1" destOrd="0" parTransId="{3B21FC52-5BFC-4237-AD53-D65890AB0559}" sibTransId="{E8C19A81-F86E-40F8-A16F-6E7C3A5CFE46}"/>
    <dgm:cxn modelId="{418E1588-D013-4995-9DDA-E76743EF294C}" srcId="{6A4945C0-90CD-4067-A085-75019FEAC10D}" destId="{D86076C9-5B17-4A42-B37A-C384FB076A9F}" srcOrd="0" destOrd="0" parTransId="{F73710E8-2C75-49BF-8163-F4ED41B6F9C2}" sibTransId="{30A5B4E7-6D35-4B58-ABAD-B8F4D5F5228D}"/>
    <dgm:cxn modelId="{E466F590-B989-47CF-B2D0-2CC63D3C049C}" type="presOf" srcId="{A1019501-6611-4830-980B-AF92FA96C0D7}" destId="{EBE2111E-20DF-46AE-B648-84A81930DE16}" srcOrd="0" destOrd="0" presId="urn:microsoft.com/office/officeart/2008/layout/LinedList"/>
    <dgm:cxn modelId="{A756CB92-82F4-4EBC-8F34-D1E2F52004A6}" type="presOf" srcId="{D86076C9-5B17-4A42-B37A-C384FB076A9F}" destId="{86081CF5-3BB2-40EA-8050-81E36259B292}" srcOrd="0" destOrd="0" presId="urn:microsoft.com/office/officeart/2008/layout/LinedList"/>
    <dgm:cxn modelId="{1C7A33B2-FC94-4E4C-9A3C-BAAF9492598F}" type="presOf" srcId="{FD5B0580-AF6B-4020-B7D7-DD3C609C2BAD}" destId="{4599010B-2070-4C03-A15D-43286B73F31F}" srcOrd="0" destOrd="0" presId="urn:microsoft.com/office/officeart/2008/layout/LinedList"/>
    <dgm:cxn modelId="{63B141DC-653D-4370-9689-859856671270}" type="presOf" srcId="{A8240924-B328-4579-868F-22A00C0E92E9}" destId="{8E3B05FD-D1C0-40EB-A63B-D755C28AD3FD}" srcOrd="0" destOrd="0" presId="urn:microsoft.com/office/officeart/2008/layout/LinedList"/>
    <dgm:cxn modelId="{E388A2E8-4517-4DA2-90E1-DC9E7ACB0D8A}" type="presOf" srcId="{6A4945C0-90CD-4067-A085-75019FEAC10D}" destId="{6612757C-7370-4D6A-85CD-90B37FB32D69}" srcOrd="0" destOrd="0" presId="urn:microsoft.com/office/officeart/2008/layout/LinedList"/>
    <dgm:cxn modelId="{27276E70-C056-46F3-99E4-6212535F247B}" type="presParOf" srcId="{6612757C-7370-4D6A-85CD-90B37FB32D69}" destId="{84A9245D-F9DF-4FDF-81F6-8BAD95B8ED11}" srcOrd="0" destOrd="0" presId="urn:microsoft.com/office/officeart/2008/layout/LinedList"/>
    <dgm:cxn modelId="{13838368-CC0E-42AD-962C-9505D42619FC}" type="presParOf" srcId="{6612757C-7370-4D6A-85CD-90B37FB32D69}" destId="{DD75C57B-19FE-4318-B9D1-B7F9D3A96C2D}" srcOrd="1" destOrd="0" presId="urn:microsoft.com/office/officeart/2008/layout/LinedList"/>
    <dgm:cxn modelId="{33A7D986-D4A0-4B92-8D9E-85C0C21E6AC6}" type="presParOf" srcId="{DD75C57B-19FE-4318-B9D1-B7F9D3A96C2D}" destId="{86081CF5-3BB2-40EA-8050-81E36259B292}" srcOrd="0" destOrd="0" presId="urn:microsoft.com/office/officeart/2008/layout/LinedList"/>
    <dgm:cxn modelId="{7B4A8FED-0740-40CD-A722-3719617FE6D9}" type="presParOf" srcId="{DD75C57B-19FE-4318-B9D1-B7F9D3A96C2D}" destId="{1D7932D4-F0CE-4521-9471-87CB2251B847}" srcOrd="1" destOrd="0" presId="urn:microsoft.com/office/officeart/2008/layout/LinedList"/>
    <dgm:cxn modelId="{5C6E9119-8971-4CE4-9563-6AA35D86E8BA}" type="presParOf" srcId="{6612757C-7370-4D6A-85CD-90B37FB32D69}" destId="{AA608600-B9DE-498A-8452-B5B438421694}" srcOrd="2" destOrd="0" presId="urn:microsoft.com/office/officeart/2008/layout/LinedList"/>
    <dgm:cxn modelId="{594C3CD5-2D9D-4B31-AC6D-72BA908B7792}" type="presParOf" srcId="{6612757C-7370-4D6A-85CD-90B37FB32D69}" destId="{4057F692-E1A2-4548-B7DB-6EA294E62AEF}" srcOrd="3" destOrd="0" presId="urn:microsoft.com/office/officeart/2008/layout/LinedList"/>
    <dgm:cxn modelId="{D3052345-5DBE-4E8E-8C3B-921CEBA6FFB5}" type="presParOf" srcId="{4057F692-E1A2-4548-B7DB-6EA294E62AEF}" destId="{EBE2111E-20DF-46AE-B648-84A81930DE16}" srcOrd="0" destOrd="0" presId="urn:microsoft.com/office/officeart/2008/layout/LinedList"/>
    <dgm:cxn modelId="{9BA9A6AC-E3B2-4727-8706-8BD0D7169A57}" type="presParOf" srcId="{4057F692-E1A2-4548-B7DB-6EA294E62AEF}" destId="{5CC40438-2BAF-43C5-BC84-74EBD250020F}" srcOrd="1" destOrd="0" presId="urn:microsoft.com/office/officeart/2008/layout/LinedList"/>
    <dgm:cxn modelId="{FF444F8F-D28E-4AD7-9982-BB9684F07BCB}" type="presParOf" srcId="{6612757C-7370-4D6A-85CD-90B37FB32D69}" destId="{8BBF52E8-2A71-460A-8A40-FA2B5A8370E3}" srcOrd="4" destOrd="0" presId="urn:microsoft.com/office/officeart/2008/layout/LinedList"/>
    <dgm:cxn modelId="{CC2034B1-5F14-403E-897B-0101E09B5AC7}" type="presParOf" srcId="{6612757C-7370-4D6A-85CD-90B37FB32D69}" destId="{779A43D0-CB1A-4C1E-9B13-A820657D2140}" srcOrd="5" destOrd="0" presId="urn:microsoft.com/office/officeart/2008/layout/LinedList"/>
    <dgm:cxn modelId="{E0EFDF10-A2AE-42AC-B6CB-19ECFC32D425}" type="presParOf" srcId="{779A43D0-CB1A-4C1E-9B13-A820657D2140}" destId="{4599010B-2070-4C03-A15D-43286B73F31F}" srcOrd="0" destOrd="0" presId="urn:microsoft.com/office/officeart/2008/layout/LinedList"/>
    <dgm:cxn modelId="{CB028C41-0A1C-4B0A-AC2D-16CA74087B16}" type="presParOf" srcId="{779A43D0-CB1A-4C1E-9B13-A820657D2140}" destId="{B4B4397A-83A8-490B-9B07-B46FA1A1C4F3}" srcOrd="1" destOrd="0" presId="urn:microsoft.com/office/officeart/2008/layout/LinedList"/>
    <dgm:cxn modelId="{798D72DA-FD70-4399-883C-51D1A303A9E5}" type="presParOf" srcId="{6612757C-7370-4D6A-85CD-90B37FB32D69}" destId="{E300B66B-25EA-4709-A5D4-1438E80D5358}" srcOrd="6" destOrd="0" presId="urn:microsoft.com/office/officeart/2008/layout/LinedList"/>
    <dgm:cxn modelId="{9FC8B830-E59A-4B8B-937B-9858BACD4111}" type="presParOf" srcId="{6612757C-7370-4D6A-85CD-90B37FB32D69}" destId="{FC6C12E8-8D55-4B59-9E1C-F5B72C9F0563}" srcOrd="7" destOrd="0" presId="urn:microsoft.com/office/officeart/2008/layout/LinedList"/>
    <dgm:cxn modelId="{18BCBAF3-4F41-430D-ABC0-DED48AC56B00}" type="presParOf" srcId="{FC6C12E8-8D55-4B59-9E1C-F5B72C9F0563}" destId="{8E3B05FD-D1C0-40EB-A63B-D755C28AD3FD}" srcOrd="0" destOrd="0" presId="urn:microsoft.com/office/officeart/2008/layout/LinedList"/>
    <dgm:cxn modelId="{6171C4F0-4410-433A-BA4F-03C62891A2AD}" type="presParOf" srcId="{FC6C12E8-8D55-4B59-9E1C-F5B72C9F0563}" destId="{FC1429F0-A99D-4BFD-B40F-91081F3B82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E20FFC-66EF-4DD0-A2BA-AA3152267C86}"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CA4267CE-E7F3-46F2-89E7-99821E241A6C}">
      <dgm:prSet/>
      <dgm:spPr/>
      <dgm:t>
        <a:bodyPr/>
        <a:lstStyle/>
        <a:p>
          <a:r>
            <a:rPr lang="en-GB" b="1" u="sng" dirty="0"/>
            <a:t>Usefulness of Piaget’s Theory</a:t>
          </a:r>
          <a:endParaRPr lang="en-US" b="1" u="sng" dirty="0"/>
        </a:p>
      </dgm:t>
    </dgm:pt>
    <dgm:pt modelId="{437A54AA-F27E-4B82-9EDC-67449B24FDF8}" type="parTrans" cxnId="{AC94610B-B0B1-46FD-BD14-A81F5F49625E}">
      <dgm:prSet/>
      <dgm:spPr/>
      <dgm:t>
        <a:bodyPr/>
        <a:lstStyle/>
        <a:p>
          <a:endParaRPr lang="en-US"/>
        </a:p>
      </dgm:t>
    </dgm:pt>
    <dgm:pt modelId="{E408B098-40BA-474C-800F-F2CE312CF493}" type="sibTrans" cxnId="{AC94610B-B0B1-46FD-BD14-A81F5F49625E}">
      <dgm:prSet/>
      <dgm:spPr/>
      <dgm:t>
        <a:bodyPr/>
        <a:lstStyle/>
        <a:p>
          <a:endParaRPr lang="en-US"/>
        </a:p>
      </dgm:t>
    </dgm:pt>
    <dgm:pt modelId="{19A4F127-746A-4190-9EEE-B94474FED1A2}">
      <dgm:prSet/>
      <dgm:spPr/>
      <dgm:t>
        <a:bodyPr/>
        <a:lstStyle/>
        <a:p>
          <a:r>
            <a:rPr lang="en-GB" b="1"/>
            <a:t>Supports age-appropriate care</a:t>
          </a:r>
          <a:r>
            <a:rPr lang="en-GB"/>
            <a:t>: Helps practitioners match communication and activities to a child’s developmental stage (Piaget, 1952).</a:t>
          </a:r>
          <a:endParaRPr lang="en-US"/>
        </a:p>
      </dgm:t>
    </dgm:pt>
    <dgm:pt modelId="{B2CC312F-43C4-434A-B3BC-AB687638CD54}" type="parTrans" cxnId="{EC322B35-43C0-44D6-9A75-EF0EA090FB7D}">
      <dgm:prSet/>
      <dgm:spPr/>
      <dgm:t>
        <a:bodyPr/>
        <a:lstStyle/>
        <a:p>
          <a:endParaRPr lang="en-US"/>
        </a:p>
      </dgm:t>
    </dgm:pt>
    <dgm:pt modelId="{408BA457-361C-4CA9-98EC-7B69A4A83C0A}" type="sibTrans" cxnId="{EC322B35-43C0-44D6-9A75-EF0EA090FB7D}">
      <dgm:prSet/>
      <dgm:spPr/>
      <dgm:t>
        <a:bodyPr/>
        <a:lstStyle/>
        <a:p>
          <a:endParaRPr lang="en-US"/>
        </a:p>
      </dgm:t>
    </dgm:pt>
    <dgm:pt modelId="{6A73C2BD-65EE-48F2-9B3E-2B7386877564}">
      <dgm:prSet/>
      <dgm:spPr/>
      <dgm:t>
        <a:bodyPr/>
        <a:lstStyle/>
        <a:p>
          <a:r>
            <a:rPr lang="en-GB" b="1"/>
            <a:t>Encourages active learning</a:t>
          </a:r>
          <a:r>
            <a:rPr lang="en-GB"/>
            <a:t>: Promotes play-based and hands-on experiences, which are key in early years settings (Sheridan et al., 2011).</a:t>
          </a:r>
          <a:endParaRPr lang="en-US"/>
        </a:p>
      </dgm:t>
    </dgm:pt>
    <dgm:pt modelId="{AA47A242-5CF8-4F83-A0D6-882FDECA8D27}" type="parTrans" cxnId="{D96D7CD4-F820-4DBA-8BFB-F089387379BF}">
      <dgm:prSet/>
      <dgm:spPr/>
      <dgm:t>
        <a:bodyPr/>
        <a:lstStyle/>
        <a:p>
          <a:endParaRPr lang="en-US"/>
        </a:p>
      </dgm:t>
    </dgm:pt>
    <dgm:pt modelId="{9008EA02-7141-4A19-B83D-B12FF84E406F}" type="sibTrans" cxnId="{D96D7CD4-F820-4DBA-8BFB-F089387379BF}">
      <dgm:prSet/>
      <dgm:spPr/>
      <dgm:t>
        <a:bodyPr/>
        <a:lstStyle/>
        <a:p>
          <a:endParaRPr lang="en-US"/>
        </a:p>
      </dgm:t>
    </dgm:pt>
    <dgm:pt modelId="{9DECC79F-EF55-44E8-9F7C-EE3CFA24A1A0}">
      <dgm:prSet/>
      <dgm:spPr/>
      <dgm:t>
        <a:bodyPr/>
        <a:lstStyle/>
        <a:p>
          <a:r>
            <a:rPr lang="en-GB" b="1"/>
            <a:t>Useful for planning</a:t>
          </a:r>
          <a:r>
            <a:rPr lang="en-GB"/>
            <a:t>: Offers a framework for observing and supporting cognitive development in children.</a:t>
          </a:r>
          <a:endParaRPr lang="en-US"/>
        </a:p>
      </dgm:t>
    </dgm:pt>
    <dgm:pt modelId="{65063252-CE5E-4CAB-A9F1-5767155612BE}" type="parTrans" cxnId="{C9AC6D2B-45CA-4A8E-9BCE-97E96EBC0636}">
      <dgm:prSet/>
      <dgm:spPr/>
      <dgm:t>
        <a:bodyPr/>
        <a:lstStyle/>
        <a:p>
          <a:endParaRPr lang="en-US"/>
        </a:p>
      </dgm:t>
    </dgm:pt>
    <dgm:pt modelId="{67FF4419-7BD7-472A-B554-118FD089394E}" type="sibTrans" cxnId="{C9AC6D2B-45CA-4A8E-9BCE-97E96EBC0636}">
      <dgm:prSet/>
      <dgm:spPr/>
      <dgm:t>
        <a:bodyPr/>
        <a:lstStyle/>
        <a:p>
          <a:endParaRPr lang="en-US"/>
        </a:p>
      </dgm:t>
    </dgm:pt>
    <dgm:pt modelId="{AC1E62B8-47F1-4183-9F42-945FD3A186E2}">
      <dgm:prSet/>
      <dgm:spPr/>
      <dgm:t>
        <a:bodyPr/>
        <a:lstStyle/>
        <a:p>
          <a:r>
            <a:rPr lang="en-GB" b="1" u="sng" dirty="0"/>
            <a:t>Limitations of Piaget’s Theory</a:t>
          </a:r>
          <a:endParaRPr lang="en-US" b="1" u="sng" dirty="0"/>
        </a:p>
      </dgm:t>
    </dgm:pt>
    <dgm:pt modelId="{3BB8A5A5-58F4-4E2B-A78D-D7E80C2A2989}" type="parTrans" cxnId="{C38B04E5-9521-4A1A-B5D9-F870800C425A}">
      <dgm:prSet/>
      <dgm:spPr/>
      <dgm:t>
        <a:bodyPr/>
        <a:lstStyle/>
        <a:p>
          <a:endParaRPr lang="en-US"/>
        </a:p>
      </dgm:t>
    </dgm:pt>
    <dgm:pt modelId="{76FEAA4E-9914-4824-8107-171FCA9077BF}" type="sibTrans" cxnId="{C38B04E5-9521-4A1A-B5D9-F870800C425A}">
      <dgm:prSet/>
      <dgm:spPr/>
      <dgm:t>
        <a:bodyPr/>
        <a:lstStyle/>
        <a:p>
          <a:endParaRPr lang="en-US"/>
        </a:p>
      </dgm:t>
    </dgm:pt>
    <dgm:pt modelId="{63098A4D-3C7F-4F35-900D-F1DD34BADDE7}">
      <dgm:prSet/>
      <dgm:spPr/>
      <dgm:t>
        <a:bodyPr/>
        <a:lstStyle/>
        <a:p>
          <a:r>
            <a:rPr lang="en-GB" b="1"/>
            <a:t>Rigid stages</a:t>
          </a:r>
          <a:r>
            <a:rPr lang="en-GB"/>
            <a:t>: Assumes children move through fixed stages, but development is often more flexible and varied (Bruce, 2015).</a:t>
          </a:r>
          <a:endParaRPr lang="en-US"/>
        </a:p>
      </dgm:t>
    </dgm:pt>
    <dgm:pt modelId="{74854C6C-B364-488D-8C6C-4FBFB7EF04A8}" type="parTrans" cxnId="{8BA57444-27B9-448C-84C1-2FA8AEE651C0}">
      <dgm:prSet/>
      <dgm:spPr/>
      <dgm:t>
        <a:bodyPr/>
        <a:lstStyle/>
        <a:p>
          <a:endParaRPr lang="en-US"/>
        </a:p>
      </dgm:t>
    </dgm:pt>
    <dgm:pt modelId="{D9589742-A51A-402A-94CD-05CFADA78B04}" type="sibTrans" cxnId="{8BA57444-27B9-448C-84C1-2FA8AEE651C0}">
      <dgm:prSet/>
      <dgm:spPr/>
      <dgm:t>
        <a:bodyPr/>
        <a:lstStyle/>
        <a:p>
          <a:endParaRPr lang="en-US"/>
        </a:p>
      </dgm:t>
    </dgm:pt>
    <dgm:pt modelId="{602A3541-0AE4-494D-850F-E6E4FA75E8C9}">
      <dgm:prSet/>
      <dgm:spPr/>
      <dgm:t>
        <a:bodyPr/>
        <a:lstStyle/>
        <a:p>
          <a:r>
            <a:rPr lang="en-GB" b="1"/>
            <a:t>Underestimates abilities</a:t>
          </a:r>
          <a:r>
            <a:rPr lang="en-GB"/>
            <a:t>: Later research shows children can often do more than Piaget suggested, especially with adult support (Cherry, 2023).</a:t>
          </a:r>
          <a:endParaRPr lang="en-US"/>
        </a:p>
      </dgm:t>
    </dgm:pt>
    <dgm:pt modelId="{5B507C28-8D87-4EC4-82F5-5CDD1784EFC9}" type="parTrans" cxnId="{703A46EC-08CC-4A2D-8673-846171713EAB}">
      <dgm:prSet/>
      <dgm:spPr/>
      <dgm:t>
        <a:bodyPr/>
        <a:lstStyle/>
        <a:p>
          <a:endParaRPr lang="en-US"/>
        </a:p>
      </dgm:t>
    </dgm:pt>
    <dgm:pt modelId="{809AD775-FFA4-4961-8180-9E703FC55F7E}" type="sibTrans" cxnId="{703A46EC-08CC-4A2D-8673-846171713EAB}">
      <dgm:prSet/>
      <dgm:spPr/>
      <dgm:t>
        <a:bodyPr/>
        <a:lstStyle/>
        <a:p>
          <a:endParaRPr lang="en-US"/>
        </a:p>
      </dgm:t>
    </dgm:pt>
    <dgm:pt modelId="{CD0E1016-8E3E-4E6E-A5C9-645974253B6D}">
      <dgm:prSet/>
      <dgm:spPr/>
      <dgm:t>
        <a:bodyPr/>
        <a:lstStyle/>
        <a:p>
          <a:r>
            <a:rPr lang="en-GB" b="1"/>
            <a:t>Lacks emotional and social focus</a:t>
          </a:r>
          <a:r>
            <a:rPr lang="en-GB"/>
            <a:t>: Doesn’t fully address emotional needs or the impact of relationships, which are vital in care settings (Dowling, 2014).</a:t>
          </a:r>
          <a:endParaRPr lang="en-US"/>
        </a:p>
      </dgm:t>
    </dgm:pt>
    <dgm:pt modelId="{7003D424-07DA-488E-A954-9DEF2E7F85E6}" type="parTrans" cxnId="{E783BB16-732E-46FA-81A9-D4FF29085DFA}">
      <dgm:prSet/>
      <dgm:spPr/>
      <dgm:t>
        <a:bodyPr/>
        <a:lstStyle/>
        <a:p>
          <a:endParaRPr lang="en-US"/>
        </a:p>
      </dgm:t>
    </dgm:pt>
    <dgm:pt modelId="{C8AB5072-DE80-44C7-9495-374FF231CD73}" type="sibTrans" cxnId="{E783BB16-732E-46FA-81A9-D4FF29085DFA}">
      <dgm:prSet/>
      <dgm:spPr/>
      <dgm:t>
        <a:bodyPr/>
        <a:lstStyle/>
        <a:p>
          <a:endParaRPr lang="en-US"/>
        </a:p>
      </dgm:t>
    </dgm:pt>
    <dgm:pt modelId="{75190CF5-E6B5-49C6-9D08-385D040A4C1B}">
      <dgm:prSet/>
      <dgm:spPr/>
      <dgm:t>
        <a:bodyPr/>
        <a:lstStyle/>
        <a:p>
          <a:r>
            <a:rPr lang="en-GB" b="1"/>
            <a:t>Limited cultural relevance</a:t>
          </a:r>
          <a:r>
            <a:rPr lang="en-GB"/>
            <a:t>: Focuses on individual learning without considering cultural or social influences</a:t>
          </a:r>
          <a:endParaRPr lang="en-US"/>
        </a:p>
      </dgm:t>
    </dgm:pt>
    <dgm:pt modelId="{A9BBA02C-EBFC-44CB-B793-AA7F324C3B21}" type="parTrans" cxnId="{A5723219-6676-44C3-83A1-DE7F7EA2BEE3}">
      <dgm:prSet/>
      <dgm:spPr/>
      <dgm:t>
        <a:bodyPr/>
        <a:lstStyle/>
        <a:p>
          <a:endParaRPr lang="en-US"/>
        </a:p>
      </dgm:t>
    </dgm:pt>
    <dgm:pt modelId="{62DF6292-0E51-47A6-8EEA-25A5093F4500}" type="sibTrans" cxnId="{A5723219-6676-44C3-83A1-DE7F7EA2BEE3}">
      <dgm:prSet/>
      <dgm:spPr/>
      <dgm:t>
        <a:bodyPr/>
        <a:lstStyle/>
        <a:p>
          <a:endParaRPr lang="en-US"/>
        </a:p>
      </dgm:t>
    </dgm:pt>
    <dgm:pt modelId="{5309EE05-7DBD-481E-B646-E61338443FAC}" type="pres">
      <dgm:prSet presAssocID="{18E20FFC-66EF-4DD0-A2BA-AA3152267C86}" presName="vert0" presStyleCnt="0">
        <dgm:presLayoutVars>
          <dgm:dir/>
          <dgm:animOne val="branch"/>
          <dgm:animLvl val="lvl"/>
        </dgm:presLayoutVars>
      </dgm:prSet>
      <dgm:spPr/>
    </dgm:pt>
    <dgm:pt modelId="{8A44CAC8-E975-44E2-B2A6-EA8214F11071}" type="pres">
      <dgm:prSet presAssocID="{CA4267CE-E7F3-46F2-89E7-99821E241A6C}" presName="thickLine" presStyleLbl="alignNode1" presStyleIdx="0" presStyleCnt="9"/>
      <dgm:spPr/>
    </dgm:pt>
    <dgm:pt modelId="{7F82E69B-031B-400A-9925-C36042C8C75F}" type="pres">
      <dgm:prSet presAssocID="{CA4267CE-E7F3-46F2-89E7-99821E241A6C}" presName="horz1" presStyleCnt="0"/>
      <dgm:spPr/>
    </dgm:pt>
    <dgm:pt modelId="{36BDB7D4-5108-4E27-9936-1B2CDCE0C4B1}" type="pres">
      <dgm:prSet presAssocID="{CA4267CE-E7F3-46F2-89E7-99821E241A6C}" presName="tx1" presStyleLbl="revTx" presStyleIdx="0" presStyleCnt="9"/>
      <dgm:spPr/>
    </dgm:pt>
    <dgm:pt modelId="{DB5068BE-9434-40C6-B631-26F4A3D296AB}" type="pres">
      <dgm:prSet presAssocID="{CA4267CE-E7F3-46F2-89E7-99821E241A6C}" presName="vert1" presStyleCnt="0"/>
      <dgm:spPr/>
    </dgm:pt>
    <dgm:pt modelId="{4D5DDEE5-D590-4DF1-9D2F-DF74A72E1659}" type="pres">
      <dgm:prSet presAssocID="{19A4F127-746A-4190-9EEE-B94474FED1A2}" presName="thickLine" presStyleLbl="alignNode1" presStyleIdx="1" presStyleCnt="9"/>
      <dgm:spPr/>
    </dgm:pt>
    <dgm:pt modelId="{593F9B28-E1F7-4F58-9AE5-520924F23030}" type="pres">
      <dgm:prSet presAssocID="{19A4F127-746A-4190-9EEE-B94474FED1A2}" presName="horz1" presStyleCnt="0"/>
      <dgm:spPr/>
    </dgm:pt>
    <dgm:pt modelId="{63D789F6-3CA9-484B-BC58-B5A28961391D}" type="pres">
      <dgm:prSet presAssocID="{19A4F127-746A-4190-9EEE-B94474FED1A2}" presName="tx1" presStyleLbl="revTx" presStyleIdx="1" presStyleCnt="9"/>
      <dgm:spPr/>
    </dgm:pt>
    <dgm:pt modelId="{4EFB45F2-CE60-496A-BC56-873D5C5EA8EC}" type="pres">
      <dgm:prSet presAssocID="{19A4F127-746A-4190-9EEE-B94474FED1A2}" presName="vert1" presStyleCnt="0"/>
      <dgm:spPr/>
    </dgm:pt>
    <dgm:pt modelId="{6D206126-228E-478E-BBA3-48317365E8A6}" type="pres">
      <dgm:prSet presAssocID="{6A73C2BD-65EE-48F2-9B3E-2B7386877564}" presName="thickLine" presStyleLbl="alignNode1" presStyleIdx="2" presStyleCnt="9"/>
      <dgm:spPr/>
    </dgm:pt>
    <dgm:pt modelId="{6D8EFBE7-50F0-4A24-A425-FC95F96EB390}" type="pres">
      <dgm:prSet presAssocID="{6A73C2BD-65EE-48F2-9B3E-2B7386877564}" presName="horz1" presStyleCnt="0"/>
      <dgm:spPr/>
    </dgm:pt>
    <dgm:pt modelId="{7166A9FB-6D75-4C2F-B2FF-B2A0622036DC}" type="pres">
      <dgm:prSet presAssocID="{6A73C2BD-65EE-48F2-9B3E-2B7386877564}" presName="tx1" presStyleLbl="revTx" presStyleIdx="2" presStyleCnt="9"/>
      <dgm:spPr/>
    </dgm:pt>
    <dgm:pt modelId="{11047560-D6A5-4E6F-9CE5-9A28D1DB6CAD}" type="pres">
      <dgm:prSet presAssocID="{6A73C2BD-65EE-48F2-9B3E-2B7386877564}" presName="vert1" presStyleCnt="0"/>
      <dgm:spPr/>
    </dgm:pt>
    <dgm:pt modelId="{D8F61161-4F5D-46DD-8B63-5299BECF67E7}" type="pres">
      <dgm:prSet presAssocID="{9DECC79F-EF55-44E8-9F7C-EE3CFA24A1A0}" presName="thickLine" presStyleLbl="alignNode1" presStyleIdx="3" presStyleCnt="9"/>
      <dgm:spPr/>
    </dgm:pt>
    <dgm:pt modelId="{CAEE5F4C-2490-411A-B6BC-59F239C3BAC9}" type="pres">
      <dgm:prSet presAssocID="{9DECC79F-EF55-44E8-9F7C-EE3CFA24A1A0}" presName="horz1" presStyleCnt="0"/>
      <dgm:spPr/>
    </dgm:pt>
    <dgm:pt modelId="{5245719B-08C0-4816-82DB-3B064E264A81}" type="pres">
      <dgm:prSet presAssocID="{9DECC79F-EF55-44E8-9F7C-EE3CFA24A1A0}" presName="tx1" presStyleLbl="revTx" presStyleIdx="3" presStyleCnt="9"/>
      <dgm:spPr/>
    </dgm:pt>
    <dgm:pt modelId="{364BB8D0-5A29-461F-A1E3-BA030791779D}" type="pres">
      <dgm:prSet presAssocID="{9DECC79F-EF55-44E8-9F7C-EE3CFA24A1A0}" presName="vert1" presStyleCnt="0"/>
      <dgm:spPr/>
    </dgm:pt>
    <dgm:pt modelId="{4409969D-B04E-4123-90BC-C1115C3DC25F}" type="pres">
      <dgm:prSet presAssocID="{AC1E62B8-47F1-4183-9F42-945FD3A186E2}" presName="thickLine" presStyleLbl="alignNode1" presStyleIdx="4" presStyleCnt="9"/>
      <dgm:spPr/>
    </dgm:pt>
    <dgm:pt modelId="{2BA3EE68-8BBC-4618-AFB6-C73C3FAD0F4D}" type="pres">
      <dgm:prSet presAssocID="{AC1E62B8-47F1-4183-9F42-945FD3A186E2}" presName="horz1" presStyleCnt="0"/>
      <dgm:spPr/>
    </dgm:pt>
    <dgm:pt modelId="{7C8714E7-1287-4B4B-A443-25E0C992D045}" type="pres">
      <dgm:prSet presAssocID="{AC1E62B8-47F1-4183-9F42-945FD3A186E2}" presName="tx1" presStyleLbl="revTx" presStyleIdx="4" presStyleCnt="9"/>
      <dgm:spPr/>
    </dgm:pt>
    <dgm:pt modelId="{47446FBB-675E-4066-95C3-66D63EC93CE5}" type="pres">
      <dgm:prSet presAssocID="{AC1E62B8-47F1-4183-9F42-945FD3A186E2}" presName="vert1" presStyleCnt="0"/>
      <dgm:spPr/>
    </dgm:pt>
    <dgm:pt modelId="{0C8B4423-6471-4DD4-BC22-8E2695FBDBB5}" type="pres">
      <dgm:prSet presAssocID="{63098A4D-3C7F-4F35-900D-F1DD34BADDE7}" presName="thickLine" presStyleLbl="alignNode1" presStyleIdx="5" presStyleCnt="9"/>
      <dgm:spPr/>
    </dgm:pt>
    <dgm:pt modelId="{C0C3B429-B3C8-4E29-B5C5-CB1ECF829765}" type="pres">
      <dgm:prSet presAssocID="{63098A4D-3C7F-4F35-900D-F1DD34BADDE7}" presName="horz1" presStyleCnt="0"/>
      <dgm:spPr/>
    </dgm:pt>
    <dgm:pt modelId="{E603160B-2800-4731-BC68-D2DD37275481}" type="pres">
      <dgm:prSet presAssocID="{63098A4D-3C7F-4F35-900D-F1DD34BADDE7}" presName="tx1" presStyleLbl="revTx" presStyleIdx="5" presStyleCnt="9"/>
      <dgm:spPr/>
    </dgm:pt>
    <dgm:pt modelId="{4B22B69C-D82B-4734-9D16-E61E678029AB}" type="pres">
      <dgm:prSet presAssocID="{63098A4D-3C7F-4F35-900D-F1DD34BADDE7}" presName="vert1" presStyleCnt="0"/>
      <dgm:spPr/>
    </dgm:pt>
    <dgm:pt modelId="{0018D154-E0CE-4C29-BBF0-8D470E62D57B}" type="pres">
      <dgm:prSet presAssocID="{602A3541-0AE4-494D-850F-E6E4FA75E8C9}" presName="thickLine" presStyleLbl="alignNode1" presStyleIdx="6" presStyleCnt="9"/>
      <dgm:spPr/>
    </dgm:pt>
    <dgm:pt modelId="{B0A1B79E-C1D9-4A0C-9542-9367C7901123}" type="pres">
      <dgm:prSet presAssocID="{602A3541-0AE4-494D-850F-E6E4FA75E8C9}" presName="horz1" presStyleCnt="0"/>
      <dgm:spPr/>
    </dgm:pt>
    <dgm:pt modelId="{57B4E0B3-E3F1-40E7-AFF3-75E55863A310}" type="pres">
      <dgm:prSet presAssocID="{602A3541-0AE4-494D-850F-E6E4FA75E8C9}" presName="tx1" presStyleLbl="revTx" presStyleIdx="6" presStyleCnt="9"/>
      <dgm:spPr/>
    </dgm:pt>
    <dgm:pt modelId="{1D7DCBF5-E46B-46B2-90A1-5E09093E491E}" type="pres">
      <dgm:prSet presAssocID="{602A3541-0AE4-494D-850F-E6E4FA75E8C9}" presName="vert1" presStyleCnt="0"/>
      <dgm:spPr/>
    </dgm:pt>
    <dgm:pt modelId="{A5656D85-ED2F-4D04-A4C3-1E8B70A306B7}" type="pres">
      <dgm:prSet presAssocID="{CD0E1016-8E3E-4E6E-A5C9-645974253B6D}" presName="thickLine" presStyleLbl="alignNode1" presStyleIdx="7" presStyleCnt="9"/>
      <dgm:spPr/>
    </dgm:pt>
    <dgm:pt modelId="{5791DB8E-DCB6-4130-8C80-5CDE157FAEBD}" type="pres">
      <dgm:prSet presAssocID="{CD0E1016-8E3E-4E6E-A5C9-645974253B6D}" presName="horz1" presStyleCnt="0"/>
      <dgm:spPr/>
    </dgm:pt>
    <dgm:pt modelId="{A8A570FE-CE46-47E2-B1D5-A4E84DBCF37B}" type="pres">
      <dgm:prSet presAssocID="{CD0E1016-8E3E-4E6E-A5C9-645974253B6D}" presName="tx1" presStyleLbl="revTx" presStyleIdx="7" presStyleCnt="9"/>
      <dgm:spPr/>
    </dgm:pt>
    <dgm:pt modelId="{29F7EF7A-5106-4A86-A005-A121C160044C}" type="pres">
      <dgm:prSet presAssocID="{CD0E1016-8E3E-4E6E-A5C9-645974253B6D}" presName="vert1" presStyleCnt="0"/>
      <dgm:spPr/>
    </dgm:pt>
    <dgm:pt modelId="{AAC7C497-A67A-40B0-BEC8-59B2F2C4BD87}" type="pres">
      <dgm:prSet presAssocID="{75190CF5-E6B5-49C6-9D08-385D040A4C1B}" presName="thickLine" presStyleLbl="alignNode1" presStyleIdx="8" presStyleCnt="9"/>
      <dgm:spPr/>
    </dgm:pt>
    <dgm:pt modelId="{A34FD0D9-F6CC-4FFF-9EDD-323C107CF900}" type="pres">
      <dgm:prSet presAssocID="{75190CF5-E6B5-49C6-9D08-385D040A4C1B}" presName="horz1" presStyleCnt="0"/>
      <dgm:spPr/>
    </dgm:pt>
    <dgm:pt modelId="{B45AD16D-309B-4B0A-8CA2-4B984A070D9D}" type="pres">
      <dgm:prSet presAssocID="{75190CF5-E6B5-49C6-9D08-385D040A4C1B}" presName="tx1" presStyleLbl="revTx" presStyleIdx="8" presStyleCnt="9"/>
      <dgm:spPr/>
    </dgm:pt>
    <dgm:pt modelId="{B89AAD92-C178-4A2D-9289-C43F4A34CF21}" type="pres">
      <dgm:prSet presAssocID="{75190CF5-E6B5-49C6-9D08-385D040A4C1B}" presName="vert1" presStyleCnt="0"/>
      <dgm:spPr/>
    </dgm:pt>
  </dgm:ptLst>
  <dgm:cxnLst>
    <dgm:cxn modelId="{435EA808-9884-4BF8-B0E6-6D089E0E6532}" type="presOf" srcId="{AC1E62B8-47F1-4183-9F42-945FD3A186E2}" destId="{7C8714E7-1287-4B4B-A443-25E0C992D045}" srcOrd="0" destOrd="0" presId="urn:microsoft.com/office/officeart/2008/layout/LinedList"/>
    <dgm:cxn modelId="{AC94610B-B0B1-46FD-BD14-A81F5F49625E}" srcId="{18E20FFC-66EF-4DD0-A2BA-AA3152267C86}" destId="{CA4267CE-E7F3-46F2-89E7-99821E241A6C}" srcOrd="0" destOrd="0" parTransId="{437A54AA-F27E-4B82-9EDC-67449B24FDF8}" sibTransId="{E408B098-40BA-474C-800F-F2CE312CF493}"/>
    <dgm:cxn modelId="{E783BB16-732E-46FA-81A9-D4FF29085DFA}" srcId="{18E20FFC-66EF-4DD0-A2BA-AA3152267C86}" destId="{CD0E1016-8E3E-4E6E-A5C9-645974253B6D}" srcOrd="7" destOrd="0" parTransId="{7003D424-07DA-488E-A954-9DEF2E7F85E6}" sibTransId="{C8AB5072-DE80-44C7-9495-374FF231CD73}"/>
    <dgm:cxn modelId="{A5723219-6676-44C3-83A1-DE7F7EA2BEE3}" srcId="{18E20FFC-66EF-4DD0-A2BA-AA3152267C86}" destId="{75190CF5-E6B5-49C6-9D08-385D040A4C1B}" srcOrd="8" destOrd="0" parTransId="{A9BBA02C-EBFC-44CB-B793-AA7F324C3B21}" sibTransId="{62DF6292-0E51-47A6-8EEA-25A5093F4500}"/>
    <dgm:cxn modelId="{C9AC6D2B-45CA-4A8E-9BCE-97E96EBC0636}" srcId="{18E20FFC-66EF-4DD0-A2BA-AA3152267C86}" destId="{9DECC79F-EF55-44E8-9F7C-EE3CFA24A1A0}" srcOrd="3" destOrd="0" parTransId="{65063252-CE5E-4CAB-A9F1-5767155612BE}" sibTransId="{67FF4419-7BD7-472A-B554-118FD089394E}"/>
    <dgm:cxn modelId="{EC322B35-43C0-44D6-9A75-EF0EA090FB7D}" srcId="{18E20FFC-66EF-4DD0-A2BA-AA3152267C86}" destId="{19A4F127-746A-4190-9EEE-B94474FED1A2}" srcOrd="1" destOrd="0" parTransId="{B2CC312F-43C4-434A-B3BC-AB687638CD54}" sibTransId="{408BA457-361C-4CA9-98EC-7B69A4A83C0A}"/>
    <dgm:cxn modelId="{A310823A-1B9E-4112-8D9A-62199C812A2F}" type="presOf" srcId="{CD0E1016-8E3E-4E6E-A5C9-645974253B6D}" destId="{A8A570FE-CE46-47E2-B1D5-A4E84DBCF37B}" srcOrd="0" destOrd="0" presId="urn:microsoft.com/office/officeart/2008/layout/LinedList"/>
    <dgm:cxn modelId="{E0B7D55E-3E43-4752-A75F-66935B909CA7}" type="presOf" srcId="{602A3541-0AE4-494D-850F-E6E4FA75E8C9}" destId="{57B4E0B3-E3F1-40E7-AFF3-75E55863A310}" srcOrd="0" destOrd="0" presId="urn:microsoft.com/office/officeart/2008/layout/LinedList"/>
    <dgm:cxn modelId="{8BA57444-27B9-448C-84C1-2FA8AEE651C0}" srcId="{18E20FFC-66EF-4DD0-A2BA-AA3152267C86}" destId="{63098A4D-3C7F-4F35-900D-F1DD34BADDE7}" srcOrd="5" destOrd="0" parTransId="{74854C6C-B364-488D-8C6C-4FBFB7EF04A8}" sibTransId="{D9589742-A51A-402A-94CD-05CFADA78B04}"/>
    <dgm:cxn modelId="{B9B17672-DBE3-4417-817B-F1A2275DE1F8}" type="presOf" srcId="{75190CF5-E6B5-49C6-9D08-385D040A4C1B}" destId="{B45AD16D-309B-4B0A-8CA2-4B984A070D9D}" srcOrd="0" destOrd="0" presId="urn:microsoft.com/office/officeart/2008/layout/LinedList"/>
    <dgm:cxn modelId="{AA56AC7B-7110-43D5-A5C4-B5EE5A5DB7E6}" type="presOf" srcId="{6A73C2BD-65EE-48F2-9B3E-2B7386877564}" destId="{7166A9FB-6D75-4C2F-B2FF-B2A0622036DC}" srcOrd="0" destOrd="0" presId="urn:microsoft.com/office/officeart/2008/layout/LinedList"/>
    <dgm:cxn modelId="{5622A080-5D07-43FC-909C-5547531A62FB}" type="presOf" srcId="{63098A4D-3C7F-4F35-900D-F1DD34BADDE7}" destId="{E603160B-2800-4731-BC68-D2DD37275481}" srcOrd="0" destOrd="0" presId="urn:microsoft.com/office/officeart/2008/layout/LinedList"/>
    <dgm:cxn modelId="{AD5AA29C-ACCB-49FB-BC9F-181BBD0D9A2D}" type="presOf" srcId="{CA4267CE-E7F3-46F2-89E7-99821E241A6C}" destId="{36BDB7D4-5108-4E27-9936-1B2CDCE0C4B1}" srcOrd="0" destOrd="0" presId="urn:microsoft.com/office/officeart/2008/layout/LinedList"/>
    <dgm:cxn modelId="{F101A4C1-CD20-46F2-BE03-7AB86D72C266}" type="presOf" srcId="{9DECC79F-EF55-44E8-9F7C-EE3CFA24A1A0}" destId="{5245719B-08C0-4816-82DB-3B064E264A81}" srcOrd="0" destOrd="0" presId="urn:microsoft.com/office/officeart/2008/layout/LinedList"/>
    <dgm:cxn modelId="{E4A1EFD3-7F60-4431-90BA-3DD261A814F5}" type="presOf" srcId="{19A4F127-746A-4190-9EEE-B94474FED1A2}" destId="{63D789F6-3CA9-484B-BC58-B5A28961391D}" srcOrd="0" destOrd="0" presId="urn:microsoft.com/office/officeart/2008/layout/LinedList"/>
    <dgm:cxn modelId="{D96D7CD4-F820-4DBA-8BFB-F089387379BF}" srcId="{18E20FFC-66EF-4DD0-A2BA-AA3152267C86}" destId="{6A73C2BD-65EE-48F2-9B3E-2B7386877564}" srcOrd="2" destOrd="0" parTransId="{AA47A242-5CF8-4F83-A0D6-882FDECA8D27}" sibTransId="{9008EA02-7141-4A19-B83D-B12FF84E406F}"/>
    <dgm:cxn modelId="{C38B04E5-9521-4A1A-B5D9-F870800C425A}" srcId="{18E20FFC-66EF-4DD0-A2BA-AA3152267C86}" destId="{AC1E62B8-47F1-4183-9F42-945FD3A186E2}" srcOrd="4" destOrd="0" parTransId="{3BB8A5A5-58F4-4E2B-A78D-D7E80C2A2989}" sibTransId="{76FEAA4E-9914-4824-8107-171FCA9077BF}"/>
    <dgm:cxn modelId="{703A46EC-08CC-4A2D-8673-846171713EAB}" srcId="{18E20FFC-66EF-4DD0-A2BA-AA3152267C86}" destId="{602A3541-0AE4-494D-850F-E6E4FA75E8C9}" srcOrd="6" destOrd="0" parTransId="{5B507C28-8D87-4EC4-82F5-5CDD1784EFC9}" sibTransId="{809AD775-FFA4-4961-8180-9E703FC55F7E}"/>
    <dgm:cxn modelId="{CD2FCBFE-D456-460C-B0E9-CEE006C9E479}" type="presOf" srcId="{18E20FFC-66EF-4DD0-A2BA-AA3152267C86}" destId="{5309EE05-7DBD-481E-B646-E61338443FAC}" srcOrd="0" destOrd="0" presId="urn:microsoft.com/office/officeart/2008/layout/LinedList"/>
    <dgm:cxn modelId="{D4A6B482-F32A-458F-943B-4DF97E63D309}" type="presParOf" srcId="{5309EE05-7DBD-481E-B646-E61338443FAC}" destId="{8A44CAC8-E975-44E2-B2A6-EA8214F11071}" srcOrd="0" destOrd="0" presId="urn:microsoft.com/office/officeart/2008/layout/LinedList"/>
    <dgm:cxn modelId="{7B7CBFCE-EB6A-4DCF-B86E-FD10AFCF660B}" type="presParOf" srcId="{5309EE05-7DBD-481E-B646-E61338443FAC}" destId="{7F82E69B-031B-400A-9925-C36042C8C75F}" srcOrd="1" destOrd="0" presId="urn:microsoft.com/office/officeart/2008/layout/LinedList"/>
    <dgm:cxn modelId="{B3ECBB0F-876B-45A7-8D26-7BF0884B57E8}" type="presParOf" srcId="{7F82E69B-031B-400A-9925-C36042C8C75F}" destId="{36BDB7D4-5108-4E27-9936-1B2CDCE0C4B1}" srcOrd="0" destOrd="0" presId="urn:microsoft.com/office/officeart/2008/layout/LinedList"/>
    <dgm:cxn modelId="{E88684AC-12B8-4A16-BBF9-DCB745D36065}" type="presParOf" srcId="{7F82E69B-031B-400A-9925-C36042C8C75F}" destId="{DB5068BE-9434-40C6-B631-26F4A3D296AB}" srcOrd="1" destOrd="0" presId="urn:microsoft.com/office/officeart/2008/layout/LinedList"/>
    <dgm:cxn modelId="{6093A739-29E4-45EA-99E5-E5D60B43106D}" type="presParOf" srcId="{5309EE05-7DBD-481E-B646-E61338443FAC}" destId="{4D5DDEE5-D590-4DF1-9D2F-DF74A72E1659}" srcOrd="2" destOrd="0" presId="urn:microsoft.com/office/officeart/2008/layout/LinedList"/>
    <dgm:cxn modelId="{F9733598-BBBC-4684-9167-3511CA027BA7}" type="presParOf" srcId="{5309EE05-7DBD-481E-B646-E61338443FAC}" destId="{593F9B28-E1F7-4F58-9AE5-520924F23030}" srcOrd="3" destOrd="0" presId="urn:microsoft.com/office/officeart/2008/layout/LinedList"/>
    <dgm:cxn modelId="{06586397-FB7E-4B63-A2A1-CD9D113E9021}" type="presParOf" srcId="{593F9B28-E1F7-4F58-9AE5-520924F23030}" destId="{63D789F6-3CA9-484B-BC58-B5A28961391D}" srcOrd="0" destOrd="0" presId="urn:microsoft.com/office/officeart/2008/layout/LinedList"/>
    <dgm:cxn modelId="{40651D10-6779-468D-A81D-11614DA3C47C}" type="presParOf" srcId="{593F9B28-E1F7-4F58-9AE5-520924F23030}" destId="{4EFB45F2-CE60-496A-BC56-873D5C5EA8EC}" srcOrd="1" destOrd="0" presId="urn:microsoft.com/office/officeart/2008/layout/LinedList"/>
    <dgm:cxn modelId="{208C20FD-1CC1-4242-910A-4E103A1A2377}" type="presParOf" srcId="{5309EE05-7DBD-481E-B646-E61338443FAC}" destId="{6D206126-228E-478E-BBA3-48317365E8A6}" srcOrd="4" destOrd="0" presId="urn:microsoft.com/office/officeart/2008/layout/LinedList"/>
    <dgm:cxn modelId="{6D196F45-3DFA-4D7F-A3FE-DD5C826528B8}" type="presParOf" srcId="{5309EE05-7DBD-481E-B646-E61338443FAC}" destId="{6D8EFBE7-50F0-4A24-A425-FC95F96EB390}" srcOrd="5" destOrd="0" presId="urn:microsoft.com/office/officeart/2008/layout/LinedList"/>
    <dgm:cxn modelId="{62BD5497-9D20-4269-857D-7C5E6906B279}" type="presParOf" srcId="{6D8EFBE7-50F0-4A24-A425-FC95F96EB390}" destId="{7166A9FB-6D75-4C2F-B2FF-B2A0622036DC}" srcOrd="0" destOrd="0" presId="urn:microsoft.com/office/officeart/2008/layout/LinedList"/>
    <dgm:cxn modelId="{307E9584-8B35-432C-BC02-B5AFFDAEC769}" type="presParOf" srcId="{6D8EFBE7-50F0-4A24-A425-FC95F96EB390}" destId="{11047560-D6A5-4E6F-9CE5-9A28D1DB6CAD}" srcOrd="1" destOrd="0" presId="urn:microsoft.com/office/officeart/2008/layout/LinedList"/>
    <dgm:cxn modelId="{0F8EBF1B-FEFF-4496-9CF6-BAC4ABE929EF}" type="presParOf" srcId="{5309EE05-7DBD-481E-B646-E61338443FAC}" destId="{D8F61161-4F5D-46DD-8B63-5299BECF67E7}" srcOrd="6" destOrd="0" presId="urn:microsoft.com/office/officeart/2008/layout/LinedList"/>
    <dgm:cxn modelId="{E07FC686-C262-4373-8B17-A8691B8D3AF0}" type="presParOf" srcId="{5309EE05-7DBD-481E-B646-E61338443FAC}" destId="{CAEE5F4C-2490-411A-B6BC-59F239C3BAC9}" srcOrd="7" destOrd="0" presId="urn:microsoft.com/office/officeart/2008/layout/LinedList"/>
    <dgm:cxn modelId="{E2FF50C9-F108-4985-A681-B040FFE4622A}" type="presParOf" srcId="{CAEE5F4C-2490-411A-B6BC-59F239C3BAC9}" destId="{5245719B-08C0-4816-82DB-3B064E264A81}" srcOrd="0" destOrd="0" presId="urn:microsoft.com/office/officeart/2008/layout/LinedList"/>
    <dgm:cxn modelId="{CC9A8711-695E-4C2D-8BB3-561276AC0715}" type="presParOf" srcId="{CAEE5F4C-2490-411A-B6BC-59F239C3BAC9}" destId="{364BB8D0-5A29-461F-A1E3-BA030791779D}" srcOrd="1" destOrd="0" presId="urn:microsoft.com/office/officeart/2008/layout/LinedList"/>
    <dgm:cxn modelId="{70F15EA9-780E-4607-A26C-2BE8C2E0DAAA}" type="presParOf" srcId="{5309EE05-7DBD-481E-B646-E61338443FAC}" destId="{4409969D-B04E-4123-90BC-C1115C3DC25F}" srcOrd="8" destOrd="0" presId="urn:microsoft.com/office/officeart/2008/layout/LinedList"/>
    <dgm:cxn modelId="{E0114697-9AD1-4FDD-9F22-375E509F8375}" type="presParOf" srcId="{5309EE05-7DBD-481E-B646-E61338443FAC}" destId="{2BA3EE68-8BBC-4618-AFB6-C73C3FAD0F4D}" srcOrd="9" destOrd="0" presId="urn:microsoft.com/office/officeart/2008/layout/LinedList"/>
    <dgm:cxn modelId="{71046464-9E36-433A-9A7C-45641936A161}" type="presParOf" srcId="{2BA3EE68-8BBC-4618-AFB6-C73C3FAD0F4D}" destId="{7C8714E7-1287-4B4B-A443-25E0C992D045}" srcOrd="0" destOrd="0" presId="urn:microsoft.com/office/officeart/2008/layout/LinedList"/>
    <dgm:cxn modelId="{A498025C-6EC2-4115-BC90-12484886870D}" type="presParOf" srcId="{2BA3EE68-8BBC-4618-AFB6-C73C3FAD0F4D}" destId="{47446FBB-675E-4066-95C3-66D63EC93CE5}" srcOrd="1" destOrd="0" presId="urn:microsoft.com/office/officeart/2008/layout/LinedList"/>
    <dgm:cxn modelId="{4985E3DD-79DA-4815-AF91-89A09590C339}" type="presParOf" srcId="{5309EE05-7DBD-481E-B646-E61338443FAC}" destId="{0C8B4423-6471-4DD4-BC22-8E2695FBDBB5}" srcOrd="10" destOrd="0" presId="urn:microsoft.com/office/officeart/2008/layout/LinedList"/>
    <dgm:cxn modelId="{F3763606-27BC-4D34-9810-5851D55EC0CD}" type="presParOf" srcId="{5309EE05-7DBD-481E-B646-E61338443FAC}" destId="{C0C3B429-B3C8-4E29-B5C5-CB1ECF829765}" srcOrd="11" destOrd="0" presId="urn:microsoft.com/office/officeart/2008/layout/LinedList"/>
    <dgm:cxn modelId="{5AADF316-A09C-40E4-8EC7-E9CB2DDF42FA}" type="presParOf" srcId="{C0C3B429-B3C8-4E29-B5C5-CB1ECF829765}" destId="{E603160B-2800-4731-BC68-D2DD37275481}" srcOrd="0" destOrd="0" presId="urn:microsoft.com/office/officeart/2008/layout/LinedList"/>
    <dgm:cxn modelId="{038E75A6-4059-48A3-8B94-1BA3EAF9AB5A}" type="presParOf" srcId="{C0C3B429-B3C8-4E29-B5C5-CB1ECF829765}" destId="{4B22B69C-D82B-4734-9D16-E61E678029AB}" srcOrd="1" destOrd="0" presId="urn:microsoft.com/office/officeart/2008/layout/LinedList"/>
    <dgm:cxn modelId="{17CA54EA-4829-4484-97E3-49EA78B501EE}" type="presParOf" srcId="{5309EE05-7DBD-481E-B646-E61338443FAC}" destId="{0018D154-E0CE-4C29-BBF0-8D470E62D57B}" srcOrd="12" destOrd="0" presId="urn:microsoft.com/office/officeart/2008/layout/LinedList"/>
    <dgm:cxn modelId="{C6686DC6-88E0-42F9-BF64-318B6ACB34A2}" type="presParOf" srcId="{5309EE05-7DBD-481E-B646-E61338443FAC}" destId="{B0A1B79E-C1D9-4A0C-9542-9367C7901123}" srcOrd="13" destOrd="0" presId="urn:microsoft.com/office/officeart/2008/layout/LinedList"/>
    <dgm:cxn modelId="{37ABB383-64B9-4DBE-ADEE-8AB2B40B4030}" type="presParOf" srcId="{B0A1B79E-C1D9-4A0C-9542-9367C7901123}" destId="{57B4E0B3-E3F1-40E7-AFF3-75E55863A310}" srcOrd="0" destOrd="0" presId="urn:microsoft.com/office/officeart/2008/layout/LinedList"/>
    <dgm:cxn modelId="{87F8DA17-83E4-4C87-BBEC-10B97313BE51}" type="presParOf" srcId="{B0A1B79E-C1D9-4A0C-9542-9367C7901123}" destId="{1D7DCBF5-E46B-46B2-90A1-5E09093E491E}" srcOrd="1" destOrd="0" presId="urn:microsoft.com/office/officeart/2008/layout/LinedList"/>
    <dgm:cxn modelId="{B06991CB-2383-4694-B5EC-159CEE1667FE}" type="presParOf" srcId="{5309EE05-7DBD-481E-B646-E61338443FAC}" destId="{A5656D85-ED2F-4D04-A4C3-1E8B70A306B7}" srcOrd="14" destOrd="0" presId="urn:microsoft.com/office/officeart/2008/layout/LinedList"/>
    <dgm:cxn modelId="{60C756DD-7EAB-4779-82FB-4CE771D7F73D}" type="presParOf" srcId="{5309EE05-7DBD-481E-B646-E61338443FAC}" destId="{5791DB8E-DCB6-4130-8C80-5CDE157FAEBD}" srcOrd="15" destOrd="0" presId="urn:microsoft.com/office/officeart/2008/layout/LinedList"/>
    <dgm:cxn modelId="{3DD19F6C-09FC-47E1-9BA3-392B2CF5BFE6}" type="presParOf" srcId="{5791DB8E-DCB6-4130-8C80-5CDE157FAEBD}" destId="{A8A570FE-CE46-47E2-B1D5-A4E84DBCF37B}" srcOrd="0" destOrd="0" presId="urn:microsoft.com/office/officeart/2008/layout/LinedList"/>
    <dgm:cxn modelId="{427762DE-E2EB-4BE8-BBA0-53AAB6188584}" type="presParOf" srcId="{5791DB8E-DCB6-4130-8C80-5CDE157FAEBD}" destId="{29F7EF7A-5106-4A86-A005-A121C160044C}" srcOrd="1" destOrd="0" presId="urn:microsoft.com/office/officeart/2008/layout/LinedList"/>
    <dgm:cxn modelId="{3CE2794F-2D0B-4DE4-9E17-3272863BA72D}" type="presParOf" srcId="{5309EE05-7DBD-481E-B646-E61338443FAC}" destId="{AAC7C497-A67A-40B0-BEC8-59B2F2C4BD87}" srcOrd="16" destOrd="0" presId="urn:microsoft.com/office/officeart/2008/layout/LinedList"/>
    <dgm:cxn modelId="{0BB65D2C-6D91-4565-8E29-369BFE88E847}" type="presParOf" srcId="{5309EE05-7DBD-481E-B646-E61338443FAC}" destId="{A34FD0D9-F6CC-4FFF-9EDD-323C107CF900}" srcOrd="17" destOrd="0" presId="urn:microsoft.com/office/officeart/2008/layout/LinedList"/>
    <dgm:cxn modelId="{E94A04EA-CAB8-4641-B980-0E7B767B8322}" type="presParOf" srcId="{A34FD0D9-F6CC-4FFF-9EDD-323C107CF900}" destId="{B45AD16D-309B-4B0A-8CA2-4B984A070D9D}" srcOrd="0" destOrd="0" presId="urn:microsoft.com/office/officeart/2008/layout/LinedList"/>
    <dgm:cxn modelId="{142FE7A6-877E-4A6A-8145-5AF4B9BB15E0}" type="presParOf" srcId="{A34FD0D9-F6CC-4FFF-9EDD-323C107CF900}" destId="{B89AAD92-C178-4A2D-9289-C43F4A34CF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FED8E-2EB7-4C71-B540-D4FCACFDE026}">
      <dsp:nvSpPr>
        <dsp:cNvPr id="0" name=""/>
        <dsp:cNvSpPr/>
      </dsp:nvSpPr>
      <dsp:spPr>
        <a:xfrm>
          <a:off x="0" y="426234"/>
          <a:ext cx="6283861" cy="950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u="sng" kern="1200" dirty="0"/>
            <a:t>To meet Amira’s emotional, social, cognitive, and physical needs, you can:</a:t>
          </a:r>
          <a:endParaRPr lang="en-US" sz="1700" b="0" u="sng" kern="1200" dirty="0"/>
        </a:p>
      </dsp:txBody>
      <dsp:txXfrm>
        <a:off x="46424" y="472658"/>
        <a:ext cx="6191013" cy="858142"/>
      </dsp:txXfrm>
    </dsp:sp>
    <dsp:sp modelId="{B249A5A9-86A7-41C1-B363-0ECB8A6C2499}">
      <dsp:nvSpPr>
        <dsp:cNvPr id="0" name=""/>
        <dsp:cNvSpPr/>
      </dsp:nvSpPr>
      <dsp:spPr>
        <a:xfrm>
          <a:off x="0" y="1426185"/>
          <a:ext cx="6283861" cy="950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t>Emotionally</a:t>
          </a:r>
          <a:r>
            <a:rPr lang="en-GB" sz="1700" kern="1200" dirty="0"/>
            <a:t>: Build a trusting relationship through consistent care and gentle routines. Using comfort items or photos of her carers may ease separation anxiety (Bowlby, 1969).</a:t>
          </a:r>
          <a:endParaRPr lang="en-US" sz="1700" kern="1200" dirty="0"/>
        </a:p>
      </dsp:txBody>
      <dsp:txXfrm>
        <a:off x="46424" y="1472609"/>
        <a:ext cx="6191013" cy="858142"/>
      </dsp:txXfrm>
    </dsp:sp>
    <dsp:sp modelId="{8A516F30-0DEF-4E2A-AA47-C787AE68F652}">
      <dsp:nvSpPr>
        <dsp:cNvPr id="0" name=""/>
        <dsp:cNvSpPr/>
      </dsp:nvSpPr>
      <dsp:spPr>
        <a:xfrm>
          <a:off x="0" y="2426135"/>
          <a:ext cx="6283861" cy="950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u="none" kern="1200" dirty="0"/>
            <a:t>Socially: Encourage small-group or one-to-one play. Children at this age often engage in parallel play and need time and modelling to develop social skills (Bruce, 2015).</a:t>
          </a:r>
          <a:endParaRPr lang="en-US" sz="1700" b="0" i="0" u="none" kern="1200" dirty="0"/>
        </a:p>
      </dsp:txBody>
      <dsp:txXfrm>
        <a:off x="46424" y="2472559"/>
        <a:ext cx="6191013" cy="858142"/>
      </dsp:txXfrm>
    </dsp:sp>
    <dsp:sp modelId="{BDB7B838-91BF-4AA5-A7BC-07E84B19313C}">
      <dsp:nvSpPr>
        <dsp:cNvPr id="0" name=""/>
        <dsp:cNvSpPr/>
      </dsp:nvSpPr>
      <dsp:spPr>
        <a:xfrm>
          <a:off x="0" y="3426086"/>
          <a:ext cx="6283861" cy="950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Cognitively</a:t>
          </a:r>
          <a:r>
            <a:rPr lang="en-GB" sz="1700" kern="1200"/>
            <a:t>: Offer play-based learning with familiar themes and objects. This supports her understanding and helps her make sense of her environment (Sheridan et al., 2011).</a:t>
          </a:r>
          <a:endParaRPr lang="en-US" sz="1700" kern="1200"/>
        </a:p>
      </dsp:txBody>
      <dsp:txXfrm>
        <a:off x="46424" y="3472510"/>
        <a:ext cx="6191013" cy="858142"/>
      </dsp:txXfrm>
    </dsp:sp>
    <dsp:sp modelId="{50508F36-C159-4AB7-85ED-E38CAC7689E4}">
      <dsp:nvSpPr>
        <dsp:cNvPr id="0" name=""/>
        <dsp:cNvSpPr/>
      </dsp:nvSpPr>
      <dsp:spPr>
        <a:xfrm>
          <a:off x="0" y="4426036"/>
          <a:ext cx="6283861" cy="9509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Physically</a:t>
          </a:r>
          <a:r>
            <a:rPr lang="en-GB" sz="1700" kern="1200"/>
            <a:t>: Provide sensory and movement-based activities to support motor skills and emotional regulation. The EYFS framework encourages active play to promote well-being (DfE, 2023).</a:t>
          </a:r>
          <a:endParaRPr lang="en-US" sz="1700" kern="1200"/>
        </a:p>
      </dsp:txBody>
      <dsp:txXfrm>
        <a:off x="46424" y="4472460"/>
        <a:ext cx="6191013" cy="8581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9245D-F9DF-4FDF-81F6-8BAD95B8ED11}">
      <dsp:nvSpPr>
        <dsp:cNvPr id="0" name=""/>
        <dsp:cNvSpPr/>
      </dsp:nvSpPr>
      <dsp:spPr>
        <a:xfrm>
          <a:off x="0" y="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6081CF5-3BB2-40EA-8050-81E36259B292}">
      <dsp:nvSpPr>
        <dsp:cNvPr id="0" name=""/>
        <dsp:cNvSpPr/>
      </dsp:nvSpPr>
      <dsp:spPr>
        <a:xfrm>
          <a:off x="0" y="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Physical development in early childhood is shaped by both </a:t>
          </a:r>
          <a:r>
            <a:rPr lang="en-GB" sz="1900" b="1" kern="1200"/>
            <a:t>biological (nature)</a:t>
          </a:r>
          <a:r>
            <a:rPr lang="en-GB" sz="1900" kern="1200"/>
            <a:t> and </a:t>
          </a:r>
          <a:r>
            <a:rPr lang="en-GB" sz="1900" b="1" kern="1200"/>
            <a:t>environmental (nurture)</a:t>
          </a:r>
          <a:r>
            <a:rPr lang="en-GB" sz="1900" kern="1200"/>
            <a:t> factors. These influences work together to support growth, movement, and health.</a:t>
          </a:r>
          <a:endParaRPr lang="en-US" sz="1900" kern="1200"/>
        </a:p>
      </dsp:txBody>
      <dsp:txXfrm>
        <a:off x="0" y="0"/>
        <a:ext cx="6675119" cy="1394460"/>
      </dsp:txXfrm>
    </dsp:sp>
    <dsp:sp modelId="{AA608600-B9DE-498A-8452-B5B438421694}">
      <dsp:nvSpPr>
        <dsp:cNvPr id="0" name=""/>
        <dsp:cNvSpPr/>
      </dsp:nvSpPr>
      <dsp:spPr>
        <a:xfrm>
          <a:off x="0" y="139446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E2111E-20DF-46AE-B648-84A81930DE16}">
      <dsp:nvSpPr>
        <dsp:cNvPr id="0" name=""/>
        <dsp:cNvSpPr/>
      </dsp:nvSpPr>
      <dsp:spPr>
        <a:xfrm>
          <a:off x="0" y="139446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Biological factors</a:t>
          </a:r>
          <a:r>
            <a:rPr lang="en-GB" sz="1900" kern="1200"/>
            <a:t> include genetics, prenatal health, and inherited traits. For example, a child’s height and coordination are often linked to family history. Premature birth or low birth weight may also affect early motor skills (Sheridan et al., 2011).</a:t>
          </a:r>
          <a:endParaRPr lang="en-US" sz="1900" kern="1200"/>
        </a:p>
      </dsp:txBody>
      <dsp:txXfrm>
        <a:off x="0" y="1394460"/>
        <a:ext cx="6675119" cy="1394460"/>
      </dsp:txXfrm>
    </dsp:sp>
    <dsp:sp modelId="{8BBF52E8-2A71-460A-8A40-FA2B5A8370E3}">
      <dsp:nvSpPr>
        <dsp:cNvPr id="0" name=""/>
        <dsp:cNvSpPr/>
      </dsp:nvSpPr>
      <dsp:spPr>
        <a:xfrm>
          <a:off x="0" y="278892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599010B-2070-4C03-A15D-43286B73F31F}">
      <dsp:nvSpPr>
        <dsp:cNvPr id="0" name=""/>
        <dsp:cNvSpPr/>
      </dsp:nvSpPr>
      <dsp:spPr>
        <a:xfrm>
          <a:off x="0" y="278892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Environmental factors</a:t>
          </a:r>
          <a:r>
            <a:rPr lang="en-GB" sz="1900" kern="1200"/>
            <a:t>—like nutrition, physical activity, and care—help children reach their potential. A balanced diet and active play support strong bones, muscles, and coordination. Without these, development may slow down (Dowling, 2014).</a:t>
          </a:r>
          <a:endParaRPr lang="en-US" sz="1900" kern="1200"/>
        </a:p>
      </dsp:txBody>
      <dsp:txXfrm>
        <a:off x="0" y="2788920"/>
        <a:ext cx="6675119" cy="1394460"/>
      </dsp:txXfrm>
    </dsp:sp>
    <dsp:sp modelId="{E300B66B-25EA-4709-A5D4-1438E80D5358}">
      <dsp:nvSpPr>
        <dsp:cNvPr id="0" name=""/>
        <dsp:cNvSpPr/>
      </dsp:nvSpPr>
      <dsp:spPr>
        <a:xfrm>
          <a:off x="0" y="418338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E3B05FD-D1C0-40EB-A63B-D755C28AD3FD}">
      <dsp:nvSpPr>
        <dsp:cNvPr id="0" name=""/>
        <dsp:cNvSpPr/>
      </dsp:nvSpPr>
      <dsp:spPr>
        <a:xfrm>
          <a:off x="0" y="4183380"/>
          <a:ext cx="6675119" cy="1394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nursery settings, children benefit from safe spaces to move, explore, and build confidence. Nature sets the foundation, but nurture helps it grow</a:t>
          </a:r>
          <a:endParaRPr lang="en-US" sz="1900" kern="1200"/>
        </a:p>
      </dsp:txBody>
      <dsp:txXfrm>
        <a:off x="0" y="4183380"/>
        <a:ext cx="6675119" cy="1394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4CAC8-E975-44E2-B2A6-EA8214F11071}">
      <dsp:nvSpPr>
        <dsp:cNvPr id="0" name=""/>
        <dsp:cNvSpPr/>
      </dsp:nvSpPr>
      <dsp:spPr>
        <a:xfrm>
          <a:off x="0" y="68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6BDB7D4-5108-4E27-9936-1B2CDCE0C4B1}">
      <dsp:nvSpPr>
        <dsp:cNvPr id="0" name=""/>
        <dsp:cNvSpPr/>
      </dsp:nvSpPr>
      <dsp:spPr>
        <a:xfrm>
          <a:off x="0" y="680"/>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u="sng" kern="1200" dirty="0"/>
            <a:t>Usefulness of Piaget’s Theory</a:t>
          </a:r>
          <a:endParaRPr lang="en-US" sz="1600" b="1" u="sng" kern="1200" dirty="0"/>
        </a:p>
      </dsp:txBody>
      <dsp:txXfrm>
        <a:off x="0" y="680"/>
        <a:ext cx="6675119" cy="619608"/>
      </dsp:txXfrm>
    </dsp:sp>
    <dsp:sp modelId="{4D5DDEE5-D590-4DF1-9D2F-DF74A72E1659}">
      <dsp:nvSpPr>
        <dsp:cNvPr id="0" name=""/>
        <dsp:cNvSpPr/>
      </dsp:nvSpPr>
      <dsp:spPr>
        <a:xfrm>
          <a:off x="0" y="620289"/>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3D789F6-3CA9-484B-BC58-B5A28961391D}">
      <dsp:nvSpPr>
        <dsp:cNvPr id="0" name=""/>
        <dsp:cNvSpPr/>
      </dsp:nvSpPr>
      <dsp:spPr>
        <a:xfrm>
          <a:off x="0" y="620289"/>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Supports age-appropriate care</a:t>
          </a:r>
          <a:r>
            <a:rPr lang="en-GB" sz="1600" kern="1200"/>
            <a:t>: Helps practitioners match communication and activities to a child’s developmental stage (Piaget, 1952).</a:t>
          </a:r>
          <a:endParaRPr lang="en-US" sz="1600" kern="1200"/>
        </a:p>
      </dsp:txBody>
      <dsp:txXfrm>
        <a:off x="0" y="620289"/>
        <a:ext cx="6675119" cy="619608"/>
      </dsp:txXfrm>
    </dsp:sp>
    <dsp:sp modelId="{6D206126-228E-478E-BBA3-48317365E8A6}">
      <dsp:nvSpPr>
        <dsp:cNvPr id="0" name=""/>
        <dsp:cNvSpPr/>
      </dsp:nvSpPr>
      <dsp:spPr>
        <a:xfrm>
          <a:off x="0" y="1239898"/>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166A9FB-6D75-4C2F-B2FF-B2A0622036DC}">
      <dsp:nvSpPr>
        <dsp:cNvPr id="0" name=""/>
        <dsp:cNvSpPr/>
      </dsp:nvSpPr>
      <dsp:spPr>
        <a:xfrm>
          <a:off x="0" y="1239898"/>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Encourages active learning</a:t>
          </a:r>
          <a:r>
            <a:rPr lang="en-GB" sz="1600" kern="1200"/>
            <a:t>: Promotes play-based and hands-on experiences, which are key in early years settings (Sheridan et al., 2011).</a:t>
          </a:r>
          <a:endParaRPr lang="en-US" sz="1600" kern="1200"/>
        </a:p>
      </dsp:txBody>
      <dsp:txXfrm>
        <a:off x="0" y="1239898"/>
        <a:ext cx="6675119" cy="619608"/>
      </dsp:txXfrm>
    </dsp:sp>
    <dsp:sp modelId="{D8F61161-4F5D-46DD-8B63-5299BECF67E7}">
      <dsp:nvSpPr>
        <dsp:cNvPr id="0" name=""/>
        <dsp:cNvSpPr/>
      </dsp:nvSpPr>
      <dsp:spPr>
        <a:xfrm>
          <a:off x="0" y="1859506"/>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245719B-08C0-4816-82DB-3B064E264A81}">
      <dsp:nvSpPr>
        <dsp:cNvPr id="0" name=""/>
        <dsp:cNvSpPr/>
      </dsp:nvSpPr>
      <dsp:spPr>
        <a:xfrm>
          <a:off x="0" y="1859506"/>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Useful for planning</a:t>
          </a:r>
          <a:r>
            <a:rPr lang="en-GB" sz="1600" kern="1200"/>
            <a:t>: Offers a framework for observing and supporting cognitive development in children.</a:t>
          </a:r>
          <a:endParaRPr lang="en-US" sz="1600" kern="1200"/>
        </a:p>
      </dsp:txBody>
      <dsp:txXfrm>
        <a:off x="0" y="1859506"/>
        <a:ext cx="6675119" cy="619608"/>
      </dsp:txXfrm>
    </dsp:sp>
    <dsp:sp modelId="{4409969D-B04E-4123-90BC-C1115C3DC25F}">
      <dsp:nvSpPr>
        <dsp:cNvPr id="0" name=""/>
        <dsp:cNvSpPr/>
      </dsp:nvSpPr>
      <dsp:spPr>
        <a:xfrm>
          <a:off x="0" y="2479115"/>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8714E7-1287-4B4B-A443-25E0C992D045}">
      <dsp:nvSpPr>
        <dsp:cNvPr id="0" name=""/>
        <dsp:cNvSpPr/>
      </dsp:nvSpPr>
      <dsp:spPr>
        <a:xfrm>
          <a:off x="0" y="2479115"/>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u="sng" kern="1200" dirty="0"/>
            <a:t>Limitations of Piaget’s Theory</a:t>
          </a:r>
          <a:endParaRPr lang="en-US" sz="1600" b="1" u="sng" kern="1200" dirty="0"/>
        </a:p>
      </dsp:txBody>
      <dsp:txXfrm>
        <a:off x="0" y="2479115"/>
        <a:ext cx="6675119" cy="619608"/>
      </dsp:txXfrm>
    </dsp:sp>
    <dsp:sp modelId="{0C8B4423-6471-4DD4-BC22-8E2695FBDBB5}">
      <dsp:nvSpPr>
        <dsp:cNvPr id="0" name=""/>
        <dsp:cNvSpPr/>
      </dsp:nvSpPr>
      <dsp:spPr>
        <a:xfrm>
          <a:off x="0" y="3098724"/>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603160B-2800-4731-BC68-D2DD37275481}">
      <dsp:nvSpPr>
        <dsp:cNvPr id="0" name=""/>
        <dsp:cNvSpPr/>
      </dsp:nvSpPr>
      <dsp:spPr>
        <a:xfrm>
          <a:off x="0" y="3098724"/>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Rigid stages</a:t>
          </a:r>
          <a:r>
            <a:rPr lang="en-GB" sz="1600" kern="1200"/>
            <a:t>: Assumes children move through fixed stages, but development is often more flexible and varied (Bruce, 2015).</a:t>
          </a:r>
          <a:endParaRPr lang="en-US" sz="1600" kern="1200"/>
        </a:p>
      </dsp:txBody>
      <dsp:txXfrm>
        <a:off x="0" y="3098724"/>
        <a:ext cx="6675119" cy="619608"/>
      </dsp:txXfrm>
    </dsp:sp>
    <dsp:sp modelId="{0018D154-E0CE-4C29-BBF0-8D470E62D57B}">
      <dsp:nvSpPr>
        <dsp:cNvPr id="0" name=""/>
        <dsp:cNvSpPr/>
      </dsp:nvSpPr>
      <dsp:spPr>
        <a:xfrm>
          <a:off x="0" y="3718333"/>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7B4E0B3-E3F1-40E7-AFF3-75E55863A310}">
      <dsp:nvSpPr>
        <dsp:cNvPr id="0" name=""/>
        <dsp:cNvSpPr/>
      </dsp:nvSpPr>
      <dsp:spPr>
        <a:xfrm>
          <a:off x="0" y="3718333"/>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Underestimates abilities</a:t>
          </a:r>
          <a:r>
            <a:rPr lang="en-GB" sz="1600" kern="1200"/>
            <a:t>: Later research shows children can often do more than Piaget suggested, especially with adult support (Cherry, 2023).</a:t>
          </a:r>
          <a:endParaRPr lang="en-US" sz="1600" kern="1200"/>
        </a:p>
      </dsp:txBody>
      <dsp:txXfrm>
        <a:off x="0" y="3718333"/>
        <a:ext cx="6675119" cy="619608"/>
      </dsp:txXfrm>
    </dsp:sp>
    <dsp:sp modelId="{A5656D85-ED2F-4D04-A4C3-1E8B70A306B7}">
      <dsp:nvSpPr>
        <dsp:cNvPr id="0" name=""/>
        <dsp:cNvSpPr/>
      </dsp:nvSpPr>
      <dsp:spPr>
        <a:xfrm>
          <a:off x="0" y="4337941"/>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A570FE-CE46-47E2-B1D5-A4E84DBCF37B}">
      <dsp:nvSpPr>
        <dsp:cNvPr id="0" name=""/>
        <dsp:cNvSpPr/>
      </dsp:nvSpPr>
      <dsp:spPr>
        <a:xfrm>
          <a:off x="0" y="4337941"/>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Lacks emotional and social focus</a:t>
          </a:r>
          <a:r>
            <a:rPr lang="en-GB" sz="1600" kern="1200"/>
            <a:t>: Doesn’t fully address emotional needs or the impact of relationships, which are vital in care settings (Dowling, 2014).</a:t>
          </a:r>
          <a:endParaRPr lang="en-US" sz="1600" kern="1200"/>
        </a:p>
      </dsp:txBody>
      <dsp:txXfrm>
        <a:off x="0" y="4337941"/>
        <a:ext cx="6675119" cy="619608"/>
      </dsp:txXfrm>
    </dsp:sp>
    <dsp:sp modelId="{AAC7C497-A67A-40B0-BEC8-59B2F2C4BD87}">
      <dsp:nvSpPr>
        <dsp:cNvPr id="0" name=""/>
        <dsp:cNvSpPr/>
      </dsp:nvSpPr>
      <dsp:spPr>
        <a:xfrm>
          <a:off x="0" y="4957550"/>
          <a:ext cx="66751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45AD16D-309B-4B0A-8CA2-4B984A070D9D}">
      <dsp:nvSpPr>
        <dsp:cNvPr id="0" name=""/>
        <dsp:cNvSpPr/>
      </dsp:nvSpPr>
      <dsp:spPr>
        <a:xfrm>
          <a:off x="0" y="4957550"/>
          <a:ext cx="6675119" cy="619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Limited cultural relevance</a:t>
          </a:r>
          <a:r>
            <a:rPr lang="en-GB" sz="1600" kern="1200"/>
            <a:t>: Focuses on individual learning without considering cultural or social influences</a:t>
          </a:r>
          <a:endParaRPr lang="en-US" sz="1600" kern="1200"/>
        </a:p>
      </dsp:txBody>
      <dsp:txXfrm>
        <a:off x="0" y="4957550"/>
        <a:ext cx="6675119" cy="6196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9A80D3-2272-ED0F-EBF4-34428557569F}"/>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1F71E75-F7A2-7C1F-EF86-C5186E904883}"/>
              </a:ext>
            </a:extLst>
          </p:cNvPr>
          <p:cNvSpPr/>
          <p:nvPr/>
        </p:nvSpPr>
        <p:spPr>
          <a:xfrm>
            <a:off x="-4262" y="0"/>
            <a:ext cx="7547339" cy="6858002"/>
          </a:xfrm>
          <a:prstGeom prst="rect">
            <a:avLst/>
          </a:prstGeom>
          <a:gradFill>
            <a:gsLst>
              <a:gs pos="6000">
                <a:schemeClr val="accent5"/>
              </a:gs>
              <a:gs pos="100000">
                <a:schemeClr val="accent2"/>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AB4E0A7-C9D3-8408-2EE0-E46AF38E815F}"/>
              </a:ext>
            </a:extLst>
          </p:cNvPr>
          <p:cNvSpPr/>
          <p:nvPr/>
        </p:nvSpPr>
        <p:spPr>
          <a:xfrm rot="10800000">
            <a:off x="-4285" y="-3"/>
            <a:ext cx="7547361" cy="6857999"/>
          </a:xfrm>
          <a:prstGeom prst="rect">
            <a:avLst/>
          </a:prstGeom>
          <a:gradFill>
            <a:gsLst>
              <a:gs pos="43000">
                <a:schemeClr val="accent2">
                  <a:alpha val="0"/>
                </a:schemeClr>
              </a:gs>
              <a:gs pos="100000">
                <a:schemeClr val="accent2">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73CB42-010B-9ABE-75EF-F502B4A9F42C}"/>
              </a:ext>
            </a:extLst>
          </p:cNvPr>
          <p:cNvSpPr/>
          <p:nvPr/>
        </p:nvSpPr>
        <p:spPr>
          <a:xfrm rot="16200000">
            <a:off x="1156173" y="-1160457"/>
            <a:ext cx="5226425" cy="7547338"/>
          </a:xfrm>
          <a:prstGeom prst="rect">
            <a:avLst/>
          </a:prstGeom>
          <a:gradFill>
            <a:gsLst>
              <a:gs pos="50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lvl1pPr>
              <a:defRPr>
                <a:solidFill>
                  <a:schemeClr val="bg1"/>
                </a:solidFill>
              </a:defRPr>
            </a:lvl1pPr>
          </a:lstStyle>
          <a:p>
            <a:fld id="{D29CF56E-D922-4450-9794-8B0E1451F6EB}" type="datetime1">
              <a:rPr lang="en-US" smtClean="0"/>
              <a:t>10/11/2025</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dpi="0" rotWithShape="1">
            <a:blip r:embed="rId2">
              <a:alphaModFix amt="70000"/>
            </a:blip>
            <a:srcRect/>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27317361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95528"/>
          </a:xfrm>
        </p:spPr>
        <p:txBody>
          <a:bodyPr/>
          <a:lstStyle>
            <a:lvl1pPr>
              <a:defRPr>
                <a:gradFill>
                  <a:gsLst>
                    <a:gs pos="0">
                      <a:schemeClr val="accent5"/>
                    </a:gs>
                    <a:gs pos="100000">
                      <a:schemeClr val="accent2"/>
                    </a:gs>
                  </a:gsLst>
                  <a:lin ang="13800000" scaled="0"/>
                </a:gra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pPr algn="l"/>
            <a:r>
              <a:rPr lang="en-US"/>
              <a:t>Sample Footer Text</a:t>
            </a:r>
            <a:endParaRPr lang="en-US" dirty="0"/>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CBE1C96F-46D7-47BB-8945-9667BCB4F5BB}" type="datetime1">
              <a:rPr lang="en-US" smtClean="0"/>
              <a:t>10/11/2025</a:t>
            </a:fld>
            <a:endParaRPr lang="en-US" dirty="0"/>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21214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dirty="0"/>
              <a:t>.</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A6379DD5-AE65-4D02-9BCE-257CC17A63B7}" type="datetime1">
              <a:rPr lang="en-US" smtClean="0"/>
              <a:t>10/11/2025</a:t>
            </a:fld>
            <a:endParaRPr lang="en-US" dirty="0"/>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9717459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pPr algn="l"/>
            <a:r>
              <a:rPr lang="en-US" dirty="0"/>
              <a:t>Sample Footer Text</a:t>
            </a:r>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9DFFF819-4E26-4576-8A6D-DA055CFF682A}" type="datetime1">
              <a:rPr lang="en-US" smtClean="0"/>
              <a:t>10/11/2025</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73337493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dirty="0"/>
              <a:t>.</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r>
              <a:rPr lang="en-US"/>
              <a:t>Sample Footer Text</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2602ACF4-9E47-4D03-8EA6-1CE7E20F9165}" type="datetime1">
              <a:rPr lang="en-US" smtClean="0"/>
              <a:t>10/11/2025</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0880371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FABB9A-1B5B-9306-B7B9-58E4E5E4EE0D}"/>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1F155489-796B-CDF9-06C2-583941E589F7}"/>
              </a:ext>
            </a:extLst>
          </p:cNvPr>
          <p:cNvGrpSpPr/>
          <p:nvPr/>
        </p:nvGrpSpPr>
        <p:grpSpPr>
          <a:xfrm>
            <a:off x="0" y="0"/>
            <a:ext cx="12192000" cy="6867144"/>
            <a:chOff x="0" y="-7622"/>
            <a:chExt cx="12192000" cy="6894986"/>
          </a:xfrm>
        </p:grpSpPr>
        <p:sp>
          <p:nvSpPr>
            <p:cNvPr id="8" name="Rectangle 7">
              <a:extLst>
                <a:ext uri="{FF2B5EF4-FFF2-40B4-BE49-F238E27FC236}">
                  <a16:creationId xmlns:a16="http://schemas.microsoft.com/office/drawing/2014/main" id="{4F31A197-F740-DCA2-902E-29B890C31486}"/>
                </a:ext>
                <a:ext uri="{C183D7F6-B498-43B3-948B-1728B52AA6E4}">
                  <adec:decorative xmlns:adec="http://schemas.microsoft.com/office/drawing/2017/decorative" val="1"/>
                </a:ext>
              </a:extLst>
            </p:cNvPr>
            <p:cNvSpPr/>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9" name="Rectangle 8">
              <a:extLst>
                <a:ext uri="{FF2B5EF4-FFF2-40B4-BE49-F238E27FC236}">
                  <a16:creationId xmlns:a16="http://schemas.microsoft.com/office/drawing/2014/main" id="{35C02513-E6E5-DFFD-29B1-02BE448BAD59}"/>
                </a:ext>
                <a:ext uri="{C183D7F6-B498-43B3-948B-1728B52AA6E4}">
                  <adec:decorative xmlns:adec="http://schemas.microsoft.com/office/drawing/2017/decorative" val="1"/>
                </a:ext>
              </a:extLst>
            </p:cNvPr>
            <p:cNvSpPr/>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FE184C5-789F-C980-F425-AF26045C8F03}"/>
                </a:ext>
                <a:ext uri="{C183D7F6-B498-43B3-948B-1728B52AA6E4}">
                  <adec:decorative xmlns:adec="http://schemas.microsoft.com/office/drawing/2017/decorative" val="1"/>
                </a:ext>
              </a:extLst>
            </p:cNvPr>
            <p:cNvSpPr/>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E6801FB-115C-F074-E428-F4A4A588BCE7}"/>
                </a:ext>
                <a:ext uri="{C183D7F6-B498-43B3-948B-1728B52AA6E4}">
                  <adec:decorative xmlns:adec="http://schemas.microsoft.com/office/drawing/2017/decorative" val="1"/>
                </a:ext>
              </a:extLst>
            </p:cNvPr>
            <p:cNvSpPr/>
            <p:nvPr/>
          </p:nvSpPr>
          <p:spPr>
            <a:xfrm rot="10800000">
              <a:off x="9127281" y="7060"/>
              <a:ext cx="3064320" cy="6872683"/>
            </a:xfrm>
            <a:prstGeom prst="rect">
              <a:avLst/>
            </a:prstGeom>
            <a:gradFill flip="none" rotWithShape="1">
              <a:gsLst>
                <a:gs pos="0">
                  <a:schemeClr val="accent2">
                    <a:alpha val="88000"/>
                  </a:schemeClr>
                </a:gs>
                <a:gs pos="56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86584" y="1371600"/>
            <a:ext cx="7498080" cy="2386584"/>
          </a:xfrm>
        </p:spPr>
        <p:txBody>
          <a:bodyPr anchor="b" anchorCtr="0">
            <a:normAutofit/>
          </a:bodyPr>
          <a:lstStyle>
            <a:lvl1pPr algn="ctr">
              <a:defRPr sz="400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86584" y="3877056"/>
            <a:ext cx="7498080" cy="1655064"/>
          </a:xfrm>
        </p:spPr>
        <p:txBody>
          <a:bodyPr anchor="t">
            <a:normAutofit/>
          </a:bodyPr>
          <a:lstStyle>
            <a:lvl1pPr marL="0" indent="0" algn="ct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B2B0F5B7-78E6-2702-0F8C-122F4D21C908}"/>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F96BEF7-236A-87FA-F0D9-F4515D8135D3}"/>
              </a:ext>
            </a:extLst>
          </p:cNvPr>
          <p:cNvSpPr>
            <a:spLocks noGrp="1"/>
          </p:cNvSpPr>
          <p:nvPr>
            <p:ph type="dt" sz="half" idx="10"/>
          </p:nvPr>
        </p:nvSpPr>
        <p:spPr/>
        <p:txBody>
          <a:bodyPr/>
          <a:lstStyle>
            <a:lvl1pPr>
              <a:defRPr>
                <a:solidFill>
                  <a:schemeClr val="bg1"/>
                </a:solidFill>
              </a:defRPr>
            </a:lvl1pPr>
          </a:lstStyle>
          <a:p>
            <a:fld id="{3A82B809-8BB3-463C-8B5E-28962B4654D8}" type="datetime1">
              <a:rPr lang="en-US" smtClean="0"/>
              <a:t>10/11/2025</a:t>
            </a:fld>
            <a:endParaRPr lang="en-US" dirty="0"/>
          </a:p>
        </p:txBody>
      </p:sp>
      <p:sp>
        <p:nvSpPr>
          <p:cNvPr id="6" name="Slide Number Placeholder 5">
            <a:extLst>
              <a:ext uri="{FF2B5EF4-FFF2-40B4-BE49-F238E27FC236}">
                <a16:creationId xmlns:a16="http://schemas.microsoft.com/office/drawing/2014/main" id="{4929C8F0-DE20-1DBB-6A42-CBFFAE15D7E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60574357"/>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2DB8F537-5E0E-4697-8198-FDF0E53F372F}" type="datetime1">
              <a:rPr lang="en-US" smtClean="0"/>
              <a:t>10/11/2025</a:t>
            </a:fld>
            <a:endParaRPr lang="en-US" dirty="0"/>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23616045"/>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6999" y="-2667000"/>
            <a:ext cx="6857999"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bg1"/>
                </a:solidFill>
              </a:defRPr>
            </a:lvl1pPr>
          </a:lstStyle>
          <a:p>
            <a:fld id="{1D4E7D34-A495-4E23-B1D1-F5D651D22AFE}" type="datetime1">
              <a:rPr lang="en-US" smtClean="0"/>
              <a:t>10/11/2025</a:t>
            </a:fld>
            <a:endParaRPr lang="en-US" dirty="0"/>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6612643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7" y="2093976"/>
            <a:ext cx="7271895"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dirty="0"/>
              <a:t>Click to edit Master title style</a:t>
            </a:r>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pPr algn="l"/>
            <a:r>
              <a:rPr lang="en-US" dirty="0"/>
              <a:t>Sample Footer Text</a:t>
            </a:r>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85976A96-D1F6-4A74-B023-FDE16753EDD7}" type="datetime1">
              <a:rPr lang="en-US" smtClean="0"/>
              <a:t>10/11/2025</a:t>
            </a:fld>
            <a:endParaRPr lang="en-US" dirty="0"/>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8834872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62822" y="-2671180"/>
            <a:ext cx="6866356"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5"/>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6528816" cy="4178808"/>
          </a:xfrm>
        </p:spPr>
        <p:txBody>
          <a:bodyPr vert="horz" lIns="91440" tIns="45720" rIns="91440" bIns="45720" rtlCol="0" anchor="b">
            <a:normAutofit/>
          </a:bodyPr>
          <a:lstStyle>
            <a:lvl1pPr>
              <a:defRPr lang="en-US" sz="6600" dirty="0">
                <a:solidFill>
                  <a:schemeClr val="bg1"/>
                </a:solidFill>
              </a:defRPr>
            </a:lvl1pPr>
          </a:lstStyle>
          <a:p>
            <a:pPr lvl="0"/>
            <a:r>
              <a:rPr lang="en-US" dirty="0"/>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bg1"/>
                </a:solidFill>
              </a:defRPr>
            </a:lvl1pPr>
          </a:lstStyle>
          <a:p>
            <a:fld id="{9C5C1F80-0989-4135-BEC0-53996BCA1D73}" type="datetime1">
              <a:rPr lang="en-US" smtClean="0"/>
              <a:t>10/11/2025</a:t>
            </a:fld>
            <a:endParaRPr lang="en-US" dirty="0"/>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7288234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pPr algn="l"/>
            <a:r>
              <a:rPr lang="en-US" dirty="0"/>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2B346B3B-D23C-46FC-82B4-EC936862EBB6}" type="datetime1">
              <a:rPr lang="en-US" smtClean="0"/>
              <a:t>10/11/2025</a:t>
            </a:fld>
            <a:endParaRPr lang="en-US" dirty="0"/>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8209582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dirty="0"/>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pPr algn="l"/>
            <a:r>
              <a:rPr lang="en-US" dirty="0"/>
              <a:t>Sample Footer Text</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11039C6F-01AE-405F-93D2-431591D79461}" type="datetime1">
              <a:rPr lang="en-US" smtClean="0"/>
              <a:t>10/11/2025</a:t>
            </a:fld>
            <a:endParaRPr lang="en-US" dirty="0"/>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3965638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pPr algn="l"/>
            <a:r>
              <a:rPr lang="en-US" dirty="0"/>
              <a:t>Sample Footer Text</a:t>
            </a:r>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6AE82713-2685-4CB9-BD26-DD329F3C67A6}" type="datetime1">
              <a:rPr lang="en-US" smtClean="0"/>
              <a:t>10/11/2025</a:t>
            </a:fld>
            <a:endParaRPr lang="en-US" dirty="0"/>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810607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957926B3-CA5D-44FB-BC2D-6B05FBB97B04}" type="datetime1">
              <a:rPr lang="en-US" smtClean="0"/>
              <a:t>10/11/2025</a:t>
            </a:fld>
            <a:endParaRPr lang="en-US" dirty="0"/>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164376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pPr algn="l"/>
            <a:r>
              <a:rPr lang="en-US" dirty="0"/>
              <a:t>Sample Footer Text</a:t>
            </a:r>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7E009212-C305-41EC-8687-C39B36C09AF0}" type="datetime1">
              <a:rPr lang="en-US" smtClean="0"/>
              <a:t>10/11/2025</a:t>
            </a:fld>
            <a:endParaRPr lang="en-US" dirty="0"/>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46628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CD886C8-FB0E-44DB-9413-26C9933623BA}" type="datetime1">
              <a:rPr lang="en-US" smtClean="0"/>
              <a:t>10/11/2025</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375089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278A6864-E7E2-494F-A90A-ECC53613C6EC}" type="datetime1">
              <a:rPr lang="en-US" smtClean="0"/>
              <a:t>10/11/2025</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9457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2F4ED686-7864-484B-8047-F06E855FD995}" type="datetime1">
              <a:rPr lang="en-US" smtClean="0"/>
              <a:t>10/11/2025</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559631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B8F8C76-8E31-4D47-BC79-85F35E81929B}" type="datetime1">
              <a:rPr lang="en-US" smtClean="0"/>
              <a:t>10/11/2025</a:t>
            </a:fld>
            <a:endParaRPr lang="en-US" dirty="0"/>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551480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85640267-1344-46BE-B105-162E68855468}" type="datetime1">
              <a:rPr lang="en-US" smtClean="0"/>
              <a:t>10/11/2025</a:t>
            </a:fld>
            <a:endParaRPr lang="en-US" dirty="0"/>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135542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dirty="0"/>
              <a:t>Click to edit Master title style</a:t>
            </a:r>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1C45E567-307A-4358-87B7-AFD16C4C07D5}" type="datetime1">
              <a:rPr lang="en-US" smtClean="0"/>
              <a:t>10/11/2025</a:t>
            </a:fld>
            <a:endParaRPr lang="en-US" dirty="0"/>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56151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E016730A-3443-4D7F-BC47-3A3CDB3837FC}" type="datetime1">
              <a:rPr lang="en-US" smtClean="0"/>
              <a:t>10/11/2025</a:t>
            </a:fld>
            <a:endParaRPr lang="en-US" dirty="0"/>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a:blip r:embed="rId2">
              <a:alphaModFix amt="60000"/>
            </a:blip>
            <a:stretch>
              <a:fillRect/>
            </a:stretch>
          </a:blipFill>
        </p:spPr>
        <p:txBody>
          <a:bodyPr/>
          <a:lstStyle>
            <a:lvl1pPr marL="0" indent="0">
              <a:buNone/>
              <a:defRPr/>
            </a:lvl1pPr>
          </a:lstStyle>
          <a:p>
            <a:r>
              <a:rPr lang="en-US" dirty="0"/>
              <a:t>.</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712790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D9193AC5-F257-4C01-8A7B-A4CD87F22F04}" type="datetime1">
              <a:rPr lang="en-US" smtClean="0"/>
              <a:t>10/11/2025</a:t>
            </a:fld>
            <a:endParaRPr lang="en-US" dirty="0"/>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889335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A64EBB10-E93E-4729-97C4-FAB8DF4548E2}" type="datetime1">
              <a:rPr lang="en-US" smtClean="0"/>
              <a:t>10/11/2025</a:t>
            </a:fld>
            <a:endParaRPr lang="en-US" dirty="0"/>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CC057153-B650-4DEB-B370-79DDCFDCE934}" type="slidenum">
              <a:rPr lang="en-US" smtClean="0"/>
              <a:pPr/>
              <a:t>‹#›</a:t>
            </a:fld>
            <a:endParaRPr lang="en-US" dirty="0"/>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8828222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7040DD2C-7FC6-41A9-87A2-29E4EDD4A815}" type="datetime1">
              <a:rPr lang="en-US" smtClean="0"/>
              <a:t>10/11/2025</a:t>
            </a:fld>
            <a:endParaRPr lang="en-US" dirty="0"/>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CC057153-B650-4DEB-B370-79DDCFDCE934}" type="slidenum">
              <a:rPr lang="en-US" smtClean="0"/>
              <a:pPr/>
              <a:t>‹#›</a:t>
            </a:fld>
            <a:endParaRPr lang="en-US" dirty="0"/>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273360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dirty="0"/>
              <a:t>Click to edit Master title style</a:t>
            </a:r>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r>
              <a:rPr lang="en-US" dirty="0"/>
              <a:t>Sample Footer Text</a:t>
            </a:r>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C8E3A8ED-7C53-48B7-8E07-F767A8357B67}" type="datetime1">
              <a:rPr lang="en-US" smtClean="0"/>
              <a:t>10/11/2025</a:t>
            </a:fld>
            <a:endParaRPr lang="en-US" dirty="0"/>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98722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dirty="0"/>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81AC3B39-0D1D-4C0E-BE8E-C570B18D6B3B}" type="datetime1">
              <a:rPr lang="en-US" smtClean="0"/>
              <a:t>10/11/2025</a:t>
            </a:fld>
            <a:endParaRPr lang="en-US" dirty="0"/>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51090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0780F3AB-C899-4854-A4A4-B2E20F203358}" type="datetime1">
              <a:rPr lang="en-US" smtClean="0"/>
              <a:t>10/11/2025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CC057153-B650-4DEB-B370-79DDCFDCE934}"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324346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1095A040-388D-41D5-A09F-3EC1A1D097A8}" type="datetime1">
              <a:rPr lang="en-US" smtClean="0"/>
              <a:t>10/11/2025</a:t>
            </a:fld>
            <a:endParaRPr lang="en-US" dirty="0"/>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534329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anchor="t">
            <a:normAutofit/>
          </a:bodyPr>
          <a:lstStyle>
            <a:lvl1pPr>
              <a:defRPr sz="3200"/>
            </a:lvl1pPr>
          </a:lstStyle>
          <a:p>
            <a:r>
              <a:rPr lang="en-US" dirty="0"/>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CB542C-378A-4AAF-83EE-A3767FF83605}" type="datetime1">
              <a:rPr lang="en-US" smtClean="0"/>
              <a:t>10/11/2025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83465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anchor="t">
            <a:normAutofit/>
          </a:bodyPr>
          <a:lstStyle>
            <a:lvl1pPr>
              <a:defRPr sz="3200"/>
            </a:lvl1pPr>
          </a:lstStyle>
          <a:p>
            <a:r>
              <a:rPr lang="en-US" dirty="0"/>
              <a:t>Click to edit Master title style</a:t>
            </a:r>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r>
              <a:rPr lang="en-US"/>
              <a:t>Sample Footer Text</a:t>
            </a:r>
            <a:endParaRPr lang="en-US" dirty="0"/>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16C6F251-EB74-4ADA-AD63-D85EC3A9D616}" type="datetime1">
              <a:rPr lang="en-US" smtClean="0"/>
              <a:t>10/11/2025</a:t>
            </a:fld>
            <a:endParaRPr lang="en-US" dirty="0"/>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64444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7015248" cy="4489704"/>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8252735" y="1801367"/>
            <a:ext cx="3314425" cy="4489704"/>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7305F46D-792E-48B7-9047-8A1672515077}" type="datetime1">
              <a:rPr lang="en-US" smtClean="0"/>
              <a:t>10/11/2025</a:t>
            </a:fld>
            <a:endParaRPr lang="en-US" dirty="0"/>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847745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r>
              <a:rPr lang="en-US"/>
              <a:t>Sample Footer Text</a:t>
            </a:r>
            <a:endParaRPr lang="en-US" dirty="0"/>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8B53D3FE-D727-4B50-874D-41D5E635B20A}" type="datetime1">
              <a:rPr lang="en-US" smtClean="0"/>
              <a:t>10/11/2025</a:t>
            </a:fld>
            <a:endParaRPr lang="en-US" dirty="0"/>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079652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FE942071-3A2D-4B86-82F9-428DB212BAF8}" type="datetime1">
              <a:rPr lang="en-US" smtClean="0"/>
              <a:t>10/11/2025</a:t>
            </a:fld>
            <a:endParaRPr lang="en-US" dirty="0"/>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666996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bg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bg1"/>
                </a:solidFill>
              </a:defRPr>
            </a:lvl1pPr>
          </a:lstStyle>
          <a:p>
            <a:pPr lvl="0"/>
            <a:r>
              <a:rPr lang="en-US" dirty="0"/>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bg1"/>
                </a:solidFill>
              </a:defRPr>
            </a:lvl1pPr>
          </a:lstStyle>
          <a:p>
            <a:fld id="{040D1012-6B36-4753-8153-E5F982239567}" type="datetime1">
              <a:rPr lang="en-US" smtClean="0"/>
              <a:t>10/11/2025</a:t>
            </a:fld>
            <a:endParaRPr lang="en-US" dirty="0"/>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485361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dirty="0"/>
              <a:t>##%</a:t>
            </a:r>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02E2BBBB-FE25-456C-89E4-A0303F0273E5}" type="datetime1">
              <a:rPr lang="en-US" smtClean="0"/>
              <a:t>10/11/2025</a:t>
            </a:fld>
            <a:endParaRPr lang="en-US" dirty="0"/>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r>
              <a:rPr lang="en-US"/>
              <a:t>Sample Footer Text</a:t>
            </a:r>
            <a:endParaRPr lang="en-US" dirty="0"/>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35489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dirty="0"/>
              <a:t>##%</a:t>
            </a:r>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1315EE4B-219D-4799-AB8D-57B100451C5D}" type="datetime1">
              <a:rPr lang="en-US" smtClean="0"/>
              <a:t>10/11/2025</a:t>
            </a:fld>
            <a:endParaRPr lang="en-US" dirty="0"/>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r>
              <a:rPr lang="en-US"/>
              <a:t>Sample Footer Text</a:t>
            </a:r>
            <a:endParaRPr lang="en-US" dirty="0"/>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616867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endParaRPr lang="en-US" dirty="0"/>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6499AFF4-C109-45E7-87CB-3A41EC6C3342}" type="datetime1">
              <a:rPr lang="en-US" smtClean="0"/>
              <a:t>10/11/2025</a:t>
            </a:fld>
            <a:endParaRPr lang="en-US" dirty="0"/>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2511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bg1"/>
                </a:solidFill>
              </a:defRPr>
            </a:lvl1pPr>
            <a:lvl2pPr marL="228600" indent="0">
              <a:lnSpc>
                <a:spcPct val="100000"/>
              </a:lnSpc>
              <a:buNone/>
              <a:defRPr sz="5600" b="1">
                <a:solidFill>
                  <a:schemeClr val="bg1"/>
                </a:solidFill>
              </a:defRPr>
            </a:lvl2pPr>
            <a:lvl3pPr marL="457200" indent="0">
              <a:lnSpc>
                <a:spcPct val="100000"/>
              </a:lnSpc>
              <a:buNone/>
              <a:defRPr sz="5600" b="1">
                <a:solidFill>
                  <a:schemeClr val="bg1"/>
                </a:solidFill>
              </a:defRPr>
            </a:lvl3pPr>
            <a:lvl4pPr marL="685800" indent="0">
              <a:lnSpc>
                <a:spcPct val="100000"/>
              </a:lnSpc>
              <a:buNone/>
              <a:defRPr sz="5600" b="1">
                <a:solidFill>
                  <a:schemeClr val="bg1"/>
                </a:solidFill>
              </a:defRPr>
            </a:lvl4pPr>
            <a:lvl5pPr marL="914400" indent="0">
              <a:lnSpc>
                <a:spcPct val="100000"/>
              </a:lnSpc>
              <a:buNone/>
              <a:defRPr sz="5600" b="1">
                <a:solidFill>
                  <a:schemeClr val="bg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bg1"/>
                </a:solidFill>
              </a:defRPr>
            </a:lvl1pPr>
          </a:lstStyle>
          <a:p>
            <a:fld id="{50AFEFF9-BDF1-4CFA-B535-0413D62BE29A}" type="datetime1">
              <a:rPr lang="en-US" smtClean="0"/>
              <a:t>10/11/2025</a:t>
            </a:fld>
            <a:endParaRPr lang="en-US" dirty="0"/>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519569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r>
              <a:rPr lang="en-US" dirty="0"/>
              <a:t>Sample Footer Text</a:t>
            </a:r>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6E761A50-B070-4EAD-9EB9-92E4929324E7}" type="datetime1">
              <a:rPr lang="en-US" smtClean="0"/>
              <a:t>10/11/2025</a:t>
            </a:fld>
            <a:endParaRPr lang="en-US" dirty="0"/>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2686498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9A1CBA35-F376-4C5F-B8C5-4C103617FD91}" type="datetime1">
              <a:rPr lang="en-US" smtClean="0"/>
              <a:t>10/11/2025</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20404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bg1"/>
                </a:soli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bg1"/>
                </a:solidFill>
                <a:latin typeface="+mn-lt"/>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BA89D600-DCDC-4EC3-BDD3-052C2836DAF2}" type="datetime1">
              <a:rPr lang="en-US" smtClean="0"/>
              <a:t>10/11/2025</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533456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DB2DB3-0A08-4E5B-8BB6-A488CF1C042F}" type="datetime1">
              <a:rPr lang="en-US" smtClean="0"/>
              <a:t>10/11/2025</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240308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612648" y="2133600"/>
            <a:ext cx="5166360" cy="41849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400800" y="2128115"/>
            <a:ext cx="5166360" cy="41903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A329DD1-6F17-4170-B2B1-1A76C32D62A1}" type="datetime1">
              <a:rPr lang="en-US" smtClean="0"/>
              <a:t>10/11/2025</a:t>
            </a:fld>
            <a:endParaRPr lang="en-US" dirty="0"/>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134996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28111"/>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612648" y="2722893"/>
            <a:ext cx="5166360" cy="35956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2810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400038" y="2722893"/>
            <a:ext cx="5166360" cy="35956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pPr algn="l"/>
            <a:r>
              <a:rPr lang="en-US"/>
              <a:t>Sample Footer Text</a:t>
            </a:r>
            <a:endParaRPr lang="en-US" dirty="0"/>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BA7E6053-DA33-4DC9-86BB-0E52E5EB5B56}" type="datetime1">
              <a:rPr lang="en-US" smtClean="0"/>
              <a:t>10/11/2025</a:t>
            </a:fld>
            <a:endParaRPr lang="en-US" dirty="0"/>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92438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C72CE4D-D83F-44D4-ACB0-A88A6B9DB4F7}" type="datetime1">
              <a:rPr lang="en-US" smtClean="0"/>
              <a:t>10/11/2025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08893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62F981-1EE1-49F5-B605-4EA23F0307AC}" type="datetime1">
              <a:rPr lang="en-US" smtClean="0"/>
              <a:t>10/11/2025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39125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0B6493B-A447-4205-AC2D-AE2DEDAE4E3B}" type="datetime1">
              <a:rPr lang="en-US" smtClean="0"/>
              <a:t>10/11/2025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649896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r>
              <a:rPr lang="en-US"/>
              <a:t>Sample Footer Text</a:t>
            </a:r>
            <a:endParaRPr lang="en-US" dirty="0"/>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a:blip r:embed="rId2">
              <a:alphaModFix amt="60000"/>
            </a:blip>
            <a:stretch>
              <a:fillRect/>
            </a:stretch>
          </a:blipFill>
        </p:spPr>
        <p:txBody>
          <a:bodyPr/>
          <a:lstStyle>
            <a:lvl1pPr marL="0" indent="0">
              <a:buNone/>
              <a:defRPr/>
            </a:lvl1pPr>
          </a:lstStyle>
          <a:p>
            <a:r>
              <a:rPr lang="en-US" dirty="0"/>
              <a:t>.</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1F9A354F-9C13-4261-9BA4-DD76051C2429}" type="datetime1">
              <a:rPr lang="en-US" smtClean="0"/>
              <a:t>10/11/2025</a:t>
            </a:fld>
            <a:endParaRPr lang="en-US" dirty="0"/>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2542502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D3A9CD26-23FE-488A-AF3B-5DDE99301C10}" type="datetime1">
              <a:rPr lang="en-US" smtClean="0"/>
              <a:t>10/11/2025</a:t>
            </a:fld>
            <a:endParaRPr lang="en-US" dirty="0"/>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95860078"/>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CC67263D-2536-4E2E-A4D6-BA89E45F00B0}" type="datetime1">
              <a:rPr lang="en-US" smtClean="0"/>
              <a:t>10/11/2025</a:t>
            </a:fld>
            <a:endParaRPr lang="en-US" dirty="0"/>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8177997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FD1C4689-B28D-4D3C-8B05-9ABB967E2A3E}" type="datetime1">
              <a:rPr lang="en-US" smtClean="0"/>
              <a:t>10/11/2025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03931952"/>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 id="2147483832" r:id="rId28"/>
    <p:sldLayoutId id="2147483833" r:id="rId29"/>
    <p:sldLayoutId id="2147483834" r:id="rId30"/>
    <p:sldLayoutId id="2147483835" r:id="rId31"/>
    <p:sldLayoutId id="2147483836" r:id="rId32"/>
    <p:sldLayoutId id="2147483837" r:id="rId33"/>
    <p:sldLayoutId id="2147483838" r:id="rId34"/>
    <p:sldLayoutId id="2147483839" r:id="rId35"/>
    <p:sldLayoutId id="2147483840" r:id="rId36"/>
    <p:sldLayoutId id="2147483841" r:id="rId37"/>
    <p:sldLayoutId id="2147483842" r:id="rId38"/>
    <p:sldLayoutId id="2147483843" r:id="rId39"/>
    <p:sldLayoutId id="2147483844" r:id="rId40"/>
    <p:sldLayoutId id="2147483845" r:id="rId41"/>
    <p:sldLayoutId id="2147483846" r:id="rId42"/>
    <p:sldLayoutId id="2147483847" r:id="rId43"/>
    <p:sldLayoutId id="2147483848" r:id="rId44"/>
    <p:sldLayoutId id="2147483849" r:id="rId45"/>
    <p:sldLayoutId id="2147483850" r:id="rId46"/>
    <p:sldLayoutId id="2147483851" r:id="rId47"/>
    <p:sldLayoutId id="2147483852" r:id="rId48"/>
    <p:sldLayoutId id="2147483853" r:id="rId49"/>
    <p:sldLayoutId id="2147483854" r:id="rId50"/>
    <p:sldLayoutId id="2147483855" r:id="rId51"/>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early-years-foundation-stage-framework--2" TargetMode="External"/><Relationship Id="rId2" Type="http://schemas.openxmlformats.org/officeDocument/2006/relationships/hyperlink" Target="http://www.verywellmind.com/support-and-criticism-of-piagets-stage-theory-2795460"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2AFB27D-6BFC-527F-AD3D-E017DEBE2C07}"/>
              </a:ext>
            </a:extLst>
          </p:cNvPr>
          <p:cNvSpPr>
            <a:spLocks noGrp="1"/>
          </p:cNvSpPr>
          <p:nvPr>
            <p:ph type="ctrTitle"/>
          </p:nvPr>
        </p:nvSpPr>
        <p:spPr>
          <a:xfrm>
            <a:off x="612648" y="502920"/>
            <a:ext cx="5852160" cy="2953512"/>
          </a:xfrm>
        </p:spPr>
        <p:txBody>
          <a:bodyPr/>
          <a:lstStyle/>
          <a:p>
            <a:r>
              <a:rPr lang="en-US" dirty="0"/>
              <a:t>Psychology in Health and Social Care</a:t>
            </a:r>
          </a:p>
        </p:txBody>
      </p:sp>
      <p:sp>
        <p:nvSpPr>
          <p:cNvPr id="8" name="Subtitle 2">
            <a:extLst>
              <a:ext uri="{FF2B5EF4-FFF2-40B4-BE49-F238E27FC236}">
                <a16:creationId xmlns:a16="http://schemas.microsoft.com/office/drawing/2014/main" id="{91AA9893-A13E-A3BD-02BF-15265AD8C4F3}"/>
              </a:ext>
            </a:extLst>
          </p:cNvPr>
          <p:cNvSpPr>
            <a:spLocks noGrp="1"/>
          </p:cNvSpPr>
          <p:nvPr>
            <p:ph type="subTitle" idx="1"/>
          </p:nvPr>
        </p:nvSpPr>
        <p:spPr>
          <a:xfrm>
            <a:off x="452628" y="3241548"/>
            <a:ext cx="4681728" cy="1591056"/>
          </a:xfrm>
        </p:spPr>
        <p:txBody>
          <a:bodyPr>
            <a:normAutofit fontScale="85000" lnSpcReduction="20000"/>
          </a:bodyPr>
          <a:lstStyle/>
          <a:p>
            <a:r>
              <a:rPr lang="en-US" dirty="0"/>
              <a:t>LCHS4010</a:t>
            </a:r>
          </a:p>
          <a:p>
            <a:r>
              <a:rPr lang="en-US" dirty="0"/>
              <a:t>Robina Kousar: 2409093</a:t>
            </a:r>
          </a:p>
          <a:p>
            <a:r>
              <a:rPr lang="en-US" dirty="0"/>
              <a:t>Assessment 1</a:t>
            </a:r>
          </a:p>
          <a:p>
            <a:r>
              <a:rPr lang="en-US" dirty="0"/>
              <a:t>Neale Haddon</a:t>
            </a:r>
          </a:p>
        </p:txBody>
      </p:sp>
      <p:sp>
        <p:nvSpPr>
          <p:cNvPr id="10" name="Picture Placeholder 3">
            <a:extLst>
              <a:ext uri="{FF2B5EF4-FFF2-40B4-BE49-F238E27FC236}">
                <a16:creationId xmlns:a16="http://schemas.microsoft.com/office/drawing/2014/main" id="{BC51903C-9001-D1D3-AFB6-10463E533424}"/>
              </a:ext>
            </a:extLst>
          </p:cNvPr>
          <p:cNvSpPr>
            <a:spLocks noGrp="1"/>
          </p:cNvSpPr>
          <p:nvPr>
            <p:ph type="pic" sz="quarter" idx="13"/>
          </p:nvPr>
        </p:nvSpPr>
        <p:spPr>
          <a:xfrm>
            <a:off x="7534656" y="0"/>
            <a:ext cx="4654296" cy="6858000"/>
          </a:xfrm>
        </p:spPr>
        <p:txBody>
          <a:bodyPr/>
          <a:lstStyle/>
          <a:p>
            <a:endParaRPr lang="en-GB"/>
          </a:p>
        </p:txBody>
      </p:sp>
    </p:spTree>
    <p:extLst>
      <p:ext uri="{BB962C8B-B14F-4D97-AF65-F5344CB8AC3E}">
        <p14:creationId xmlns:p14="http://schemas.microsoft.com/office/powerpoint/2010/main" val="873153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F0AE9C-2302-82C5-F982-B170F160E3E3}"/>
              </a:ext>
            </a:extLst>
          </p:cNvPr>
          <p:cNvSpPr txBox="1"/>
          <p:nvPr/>
        </p:nvSpPr>
        <p:spPr>
          <a:xfrm>
            <a:off x="612648" y="502920"/>
            <a:ext cx="4573413" cy="8412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0" kern="1200">
                <a:latin typeface="+mj-lt"/>
                <a:ea typeface="+mj-ea"/>
                <a:cs typeface="+mj-cs"/>
              </a:rPr>
              <a:t>Scenario:</a:t>
            </a:r>
          </a:p>
          <a:p>
            <a:pPr marL="285750" indent="-285750">
              <a:lnSpc>
                <a:spcPct val="90000"/>
              </a:lnSpc>
              <a:spcBef>
                <a:spcPct val="0"/>
              </a:spcBef>
              <a:spcAft>
                <a:spcPts val="600"/>
              </a:spcAft>
            </a:pPr>
            <a:endParaRPr lang="en-US" sz="3200" b="0" kern="1200">
              <a:latin typeface="+mj-lt"/>
              <a:ea typeface="+mj-ea"/>
              <a:cs typeface="+mj-cs"/>
            </a:endParaRPr>
          </a:p>
        </p:txBody>
      </p:sp>
      <p:sp>
        <p:nvSpPr>
          <p:cNvPr id="5" name="TextBox 4">
            <a:extLst>
              <a:ext uri="{FF2B5EF4-FFF2-40B4-BE49-F238E27FC236}">
                <a16:creationId xmlns:a16="http://schemas.microsoft.com/office/drawing/2014/main" id="{00CCFEE4-8531-7A05-C63E-CFA856E5DB4D}"/>
              </a:ext>
            </a:extLst>
          </p:cNvPr>
          <p:cNvSpPr txBox="1"/>
          <p:nvPr/>
        </p:nvSpPr>
        <p:spPr>
          <a:xfrm>
            <a:off x="612648" y="1472184"/>
            <a:ext cx="4573413" cy="4782312"/>
          </a:xfrm>
          <a:prstGeom prst="rect">
            <a:avLst/>
          </a:prstGeom>
        </p:spPr>
        <p:txBody>
          <a:bodyPr vert="horz" lIns="91440" tIns="45720" rIns="91440" bIns="45720" rtlCol="0">
            <a:normAutofit/>
          </a:bodyPr>
          <a:lstStyle/>
          <a:p>
            <a:pPr marL="228600" indent="-228600">
              <a:lnSpc>
                <a:spcPct val="120000"/>
              </a:lnSpc>
              <a:spcBef>
                <a:spcPts val="1000"/>
              </a:spcBef>
              <a:buFont typeface="Arial" panose="020B0604020202020204" pitchFamily="34" charset="0"/>
              <a:buChar char="•"/>
            </a:pPr>
            <a:r>
              <a:rPr lang="en-US" dirty="0"/>
              <a:t>You are a practitioner in early years nursery setting </a:t>
            </a:r>
          </a:p>
          <a:p>
            <a:pPr marL="228600" indent="-228600">
              <a:lnSpc>
                <a:spcPct val="120000"/>
              </a:lnSpc>
              <a:spcBef>
                <a:spcPts val="1000"/>
              </a:spcBef>
              <a:buFont typeface="Arial" panose="020B0604020202020204" pitchFamily="34" charset="0"/>
              <a:buChar char="•"/>
            </a:pPr>
            <a:r>
              <a:rPr lang="en-US" dirty="0"/>
              <a:t>Supporting a 3-year-old child named Amira who has recently joined</a:t>
            </a:r>
          </a:p>
          <a:p>
            <a:pPr marL="228600" indent="-228600">
              <a:lnSpc>
                <a:spcPct val="120000"/>
              </a:lnSpc>
              <a:spcBef>
                <a:spcPts val="1000"/>
              </a:spcBef>
              <a:buFont typeface="Arial" panose="020B0604020202020204" pitchFamily="34" charset="0"/>
              <a:buChar char="•"/>
            </a:pPr>
            <a:r>
              <a:rPr lang="en-US" dirty="0"/>
              <a:t>Amira is showing sign of anxiety when left by her carers, limited communication and difficulty in engaging in group play.</a:t>
            </a:r>
          </a:p>
          <a:p>
            <a:pPr marL="228600" indent="-228600">
              <a:lnSpc>
                <a:spcPct val="120000"/>
              </a:lnSpc>
              <a:spcBef>
                <a:spcPts val="1000"/>
              </a:spcBef>
              <a:buFont typeface="Arial" panose="020B0604020202020204" pitchFamily="34" charset="0"/>
              <a:buChar char="•"/>
            </a:pPr>
            <a:r>
              <a:rPr lang="en-US" dirty="0"/>
              <a:t>Role is to understand her developmental needs and contribute to support her emotional,  social, cognitive, and physical well-being.</a:t>
            </a:r>
          </a:p>
          <a:p>
            <a:pPr marL="228600" indent="-228600">
              <a:lnSpc>
                <a:spcPct val="120000"/>
              </a:lnSpc>
              <a:spcBef>
                <a:spcPts val="1000"/>
              </a:spcBef>
              <a:buFont typeface="Arial" panose="020B0604020202020204" pitchFamily="34" charset="0"/>
              <a:buChar char="•"/>
            </a:pPr>
            <a:endParaRPr lang="en-US" dirty="0"/>
          </a:p>
        </p:txBody>
      </p:sp>
      <p:pic>
        <p:nvPicPr>
          <p:cNvPr id="1026" name="Picture 2" descr="Children kids clip art free clipart images - Clipartix">
            <a:extLst>
              <a:ext uri="{FF2B5EF4-FFF2-40B4-BE49-F238E27FC236}">
                <a16:creationId xmlns:a16="http://schemas.microsoft.com/office/drawing/2014/main" id="{D3BDFDDE-A31C-471A-F4D5-61BC92997F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44556" y="2293105"/>
            <a:ext cx="6224082" cy="2271789"/>
          </a:xfrm>
          <a:prstGeom prst="rect">
            <a:avLst/>
          </a:prstGeom>
          <a:solidFill>
            <a:srgbClr val="FFFFFF"/>
          </a:solidFill>
        </p:spPr>
      </p:pic>
    </p:spTree>
    <p:extLst>
      <p:ext uri="{BB962C8B-B14F-4D97-AF65-F5344CB8AC3E}">
        <p14:creationId xmlns:p14="http://schemas.microsoft.com/office/powerpoint/2010/main" val="3639384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8E4-3303-61CA-3B74-728EB6BEC9A3}"/>
              </a:ext>
            </a:extLst>
          </p:cNvPr>
          <p:cNvSpPr>
            <a:spLocks noGrp="1"/>
          </p:cNvSpPr>
          <p:nvPr>
            <p:ph type="title"/>
          </p:nvPr>
        </p:nvSpPr>
        <p:spPr>
          <a:xfrm>
            <a:off x="612648" y="502920"/>
            <a:ext cx="4389120" cy="1444752"/>
          </a:xfrm>
        </p:spPr>
        <p:txBody>
          <a:bodyPr anchor="b">
            <a:normAutofit/>
          </a:bodyPr>
          <a:lstStyle/>
          <a:p>
            <a:r>
              <a:rPr lang="en-GB"/>
              <a:t>Piaget’s cognitive development theory</a:t>
            </a:r>
          </a:p>
        </p:txBody>
      </p:sp>
      <p:sp>
        <p:nvSpPr>
          <p:cNvPr id="3" name="Subtitle 2">
            <a:extLst>
              <a:ext uri="{FF2B5EF4-FFF2-40B4-BE49-F238E27FC236}">
                <a16:creationId xmlns:a16="http://schemas.microsoft.com/office/drawing/2014/main" id="{616FD04B-C3D7-45AA-A4E7-7653EAF2E550}"/>
              </a:ext>
            </a:extLst>
          </p:cNvPr>
          <p:cNvSpPr>
            <a:spLocks noGrp="1"/>
          </p:cNvSpPr>
          <p:nvPr>
            <p:ph sz="quarter" idx="14"/>
          </p:nvPr>
        </p:nvSpPr>
        <p:spPr>
          <a:xfrm>
            <a:off x="612648" y="2084832"/>
            <a:ext cx="4389120" cy="4169664"/>
          </a:xfrm>
        </p:spPr>
        <p:txBody>
          <a:bodyPr>
            <a:normAutofit/>
          </a:bodyPr>
          <a:lstStyle/>
          <a:p>
            <a:pPr>
              <a:lnSpc>
                <a:spcPct val="110000"/>
              </a:lnSpc>
            </a:pPr>
            <a:r>
              <a:rPr lang="en-GB" sz="1500"/>
              <a:t>Piaget’s cognitive development theory shows how people’s thinking changes as they grow, helping health and social care workers give age-appropriate support and communication (Piaget, 1952).</a:t>
            </a:r>
          </a:p>
          <a:p>
            <a:pPr>
              <a:lnSpc>
                <a:spcPct val="110000"/>
              </a:lnSpc>
            </a:pPr>
            <a:r>
              <a:rPr lang="en-GB" sz="1500"/>
              <a:t>Piaget’s theory is important in early years development because it helps practitioners understand how young children think, learn, and make sense of the world. By recognising the stages children go through such as learning through play, using symbols, and developing language care professionals can plan activities and communication that match their cognitive abilities (Piaget, 1952).</a:t>
            </a:r>
          </a:p>
        </p:txBody>
      </p:sp>
      <p:pic>
        <p:nvPicPr>
          <p:cNvPr id="5" name="Picture 4" descr="Complex maths formulae on a blackboard">
            <a:extLst>
              <a:ext uri="{FF2B5EF4-FFF2-40B4-BE49-F238E27FC236}">
                <a16:creationId xmlns:a16="http://schemas.microsoft.com/office/drawing/2014/main" id="{9C120278-307F-A65A-0177-6FC6EDA518B4}"/>
              </a:ext>
            </a:extLst>
          </p:cNvPr>
          <p:cNvPicPr>
            <a:picLocks noChangeAspect="1"/>
          </p:cNvPicPr>
          <p:nvPr/>
        </p:nvPicPr>
        <p:blipFill>
          <a:blip r:embed="rId2"/>
          <a:srcRect l="22854" r="8931" b="-1"/>
          <a:stretch>
            <a:fillRect/>
          </a:stretch>
        </p:blipFill>
        <p:spPr>
          <a:xfrm>
            <a:off x="5660263" y="10"/>
            <a:ext cx="6408375" cy="6857990"/>
          </a:xfrm>
          <a:prstGeom prst="rect">
            <a:avLst/>
          </a:prstGeom>
          <a:noFill/>
        </p:spPr>
      </p:pic>
    </p:spTree>
    <p:extLst>
      <p:ext uri="{BB962C8B-B14F-4D97-AF65-F5344CB8AC3E}">
        <p14:creationId xmlns:p14="http://schemas.microsoft.com/office/powerpoint/2010/main" val="1123713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0586D-1B0E-AFFA-27B7-AD70479809BB}"/>
              </a:ext>
            </a:extLst>
          </p:cNvPr>
          <p:cNvSpPr>
            <a:spLocks noGrp="1"/>
          </p:cNvSpPr>
          <p:nvPr>
            <p:ph type="title"/>
          </p:nvPr>
        </p:nvSpPr>
        <p:spPr>
          <a:xfrm>
            <a:off x="612648" y="502920"/>
            <a:ext cx="3595634" cy="1808201"/>
          </a:xfrm>
        </p:spPr>
        <p:txBody>
          <a:bodyPr vert="horz" lIns="91440" tIns="45720" rIns="91440" bIns="45720" rtlCol="0" anchor="t">
            <a:normAutofit/>
          </a:bodyPr>
          <a:lstStyle/>
          <a:p>
            <a:r>
              <a:rPr lang="en-US" b="0" kern="1200">
                <a:latin typeface="+mj-lt"/>
                <a:ea typeface="+mj-ea"/>
                <a:cs typeface="+mj-cs"/>
              </a:rPr>
              <a:t>Piaget’s cognitive development theory</a:t>
            </a:r>
          </a:p>
        </p:txBody>
      </p:sp>
      <p:sp>
        <p:nvSpPr>
          <p:cNvPr id="5" name="TextBox 4">
            <a:extLst>
              <a:ext uri="{FF2B5EF4-FFF2-40B4-BE49-F238E27FC236}">
                <a16:creationId xmlns:a16="http://schemas.microsoft.com/office/drawing/2014/main" id="{9D130A85-4D9B-2546-62F4-98D473203A51}"/>
              </a:ext>
            </a:extLst>
          </p:cNvPr>
          <p:cNvSpPr txBox="1"/>
          <p:nvPr/>
        </p:nvSpPr>
        <p:spPr>
          <a:xfrm>
            <a:off x="612648" y="1759578"/>
            <a:ext cx="3309608" cy="3993263"/>
          </a:xfrm>
          <a:prstGeom prst="rect">
            <a:avLst/>
          </a:prstGeom>
        </p:spPr>
        <p:txBody>
          <a:bodyPr vert="horz" lIns="91440" tIns="45720" rIns="91440" bIns="45720" rtlCol="0" anchor="t">
            <a:normAutofit/>
          </a:bodyPr>
          <a:lstStyle/>
          <a:p>
            <a:pPr>
              <a:lnSpc>
                <a:spcPct val="120000"/>
              </a:lnSpc>
              <a:spcBef>
                <a:spcPts val="1000"/>
              </a:spcBef>
            </a:pPr>
            <a:r>
              <a:rPr lang="en-US" sz="1500" kern="1200" dirty="0">
                <a:latin typeface="+mn-lt"/>
                <a:ea typeface="+mn-ea"/>
                <a:cs typeface="+mn-cs"/>
              </a:rPr>
              <a:t>According to Piaget’s cognitive development theory, Amira is in the preoperational</a:t>
            </a:r>
            <a:r>
              <a:rPr lang="en-US" sz="1500" b="1" kern="1200" dirty="0">
                <a:latin typeface="+mn-lt"/>
                <a:ea typeface="+mn-ea"/>
                <a:cs typeface="+mn-cs"/>
              </a:rPr>
              <a:t> </a:t>
            </a:r>
            <a:r>
              <a:rPr lang="en-US" sz="1500" kern="1200" dirty="0">
                <a:latin typeface="+mn-lt"/>
                <a:ea typeface="+mn-ea"/>
                <a:cs typeface="+mn-cs"/>
              </a:rPr>
              <a:t>stage (ages 2–7), where children use language and imagination but mainly think  from their own point of view (Piaget, 1952). This explains why she may feel anxious when her carers leave and prefers to play alone or nearby others rather than with them. Her limited speech is also typical, as children are still learning how to use words. Using simple language, repetition, and visual cues can help her feel more confident and understood</a:t>
            </a:r>
          </a:p>
        </p:txBody>
      </p:sp>
      <p:graphicFrame>
        <p:nvGraphicFramePr>
          <p:cNvPr id="9" name="TextBox 6">
            <a:extLst>
              <a:ext uri="{FF2B5EF4-FFF2-40B4-BE49-F238E27FC236}">
                <a16:creationId xmlns:a16="http://schemas.microsoft.com/office/drawing/2014/main" id="{F5FF3F3B-969D-3CD6-ECD7-D1FFC9AE1756}"/>
              </a:ext>
            </a:extLst>
          </p:cNvPr>
          <p:cNvGraphicFramePr/>
          <p:nvPr>
            <p:extLst>
              <p:ext uri="{D42A27DB-BD31-4B8C-83A1-F6EECF244321}">
                <p14:modId xmlns:p14="http://schemas.microsoft.com/office/powerpoint/2010/main" val="474753280"/>
              </p:ext>
            </p:extLst>
          </p:nvPr>
        </p:nvGraphicFramePr>
        <p:xfrm>
          <a:off x="5283299" y="502920"/>
          <a:ext cx="6283861" cy="5803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3790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3BCF44-CC99-8118-2998-3DE373CCB4A3}"/>
              </a:ext>
            </a:extLst>
          </p:cNvPr>
          <p:cNvSpPr txBox="1"/>
          <p:nvPr/>
        </p:nvSpPr>
        <p:spPr>
          <a:xfrm>
            <a:off x="618744" y="0"/>
            <a:ext cx="10954512" cy="79552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0" kern="1200" dirty="0">
                <a:gradFill>
                  <a:gsLst>
                    <a:gs pos="0">
                      <a:schemeClr val="accent5"/>
                    </a:gs>
                    <a:gs pos="100000">
                      <a:schemeClr val="accent2"/>
                    </a:gs>
                  </a:gsLst>
                  <a:lin ang="13800000" scaled="0"/>
                </a:gradFill>
                <a:latin typeface="+mj-lt"/>
                <a:ea typeface="+mj-ea"/>
                <a:cs typeface="+mj-cs"/>
              </a:rPr>
              <a:t>Practical Strategies and Interventions.</a:t>
            </a:r>
          </a:p>
        </p:txBody>
      </p:sp>
      <p:sp>
        <p:nvSpPr>
          <p:cNvPr id="7" name="TextBox 6">
            <a:extLst>
              <a:ext uri="{FF2B5EF4-FFF2-40B4-BE49-F238E27FC236}">
                <a16:creationId xmlns:a16="http://schemas.microsoft.com/office/drawing/2014/main" id="{BA22DEF5-8E4F-C508-94B8-F80F1B64CBB7}"/>
              </a:ext>
            </a:extLst>
          </p:cNvPr>
          <p:cNvSpPr txBox="1"/>
          <p:nvPr/>
        </p:nvSpPr>
        <p:spPr>
          <a:xfrm>
            <a:off x="0" y="1009650"/>
            <a:ext cx="12192000" cy="5848349"/>
          </a:xfrm>
          <a:prstGeom prst="rect">
            <a:avLst/>
          </a:prstGeom>
        </p:spPr>
        <p:txBody>
          <a:bodyPr vert="horz" lIns="91440" tIns="45720" rIns="91440" bIns="45720" rtlCol="0">
            <a:normAutofit fontScale="92500" lnSpcReduction="10000"/>
          </a:bodyPr>
          <a:lstStyle/>
          <a:p>
            <a:pPr marL="228600" indent="-228600">
              <a:lnSpc>
                <a:spcPct val="110000"/>
              </a:lnSpc>
              <a:spcBef>
                <a:spcPts val="1000"/>
              </a:spcBef>
              <a:buFont typeface="Arial" panose="020B0604020202020204" pitchFamily="34" charset="0"/>
              <a:buChar char="•"/>
            </a:pPr>
            <a:r>
              <a:rPr lang="en-US" sz="1400" dirty="0"/>
              <a:t>Emotional Support</a:t>
            </a:r>
          </a:p>
          <a:p>
            <a:pPr marL="228600" indent="-228600">
              <a:lnSpc>
                <a:spcPct val="110000"/>
              </a:lnSpc>
              <a:spcBef>
                <a:spcPts val="1000"/>
              </a:spcBef>
              <a:buFont typeface="Arial" panose="020B0604020202020204" pitchFamily="34" charset="0"/>
              <a:buChar char="•"/>
            </a:pPr>
            <a:r>
              <a:rPr lang="en-US" sz="1400" dirty="0"/>
              <a:t>Consistent key person: Assigning a familiar adult helps Amira feel safe and secure, easing separation anxiety and building trust (Bowlby, 1969).</a:t>
            </a:r>
          </a:p>
          <a:p>
            <a:pPr marL="228600" indent="-228600">
              <a:lnSpc>
                <a:spcPct val="110000"/>
              </a:lnSpc>
              <a:spcBef>
                <a:spcPts val="1000"/>
              </a:spcBef>
              <a:buFont typeface="Arial" panose="020B0604020202020204" pitchFamily="34" charset="0"/>
              <a:buChar char="•"/>
            </a:pPr>
            <a:r>
              <a:rPr lang="en-US" sz="1400" dirty="0"/>
              <a:t>Visual routines and comfort items: Using picture schedules and allowing her to bring a familiar object from home can reduce uncertainty and promote emotional stability.</a:t>
            </a:r>
          </a:p>
          <a:p>
            <a:pPr marL="228600" indent="-228600">
              <a:lnSpc>
                <a:spcPct val="110000"/>
              </a:lnSpc>
              <a:spcBef>
                <a:spcPts val="1000"/>
              </a:spcBef>
              <a:buFont typeface="Arial" panose="020B0604020202020204" pitchFamily="34" charset="0"/>
              <a:buChar char="•"/>
            </a:pPr>
            <a:endParaRPr lang="en-US" sz="1400" dirty="0"/>
          </a:p>
          <a:p>
            <a:pPr marL="228600" indent="-228600">
              <a:lnSpc>
                <a:spcPct val="110000"/>
              </a:lnSpc>
              <a:spcBef>
                <a:spcPts val="1000"/>
              </a:spcBef>
              <a:buFont typeface="Arial" panose="020B0604020202020204" pitchFamily="34" charset="0"/>
              <a:buChar char="•"/>
            </a:pPr>
            <a:r>
              <a:rPr lang="en-US" sz="1400" dirty="0"/>
              <a:t>Communication and Cognitive Development</a:t>
            </a:r>
          </a:p>
          <a:p>
            <a:pPr marL="228600" indent="-228600">
              <a:lnSpc>
                <a:spcPct val="110000"/>
              </a:lnSpc>
              <a:spcBef>
                <a:spcPts val="1000"/>
              </a:spcBef>
              <a:buFont typeface="Arial" panose="020B0604020202020204" pitchFamily="34" charset="0"/>
              <a:buChar char="•"/>
            </a:pPr>
            <a:r>
              <a:rPr lang="en-US" sz="1400" dirty="0"/>
              <a:t>Simple language and repetition: Speak slowly, use short sentences, and repeat key words to help Amira process and understand new ideas (Sheridan et al., 2011).</a:t>
            </a:r>
          </a:p>
          <a:p>
            <a:pPr marL="228600" indent="-228600">
              <a:lnSpc>
                <a:spcPct val="110000"/>
              </a:lnSpc>
              <a:spcBef>
                <a:spcPts val="1000"/>
              </a:spcBef>
              <a:buFont typeface="Arial" panose="020B0604020202020204" pitchFamily="34" charset="0"/>
              <a:buChar char="•"/>
            </a:pPr>
            <a:r>
              <a:rPr lang="en-US" sz="1400" dirty="0"/>
              <a:t>Symbolic play: Offer role-play activities (e.g. home corner, dolls) to encourage imagination and language development, which Piaget identified as central to this stage (Piaget, 1952).</a:t>
            </a:r>
          </a:p>
          <a:p>
            <a:pPr marL="228600" indent="-228600">
              <a:lnSpc>
                <a:spcPct val="110000"/>
              </a:lnSpc>
              <a:spcBef>
                <a:spcPts val="1000"/>
              </a:spcBef>
              <a:buFont typeface="Arial" panose="020B0604020202020204" pitchFamily="34" charset="0"/>
              <a:buChar char="•"/>
            </a:pPr>
            <a:r>
              <a:rPr lang="en-US" sz="1400" dirty="0"/>
              <a:t>Visual aids: Use pictures, gestures, and props to support understanding and expression, especially during group activities or transitions.</a:t>
            </a:r>
          </a:p>
          <a:p>
            <a:pPr marL="228600" indent="-228600">
              <a:lnSpc>
                <a:spcPct val="110000"/>
              </a:lnSpc>
              <a:spcBef>
                <a:spcPts val="1000"/>
              </a:spcBef>
              <a:buFont typeface="Arial" panose="020B0604020202020204" pitchFamily="34" charset="0"/>
              <a:buChar char="•"/>
            </a:pPr>
            <a:endParaRPr lang="en-US" sz="1400" dirty="0"/>
          </a:p>
          <a:p>
            <a:pPr marL="228600" indent="-228600">
              <a:lnSpc>
                <a:spcPct val="110000"/>
              </a:lnSpc>
              <a:spcBef>
                <a:spcPts val="1000"/>
              </a:spcBef>
              <a:buFont typeface="Arial" panose="020B0604020202020204" pitchFamily="34" charset="0"/>
              <a:buChar char="•"/>
            </a:pPr>
            <a:r>
              <a:rPr lang="en-US" sz="1400" dirty="0"/>
              <a:t>Social Development</a:t>
            </a:r>
          </a:p>
          <a:p>
            <a:pPr marL="228600" indent="-228600">
              <a:lnSpc>
                <a:spcPct val="110000"/>
              </a:lnSpc>
              <a:spcBef>
                <a:spcPts val="1000"/>
              </a:spcBef>
              <a:buFont typeface="Arial" panose="020B0604020202020204" pitchFamily="34" charset="0"/>
              <a:buChar char="•"/>
            </a:pPr>
            <a:r>
              <a:rPr lang="en-US" sz="1400" dirty="0"/>
              <a:t>Parallel and small-group play: Encourage play alongside peers before expecting interaction. Children in this stage often prefer playing near others rather than with them (Bruce, 2015).</a:t>
            </a:r>
          </a:p>
          <a:p>
            <a:pPr marL="228600" indent="-228600">
              <a:lnSpc>
                <a:spcPct val="110000"/>
              </a:lnSpc>
              <a:spcBef>
                <a:spcPts val="1000"/>
              </a:spcBef>
              <a:buFont typeface="Arial" panose="020B0604020202020204" pitchFamily="34" charset="0"/>
              <a:buChar char="•"/>
            </a:pPr>
            <a:r>
              <a:rPr lang="en-US" sz="1400" dirty="0"/>
              <a:t>Modelling and gentle prompts: Adults can model turn-taking and greetings, and gently prompt Amira to join in without pressure.</a:t>
            </a:r>
          </a:p>
          <a:p>
            <a:pPr marL="228600" indent="-228600">
              <a:lnSpc>
                <a:spcPct val="110000"/>
              </a:lnSpc>
              <a:spcBef>
                <a:spcPts val="1000"/>
              </a:spcBef>
              <a:buFont typeface="Arial" panose="020B0604020202020204" pitchFamily="34" charset="0"/>
              <a:buChar char="•"/>
            </a:pPr>
            <a:endParaRPr lang="en-US" sz="1400" dirty="0"/>
          </a:p>
          <a:p>
            <a:pPr marL="228600" indent="-228600">
              <a:lnSpc>
                <a:spcPct val="110000"/>
              </a:lnSpc>
              <a:spcBef>
                <a:spcPts val="1000"/>
              </a:spcBef>
              <a:buFont typeface="Arial" panose="020B0604020202020204" pitchFamily="34" charset="0"/>
              <a:buChar char="•"/>
            </a:pPr>
            <a:r>
              <a:rPr lang="en-US" sz="1400" dirty="0"/>
              <a:t>Physical Development</a:t>
            </a:r>
          </a:p>
          <a:p>
            <a:pPr marL="228600" indent="-228600">
              <a:lnSpc>
                <a:spcPct val="110000"/>
              </a:lnSpc>
              <a:spcBef>
                <a:spcPts val="1000"/>
              </a:spcBef>
              <a:buFont typeface="Arial" panose="020B0604020202020204" pitchFamily="34" charset="0"/>
              <a:buChar char="•"/>
            </a:pPr>
            <a:r>
              <a:rPr lang="en-US" sz="1400" dirty="0"/>
              <a:t>Sensory and movement activities: Provide opportunities for climbing, dancing, and messy play to support motor skills and emotional regulation.</a:t>
            </a:r>
          </a:p>
          <a:p>
            <a:pPr marL="228600" indent="-228600">
              <a:lnSpc>
                <a:spcPct val="110000"/>
              </a:lnSpc>
              <a:spcBef>
                <a:spcPts val="1000"/>
              </a:spcBef>
              <a:buFont typeface="Arial" panose="020B0604020202020204" pitchFamily="34" charset="0"/>
              <a:buChar char="•"/>
            </a:pPr>
            <a:r>
              <a:rPr lang="en-US" sz="1400" dirty="0"/>
              <a:t>Fine motor tasks: Activities like threading, drawing, or using playdough help build hand strength and coordination.</a:t>
            </a:r>
          </a:p>
          <a:p>
            <a:pPr marL="228600" indent="-228600">
              <a:lnSpc>
                <a:spcPct val="110000"/>
              </a:lnSpc>
              <a:spcBef>
                <a:spcPts val="1000"/>
              </a:spcBef>
              <a:buFont typeface="Arial" panose="020B0604020202020204" pitchFamily="34" charset="0"/>
              <a:buChar char="•"/>
            </a:pPr>
            <a:endParaRPr lang="en-US" sz="1400" dirty="0"/>
          </a:p>
          <a:p>
            <a:pPr marL="228600" indent="-228600">
              <a:lnSpc>
                <a:spcPct val="110000"/>
              </a:lnSpc>
              <a:spcBef>
                <a:spcPts val="1000"/>
              </a:spcBef>
              <a:buFont typeface="Arial" panose="020B0604020202020204" pitchFamily="34" charset="0"/>
              <a:buChar char="•"/>
            </a:pPr>
            <a:endParaRPr lang="en-US" sz="1400" dirty="0"/>
          </a:p>
        </p:txBody>
      </p:sp>
    </p:spTree>
    <p:extLst>
      <p:ext uri="{BB962C8B-B14F-4D97-AF65-F5344CB8AC3E}">
        <p14:creationId xmlns:p14="http://schemas.microsoft.com/office/powerpoint/2010/main" val="344230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47AC2-5831-A2BF-E161-2275B9ED349F}"/>
              </a:ext>
            </a:extLst>
          </p:cNvPr>
          <p:cNvSpPr>
            <a:spLocks noGrp="1"/>
          </p:cNvSpPr>
          <p:nvPr>
            <p:ph type="title"/>
          </p:nvPr>
        </p:nvSpPr>
        <p:spPr>
          <a:xfrm>
            <a:off x="612648" y="640080"/>
            <a:ext cx="3081528" cy="4014216"/>
          </a:xfrm>
        </p:spPr>
        <p:txBody>
          <a:bodyPr anchor="t">
            <a:normAutofit/>
          </a:bodyPr>
          <a:lstStyle/>
          <a:p>
            <a:r>
              <a:rPr lang="en-GB" dirty="0"/>
              <a:t>Biological and Environmental Influences</a:t>
            </a:r>
          </a:p>
        </p:txBody>
      </p:sp>
      <p:graphicFrame>
        <p:nvGraphicFramePr>
          <p:cNvPr id="5" name="Content Placeholder 2">
            <a:extLst>
              <a:ext uri="{FF2B5EF4-FFF2-40B4-BE49-F238E27FC236}">
                <a16:creationId xmlns:a16="http://schemas.microsoft.com/office/drawing/2014/main" id="{510BE422-C2BA-2DBA-42CB-799055B8B667}"/>
              </a:ext>
            </a:extLst>
          </p:cNvPr>
          <p:cNvGraphicFramePr>
            <a:graphicFrameLocks noGrp="1"/>
          </p:cNvGraphicFramePr>
          <p:nvPr>
            <p:ph sz="quarter" idx="13"/>
            <p:extLst>
              <p:ext uri="{D42A27DB-BD31-4B8C-83A1-F6EECF244321}">
                <p14:modId xmlns:p14="http://schemas.microsoft.com/office/powerpoint/2010/main" val="3952219891"/>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656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BF9A7-C2D6-A976-BFE6-B8CFCE85E138}"/>
              </a:ext>
            </a:extLst>
          </p:cNvPr>
          <p:cNvSpPr>
            <a:spLocks noGrp="1"/>
          </p:cNvSpPr>
          <p:nvPr>
            <p:ph type="title"/>
          </p:nvPr>
        </p:nvSpPr>
        <p:spPr>
          <a:xfrm>
            <a:off x="612648" y="640080"/>
            <a:ext cx="3081528" cy="4014216"/>
          </a:xfrm>
        </p:spPr>
        <p:txBody>
          <a:bodyPr vert="horz" lIns="91440" tIns="45720" rIns="91440" bIns="45720" rtlCol="0" anchor="t">
            <a:normAutofit/>
          </a:bodyPr>
          <a:lstStyle/>
          <a:p>
            <a:r>
              <a:rPr lang="en-US" b="0" kern="1200" dirty="0">
                <a:latin typeface="+mj-lt"/>
                <a:ea typeface="+mj-ea"/>
                <a:cs typeface="+mj-cs"/>
              </a:rPr>
              <a:t>Usefulness and Limitations</a:t>
            </a:r>
          </a:p>
        </p:txBody>
      </p:sp>
      <p:graphicFrame>
        <p:nvGraphicFramePr>
          <p:cNvPr id="10" name="TextBox 7">
            <a:extLst>
              <a:ext uri="{FF2B5EF4-FFF2-40B4-BE49-F238E27FC236}">
                <a16:creationId xmlns:a16="http://schemas.microsoft.com/office/drawing/2014/main" id="{6251BF63-2636-CF1D-4CBC-443D9E5460AE}"/>
              </a:ext>
            </a:extLst>
          </p:cNvPr>
          <p:cNvGraphicFramePr/>
          <p:nvPr>
            <p:extLst>
              <p:ext uri="{D42A27DB-BD31-4B8C-83A1-F6EECF244321}">
                <p14:modId xmlns:p14="http://schemas.microsoft.com/office/powerpoint/2010/main" val="2521570632"/>
              </p:ext>
            </p:extLst>
          </p:nvPr>
        </p:nvGraphicFramePr>
        <p:xfrm>
          <a:off x="4892040" y="640081"/>
          <a:ext cx="6675120"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6191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D95BB-B78A-EE8E-BE32-A70E1A4D38C1}"/>
              </a:ext>
            </a:extLst>
          </p:cNvPr>
          <p:cNvSpPr>
            <a:spLocks noGrp="1"/>
          </p:cNvSpPr>
          <p:nvPr>
            <p:ph type="ctrTitle"/>
          </p:nvPr>
        </p:nvSpPr>
        <p:spPr>
          <a:xfrm>
            <a:off x="2145045" y="134227"/>
            <a:ext cx="7498080" cy="777240"/>
          </a:xfrm>
        </p:spPr>
        <p:txBody>
          <a:bodyPr/>
          <a:lstStyle/>
          <a:p>
            <a:r>
              <a:rPr lang="en-GB" dirty="0"/>
              <a:t>Reference list:</a:t>
            </a:r>
          </a:p>
        </p:txBody>
      </p:sp>
      <p:sp>
        <p:nvSpPr>
          <p:cNvPr id="5" name="TextBox 4">
            <a:extLst>
              <a:ext uri="{FF2B5EF4-FFF2-40B4-BE49-F238E27FC236}">
                <a16:creationId xmlns:a16="http://schemas.microsoft.com/office/drawing/2014/main" id="{1A0AFE58-3AF7-1216-8D1D-18DDF0601F35}"/>
              </a:ext>
            </a:extLst>
          </p:cNvPr>
          <p:cNvSpPr txBox="1"/>
          <p:nvPr/>
        </p:nvSpPr>
        <p:spPr>
          <a:xfrm>
            <a:off x="60975" y="4613195"/>
            <a:ext cx="12194874" cy="369332"/>
          </a:xfrm>
          <a:prstGeom prst="rect">
            <a:avLst/>
          </a:prstGeom>
          <a:noFill/>
        </p:spPr>
        <p:txBody>
          <a:bodyPr wrap="square">
            <a:spAutoFit/>
          </a:bodyPr>
          <a:lstStyle/>
          <a:p>
            <a:pPr>
              <a:buNone/>
            </a:pPr>
            <a:r>
              <a:rPr lang="en-GB" dirty="0"/>
              <a:t>.</a:t>
            </a:r>
          </a:p>
        </p:txBody>
      </p:sp>
      <p:sp>
        <p:nvSpPr>
          <p:cNvPr id="9" name="TextBox 8">
            <a:extLst>
              <a:ext uri="{FF2B5EF4-FFF2-40B4-BE49-F238E27FC236}">
                <a16:creationId xmlns:a16="http://schemas.microsoft.com/office/drawing/2014/main" id="{519C556D-5081-0C9E-EB59-2ACB3F07AB4B}"/>
              </a:ext>
            </a:extLst>
          </p:cNvPr>
          <p:cNvSpPr txBox="1"/>
          <p:nvPr/>
        </p:nvSpPr>
        <p:spPr>
          <a:xfrm>
            <a:off x="419100" y="1562100"/>
            <a:ext cx="10420350" cy="2862322"/>
          </a:xfrm>
          <a:prstGeom prst="rect">
            <a:avLst/>
          </a:prstGeom>
          <a:noFill/>
        </p:spPr>
        <p:txBody>
          <a:bodyPr wrap="square" rtlCol="0">
            <a:spAutoFit/>
          </a:bodyPr>
          <a:lstStyle/>
          <a:p>
            <a:r>
              <a:rPr lang="en-GB" dirty="0"/>
              <a:t>Piaget, J. (1952) </a:t>
            </a:r>
            <a:r>
              <a:rPr lang="en-GB" i="1" dirty="0"/>
              <a:t>The origins of intelligence in children</a:t>
            </a:r>
            <a:r>
              <a:rPr lang="en-GB" dirty="0"/>
              <a:t>. New York: International Universities Press</a:t>
            </a:r>
          </a:p>
          <a:p>
            <a:r>
              <a:rPr lang="en-GB" dirty="0"/>
              <a:t>Bowlby, J. (1969) </a:t>
            </a:r>
            <a:r>
              <a:rPr lang="en-GB" i="1" dirty="0"/>
              <a:t>Attachment and loss: Volume I. Attachment</a:t>
            </a:r>
            <a:r>
              <a:rPr lang="en-GB" dirty="0"/>
              <a:t>. London: Hogarth Press.</a:t>
            </a:r>
          </a:p>
          <a:p>
            <a:r>
              <a:rPr lang="en-GB" dirty="0"/>
              <a:t>Cherry, K. (2023) </a:t>
            </a:r>
            <a:r>
              <a:rPr lang="en-GB" i="1" dirty="0"/>
              <a:t>Support and criticism of Piaget’s stage theory</a:t>
            </a:r>
            <a:r>
              <a:rPr lang="en-GB" dirty="0"/>
              <a:t>. </a:t>
            </a:r>
            <a:r>
              <a:rPr lang="en-GB" dirty="0" err="1"/>
              <a:t>Verywell</a:t>
            </a:r>
            <a:r>
              <a:rPr lang="en-GB" dirty="0"/>
              <a:t> Mind. Available at: </a:t>
            </a:r>
            <a:r>
              <a:rPr lang="en-GB" dirty="0">
                <a:hlinkClick r:id="rId2"/>
              </a:rPr>
              <a:t>www.verywellmind.com/support-and-criticism-of-piagets-stage-theory-2795460</a:t>
            </a:r>
            <a:endParaRPr lang="en-GB" dirty="0"/>
          </a:p>
          <a:p>
            <a:r>
              <a:rPr lang="en-GB" dirty="0"/>
              <a:t>Bruce, T. (2015) </a:t>
            </a:r>
            <a:r>
              <a:rPr lang="en-GB" i="1" dirty="0"/>
              <a:t>Early childhood education</a:t>
            </a:r>
            <a:r>
              <a:rPr lang="en-GB" dirty="0"/>
              <a:t>. 5th </a:t>
            </a:r>
            <a:r>
              <a:rPr lang="en-GB" dirty="0" err="1"/>
              <a:t>edn</a:t>
            </a:r>
            <a:r>
              <a:rPr lang="en-GB" dirty="0"/>
              <a:t>. London: Hodder Education.</a:t>
            </a:r>
          </a:p>
          <a:p>
            <a:r>
              <a:rPr lang="en-GB" dirty="0"/>
              <a:t>Department for Education (DfE) (2023) </a:t>
            </a:r>
            <a:r>
              <a:rPr lang="en-GB" i="1" dirty="0"/>
              <a:t>Statutory framework for the early years foundation stage</a:t>
            </a:r>
            <a:r>
              <a:rPr lang="en-GB" dirty="0"/>
              <a:t>. Available at: </a:t>
            </a:r>
            <a:r>
              <a:rPr lang="en-GB" dirty="0">
                <a:hlinkClick r:id="rId3"/>
              </a:rPr>
              <a:t>https://www.gov.uk/government/publications/early-years-foundation-stage-framework--2</a:t>
            </a:r>
            <a:endParaRPr lang="en-GB" dirty="0"/>
          </a:p>
          <a:p>
            <a:r>
              <a:rPr lang="en-GB" dirty="0"/>
              <a:t>Sheridan, M., Howard, J. and Alderson, D. (2011) </a:t>
            </a:r>
            <a:r>
              <a:rPr lang="en-GB" i="1" dirty="0"/>
              <a:t>Supporting children’s learning in the early years</a:t>
            </a:r>
            <a:r>
              <a:rPr lang="en-GB" dirty="0"/>
              <a:t>. 2nd </a:t>
            </a:r>
            <a:r>
              <a:rPr lang="en-GB" dirty="0" err="1"/>
              <a:t>edn</a:t>
            </a:r>
            <a:r>
              <a:rPr lang="en-GB" dirty="0"/>
              <a:t>. London: Routledge.</a:t>
            </a:r>
          </a:p>
          <a:p>
            <a:endParaRPr lang="en-GB" dirty="0"/>
          </a:p>
        </p:txBody>
      </p:sp>
      <p:sp>
        <p:nvSpPr>
          <p:cNvPr id="10" name="Rectangle 5">
            <a:extLst>
              <a:ext uri="{FF2B5EF4-FFF2-40B4-BE49-F238E27FC236}">
                <a16:creationId xmlns:a16="http://schemas.microsoft.com/office/drawing/2014/main" id="{61F3CA36-5FAA-B920-818C-8BC0DF60882B}"/>
              </a:ext>
            </a:extLst>
          </p:cNvPr>
          <p:cNvSpPr>
            <a:spLocks noChangeArrowheads="1"/>
          </p:cNvSpPr>
          <p:nvPr/>
        </p:nvSpPr>
        <p:spPr bwMode="auto">
          <a:xfrm>
            <a:off x="419100" y="4101256"/>
            <a:ext cx="1199046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rPr>
              <a:t>Dowling, M. (2014) </a:t>
            </a:r>
            <a:r>
              <a:rPr kumimoji="0" lang="en-US" altLang="en-US" sz="1800" b="0" i="1" u="none" strike="noStrike" cap="none" normalizeH="0" baseline="0" dirty="0">
                <a:ln>
                  <a:noFill/>
                </a:ln>
                <a:solidFill>
                  <a:schemeClr val="tx1"/>
                </a:solidFill>
                <a:effectLst/>
              </a:rPr>
              <a:t>Young children's development: A matter of individual differences</a:t>
            </a:r>
            <a:r>
              <a:rPr kumimoji="0" lang="en-US" altLang="en-US" sz="1800" b="0" i="0" u="none" strike="noStrike" cap="none" normalizeH="0" baseline="0" dirty="0">
                <a:ln>
                  <a:noFill/>
                </a:ln>
                <a:solidFill>
                  <a:schemeClr val="tx1"/>
                </a:solidFill>
                <a:effectLst/>
              </a:rPr>
              <a:t>. 4th </a:t>
            </a:r>
            <a:r>
              <a:rPr kumimoji="0" lang="en-US" altLang="en-US" sz="1800" b="0" i="0" u="none" strike="noStrike" cap="none" normalizeH="0" baseline="0" dirty="0" err="1">
                <a:ln>
                  <a:noFill/>
                </a:ln>
                <a:solidFill>
                  <a:schemeClr val="tx1"/>
                </a:solidFill>
                <a:effectLst/>
              </a:rPr>
              <a:t>edn</a:t>
            </a:r>
            <a:r>
              <a:rPr kumimoji="0" lang="en-US" altLang="en-US" sz="1800" b="0" i="0" u="none" strike="noStrike" cap="none" normalizeH="0" baseline="0" dirty="0">
                <a:ln>
                  <a:noFill/>
                </a:ln>
                <a:solidFill>
                  <a:schemeClr val="tx1"/>
                </a:solidFill>
                <a:effectLst/>
              </a:rPr>
              <a:t>. London: SAGE Publications. </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627692071"/>
      </p:ext>
    </p:extLst>
  </p:cSld>
  <p:clrMapOvr>
    <a:masterClrMapping/>
  </p:clrMapOvr>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docProps/app.xml><?xml version="1.0" encoding="utf-8"?>
<Properties xmlns="http://schemas.openxmlformats.org/officeDocument/2006/extended-properties" xmlns:vt="http://schemas.openxmlformats.org/officeDocument/2006/docPropsVTypes">
  <TotalTime>73</TotalTime>
  <Words>1165</Words>
  <Application>Microsoft Office PowerPoint</Application>
  <PresentationFormat>Widescreen</PresentationFormat>
  <Paragraphs>61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Light</vt:lpstr>
      <vt:lpstr>Arial</vt:lpstr>
      <vt:lpstr>Chroma</vt:lpstr>
      <vt:lpstr>Psychology in Health and Social Care</vt:lpstr>
      <vt:lpstr>PowerPoint Presentation</vt:lpstr>
      <vt:lpstr>Piaget’s cognitive development theory</vt:lpstr>
      <vt:lpstr>Piaget’s cognitive development theory</vt:lpstr>
      <vt:lpstr>PowerPoint Presentation</vt:lpstr>
      <vt:lpstr>Biological and Environmental Influences</vt:lpstr>
      <vt:lpstr>Usefulness and Limitations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Robina Kousar</dc:creator>
  <cp:lastModifiedBy>Robina Kousar</cp:lastModifiedBy>
  <cp:revision>2</cp:revision>
  <dcterms:created xsi:type="dcterms:W3CDTF">2025-10-09T13:34:41Z</dcterms:created>
  <dcterms:modified xsi:type="dcterms:W3CDTF">2025-10-11T11:53:22Z</dcterms:modified>
</cp:coreProperties>
</file>