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61" r:id="rId4"/>
    <p:sldId id="269" r:id="rId5"/>
    <p:sldId id="262" r:id="rId6"/>
    <p:sldId id="267" r:id="rId7"/>
    <p:sldId id="258" r:id="rId8"/>
    <p:sldId id="263" r:id="rId9"/>
    <p:sldId id="265" r:id="rId10"/>
    <p:sldId id="266" r:id="rId11"/>
    <p:sldId id="259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249" autoAdjust="0"/>
  </p:normalViewPr>
  <p:slideViewPr>
    <p:cSldViewPr snapToGrid="0">
      <p:cViewPr>
        <p:scale>
          <a:sx n="68" d="100"/>
          <a:sy n="68" d="100"/>
        </p:scale>
        <p:origin x="81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2E163F-3B11-47FE-906F-575AE1E365E5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9FFFD1-72EF-453F-BB2D-4158856ED3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64697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9FFFD1-72EF-453F-BB2D-4158856ED30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39954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Things that would make a difference in carers health: Breaks (42%), Good quality care services (39%), Better income (32%)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9FFFD1-72EF-453F-BB2D-4158856ED30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6310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681391-BAE4-4F17-AFCC-976247BA817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31105D9-9D9C-448F-9AC3-34866A7A31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71EC6F-9C90-4C55-A80E-4060F467F5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4C33F-B04A-46D0-9784-B7725674DF61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7F054-3E27-4BCF-9BA8-B0364BDE44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B2F5DD-1C22-4FDE-BB07-1439FF5028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D3C10-D10F-4E04-887B-B6403388E8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5909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0FD496-F190-49FF-9D7B-C32985DAA8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2BE817-65BD-4D66-9D06-BEDFCFC8B2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62B6CD-8A7A-404C-B6BA-D4FA0AEB5C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4C33F-B04A-46D0-9784-B7725674DF61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621FB8-C578-4475-BDE8-6608141665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944D5F-4364-4565-8F63-86FDB70F82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D3C10-D10F-4E04-887B-B6403388E8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3675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18DE8B-B325-4156-8A8D-8CC992C87B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FAF135-F6B9-458B-882B-8C6E5B4BB5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2970DE-F466-414E-BC17-9BB50FE3BA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4C33F-B04A-46D0-9784-B7725674DF61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32E326-A7FF-4B0F-961E-D7A359968A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2E11A5-47B9-4A7B-A22B-B824578E9A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D3C10-D10F-4E04-887B-B6403388E8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4808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D8C9D0-3A49-4EFE-9770-C26104B939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E18F0B-41BB-4EB6-9DCD-1DCFA46539F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8B2193-9B0F-462F-B861-1E90010C02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C5576EB-C838-403B-AF07-D443F40610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4C33F-B04A-46D0-9784-B7725674DF61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31AC92-FC57-4E30-BE47-952D7BB099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6A1B49-069B-43D2-A3AE-9D449E754A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D3C10-D10F-4E04-887B-B6403388E8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78047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D2207D-4C36-4006-920F-09D89E5E41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08E615-E22E-4C29-8F0F-B54C75126A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4BE071-006A-4977-8593-B9D8E28E80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4379FED-C937-4006-950C-04471A508AA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61ED5A-5A79-4F2E-9FBB-9A0A225A643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5980DE-BFAF-4263-AF4F-0CF3B6DB99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4C33F-B04A-46D0-9784-B7725674DF61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9066EEC-CB6E-45EE-83BB-6FE2B52AA3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5DA3324-4D80-40BD-B113-96D0B9F575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D3C10-D10F-4E04-887B-B6403388E8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99063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63ED24-185F-424D-A857-5179B6A8CE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BD5C5F-5AA7-428D-9B33-F29005CFE3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4C33F-B04A-46D0-9784-B7725674DF61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342E70-D77E-484B-AC79-469F80EBF5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E8F34D-EEA3-4983-98BA-C9276915CC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D3C10-D10F-4E04-887B-B6403388E8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60534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FEBF2FE-1B73-440D-A0C9-251391C83C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4C33F-B04A-46D0-9784-B7725674DF61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C504D22-5B87-4F05-AB27-069E7D569D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260D9A-EB2A-48A8-8D2F-38C56FD6AA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D3C10-D10F-4E04-887B-B6403388E8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0686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92232C-BD01-413D-A135-DE2B4012CA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A15790-329D-42A5-B4D8-9416FB0B13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C433C25-A629-43CA-B5CF-9165709918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C90C2A-EA4D-453A-8507-E624007E29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4C33F-B04A-46D0-9784-B7725674DF61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59B20E-6725-49DF-848F-E2CF7525AC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473F10-F545-46D3-B4EC-E8574CE94A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D3C10-D10F-4E04-887B-B6403388E8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28060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BD8338-219F-4C7A-B679-67D43EFB23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1A2D30C-9296-4287-9A0F-03193066A6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0D77CB-CA6E-4A04-B317-6C879F214F9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84938D-28CF-409B-9C2D-EC195681C3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4C33F-B04A-46D0-9784-B7725674DF61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52C1BE-A6C8-4474-A009-84B089768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FC55EB-48E4-49C6-8130-8C11FDA57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D3C10-D10F-4E04-887B-B6403388E8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70253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E3A6D9-8426-402D-B0E7-44CB5F061E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0F982C-5FD7-41BC-8B0D-92ADF7C38E1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977E4-4FA9-4C48-BE86-685C17B03D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4C33F-B04A-46D0-9784-B7725674DF61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AEDDD0-C092-45CE-90E8-1E0740568C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10F51B-E4B1-4A43-BFFB-8848680FB3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D3C10-D10F-4E04-887B-B6403388E8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854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1AFFAEA-71E5-4BC2-9B23-90ED0D4F1C1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C950512-1813-44F9-ABA7-07F0BD0DC0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95F00B-0E81-4C9E-A92C-41BCDB8DBB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34C33F-B04A-46D0-9784-B7725674DF61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09231D-7B1E-4F52-9D23-7F375ED51C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8B19E2-4568-4A9C-AA7B-F746B0511C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CD3C10-D10F-4E04-887B-B6403388E8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37408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B0F0"/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333A1EC-76E3-4763-A99A-7FCD3F442D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2F6272-00FF-4000-9A8A-F1750FBA14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FED384-8925-4810-BC46-5F6E4E82435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34C33F-B04A-46D0-9784-B7725674DF61}" type="datetimeFigureOut">
              <a:rPr lang="en-GB" smtClean="0"/>
              <a:t>25/01/2018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D45C85-CD9C-48EE-AEFE-53B3F367D06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A10757-AF56-4E01-AF13-D6FDAB03DE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CD3C10-D10F-4E04-887B-B6403388E8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49128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arersuk.org/files/helpandadvice/71/factsheet-uk1025-carers-allowance-2017-2018.pdf" TargetMode="External"/><Relationship Id="rId7" Type="http://schemas.openxmlformats.org/officeDocument/2006/relationships/hyperlink" Target="https://www.megapixl.com/teenager-with-depression-stock-photo-1790079" TargetMode="External"/><Relationship Id="rId2" Type="http://schemas.openxmlformats.org/officeDocument/2006/relationships/hyperlink" Target="https://carers.org/about-us/about-young-carer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egapixl.com/sad-child-stock-photo-29806907" TargetMode="External"/><Relationship Id="rId5" Type="http://schemas.openxmlformats.org/officeDocument/2006/relationships/hyperlink" Target="https://www.carersuk.org/images/News__campaigns/The_world_Shrinks_Final.pdf" TargetMode="External"/><Relationship Id="rId4" Type="http://schemas.openxmlformats.org/officeDocument/2006/relationships/hyperlink" Target="https://www.carersuk.org/help-and-advice/financial-support/help-with-benefit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E2E2C5-67FC-432C-A967-4BB6871E514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Barriers to wellbeing and inclusion for informal carers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DA7A5C-D1FD-4511-81AA-40ED77E5D86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695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DB8119-26D8-4A0C-95FA-D362BB25D8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20F114-057E-42C5-9587-B41C3D350E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Financial issues, juggling care and work, benefits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Social isolation and loneliness 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Self neglect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Young carers</a:t>
            </a:r>
          </a:p>
          <a:p>
            <a:r>
              <a:rPr lang="en-GB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Kinship care</a:t>
            </a:r>
          </a:p>
          <a:p>
            <a:r>
              <a:rPr lang="en-GB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Old people </a:t>
            </a:r>
          </a:p>
          <a:p>
            <a:endParaRPr lang="en-GB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Needs assessment, taking a break</a:t>
            </a:r>
          </a:p>
        </p:txBody>
      </p:sp>
    </p:spTree>
    <p:extLst>
      <p:ext uri="{BB962C8B-B14F-4D97-AF65-F5344CB8AC3E}">
        <p14:creationId xmlns:p14="http://schemas.microsoft.com/office/powerpoint/2010/main" val="41936885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84C033-A0B7-4240-A59A-D698960FC0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811" y="193749"/>
            <a:ext cx="10515600" cy="1325563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Financial issues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45EE7A-F52E-4B17-8D15-B8622B28F2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5422" y="1519312"/>
            <a:ext cx="11058378" cy="5161920"/>
          </a:xfrm>
        </p:spPr>
        <p:txBody>
          <a:bodyPr>
            <a:normAutofit fontScale="85000" lnSpcReduction="20000"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39 % of carers said they were struggling to make ends meet</a:t>
            </a:r>
          </a:p>
          <a:p>
            <a:pPr marL="0" indent="0">
              <a:buNone/>
            </a:pPr>
            <a:endParaRPr lang="en-GB" sz="20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“Due to caring, my own old age which</a:t>
            </a:r>
          </a:p>
          <a:p>
            <a:pPr marL="0" indent="0">
              <a:buNone/>
            </a:pP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had been planned and saved for will</a:t>
            </a:r>
          </a:p>
          <a:p>
            <a:pPr marL="0" indent="0">
              <a:buNone/>
            </a:pP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 bleak and possibly homeless”</a:t>
            </a:r>
          </a:p>
          <a:p>
            <a:pPr marL="0" indent="0">
              <a:buNone/>
            </a:pPr>
            <a:endParaRPr lang="en-GB" sz="20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miss meals. I have been doing this</a:t>
            </a:r>
          </a:p>
          <a:p>
            <a:pPr marL="0" indent="0">
              <a:buNone/>
            </a:pP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 years. It’s exhausting never been</a:t>
            </a:r>
          </a:p>
          <a:p>
            <a:pPr marL="0" indent="0">
              <a:buNone/>
            </a:pP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able to relax about money. The worry</a:t>
            </a:r>
          </a:p>
          <a:p>
            <a:pPr marL="0" indent="0">
              <a:buNone/>
            </a:pP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if they change the benefit system</a:t>
            </a:r>
          </a:p>
          <a:p>
            <a:pPr marL="0" indent="0">
              <a:buNone/>
            </a:pP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again and how will we cope?”</a:t>
            </a:r>
          </a:p>
          <a:p>
            <a:pPr marL="0" indent="0">
              <a:buNone/>
            </a:pPr>
            <a:endParaRPr lang="en-GB" sz="21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“As I am currently in employment l</a:t>
            </a:r>
          </a:p>
          <a:p>
            <a:pPr marL="0" indent="0">
              <a:buNone/>
            </a:pP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can pay my bills but if I give up work</a:t>
            </a:r>
          </a:p>
          <a:p>
            <a:pPr marL="0" indent="0">
              <a:buNone/>
            </a:pP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be a carer full time we will be on</a:t>
            </a:r>
          </a:p>
          <a:p>
            <a:pPr marL="0" indent="0">
              <a:buNone/>
            </a:pPr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breadline”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764"/>
          <a:stretch/>
        </p:blipFill>
        <p:spPr>
          <a:xfrm>
            <a:off x="7506058" y="3402953"/>
            <a:ext cx="4182866" cy="277401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4D87A6A-1E58-407C-B0BF-F75DD52817B3}"/>
              </a:ext>
            </a:extLst>
          </p:cNvPr>
          <p:cNvSpPr txBox="1"/>
          <p:nvPr/>
        </p:nvSpPr>
        <p:spPr>
          <a:xfrm>
            <a:off x="10071652" y="6311900"/>
            <a:ext cx="20010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Carers UK, 2017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CB0C532-F51C-4367-8A37-6246F7338D9B}"/>
              </a:ext>
            </a:extLst>
          </p:cNvPr>
          <p:cNvSpPr txBox="1"/>
          <p:nvPr/>
        </p:nvSpPr>
        <p:spPr>
          <a:xfrm>
            <a:off x="3717707" y="2690336"/>
            <a:ext cx="367923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“The costs of caring have surprised</a:t>
            </a:r>
          </a:p>
          <a:p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me. Extra heating, special foods,</a:t>
            </a:r>
          </a:p>
          <a:p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special loose fitting clothes, taxis.</a:t>
            </a:r>
          </a:p>
          <a:p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 are lucky enough to have savings</a:t>
            </a:r>
          </a:p>
          <a:p>
            <a:r>
              <a:rPr lang="en-GB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but these are being depleted daily”</a:t>
            </a:r>
          </a:p>
        </p:txBody>
      </p:sp>
    </p:spTree>
    <p:extLst>
      <p:ext uri="{BB962C8B-B14F-4D97-AF65-F5344CB8AC3E}">
        <p14:creationId xmlns:p14="http://schemas.microsoft.com/office/powerpoint/2010/main" val="10479511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7FA1E2-35C1-493A-9DBF-970AF40169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Carers and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5D5993-94C8-4CF0-A3BE-DCB3BE30B1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14% of all carers said they had turned down promotions or taken less qualified jobs.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21% of carers said they had reduced their working hours.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43% of carers said they had given up work completely. </a:t>
            </a:r>
          </a:p>
          <a:p>
            <a:r>
              <a:rPr lang="en-GB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46% of working carers that worked the same hours said their job was negatively affected by tiredness, lateness and stress. </a:t>
            </a:r>
          </a:p>
          <a:p>
            <a:pPr marL="0" indent="0">
              <a:buNone/>
            </a:pPr>
            <a:endParaRPr lang="en-GB" sz="18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“I work a full day, but with adjusted hours to accommodate my caring role. I also use my annual leave entitlement on care related things such as medical appointments, organising care, covering shortfalls in care. I usually have to ask for several extra unpaid days when annual leave runs out each year. On occasions this unpaid leave has affected my pension entitlement”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E6FEF0-FA95-4082-8CCB-957AD5DE1C9B}"/>
              </a:ext>
            </a:extLst>
          </p:cNvPr>
          <p:cNvSpPr txBox="1"/>
          <p:nvPr/>
        </p:nvSpPr>
        <p:spPr>
          <a:xfrm>
            <a:off x="10081846" y="6308209"/>
            <a:ext cx="21101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Carers UK, 2017</a:t>
            </a:r>
          </a:p>
        </p:txBody>
      </p:sp>
    </p:spTree>
    <p:extLst>
      <p:ext uri="{BB962C8B-B14F-4D97-AF65-F5344CB8AC3E}">
        <p14:creationId xmlns:p14="http://schemas.microsoft.com/office/powerpoint/2010/main" val="36442007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B342F3-2750-4F66-95C7-333F0F1D68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Carers allowance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021E6A-3117-4D9D-BD99-608E968D33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£62.70 a week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If you care for someone 35 hours a week or more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If you are over the age of 16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If you are not in full time education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If you don’t earn over £116 a week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If you satisfy UK residence and presence conditions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If the person you care for gets a qualifying disability benefit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BBF5E76-F98C-4620-800B-2A5881D83581}"/>
              </a:ext>
            </a:extLst>
          </p:cNvPr>
          <p:cNvSpPr txBox="1"/>
          <p:nvPr/>
        </p:nvSpPr>
        <p:spPr>
          <a:xfrm>
            <a:off x="10044333" y="6311900"/>
            <a:ext cx="18710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Carers UK, 2018</a:t>
            </a:r>
          </a:p>
        </p:txBody>
      </p:sp>
    </p:spTree>
    <p:extLst>
      <p:ext uri="{BB962C8B-B14F-4D97-AF65-F5344CB8AC3E}">
        <p14:creationId xmlns:p14="http://schemas.microsoft.com/office/powerpoint/2010/main" val="12873624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050551-2F9F-41EF-8B0F-2AF018BABB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Other benefits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835AA2-523F-4B82-A947-F4AFC10FDA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Income support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Jobseekers allowance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Employment and support allowance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Working tax credit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Housing benefit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Child tax credit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Child benefit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Pension credit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3336B46-AFD7-4CF4-AE23-B6F2C3095386}"/>
              </a:ext>
            </a:extLst>
          </p:cNvPr>
          <p:cNvSpPr txBox="1"/>
          <p:nvPr/>
        </p:nvSpPr>
        <p:spPr>
          <a:xfrm>
            <a:off x="9509760" y="6358597"/>
            <a:ext cx="24618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Carers UK, 2014</a:t>
            </a:r>
          </a:p>
        </p:txBody>
      </p:sp>
    </p:spTree>
    <p:extLst>
      <p:ext uri="{BB962C8B-B14F-4D97-AF65-F5344CB8AC3E}">
        <p14:creationId xmlns:p14="http://schemas.microsoft.com/office/powerpoint/2010/main" val="4424656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95DDCD-B5C7-490D-9DA5-19CA2EC784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Social isolation and loneliness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297B55-A674-46F9-ADB2-AB47285BA7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964594" cy="4884664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sz="5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81% of carers feel lonely </a:t>
            </a:r>
          </a:p>
          <a:p>
            <a:pPr marL="0" indent="0">
              <a:buNone/>
            </a:pPr>
            <a:endParaRPr lang="en-GB" sz="5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5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93% of carers with disabled children</a:t>
            </a:r>
          </a:p>
          <a:p>
            <a:pPr marL="0" indent="0">
              <a:buNone/>
            </a:pPr>
            <a:r>
              <a:rPr lang="en-GB" sz="5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89% of young carers (under the age of 24)</a:t>
            </a:r>
          </a:p>
          <a:p>
            <a:pPr marL="0" indent="0">
              <a:buNone/>
            </a:pPr>
            <a:r>
              <a:rPr lang="en-GB" sz="5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86% of carers with young children of their own </a:t>
            </a:r>
          </a:p>
          <a:p>
            <a:pPr marL="0" indent="0">
              <a:buNone/>
            </a:pPr>
            <a:r>
              <a:rPr lang="en-GB" sz="5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84% of carers who have been carers for ten years or more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6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“One by one... Like leaves falling from an autumn branch...</a:t>
            </a:r>
          </a:p>
          <a:p>
            <a:pPr marL="0" indent="0">
              <a:buNone/>
            </a:pPr>
            <a:r>
              <a:rPr lang="en-GB" sz="6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 gone....no one for years to hug, talk, walk, share with,</a:t>
            </a:r>
          </a:p>
          <a:p>
            <a:pPr marL="0" indent="0">
              <a:buNone/>
            </a:pPr>
            <a:r>
              <a:rPr lang="en-GB" sz="6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anything at all really, lost.. that’s it... there is nothing to offer...”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r">
              <a:buNone/>
            </a:pPr>
            <a:r>
              <a:rPr lang="en-GB" sz="3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Carers UK, 2017 </a:t>
            </a:r>
          </a:p>
        </p:txBody>
      </p:sp>
    </p:spTree>
    <p:extLst>
      <p:ext uri="{BB962C8B-B14F-4D97-AF65-F5344CB8AC3E}">
        <p14:creationId xmlns:p14="http://schemas.microsoft.com/office/powerpoint/2010/main" val="19689310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38D667-529E-4CD5-887E-FFB7B8DFEE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Reasons for social isolation and loneliness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E6D258-CC87-4646-AF49-6883C7FA7E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sz="1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Difficulty of finding replacement care</a:t>
            </a:r>
          </a:p>
          <a:p>
            <a:r>
              <a:rPr lang="en-GB" sz="1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Financial issues</a:t>
            </a:r>
          </a:p>
          <a:p>
            <a:r>
              <a:rPr lang="en-GB" sz="1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attitudes </a:t>
            </a:r>
          </a:p>
          <a:p>
            <a:endParaRPr lang="en-GB" sz="7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Not being able to go out of the house much 49% </a:t>
            </a:r>
          </a:p>
          <a:p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Not having time to spend on social activities 48%</a:t>
            </a:r>
          </a:p>
          <a:p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Not feeling comfortable talking to friends about their situation 32%</a:t>
            </a:r>
          </a:p>
          <a:p>
            <a:r>
              <a:rPr lang="en-GB" sz="8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Not having money to spend on social activities 31%</a:t>
            </a:r>
          </a:p>
          <a:p>
            <a:endParaRPr lang="en-GB" sz="1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r">
              <a:buNone/>
            </a:pPr>
            <a:endParaRPr lang="en-GB" sz="1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r">
              <a:buNone/>
            </a:pPr>
            <a:r>
              <a:rPr lang="en-GB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Carers UK, 2017</a:t>
            </a:r>
          </a:p>
        </p:txBody>
      </p:sp>
    </p:spTree>
    <p:extLst>
      <p:ext uri="{BB962C8B-B14F-4D97-AF65-F5344CB8AC3E}">
        <p14:creationId xmlns:p14="http://schemas.microsoft.com/office/powerpoint/2010/main" val="34626454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09152D-9A22-43A7-929B-605D76A888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Self neglect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40C16C-4CDB-45F4-B2CE-CDE2CE4758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3 in 5 carers have a long term health condition 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13% said their health had not suffered as a result of their caring role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61 % said they suffered from mental health issues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70% said their physical health had got worse because of their caring responsibilities.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54% said they had to exercise less 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45 % said they found it hard to maintain a balanced diet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69% said they found it difficult to sleep through the night</a:t>
            </a: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r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Carers UK, 2017  </a:t>
            </a:r>
          </a:p>
        </p:txBody>
      </p:sp>
    </p:spTree>
    <p:extLst>
      <p:ext uri="{BB962C8B-B14F-4D97-AF65-F5344CB8AC3E}">
        <p14:creationId xmlns:p14="http://schemas.microsoft.com/office/powerpoint/2010/main" val="29815542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3E2CFC-29FD-4E93-B6BA-E22CE0D629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Young Carers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15ED5AB-2D06-4114-9516-4C2D5761866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183"/>
          <a:stretch/>
        </p:blipFill>
        <p:spPr>
          <a:xfrm>
            <a:off x="7426926" y="2028312"/>
            <a:ext cx="4502477" cy="3036057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F919670-3CF0-42CC-9475-F75087267C22}"/>
              </a:ext>
            </a:extLst>
          </p:cNvPr>
          <p:cNvSpPr txBox="1"/>
          <p:nvPr/>
        </p:nvSpPr>
        <p:spPr>
          <a:xfrm>
            <a:off x="478302" y="1690688"/>
            <a:ext cx="6677872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Because of their caring role: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 in 20 young carers miss school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26% of young carers have been bullied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39% of young carers said no one in school was aware of their caring role. </a:t>
            </a:r>
          </a:p>
          <a:p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0AE3A19-0597-4A81-8590-DFEC14788DB4}"/>
              </a:ext>
            </a:extLst>
          </p:cNvPr>
          <p:cNvSpPr txBox="1"/>
          <p:nvPr/>
        </p:nvSpPr>
        <p:spPr>
          <a:xfrm>
            <a:off x="6930887" y="5592417"/>
            <a:ext cx="46250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Carers Trust, 2015</a:t>
            </a:r>
          </a:p>
        </p:txBody>
      </p:sp>
    </p:spTree>
    <p:extLst>
      <p:ext uri="{BB962C8B-B14F-4D97-AF65-F5344CB8AC3E}">
        <p14:creationId xmlns:p14="http://schemas.microsoft.com/office/powerpoint/2010/main" val="41832274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0F55CE-0A68-4952-8E50-9476D590BD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98DA6D-65BD-4A64-B1AC-58A218200D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Carers Trust (2015) 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About young carers. 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https://carers.org/about-us/about-young-carers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 23rd January 2018). </a:t>
            </a:r>
          </a:p>
          <a:p>
            <a:pPr marL="0" indent="0">
              <a:buNone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Carers UK (2018) 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Carers Allowance.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http://www.carersuk.org/files/helpandadvice/71/factsheet-uk1025-carers-allowance-2017-2018.pdf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21</a:t>
            </a:r>
            <a:r>
              <a:rPr lang="en-GB" sz="18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2018). </a:t>
            </a:r>
          </a:p>
          <a:p>
            <a:pPr marL="0" indent="0">
              <a:buNone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Carers UK (2014) Help with benefits.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https://www.carersuk.org/help-and-advice/financial-support/help-with-benefits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23</a:t>
            </a:r>
            <a:r>
              <a:rPr lang="en-GB" sz="18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rd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2018) </a:t>
            </a:r>
          </a:p>
          <a:p>
            <a:pPr marL="0" indent="0">
              <a:buNone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Carers UK (2017) 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State of Caring Report 2017.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buNone/>
            </a:pP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Carers UK (2017) </a:t>
            </a:r>
            <a:r>
              <a:rPr lang="en-GB" sz="18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world shrinks: Carers loneliness.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https://www.carersuk.org/images/News__campaigns/The_world_Shrinks_Final.pdf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21</a:t>
            </a:r>
            <a:r>
              <a:rPr lang="en-GB" sz="18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January 2018)</a:t>
            </a:r>
            <a:r>
              <a:rPr lang="en-GB" sz="18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marL="0" indent="0">
              <a:buNone/>
            </a:pPr>
            <a:endParaRPr lang="en-GB" sz="18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Images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Panco971 (date unknown) Sad Child. Available at: </a:t>
            </a:r>
            <a:r>
              <a:rPr lang="en-GB" sz="18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https://www.megapixl.com/sad-child-stock-photo-29806907</a:t>
            </a:r>
            <a:r>
              <a:rPr lang="en-GB" sz="18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(Accessed 23rd January 2018).  </a:t>
            </a:r>
          </a:p>
          <a:p>
            <a:pPr marL="0" indent="0">
              <a:buNone/>
            </a:pPr>
            <a:r>
              <a:rPr lang="en-GB" sz="1800" dirty="0">
                <a:solidFill>
                  <a:schemeClr val="tx1">
                    <a:lumMod val="95000"/>
                    <a:lumOff val="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Surpasspro (date unknown) Teenager with Depression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https://www.megapixl.com/teenager-with-depression-stock-photo-1790079</a:t>
            </a:r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23rd January 2018).</a:t>
            </a:r>
            <a:endParaRPr lang="en-GB" sz="1800" dirty="0">
              <a:solidFill>
                <a:schemeClr val="tx1">
                  <a:lumMod val="95000"/>
                  <a:lumOff val="5000"/>
                </a:schemeClr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95075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2315</TotalTime>
  <Words>933</Words>
  <Application>Microsoft Office PowerPoint</Application>
  <PresentationFormat>Widescreen</PresentationFormat>
  <Paragraphs>122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Times New Roman</vt:lpstr>
      <vt:lpstr>Office Theme</vt:lpstr>
      <vt:lpstr>Barriers to wellbeing and inclusion for informal carers</vt:lpstr>
      <vt:lpstr>Introduction </vt:lpstr>
      <vt:lpstr>Financial issues </vt:lpstr>
      <vt:lpstr>Carers and work</vt:lpstr>
      <vt:lpstr>Carers allowance </vt:lpstr>
      <vt:lpstr>Other benefits </vt:lpstr>
      <vt:lpstr>Social isolation and loneliness  </vt:lpstr>
      <vt:lpstr>Reasons for social isolation and loneliness </vt:lpstr>
      <vt:lpstr>Self neglect </vt:lpstr>
      <vt:lpstr>Young Carers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Barriers to wellbeing and inclusion for informal carers</dc:title>
  <dc:creator>marty</dc:creator>
  <cp:lastModifiedBy>marty</cp:lastModifiedBy>
  <cp:revision>39</cp:revision>
  <dcterms:created xsi:type="dcterms:W3CDTF">2018-01-21T11:44:15Z</dcterms:created>
  <dcterms:modified xsi:type="dcterms:W3CDTF">2018-01-25T22:15:38Z</dcterms:modified>
</cp:coreProperties>
</file>