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notesMasterIdLst>
    <p:notesMasterId r:id="rId48"/>
  </p:notesMasterIdLst>
  <p:sldIdLst>
    <p:sldId id="256" r:id="rId3"/>
    <p:sldId id="484" r:id="rId4"/>
    <p:sldId id="328" r:id="rId5"/>
    <p:sldId id="259" r:id="rId6"/>
    <p:sldId id="408" r:id="rId7"/>
    <p:sldId id="472" r:id="rId8"/>
    <p:sldId id="257" r:id="rId9"/>
    <p:sldId id="266" r:id="rId10"/>
    <p:sldId id="258" r:id="rId11"/>
    <p:sldId id="261" r:id="rId12"/>
    <p:sldId id="474" r:id="rId13"/>
    <p:sldId id="475" r:id="rId14"/>
    <p:sldId id="471" r:id="rId15"/>
    <p:sldId id="487" r:id="rId16"/>
    <p:sldId id="488" r:id="rId17"/>
    <p:sldId id="476" r:id="rId18"/>
    <p:sldId id="490" r:id="rId19"/>
    <p:sldId id="489" r:id="rId20"/>
    <p:sldId id="492" r:id="rId21"/>
    <p:sldId id="493" r:id="rId22"/>
    <p:sldId id="478" r:id="rId23"/>
    <p:sldId id="456" r:id="rId24"/>
    <p:sldId id="491" r:id="rId25"/>
    <p:sldId id="272" r:id="rId26"/>
    <p:sldId id="479" r:id="rId27"/>
    <p:sldId id="263" r:id="rId28"/>
    <p:sldId id="462" r:id="rId29"/>
    <p:sldId id="458" r:id="rId30"/>
    <p:sldId id="473" r:id="rId31"/>
    <p:sldId id="480" r:id="rId32"/>
    <p:sldId id="349" r:id="rId33"/>
    <p:sldId id="345" r:id="rId34"/>
    <p:sldId id="352" r:id="rId35"/>
    <p:sldId id="347" r:id="rId36"/>
    <p:sldId id="350" r:id="rId37"/>
    <p:sldId id="351" r:id="rId38"/>
    <p:sldId id="461" r:id="rId39"/>
    <p:sldId id="481" r:id="rId40"/>
    <p:sldId id="364" r:id="rId41"/>
    <p:sldId id="397" r:id="rId42"/>
    <p:sldId id="483" r:id="rId43"/>
    <p:sldId id="403" r:id="rId44"/>
    <p:sldId id="329" r:id="rId45"/>
    <p:sldId id="452" r:id="rId46"/>
    <p:sldId id="451"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118" autoAdjust="0"/>
    <p:restoredTop sz="50061" autoAdjust="0"/>
  </p:normalViewPr>
  <p:slideViewPr>
    <p:cSldViewPr snapToGrid="0" snapToObjects="1">
      <p:cViewPr varScale="1">
        <p:scale>
          <a:sx n="76" d="100"/>
          <a:sy n="76" d="100"/>
        </p:scale>
        <p:origin x="1152" y="9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3690"/>
    </p:cViewPr>
  </p:sorterViewPr>
  <p:notesViewPr>
    <p:cSldViewPr snapToGrid="0" snapToObjects="1">
      <p:cViewPr varScale="1">
        <p:scale>
          <a:sx n="137" d="100"/>
          <a:sy n="137" d="100"/>
        </p:scale>
        <p:origin x="6752" y="20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notesMaster" Target="notesMasters/notesMaster1.xml"/><Relationship Id="rId8" Type="http://schemas.openxmlformats.org/officeDocument/2006/relationships/slide" Target="slides/slide6.xml"/><Relationship Id="rId51"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10/3/2023</a:t>
            </a:fld>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806450"/>
            <a:ext cx="4114800" cy="3086100"/>
          </a:xfrm>
          <a:prstGeom prst="rect">
            <a:avLst/>
          </a:prstGeo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dirty="0"/>
          </a:p>
        </p:txBody>
      </p:sp>
    </p:spTree>
    <p:extLst>
      <p:ext uri="{BB962C8B-B14F-4D97-AF65-F5344CB8AC3E}">
        <p14:creationId xmlns:p14="http://schemas.microsoft.com/office/powerpoint/2010/main" val="10235299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dirty="0"/>
          </a:p>
        </p:txBody>
      </p:sp>
    </p:spTree>
    <p:extLst>
      <p:ext uri="{BB962C8B-B14F-4D97-AF65-F5344CB8AC3E}">
        <p14:creationId xmlns:p14="http://schemas.microsoft.com/office/powerpoint/2010/main" val="22292792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Policy is political: it is about the power to determine what is done. It shapes who </a:t>
            </a:r>
            <a:r>
              <a:rPr lang="en-GB" dirty="0" err="1"/>
              <a:t>benefi</a:t>
            </a:r>
            <a:r>
              <a:rPr lang="en-GB" dirty="0"/>
              <a:t> </a:t>
            </a:r>
            <a:r>
              <a:rPr lang="en-GB" dirty="0" err="1"/>
              <a:t>ts</a:t>
            </a:r>
            <a:r>
              <a:rPr lang="en-GB" dirty="0"/>
              <a:t>, for what purpose and who pays. It goes to the very heart of educational philosophy – what is education for? For whom? Who decides? The point is well made by Apple: </a:t>
            </a:r>
          </a:p>
        </p:txBody>
      </p:sp>
      <p:sp>
        <p:nvSpPr>
          <p:cNvPr id="4" name="Slide Number Placeholder 3"/>
          <p:cNvSpPr>
            <a:spLocks noGrp="1"/>
          </p:cNvSpPr>
          <p:nvPr>
            <p:ph type="sldNum" sz="quarter" idx="5"/>
          </p:nvPr>
        </p:nvSpPr>
        <p:spPr/>
        <p:txBody>
          <a:bodyPr/>
          <a:lstStyle/>
          <a:p>
            <a:fld id="{B68C8073-CAD2-48BF-B8DB-FCAF7D6ED014}" type="slidenum">
              <a:rPr lang="en-US" smtClean="0"/>
              <a:t>42</a:t>
            </a:fld>
            <a:endParaRPr lang="en-US" dirty="0"/>
          </a:p>
        </p:txBody>
      </p:sp>
    </p:spTree>
    <p:extLst>
      <p:ext uri="{BB962C8B-B14F-4D97-AF65-F5344CB8AC3E}">
        <p14:creationId xmlns:p14="http://schemas.microsoft.com/office/powerpoint/2010/main" val="1565548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9144000" cy="6812462"/>
          </a:xfrm>
          <a:prstGeom prst="rect">
            <a:avLst/>
          </a:prstGeom>
        </p:spPr>
      </p:pic>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BABCDA8-EF89-CF4C-B5E4-E421513561EC}"/>
              </a:ext>
            </a:extLst>
          </p:cNvPr>
          <p:cNvSpPr>
            <a:spLocks noGrp="1"/>
          </p:cNvSpPr>
          <p:nvPr>
            <p:ph type="dt" sz="half" idx="10"/>
          </p:nvPr>
        </p:nvSpPr>
        <p:spPr/>
        <p:txBody>
          <a:bodyPr/>
          <a:lstStyle/>
          <a:p>
            <a:fld id="{A3A7CA90-CE39-9544-B717-4236EF5BE7FD}" type="datetimeFigureOut">
              <a:rPr lang="en-US" smtClean="0"/>
              <a:t>10/3/2023</a:t>
            </a:fld>
            <a:endParaRPr lang="en-US"/>
          </a:p>
        </p:txBody>
      </p:sp>
      <p:sp>
        <p:nvSpPr>
          <p:cNvPr id="5" name="Footer Placeholder 4">
            <a:extLst>
              <a:ext uri="{FF2B5EF4-FFF2-40B4-BE49-F238E27FC236}">
                <a16:creationId xmlns:a16="http://schemas.microsoft.com/office/drawing/2014/main" id="{8679BCB0-0CE7-4148-88E3-6AEBA01B0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088C2-6F3B-8E4E-8F7D-DFB58E741457}"/>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908865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0AD4CF-919C-CF49-B84C-DF499C24BA05}"/>
              </a:ext>
            </a:extLst>
          </p:cNvPr>
          <p:cNvSpPr>
            <a:spLocks noGrp="1"/>
          </p:cNvSpPr>
          <p:nvPr>
            <p:ph type="dt" sz="half" idx="10"/>
          </p:nvPr>
        </p:nvSpPr>
        <p:spPr/>
        <p:txBody>
          <a:bodyPr/>
          <a:lstStyle/>
          <a:p>
            <a:fld id="{A3A7CA90-CE39-9544-B717-4236EF5BE7FD}" type="datetimeFigureOut">
              <a:rPr lang="en-US" smtClean="0"/>
              <a:t>10/3/2023</a:t>
            </a:fld>
            <a:endParaRPr lang="en-US"/>
          </a:p>
        </p:txBody>
      </p:sp>
      <p:sp>
        <p:nvSpPr>
          <p:cNvPr id="5" name="Footer Placeholder 4">
            <a:extLst>
              <a:ext uri="{FF2B5EF4-FFF2-40B4-BE49-F238E27FC236}">
                <a16:creationId xmlns:a16="http://schemas.microsoft.com/office/drawing/2014/main" id="{F8340076-4DBB-5049-94F4-8A81AC464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60FD38-A404-D847-92A0-308F4F461942}"/>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6677396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BD844C1-0482-9947-8D20-449E68B1113F}"/>
              </a:ext>
            </a:extLst>
          </p:cNvPr>
          <p:cNvSpPr>
            <a:spLocks noGrp="1"/>
          </p:cNvSpPr>
          <p:nvPr>
            <p:ph type="dt" sz="half" idx="10"/>
          </p:nvPr>
        </p:nvSpPr>
        <p:spPr/>
        <p:txBody>
          <a:bodyPr/>
          <a:lstStyle/>
          <a:p>
            <a:fld id="{A3A7CA90-CE39-9544-B717-4236EF5BE7FD}" type="datetimeFigureOut">
              <a:rPr lang="en-US" smtClean="0"/>
              <a:t>10/3/2023</a:t>
            </a:fld>
            <a:endParaRPr lang="en-US"/>
          </a:p>
        </p:txBody>
      </p:sp>
      <p:sp>
        <p:nvSpPr>
          <p:cNvPr id="5" name="Footer Placeholder 4">
            <a:extLst>
              <a:ext uri="{FF2B5EF4-FFF2-40B4-BE49-F238E27FC236}">
                <a16:creationId xmlns:a16="http://schemas.microsoft.com/office/drawing/2014/main" id="{CC90A170-45F1-1744-97A7-DC8966E34F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9F31E6-6346-9243-A63E-1FC312ACB59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6097459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62865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4648200" y="1825625"/>
            <a:ext cx="386715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55A795-8478-EF4F-BB84-5612FEE15A0E}"/>
              </a:ext>
            </a:extLst>
          </p:cNvPr>
          <p:cNvSpPr>
            <a:spLocks noGrp="1"/>
          </p:cNvSpPr>
          <p:nvPr>
            <p:ph type="dt" sz="half" idx="10"/>
          </p:nvPr>
        </p:nvSpPr>
        <p:spPr/>
        <p:txBody>
          <a:bodyPr/>
          <a:lstStyle/>
          <a:p>
            <a:fld id="{A3A7CA90-CE39-9544-B717-4236EF5BE7FD}" type="datetimeFigureOut">
              <a:rPr lang="en-US" smtClean="0"/>
              <a:t>10/3/2023</a:t>
            </a:fld>
            <a:endParaRPr lang="en-US"/>
          </a:p>
        </p:txBody>
      </p:sp>
      <p:sp>
        <p:nvSpPr>
          <p:cNvPr id="6" name="Footer Placeholder 5">
            <a:extLst>
              <a:ext uri="{FF2B5EF4-FFF2-40B4-BE49-F238E27FC236}">
                <a16:creationId xmlns:a16="http://schemas.microsoft.com/office/drawing/2014/main" id="{2C230FB4-64CA-374B-9BFA-50E222AE75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31618F-83EB-304C-8988-F1933A07EA55}"/>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248590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05B4609-1B02-5246-9D3B-C66ABD24F8A9}"/>
              </a:ext>
            </a:extLst>
          </p:cNvPr>
          <p:cNvSpPr>
            <a:spLocks noGrp="1"/>
          </p:cNvSpPr>
          <p:nvPr>
            <p:ph type="dt" sz="half" idx="10"/>
          </p:nvPr>
        </p:nvSpPr>
        <p:spPr/>
        <p:txBody>
          <a:bodyPr/>
          <a:lstStyle/>
          <a:p>
            <a:fld id="{A3A7CA90-CE39-9544-B717-4236EF5BE7FD}" type="datetimeFigureOut">
              <a:rPr lang="en-US" smtClean="0"/>
              <a:t>10/3/2023</a:t>
            </a:fld>
            <a:endParaRPr lang="en-US"/>
          </a:p>
        </p:txBody>
      </p:sp>
      <p:sp>
        <p:nvSpPr>
          <p:cNvPr id="8" name="Footer Placeholder 7">
            <a:extLst>
              <a:ext uri="{FF2B5EF4-FFF2-40B4-BE49-F238E27FC236}">
                <a16:creationId xmlns:a16="http://schemas.microsoft.com/office/drawing/2014/main" id="{DB5DD343-B6C4-354E-9F80-F6FA43936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DF7E98-1440-8E47-815A-05AD1B39095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5524554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66A918-B8D1-9543-BFDF-0F44FA8A8A9A}"/>
              </a:ext>
            </a:extLst>
          </p:cNvPr>
          <p:cNvSpPr>
            <a:spLocks noGrp="1"/>
          </p:cNvSpPr>
          <p:nvPr>
            <p:ph type="dt" sz="half" idx="10"/>
          </p:nvPr>
        </p:nvSpPr>
        <p:spPr/>
        <p:txBody>
          <a:bodyPr/>
          <a:lstStyle/>
          <a:p>
            <a:fld id="{A3A7CA90-CE39-9544-B717-4236EF5BE7FD}" type="datetimeFigureOut">
              <a:rPr lang="en-US" smtClean="0"/>
              <a:t>10/3/2023</a:t>
            </a:fld>
            <a:endParaRPr lang="en-US"/>
          </a:p>
        </p:txBody>
      </p:sp>
      <p:sp>
        <p:nvSpPr>
          <p:cNvPr id="4" name="Footer Placeholder 3">
            <a:extLst>
              <a:ext uri="{FF2B5EF4-FFF2-40B4-BE49-F238E27FC236}">
                <a16:creationId xmlns:a16="http://schemas.microsoft.com/office/drawing/2014/main" id="{8D9BC121-428B-5040-8094-9EE2098971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4102A0-8D27-A747-B2F2-764AB05CCC3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785718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2DDF8A-501F-AE45-83D6-D2C8A03809AF}"/>
              </a:ext>
            </a:extLst>
          </p:cNvPr>
          <p:cNvSpPr>
            <a:spLocks noGrp="1"/>
          </p:cNvSpPr>
          <p:nvPr>
            <p:ph type="dt" sz="half" idx="10"/>
          </p:nvPr>
        </p:nvSpPr>
        <p:spPr/>
        <p:txBody>
          <a:bodyPr/>
          <a:lstStyle/>
          <a:p>
            <a:fld id="{A3A7CA90-CE39-9544-B717-4236EF5BE7FD}" type="datetimeFigureOut">
              <a:rPr lang="en-US" smtClean="0"/>
              <a:t>10/3/2023</a:t>
            </a:fld>
            <a:endParaRPr lang="en-US"/>
          </a:p>
        </p:txBody>
      </p:sp>
      <p:sp>
        <p:nvSpPr>
          <p:cNvPr id="3" name="Footer Placeholder 2">
            <a:extLst>
              <a:ext uri="{FF2B5EF4-FFF2-40B4-BE49-F238E27FC236}">
                <a16:creationId xmlns:a16="http://schemas.microsoft.com/office/drawing/2014/main" id="{36F1ED4E-1121-D641-8D49-F89D752BBB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A6DA33-9D9A-D249-9849-03B4E246B53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09644785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6B9C19-5842-DF42-9BA8-5F8D2B172FA3}"/>
              </a:ext>
            </a:extLst>
          </p:cNvPr>
          <p:cNvSpPr>
            <a:spLocks noGrp="1"/>
          </p:cNvSpPr>
          <p:nvPr>
            <p:ph type="dt" sz="half" idx="10"/>
          </p:nvPr>
        </p:nvSpPr>
        <p:spPr/>
        <p:txBody>
          <a:bodyPr/>
          <a:lstStyle/>
          <a:p>
            <a:fld id="{A3A7CA90-CE39-9544-B717-4236EF5BE7FD}" type="datetimeFigureOut">
              <a:rPr lang="en-US" smtClean="0"/>
              <a:t>10/3/2023</a:t>
            </a:fld>
            <a:endParaRPr lang="en-US"/>
          </a:p>
        </p:txBody>
      </p:sp>
      <p:sp>
        <p:nvSpPr>
          <p:cNvPr id="6" name="Footer Placeholder 5">
            <a:extLst>
              <a:ext uri="{FF2B5EF4-FFF2-40B4-BE49-F238E27FC236}">
                <a16:creationId xmlns:a16="http://schemas.microsoft.com/office/drawing/2014/main" id="{F95F146C-A940-0944-98B6-71CEDC5918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50E05A-06B0-7D45-A067-47EBC4624A44}"/>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9120583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FF3F4EB-AA04-1F4B-8034-092D7584009D}"/>
              </a:ext>
            </a:extLst>
          </p:cNvPr>
          <p:cNvSpPr>
            <a:spLocks noGrp="1"/>
          </p:cNvSpPr>
          <p:nvPr>
            <p:ph type="dt" sz="half" idx="10"/>
          </p:nvPr>
        </p:nvSpPr>
        <p:spPr/>
        <p:txBody>
          <a:bodyPr/>
          <a:lstStyle/>
          <a:p>
            <a:fld id="{A3A7CA90-CE39-9544-B717-4236EF5BE7FD}" type="datetimeFigureOut">
              <a:rPr lang="en-US" smtClean="0"/>
              <a:t>10/3/2023</a:t>
            </a:fld>
            <a:endParaRPr lang="en-US"/>
          </a:p>
        </p:txBody>
      </p:sp>
      <p:sp>
        <p:nvSpPr>
          <p:cNvPr id="6" name="Footer Placeholder 5">
            <a:extLst>
              <a:ext uri="{FF2B5EF4-FFF2-40B4-BE49-F238E27FC236}">
                <a16:creationId xmlns:a16="http://schemas.microsoft.com/office/drawing/2014/main" id="{877E27EE-B32D-1343-8A40-6FA176157E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3795AD-575B-7348-86F1-42131C59906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8594394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88421-47F6-6442-B364-C0058273B26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08ECF55-AC2A-494B-9BB1-B8235327499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1A50A2-E222-5544-ABB6-71C28C924D6C}"/>
              </a:ext>
            </a:extLst>
          </p:cNvPr>
          <p:cNvSpPr>
            <a:spLocks noGrp="1"/>
          </p:cNvSpPr>
          <p:nvPr>
            <p:ph type="dt" sz="half" idx="10"/>
          </p:nvPr>
        </p:nvSpPr>
        <p:spPr/>
        <p:txBody>
          <a:bodyPr/>
          <a:lstStyle/>
          <a:p>
            <a:fld id="{A3A7CA90-CE39-9544-B717-4236EF5BE7FD}" type="datetimeFigureOut">
              <a:rPr lang="en-US" smtClean="0"/>
              <a:t>10/3/2023</a:t>
            </a:fld>
            <a:endParaRPr lang="en-US"/>
          </a:p>
        </p:txBody>
      </p:sp>
      <p:sp>
        <p:nvSpPr>
          <p:cNvPr id="5" name="Footer Placeholder 4">
            <a:extLst>
              <a:ext uri="{FF2B5EF4-FFF2-40B4-BE49-F238E27FC236}">
                <a16:creationId xmlns:a16="http://schemas.microsoft.com/office/drawing/2014/main" id="{757AE5F8-E078-5741-89A3-BC655FAE6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FC7774-F832-DB4E-B481-BE07DF449AE6}"/>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5635249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B9B33E-C804-D144-B43A-D34DBAC247E1}"/>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BFC454E-A2EE-524A-AD47-EBFAB0C77AF8}"/>
              </a:ext>
            </a:extLst>
          </p:cNvPr>
          <p:cNvSpPr>
            <a:spLocks noGrp="1"/>
          </p:cNvSpPr>
          <p:nvPr>
            <p:ph type="body" orient="vert" idx="1"/>
          </p:nvPr>
        </p:nvSpPr>
        <p:spPr>
          <a:xfrm>
            <a:off x="628650" y="365125"/>
            <a:ext cx="57626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5C80D4-B69B-644C-A0E4-1A71F49CBEA0}"/>
              </a:ext>
            </a:extLst>
          </p:cNvPr>
          <p:cNvSpPr>
            <a:spLocks noGrp="1"/>
          </p:cNvSpPr>
          <p:nvPr>
            <p:ph type="dt" sz="half" idx="10"/>
          </p:nvPr>
        </p:nvSpPr>
        <p:spPr/>
        <p:txBody>
          <a:bodyPr/>
          <a:lstStyle/>
          <a:p>
            <a:fld id="{A3A7CA90-CE39-9544-B717-4236EF5BE7FD}" type="datetimeFigureOut">
              <a:rPr lang="en-US" smtClean="0"/>
              <a:t>10/3/2023</a:t>
            </a:fld>
            <a:endParaRPr lang="en-US"/>
          </a:p>
        </p:txBody>
      </p:sp>
      <p:sp>
        <p:nvSpPr>
          <p:cNvPr id="5" name="Footer Placeholder 4">
            <a:extLst>
              <a:ext uri="{FF2B5EF4-FFF2-40B4-BE49-F238E27FC236}">
                <a16:creationId xmlns:a16="http://schemas.microsoft.com/office/drawing/2014/main" id="{697577A6-215A-2B4A-A89E-DA71DB42B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004F7E-969C-9C41-BBEC-83D0AF923EE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640410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10/3/2023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9" name="Picture 8">
            <a:extLst>
              <a:ext uri="{FF2B5EF4-FFF2-40B4-BE49-F238E27FC236}">
                <a16:creationId xmlns:a16="http://schemas.microsoft.com/office/drawing/2014/main" id="{C445454C-B092-DF4A-81BE-4BFFFEE7BA2F}"/>
              </a:ext>
            </a:extLst>
          </p:cNvPr>
          <p:cNvPicPr>
            <a:picLocks noChangeAspect="1"/>
          </p:cNvPicPr>
          <p:nvPr userDrawn="1"/>
        </p:nvPicPr>
        <p:blipFill>
          <a:blip r:embed="rId13"/>
          <a:stretch>
            <a:fillRect/>
          </a:stretch>
        </p:blipFill>
        <p:spPr>
          <a:xfrm>
            <a:off x="0" y="22163"/>
            <a:ext cx="9144000" cy="6813673"/>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ED92FE-8882-7242-9639-282F9DD479B6}"/>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10/3/2023</a:t>
            </a:fld>
            <a:endParaRPr lang="en-US"/>
          </a:p>
        </p:txBody>
      </p:sp>
      <p:sp>
        <p:nvSpPr>
          <p:cNvPr id="5" name="Footer Placeholder 4">
            <a:extLst>
              <a:ext uri="{FF2B5EF4-FFF2-40B4-BE49-F238E27FC236}">
                <a16:creationId xmlns:a16="http://schemas.microsoft.com/office/drawing/2014/main" id="{129040EB-BF3E-E54A-9C41-1817E3F5FD1E}"/>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5653A6-0352-8E47-9F42-D78D8AF273D7}"/>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18.xml"/><Relationship Id="rId5" Type="http://schemas.openxmlformats.org/officeDocument/2006/relationships/image" Target="../media/image8.JPG"/><Relationship Id="rId4" Type="http://schemas.openxmlformats.org/officeDocument/2006/relationships/image" Target="../media/image7.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13.xml"/><Relationship Id="rId1" Type="http://schemas.openxmlformats.org/officeDocument/2006/relationships/tags" Target="../tags/tag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slides/_rels/slide2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tiff"/><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1B3D4E-1CBE-CC94-7C37-C111E1ED3245}"/>
              </a:ext>
            </a:extLst>
          </p:cNvPr>
          <p:cNvSpPr txBox="1"/>
          <p:nvPr/>
        </p:nvSpPr>
        <p:spPr>
          <a:xfrm>
            <a:off x="755374" y="3896139"/>
            <a:ext cx="6917635" cy="830997"/>
          </a:xfrm>
          <a:prstGeom prst="rect">
            <a:avLst/>
          </a:prstGeom>
          <a:noFill/>
        </p:spPr>
        <p:txBody>
          <a:bodyPr wrap="square" rtlCol="0">
            <a:spAutoFit/>
          </a:bodyPr>
          <a:lstStyle/>
          <a:p>
            <a:r>
              <a:rPr lang="en-US" sz="2400" dirty="0">
                <a:solidFill>
                  <a:schemeClr val="bg1"/>
                </a:solidFill>
              </a:rPr>
              <a:t>Welcome to ECDE7015: Session 1 2023-24 </a:t>
            </a:r>
          </a:p>
          <a:p>
            <a:r>
              <a:rPr lang="en-US" sz="2400" dirty="0">
                <a:solidFill>
                  <a:schemeClr val="bg1"/>
                </a:solidFill>
              </a:rPr>
              <a:t>3 October 2023</a:t>
            </a: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81437" y="1272638"/>
            <a:ext cx="6878795" cy="3508653"/>
          </a:xfrm>
          <a:prstGeom prst="rect">
            <a:avLst/>
          </a:prstGeom>
        </p:spPr>
        <p:txBody>
          <a:bodyPr wrap="square">
            <a:spAutoFit/>
          </a:bodyPr>
          <a:lstStyle/>
          <a:p>
            <a:pPr algn="ctr"/>
            <a:r>
              <a:rPr lang="en-GB" sz="3200" b="1" dirty="0"/>
              <a:t>Doctorate in Education (EdD)</a:t>
            </a:r>
          </a:p>
          <a:p>
            <a:pPr algn="ctr"/>
            <a:endParaRPr lang="en-GB" sz="3200" b="1" dirty="0"/>
          </a:p>
          <a:p>
            <a:pPr algn="ctr"/>
            <a:r>
              <a:rPr lang="en-GB" sz="2800" dirty="0"/>
              <a:t>Module 1: ECDE7015   </a:t>
            </a:r>
          </a:p>
          <a:p>
            <a:pPr algn="ctr"/>
            <a:endParaRPr lang="en-GB" sz="2800" dirty="0"/>
          </a:p>
          <a:p>
            <a:pPr algn="ctr"/>
            <a:r>
              <a:rPr lang="en-GB" sz="2800" dirty="0"/>
              <a:t>Exploring Contemporary Issues in Education 1: Policy Review and Critical Analysis   </a:t>
            </a:r>
          </a:p>
          <a:p>
            <a:endParaRPr lang="en-GB" sz="2800" b="1" dirty="0"/>
          </a:p>
          <a:p>
            <a:endParaRPr lang="en-GB" b="1" dirty="0"/>
          </a:p>
        </p:txBody>
      </p:sp>
    </p:spTree>
    <p:extLst>
      <p:ext uri="{BB962C8B-B14F-4D97-AF65-F5344CB8AC3E}">
        <p14:creationId xmlns:p14="http://schemas.microsoft.com/office/powerpoint/2010/main" val="65351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7564" y="789121"/>
            <a:ext cx="8931965" cy="6678751"/>
          </a:xfrm>
          <a:prstGeom prst="rect">
            <a:avLst/>
          </a:prstGeom>
          <a:noFill/>
        </p:spPr>
        <p:txBody>
          <a:bodyPr wrap="square" rtlCol="0">
            <a:spAutoFit/>
          </a:bodyPr>
          <a:lstStyle/>
          <a:p>
            <a:r>
              <a:rPr lang="en-GB" sz="3600" b="1" dirty="0"/>
              <a:t>Welcome to today and an agenda..</a:t>
            </a:r>
          </a:p>
          <a:p>
            <a:endParaRPr lang="en-GB" sz="3600" dirty="0"/>
          </a:p>
          <a:p>
            <a:pPr marL="342900" indent="-342900">
              <a:buFont typeface="Arial" panose="020B0604020202020204" pitchFamily="34" charset="0"/>
              <a:buChar char="•"/>
            </a:pPr>
            <a:r>
              <a:rPr lang="en-GB" sz="2800" dirty="0"/>
              <a:t>Programme overview/ An introduction to Module </a:t>
            </a:r>
          </a:p>
          <a:p>
            <a:pPr marL="342900" indent="-342900">
              <a:buFont typeface="Arial" panose="020B0604020202020204" pitchFamily="34" charset="0"/>
              <a:buChar char="•"/>
            </a:pPr>
            <a:r>
              <a:rPr lang="en-GB" sz="2800" dirty="0"/>
              <a:t>Introductions – welcome- and activities</a:t>
            </a:r>
          </a:p>
          <a:p>
            <a:pPr marL="342900" indent="-342900">
              <a:buFont typeface="Arial" panose="020B0604020202020204" pitchFamily="34" charset="0"/>
              <a:buChar char="•"/>
            </a:pPr>
            <a:r>
              <a:rPr lang="en-GB" sz="2800" dirty="0"/>
              <a:t>From describing issues to developing criticality</a:t>
            </a:r>
          </a:p>
          <a:p>
            <a:pPr marL="342900" indent="-342900">
              <a:buFont typeface="Arial" panose="020B0604020202020204" pitchFamily="34" charset="0"/>
              <a:buChar char="•"/>
            </a:pPr>
            <a:r>
              <a:rPr lang="en-GB" sz="2800" dirty="0"/>
              <a:t>Policy analysis</a:t>
            </a:r>
          </a:p>
          <a:p>
            <a:pPr marL="342900" indent="-342900">
              <a:buFont typeface="Arial" panose="020B0604020202020204" pitchFamily="34" charset="0"/>
              <a:buChar char="•"/>
            </a:pPr>
            <a:r>
              <a:rPr lang="en-GB" sz="2800" dirty="0"/>
              <a:t>Why different assessment? From presentations to blog writing and an article</a:t>
            </a:r>
          </a:p>
          <a:p>
            <a:pPr marL="342900" indent="-342900">
              <a:buFont typeface="Arial" panose="020B0604020202020204" pitchFamily="34" charset="0"/>
              <a:buChar char="•"/>
            </a:pPr>
            <a:r>
              <a:rPr lang="en-GB" sz="2800" dirty="0"/>
              <a:t>Navigating Moodle/ </a:t>
            </a:r>
            <a:r>
              <a:rPr lang="en-GB" sz="2800" dirty="0" err="1"/>
              <a:t>MyTSD</a:t>
            </a:r>
            <a:endParaRPr lang="en-GB" sz="2800" dirty="0"/>
          </a:p>
          <a:p>
            <a:pPr marL="457200" indent="-457200">
              <a:buFont typeface="Arial" panose="020B0604020202020204" pitchFamily="34" charset="0"/>
              <a:buChar char="•"/>
            </a:pPr>
            <a:r>
              <a:rPr lang="en-GB" sz="2800" dirty="0"/>
              <a:t>Useful resources/next steps</a:t>
            </a:r>
          </a:p>
          <a:p>
            <a:endParaRPr lang="en-GB" sz="2400" dirty="0"/>
          </a:p>
          <a:p>
            <a:endParaRPr lang="en-GB" sz="2400" dirty="0"/>
          </a:p>
          <a:p>
            <a:endParaRPr lang="en-GB" sz="2400" dirty="0"/>
          </a:p>
          <a:p>
            <a:endParaRPr lang="en-GB" sz="2400" dirty="0"/>
          </a:p>
          <a:p>
            <a:endParaRPr lang="en-GB" dirty="0"/>
          </a:p>
          <a:p>
            <a:endParaRPr lang="en-GB" dirty="0"/>
          </a:p>
        </p:txBody>
      </p:sp>
    </p:spTree>
    <p:extLst>
      <p:ext uri="{BB962C8B-B14F-4D97-AF65-F5344CB8AC3E}">
        <p14:creationId xmlns:p14="http://schemas.microsoft.com/office/powerpoint/2010/main" val="4064382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83097" y="463827"/>
            <a:ext cx="7672780" cy="4616648"/>
          </a:xfrm>
          <a:prstGeom prst="rect">
            <a:avLst/>
          </a:prstGeom>
        </p:spPr>
        <p:txBody>
          <a:bodyPr wrap="square">
            <a:spAutoFit/>
          </a:bodyPr>
          <a:lstStyle/>
          <a:p>
            <a:pPr algn="just"/>
            <a:r>
              <a:rPr lang="en-GB" sz="2400" b="1" dirty="0">
                <a:solidFill>
                  <a:srgbClr val="212121"/>
                </a:solidFill>
                <a:latin typeface="Calibri,sans-serif"/>
              </a:rPr>
              <a:t>A Welsh – and international context : </a:t>
            </a:r>
          </a:p>
          <a:p>
            <a:pPr algn="just"/>
            <a:endParaRPr lang="en-GB" b="1" dirty="0">
              <a:solidFill>
                <a:srgbClr val="212121"/>
              </a:solidFill>
              <a:latin typeface="Calibri,sans-serif"/>
            </a:endParaRPr>
          </a:p>
          <a:p>
            <a:pPr algn="just"/>
            <a:r>
              <a:rPr lang="en-GB" b="1" dirty="0">
                <a:solidFill>
                  <a:srgbClr val="212121"/>
                </a:solidFill>
                <a:latin typeface="Calibri,sans-serif"/>
              </a:rPr>
              <a:t>The Professional Doctorate in Education has been developed with the Welsh Government’s ambitious action plan, </a:t>
            </a:r>
            <a:r>
              <a:rPr lang="en-GB" b="1" i="1" dirty="0">
                <a:solidFill>
                  <a:srgbClr val="212121"/>
                </a:solidFill>
                <a:latin typeface="Calibri,sans-serif"/>
              </a:rPr>
              <a:t>Education in Wales: Our National Mission </a:t>
            </a:r>
            <a:r>
              <a:rPr lang="en-GB" b="1" dirty="0">
                <a:solidFill>
                  <a:srgbClr val="212121"/>
                </a:solidFill>
                <a:latin typeface="Calibri,sans-serif"/>
              </a:rPr>
              <a:t>(2017), in mind.</a:t>
            </a:r>
            <a:endParaRPr lang="en-GB" b="1" dirty="0">
              <a:solidFill>
                <a:srgbClr val="212121"/>
              </a:solidFill>
              <a:latin typeface="wf_segoe-ui_normal"/>
            </a:endParaRPr>
          </a:p>
          <a:p>
            <a:pPr algn="just"/>
            <a:r>
              <a:rPr lang="en-GB" b="1" dirty="0">
                <a:solidFill>
                  <a:srgbClr val="212121"/>
                </a:solidFill>
                <a:latin typeface="Calibri,sans-serif"/>
              </a:rPr>
              <a:t> </a:t>
            </a:r>
            <a:endParaRPr lang="en-GB" b="1" dirty="0">
              <a:solidFill>
                <a:srgbClr val="212121"/>
              </a:solidFill>
              <a:latin typeface="wf_segoe-ui_normal"/>
            </a:endParaRPr>
          </a:p>
          <a:p>
            <a:pPr algn="just"/>
            <a:r>
              <a:rPr lang="en-GB" b="1" dirty="0">
                <a:solidFill>
                  <a:srgbClr val="212121"/>
                </a:solidFill>
                <a:latin typeface="Calibri,sans-serif"/>
              </a:rPr>
              <a:t>As such, we are committed to supporting educators in Wales – and beyond – to be lifelong professional learners that reflect on and enhance their own practice to motivate and inspire the children and young people in their care.</a:t>
            </a:r>
            <a:endParaRPr lang="en-GB" b="1" dirty="0">
              <a:solidFill>
                <a:srgbClr val="212121"/>
              </a:solidFill>
              <a:latin typeface="wf_segoe-ui_normal"/>
            </a:endParaRPr>
          </a:p>
          <a:p>
            <a:r>
              <a:rPr lang="en-GB" dirty="0">
                <a:solidFill>
                  <a:srgbClr val="212121"/>
                </a:solidFill>
                <a:latin typeface="Calibri,sans-serif"/>
              </a:rPr>
              <a:t> </a:t>
            </a:r>
            <a:endParaRPr lang="en-GB" dirty="0">
              <a:solidFill>
                <a:srgbClr val="212121"/>
              </a:solidFill>
              <a:latin typeface="wf_segoe-ui_normal"/>
            </a:endParaRPr>
          </a:p>
          <a:p>
            <a:r>
              <a:rPr lang="en-GB" i="1" dirty="0">
                <a:solidFill>
                  <a:srgbClr val="212121"/>
                </a:solidFill>
                <a:latin typeface="Calibri,sans-serif"/>
              </a:rPr>
              <a:t> </a:t>
            </a:r>
            <a:endParaRPr lang="en-GB" dirty="0">
              <a:solidFill>
                <a:srgbClr val="212121"/>
              </a:solidFill>
              <a:latin typeface="wf_segoe-ui_normal"/>
            </a:endParaRPr>
          </a:p>
          <a:p>
            <a:pPr algn="ctr"/>
            <a:r>
              <a:rPr lang="en-GB" i="1" dirty="0">
                <a:solidFill>
                  <a:srgbClr val="212121"/>
                </a:solidFill>
                <a:latin typeface="Calibri,sans-serif"/>
              </a:rPr>
              <a:t>‘Teachers should be the most dedicated students in the classroom. We will support them to be lifelong professional learners to help raise standards for all our young people,’ </a:t>
            </a:r>
          </a:p>
          <a:p>
            <a:pPr algn="ctr"/>
            <a:endParaRPr lang="en-GB" i="1" dirty="0">
              <a:solidFill>
                <a:srgbClr val="212121"/>
              </a:solidFill>
              <a:latin typeface="Calibri,sans-serif"/>
            </a:endParaRPr>
          </a:p>
          <a:p>
            <a:pPr algn="ctr"/>
            <a:r>
              <a:rPr lang="en-GB" dirty="0">
                <a:solidFill>
                  <a:srgbClr val="212121"/>
                </a:solidFill>
                <a:latin typeface="Calibri,sans-serif"/>
              </a:rPr>
              <a:t>Wales Education Minister 2016-2021, Kirsty Williams MS</a:t>
            </a:r>
            <a:endParaRPr lang="en-GB" b="0" dirty="0">
              <a:solidFill>
                <a:srgbClr val="212121"/>
              </a:solidFill>
              <a:effectLst/>
              <a:latin typeface="wf_segoe-ui_normal"/>
            </a:endParaRPr>
          </a:p>
        </p:txBody>
      </p:sp>
    </p:spTree>
    <p:extLst>
      <p:ext uri="{BB962C8B-B14F-4D97-AF65-F5344CB8AC3E}">
        <p14:creationId xmlns:p14="http://schemas.microsoft.com/office/powerpoint/2010/main" val="2965897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5681D87-4BE6-45BA-AB07-735E390A2BAE}"/>
              </a:ext>
            </a:extLst>
          </p:cNvPr>
          <p:cNvSpPr>
            <a:spLocks noChangeArrowheads="1"/>
          </p:cNvSpPr>
          <p:nvPr/>
        </p:nvSpPr>
        <p:spPr bwMode="auto">
          <a:xfrm>
            <a:off x="384313" y="1014663"/>
            <a:ext cx="8428383" cy="490128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71415" tIns="0" rIns="0" bIns="19044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mn-lt"/>
              </a:rPr>
              <a:t>Part 1 (1.5 years)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mn-lt"/>
              </a:rPr>
              <a:t>Candidates will study the following Level 7 modules</a:t>
            </a:r>
            <a:endParaRPr kumimoji="0" lang="en-US" altLang="en-US" b="1" i="0" u="none" strike="noStrike" cap="none" normalizeH="0" baseline="0" dirty="0">
              <a:ln>
                <a:noFill/>
              </a:ln>
              <a:solidFill>
                <a:schemeClr val="tx1"/>
              </a:solidFill>
              <a:effectLst/>
              <a:latin typeface="+mn-l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FF0000"/>
                </a:solidFill>
                <a:effectLst/>
                <a:latin typeface="+mn-lt"/>
              </a:rPr>
              <a:t>Exploring Contemporary Issues in Education 1: Policy Review and Critical Analysis</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mn-lt"/>
              </a:rPr>
              <a:t>Introduction to Research Methods in Education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b="0"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mn-lt"/>
              </a:rPr>
              <a:t>In the second </a:t>
            </a:r>
            <a:r>
              <a:rPr lang="en-US" altLang="en-US" b="1" dirty="0">
                <a:solidFill>
                  <a:srgbClr val="000000"/>
                </a:solidFill>
                <a:latin typeface="+mn-lt"/>
              </a:rPr>
              <a:t>term </a:t>
            </a:r>
            <a:r>
              <a:rPr kumimoji="0" lang="en-US" altLang="en-US" b="0" i="0" u="none" strike="noStrike" cap="none" normalizeH="0" baseline="0" dirty="0">
                <a:ln>
                  <a:noFill/>
                </a:ln>
                <a:solidFill>
                  <a:srgbClr val="000000"/>
                </a:solidFill>
                <a:effectLst/>
                <a:latin typeface="+mn-lt"/>
              </a:rPr>
              <a:t>you will study two compulsory Level 7 modules:</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dirty="0">
              <a:solidFill>
                <a:srgbClr val="000000"/>
              </a:solidFill>
              <a:latin typeface="+mn-l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mn-lt"/>
              </a:rPr>
              <a:t>Writing a Critical Literature Review in Education</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mn-lt"/>
              </a:rPr>
              <a:t>Research Design and Management in Education</a:t>
            </a:r>
            <a:endParaRPr lang="en-US" altLang="en-US" dirty="0">
              <a:solidFill>
                <a:srgbClr val="000000"/>
              </a:solidFill>
              <a:latin typeface="+mn-l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altLang="en-US"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rgbClr val="000000"/>
                </a:solidFill>
                <a:effectLst/>
                <a:latin typeface="+mn-lt"/>
              </a:rPr>
              <a:t>The third </a:t>
            </a:r>
            <a:r>
              <a:rPr lang="en-US" altLang="en-US" b="1" dirty="0">
                <a:solidFill>
                  <a:srgbClr val="000000"/>
                </a:solidFill>
                <a:latin typeface="+mn-lt"/>
              </a:rPr>
              <a:t>term this year, and Autumn Term next year, </a:t>
            </a:r>
            <a:r>
              <a:rPr kumimoji="0" lang="en-US" altLang="en-US" b="0" i="0" u="none" strike="noStrike" cap="none" normalizeH="0" baseline="0" dirty="0">
                <a:ln>
                  <a:noFill/>
                </a:ln>
                <a:solidFill>
                  <a:srgbClr val="000000"/>
                </a:solidFill>
                <a:effectLst/>
                <a:latin typeface="+mn-lt"/>
              </a:rPr>
              <a:t>involves one practical and small scale research development module at Level 7 (your own small-scale research project):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0" i="0" u="none" strike="noStrike" cap="none" normalizeH="0" baseline="0" dirty="0">
              <a:ln>
                <a:noFill/>
              </a:ln>
              <a:solidFill>
                <a:schemeClr val="tx1"/>
              </a:solidFill>
              <a:effectLst/>
              <a:latin typeface="+mn-lt"/>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b="0" i="0" u="none" strike="noStrike" cap="none" normalizeH="0" baseline="0" dirty="0">
                <a:ln>
                  <a:noFill/>
                </a:ln>
                <a:solidFill>
                  <a:srgbClr val="000000"/>
                </a:solidFill>
                <a:effectLst/>
                <a:latin typeface="+mn-lt"/>
              </a:rPr>
              <a:t>Exploring Contemporary Issues in Education 2: Applying Critical </a:t>
            </a:r>
            <a:r>
              <a:rPr lang="en-US" altLang="en-US" dirty="0">
                <a:solidFill>
                  <a:srgbClr val="000000"/>
                </a:solidFill>
                <a:latin typeface="+mn-lt"/>
              </a:rPr>
              <a:t>S</a:t>
            </a:r>
            <a:r>
              <a:rPr kumimoji="0" lang="en-US" altLang="en-US" b="0" i="0" u="none" strike="noStrike" cap="none" normalizeH="0" baseline="0" dirty="0">
                <a:ln>
                  <a:noFill/>
                </a:ln>
                <a:solidFill>
                  <a:srgbClr val="000000"/>
                </a:solidFill>
                <a:effectLst/>
                <a:latin typeface="+mn-lt"/>
              </a:rPr>
              <a:t>kills, Contributing to Knowledge, Leading </a:t>
            </a:r>
            <a:r>
              <a:rPr lang="en-US" altLang="en-US" dirty="0">
                <a:solidFill>
                  <a:srgbClr val="000000"/>
                </a:solidFill>
                <a:latin typeface="+mn-lt"/>
              </a:rPr>
              <a:t>I</a:t>
            </a:r>
            <a:r>
              <a:rPr kumimoji="0" lang="en-US" altLang="en-US" b="0" i="0" u="none" strike="noStrike" cap="none" normalizeH="0" baseline="0" dirty="0">
                <a:ln>
                  <a:noFill/>
                </a:ln>
                <a:solidFill>
                  <a:srgbClr val="000000"/>
                </a:solidFill>
                <a:effectLst/>
                <a:latin typeface="+mn-lt"/>
              </a:rPr>
              <a:t>mprovement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0FF3D409-23D1-490A-B253-B288CCBCB19E}"/>
              </a:ext>
            </a:extLst>
          </p:cNvPr>
          <p:cNvSpPr>
            <a:spLocks noChangeArrowheads="1"/>
          </p:cNvSpPr>
          <p:nvPr/>
        </p:nvSpPr>
        <p:spPr bwMode="auto">
          <a:xfrm flipV="1">
            <a:off x="980661" y="5950225"/>
            <a:ext cx="7415991" cy="6626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n-lt"/>
            </a:endParaRPr>
          </a:p>
        </p:txBody>
      </p:sp>
      <p:sp>
        <p:nvSpPr>
          <p:cNvPr id="7" name="TextBox 6">
            <a:extLst>
              <a:ext uri="{FF2B5EF4-FFF2-40B4-BE49-F238E27FC236}">
                <a16:creationId xmlns:a16="http://schemas.microsoft.com/office/drawing/2014/main" id="{A845BC19-8938-47B3-9709-74B9C3746CE8}"/>
              </a:ext>
            </a:extLst>
          </p:cNvPr>
          <p:cNvSpPr txBox="1"/>
          <p:nvPr/>
        </p:nvSpPr>
        <p:spPr>
          <a:xfrm>
            <a:off x="768626" y="254921"/>
            <a:ext cx="7487351" cy="707886"/>
          </a:xfrm>
          <a:prstGeom prst="rect">
            <a:avLst/>
          </a:prstGeom>
          <a:noFill/>
        </p:spPr>
        <p:txBody>
          <a:bodyPr wrap="square">
            <a:spAutoFit/>
          </a:bodyPr>
          <a:lstStyle/>
          <a:p>
            <a:r>
              <a:rPr lang="en-GB" sz="2000" b="1" dirty="0">
                <a:solidFill>
                  <a:srgbClr val="212121"/>
                </a:solidFill>
                <a:latin typeface="Calibri,sans-serif"/>
              </a:rPr>
              <a:t>The full-time Professional Doctorate in Education – a tale of two parts</a:t>
            </a:r>
            <a:endParaRPr lang="en-GB" sz="2000" dirty="0"/>
          </a:p>
        </p:txBody>
      </p:sp>
    </p:spTree>
    <p:extLst>
      <p:ext uri="{BB962C8B-B14F-4D97-AF65-F5344CB8AC3E}">
        <p14:creationId xmlns:p14="http://schemas.microsoft.com/office/powerpoint/2010/main" val="4092324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A595F38-03DA-57F8-A83A-BDC21C7A8FC4}"/>
              </a:ext>
            </a:extLst>
          </p:cNvPr>
          <p:cNvSpPr txBox="1"/>
          <p:nvPr/>
        </p:nvSpPr>
        <p:spPr>
          <a:xfrm>
            <a:off x="702365" y="1139685"/>
            <a:ext cx="7381461" cy="3231654"/>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00000"/>
                </a:solidFill>
                <a:effectLst/>
                <a:latin typeface="+mn-lt"/>
              </a:rPr>
              <a:t>The second part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b="1" dirty="0">
              <a:solidFill>
                <a:srgbClr val="000000"/>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1" i="0" u="none" strike="noStrike" cap="none" normalizeH="0" baseline="0" dirty="0">
              <a:ln>
                <a:noFill/>
              </a:ln>
              <a:solidFill>
                <a:srgbClr val="000000"/>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00000"/>
                </a:solidFill>
                <a:effectLst/>
                <a:latin typeface="+mn-lt"/>
              </a:rPr>
              <a:t>Part 2 (</a:t>
            </a:r>
            <a:r>
              <a:rPr lang="en-US" altLang="en-US" sz="2000" b="1" dirty="0">
                <a:solidFill>
                  <a:srgbClr val="000000"/>
                </a:solidFill>
                <a:latin typeface="+mn-lt"/>
              </a:rPr>
              <a:t>2 </a:t>
            </a:r>
            <a:r>
              <a:rPr kumimoji="0" lang="en-US" altLang="en-US" sz="2000" b="1" i="0" u="none" strike="noStrike" cap="none" normalizeH="0" baseline="0" dirty="0">
                <a:ln>
                  <a:noFill/>
                </a:ln>
                <a:solidFill>
                  <a:srgbClr val="000000"/>
                </a:solidFill>
                <a:effectLst/>
                <a:latin typeface="+mn-lt"/>
              </a:rPr>
              <a:t>years+)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mn-lt"/>
              </a:rPr>
              <a:t>The second part of the </a:t>
            </a:r>
            <a:r>
              <a:rPr kumimoji="0" lang="en-US" altLang="en-US" sz="1800" b="0" i="0" u="none" strike="noStrike" cap="none" normalizeH="0" baseline="0" dirty="0" err="1">
                <a:ln>
                  <a:noFill/>
                </a:ln>
                <a:solidFill>
                  <a:srgbClr val="000000"/>
                </a:solidFill>
                <a:effectLst/>
                <a:latin typeface="+mn-lt"/>
              </a:rPr>
              <a:t>programme</a:t>
            </a:r>
            <a:r>
              <a:rPr kumimoji="0" lang="en-US" altLang="en-US" sz="1800" b="0" i="0" u="none" strike="noStrike" cap="none" normalizeH="0" baseline="0" dirty="0">
                <a:ln>
                  <a:noFill/>
                </a:ln>
                <a:solidFill>
                  <a:srgbClr val="000000"/>
                </a:solidFill>
                <a:effectLst/>
                <a:latin typeface="+mn-lt"/>
              </a:rPr>
              <a:t> comprises the research thesis at Level 8 which requires the production of a 60,000 word report.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mn-lt"/>
              </a:rPr>
              <a:t>Research is focused on workplace practice, enabling advanced practitioners to undertake a doctoral </a:t>
            </a:r>
            <a:r>
              <a:rPr kumimoji="0" lang="en-US" altLang="en-US" sz="1800" b="0" i="0" u="none" strike="noStrike" cap="none" normalizeH="0" baseline="0" dirty="0" err="1">
                <a:ln>
                  <a:noFill/>
                </a:ln>
                <a:solidFill>
                  <a:srgbClr val="000000"/>
                </a:solidFill>
                <a:effectLst/>
                <a:latin typeface="+mn-lt"/>
              </a:rPr>
              <a:t>programme</a:t>
            </a:r>
            <a:r>
              <a:rPr kumimoji="0" lang="en-US" altLang="en-US" sz="1800" b="0" i="0" u="none" strike="noStrike" cap="none" normalizeH="0" baseline="0" dirty="0">
                <a:ln>
                  <a:noFill/>
                </a:ln>
                <a:solidFill>
                  <a:srgbClr val="000000"/>
                </a:solidFill>
                <a:effectLst/>
                <a:latin typeface="+mn-lt"/>
              </a:rPr>
              <a:t> whilst also making a significant contribution to their own professional practice as well as their </a:t>
            </a:r>
            <a:r>
              <a:rPr kumimoji="0" lang="en-US" altLang="en-US" sz="1800" b="0" i="0" u="none" strike="noStrike" cap="none" normalizeH="0" baseline="0" dirty="0" err="1">
                <a:ln>
                  <a:noFill/>
                </a:ln>
                <a:solidFill>
                  <a:srgbClr val="000000"/>
                </a:solidFill>
                <a:effectLst/>
                <a:latin typeface="+mn-lt"/>
              </a:rPr>
              <a:t>organisation’s</a:t>
            </a:r>
            <a:r>
              <a:rPr kumimoji="0" lang="en-US" altLang="en-US" sz="1800" b="0" i="0" u="none" strike="noStrike" cap="none" normalizeH="0" baseline="0" dirty="0">
                <a:ln>
                  <a:noFill/>
                </a:ln>
                <a:solidFill>
                  <a:srgbClr val="000000"/>
                </a:solidFill>
                <a:effectLst/>
                <a:latin typeface="+mn-lt"/>
              </a:rPr>
              <a:t> strategic development.</a:t>
            </a:r>
            <a:endParaRPr kumimoji="0" lang="en-US" altLang="en-US" sz="2800" b="0" i="0" u="none" strike="noStrike" cap="none" normalizeH="0" baseline="0" dirty="0">
              <a:ln>
                <a:noFill/>
              </a:ln>
              <a:solidFill>
                <a:schemeClr val="tx1"/>
              </a:solidFill>
              <a:effectLst/>
              <a:latin typeface="+mn-lt"/>
            </a:endParaRPr>
          </a:p>
        </p:txBody>
      </p:sp>
    </p:spTree>
    <p:extLst>
      <p:ext uri="{BB962C8B-B14F-4D97-AF65-F5344CB8AC3E}">
        <p14:creationId xmlns:p14="http://schemas.microsoft.com/office/powerpoint/2010/main" val="9052050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81437" y="1272638"/>
            <a:ext cx="6878795" cy="3508653"/>
          </a:xfrm>
          <a:prstGeom prst="rect">
            <a:avLst/>
          </a:prstGeom>
        </p:spPr>
        <p:txBody>
          <a:bodyPr wrap="square">
            <a:spAutoFit/>
          </a:bodyPr>
          <a:lstStyle/>
          <a:p>
            <a:pPr algn="ctr"/>
            <a:r>
              <a:rPr lang="en-GB" sz="3200" b="1" dirty="0"/>
              <a:t>Doctorate in Education (EdD)</a:t>
            </a:r>
          </a:p>
          <a:p>
            <a:pPr algn="ctr"/>
            <a:endParaRPr lang="en-GB" sz="3200" b="1" dirty="0"/>
          </a:p>
          <a:p>
            <a:pPr algn="ctr"/>
            <a:r>
              <a:rPr lang="en-GB" sz="2800" dirty="0"/>
              <a:t>Module 1: ECDE7015   </a:t>
            </a:r>
          </a:p>
          <a:p>
            <a:pPr algn="ctr"/>
            <a:endParaRPr lang="en-GB" sz="2800" dirty="0"/>
          </a:p>
          <a:p>
            <a:pPr algn="ctr"/>
            <a:r>
              <a:rPr lang="en-GB" sz="2800" dirty="0"/>
              <a:t>Exploring Contemporary Issues in Education 1: Policy Review and Critical Analysis   </a:t>
            </a:r>
          </a:p>
          <a:p>
            <a:endParaRPr lang="en-GB" sz="2800" b="1" dirty="0"/>
          </a:p>
          <a:p>
            <a:endParaRPr lang="en-GB" b="1" dirty="0"/>
          </a:p>
        </p:txBody>
      </p:sp>
    </p:spTree>
    <p:extLst>
      <p:ext uri="{BB962C8B-B14F-4D97-AF65-F5344CB8AC3E}">
        <p14:creationId xmlns:p14="http://schemas.microsoft.com/office/powerpoint/2010/main" val="1743118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7285" y="1639089"/>
            <a:ext cx="8069429" cy="3570208"/>
          </a:xfrm>
          <a:prstGeom prst="rect">
            <a:avLst/>
          </a:prstGeom>
        </p:spPr>
        <p:txBody>
          <a:bodyPr wrap="square">
            <a:spAutoFit/>
          </a:bodyPr>
          <a:lstStyle/>
          <a:p>
            <a:pPr algn="ctr"/>
            <a:r>
              <a:rPr lang="en-GB" sz="2800" b="1" dirty="0"/>
              <a:t>7015 Full-Time Module : Support Team</a:t>
            </a:r>
          </a:p>
          <a:p>
            <a:pPr algn="ctr"/>
            <a:endParaRPr lang="en-GB" sz="2800" b="1" dirty="0"/>
          </a:p>
          <a:p>
            <a:pPr algn="ctr"/>
            <a:endParaRPr lang="en-GB" sz="2800" b="1" dirty="0"/>
          </a:p>
          <a:p>
            <a:pPr algn="ctr"/>
            <a:endParaRPr lang="en-GB" sz="2800" b="1" dirty="0"/>
          </a:p>
          <a:p>
            <a:pPr algn="ctr"/>
            <a:endParaRPr lang="en-GB" sz="2800" b="1" dirty="0"/>
          </a:p>
          <a:p>
            <a:pPr algn="ctr"/>
            <a:r>
              <a:rPr lang="en-GB" sz="2800" b="1" dirty="0"/>
              <a:t>  </a:t>
            </a:r>
          </a:p>
          <a:p>
            <a:pPr algn="ctr"/>
            <a:endParaRPr lang="en-GB" sz="2000" b="1" dirty="0"/>
          </a:p>
          <a:p>
            <a:r>
              <a:rPr lang="en-GB" sz="2000" dirty="0"/>
              <a:t>   </a:t>
            </a:r>
          </a:p>
          <a:p>
            <a:r>
              <a:rPr lang="en-GB" dirty="0"/>
              <a:t> </a:t>
            </a:r>
            <a:endParaRPr lang="en-US" dirty="0"/>
          </a:p>
        </p:txBody>
      </p:sp>
      <p:graphicFrame>
        <p:nvGraphicFramePr>
          <p:cNvPr id="3" name="Table 2">
            <a:extLst>
              <a:ext uri="{FF2B5EF4-FFF2-40B4-BE49-F238E27FC236}">
                <a16:creationId xmlns:a16="http://schemas.microsoft.com/office/drawing/2014/main" id="{47599B19-140A-8F13-DABB-2B33EAEA5518}"/>
              </a:ext>
            </a:extLst>
          </p:cNvPr>
          <p:cNvGraphicFramePr>
            <a:graphicFrameLocks noGrp="1"/>
          </p:cNvGraphicFramePr>
          <p:nvPr>
            <p:extLst>
              <p:ext uri="{D42A27DB-BD31-4B8C-83A1-F6EECF244321}">
                <p14:modId xmlns:p14="http://schemas.microsoft.com/office/powerpoint/2010/main" val="1027463128"/>
              </p:ext>
            </p:extLst>
          </p:nvPr>
        </p:nvGraphicFramePr>
        <p:xfrm>
          <a:off x="537284" y="2663687"/>
          <a:ext cx="8069429" cy="1961321"/>
        </p:xfrm>
        <a:graphic>
          <a:graphicData uri="http://schemas.openxmlformats.org/drawingml/2006/table">
            <a:tbl>
              <a:tblPr/>
              <a:tblGrid>
                <a:gridCol w="3482752">
                  <a:extLst>
                    <a:ext uri="{9D8B030D-6E8A-4147-A177-3AD203B41FA5}">
                      <a16:colId xmlns:a16="http://schemas.microsoft.com/office/drawing/2014/main" val="1368125542"/>
                    </a:ext>
                  </a:extLst>
                </a:gridCol>
                <a:gridCol w="4586677">
                  <a:extLst>
                    <a:ext uri="{9D8B030D-6E8A-4147-A177-3AD203B41FA5}">
                      <a16:colId xmlns:a16="http://schemas.microsoft.com/office/drawing/2014/main" val="1111609255"/>
                    </a:ext>
                  </a:extLst>
                </a:gridCol>
              </a:tblGrid>
              <a:tr h="1311020">
                <a:tc>
                  <a:txBody>
                    <a:bodyPr/>
                    <a:lstStyle/>
                    <a:p>
                      <a:r>
                        <a:rPr lang="en-GB" b="0" dirty="0">
                          <a:effectLst/>
                          <a:latin typeface="Arial" panose="020B0604020202020204" pitchFamily="34" charset="0"/>
                        </a:rPr>
                        <a:t>Dr Iain Jones</a:t>
                      </a:r>
                    </a:p>
                  </a:txBody>
                  <a:tcPr marL="47625" marR="47625" marT="0" marB="0">
                    <a:lnL>
                      <a:noFill/>
                    </a:lnL>
                    <a:lnR>
                      <a:noFill/>
                    </a:lnR>
                    <a:lnT>
                      <a:noFill/>
                    </a:lnT>
                    <a:lnB>
                      <a:noFill/>
                    </a:lnB>
                  </a:tcPr>
                </a:tc>
                <a:tc>
                  <a:txBody>
                    <a:bodyPr/>
                    <a:lstStyle/>
                    <a:p>
                      <a:r>
                        <a:rPr lang="en-GB" dirty="0" err="1">
                          <a:effectLst/>
                          <a:latin typeface="Arial" panose="020B0604020202020204" pitchFamily="34" charset="0"/>
                        </a:rPr>
                        <a:t>i.jones@uwtsd.ac.uk</a:t>
                      </a:r>
                      <a:endParaRPr lang="en-GB" dirty="0">
                        <a:effectLst/>
                        <a:latin typeface="Arial" panose="020B0604020202020204" pitchFamily="34" charset="0"/>
                      </a:endParaRPr>
                    </a:p>
                  </a:txBody>
                  <a:tcPr marL="47625" marR="47625" marT="0" marB="0">
                    <a:lnL>
                      <a:noFill/>
                    </a:lnL>
                    <a:lnR>
                      <a:noFill/>
                    </a:lnR>
                    <a:lnT>
                      <a:noFill/>
                    </a:lnT>
                    <a:lnB>
                      <a:noFill/>
                    </a:lnB>
                  </a:tcPr>
                </a:tc>
                <a:extLst>
                  <a:ext uri="{0D108BD9-81ED-4DB2-BD59-A6C34878D82A}">
                    <a16:rowId xmlns:a16="http://schemas.microsoft.com/office/drawing/2014/main" val="777053831"/>
                  </a:ext>
                </a:extLst>
              </a:tr>
              <a:tr h="650301">
                <a:tc>
                  <a:txBody>
                    <a:bodyPr/>
                    <a:lstStyle/>
                    <a:p>
                      <a:r>
                        <a:rPr lang="en-GB">
                          <a:effectLst/>
                          <a:latin typeface="Arial" panose="020B0604020202020204" pitchFamily="34" charset="0"/>
                        </a:rPr>
                        <a:t>Dr Carolyne Obonyo </a:t>
                      </a:r>
                    </a:p>
                  </a:txBody>
                  <a:tcPr marL="47625" marR="47625" marT="0" marB="0">
                    <a:lnL>
                      <a:noFill/>
                    </a:lnL>
                    <a:lnR>
                      <a:noFill/>
                    </a:lnR>
                    <a:lnT>
                      <a:noFill/>
                    </a:lnT>
                    <a:lnB>
                      <a:noFill/>
                    </a:lnB>
                  </a:tcPr>
                </a:tc>
                <a:tc>
                  <a:txBody>
                    <a:bodyPr/>
                    <a:lstStyle/>
                    <a:p>
                      <a:r>
                        <a:rPr lang="en-GB" dirty="0" err="1">
                          <a:effectLst/>
                          <a:latin typeface="Arial" panose="020B0604020202020204" pitchFamily="34" charset="0"/>
                        </a:rPr>
                        <a:t>c.obonyo@uwtsd.ac.uk</a:t>
                      </a:r>
                      <a:r>
                        <a:rPr lang="en-GB" dirty="0">
                          <a:effectLst/>
                          <a:latin typeface="Arial" panose="020B0604020202020204" pitchFamily="34" charset="0"/>
                        </a:rPr>
                        <a:t> </a:t>
                      </a:r>
                    </a:p>
                  </a:txBody>
                  <a:tcPr marL="47625" marR="47625" marT="0" marB="0">
                    <a:lnL>
                      <a:noFill/>
                    </a:lnL>
                    <a:lnR>
                      <a:noFill/>
                    </a:lnR>
                    <a:lnT>
                      <a:noFill/>
                    </a:lnT>
                    <a:lnB>
                      <a:noFill/>
                    </a:lnB>
                  </a:tcPr>
                </a:tc>
                <a:extLst>
                  <a:ext uri="{0D108BD9-81ED-4DB2-BD59-A6C34878D82A}">
                    <a16:rowId xmlns:a16="http://schemas.microsoft.com/office/drawing/2014/main" val="1954922287"/>
                  </a:ext>
                </a:extLst>
              </a:tr>
            </a:tbl>
          </a:graphicData>
        </a:graphic>
      </p:graphicFrame>
    </p:spTree>
    <p:extLst>
      <p:ext uri="{BB962C8B-B14F-4D97-AF65-F5344CB8AC3E}">
        <p14:creationId xmlns:p14="http://schemas.microsoft.com/office/powerpoint/2010/main" val="3886024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3583" y="145775"/>
            <a:ext cx="8282608" cy="6217087"/>
          </a:xfrm>
          <a:prstGeom prst="rect">
            <a:avLst/>
          </a:prstGeom>
        </p:spPr>
        <p:txBody>
          <a:bodyPr wrap="square">
            <a:spAutoFit/>
          </a:bodyPr>
          <a:lstStyle/>
          <a:p>
            <a:pPr algn="ctr"/>
            <a:r>
              <a:rPr lang="en-GB" sz="2800" b="1" dirty="0"/>
              <a:t>Module 1: Aims</a:t>
            </a:r>
          </a:p>
          <a:p>
            <a:endParaRPr lang="en-GB" dirty="0"/>
          </a:p>
          <a:p>
            <a:pPr marL="285750" indent="-285750">
              <a:buFont typeface="Arial" panose="020B0604020202020204" pitchFamily="34" charset="0"/>
              <a:buChar char="•"/>
            </a:pPr>
            <a:r>
              <a:rPr lang="en-GB" sz="2000" dirty="0"/>
              <a:t>To develop the </a:t>
            </a:r>
            <a:r>
              <a:rPr lang="en-GB" sz="2000" b="1" dirty="0">
                <a:solidFill>
                  <a:schemeClr val="accent1">
                    <a:lumMod val="75000"/>
                  </a:schemeClr>
                </a:solidFill>
              </a:rPr>
              <a:t>higher-level critical and analytical skills </a:t>
            </a:r>
            <a:r>
              <a:rPr lang="en-GB" sz="2000" dirty="0"/>
              <a:t>required to </a:t>
            </a:r>
            <a:r>
              <a:rPr lang="en-GB" sz="2000" b="1" dirty="0">
                <a:solidFill>
                  <a:schemeClr val="accent1">
                    <a:lumMod val="75000"/>
                  </a:schemeClr>
                </a:solidFill>
              </a:rPr>
              <a:t>contribute meaningfully to the education debate</a:t>
            </a:r>
            <a:r>
              <a:rPr lang="en-GB" sz="2000" dirty="0"/>
              <a:t>, across </a:t>
            </a:r>
            <a:r>
              <a:rPr lang="en-GB" sz="2000" b="1" dirty="0">
                <a:solidFill>
                  <a:schemeClr val="accent1">
                    <a:lumMod val="75000"/>
                  </a:schemeClr>
                </a:solidFill>
              </a:rPr>
              <a:t>a variety of different platforms</a:t>
            </a:r>
            <a:r>
              <a:rPr lang="en-GB" sz="2000" dirty="0"/>
              <a:t>.</a:t>
            </a:r>
          </a:p>
          <a:p>
            <a:endParaRPr lang="en-GB" sz="2000" dirty="0"/>
          </a:p>
          <a:p>
            <a:pPr marL="285750" indent="-285750">
              <a:buFont typeface="Arial" panose="020B0604020202020204" pitchFamily="34" charset="0"/>
              <a:buChar char="•"/>
            </a:pPr>
            <a:r>
              <a:rPr lang="en-GB" sz="2000" dirty="0"/>
              <a:t>To critically evaluate contrasting approaches to one or more contemporary issues relating to education in Wales, the UK </a:t>
            </a:r>
            <a:r>
              <a:rPr lang="en-GB" sz="2000" b="1" dirty="0">
                <a:solidFill>
                  <a:srgbClr val="0070C0"/>
                </a:solidFill>
              </a:rPr>
              <a:t>and </a:t>
            </a:r>
            <a:r>
              <a:rPr lang="en-GB" sz="2000" dirty="0"/>
              <a:t>international contexts, taking into account differing educational orthodoxies.</a:t>
            </a:r>
          </a:p>
          <a:p>
            <a:endParaRPr lang="en-GB" sz="2000" dirty="0"/>
          </a:p>
          <a:p>
            <a:pPr marL="285750" indent="-285750">
              <a:buFont typeface="Arial" panose="020B0604020202020204" pitchFamily="34" charset="0"/>
              <a:buChar char="•"/>
            </a:pPr>
            <a:r>
              <a:rPr lang="en-GB" sz="2000" dirty="0"/>
              <a:t>To critically evaluate the presentation of contemporary educational issues and proposals in legislation, statutory and non-statutory guidance, through consultation documents and the representation of those issues and proposals in the press, social media and other channels.</a:t>
            </a:r>
          </a:p>
          <a:p>
            <a:endParaRPr lang="en-GB" sz="2000" dirty="0"/>
          </a:p>
          <a:p>
            <a:pPr marL="285750" indent="-285750">
              <a:buFont typeface="Arial" panose="020B0604020202020204" pitchFamily="34" charset="0"/>
              <a:buChar char="•"/>
            </a:pPr>
            <a:r>
              <a:rPr lang="en-GB" dirty="0"/>
              <a:t>To demonstrate a critical understanding of the development of education policy, its impact and its potential pitfalls; including its perception among policymakers, schools, teachers, parents, communities, and children and young people.</a:t>
            </a:r>
          </a:p>
          <a:p>
            <a:pPr marL="285750" indent="-285750">
              <a:buFont typeface="Arial" panose="020B0604020202020204" pitchFamily="34" charset="0"/>
              <a:buChar char="•"/>
            </a:pPr>
            <a:endParaRPr lang="en-GB" sz="2000" dirty="0"/>
          </a:p>
          <a:p>
            <a:endParaRPr lang="en-GB" dirty="0"/>
          </a:p>
        </p:txBody>
      </p:sp>
    </p:spTree>
    <p:extLst>
      <p:ext uri="{BB962C8B-B14F-4D97-AF65-F5344CB8AC3E}">
        <p14:creationId xmlns:p14="http://schemas.microsoft.com/office/powerpoint/2010/main" val="1831658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8787" y="982718"/>
            <a:ext cx="7646276" cy="3847207"/>
          </a:xfrm>
          <a:prstGeom prst="rect">
            <a:avLst/>
          </a:prstGeom>
        </p:spPr>
        <p:txBody>
          <a:bodyPr wrap="square">
            <a:spAutoFit/>
          </a:bodyPr>
          <a:lstStyle/>
          <a:p>
            <a:pPr algn="ctr"/>
            <a:r>
              <a:rPr lang="en-GB" sz="2800" b="1" dirty="0"/>
              <a:t>Module 1: Learning Outcomes </a:t>
            </a:r>
          </a:p>
          <a:p>
            <a:endParaRPr lang="en-GB" b="1" dirty="0"/>
          </a:p>
          <a:p>
            <a:r>
              <a:rPr lang="en-GB" dirty="0"/>
              <a:t>Upon the successful completion of this module, students should be able to demonstrate the ability to:  </a:t>
            </a:r>
          </a:p>
          <a:p>
            <a:endParaRPr lang="en-GB" dirty="0"/>
          </a:p>
          <a:p>
            <a:pPr marL="285750" indent="-285750">
              <a:buFont typeface="Arial" panose="020B0604020202020204" pitchFamily="34" charset="0"/>
              <a:buChar char="•"/>
            </a:pPr>
            <a:r>
              <a:rPr lang="en-GB" dirty="0"/>
              <a:t>Assess the impact of differing approaches to the presentation of policy, proposals and educational outcomes for differing audiences.</a:t>
            </a:r>
          </a:p>
          <a:p>
            <a:pPr marL="285750" indent="-285750">
              <a:buFont typeface="Arial" panose="020B0604020202020204" pitchFamily="34" charset="0"/>
              <a:buChar char="•"/>
            </a:pPr>
            <a:r>
              <a:rPr lang="en-GB" dirty="0"/>
              <a:t>Understand the evidence of impact that differing discourses have in promoting or mitigating the impact of educational change.</a:t>
            </a:r>
          </a:p>
          <a:p>
            <a:pPr marL="285750" indent="-285750">
              <a:buFont typeface="Arial" panose="020B0604020202020204" pitchFamily="34" charset="0"/>
              <a:buChar char="•"/>
            </a:pPr>
            <a:r>
              <a:rPr lang="en-GB" dirty="0"/>
              <a:t>Explore critically the relationship between education policy, implementation strategy and impact locally, nationally and internationally.</a:t>
            </a:r>
          </a:p>
          <a:p>
            <a:pPr marL="285750" indent="-285750">
              <a:buFont typeface="Arial" panose="020B0604020202020204" pitchFamily="34" charset="0"/>
              <a:buChar char="•"/>
            </a:pPr>
            <a:r>
              <a:rPr lang="en-GB" dirty="0"/>
              <a:t>Articulate an understanding of the challenges and opportunities in leading educational change successfully.</a:t>
            </a:r>
          </a:p>
        </p:txBody>
      </p:sp>
    </p:spTree>
    <p:extLst>
      <p:ext uri="{BB962C8B-B14F-4D97-AF65-F5344CB8AC3E}">
        <p14:creationId xmlns:p14="http://schemas.microsoft.com/office/powerpoint/2010/main" val="2090747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370470-1689-3765-CF9C-EF389C82EA0F}"/>
              </a:ext>
            </a:extLst>
          </p:cNvPr>
          <p:cNvSpPr txBox="1"/>
          <p:nvPr/>
        </p:nvSpPr>
        <p:spPr>
          <a:xfrm>
            <a:off x="397564" y="675861"/>
            <a:ext cx="8282609" cy="5447645"/>
          </a:xfrm>
          <a:prstGeom prst="rect">
            <a:avLst/>
          </a:prstGeom>
          <a:noFill/>
        </p:spPr>
        <p:txBody>
          <a:bodyPr wrap="square" rtlCol="0">
            <a:spAutoFit/>
          </a:bodyPr>
          <a:lstStyle/>
          <a:p>
            <a:r>
              <a:rPr lang="en-GB" sz="2400" b="1" dirty="0">
                <a:effectLst/>
              </a:rPr>
              <a:t>We hope that you will enjoy the module and we are here to teach and support you. </a:t>
            </a:r>
          </a:p>
          <a:p>
            <a:endParaRPr lang="en-GB" sz="2400" b="1" dirty="0">
              <a:effectLst/>
            </a:endParaRPr>
          </a:p>
          <a:p>
            <a:r>
              <a:rPr lang="en-GB" sz="2400" b="1" dirty="0">
                <a:effectLst/>
              </a:rPr>
              <a:t>You should aim to: </a:t>
            </a:r>
          </a:p>
          <a:p>
            <a:endParaRPr lang="en-GB" sz="2400" dirty="0">
              <a:effectLst/>
            </a:endParaRPr>
          </a:p>
          <a:p>
            <a:pPr>
              <a:buFont typeface="Arial" panose="020B0604020202020204" pitchFamily="34" charset="0"/>
              <a:buChar char="•"/>
            </a:pPr>
            <a:r>
              <a:rPr lang="en-GB" sz="2400" dirty="0">
                <a:effectLst/>
              </a:rPr>
              <a:t> Make good use of the University facilities and resources </a:t>
            </a:r>
          </a:p>
          <a:p>
            <a:pPr>
              <a:buFont typeface="Arial" panose="020B0604020202020204" pitchFamily="34" charset="0"/>
              <a:buChar char="•"/>
            </a:pPr>
            <a:r>
              <a:rPr lang="en-GB" sz="2400" dirty="0">
                <a:effectLst/>
              </a:rPr>
              <a:t> Attend, prepare and participate in all the sessions </a:t>
            </a:r>
          </a:p>
          <a:p>
            <a:pPr>
              <a:buFont typeface="Arial" panose="020B0604020202020204" pitchFamily="34" charset="0"/>
              <a:buChar char="•"/>
            </a:pPr>
            <a:r>
              <a:rPr lang="en-GB" sz="2400" dirty="0">
                <a:effectLst/>
              </a:rPr>
              <a:t> Be self-directed and more independent learners </a:t>
            </a:r>
          </a:p>
          <a:p>
            <a:pPr>
              <a:buFont typeface="Arial" panose="020B0604020202020204" pitchFamily="34" charset="0"/>
              <a:buChar char="•"/>
            </a:pPr>
            <a:r>
              <a:rPr lang="en-GB" sz="2400" dirty="0">
                <a:effectLst/>
              </a:rPr>
              <a:t> Manage your time and work to meet assignment deadlines </a:t>
            </a:r>
          </a:p>
          <a:p>
            <a:endParaRPr lang="en-GB" sz="2400" dirty="0">
              <a:effectLst/>
            </a:endParaRPr>
          </a:p>
          <a:p>
            <a:pPr>
              <a:buFont typeface="Arial" panose="020B0604020202020204" pitchFamily="34" charset="0"/>
              <a:buChar char="•"/>
            </a:pPr>
            <a:r>
              <a:rPr lang="en-GB" sz="2400" dirty="0">
                <a:effectLst/>
              </a:rPr>
              <a:t> </a:t>
            </a:r>
            <a:r>
              <a:rPr lang="en-GB" sz="2400" b="1" dirty="0">
                <a:effectLst/>
              </a:rPr>
              <a:t>Directly engage with and comment on each other's presentations – and other contributions</a:t>
            </a:r>
            <a:r>
              <a:rPr lang="en-GB" sz="2400" dirty="0">
                <a:effectLst/>
              </a:rPr>
              <a:t>- during taught group sessions and other directed activities. </a:t>
            </a:r>
          </a:p>
          <a:p>
            <a:br>
              <a:rPr lang="en-GB" dirty="0">
                <a:effectLst/>
                <a:latin typeface="Arial" panose="020B0604020202020204" pitchFamily="34" charset="0"/>
              </a:rPr>
            </a:br>
            <a:endParaRPr lang="en-GB" dirty="0">
              <a:effectLst/>
              <a:latin typeface="Arial" panose="020B0604020202020204" pitchFamily="34" charset="0"/>
            </a:endParaRPr>
          </a:p>
        </p:txBody>
      </p:sp>
    </p:spTree>
    <p:extLst>
      <p:ext uri="{BB962C8B-B14F-4D97-AF65-F5344CB8AC3E}">
        <p14:creationId xmlns:p14="http://schemas.microsoft.com/office/powerpoint/2010/main" val="2908147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F379772-3B32-BAFA-902D-5BDE7BBD74A3}"/>
              </a:ext>
            </a:extLst>
          </p:cNvPr>
          <p:cNvSpPr txBox="1"/>
          <p:nvPr/>
        </p:nvSpPr>
        <p:spPr>
          <a:xfrm>
            <a:off x="675861" y="450574"/>
            <a:ext cx="8017565" cy="7017306"/>
          </a:xfrm>
          <a:prstGeom prst="rect">
            <a:avLst/>
          </a:prstGeom>
          <a:noFill/>
        </p:spPr>
        <p:txBody>
          <a:bodyPr wrap="square" rtlCol="0">
            <a:spAutoFit/>
          </a:bodyPr>
          <a:lstStyle/>
          <a:p>
            <a:r>
              <a:rPr lang="en-US" b="1" dirty="0"/>
              <a:t>Module : </a:t>
            </a:r>
            <a:r>
              <a:rPr lang="en-US" b="1" dirty="0" err="1"/>
              <a:t>Organisation</a:t>
            </a:r>
            <a:r>
              <a:rPr lang="en-US" b="1" dirty="0"/>
              <a:t> of the sessions </a:t>
            </a:r>
          </a:p>
          <a:p>
            <a:endParaRPr lang="en-US" dirty="0"/>
          </a:p>
          <a:p>
            <a:r>
              <a:rPr lang="en-GB" dirty="0">
                <a:effectLst/>
                <a:latin typeface="Arial" panose="020B0604020202020204" pitchFamily="34" charset="0"/>
              </a:rPr>
              <a:t>This module has a total of 30 hours scheduled learning and 270 hours of independent learning. </a:t>
            </a:r>
          </a:p>
          <a:p>
            <a:endParaRPr lang="en-GB" dirty="0">
              <a:effectLst/>
              <a:latin typeface="Arial" panose="020B0604020202020204" pitchFamily="34" charset="0"/>
            </a:endParaRPr>
          </a:p>
          <a:p>
            <a:r>
              <a:rPr lang="en-GB" dirty="0">
                <a:effectLst/>
                <a:latin typeface="Arial" panose="020B0604020202020204" pitchFamily="34" charset="0"/>
              </a:rPr>
              <a:t>There are three full-days in October, November and December where participants and the module team work together. These are combined with a programme of </a:t>
            </a:r>
          </a:p>
          <a:p>
            <a:r>
              <a:rPr lang="en-GB" dirty="0">
                <a:effectLst/>
                <a:latin typeface="Arial" panose="020B0604020202020204" pitchFamily="34" charset="0"/>
              </a:rPr>
              <a:t>• Five fortnightly online Team classes ( see module handbook)</a:t>
            </a:r>
          </a:p>
          <a:p>
            <a:r>
              <a:rPr lang="en-GB" dirty="0">
                <a:effectLst/>
                <a:latin typeface="Arial" panose="020B0604020202020204" pitchFamily="34" charset="0"/>
              </a:rPr>
              <a:t>• Directed activities on the module </a:t>
            </a:r>
            <a:r>
              <a:rPr lang="en-GB" dirty="0" err="1">
                <a:effectLst/>
                <a:latin typeface="Arial" panose="020B0604020202020204" pitchFamily="34" charset="0"/>
              </a:rPr>
              <a:t>moodle</a:t>
            </a:r>
            <a:r>
              <a:rPr lang="en-GB" dirty="0">
                <a:effectLst/>
                <a:latin typeface="Arial" panose="020B0604020202020204" pitchFamily="34" charset="0"/>
              </a:rPr>
              <a:t> page </a:t>
            </a:r>
          </a:p>
          <a:p>
            <a:r>
              <a:rPr lang="en-GB" dirty="0">
                <a:effectLst/>
                <a:latin typeface="Arial" panose="020B0604020202020204" pitchFamily="34" charset="0"/>
              </a:rPr>
              <a:t>• Individual and group tutorials </a:t>
            </a:r>
          </a:p>
          <a:p>
            <a:endParaRPr lang="en-GB" dirty="0">
              <a:effectLst/>
              <a:latin typeface="Arial" panose="020B0604020202020204" pitchFamily="34" charset="0"/>
            </a:endParaRPr>
          </a:p>
          <a:p>
            <a:r>
              <a:rPr lang="en-GB" dirty="0">
                <a:effectLst/>
                <a:latin typeface="Arial" panose="020B0604020202020204" pitchFamily="34" charset="0"/>
              </a:rPr>
              <a:t>This blend of learning is designed to provide the core of the scheduled learning for the module and to support your further self-directed learning by individuals and the group/s of participants. </a:t>
            </a:r>
          </a:p>
          <a:p>
            <a:endParaRPr lang="en-GB" dirty="0">
              <a:latin typeface="Arial" panose="020B0604020202020204" pitchFamily="34" charset="0"/>
            </a:endParaRPr>
          </a:p>
          <a:p>
            <a:r>
              <a:rPr lang="en-GB" dirty="0">
                <a:effectLst/>
                <a:latin typeface="Arial" panose="020B0604020202020204" pitchFamily="34" charset="0"/>
              </a:rPr>
              <a:t>There are a range of formative activities and summative assessments that are highlighted in the module handbook</a:t>
            </a:r>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628378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3313AF-1A3C-588F-3A17-6F383D3AB1AD}"/>
              </a:ext>
            </a:extLst>
          </p:cNvPr>
          <p:cNvSpPr txBox="1"/>
          <p:nvPr/>
        </p:nvSpPr>
        <p:spPr>
          <a:xfrm>
            <a:off x="755374" y="1219200"/>
            <a:ext cx="7407965" cy="4801314"/>
          </a:xfrm>
          <a:prstGeom prst="rect">
            <a:avLst/>
          </a:prstGeom>
          <a:noFill/>
        </p:spPr>
        <p:txBody>
          <a:bodyPr wrap="square" rtlCol="0">
            <a:spAutoFit/>
          </a:bodyPr>
          <a:lstStyle/>
          <a:p>
            <a:r>
              <a:rPr lang="en-US" sz="2400" b="1" dirty="0"/>
              <a:t>Introductions and welcome </a:t>
            </a:r>
          </a:p>
          <a:p>
            <a:endParaRPr lang="en-US" sz="2400" dirty="0"/>
          </a:p>
          <a:p>
            <a:pPr marL="342900" indent="-342900">
              <a:buFont typeface="Arial" panose="020B0604020202020204" pitchFamily="34" charset="0"/>
              <a:buChar char="•"/>
            </a:pPr>
            <a:r>
              <a:rPr lang="en-US" sz="2400" dirty="0"/>
              <a:t>Who we are and where we are from</a:t>
            </a:r>
          </a:p>
          <a:p>
            <a:endParaRPr lang="en-US" sz="2400" dirty="0"/>
          </a:p>
          <a:p>
            <a:pPr marL="342900" indent="-342900">
              <a:buFont typeface="Arial" panose="020B0604020202020204" pitchFamily="34" charset="0"/>
              <a:buChar char="•"/>
            </a:pPr>
            <a:r>
              <a:rPr lang="en-US" sz="2400" dirty="0"/>
              <a:t>Our interests – within and outside of education </a:t>
            </a:r>
          </a:p>
          <a:p>
            <a:endParaRPr lang="en-US" sz="2400" dirty="0"/>
          </a:p>
          <a:p>
            <a:pPr marL="342900" indent="-342900">
              <a:buFont typeface="Arial" panose="020B0604020202020204" pitchFamily="34" charset="0"/>
              <a:buChar char="•"/>
            </a:pPr>
            <a:r>
              <a:rPr lang="en-US" sz="2400" dirty="0"/>
              <a:t>Why the Doctorate and in Swansea at UWTSD?</a:t>
            </a:r>
          </a:p>
          <a:p>
            <a:pPr marL="342900" indent="-342900">
              <a:buFont typeface="Arial" panose="020B0604020202020204" pitchFamily="34" charset="0"/>
              <a:buChar char="•"/>
            </a:pPr>
            <a:endParaRPr lang="en-US" sz="2400" dirty="0"/>
          </a:p>
          <a:p>
            <a:pPr marL="342900" indent="-342900">
              <a:buFont typeface="Arial" panose="020B0604020202020204" pitchFamily="34" charset="0"/>
              <a:buChar char="•"/>
            </a:pPr>
            <a:r>
              <a:rPr lang="en-US" sz="2400" dirty="0"/>
              <a:t>Our expectations – and your expectations of the EdD and module</a:t>
            </a:r>
          </a:p>
          <a:p>
            <a:endParaRPr lang="en-US" sz="2400" dirty="0"/>
          </a:p>
          <a:p>
            <a:endParaRPr lang="en-US" sz="2400" dirty="0"/>
          </a:p>
          <a:p>
            <a:endParaRPr lang="en-US" dirty="0"/>
          </a:p>
        </p:txBody>
      </p:sp>
    </p:spTree>
    <p:extLst>
      <p:ext uri="{BB962C8B-B14F-4D97-AF65-F5344CB8AC3E}">
        <p14:creationId xmlns:p14="http://schemas.microsoft.com/office/powerpoint/2010/main" val="99414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1E7CA8-B6BC-2D26-2628-B607940BC8FD}"/>
              </a:ext>
            </a:extLst>
          </p:cNvPr>
          <p:cNvSpPr txBox="1"/>
          <p:nvPr/>
        </p:nvSpPr>
        <p:spPr>
          <a:xfrm>
            <a:off x="4847929" y="3406926"/>
            <a:ext cx="3841157" cy="1842749"/>
          </a:xfrm>
          <a:prstGeom prst="rect">
            <a:avLst/>
          </a:prstGeom>
          <a:noFill/>
          <a:ln w="38100">
            <a:solidFill>
              <a:schemeClr val="tx1"/>
            </a:solidFill>
          </a:ln>
        </p:spPr>
        <p:txBody>
          <a:bodyPr wrap="square">
            <a:spAutoFit/>
          </a:bodyPr>
          <a:lstStyle/>
          <a:p>
            <a:r>
              <a:rPr lang="en-GB" sz="1500" b="1" dirty="0">
                <a:latin typeface="Arial" panose="020B0604020202020204" pitchFamily="34" charset="0"/>
              </a:rPr>
              <a:t>Interests and Concerns</a:t>
            </a:r>
          </a:p>
          <a:p>
            <a:pPr marL="214313" indent="-214313">
              <a:lnSpc>
                <a:spcPct val="150000"/>
              </a:lnSpc>
              <a:buFont typeface="Wingdings" panose="05000000000000000000" pitchFamily="2" charset="2"/>
              <a:buChar char="ü"/>
            </a:pPr>
            <a:r>
              <a:rPr lang="en-GB" sz="1350" dirty="0">
                <a:latin typeface="Arial" panose="020B0604020202020204" pitchFamily="34" charset="0"/>
              </a:rPr>
              <a:t>Adult education and lifelong learning</a:t>
            </a:r>
          </a:p>
          <a:p>
            <a:pPr marL="214313" indent="-214313">
              <a:lnSpc>
                <a:spcPct val="150000"/>
              </a:lnSpc>
              <a:buFont typeface="Wingdings" panose="05000000000000000000" pitchFamily="2" charset="2"/>
              <a:buChar char="ü"/>
            </a:pPr>
            <a:r>
              <a:rPr lang="en-GB" sz="1350" dirty="0">
                <a:latin typeface="Arial" panose="020B0604020202020204" pitchFamily="34" charset="0"/>
              </a:rPr>
              <a:t>Collaborative research</a:t>
            </a:r>
          </a:p>
          <a:p>
            <a:pPr marL="214313" indent="-214313">
              <a:lnSpc>
                <a:spcPct val="150000"/>
              </a:lnSpc>
              <a:buFont typeface="Wingdings" panose="05000000000000000000" pitchFamily="2" charset="2"/>
              <a:buChar char="ü"/>
            </a:pPr>
            <a:r>
              <a:rPr lang="en-GB" sz="1350" dirty="0">
                <a:latin typeface="Arial" panose="020B0604020202020204" pitchFamily="34" charset="0"/>
              </a:rPr>
              <a:t>Inclusion and Equity</a:t>
            </a:r>
          </a:p>
          <a:p>
            <a:pPr marL="214313" indent="-214313">
              <a:lnSpc>
                <a:spcPct val="150000"/>
              </a:lnSpc>
              <a:buFont typeface="Wingdings" panose="05000000000000000000" pitchFamily="2" charset="2"/>
              <a:buChar char="ü"/>
            </a:pPr>
            <a:r>
              <a:rPr lang="en-GB" sz="1350" dirty="0">
                <a:latin typeface="Arial" panose="020B0604020202020204" pitchFamily="34" charset="0"/>
              </a:rPr>
              <a:t>Widening participation in higher education </a:t>
            </a:r>
          </a:p>
          <a:p>
            <a:pPr>
              <a:lnSpc>
                <a:spcPct val="150000"/>
              </a:lnSpc>
            </a:pPr>
            <a:endParaRPr lang="en-GB" sz="1350" dirty="0">
              <a:latin typeface="Arial" panose="020B0604020202020204" pitchFamily="34" charset="0"/>
            </a:endParaRPr>
          </a:p>
        </p:txBody>
      </p:sp>
      <p:sp>
        <p:nvSpPr>
          <p:cNvPr id="4" name="TextBox 3">
            <a:extLst>
              <a:ext uri="{FF2B5EF4-FFF2-40B4-BE49-F238E27FC236}">
                <a16:creationId xmlns:a16="http://schemas.microsoft.com/office/drawing/2014/main" id="{503DF209-1AE4-D3D2-847D-448E19A99E52}"/>
              </a:ext>
            </a:extLst>
          </p:cNvPr>
          <p:cNvSpPr txBox="1"/>
          <p:nvPr/>
        </p:nvSpPr>
        <p:spPr>
          <a:xfrm>
            <a:off x="2747572" y="586379"/>
            <a:ext cx="3841157" cy="507831"/>
          </a:xfrm>
          <a:prstGeom prst="rect">
            <a:avLst/>
          </a:prstGeom>
          <a:noFill/>
        </p:spPr>
        <p:txBody>
          <a:bodyPr wrap="square">
            <a:spAutoFit/>
          </a:bodyPr>
          <a:lstStyle/>
          <a:p>
            <a:r>
              <a:rPr lang="en-GB" sz="2700" b="1" dirty="0">
                <a:latin typeface="Arial" panose="020B0604020202020204" pitchFamily="34" charset="0"/>
              </a:rPr>
              <a:t>Dr Iain Jones</a:t>
            </a:r>
          </a:p>
        </p:txBody>
      </p:sp>
      <p:sp>
        <p:nvSpPr>
          <p:cNvPr id="5" name="TextBox 4">
            <a:extLst>
              <a:ext uri="{FF2B5EF4-FFF2-40B4-BE49-F238E27FC236}">
                <a16:creationId xmlns:a16="http://schemas.microsoft.com/office/drawing/2014/main" id="{A49B8BD7-B597-0CA8-63A4-8336C09B7522}"/>
              </a:ext>
            </a:extLst>
          </p:cNvPr>
          <p:cNvSpPr txBox="1"/>
          <p:nvPr/>
        </p:nvSpPr>
        <p:spPr>
          <a:xfrm>
            <a:off x="5575791" y="1474674"/>
            <a:ext cx="3113296" cy="1950919"/>
          </a:xfrm>
          <a:prstGeom prst="rect">
            <a:avLst/>
          </a:prstGeom>
          <a:noFill/>
          <a:ln w="38100">
            <a:solidFill>
              <a:schemeClr val="tx1"/>
            </a:solidFill>
          </a:ln>
        </p:spPr>
        <p:txBody>
          <a:bodyPr wrap="square">
            <a:spAutoFit/>
          </a:bodyPr>
          <a:lstStyle/>
          <a:p>
            <a:r>
              <a:rPr lang="en-GB" sz="1500" b="1" dirty="0">
                <a:latin typeface="Arial" panose="020B0604020202020204" pitchFamily="34" charset="0"/>
              </a:rPr>
              <a:t>Experiences  </a:t>
            </a:r>
          </a:p>
          <a:p>
            <a:pPr marL="214313" indent="-214313">
              <a:lnSpc>
                <a:spcPct val="150000"/>
              </a:lnSpc>
              <a:buFont typeface="Wingdings" panose="05000000000000000000" pitchFamily="2" charset="2"/>
              <a:buChar char="ü"/>
            </a:pPr>
            <a:r>
              <a:rPr lang="en-GB" sz="1200" dirty="0">
                <a:latin typeface="Arial" panose="020B0604020202020204" pitchFamily="34" charset="0"/>
              </a:rPr>
              <a:t>FE Lecturer and Manager, 1983-93</a:t>
            </a:r>
          </a:p>
          <a:p>
            <a:pPr marL="214313" indent="-214313">
              <a:lnSpc>
                <a:spcPct val="150000"/>
              </a:lnSpc>
              <a:buFont typeface="Wingdings" panose="05000000000000000000" pitchFamily="2" charset="2"/>
              <a:buChar char="ü"/>
            </a:pPr>
            <a:r>
              <a:rPr lang="en-GB" sz="1200" dirty="0">
                <a:latin typeface="Arial" panose="020B0604020202020204" pitchFamily="34" charset="0"/>
              </a:rPr>
              <a:t>HE Education Development Co-ordinator,1994-2008</a:t>
            </a:r>
          </a:p>
          <a:p>
            <a:pPr marL="214313" indent="-214313">
              <a:lnSpc>
                <a:spcPct val="150000"/>
              </a:lnSpc>
              <a:buFont typeface="Wingdings" panose="05000000000000000000" pitchFamily="2" charset="2"/>
              <a:buChar char="ü"/>
            </a:pPr>
            <a:r>
              <a:rPr lang="en-GB" sz="1200" dirty="0">
                <a:latin typeface="Arial" panose="020B0604020202020204" pitchFamily="34" charset="0"/>
              </a:rPr>
              <a:t>HE Senior Lecturer, 2008-current</a:t>
            </a:r>
          </a:p>
          <a:p>
            <a:pPr marL="214313" indent="-214313">
              <a:lnSpc>
                <a:spcPct val="150000"/>
              </a:lnSpc>
              <a:buFont typeface="Wingdings" panose="05000000000000000000" pitchFamily="2" charset="2"/>
              <a:buChar char="ü"/>
            </a:pPr>
            <a:r>
              <a:rPr lang="en-GB" sz="1200" dirty="0">
                <a:latin typeface="Arial" panose="020B0604020202020204" pitchFamily="34" charset="0"/>
              </a:rPr>
              <a:t>Adult Education Development, 2020-current</a:t>
            </a:r>
          </a:p>
        </p:txBody>
      </p:sp>
      <p:sp>
        <p:nvSpPr>
          <p:cNvPr id="9" name="TextBox 8">
            <a:extLst>
              <a:ext uri="{FF2B5EF4-FFF2-40B4-BE49-F238E27FC236}">
                <a16:creationId xmlns:a16="http://schemas.microsoft.com/office/drawing/2014/main" id="{05C0A68C-7CCD-740E-CB58-6C4AFFDAEB95}"/>
              </a:ext>
            </a:extLst>
          </p:cNvPr>
          <p:cNvSpPr txBox="1"/>
          <p:nvPr/>
        </p:nvSpPr>
        <p:spPr>
          <a:xfrm>
            <a:off x="274539" y="1510478"/>
            <a:ext cx="3144522" cy="1262718"/>
          </a:xfrm>
          <a:prstGeom prst="rect">
            <a:avLst/>
          </a:prstGeom>
          <a:noFill/>
          <a:ln w="38100">
            <a:solidFill>
              <a:schemeClr val="tx1"/>
            </a:solidFill>
          </a:ln>
        </p:spPr>
        <p:txBody>
          <a:bodyPr wrap="square">
            <a:spAutoFit/>
          </a:bodyPr>
          <a:lstStyle/>
          <a:p>
            <a:r>
              <a:rPr lang="en-GB" sz="1500" b="1" dirty="0">
                <a:latin typeface="Arial" panose="020B0604020202020204" pitchFamily="34" charset="0"/>
              </a:rPr>
              <a:t>Education and Qualifications</a:t>
            </a:r>
          </a:p>
          <a:p>
            <a:pPr marL="214313" indent="-214313">
              <a:lnSpc>
                <a:spcPct val="150000"/>
              </a:lnSpc>
              <a:buFont typeface="Wingdings" panose="05000000000000000000" pitchFamily="2" charset="2"/>
              <a:buChar char="ü"/>
            </a:pPr>
            <a:r>
              <a:rPr lang="en-GB" sz="1050" dirty="0">
                <a:latin typeface="Arial" panose="020B0604020202020204" pitchFamily="34" charset="0"/>
              </a:rPr>
              <a:t>B.A (Hons)</a:t>
            </a:r>
          </a:p>
          <a:p>
            <a:pPr marL="214313" indent="-214313">
              <a:lnSpc>
                <a:spcPct val="150000"/>
              </a:lnSpc>
              <a:buFont typeface="Wingdings" panose="05000000000000000000" pitchFamily="2" charset="2"/>
              <a:buChar char="ü"/>
            </a:pPr>
            <a:r>
              <a:rPr lang="en-GB" sz="1050" dirty="0">
                <a:latin typeface="Arial" panose="020B0604020202020204" pitchFamily="34" charset="0"/>
              </a:rPr>
              <a:t>PGCE </a:t>
            </a:r>
          </a:p>
          <a:p>
            <a:pPr marL="214313" indent="-214313">
              <a:lnSpc>
                <a:spcPct val="150000"/>
              </a:lnSpc>
              <a:buFont typeface="Wingdings" panose="05000000000000000000" pitchFamily="2" charset="2"/>
              <a:buChar char="ü"/>
            </a:pPr>
            <a:r>
              <a:rPr lang="en-GB" sz="1050" dirty="0">
                <a:latin typeface="Arial" panose="020B0604020202020204" pitchFamily="34" charset="0"/>
              </a:rPr>
              <a:t>MEd</a:t>
            </a:r>
          </a:p>
          <a:p>
            <a:pPr marL="214313" indent="-214313">
              <a:lnSpc>
                <a:spcPct val="150000"/>
              </a:lnSpc>
              <a:buFont typeface="Wingdings" panose="05000000000000000000" pitchFamily="2" charset="2"/>
              <a:buChar char="ü"/>
            </a:pPr>
            <a:r>
              <a:rPr lang="en-GB" sz="1050" dirty="0">
                <a:latin typeface="Arial" panose="020B0604020202020204" pitchFamily="34" charset="0"/>
              </a:rPr>
              <a:t>EdD Institute of Education, UCL </a:t>
            </a:r>
          </a:p>
        </p:txBody>
      </p:sp>
      <p:sp>
        <p:nvSpPr>
          <p:cNvPr id="10" name="TextBox 9">
            <a:extLst>
              <a:ext uri="{FF2B5EF4-FFF2-40B4-BE49-F238E27FC236}">
                <a16:creationId xmlns:a16="http://schemas.microsoft.com/office/drawing/2014/main" id="{1AAF32AC-2312-7BA8-D7F0-57071447991E}"/>
              </a:ext>
            </a:extLst>
          </p:cNvPr>
          <p:cNvSpPr txBox="1"/>
          <p:nvPr/>
        </p:nvSpPr>
        <p:spPr>
          <a:xfrm>
            <a:off x="300715" y="2773196"/>
            <a:ext cx="4547213" cy="3831818"/>
          </a:xfrm>
          <a:prstGeom prst="rect">
            <a:avLst/>
          </a:prstGeom>
          <a:noFill/>
          <a:ln w="38100">
            <a:solidFill>
              <a:schemeClr val="tx1"/>
            </a:solidFill>
          </a:ln>
        </p:spPr>
        <p:txBody>
          <a:bodyPr wrap="square">
            <a:spAutoFit/>
          </a:bodyPr>
          <a:lstStyle/>
          <a:p>
            <a:r>
              <a:rPr lang="en-GB" sz="1500" b="1" dirty="0">
                <a:latin typeface="Arial" panose="020B0604020202020204" pitchFamily="34" charset="0"/>
              </a:rPr>
              <a:t>        Contributions 2020-</a:t>
            </a:r>
          </a:p>
          <a:p>
            <a:pPr marL="257175" indent="-257175">
              <a:buFont typeface="Wingdings" pitchFamily="2" charset="2"/>
              <a:buChar char="ü"/>
            </a:pPr>
            <a:r>
              <a:rPr lang="en-GB" sz="1500" dirty="0">
                <a:latin typeface="Arial" panose="020B0604020202020204" pitchFamily="34" charset="0"/>
              </a:rPr>
              <a:t>Book chapter on FE/HE</a:t>
            </a:r>
          </a:p>
          <a:p>
            <a:pPr marL="257175" indent="-257175">
              <a:buFont typeface="Wingdings" pitchFamily="2" charset="2"/>
              <a:buChar char="ü"/>
            </a:pPr>
            <a:r>
              <a:rPr lang="en-GB" sz="1500" dirty="0">
                <a:latin typeface="Arial" panose="020B0604020202020204" pitchFamily="34" charset="0"/>
              </a:rPr>
              <a:t>Report published by University of Nottingham and Centenary Commission on Adult Education</a:t>
            </a:r>
          </a:p>
          <a:p>
            <a:pPr marL="257175" indent="-257175">
              <a:buFont typeface="Wingdings" pitchFamily="2" charset="2"/>
              <a:buChar char="ü"/>
            </a:pPr>
            <a:r>
              <a:rPr lang="en-GB" sz="1500" dirty="0">
                <a:latin typeface="Arial" panose="020B0604020202020204" pitchFamily="34" charset="0"/>
              </a:rPr>
              <a:t>Co-editor of special issue of ‘Studies in the Education of Adults’ </a:t>
            </a:r>
          </a:p>
          <a:p>
            <a:pPr marL="257175" indent="-257175">
              <a:buFont typeface="Wingdings" pitchFamily="2" charset="2"/>
              <a:buChar char="ü"/>
            </a:pPr>
            <a:r>
              <a:rPr lang="en-GB" sz="1500" dirty="0">
                <a:latin typeface="Arial" panose="020B0604020202020204" pitchFamily="34" charset="0"/>
              </a:rPr>
              <a:t>Conferences papers</a:t>
            </a:r>
          </a:p>
          <a:p>
            <a:pPr marL="257175" indent="-257175">
              <a:buFont typeface="Wingdings" pitchFamily="2" charset="2"/>
              <a:buChar char="ü"/>
            </a:pPr>
            <a:r>
              <a:rPr lang="en-GB" sz="1500" dirty="0">
                <a:latin typeface="Arial" panose="020B0604020202020204" pitchFamily="34" charset="0"/>
              </a:rPr>
              <a:t>Blogs on adult education and lifelong learning</a:t>
            </a:r>
          </a:p>
          <a:p>
            <a:endParaRPr lang="en-GB" sz="1500" b="1" dirty="0">
              <a:latin typeface="Arial" panose="020B0604020202020204" pitchFamily="34" charset="0"/>
            </a:endParaRPr>
          </a:p>
          <a:p>
            <a:endParaRPr lang="en-GB" sz="1350" b="1" dirty="0">
              <a:latin typeface="Arial" panose="020B0604020202020204" pitchFamily="34" charset="0"/>
            </a:endParaRPr>
          </a:p>
          <a:p>
            <a:endParaRPr lang="en-GB" sz="1350" b="1" dirty="0">
              <a:latin typeface="Arial" panose="020B0604020202020204" pitchFamily="34" charset="0"/>
            </a:endParaRPr>
          </a:p>
          <a:p>
            <a:endParaRPr lang="en-GB" sz="1350" b="1" dirty="0">
              <a:latin typeface="Arial" panose="020B0604020202020204" pitchFamily="34" charset="0"/>
            </a:endParaRPr>
          </a:p>
          <a:p>
            <a:endParaRPr lang="en-GB" sz="1350" b="1" dirty="0">
              <a:latin typeface="Arial" panose="020B0604020202020204" pitchFamily="34" charset="0"/>
            </a:endParaRPr>
          </a:p>
          <a:p>
            <a:endParaRPr lang="en-GB" sz="1350" b="1" dirty="0">
              <a:latin typeface="Arial" panose="020B0604020202020204" pitchFamily="34" charset="0"/>
            </a:endParaRPr>
          </a:p>
          <a:p>
            <a:endParaRPr lang="en-GB" sz="1350" b="1" dirty="0">
              <a:latin typeface="Arial" panose="020B0604020202020204" pitchFamily="34" charset="0"/>
            </a:endParaRPr>
          </a:p>
          <a:p>
            <a:endParaRPr lang="en-GB" sz="1350" b="1" dirty="0">
              <a:latin typeface="Arial" panose="020B0604020202020204" pitchFamily="34" charset="0"/>
            </a:endParaRPr>
          </a:p>
          <a:p>
            <a:endParaRPr lang="en-GB" sz="1350" b="1" dirty="0">
              <a:latin typeface="Arial" panose="020B0604020202020204" pitchFamily="34" charset="0"/>
            </a:endParaRPr>
          </a:p>
        </p:txBody>
      </p:sp>
      <p:sp>
        <p:nvSpPr>
          <p:cNvPr id="11" name="TextBox 10">
            <a:extLst>
              <a:ext uri="{FF2B5EF4-FFF2-40B4-BE49-F238E27FC236}">
                <a16:creationId xmlns:a16="http://schemas.microsoft.com/office/drawing/2014/main" id="{BEC310FB-0023-429E-0D83-0CBD81F58710}"/>
              </a:ext>
            </a:extLst>
          </p:cNvPr>
          <p:cNvSpPr txBox="1"/>
          <p:nvPr/>
        </p:nvSpPr>
        <p:spPr>
          <a:xfrm>
            <a:off x="300715" y="5191557"/>
            <a:ext cx="8388371" cy="946413"/>
          </a:xfrm>
          <a:prstGeom prst="rect">
            <a:avLst/>
          </a:prstGeom>
          <a:noFill/>
          <a:ln w="38100">
            <a:solidFill>
              <a:schemeClr val="tx1"/>
            </a:solidFill>
          </a:ln>
        </p:spPr>
        <p:txBody>
          <a:bodyPr wrap="square">
            <a:spAutoFit/>
          </a:bodyPr>
          <a:lstStyle/>
          <a:p>
            <a:r>
              <a:rPr lang="en-GB" sz="1500" b="1" dirty="0">
                <a:latin typeface="Arial" panose="020B0604020202020204" pitchFamily="34" charset="0"/>
              </a:rPr>
              <a:t>Currently</a:t>
            </a:r>
          </a:p>
          <a:p>
            <a:pPr marL="257175" indent="-257175">
              <a:buFont typeface="Wingdings" pitchFamily="2" charset="2"/>
              <a:buChar char="Ø"/>
            </a:pPr>
            <a:r>
              <a:rPr lang="en-GB" sz="1350" dirty="0">
                <a:latin typeface="Arial" panose="020B0604020202020204" pitchFamily="34" charset="0"/>
              </a:rPr>
              <a:t>Preparing chapters for a book </a:t>
            </a:r>
          </a:p>
          <a:p>
            <a:pPr marL="214313" indent="-214313">
              <a:buFont typeface="Wingdings" panose="05000000000000000000" pitchFamily="2" charset="2"/>
              <a:buChar char="Ø"/>
            </a:pPr>
            <a:r>
              <a:rPr lang="en-GB" sz="1350" dirty="0">
                <a:latin typeface="Arial" panose="020B0604020202020204" pitchFamily="34" charset="0"/>
              </a:rPr>
              <a:t>Planning a research circle on lifelong learning</a:t>
            </a:r>
          </a:p>
          <a:p>
            <a:pPr marL="214313" indent="-214313">
              <a:buFont typeface="Wingdings" panose="05000000000000000000" pitchFamily="2" charset="2"/>
              <a:buChar char="Ø"/>
            </a:pPr>
            <a:r>
              <a:rPr lang="en-GB" sz="1350" dirty="0">
                <a:latin typeface="Arial" panose="020B0604020202020204" pitchFamily="34" charset="0"/>
              </a:rPr>
              <a:t>Journal Reviewer for ‘Studies in the Education of Adults</a:t>
            </a:r>
          </a:p>
        </p:txBody>
      </p:sp>
      <p:pic>
        <p:nvPicPr>
          <p:cNvPr id="6" name="Picture 5" descr="A person sitting on a bench&#10;&#10;Description automatically generated">
            <a:extLst>
              <a:ext uri="{FF2B5EF4-FFF2-40B4-BE49-F238E27FC236}">
                <a16:creationId xmlns:a16="http://schemas.microsoft.com/office/drawing/2014/main" id="{7B4F53F1-488E-C47B-B3C7-D188B29F54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3686081" y="1293844"/>
            <a:ext cx="1617637" cy="1279718"/>
          </a:xfrm>
          <a:prstGeom prst="rect">
            <a:avLst/>
          </a:prstGeom>
        </p:spPr>
      </p:pic>
    </p:spTree>
    <p:extLst>
      <p:ext uri="{BB962C8B-B14F-4D97-AF65-F5344CB8AC3E}">
        <p14:creationId xmlns:p14="http://schemas.microsoft.com/office/powerpoint/2010/main" val="37784664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1E7CA8-B6BC-2D26-2628-B607940BC8FD}"/>
              </a:ext>
            </a:extLst>
          </p:cNvPr>
          <p:cNvSpPr txBox="1"/>
          <p:nvPr/>
        </p:nvSpPr>
        <p:spPr>
          <a:xfrm>
            <a:off x="4847929" y="3406925"/>
            <a:ext cx="2418181" cy="1536126"/>
          </a:xfrm>
          <a:prstGeom prst="rect">
            <a:avLst/>
          </a:prstGeom>
          <a:noFill/>
          <a:ln w="38100">
            <a:solidFill>
              <a:schemeClr val="tx1"/>
            </a:solidFill>
          </a:ln>
        </p:spPr>
        <p:txBody>
          <a:bodyPr wrap="square">
            <a:spAutoFit/>
          </a:bodyPr>
          <a:lstStyle/>
          <a:p>
            <a:r>
              <a:rPr lang="en-GB" sz="1500" b="1" dirty="0">
                <a:latin typeface="Arial" panose="020B0604020202020204" pitchFamily="34" charset="0"/>
              </a:rPr>
              <a:t>Interests and Concerns</a:t>
            </a:r>
          </a:p>
          <a:p>
            <a:pPr marL="214313" indent="-214313">
              <a:lnSpc>
                <a:spcPct val="150000"/>
              </a:lnSpc>
              <a:buFont typeface="Wingdings" panose="05000000000000000000" pitchFamily="2" charset="2"/>
              <a:buChar char="ü"/>
            </a:pPr>
            <a:r>
              <a:rPr lang="en-GB" sz="1350" dirty="0">
                <a:latin typeface="Arial" panose="020B0604020202020204" pitchFamily="34" charset="0"/>
              </a:rPr>
              <a:t>Instructional Technology</a:t>
            </a:r>
          </a:p>
          <a:p>
            <a:pPr marL="214313" indent="-214313">
              <a:lnSpc>
                <a:spcPct val="150000"/>
              </a:lnSpc>
              <a:buFont typeface="Wingdings" panose="05000000000000000000" pitchFamily="2" charset="2"/>
              <a:buChar char="ü"/>
            </a:pPr>
            <a:r>
              <a:rPr lang="en-GB" sz="1350" dirty="0">
                <a:latin typeface="Arial" panose="020B0604020202020204" pitchFamily="34" charset="0"/>
              </a:rPr>
              <a:t>Research</a:t>
            </a:r>
          </a:p>
          <a:p>
            <a:pPr marL="214313" indent="-214313">
              <a:lnSpc>
                <a:spcPct val="150000"/>
              </a:lnSpc>
              <a:buFont typeface="Wingdings" panose="05000000000000000000" pitchFamily="2" charset="2"/>
              <a:buChar char="ü"/>
            </a:pPr>
            <a:r>
              <a:rPr lang="en-GB" sz="1350" dirty="0">
                <a:latin typeface="Arial" panose="020B0604020202020204" pitchFamily="34" charset="0"/>
              </a:rPr>
              <a:t>Inclusion and Equity</a:t>
            </a:r>
          </a:p>
          <a:p>
            <a:pPr marL="214313" indent="-214313">
              <a:lnSpc>
                <a:spcPct val="150000"/>
              </a:lnSpc>
              <a:buFont typeface="Wingdings" panose="05000000000000000000" pitchFamily="2" charset="2"/>
              <a:buChar char="ü"/>
            </a:pPr>
            <a:r>
              <a:rPr lang="en-GB" sz="1350" dirty="0">
                <a:latin typeface="Arial" panose="020B0604020202020204" pitchFamily="34" charset="0"/>
              </a:rPr>
              <a:t>COVID-19 pandemic</a:t>
            </a:r>
            <a:endParaRPr lang="en-GB" sz="1350" dirty="0"/>
          </a:p>
        </p:txBody>
      </p:sp>
      <p:sp>
        <p:nvSpPr>
          <p:cNvPr id="4" name="TextBox 3">
            <a:extLst>
              <a:ext uri="{FF2B5EF4-FFF2-40B4-BE49-F238E27FC236}">
                <a16:creationId xmlns:a16="http://schemas.microsoft.com/office/drawing/2014/main" id="{503DF209-1AE4-D3D2-847D-448E19A99E52}"/>
              </a:ext>
            </a:extLst>
          </p:cNvPr>
          <p:cNvSpPr txBox="1"/>
          <p:nvPr/>
        </p:nvSpPr>
        <p:spPr>
          <a:xfrm>
            <a:off x="2856803" y="915093"/>
            <a:ext cx="3731926" cy="507831"/>
          </a:xfrm>
          <a:prstGeom prst="rect">
            <a:avLst/>
          </a:prstGeom>
          <a:noFill/>
        </p:spPr>
        <p:txBody>
          <a:bodyPr wrap="square">
            <a:spAutoFit/>
          </a:bodyPr>
          <a:lstStyle/>
          <a:p>
            <a:r>
              <a:rPr lang="en-GB" sz="2700" b="1" dirty="0">
                <a:latin typeface="Arial" panose="020B0604020202020204" pitchFamily="34" charset="0"/>
              </a:rPr>
              <a:t>Dr Carolyne Obonyo</a:t>
            </a:r>
          </a:p>
        </p:txBody>
      </p:sp>
      <p:sp>
        <p:nvSpPr>
          <p:cNvPr id="5" name="TextBox 4">
            <a:extLst>
              <a:ext uri="{FF2B5EF4-FFF2-40B4-BE49-F238E27FC236}">
                <a16:creationId xmlns:a16="http://schemas.microsoft.com/office/drawing/2014/main" id="{A49B8BD7-B597-0CA8-63A4-8336C09B7522}"/>
              </a:ext>
            </a:extLst>
          </p:cNvPr>
          <p:cNvSpPr txBox="1"/>
          <p:nvPr/>
        </p:nvSpPr>
        <p:spPr>
          <a:xfrm>
            <a:off x="5575791" y="1474674"/>
            <a:ext cx="3247048" cy="1842749"/>
          </a:xfrm>
          <a:prstGeom prst="rect">
            <a:avLst/>
          </a:prstGeom>
          <a:noFill/>
          <a:ln w="38100">
            <a:solidFill>
              <a:schemeClr val="tx1"/>
            </a:solidFill>
          </a:ln>
        </p:spPr>
        <p:txBody>
          <a:bodyPr wrap="square">
            <a:spAutoFit/>
          </a:bodyPr>
          <a:lstStyle/>
          <a:p>
            <a:r>
              <a:rPr lang="en-GB" sz="1500" b="1" dirty="0">
                <a:latin typeface="Arial" panose="020B0604020202020204" pitchFamily="34" charset="0"/>
              </a:rPr>
              <a:t>Experiences  </a:t>
            </a:r>
          </a:p>
          <a:p>
            <a:pPr marL="214313" indent="-214313">
              <a:lnSpc>
                <a:spcPct val="150000"/>
              </a:lnSpc>
              <a:buFont typeface="Wingdings" panose="05000000000000000000" pitchFamily="2" charset="2"/>
              <a:buChar char="ü"/>
            </a:pPr>
            <a:r>
              <a:rPr lang="en-GB" sz="1350" dirty="0">
                <a:latin typeface="Arial" panose="020B0604020202020204" pitchFamily="34" charset="0"/>
              </a:rPr>
              <a:t>School Teacher – Kenya</a:t>
            </a:r>
          </a:p>
          <a:p>
            <a:pPr marL="214313" indent="-214313">
              <a:lnSpc>
                <a:spcPct val="150000"/>
              </a:lnSpc>
              <a:buFont typeface="Wingdings" panose="05000000000000000000" pitchFamily="2" charset="2"/>
              <a:buChar char="ü"/>
            </a:pPr>
            <a:r>
              <a:rPr lang="en-GB" sz="1350" dirty="0">
                <a:latin typeface="Arial" panose="020B0604020202020204" pitchFamily="34" charset="0"/>
              </a:rPr>
              <a:t>Part-Time Lecturer - Kenya</a:t>
            </a:r>
          </a:p>
          <a:p>
            <a:pPr marL="214313" indent="-214313">
              <a:lnSpc>
                <a:spcPct val="150000"/>
              </a:lnSpc>
              <a:buFont typeface="Wingdings" panose="05000000000000000000" pitchFamily="2" charset="2"/>
              <a:buChar char="ü"/>
            </a:pPr>
            <a:r>
              <a:rPr lang="en-GB" sz="1350" dirty="0">
                <a:latin typeface="Arial" panose="020B0604020202020204" pitchFamily="34" charset="0"/>
              </a:rPr>
              <a:t>Teaching Assistant - USA</a:t>
            </a:r>
          </a:p>
          <a:p>
            <a:pPr marL="214313" indent="-214313">
              <a:lnSpc>
                <a:spcPct val="150000"/>
              </a:lnSpc>
              <a:buFont typeface="Wingdings" panose="05000000000000000000" pitchFamily="2" charset="2"/>
              <a:buChar char="ü"/>
            </a:pPr>
            <a:r>
              <a:rPr lang="en-GB" sz="1350" dirty="0">
                <a:latin typeface="Arial" panose="020B0604020202020204" pitchFamily="34" charset="0"/>
              </a:rPr>
              <a:t>Research Assistant – New Zealand</a:t>
            </a:r>
          </a:p>
          <a:p>
            <a:pPr marL="214313" indent="-214313">
              <a:lnSpc>
                <a:spcPct val="150000"/>
              </a:lnSpc>
              <a:buFont typeface="Wingdings" panose="05000000000000000000" pitchFamily="2" charset="2"/>
              <a:buChar char="ü"/>
            </a:pPr>
            <a:r>
              <a:rPr lang="en-GB" sz="1350" dirty="0">
                <a:latin typeface="Arial" panose="020B0604020202020204" pitchFamily="34" charset="0"/>
              </a:rPr>
              <a:t>Lecturer - UK</a:t>
            </a:r>
          </a:p>
        </p:txBody>
      </p:sp>
      <p:sp>
        <p:nvSpPr>
          <p:cNvPr id="9" name="TextBox 8">
            <a:extLst>
              <a:ext uri="{FF2B5EF4-FFF2-40B4-BE49-F238E27FC236}">
                <a16:creationId xmlns:a16="http://schemas.microsoft.com/office/drawing/2014/main" id="{05C0A68C-7CCD-740E-CB58-6C4AFFDAEB95}"/>
              </a:ext>
            </a:extLst>
          </p:cNvPr>
          <p:cNvSpPr txBox="1"/>
          <p:nvPr/>
        </p:nvSpPr>
        <p:spPr>
          <a:xfrm>
            <a:off x="274539" y="1510479"/>
            <a:ext cx="2813665" cy="1219501"/>
          </a:xfrm>
          <a:prstGeom prst="rect">
            <a:avLst/>
          </a:prstGeom>
          <a:noFill/>
          <a:ln w="38100">
            <a:solidFill>
              <a:schemeClr val="tx1"/>
            </a:solidFill>
          </a:ln>
        </p:spPr>
        <p:txBody>
          <a:bodyPr wrap="square">
            <a:spAutoFit/>
          </a:bodyPr>
          <a:lstStyle/>
          <a:p>
            <a:r>
              <a:rPr lang="en-GB" sz="1500" b="1" dirty="0">
                <a:latin typeface="Arial" panose="020B0604020202020204" pitchFamily="34" charset="0"/>
              </a:rPr>
              <a:t>Education and Qualifications</a:t>
            </a:r>
          </a:p>
          <a:p>
            <a:pPr marL="214313" indent="-214313">
              <a:lnSpc>
                <a:spcPct val="150000"/>
              </a:lnSpc>
              <a:buFont typeface="Wingdings" panose="05000000000000000000" pitchFamily="2" charset="2"/>
              <a:buChar char="ü"/>
            </a:pPr>
            <a:r>
              <a:rPr lang="en-GB" sz="1350" dirty="0">
                <a:latin typeface="Arial" panose="020B0604020202020204" pitchFamily="34" charset="0"/>
              </a:rPr>
              <a:t>B.Ed. – Kenya</a:t>
            </a:r>
          </a:p>
          <a:p>
            <a:pPr marL="214313" indent="-214313">
              <a:lnSpc>
                <a:spcPct val="150000"/>
              </a:lnSpc>
              <a:buFont typeface="Wingdings" panose="05000000000000000000" pitchFamily="2" charset="2"/>
              <a:buChar char="ü"/>
            </a:pPr>
            <a:r>
              <a:rPr lang="en-GB" sz="1350" dirty="0">
                <a:latin typeface="Arial" panose="020B0604020202020204" pitchFamily="34" charset="0"/>
              </a:rPr>
              <a:t>MA – USA</a:t>
            </a:r>
          </a:p>
          <a:p>
            <a:pPr marL="214313" indent="-214313">
              <a:lnSpc>
                <a:spcPct val="150000"/>
              </a:lnSpc>
              <a:buFont typeface="Wingdings" panose="05000000000000000000" pitchFamily="2" charset="2"/>
              <a:buChar char="ü"/>
            </a:pPr>
            <a:r>
              <a:rPr lang="en-GB" sz="1350" dirty="0">
                <a:latin typeface="Arial" panose="020B0604020202020204" pitchFamily="34" charset="0"/>
              </a:rPr>
              <a:t>PhD – New Zealand </a:t>
            </a:r>
          </a:p>
        </p:txBody>
      </p:sp>
      <p:sp>
        <p:nvSpPr>
          <p:cNvPr id="10" name="TextBox 9">
            <a:extLst>
              <a:ext uri="{FF2B5EF4-FFF2-40B4-BE49-F238E27FC236}">
                <a16:creationId xmlns:a16="http://schemas.microsoft.com/office/drawing/2014/main" id="{1AAF32AC-2312-7BA8-D7F0-57071447991E}"/>
              </a:ext>
            </a:extLst>
          </p:cNvPr>
          <p:cNvSpPr txBox="1"/>
          <p:nvPr/>
        </p:nvSpPr>
        <p:spPr>
          <a:xfrm>
            <a:off x="244033" y="2953900"/>
            <a:ext cx="4152665" cy="1985159"/>
          </a:xfrm>
          <a:prstGeom prst="rect">
            <a:avLst/>
          </a:prstGeom>
          <a:noFill/>
          <a:ln w="38100">
            <a:solidFill>
              <a:schemeClr val="tx1"/>
            </a:solidFill>
          </a:ln>
        </p:spPr>
        <p:txBody>
          <a:bodyPr wrap="square">
            <a:spAutoFit/>
          </a:bodyPr>
          <a:lstStyle/>
          <a:p>
            <a:r>
              <a:rPr lang="en-GB" sz="1500" b="1" dirty="0">
                <a:latin typeface="Arial" panose="020B0604020202020204" pitchFamily="34" charset="0"/>
              </a:rPr>
              <a:t>        Contribution – Book Chapters</a:t>
            </a:r>
          </a:p>
          <a:p>
            <a:endParaRPr lang="en-GB" sz="1350" b="1" dirty="0">
              <a:latin typeface="Arial" panose="020B0604020202020204" pitchFamily="34" charset="0"/>
            </a:endParaRPr>
          </a:p>
          <a:p>
            <a:endParaRPr lang="en-GB" sz="1350" b="1" dirty="0">
              <a:latin typeface="Arial" panose="020B0604020202020204" pitchFamily="34" charset="0"/>
            </a:endParaRPr>
          </a:p>
          <a:p>
            <a:endParaRPr lang="en-GB" sz="1350" b="1" dirty="0">
              <a:latin typeface="Arial" panose="020B0604020202020204" pitchFamily="34" charset="0"/>
            </a:endParaRPr>
          </a:p>
          <a:p>
            <a:endParaRPr lang="en-GB" sz="1350" b="1" dirty="0">
              <a:latin typeface="Arial" panose="020B0604020202020204" pitchFamily="34" charset="0"/>
            </a:endParaRPr>
          </a:p>
          <a:p>
            <a:endParaRPr lang="en-GB" sz="1350" b="1" dirty="0">
              <a:latin typeface="Arial" panose="020B0604020202020204" pitchFamily="34" charset="0"/>
            </a:endParaRPr>
          </a:p>
          <a:p>
            <a:endParaRPr lang="en-GB" sz="1350" b="1" dirty="0">
              <a:latin typeface="Arial" panose="020B0604020202020204" pitchFamily="34" charset="0"/>
            </a:endParaRPr>
          </a:p>
          <a:p>
            <a:endParaRPr lang="en-GB" sz="1350" b="1" dirty="0">
              <a:latin typeface="Arial" panose="020B0604020202020204" pitchFamily="34" charset="0"/>
            </a:endParaRPr>
          </a:p>
          <a:p>
            <a:endParaRPr lang="en-GB" sz="1350" b="1" dirty="0">
              <a:latin typeface="Arial" panose="020B0604020202020204" pitchFamily="34" charset="0"/>
            </a:endParaRPr>
          </a:p>
        </p:txBody>
      </p:sp>
      <p:sp>
        <p:nvSpPr>
          <p:cNvPr id="11" name="TextBox 10">
            <a:extLst>
              <a:ext uri="{FF2B5EF4-FFF2-40B4-BE49-F238E27FC236}">
                <a16:creationId xmlns:a16="http://schemas.microsoft.com/office/drawing/2014/main" id="{BEC310FB-0023-429E-0D83-0CBD81F58710}"/>
              </a:ext>
            </a:extLst>
          </p:cNvPr>
          <p:cNvSpPr txBox="1"/>
          <p:nvPr/>
        </p:nvSpPr>
        <p:spPr>
          <a:xfrm>
            <a:off x="412322" y="4987162"/>
            <a:ext cx="8654543" cy="946413"/>
          </a:xfrm>
          <a:prstGeom prst="rect">
            <a:avLst/>
          </a:prstGeom>
          <a:noFill/>
          <a:ln w="38100">
            <a:solidFill>
              <a:schemeClr val="tx1"/>
            </a:solidFill>
          </a:ln>
        </p:spPr>
        <p:txBody>
          <a:bodyPr wrap="square">
            <a:spAutoFit/>
          </a:bodyPr>
          <a:lstStyle/>
          <a:p>
            <a:r>
              <a:rPr lang="en-GB" sz="1500" b="1" dirty="0">
                <a:latin typeface="Arial" panose="020B0604020202020204" pitchFamily="34" charset="0"/>
              </a:rPr>
              <a:t>Currently</a:t>
            </a:r>
          </a:p>
          <a:p>
            <a:pPr marL="214313" indent="-214313">
              <a:buFont typeface="Wingdings" panose="05000000000000000000" pitchFamily="2" charset="2"/>
              <a:buChar char="Ø"/>
            </a:pPr>
            <a:r>
              <a:rPr lang="en-GB" sz="1350" dirty="0">
                <a:latin typeface="Arial" panose="020B0604020202020204" pitchFamily="34" charset="0"/>
              </a:rPr>
              <a:t>Writing a journal article</a:t>
            </a:r>
          </a:p>
          <a:p>
            <a:pPr marL="214313" indent="-214313">
              <a:buFont typeface="Wingdings" panose="05000000000000000000" pitchFamily="2" charset="2"/>
              <a:buChar char="Ø"/>
            </a:pPr>
            <a:r>
              <a:rPr lang="en-GB" sz="1350" dirty="0">
                <a:latin typeface="Arial" panose="020B0604020202020204" pitchFamily="34" charset="0"/>
              </a:rPr>
              <a:t>Journal Reviewer -International Review of Research in Open and Distributed Learning (IRRODL)</a:t>
            </a:r>
          </a:p>
          <a:p>
            <a:r>
              <a:rPr lang="en-GB" sz="1350" dirty="0">
                <a:latin typeface="Arial" panose="020B0604020202020204" pitchFamily="34" charset="0"/>
              </a:rPr>
              <a:t>    Journal of Open, Flexible, and Distance Learning (JOFDL)</a:t>
            </a:r>
          </a:p>
        </p:txBody>
      </p:sp>
      <p:pic>
        <p:nvPicPr>
          <p:cNvPr id="14" name="Picture 13" descr="A person smiling at the camera&#10;&#10;Description automatically generated">
            <a:extLst>
              <a:ext uri="{FF2B5EF4-FFF2-40B4-BE49-F238E27FC236}">
                <a16:creationId xmlns:a16="http://schemas.microsoft.com/office/drawing/2014/main" id="{76753EFD-C302-4D4F-5C22-12F00A2805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3697" y="1425231"/>
            <a:ext cx="1590383" cy="148941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6" name="Picture 15" descr="A blue and white book cover&#10;&#10;Description automatically generated">
            <a:extLst>
              <a:ext uri="{FF2B5EF4-FFF2-40B4-BE49-F238E27FC236}">
                <a16:creationId xmlns:a16="http://schemas.microsoft.com/office/drawing/2014/main" id="{90D0021B-994B-D04F-A541-B538BE5404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6653" y="3189943"/>
            <a:ext cx="1354769" cy="1614488"/>
          </a:xfrm>
          <a:prstGeom prst="rect">
            <a:avLst/>
          </a:prstGeom>
        </p:spPr>
      </p:pic>
      <p:pic>
        <p:nvPicPr>
          <p:cNvPr id="18" name="Picture 17" descr="A book cover with a computer&#10;&#10;Description automatically generated">
            <a:extLst>
              <a:ext uri="{FF2B5EF4-FFF2-40B4-BE49-F238E27FC236}">
                <a16:creationId xmlns:a16="http://schemas.microsoft.com/office/drawing/2014/main" id="{71A72A80-2C92-8DD1-C16A-E954858DD24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86909" y="3189751"/>
            <a:ext cx="1484473" cy="1596629"/>
          </a:xfrm>
          <a:prstGeom prst="rect">
            <a:avLst/>
          </a:prstGeom>
        </p:spPr>
      </p:pic>
      <p:pic>
        <p:nvPicPr>
          <p:cNvPr id="20" name="Picture 19" descr="A book cover with a picture of a paper and a mouse&#10;&#10;Description automatically generated">
            <a:extLst>
              <a:ext uri="{FF2B5EF4-FFF2-40B4-BE49-F238E27FC236}">
                <a16:creationId xmlns:a16="http://schemas.microsoft.com/office/drawing/2014/main" id="{767B35A9-7784-F5C0-106A-B5C9D04729A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66508" y="3200990"/>
            <a:ext cx="1396529" cy="1610916"/>
          </a:xfrm>
          <a:prstGeom prst="rect">
            <a:avLst/>
          </a:prstGeom>
        </p:spPr>
      </p:pic>
    </p:spTree>
    <p:extLst>
      <p:ext uri="{BB962C8B-B14F-4D97-AF65-F5344CB8AC3E}">
        <p14:creationId xmlns:p14="http://schemas.microsoft.com/office/powerpoint/2010/main" val="4652790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3773F0-D60D-1027-F514-A042550BC0B1}"/>
              </a:ext>
            </a:extLst>
          </p:cNvPr>
          <p:cNvSpPr txBox="1"/>
          <p:nvPr/>
        </p:nvSpPr>
        <p:spPr>
          <a:xfrm>
            <a:off x="357809" y="781878"/>
            <a:ext cx="8666921" cy="6278642"/>
          </a:xfrm>
          <a:prstGeom prst="rect">
            <a:avLst/>
          </a:prstGeom>
          <a:noFill/>
        </p:spPr>
        <p:txBody>
          <a:bodyPr wrap="square" rtlCol="0">
            <a:spAutoFit/>
          </a:bodyPr>
          <a:lstStyle/>
          <a:p>
            <a:r>
              <a:rPr lang="en-GB" sz="2800" b="1" dirty="0">
                <a:solidFill>
                  <a:srgbClr val="FF0000"/>
                </a:solidFill>
                <a:effectLst/>
              </a:rPr>
              <a:t>An introduction? </a:t>
            </a:r>
            <a:r>
              <a:rPr lang="en-GB" sz="2800" b="1" dirty="0">
                <a:solidFill>
                  <a:srgbClr val="FF0000"/>
                </a:solidFill>
              </a:rPr>
              <a:t>In pairs / individually</a:t>
            </a:r>
            <a:endParaRPr lang="en-GB" sz="2800" b="1" dirty="0">
              <a:solidFill>
                <a:srgbClr val="FF0000"/>
              </a:solidFill>
              <a:effectLst/>
            </a:endParaRPr>
          </a:p>
          <a:p>
            <a:pPr marL="342900" indent="-342900">
              <a:buFont typeface="Arial" panose="020B0604020202020204" pitchFamily="34" charset="0"/>
              <a:buChar char="•"/>
            </a:pPr>
            <a:r>
              <a:rPr lang="en-US" sz="2800" dirty="0"/>
              <a:t>Why the Doctorate and in Swansea at UWTSD?</a:t>
            </a:r>
          </a:p>
          <a:p>
            <a:pPr marL="342900" indent="-342900">
              <a:buFont typeface="Arial" panose="020B0604020202020204" pitchFamily="34" charset="0"/>
              <a:buChar char="•"/>
            </a:pPr>
            <a:endParaRPr lang="en-US" sz="2800" dirty="0"/>
          </a:p>
          <a:p>
            <a:pPr marL="342900" indent="-342900">
              <a:buFont typeface="Arial" panose="020B0604020202020204" pitchFamily="34" charset="0"/>
              <a:buChar char="•"/>
            </a:pPr>
            <a:r>
              <a:rPr lang="en-US" sz="2800" dirty="0"/>
              <a:t>Your expectations of the EdD and module</a:t>
            </a:r>
          </a:p>
          <a:p>
            <a:endParaRPr lang="en-GB" sz="2800" b="1" dirty="0">
              <a:solidFill>
                <a:srgbClr val="FF0000"/>
              </a:solidFill>
            </a:endParaRPr>
          </a:p>
          <a:p>
            <a:r>
              <a:rPr lang="en-GB" sz="2800" b="1" dirty="0">
                <a:solidFill>
                  <a:srgbClr val="FF0000"/>
                </a:solidFill>
              </a:rPr>
              <a:t>Examples</a:t>
            </a:r>
          </a:p>
          <a:p>
            <a:pPr marL="285750" indent="-285750">
              <a:buFont typeface="Arial" panose="020B0604020202020204" pitchFamily="34" charset="0"/>
              <a:buChar char="•"/>
            </a:pPr>
            <a:r>
              <a:rPr lang="en-GB" dirty="0">
                <a:effectLst/>
                <a:latin typeface="Helvetica" pitchFamily="2" charset="0"/>
              </a:rPr>
              <a:t>This term I would like my lecturers to .... ‘explain ideas clearly’</a:t>
            </a:r>
          </a:p>
          <a:p>
            <a:endParaRPr lang="en-GB" dirty="0">
              <a:latin typeface="Helvetica" pitchFamily="2" charset="0"/>
            </a:endParaRPr>
          </a:p>
          <a:p>
            <a:pPr marL="285750" indent="-285750">
              <a:buFont typeface="Arial" panose="020B0604020202020204" pitchFamily="34" charset="0"/>
              <a:buChar char="•"/>
            </a:pPr>
            <a:r>
              <a:rPr lang="en-GB" dirty="0">
                <a:effectLst/>
                <a:latin typeface="Helvetica" pitchFamily="2" charset="0"/>
              </a:rPr>
              <a:t>This term I will ‘study individually and listen to others in </a:t>
            </a:r>
            <a:r>
              <a:rPr lang="en-GB" dirty="0" err="1">
                <a:effectLst/>
                <a:latin typeface="Helvetica" pitchFamily="2" charset="0"/>
              </a:rPr>
              <a:t>class’</a:t>
            </a:r>
            <a:endParaRPr lang="en-GB" dirty="0">
              <a:latin typeface="Helvetica" pitchFamily="2" charset="0"/>
            </a:endParaRPr>
          </a:p>
          <a:p>
            <a:endParaRPr lang="en-GB" b="1" dirty="0">
              <a:effectLst/>
              <a:latin typeface="Helvetica" pitchFamily="2" charset="0"/>
            </a:endParaRPr>
          </a:p>
          <a:p>
            <a:r>
              <a:rPr lang="en-GB" b="1" dirty="0">
                <a:latin typeface="Helvetica" pitchFamily="2" charset="0"/>
              </a:rPr>
              <a:t>Please complete </a:t>
            </a:r>
          </a:p>
          <a:p>
            <a:endParaRPr lang="en-GB" b="1" dirty="0">
              <a:latin typeface="Helvetica" pitchFamily="2" charset="0"/>
            </a:endParaRPr>
          </a:p>
          <a:p>
            <a:pPr marL="285750" indent="-285750">
              <a:buFont typeface="Arial" panose="020B0604020202020204" pitchFamily="34" charset="0"/>
              <a:buChar char="•"/>
            </a:pPr>
            <a:r>
              <a:rPr lang="en-GB" dirty="0">
                <a:latin typeface="Helvetica" pitchFamily="2" charset="0"/>
              </a:rPr>
              <a:t>This term I would like my lecturers to ……</a:t>
            </a:r>
          </a:p>
          <a:p>
            <a:pPr marL="285750" indent="-285750">
              <a:buFont typeface="Arial" panose="020B0604020202020204" pitchFamily="34" charset="0"/>
              <a:buChar char="•"/>
            </a:pPr>
            <a:r>
              <a:rPr lang="en-GB" dirty="0">
                <a:latin typeface="Helvetica" pitchFamily="2" charset="0"/>
              </a:rPr>
              <a:t>This term I will ……..</a:t>
            </a:r>
          </a:p>
          <a:p>
            <a:endParaRPr lang="en-GB" dirty="0">
              <a:solidFill>
                <a:srgbClr val="FF0000"/>
              </a:solidFill>
              <a:effectLst/>
              <a:latin typeface="Helvetica" pitchFamily="2" charset="0"/>
            </a:endParaRPr>
          </a:p>
          <a:p>
            <a:endParaRPr lang="en-GB" b="1" dirty="0">
              <a:solidFill>
                <a:srgbClr val="FF0000"/>
              </a:solidFill>
              <a:latin typeface="Helvetica" pitchFamily="2" charset="0"/>
            </a:endParaRPr>
          </a:p>
          <a:p>
            <a:endParaRPr lang="en-GB" b="1" dirty="0">
              <a:solidFill>
                <a:srgbClr val="FF0000"/>
              </a:solidFill>
              <a:effectLst/>
              <a:latin typeface="Helvetica" pitchFamily="2" charset="0"/>
            </a:endParaRPr>
          </a:p>
          <a:p>
            <a:endParaRPr lang="en-GB" b="1" dirty="0">
              <a:solidFill>
                <a:srgbClr val="FF0000"/>
              </a:solidFill>
              <a:latin typeface="Helvetica" pitchFamily="2" charset="0"/>
            </a:endParaRPr>
          </a:p>
          <a:p>
            <a:r>
              <a:rPr lang="en-GB" b="1" dirty="0">
                <a:solidFill>
                  <a:srgbClr val="FF0000"/>
                </a:solidFill>
                <a:effectLst/>
                <a:latin typeface="Helvetica" pitchFamily="2" charset="0"/>
              </a:rPr>
              <a:t> </a:t>
            </a:r>
            <a:endParaRPr lang="en-GB" dirty="0">
              <a:effectLst/>
              <a:latin typeface="Helvetica" pitchFamily="2" charset="0"/>
            </a:endParaRPr>
          </a:p>
        </p:txBody>
      </p:sp>
    </p:spTree>
    <p:extLst>
      <p:ext uri="{BB962C8B-B14F-4D97-AF65-F5344CB8AC3E}">
        <p14:creationId xmlns:p14="http://schemas.microsoft.com/office/powerpoint/2010/main" val="1612736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3773F0-D60D-1027-F514-A042550BC0B1}"/>
              </a:ext>
            </a:extLst>
          </p:cNvPr>
          <p:cNvSpPr txBox="1"/>
          <p:nvPr/>
        </p:nvSpPr>
        <p:spPr>
          <a:xfrm>
            <a:off x="357809" y="781878"/>
            <a:ext cx="8666921" cy="2862322"/>
          </a:xfrm>
          <a:prstGeom prst="rect">
            <a:avLst/>
          </a:prstGeom>
          <a:noFill/>
        </p:spPr>
        <p:txBody>
          <a:bodyPr wrap="square" rtlCol="0">
            <a:spAutoFit/>
          </a:bodyPr>
          <a:lstStyle/>
          <a:p>
            <a:r>
              <a:rPr lang="en-GB" b="1" dirty="0">
                <a:solidFill>
                  <a:srgbClr val="FF0000"/>
                </a:solidFill>
                <a:effectLst/>
                <a:latin typeface="Helvetica" pitchFamily="2" charset="0"/>
              </a:rPr>
              <a:t>Exploring Contemporary Issues In Education 1: Policy Review And Critical Analysis </a:t>
            </a:r>
          </a:p>
          <a:p>
            <a:endParaRPr lang="en-GB" b="1" dirty="0">
              <a:solidFill>
                <a:srgbClr val="FF0000"/>
              </a:solidFill>
              <a:latin typeface="Helvetica" pitchFamily="2" charset="0"/>
            </a:endParaRPr>
          </a:p>
          <a:p>
            <a:r>
              <a:rPr lang="en-GB" b="1" dirty="0">
                <a:solidFill>
                  <a:srgbClr val="FF0000"/>
                </a:solidFill>
                <a:effectLst/>
                <a:latin typeface="Helvetica" pitchFamily="2" charset="0"/>
              </a:rPr>
              <a:t>An introduction? From describing who we are and our experiences to our interests and concerns. My roles? : An example</a:t>
            </a:r>
          </a:p>
          <a:p>
            <a:endParaRPr lang="en-GB" b="1" dirty="0">
              <a:latin typeface="Helvetica" pitchFamily="2" charset="0"/>
            </a:endParaRPr>
          </a:p>
          <a:p>
            <a:r>
              <a:rPr lang="en-GB" b="1" dirty="0">
                <a:effectLst/>
                <a:latin typeface="Helvetica" pitchFamily="2" charset="0"/>
              </a:rPr>
              <a:t>  </a:t>
            </a:r>
          </a:p>
          <a:p>
            <a:endParaRPr lang="en-GB" b="1" dirty="0">
              <a:latin typeface="Helvetica" pitchFamily="2" charset="0"/>
            </a:endParaRPr>
          </a:p>
          <a:p>
            <a:endParaRPr lang="en-GB" b="1" dirty="0">
              <a:effectLst/>
              <a:latin typeface="Helvetica" pitchFamily="2" charset="0"/>
            </a:endParaRPr>
          </a:p>
          <a:p>
            <a:endParaRPr lang="en-GB" dirty="0">
              <a:effectLst/>
              <a:latin typeface="Helvetica" pitchFamily="2" charset="0"/>
            </a:endParaRPr>
          </a:p>
        </p:txBody>
      </p:sp>
      <p:graphicFrame>
        <p:nvGraphicFramePr>
          <p:cNvPr id="3" name="Table 2">
            <a:extLst>
              <a:ext uri="{FF2B5EF4-FFF2-40B4-BE49-F238E27FC236}">
                <a16:creationId xmlns:a16="http://schemas.microsoft.com/office/drawing/2014/main" id="{F8D54F80-B19F-BD1B-4A04-36F70632D5CB}"/>
              </a:ext>
            </a:extLst>
          </p:cNvPr>
          <p:cNvGraphicFramePr>
            <a:graphicFrameLocks noGrp="1"/>
          </p:cNvGraphicFramePr>
          <p:nvPr/>
        </p:nvGraphicFramePr>
        <p:xfrm>
          <a:off x="357809" y="2769852"/>
          <a:ext cx="7924800" cy="3259267"/>
        </p:xfrm>
        <a:graphic>
          <a:graphicData uri="http://schemas.openxmlformats.org/drawingml/2006/table">
            <a:tbl>
              <a:tblPr firstRow="1" bandRow="1">
                <a:tableStyleId>{5C22544A-7EE6-4342-B048-85BDC9FD1C3A}</a:tableStyleId>
              </a:tblPr>
              <a:tblGrid>
                <a:gridCol w="2650435">
                  <a:extLst>
                    <a:ext uri="{9D8B030D-6E8A-4147-A177-3AD203B41FA5}">
                      <a16:colId xmlns:a16="http://schemas.microsoft.com/office/drawing/2014/main" val="3194312349"/>
                    </a:ext>
                  </a:extLst>
                </a:gridCol>
                <a:gridCol w="2650435">
                  <a:extLst>
                    <a:ext uri="{9D8B030D-6E8A-4147-A177-3AD203B41FA5}">
                      <a16:colId xmlns:a16="http://schemas.microsoft.com/office/drawing/2014/main" val="2353630989"/>
                    </a:ext>
                  </a:extLst>
                </a:gridCol>
                <a:gridCol w="2623930">
                  <a:extLst>
                    <a:ext uri="{9D8B030D-6E8A-4147-A177-3AD203B41FA5}">
                      <a16:colId xmlns:a16="http://schemas.microsoft.com/office/drawing/2014/main" val="2899375939"/>
                    </a:ext>
                  </a:extLst>
                </a:gridCol>
              </a:tblGrid>
              <a:tr h="881827">
                <a:tc>
                  <a:txBody>
                    <a:bodyPr/>
                    <a:lstStyle/>
                    <a:p>
                      <a:endParaRPr lang="en-US" dirty="0"/>
                    </a:p>
                    <a:p>
                      <a:r>
                        <a:rPr lang="en-US" dirty="0"/>
                        <a:t>As a husband</a:t>
                      </a:r>
                    </a:p>
                  </a:txBody>
                  <a:tcPr/>
                </a:tc>
                <a:tc>
                  <a:txBody>
                    <a:bodyPr/>
                    <a:lstStyle/>
                    <a:p>
                      <a:r>
                        <a:rPr lang="en-US" dirty="0"/>
                        <a:t>My wife working in different Universities</a:t>
                      </a:r>
                    </a:p>
                  </a:txBody>
                  <a:tcPr/>
                </a:tc>
                <a:tc>
                  <a:txBody>
                    <a:bodyPr/>
                    <a:lstStyle/>
                    <a:p>
                      <a:r>
                        <a:rPr lang="en-US" dirty="0"/>
                        <a:t>How higher education is a market</a:t>
                      </a:r>
                    </a:p>
                  </a:txBody>
                  <a:tcPr/>
                </a:tc>
                <a:extLst>
                  <a:ext uri="{0D108BD9-81ED-4DB2-BD59-A6C34878D82A}">
                    <a16:rowId xmlns:a16="http://schemas.microsoft.com/office/drawing/2014/main" val="2880488969"/>
                  </a:ext>
                </a:extLst>
              </a:tr>
              <a:tr h="881827">
                <a:tc>
                  <a:txBody>
                    <a:bodyPr/>
                    <a:lstStyle/>
                    <a:p>
                      <a:endParaRPr lang="en-US" dirty="0"/>
                    </a:p>
                    <a:p>
                      <a:r>
                        <a:rPr lang="en-US" dirty="0"/>
                        <a:t>As a father/ in-law</a:t>
                      </a:r>
                    </a:p>
                  </a:txBody>
                  <a:tcPr/>
                </a:tc>
                <a:tc>
                  <a:txBody>
                    <a:bodyPr/>
                    <a:lstStyle/>
                    <a:p>
                      <a:r>
                        <a:rPr lang="en-US" dirty="0"/>
                        <a:t>My son and mentoring scheme/ Daughter-in-law and policy advocacy</a:t>
                      </a:r>
                    </a:p>
                  </a:txBody>
                  <a:tcPr/>
                </a:tc>
                <a:tc>
                  <a:txBody>
                    <a:bodyPr/>
                    <a:lstStyle/>
                    <a:p>
                      <a:r>
                        <a:rPr lang="en-US" dirty="0"/>
                        <a:t>Equal opportunities ? Access to different opportunities and life-chances</a:t>
                      </a:r>
                    </a:p>
                  </a:txBody>
                  <a:tcPr/>
                </a:tc>
                <a:extLst>
                  <a:ext uri="{0D108BD9-81ED-4DB2-BD59-A6C34878D82A}">
                    <a16:rowId xmlns:a16="http://schemas.microsoft.com/office/drawing/2014/main" val="316619380"/>
                  </a:ext>
                </a:extLst>
              </a:tr>
              <a:tr h="1098667">
                <a:tc>
                  <a:txBody>
                    <a:bodyPr/>
                    <a:lstStyle/>
                    <a:p>
                      <a:endParaRPr lang="en-US" dirty="0"/>
                    </a:p>
                    <a:p>
                      <a:r>
                        <a:rPr lang="en-US" dirty="0"/>
                        <a:t>As a son</a:t>
                      </a:r>
                    </a:p>
                  </a:txBody>
                  <a:tcPr/>
                </a:tc>
                <a:tc>
                  <a:txBody>
                    <a:bodyPr/>
                    <a:lstStyle/>
                    <a:p>
                      <a:r>
                        <a:rPr lang="en-US" dirty="0"/>
                        <a:t>My </a:t>
                      </a:r>
                      <a:r>
                        <a:rPr lang="en-US"/>
                        <a:t>Mum in </a:t>
                      </a:r>
                      <a:r>
                        <a:rPr lang="en-US" dirty="0"/>
                        <a:t>a nursing home for the elderly </a:t>
                      </a:r>
                    </a:p>
                  </a:txBody>
                  <a:tcPr/>
                </a:tc>
                <a:tc>
                  <a:txBody>
                    <a:bodyPr/>
                    <a:lstStyle/>
                    <a:p>
                      <a:r>
                        <a:rPr lang="en-US" dirty="0"/>
                        <a:t>Another market? The quality of provision for different groups of older people</a:t>
                      </a:r>
                    </a:p>
                  </a:txBody>
                  <a:tcPr/>
                </a:tc>
                <a:extLst>
                  <a:ext uri="{0D108BD9-81ED-4DB2-BD59-A6C34878D82A}">
                    <a16:rowId xmlns:a16="http://schemas.microsoft.com/office/drawing/2014/main" val="827041829"/>
                  </a:ext>
                </a:extLst>
              </a:tr>
            </a:tbl>
          </a:graphicData>
        </a:graphic>
      </p:graphicFrame>
      <p:graphicFrame>
        <p:nvGraphicFramePr>
          <p:cNvPr id="4" name="Table 3">
            <a:extLst>
              <a:ext uri="{FF2B5EF4-FFF2-40B4-BE49-F238E27FC236}">
                <a16:creationId xmlns:a16="http://schemas.microsoft.com/office/drawing/2014/main" id="{FE88DA0E-97A0-D76D-D655-F2C70C03B955}"/>
              </a:ext>
            </a:extLst>
          </p:cNvPr>
          <p:cNvGraphicFramePr>
            <a:graphicFrameLocks noGrp="1"/>
          </p:cNvGraphicFramePr>
          <p:nvPr/>
        </p:nvGraphicFramePr>
        <p:xfrm>
          <a:off x="357810" y="2319130"/>
          <a:ext cx="7911547" cy="450722"/>
        </p:xfrm>
        <a:graphic>
          <a:graphicData uri="http://schemas.openxmlformats.org/drawingml/2006/table">
            <a:tbl>
              <a:tblPr firstRow="1" bandRow="1">
                <a:tableStyleId>{5C22544A-7EE6-4342-B048-85BDC9FD1C3A}</a:tableStyleId>
              </a:tblPr>
              <a:tblGrid>
                <a:gridCol w="2650435">
                  <a:extLst>
                    <a:ext uri="{9D8B030D-6E8A-4147-A177-3AD203B41FA5}">
                      <a16:colId xmlns:a16="http://schemas.microsoft.com/office/drawing/2014/main" val="3987515385"/>
                    </a:ext>
                  </a:extLst>
                </a:gridCol>
                <a:gridCol w="2650435">
                  <a:extLst>
                    <a:ext uri="{9D8B030D-6E8A-4147-A177-3AD203B41FA5}">
                      <a16:colId xmlns:a16="http://schemas.microsoft.com/office/drawing/2014/main" val="1942022054"/>
                    </a:ext>
                  </a:extLst>
                </a:gridCol>
                <a:gridCol w="2610677">
                  <a:extLst>
                    <a:ext uri="{9D8B030D-6E8A-4147-A177-3AD203B41FA5}">
                      <a16:colId xmlns:a16="http://schemas.microsoft.com/office/drawing/2014/main" val="3785532279"/>
                    </a:ext>
                  </a:extLst>
                </a:gridCol>
              </a:tblGrid>
              <a:tr h="450722">
                <a:tc>
                  <a:txBody>
                    <a:bodyPr/>
                    <a:lstStyle/>
                    <a:p>
                      <a:r>
                        <a:rPr lang="en-US" dirty="0"/>
                        <a:t>Roles</a:t>
                      </a:r>
                    </a:p>
                  </a:txBody>
                  <a:tcPr/>
                </a:tc>
                <a:tc>
                  <a:txBody>
                    <a:bodyPr/>
                    <a:lstStyle/>
                    <a:p>
                      <a:r>
                        <a:rPr lang="en-US" dirty="0"/>
                        <a:t>Interests</a:t>
                      </a:r>
                    </a:p>
                  </a:txBody>
                  <a:tcPr/>
                </a:tc>
                <a:tc>
                  <a:txBody>
                    <a:bodyPr/>
                    <a:lstStyle/>
                    <a:p>
                      <a:r>
                        <a:rPr lang="en-US" dirty="0"/>
                        <a:t>Concerns </a:t>
                      </a:r>
                    </a:p>
                  </a:txBody>
                  <a:tcPr/>
                </a:tc>
                <a:extLst>
                  <a:ext uri="{0D108BD9-81ED-4DB2-BD59-A6C34878D82A}">
                    <a16:rowId xmlns:a16="http://schemas.microsoft.com/office/drawing/2014/main" val="4051097921"/>
                  </a:ext>
                </a:extLst>
              </a:tr>
            </a:tbl>
          </a:graphicData>
        </a:graphic>
      </p:graphicFrame>
    </p:spTree>
    <p:extLst>
      <p:ext uri="{BB962C8B-B14F-4D97-AF65-F5344CB8AC3E}">
        <p14:creationId xmlns:p14="http://schemas.microsoft.com/office/powerpoint/2010/main" val="41172433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B68F3E-C606-6548-BC91-99F160F6D777}"/>
              </a:ext>
            </a:extLst>
          </p:cNvPr>
          <p:cNvSpPr txBox="1"/>
          <p:nvPr/>
        </p:nvSpPr>
        <p:spPr>
          <a:xfrm>
            <a:off x="344557" y="119271"/>
            <a:ext cx="8521147" cy="8402300"/>
          </a:xfrm>
          <a:prstGeom prst="rect">
            <a:avLst/>
          </a:prstGeom>
          <a:noFill/>
        </p:spPr>
        <p:txBody>
          <a:bodyPr wrap="square" rtlCol="0">
            <a:spAutoFit/>
          </a:bodyPr>
          <a:lstStyle/>
          <a:p>
            <a:r>
              <a:rPr lang="en-GB" sz="2000" b="1" dirty="0">
                <a:solidFill>
                  <a:srgbClr val="FF0000"/>
                </a:solidFill>
                <a:effectLst/>
              </a:rPr>
              <a:t>Exploring Contemporary Issues In Education 1: Policy Review And Critical Analysis </a:t>
            </a:r>
          </a:p>
          <a:p>
            <a:endParaRPr lang="en-GB" sz="2000" b="1" dirty="0">
              <a:solidFill>
                <a:srgbClr val="FF0000"/>
              </a:solidFill>
            </a:endParaRPr>
          </a:p>
          <a:p>
            <a:r>
              <a:rPr lang="en-GB" sz="2000" b="1" dirty="0">
                <a:solidFill>
                  <a:srgbClr val="00B050"/>
                </a:solidFill>
              </a:rPr>
              <a:t>Activity </a:t>
            </a:r>
            <a:r>
              <a:rPr lang="en-GB" sz="2000" b="1" dirty="0">
                <a:solidFill>
                  <a:srgbClr val="FF0000"/>
                </a:solidFill>
              </a:rPr>
              <a:t>/ Your </a:t>
            </a:r>
            <a:r>
              <a:rPr lang="en-GB" sz="2000" b="1" dirty="0">
                <a:solidFill>
                  <a:srgbClr val="FF0000"/>
                </a:solidFill>
                <a:effectLst/>
              </a:rPr>
              <a:t>introductions: experiences, interests and concerns. </a:t>
            </a:r>
          </a:p>
          <a:p>
            <a:endParaRPr lang="en-GB" sz="2000" b="1" dirty="0"/>
          </a:p>
          <a:p>
            <a:r>
              <a:rPr lang="en-GB" sz="2000" b="1" dirty="0">
                <a:solidFill>
                  <a:srgbClr val="00B050"/>
                </a:solidFill>
                <a:effectLst/>
              </a:rPr>
              <a:t>Option – for you</a:t>
            </a:r>
          </a:p>
          <a:p>
            <a:endParaRPr lang="en-GB" sz="2000" dirty="0">
              <a:effectLst/>
            </a:endParaRPr>
          </a:p>
          <a:p>
            <a:r>
              <a:rPr lang="en-GB" sz="2000" b="1" dirty="0">
                <a:solidFill>
                  <a:srgbClr val="FF0000"/>
                </a:solidFill>
              </a:rPr>
              <a:t>Either</a:t>
            </a:r>
            <a:r>
              <a:rPr lang="en-GB" sz="2000" dirty="0">
                <a:solidFill>
                  <a:srgbClr val="FF0000"/>
                </a:solidFill>
              </a:rPr>
              <a:t> </a:t>
            </a:r>
            <a:r>
              <a:rPr lang="en-GB" sz="2000" b="1" dirty="0">
                <a:solidFill>
                  <a:srgbClr val="FF0000"/>
                </a:solidFill>
              </a:rPr>
              <a:t>complete a similar profile </a:t>
            </a:r>
            <a:r>
              <a:rPr lang="en-GB" sz="2000" dirty="0"/>
              <a:t>– with your different roles- and how these relate to describing your interests and concerns </a:t>
            </a:r>
            <a:endParaRPr lang="en-GB" sz="2000" dirty="0">
              <a:effectLst/>
            </a:endParaRPr>
          </a:p>
          <a:p>
            <a:endParaRPr lang="en-GB" sz="2000" dirty="0"/>
          </a:p>
          <a:p>
            <a:r>
              <a:rPr lang="en-GB" sz="2000" b="1" dirty="0">
                <a:solidFill>
                  <a:srgbClr val="FF0000"/>
                </a:solidFill>
                <a:effectLst/>
              </a:rPr>
              <a:t>Or – in pairs- Introduce yourself </a:t>
            </a:r>
            <a:r>
              <a:rPr lang="en-GB" sz="2000" dirty="0">
                <a:effectLst/>
              </a:rPr>
              <a:t>to one another and summarise your interests and/or concerns about education </a:t>
            </a:r>
          </a:p>
          <a:p>
            <a:endParaRPr lang="en-GB" sz="2000" dirty="0"/>
          </a:p>
          <a:p>
            <a:r>
              <a:rPr lang="en-GB" sz="2000" b="1" dirty="0">
                <a:solidFill>
                  <a:srgbClr val="FF0000"/>
                </a:solidFill>
                <a:effectLst/>
              </a:rPr>
              <a:t>Or – make individual notes </a:t>
            </a:r>
            <a:r>
              <a:rPr lang="en-GB" sz="2000" b="1" dirty="0">
                <a:solidFill>
                  <a:srgbClr val="00B050"/>
                </a:solidFill>
                <a:effectLst/>
              </a:rPr>
              <a:t>– on contemporary issues in education </a:t>
            </a:r>
          </a:p>
          <a:p>
            <a:endParaRPr lang="en-GB" sz="2000" b="1" dirty="0">
              <a:solidFill>
                <a:srgbClr val="00B050"/>
              </a:solidFill>
            </a:endParaRPr>
          </a:p>
          <a:p>
            <a:r>
              <a:rPr lang="en-GB" sz="2000" b="1" dirty="0">
                <a:solidFill>
                  <a:srgbClr val="00B050"/>
                </a:solidFill>
                <a:effectLst/>
              </a:rPr>
              <a:t>You choose ! </a:t>
            </a:r>
            <a:r>
              <a:rPr lang="en-GB" sz="2000" b="1" dirty="0">
                <a:solidFill>
                  <a:srgbClr val="FF0000"/>
                </a:solidFill>
                <a:effectLst/>
              </a:rPr>
              <a:t>Aim?</a:t>
            </a:r>
          </a:p>
          <a:p>
            <a:endParaRPr lang="en-GB" sz="2000" b="1" dirty="0">
              <a:solidFill>
                <a:srgbClr val="FF0000"/>
              </a:solidFill>
            </a:endParaRPr>
          </a:p>
          <a:p>
            <a:r>
              <a:rPr lang="en-GB" sz="2000" b="1" dirty="0">
                <a:solidFill>
                  <a:srgbClr val="FF0000"/>
                </a:solidFill>
                <a:effectLst/>
              </a:rPr>
              <a:t>To start to make notes on contemporary issues in education that are important</a:t>
            </a:r>
          </a:p>
          <a:p>
            <a:endParaRPr lang="en-GB" b="1" dirty="0">
              <a:latin typeface="Helvetica" pitchFamily="2" charset="0"/>
            </a:endParaRPr>
          </a:p>
          <a:p>
            <a:endParaRPr lang="en-GB" b="1" dirty="0">
              <a:effectLst/>
              <a:latin typeface="Helvetica" pitchFamily="2" charset="0"/>
            </a:endParaRPr>
          </a:p>
          <a:p>
            <a:endParaRPr lang="en-GB" b="1" dirty="0">
              <a:latin typeface="Helvetica" pitchFamily="2" charset="0"/>
            </a:endParaRPr>
          </a:p>
          <a:p>
            <a:endParaRPr lang="en-GB" b="1" dirty="0">
              <a:effectLst/>
              <a:latin typeface="Helvetica" pitchFamily="2" charset="0"/>
            </a:endParaRPr>
          </a:p>
          <a:p>
            <a:endParaRPr lang="en-GB" b="1" dirty="0">
              <a:latin typeface="Helvetica" pitchFamily="2" charset="0"/>
            </a:endParaRPr>
          </a:p>
          <a:p>
            <a:endParaRPr lang="en-GB" b="1" dirty="0">
              <a:effectLst/>
              <a:latin typeface="Helvetica" pitchFamily="2" charset="0"/>
            </a:endParaRPr>
          </a:p>
          <a:p>
            <a:endParaRPr lang="en-GB" b="1" dirty="0">
              <a:latin typeface="Helvetica" pitchFamily="2" charset="0"/>
            </a:endParaRPr>
          </a:p>
          <a:p>
            <a:endParaRPr lang="en-GB" b="1" dirty="0">
              <a:effectLst/>
              <a:latin typeface="Helvetica" pitchFamily="2" charset="0"/>
            </a:endParaRPr>
          </a:p>
          <a:p>
            <a:endParaRPr lang="en-GB" b="1" dirty="0">
              <a:latin typeface="Helvetica" pitchFamily="2" charset="0"/>
            </a:endParaRPr>
          </a:p>
          <a:p>
            <a:endParaRPr lang="en-GB" b="1" dirty="0">
              <a:effectLst/>
              <a:latin typeface="Helvetica" pitchFamily="2" charset="0"/>
            </a:endParaRPr>
          </a:p>
        </p:txBody>
      </p:sp>
    </p:spTree>
    <p:extLst>
      <p:ext uri="{BB962C8B-B14F-4D97-AF65-F5344CB8AC3E}">
        <p14:creationId xmlns:p14="http://schemas.microsoft.com/office/powerpoint/2010/main" val="5292116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D5D76B-8476-5DDC-4A4F-EB4E8AD1A403}"/>
              </a:ext>
            </a:extLst>
          </p:cNvPr>
          <p:cNvSpPr txBox="1"/>
          <p:nvPr/>
        </p:nvSpPr>
        <p:spPr>
          <a:xfrm>
            <a:off x="419100" y="406400"/>
            <a:ext cx="8026400" cy="9048631"/>
          </a:xfrm>
          <a:prstGeom prst="rect">
            <a:avLst/>
          </a:prstGeom>
          <a:noFill/>
        </p:spPr>
        <p:txBody>
          <a:bodyPr wrap="square">
            <a:spAutoFit/>
          </a:bodyPr>
          <a:lstStyle/>
          <a:p>
            <a:r>
              <a:rPr lang="en-GB" sz="1800" b="1" dirty="0">
                <a:solidFill>
                  <a:srgbClr val="FF0000"/>
                </a:solidFill>
              </a:rPr>
              <a:t>Your </a:t>
            </a:r>
            <a:r>
              <a:rPr lang="en-GB" sz="1800" b="1" dirty="0">
                <a:solidFill>
                  <a:srgbClr val="FF0000"/>
                </a:solidFill>
                <a:effectLst/>
              </a:rPr>
              <a:t>introductions: Describing experiences, interests and concerns</a:t>
            </a:r>
          </a:p>
          <a:p>
            <a:endParaRPr lang="en-GB" sz="1800" b="1" dirty="0">
              <a:solidFill>
                <a:srgbClr val="FF0000"/>
              </a:solidFill>
              <a:effectLst/>
            </a:endParaRPr>
          </a:p>
          <a:p>
            <a:r>
              <a:rPr lang="en-GB" sz="2000" b="1" dirty="0"/>
              <a:t>Welsh government policy &amp; strategy( context) : Global Futures</a:t>
            </a:r>
          </a:p>
          <a:p>
            <a:endParaRPr lang="en-GB" sz="2000" b="1" dirty="0">
              <a:effectLst/>
            </a:endParaRPr>
          </a:p>
          <a:p>
            <a:r>
              <a:rPr lang="en-GB" sz="2000" b="1" dirty="0">
                <a:effectLst/>
              </a:rPr>
              <a:t>Well-being in Education: “Well-being of Future Generations (Wales) Act 2015” </a:t>
            </a:r>
          </a:p>
          <a:p>
            <a:endParaRPr lang="en-GB" sz="2000" b="1" dirty="0"/>
          </a:p>
          <a:p>
            <a:r>
              <a:rPr lang="en-GB" sz="2000" b="1" dirty="0">
                <a:effectLst/>
              </a:rPr>
              <a:t>Using technological teaching and learning methods in the class of teaching Chinese to speakers of other languages especially in adult language education.</a:t>
            </a:r>
          </a:p>
          <a:p>
            <a:endParaRPr lang="en-GB" sz="2000" b="1" dirty="0"/>
          </a:p>
          <a:p>
            <a:r>
              <a:rPr lang="en-GB" sz="2000" b="1" dirty="0">
                <a:effectLst/>
              </a:rPr>
              <a:t>How to apply technology to analyse English examinations</a:t>
            </a:r>
            <a:r>
              <a:rPr lang="en-GB" sz="2000" b="1" dirty="0"/>
              <a:t> into actual teaching: compare the traditional Chinese English test(CET4/CET6) with the international  English test()IELTS.</a:t>
            </a:r>
            <a:endParaRPr lang="en-GB" sz="2000" b="1" dirty="0">
              <a:effectLst/>
            </a:endParaRPr>
          </a:p>
          <a:p>
            <a:endParaRPr lang="en-GB" b="1" dirty="0">
              <a:solidFill>
                <a:srgbClr val="FF0000"/>
              </a:solidFill>
            </a:endParaRPr>
          </a:p>
          <a:p>
            <a:endParaRPr lang="en-GB" sz="1800" b="1" dirty="0">
              <a:solidFill>
                <a:srgbClr val="FF0000"/>
              </a:solidFill>
              <a:effectLst/>
            </a:endParaRPr>
          </a:p>
          <a:p>
            <a:endParaRPr lang="en-GB" sz="1800" b="1" dirty="0">
              <a:solidFill>
                <a:srgbClr val="FF0000"/>
              </a:solidFill>
              <a:effectLst/>
            </a:endParaRPr>
          </a:p>
          <a:p>
            <a:endParaRPr lang="en-GB" b="1" dirty="0">
              <a:solidFill>
                <a:srgbClr val="FF0000"/>
              </a:solidFill>
            </a:endParaRPr>
          </a:p>
          <a:p>
            <a:endParaRPr lang="en-GB" sz="1800" b="1" dirty="0">
              <a:solidFill>
                <a:srgbClr val="FF0000"/>
              </a:solidFill>
              <a:effectLst/>
            </a:endParaRPr>
          </a:p>
          <a:p>
            <a:endParaRPr lang="en-GB" b="1" dirty="0">
              <a:solidFill>
                <a:srgbClr val="FF0000"/>
              </a:solidFill>
            </a:endParaRPr>
          </a:p>
          <a:p>
            <a:endParaRPr lang="en-GB" sz="1800" b="1" dirty="0">
              <a:solidFill>
                <a:srgbClr val="FF0000"/>
              </a:solidFill>
              <a:effectLst/>
            </a:endParaRPr>
          </a:p>
          <a:p>
            <a:endParaRPr lang="en-GB" b="1" dirty="0">
              <a:solidFill>
                <a:srgbClr val="FF0000"/>
              </a:solidFill>
            </a:endParaRPr>
          </a:p>
          <a:p>
            <a:endParaRPr lang="en-GB" sz="1800" b="1" dirty="0">
              <a:solidFill>
                <a:srgbClr val="FF0000"/>
              </a:solidFill>
              <a:effectLst/>
            </a:endParaRPr>
          </a:p>
          <a:p>
            <a:endParaRPr lang="en-GB" b="1" dirty="0">
              <a:solidFill>
                <a:srgbClr val="FF0000"/>
              </a:solidFill>
            </a:endParaRPr>
          </a:p>
          <a:p>
            <a:endParaRPr lang="en-GB" sz="1800" b="1" dirty="0">
              <a:solidFill>
                <a:srgbClr val="FF0000"/>
              </a:solidFill>
              <a:effectLst/>
            </a:endParaRPr>
          </a:p>
          <a:p>
            <a:endParaRPr lang="en-GB" b="1" dirty="0">
              <a:solidFill>
                <a:srgbClr val="FF0000"/>
              </a:solidFill>
            </a:endParaRPr>
          </a:p>
          <a:p>
            <a:endParaRPr lang="en-GB" sz="1800" b="1" dirty="0">
              <a:solidFill>
                <a:srgbClr val="FF0000"/>
              </a:solidFill>
              <a:effectLst/>
            </a:endParaRPr>
          </a:p>
          <a:p>
            <a:endParaRPr lang="en-GB" b="1" dirty="0">
              <a:solidFill>
                <a:srgbClr val="FF0000"/>
              </a:solidFill>
            </a:endParaRPr>
          </a:p>
          <a:p>
            <a:endParaRPr lang="en-GB" sz="1800" b="1" dirty="0">
              <a:solidFill>
                <a:srgbClr val="FF0000"/>
              </a:solidFill>
              <a:effectLst/>
            </a:endParaRPr>
          </a:p>
          <a:p>
            <a:endParaRPr lang="en-GB" b="1" dirty="0">
              <a:solidFill>
                <a:srgbClr val="FF0000"/>
              </a:solidFill>
            </a:endParaRPr>
          </a:p>
          <a:p>
            <a:r>
              <a:rPr lang="en-GB" sz="1800" b="1" dirty="0">
                <a:solidFill>
                  <a:srgbClr val="FF0000"/>
                </a:solidFill>
                <a:effectLst/>
              </a:rPr>
              <a:t> </a:t>
            </a:r>
          </a:p>
        </p:txBody>
      </p:sp>
    </p:spTree>
    <p:extLst>
      <p:ext uri="{BB962C8B-B14F-4D97-AF65-F5344CB8AC3E}">
        <p14:creationId xmlns:p14="http://schemas.microsoft.com/office/powerpoint/2010/main" val="11161521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D5D76B-8476-5DDC-4A4F-EB4E8AD1A403}"/>
              </a:ext>
            </a:extLst>
          </p:cNvPr>
          <p:cNvSpPr txBox="1"/>
          <p:nvPr/>
        </p:nvSpPr>
        <p:spPr>
          <a:xfrm>
            <a:off x="419100" y="406400"/>
            <a:ext cx="8026400" cy="6186309"/>
          </a:xfrm>
          <a:prstGeom prst="rect">
            <a:avLst/>
          </a:prstGeom>
          <a:noFill/>
        </p:spPr>
        <p:txBody>
          <a:bodyPr wrap="square">
            <a:spAutoFit/>
          </a:bodyPr>
          <a:lstStyle/>
          <a:p>
            <a:r>
              <a:rPr lang="en-GB" sz="1800" b="1" dirty="0">
                <a:solidFill>
                  <a:srgbClr val="FF0000"/>
                </a:solidFill>
              </a:rPr>
              <a:t>Your </a:t>
            </a:r>
            <a:r>
              <a:rPr lang="en-GB" sz="1800" b="1" dirty="0">
                <a:solidFill>
                  <a:srgbClr val="FF0000"/>
                </a:solidFill>
                <a:effectLst/>
              </a:rPr>
              <a:t>introductions: experiences, interests and concerns</a:t>
            </a:r>
          </a:p>
          <a:p>
            <a:endParaRPr lang="en-GB" b="1" dirty="0">
              <a:solidFill>
                <a:srgbClr val="FF0000"/>
              </a:solidFill>
            </a:endParaRPr>
          </a:p>
          <a:p>
            <a:r>
              <a:rPr lang="en-GB" b="1" dirty="0"/>
              <a:t>Technology implementation of social media in higher education institutes and the effects with student’s decision making</a:t>
            </a:r>
          </a:p>
          <a:p>
            <a:endParaRPr lang="en-GB" sz="1800" b="1" dirty="0">
              <a:effectLst/>
            </a:endParaRPr>
          </a:p>
          <a:p>
            <a:r>
              <a:rPr lang="en-GB" b="1" dirty="0"/>
              <a:t>Chinese 3-Child policy: Sibling’s Acceptance education</a:t>
            </a:r>
          </a:p>
          <a:p>
            <a:endParaRPr lang="en-GB" b="1" dirty="0"/>
          </a:p>
          <a:p>
            <a:endParaRPr lang="en-GB" b="1" dirty="0"/>
          </a:p>
          <a:p>
            <a:r>
              <a:rPr lang="en-GB" sz="1800" b="1" dirty="0">
                <a:effectLst/>
              </a:rPr>
              <a:t>Chinese policy: development of  the vocational education in HE</a:t>
            </a:r>
          </a:p>
          <a:p>
            <a:endParaRPr lang="en-GB" b="1" dirty="0">
              <a:solidFill>
                <a:srgbClr val="FF0000"/>
              </a:solidFill>
            </a:endParaRPr>
          </a:p>
          <a:p>
            <a:endParaRPr lang="en-GB" b="1" dirty="0">
              <a:solidFill>
                <a:srgbClr val="FF0000"/>
              </a:solidFill>
            </a:endParaRPr>
          </a:p>
          <a:p>
            <a:endParaRPr lang="en-GB" sz="1800" b="1" dirty="0">
              <a:solidFill>
                <a:srgbClr val="FF0000"/>
              </a:solidFill>
              <a:effectLst/>
            </a:endParaRPr>
          </a:p>
          <a:p>
            <a:endParaRPr lang="en-GB" b="1" dirty="0">
              <a:solidFill>
                <a:srgbClr val="FF0000"/>
              </a:solidFill>
            </a:endParaRPr>
          </a:p>
          <a:p>
            <a:endParaRPr lang="en-GB" sz="1800" b="1" dirty="0">
              <a:solidFill>
                <a:srgbClr val="FF0000"/>
              </a:solidFill>
              <a:effectLst/>
            </a:endParaRPr>
          </a:p>
          <a:p>
            <a:endParaRPr lang="en-GB" b="1" dirty="0">
              <a:solidFill>
                <a:srgbClr val="FF0000"/>
              </a:solidFill>
            </a:endParaRPr>
          </a:p>
          <a:p>
            <a:endParaRPr lang="en-GB" sz="1800" b="1" dirty="0">
              <a:solidFill>
                <a:srgbClr val="FF0000"/>
              </a:solidFill>
              <a:effectLst/>
            </a:endParaRPr>
          </a:p>
          <a:p>
            <a:endParaRPr lang="en-GB" b="1" dirty="0">
              <a:solidFill>
                <a:srgbClr val="FF0000"/>
              </a:solidFill>
            </a:endParaRPr>
          </a:p>
          <a:p>
            <a:endParaRPr lang="en-GB" sz="1800" b="1" dirty="0">
              <a:solidFill>
                <a:srgbClr val="FF0000"/>
              </a:solidFill>
              <a:effectLst/>
            </a:endParaRPr>
          </a:p>
          <a:p>
            <a:endParaRPr lang="en-GB" b="1" dirty="0">
              <a:solidFill>
                <a:srgbClr val="FF0000"/>
              </a:solidFill>
            </a:endParaRPr>
          </a:p>
          <a:p>
            <a:endParaRPr lang="en-GB" sz="1800" b="1" dirty="0">
              <a:solidFill>
                <a:srgbClr val="FF0000"/>
              </a:solidFill>
              <a:effectLst/>
            </a:endParaRPr>
          </a:p>
          <a:p>
            <a:endParaRPr lang="en-GB" b="1" dirty="0">
              <a:solidFill>
                <a:srgbClr val="FF0000"/>
              </a:solidFill>
            </a:endParaRPr>
          </a:p>
          <a:p>
            <a:r>
              <a:rPr lang="en-GB" sz="1800" b="1" dirty="0">
                <a:solidFill>
                  <a:srgbClr val="FF0000"/>
                </a:solidFill>
                <a:effectLst/>
              </a:rPr>
              <a:t> </a:t>
            </a:r>
          </a:p>
        </p:txBody>
      </p:sp>
    </p:spTree>
    <p:extLst>
      <p:ext uri="{BB962C8B-B14F-4D97-AF65-F5344CB8AC3E}">
        <p14:creationId xmlns:p14="http://schemas.microsoft.com/office/powerpoint/2010/main" val="29323186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4758F9F8-31E2-12F8-C05F-F275B5FE33B6}"/>
              </a:ext>
            </a:extLst>
          </p:cNvPr>
          <p:cNvGraphicFramePr>
            <a:graphicFrameLocks noGrp="1"/>
          </p:cNvGraphicFramePr>
          <p:nvPr>
            <p:extLst>
              <p:ext uri="{D42A27DB-BD31-4B8C-83A1-F6EECF244321}">
                <p14:modId xmlns:p14="http://schemas.microsoft.com/office/powerpoint/2010/main" val="2728864178"/>
              </p:ext>
            </p:extLst>
          </p:nvPr>
        </p:nvGraphicFramePr>
        <p:xfrm>
          <a:off x="477078" y="715617"/>
          <a:ext cx="6737350" cy="4114800"/>
        </p:xfrm>
        <a:graphic>
          <a:graphicData uri="http://schemas.openxmlformats.org/drawingml/2006/table">
            <a:tbl>
              <a:tblPr/>
              <a:tblGrid>
                <a:gridCol w="6737350">
                  <a:extLst>
                    <a:ext uri="{9D8B030D-6E8A-4147-A177-3AD203B41FA5}">
                      <a16:colId xmlns:a16="http://schemas.microsoft.com/office/drawing/2014/main" val="2960040141"/>
                    </a:ext>
                  </a:extLst>
                </a:gridCol>
              </a:tblGrid>
              <a:tr h="4108637">
                <a:tc>
                  <a:txBody>
                    <a:bodyPr/>
                    <a:lstStyle/>
                    <a:p>
                      <a:r>
                        <a:rPr lang="en-GB" b="1" dirty="0">
                          <a:solidFill>
                            <a:srgbClr val="FF0000"/>
                          </a:solidFill>
                          <a:effectLst/>
                          <a:latin typeface="Helvetica" pitchFamily="2" charset="0"/>
                        </a:rPr>
                        <a:t>Exploring Contemporary Issues In Education </a:t>
                      </a:r>
                      <a:r>
                        <a:rPr lang="en-GB" b="1" dirty="0">
                          <a:solidFill>
                            <a:srgbClr val="FF0000"/>
                          </a:solidFill>
                          <a:effectLst/>
                          <a:latin typeface="Arial" panose="020B0604020202020204" pitchFamily="34" charset="0"/>
                        </a:rPr>
                        <a:t>: </a:t>
                      </a:r>
                    </a:p>
                    <a:p>
                      <a:endParaRPr lang="en-GB" b="1" dirty="0">
                        <a:solidFill>
                          <a:srgbClr val="FF0000"/>
                        </a:solidFill>
                        <a:effectLst/>
                        <a:latin typeface="Arial" panose="020B0604020202020204" pitchFamily="34" charset="0"/>
                      </a:endParaRPr>
                    </a:p>
                    <a:p>
                      <a:r>
                        <a:rPr lang="en-GB" b="1" dirty="0">
                          <a:solidFill>
                            <a:srgbClr val="FF0000"/>
                          </a:solidFill>
                          <a:effectLst/>
                          <a:latin typeface="Arial" panose="020B0604020202020204" pitchFamily="34" charset="0"/>
                        </a:rPr>
                        <a:t>Establishing priorities in education?</a:t>
                      </a:r>
                    </a:p>
                    <a:p>
                      <a:r>
                        <a:rPr lang="en-GB" b="1" dirty="0">
                          <a:solidFill>
                            <a:srgbClr val="FF0000"/>
                          </a:solidFill>
                          <a:effectLst/>
                          <a:latin typeface="Arial" panose="020B0604020202020204" pitchFamily="34" charset="0"/>
                        </a:rPr>
                        <a:t>  </a:t>
                      </a:r>
                    </a:p>
                    <a:p>
                      <a:r>
                        <a:rPr lang="en-GB" b="1" dirty="0">
                          <a:solidFill>
                            <a:srgbClr val="00B050"/>
                          </a:solidFill>
                          <a:effectLst/>
                          <a:latin typeface="Arial" panose="020B0604020202020204" pitchFamily="34" charset="0"/>
                        </a:rPr>
                        <a:t>Activity / In pairs/ or small groups </a:t>
                      </a:r>
                    </a:p>
                    <a:p>
                      <a:r>
                        <a:rPr lang="en-GB" b="1" dirty="0">
                          <a:solidFill>
                            <a:srgbClr val="00B050"/>
                          </a:solidFill>
                          <a:effectLst/>
                          <a:latin typeface="Arial" panose="020B0604020202020204" pitchFamily="34" charset="0"/>
                        </a:rPr>
                        <a:t>Discuss and list the possible priorities and concerns for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latin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effectLst/>
                          <a:latin typeface="Arial" panose="020B0604020202020204" pitchFamily="34" charset="0"/>
                        </a:rPr>
                        <a:t>Children and young people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effectLst/>
                          <a:latin typeface="Arial" panose="020B0604020202020204" pitchFamily="34" charset="0"/>
                        </a:rPr>
                        <a:t>Adult learners ( including those in higher education)</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effectLst/>
                          <a:latin typeface="Arial" panose="020B0604020202020204" pitchFamily="34" charset="0"/>
                        </a:rPr>
                        <a:t>Teachers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effectLst/>
                          <a:latin typeface="Arial" panose="020B0604020202020204" pitchFamily="34" charset="0"/>
                        </a:rPr>
                        <a:t>Parents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effectLst/>
                          <a:latin typeface="Arial" panose="020B0604020202020204" pitchFamily="34" charset="0"/>
                        </a:rPr>
                        <a:t>Schools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effectLst/>
                          <a:latin typeface="Arial" panose="020B0604020202020204" pitchFamily="34" charset="0"/>
                        </a:rPr>
                        <a:t>Communities in cities, towns or villages</a:t>
                      </a:r>
                    </a:p>
                    <a:p>
                      <a:pPr marL="285750" indent="-285750">
                        <a:buFont typeface="Arial" panose="020B0604020202020204" pitchFamily="34" charset="0"/>
                        <a:buChar char="•"/>
                      </a:pPr>
                      <a:r>
                        <a:rPr lang="en-GB" dirty="0">
                          <a:effectLst/>
                          <a:latin typeface="Arial" panose="020B0604020202020204" pitchFamily="34" charset="0"/>
                        </a:rPr>
                        <a:t>Policymakers</a:t>
                      </a:r>
                      <a:br>
                        <a:rPr lang="en-GB" dirty="0">
                          <a:effectLst/>
                          <a:latin typeface="Arial" panose="020B0604020202020204" pitchFamily="34" charset="0"/>
                        </a:rPr>
                      </a:br>
                      <a:endParaRPr lang="en-GB" dirty="0">
                        <a:effectLst/>
                        <a:latin typeface="Arial" panose="020B0604020202020204" pitchFamily="34" charset="0"/>
                      </a:endParaRPr>
                    </a:p>
                  </a:txBody>
                  <a:tcPr marL="47625" marR="47625" marT="0" marB="0">
                    <a:lnL>
                      <a:noFill/>
                    </a:lnL>
                    <a:lnR>
                      <a:noFill/>
                    </a:lnR>
                    <a:lnT>
                      <a:noFill/>
                    </a:lnT>
                    <a:lnB>
                      <a:noFill/>
                    </a:lnB>
                  </a:tcPr>
                </a:tc>
                <a:extLst>
                  <a:ext uri="{0D108BD9-81ED-4DB2-BD59-A6C34878D82A}">
                    <a16:rowId xmlns:a16="http://schemas.microsoft.com/office/drawing/2014/main" val="2440946883"/>
                  </a:ext>
                </a:extLst>
              </a:tr>
            </a:tbl>
          </a:graphicData>
        </a:graphic>
      </p:graphicFrame>
    </p:spTree>
    <p:extLst>
      <p:ext uri="{BB962C8B-B14F-4D97-AF65-F5344CB8AC3E}">
        <p14:creationId xmlns:p14="http://schemas.microsoft.com/office/powerpoint/2010/main" val="5273238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C022772-B0B0-4270-A31E-122D595F2481}"/>
              </a:ext>
            </a:extLst>
          </p:cNvPr>
          <p:cNvSpPr txBox="1"/>
          <p:nvPr/>
        </p:nvSpPr>
        <p:spPr>
          <a:xfrm>
            <a:off x="296016" y="467142"/>
            <a:ext cx="3979965" cy="147466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600" b="1" kern="1200" dirty="0">
                <a:solidFill>
                  <a:srgbClr val="FF0000"/>
                </a:solidFill>
                <a:latin typeface="+mj-lt"/>
                <a:ea typeface="+mj-ea"/>
                <a:cs typeface="+mj-cs"/>
              </a:rPr>
              <a:t>Module 1: Promise</a:t>
            </a:r>
          </a:p>
        </p:txBody>
      </p:sp>
      <p:sp>
        <p:nvSpPr>
          <p:cNvPr id="3" name="TextBox 2">
            <a:extLst>
              <a:ext uri="{FF2B5EF4-FFF2-40B4-BE49-F238E27FC236}">
                <a16:creationId xmlns:a16="http://schemas.microsoft.com/office/drawing/2014/main" id="{714B7394-5A6D-4D70-9E28-EFAC50114EFE}"/>
              </a:ext>
            </a:extLst>
          </p:cNvPr>
          <p:cNvSpPr txBox="1"/>
          <p:nvPr/>
        </p:nvSpPr>
        <p:spPr>
          <a:xfrm>
            <a:off x="653581" y="2447337"/>
            <a:ext cx="3264837" cy="3770434"/>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2000" dirty="0">
                <a:solidFill>
                  <a:srgbClr val="595959"/>
                </a:solidFill>
              </a:rPr>
              <a:t>From discussion to critical analysis</a:t>
            </a:r>
          </a:p>
          <a:p>
            <a:pPr marL="285750" indent="-228600">
              <a:lnSpc>
                <a:spcPct val="90000"/>
              </a:lnSpc>
              <a:spcAft>
                <a:spcPts val="600"/>
              </a:spcAft>
              <a:buFont typeface="Arial" panose="020B0604020202020204" pitchFamily="34" charset="0"/>
              <a:buChar char="•"/>
            </a:pPr>
            <a:r>
              <a:rPr lang="en-US" sz="2000" dirty="0">
                <a:solidFill>
                  <a:srgbClr val="595959"/>
                </a:solidFill>
              </a:rPr>
              <a:t>Presenting and discussing your interests</a:t>
            </a:r>
          </a:p>
          <a:p>
            <a:pPr marL="285750" indent="-228600">
              <a:lnSpc>
                <a:spcPct val="90000"/>
              </a:lnSpc>
              <a:spcAft>
                <a:spcPts val="600"/>
              </a:spcAft>
              <a:buFont typeface="Arial" panose="020B0604020202020204" pitchFamily="34" charset="0"/>
              <a:buChar char="•"/>
            </a:pPr>
            <a:r>
              <a:rPr lang="en-US" sz="2000" dirty="0">
                <a:solidFill>
                  <a:srgbClr val="595959"/>
                </a:solidFill>
              </a:rPr>
              <a:t>Blog writing</a:t>
            </a:r>
          </a:p>
          <a:p>
            <a:pPr marL="285750" indent="-228600">
              <a:lnSpc>
                <a:spcPct val="90000"/>
              </a:lnSpc>
              <a:spcAft>
                <a:spcPts val="600"/>
              </a:spcAft>
              <a:buFont typeface="Arial" panose="020B0604020202020204" pitchFamily="34" charset="0"/>
              <a:buChar char="•"/>
            </a:pPr>
            <a:r>
              <a:rPr lang="en-US" sz="2000" dirty="0">
                <a:solidFill>
                  <a:srgbClr val="595959"/>
                </a:solidFill>
              </a:rPr>
              <a:t>Academic writing</a:t>
            </a:r>
          </a:p>
          <a:p>
            <a:pPr marL="285750" indent="-228600">
              <a:lnSpc>
                <a:spcPct val="90000"/>
              </a:lnSpc>
              <a:spcAft>
                <a:spcPts val="600"/>
              </a:spcAft>
              <a:buFont typeface="Arial" panose="020B0604020202020204" pitchFamily="34" charset="0"/>
              <a:buChar char="•"/>
            </a:pPr>
            <a:r>
              <a:rPr lang="en-US" sz="2000" dirty="0">
                <a:solidFill>
                  <a:srgbClr val="595959"/>
                </a:solidFill>
              </a:rPr>
              <a:t>Developing your policy interest/ focus throughout</a:t>
            </a:r>
          </a:p>
          <a:p>
            <a:pPr marL="285750" indent="-228600">
              <a:lnSpc>
                <a:spcPct val="90000"/>
              </a:lnSpc>
              <a:spcAft>
                <a:spcPts val="600"/>
              </a:spcAft>
              <a:buFont typeface="Arial" panose="020B0604020202020204" pitchFamily="34" charset="0"/>
              <a:buChar char="•"/>
            </a:pPr>
            <a:endParaRPr lang="en-US" sz="1700" dirty="0">
              <a:solidFill>
                <a:srgbClr val="595959"/>
              </a:solidFill>
            </a:endParaRPr>
          </a:p>
        </p:txBody>
      </p:sp>
      <p:pic>
        <p:nvPicPr>
          <p:cNvPr id="1026" name="Picture 2" descr="Why I No Longer Trust a Handshake">
            <a:extLst>
              <a:ext uri="{FF2B5EF4-FFF2-40B4-BE49-F238E27FC236}">
                <a16:creationId xmlns:a16="http://schemas.microsoft.com/office/drawing/2014/main" id="{FF20F9EF-AA24-461A-B4E2-B63FB8711D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086350" y="2408425"/>
            <a:ext cx="3597792" cy="2086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03911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cological systems theory - Wikipedia">
            <a:extLst>
              <a:ext uri="{FF2B5EF4-FFF2-40B4-BE49-F238E27FC236}">
                <a16:creationId xmlns:a16="http://schemas.microsoft.com/office/drawing/2014/main" id="{9DD1187E-027F-A09F-2857-059E6AA09D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2940" y="910425"/>
            <a:ext cx="5883964" cy="558976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309D1CE-5295-A111-B38F-0CEB83F7E93F}"/>
              </a:ext>
            </a:extLst>
          </p:cNvPr>
          <p:cNvSpPr txBox="1"/>
          <p:nvPr/>
        </p:nvSpPr>
        <p:spPr>
          <a:xfrm>
            <a:off x="927652" y="357809"/>
            <a:ext cx="7699513" cy="584775"/>
          </a:xfrm>
          <a:prstGeom prst="rect">
            <a:avLst/>
          </a:prstGeom>
          <a:noFill/>
        </p:spPr>
        <p:txBody>
          <a:bodyPr wrap="square" rtlCol="0">
            <a:spAutoFit/>
          </a:bodyPr>
          <a:lstStyle/>
          <a:p>
            <a:r>
              <a:rPr lang="en-US" sz="3200" b="1" dirty="0">
                <a:solidFill>
                  <a:srgbClr val="00B050"/>
                </a:solidFill>
              </a:rPr>
              <a:t>Bronfenbrenner and an ecological system </a:t>
            </a:r>
          </a:p>
        </p:txBody>
      </p:sp>
    </p:spTree>
    <p:extLst>
      <p:ext uri="{BB962C8B-B14F-4D97-AF65-F5344CB8AC3E}">
        <p14:creationId xmlns:p14="http://schemas.microsoft.com/office/powerpoint/2010/main" val="28695768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a:bodyPr>
          <a:lstStyle/>
          <a:p>
            <a:pPr eaLnBrk="1" hangingPunct="1"/>
            <a:r>
              <a:rPr lang="en-GB" sz="2400" b="1" dirty="0">
                <a:solidFill>
                  <a:srgbClr val="00B050"/>
                </a:solidFill>
                <a:latin typeface="Arial" pitchFamily="34" charset="0"/>
                <a:cs typeface="Arial" pitchFamily="34" charset="0"/>
              </a:rPr>
              <a:t>A contemporary policy issue and a policy framework </a:t>
            </a:r>
            <a:br>
              <a:rPr lang="en-GB" sz="2400" b="1" dirty="0">
                <a:solidFill>
                  <a:srgbClr val="00B050"/>
                </a:solidFill>
                <a:latin typeface="Arial" pitchFamily="34" charset="0"/>
                <a:cs typeface="Arial" pitchFamily="34" charset="0"/>
              </a:rPr>
            </a:br>
            <a:r>
              <a:rPr lang="en-GB" sz="2400" b="1" dirty="0">
                <a:solidFill>
                  <a:srgbClr val="00B050"/>
                </a:solidFill>
                <a:latin typeface="Arial" pitchFamily="34" charset="0"/>
                <a:cs typeface="Arial" pitchFamily="34" charset="0"/>
              </a:rPr>
              <a:t>(Hodgson and Spours,2006)</a:t>
            </a:r>
          </a:p>
        </p:txBody>
      </p:sp>
      <p:sp>
        <p:nvSpPr>
          <p:cNvPr id="2" name="Content Placeholder 1"/>
          <p:cNvSpPr>
            <a:spLocks noGrp="1"/>
          </p:cNvSpPr>
          <p:nvPr>
            <p:ph sz="quarter" idx="1"/>
          </p:nvPr>
        </p:nvSpPr>
        <p:spPr/>
        <p:txBody>
          <a:bodyPr/>
          <a:lstStyle/>
          <a:p>
            <a:endParaRPr lang="en-GB"/>
          </a:p>
        </p:txBody>
      </p:sp>
      <p:pic>
        <p:nvPicPr>
          <p:cNvPr id="1024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500337"/>
            <a:ext cx="8280920" cy="5143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ustDataLst>
      <p:tags r:id="rId1"/>
    </p:custDataLst>
    <p:extLst>
      <p:ext uri="{BB962C8B-B14F-4D97-AF65-F5344CB8AC3E}">
        <p14:creationId xmlns:p14="http://schemas.microsoft.com/office/powerpoint/2010/main" val="28429895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58D384-4831-A814-7051-B15D35FEAAC9}"/>
              </a:ext>
            </a:extLst>
          </p:cNvPr>
          <p:cNvSpPr txBox="1"/>
          <p:nvPr/>
        </p:nvSpPr>
        <p:spPr>
          <a:xfrm>
            <a:off x="463826" y="781878"/>
            <a:ext cx="8322365" cy="4801314"/>
          </a:xfrm>
          <a:prstGeom prst="rect">
            <a:avLst/>
          </a:prstGeom>
          <a:noFill/>
        </p:spPr>
        <p:txBody>
          <a:bodyPr wrap="square" rtlCol="0">
            <a:spAutoFit/>
          </a:bodyPr>
          <a:lstStyle/>
          <a:p>
            <a:r>
              <a:rPr lang="en-GB" b="1" dirty="0">
                <a:solidFill>
                  <a:srgbClr val="FF0000"/>
                </a:solidFill>
                <a:effectLst/>
                <a:latin typeface="Helvetica" pitchFamily="2" charset="0"/>
              </a:rPr>
              <a:t>Exploring Contemporary Issues In Education </a:t>
            </a:r>
            <a:r>
              <a:rPr lang="en-GB" b="1" dirty="0">
                <a:solidFill>
                  <a:srgbClr val="FF0000"/>
                </a:solidFill>
                <a:effectLst/>
                <a:latin typeface="Arial" panose="020B0604020202020204" pitchFamily="34" charset="0"/>
              </a:rPr>
              <a:t>: </a:t>
            </a:r>
          </a:p>
          <a:p>
            <a:endParaRPr lang="en-GB" b="1" dirty="0">
              <a:solidFill>
                <a:srgbClr val="FF0000"/>
              </a:solidFill>
              <a:effectLst/>
              <a:latin typeface="Arial" panose="020B0604020202020204" pitchFamily="34" charset="0"/>
            </a:endParaRPr>
          </a:p>
          <a:p>
            <a:r>
              <a:rPr lang="en-GB" b="1" dirty="0">
                <a:solidFill>
                  <a:srgbClr val="00B050"/>
                </a:solidFill>
                <a:effectLst/>
                <a:latin typeface="Arial" panose="020B0604020202020204" pitchFamily="34" charset="0"/>
              </a:rPr>
              <a:t>Activity / In a large group – </a:t>
            </a:r>
            <a:r>
              <a:rPr lang="en-GB" b="1" dirty="0">
                <a:solidFill>
                  <a:srgbClr val="00B050"/>
                </a:solidFill>
                <a:latin typeface="Arial" panose="020B0604020202020204" pitchFamily="34" charset="0"/>
              </a:rPr>
              <a:t>review your list and </a:t>
            </a:r>
            <a:r>
              <a:rPr lang="en-GB" b="1" dirty="0">
                <a:solidFill>
                  <a:srgbClr val="00B050"/>
                </a:solidFill>
                <a:effectLst/>
                <a:latin typeface="Arial" panose="020B0604020202020204" pitchFamily="34" charset="0"/>
              </a:rPr>
              <a:t>priorities in education</a:t>
            </a:r>
          </a:p>
          <a:p>
            <a:endParaRPr lang="en-GB" b="1" dirty="0">
              <a:solidFill>
                <a:srgbClr val="00B050"/>
              </a:solidFill>
              <a:latin typeface="Arial" panose="020B0604020202020204" pitchFamily="34" charset="0"/>
            </a:endParaRPr>
          </a:p>
          <a:p>
            <a:r>
              <a:rPr lang="en-GB" b="1" dirty="0">
                <a:solidFill>
                  <a:srgbClr val="00B050"/>
                </a:solidFill>
                <a:effectLst/>
                <a:latin typeface="Arial" panose="020B0604020202020204" pitchFamily="34" charset="0"/>
              </a:rPr>
              <a:t>Discuss</a:t>
            </a:r>
          </a:p>
          <a:p>
            <a:endParaRPr lang="en-GB" b="1" dirty="0">
              <a:latin typeface="Arial" panose="020B0604020202020204" pitchFamily="34" charset="0"/>
            </a:endParaRPr>
          </a:p>
          <a:p>
            <a:pPr marL="285750" indent="-285750">
              <a:buFont typeface="Arial" panose="020B0604020202020204" pitchFamily="34" charset="0"/>
              <a:buChar char="•"/>
            </a:pPr>
            <a:r>
              <a:rPr lang="en-GB" dirty="0">
                <a:effectLst/>
                <a:latin typeface="Arial" panose="020B0604020202020204" pitchFamily="34" charset="0"/>
              </a:rPr>
              <a:t>What are the similarities &amp; differences ?</a:t>
            </a:r>
          </a:p>
          <a:p>
            <a:pPr marL="285750" indent="-285750">
              <a:buFont typeface="Arial" panose="020B0604020202020204" pitchFamily="34" charset="0"/>
              <a:buChar char="•"/>
            </a:pPr>
            <a:endParaRPr lang="en-GB" dirty="0">
              <a:latin typeface="Arial" panose="020B0604020202020204" pitchFamily="34" charset="0"/>
            </a:endParaRPr>
          </a:p>
          <a:p>
            <a:pPr marL="285750" indent="-285750">
              <a:buFont typeface="Arial" panose="020B0604020202020204" pitchFamily="34" charset="0"/>
              <a:buChar char="•"/>
            </a:pPr>
            <a:r>
              <a:rPr lang="en-GB" dirty="0">
                <a:effectLst/>
                <a:latin typeface="Arial" panose="020B0604020202020204" pitchFamily="34" charset="0"/>
              </a:rPr>
              <a:t>Are there priorities that are specific to one group- or are they shared?</a:t>
            </a:r>
          </a:p>
          <a:p>
            <a:pPr marL="285750" indent="-285750">
              <a:buFont typeface="Arial" panose="020B0604020202020204" pitchFamily="34" charset="0"/>
              <a:buChar char="•"/>
            </a:pPr>
            <a:endParaRPr lang="en-GB" dirty="0">
              <a:latin typeface="Arial" panose="020B0604020202020204" pitchFamily="34" charset="0"/>
            </a:endParaRPr>
          </a:p>
          <a:p>
            <a:r>
              <a:rPr lang="en-GB" b="1" dirty="0">
                <a:latin typeface="Arial" panose="020B0604020202020204" pitchFamily="34" charset="0"/>
              </a:rPr>
              <a:t>Individually </a:t>
            </a:r>
          </a:p>
          <a:p>
            <a:endParaRPr lang="en-GB" dirty="0">
              <a:effectLst/>
              <a:latin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rPr>
              <a:t>Make a note of an issue that interests you </a:t>
            </a:r>
          </a:p>
          <a:p>
            <a:pPr marL="285750" indent="-285750">
              <a:buFont typeface="Arial" panose="020B0604020202020204" pitchFamily="34" charset="0"/>
              <a:buChar char="•"/>
            </a:pPr>
            <a:endParaRPr lang="en-GB" dirty="0">
              <a:effectLst/>
              <a:latin typeface="Arial" panose="020B0604020202020204" pitchFamily="34" charset="0"/>
            </a:endParaRPr>
          </a:p>
          <a:p>
            <a:r>
              <a:rPr lang="en-GB" b="1" dirty="0">
                <a:latin typeface="Arial" panose="020B0604020202020204" pitchFamily="34" charset="0"/>
              </a:rPr>
              <a:t>An introduction </a:t>
            </a:r>
          </a:p>
          <a:p>
            <a:endParaRPr lang="en-GB" dirty="0">
              <a:effectLst/>
              <a:latin typeface="Arial" panose="020B0604020202020204" pitchFamily="34" charset="0"/>
            </a:endParaRPr>
          </a:p>
          <a:p>
            <a:r>
              <a:rPr lang="en-GB" dirty="0">
                <a:latin typeface="Arial" panose="020B0604020202020204" pitchFamily="34" charset="0"/>
              </a:rPr>
              <a:t>Here are examples of our interests, concerns and priorities </a:t>
            </a:r>
            <a:endParaRPr lang="en-GB" dirty="0">
              <a:effectLst/>
              <a:latin typeface="Arial" panose="020B0604020202020204" pitchFamily="34" charset="0"/>
            </a:endParaRPr>
          </a:p>
        </p:txBody>
      </p:sp>
    </p:spTree>
    <p:extLst>
      <p:ext uri="{BB962C8B-B14F-4D97-AF65-F5344CB8AC3E}">
        <p14:creationId xmlns:p14="http://schemas.microsoft.com/office/powerpoint/2010/main" val="3622642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150873"/>
            <a:ext cx="8737599" cy="5616922"/>
          </a:xfrm>
          <a:prstGeom prst="rect">
            <a:avLst/>
          </a:prstGeom>
        </p:spPr>
        <p:txBody>
          <a:bodyPr wrap="square">
            <a:spAutoFit/>
          </a:bodyPr>
          <a:lstStyle/>
          <a:p>
            <a:pPr algn="ctr"/>
            <a:r>
              <a:rPr lang="en-GB" b="1" dirty="0"/>
              <a:t>Module 1: Details of Assessment  </a:t>
            </a:r>
          </a:p>
          <a:p>
            <a:endParaRPr lang="en-GB" b="1" dirty="0"/>
          </a:p>
          <a:p>
            <a:r>
              <a:rPr lang="en-GB" sz="1700" b="1" dirty="0"/>
              <a:t>Assessment Component 1 – 40% </a:t>
            </a:r>
            <a:r>
              <a:rPr lang="en-GB" sz="1700" dirty="0"/>
              <a:t>(Tue 7 November 2023) </a:t>
            </a:r>
            <a:r>
              <a:rPr lang="en-GB" sz="1700" b="1" dirty="0"/>
              <a:t>  </a:t>
            </a:r>
          </a:p>
          <a:p>
            <a:r>
              <a:rPr lang="en-GB" sz="1700" dirty="0"/>
              <a:t>Prepare a presentation for your fellow EdD students that critically evaluates a contemporary issue in education of your choice, its representation in official statements, media treatments and your understanding of its treatment in an international context.</a:t>
            </a:r>
          </a:p>
          <a:p>
            <a:r>
              <a:rPr lang="en-GB" sz="1700" dirty="0"/>
              <a:t>(8 minutes presentation and 1,500 word equivalent supporting material).    </a:t>
            </a:r>
          </a:p>
          <a:p>
            <a:r>
              <a:rPr lang="en-GB" sz="1700" dirty="0"/>
              <a:t>   </a:t>
            </a:r>
          </a:p>
          <a:p>
            <a:r>
              <a:rPr lang="en-GB" sz="1700" b="1" dirty="0"/>
              <a:t>Assessment Component 2 – 10% </a:t>
            </a:r>
            <a:r>
              <a:rPr lang="en-GB" sz="1700" dirty="0"/>
              <a:t>(Tue 12 December 2023) </a:t>
            </a:r>
            <a:r>
              <a:rPr lang="en-GB" sz="1700" b="1" dirty="0"/>
              <a:t>  </a:t>
            </a:r>
            <a:endParaRPr lang="en-GB" sz="1700" dirty="0"/>
          </a:p>
          <a:p>
            <a:r>
              <a:rPr lang="en-GB" sz="1700" dirty="0"/>
              <a:t>You are asked to contribute at least two, non-assessed formative blogs over the period of this semester. By personally writing, in a particular style for a particular audience, these blogs will be open for comment and collaboration within the group, and act as a valuable introduction to the blog-writing process. The assessment will take the form of a third and final blog that draws on the experiences and contributions of colleagues and tutors during the semester. This third blog will be assessed and should represent participants’ strongest blog to date (800 words).   </a:t>
            </a:r>
          </a:p>
          <a:p>
            <a:r>
              <a:rPr lang="en-GB" sz="1700" dirty="0"/>
              <a:t>    </a:t>
            </a:r>
          </a:p>
          <a:p>
            <a:r>
              <a:rPr lang="en-GB" sz="1700" b="1" dirty="0"/>
              <a:t>Assessment Component 3 – 50%</a:t>
            </a:r>
            <a:r>
              <a:rPr lang="en-GB" sz="1700" dirty="0"/>
              <a:t> (Monday 8 January 2024)</a:t>
            </a:r>
            <a:r>
              <a:rPr lang="en-GB" sz="1700" b="1" dirty="0"/>
              <a:t>   </a:t>
            </a:r>
            <a:endParaRPr lang="en-GB" sz="1700" dirty="0"/>
          </a:p>
          <a:p>
            <a:r>
              <a:rPr lang="en-GB" sz="1700" dirty="0"/>
              <a:t>Prepare an article for an appropriate education journal. Include an abstract that is suitable for submission to a research conference and for posting on a journal website (4,000 word paper and 150 word abstract).    </a:t>
            </a:r>
          </a:p>
          <a:p>
            <a:r>
              <a:rPr lang="en-GB" sz="1700" dirty="0"/>
              <a:t> </a:t>
            </a:r>
            <a:endParaRPr lang="en-US" sz="1700" dirty="0"/>
          </a:p>
        </p:txBody>
      </p:sp>
    </p:spTree>
    <p:extLst>
      <p:ext uri="{BB962C8B-B14F-4D97-AF65-F5344CB8AC3E}">
        <p14:creationId xmlns:p14="http://schemas.microsoft.com/office/powerpoint/2010/main" val="7113753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2F833F3-7C79-5A4B-610D-4676D91BA85C}"/>
              </a:ext>
            </a:extLst>
          </p:cNvPr>
          <p:cNvSpPr txBox="1"/>
          <p:nvPr/>
        </p:nvSpPr>
        <p:spPr>
          <a:xfrm>
            <a:off x="1696278" y="2747356"/>
            <a:ext cx="6215270" cy="2585323"/>
          </a:xfrm>
          <a:prstGeom prst="rect">
            <a:avLst/>
          </a:prstGeom>
          <a:noFill/>
        </p:spPr>
        <p:txBody>
          <a:bodyPr wrap="square" rtlCol="0">
            <a:spAutoFit/>
          </a:bodyPr>
          <a:lstStyle/>
          <a:p>
            <a:pPr algn="ctr"/>
            <a:r>
              <a:rPr lang="en-GB" b="1" dirty="0"/>
              <a:t>From today – and first thoughts- to narrowing your focus</a:t>
            </a:r>
          </a:p>
          <a:p>
            <a:pPr marL="285750" indent="-285750" algn="ctr">
              <a:buFont typeface="Arial" panose="020B0604020202020204" pitchFamily="34" charset="0"/>
              <a:buChar char="•"/>
            </a:pPr>
            <a:r>
              <a:rPr lang="en-GB" dirty="0"/>
              <a:t>Less is more – fewer ideas done well</a:t>
            </a:r>
          </a:p>
          <a:p>
            <a:pPr marL="285750" indent="-285750" algn="ctr">
              <a:buFont typeface="Arial" panose="020B0604020202020204" pitchFamily="34" charset="0"/>
              <a:buChar char="•"/>
            </a:pPr>
            <a:r>
              <a:rPr lang="en-GB" dirty="0"/>
              <a:t>Depth over breadth – forensic, not superficial analysis</a:t>
            </a:r>
          </a:p>
          <a:p>
            <a:pPr marL="285750" indent="-285750" algn="ctr">
              <a:buFont typeface="Arial" panose="020B0604020202020204" pitchFamily="34" charset="0"/>
              <a:buChar char="•"/>
            </a:pPr>
            <a:r>
              <a:rPr lang="en-GB" dirty="0"/>
              <a:t>Eye on the prize – start with key points and work out</a:t>
            </a:r>
          </a:p>
          <a:p>
            <a:pPr algn="ctr"/>
            <a:endParaRPr lang="en-GB" dirty="0"/>
          </a:p>
          <a:p>
            <a:pPr algn="ctr"/>
            <a:endParaRPr lang="en-GB" dirty="0"/>
          </a:p>
          <a:p>
            <a:pPr algn="ctr"/>
            <a:endParaRPr lang="en-GB" dirty="0"/>
          </a:p>
          <a:p>
            <a:endParaRPr lang="en-GB" dirty="0"/>
          </a:p>
          <a:p>
            <a:endParaRPr lang="en-GB" dirty="0"/>
          </a:p>
        </p:txBody>
      </p:sp>
      <p:pic>
        <p:nvPicPr>
          <p:cNvPr id="1028" name="Picture 4" descr="1,795 Leaky Bucket Stock Photos, Pictures &amp; Royalty-Free Images - iStock">
            <a:extLst>
              <a:ext uri="{FF2B5EF4-FFF2-40B4-BE49-F238E27FC236}">
                <a16:creationId xmlns:a16="http://schemas.microsoft.com/office/drawing/2014/main" id="{FB548C7D-E751-513D-48B5-E494C66250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5105" y="311495"/>
            <a:ext cx="3470165" cy="231344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B4F3DE-E6DA-D4AD-1B1E-77552D75F2BD}"/>
              </a:ext>
            </a:extLst>
          </p:cNvPr>
          <p:cNvSpPr txBox="1"/>
          <p:nvPr/>
        </p:nvSpPr>
        <p:spPr>
          <a:xfrm>
            <a:off x="2286000" y="4023176"/>
            <a:ext cx="4572000" cy="369332"/>
          </a:xfrm>
          <a:prstGeom prst="rect">
            <a:avLst/>
          </a:prstGeom>
          <a:noFill/>
        </p:spPr>
        <p:txBody>
          <a:bodyPr wrap="square">
            <a:spAutoFit/>
          </a:bodyPr>
          <a:lstStyle/>
          <a:p>
            <a:pPr algn="ctr"/>
            <a:r>
              <a:rPr lang="en-GB" b="1" dirty="0"/>
              <a:t>Build a watertight argument… plug all holes</a:t>
            </a:r>
          </a:p>
        </p:txBody>
      </p:sp>
      <p:sp>
        <p:nvSpPr>
          <p:cNvPr id="3" name="Rectangle 2">
            <a:extLst>
              <a:ext uri="{FF2B5EF4-FFF2-40B4-BE49-F238E27FC236}">
                <a16:creationId xmlns:a16="http://schemas.microsoft.com/office/drawing/2014/main" id="{34A95852-9C22-CFBA-CF2E-EF3CAEB655E7}"/>
              </a:ext>
            </a:extLst>
          </p:cNvPr>
          <p:cNvSpPr/>
          <p:nvPr/>
        </p:nvSpPr>
        <p:spPr>
          <a:xfrm rot="1142377">
            <a:off x="7396268" y="1721630"/>
            <a:ext cx="1117614" cy="707886"/>
          </a:xfrm>
          <a:prstGeom prst="rect">
            <a:avLst/>
          </a:prstGeom>
          <a:noFill/>
        </p:spPr>
        <p:txBody>
          <a:bodyPr wrap="none" lIns="91440" tIns="45720" rIns="91440" bIns="45720">
            <a:spAutoFit/>
          </a:bodyPr>
          <a:lstStyle/>
          <a:p>
            <a:pPr algn="ctr"/>
            <a:r>
              <a:rPr lang="en-US" sz="40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Blog</a:t>
            </a:r>
          </a:p>
        </p:txBody>
      </p:sp>
      <p:sp>
        <p:nvSpPr>
          <p:cNvPr id="7" name="Rectangle 6">
            <a:extLst>
              <a:ext uri="{FF2B5EF4-FFF2-40B4-BE49-F238E27FC236}">
                <a16:creationId xmlns:a16="http://schemas.microsoft.com/office/drawing/2014/main" id="{1B1F2275-2BDA-B084-424E-0753338F4D59}"/>
              </a:ext>
            </a:extLst>
          </p:cNvPr>
          <p:cNvSpPr/>
          <p:nvPr/>
        </p:nvSpPr>
        <p:spPr>
          <a:xfrm rot="20845081">
            <a:off x="-46809" y="1810637"/>
            <a:ext cx="2631811" cy="646331"/>
          </a:xfrm>
          <a:prstGeom prst="rect">
            <a:avLst/>
          </a:prstGeom>
          <a:noFill/>
        </p:spPr>
        <p:txBody>
          <a:bodyPr wrap="none" lIns="91440" tIns="45720" rIns="91440" bIns="45720">
            <a:spAutoFit/>
          </a:bodyPr>
          <a:lstStyle/>
          <a:p>
            <a:pPr algn="ctr"/>
            <a:r>
              <a:rPr lang="en-US" sz="36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Presentation</a:t>
            </a:r>
            <a:endParaRPr lang="en-US" sz="36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8" name="Rectangle 7">
            <a:extLst>
              <a:ext uri="{FF2B5EF4-FFF2-40B4-BE49-F238E27FC236}">
                <a16:creationId xmlns:a16="http://schemas.microsoft.com/office/drawing/2014/main" id="{ED693A79-0F78-6D72-837A-5625695D3228}"/>
              </a:ext>
            </a:extLst>
          </p:cNvPr>
          <p:cNvSpPr/>
          <p:nvPr/>
        </p:nvSpPr>
        <p:spPr>
          <a:xfrm rot="21323808">
            <a:off x="2446258" y="4545601"/>
            <a:ext cx="4251485" cy="923330"/>
          </a:xfrm>
          <a:prstGeom prst="rect">
            <a:avLst/>
          </a:prstGeom>
          <a:noFill/>
        </p:spPr>
        <p:txBody>
          <a:bodyPr wrap="none" lIns="91440" tIns="45720" rIns="91440" bIns="45720">
            <a:spAutoFit/>
          </a:bodyPr>
          <a:lstStyle/>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Journal article</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34587738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Graphical user interface, application&#10;&#10;Description automatically generated">
            <a:extLst>
              <a:ext uri="{FF2B5EF4-FFF2-40B4-BE49-F238E27FC236}">
                <a16:creationId xmlns:a16="http://schemas.microsoft.com/office/drawing/2014/main" id="{C63CCE04-FD66-4F3D-ABE2-5B3767FE38D3}"/>
              </a:ext>
            </a:extLst>
          </p:cNvPr>
          <p:cNvPicPr>
            <a:picLocks noChangeAspect="1"/>
          </p:cNvPicPr>
          <p:nvPr/>
        </p:nvPicPr>
        <p:blipFill>
          <a:blip r:embed="rId2"/>
          <a:stretch>
            <a:fillRect/>
          </a:stretch>
        </p:blipFill>
        <p:spPr>
          <a:xfrm>
            <a:off x="385763" y="457200"/>
            <a:ext cx="1597025" cy="1684338"/>
          </a:xfrm>
          <a:prstGeom prst="rect">
            <a:avLst/>
          </a:prstGeom>
        </p:spPr>
      </p:pic>
      <p:pic>
        <p:nvPicPr>
          <p:cNvPr id="3" name="Picture 2">
            <a:extLst>
              <a:ext uri="{FF2B5EF4-FFF2-40B4-BE49-F238E27FC236}">
                <a16:creationId xmlns:a16="http://schemas.microsoft.com/office/drawing/2014/main" id="{AA836467-1432-4D7D-AB9E-0B3A12A9ED32}"/>
              </a:ext>
            </a:extLst>
          </p:cNvPr>
          <p:cNvPicPr>
            <a:picLocks noChangeAspect="1"/>
          </p:cNvPicPr>
          <p:nvPr/>
        </p:nvPicPr>
        <p:blipFill>
          <a:blip r:embed="rId3"/>
          <a:stretch>
            <a:fillRect/>
          </a:stretch>
        </p:blipFill>
        <p:spPr>
          <a:xfrm>
            <a:off x="385763" y="2217738"/>
            <a:ext cx="1597025" cy="2111375"/>
          </a:xfrm>
          <a:prstGeom prst="rect">
            <a:avLst/>
          </a:prstGeom>
        </p:spPr>
      </p:pic>
      <p:pic>
        <p:nvPicPr>
          <p:cNvPr id="5" name="Picture 4">
            <a:extLst>
              <a:ext uri="{FF2B5EF4-FFF2-40B4-BE49-F238E27FC236}">
                <a16:creationId xmlns:a16="http://schemas.microsoft.com/office/drawing/2014/main" id="{1BC94DB4-B028-40D1-BEC9-A4E5B2F932F9}"/>
              </a:ext>
            </a:extLst>
          </p:cNvPr>
          <p:cNvPicPr>
            <a:picLocks noChangeAspect="1"/>
          </p:cNvPicPr>
          <p:nvPr/>
        </p:nvPicPr>
        <p:blipFill>
          <a:blip r:embed="rId4"/>
          <a:stretch>
            <a:fillRect/>
          </a:stretch>
        </p:blipFill>
        <p:spPr>
          <a:xfrm>
            <a:off x="2058988" y="457200"/>
            <a:ext cx="2708275" cy="3870325"/>
          </a:xfrm>
          <a:prstGeom prst="rect">
            <a:avLst/>
          </a:prstGeom>
        </p:spPr>
      </p:pic>
      <p:pic>
        <p:nvPicPr>
          <p:cNvPr id="4" name="Picture 3" descr="Graphical user interface, text&#10;&#10;Description automatically generated">
            <a:extLst>
              <a:ext uri="{FF2B5EF4-FFF2-40B4-BE49-F238E27FC236}">
                <a16:creationId xmlns:a16="http://schemas.microsoft.com/office/drawing/2014/main" id="{E97D93E5-61F6-4027-BCD7-E0C334F10EB8}"/>
              </a:ext>
            </a:extLst>
          </p:cNvPr>
          <p:cNvPicPr>
            <a:picLocks noChangeAspect="1"/>
          </p:cNvPicPr>
          <p:nvPr/>
        </p:nvPicPr>
        <p:blipFill>
          <a:blip r:embed="rId5"/>
          <a:stretch>
            <a:fillRect/>
          </a:stretch>
        </p:blipFill>
        <p:spPr>
          <a:xfrm>
            <a:off x="385763" y="4403725"/>
            <a:ext cx="1985963" cy="1997075"/>
          </a:xfrm>
          <a:prstGeom prst="rect">
            <a:avLst/>
          </a:prstGeom>
        </p:spPr>
      </p:pic>
      <p:pic>
        <p:nvPicPr>
          <p:cNvPr id="6" name="Picture 5" descr="A picture containing text, screenshot, person&#10;&#10;Description automatically generated">
            <a:extLst>
              <a:ext uri="{FF2B5EF4-FFF2-40B4-BE49-F238E27FC236}">
                <a16:creationId xmlns:a16="http://schemas.microsoft.com/office/drawing/2014/main" id="{8756F691-D3EB-4F32-8B91-5BB2D422DDC8}"/>
              </a:ext>
            </a:extLst>
          </p:cNvPr>
          <p:cNvPicPr>
            <a:picLocks noChangeAspect="1"/>
          </p:cNvPicPr>
          <p:nvPr/>
        </p:nvPicPr>
        <p:blipFill>
          <a:blip r:embed="rId6"/>
          <a:stretch>
            <a:fillRect/>
          </a:stretch>
        </p:blipFill>
        <p:spPr>
          <a:xfrm>
            <a:off x="2447925" y="4403725"/>
            <a:ext cx="2319338" cy="1997075"/>
          </a:xfrm>
          <a:prstGeom prst="rect">
            <a:avLst/>
          </a:prstGeom>
        </p:spPr>
      </p:pic>
      <p:pic>
        <p:nvPicPr>
          <p:cNvPr id="7" name="Picture 6" descr="Graphical user interface, text&#10;&#10;Description automatically generated">
            <a:extLst>
              <a:ext uri="{FF2B5EF4-FFF2-40B4-BE49-F238E27FC236}">
                <a16:creationId xmlns:a16="http://schemas.microsoft.com/office/drawing/2014/main" id="{3DB75876-E6FB-42A0-BE04-966330B2F937}"/>
              </a:ext>
            </a:extLst>
          </p:cNvPr>
          <p:cNvPicPr>
            <a:picLocks noChangeAspect="1"/>
          </p:cNvPicPr>
          <p:nvPr/>
        </p:nvPicPr>
        <p:blipFill>
          <a:blip r:embed="rId7"/>
          <a:stretch>
            <a:fillRect/>
          </a:stretch>
        </p:blipFill>
        <p:spPr>
          <a:xfrm>
            <a:off x="4843463" y="457200"/>
            <a:ext cx="2430463" cy="2300288"/>
          </a:xfrm>
          <a:prstGeom prst="rect">
            <a:avLst/>
          </a:prstGeom>
        </p:spPr>
      </p:pic>
      <p:pic>
        <p:nvPicPr>
          <p:cNvPr id="15" name="Picture 3">
            <a:extLst>
              <a:ext uri="{FF2B5EF4-FFF2-40B4-BE49-F238E27FC236}">
                <a16:creationId xmlns:a16="http://schemas.microsoft.com/office/drawing/2014/main" id="{FB407D4B-1BC7-4316-BC9D-24D501AE294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350125" y="457200"/>
            <a:ext cx="1408113" cy="2300288"/>
          </a:xfrm>
          <a:prstGeom prst="rect">
            <a:avLst/>
          </a:prstGeom>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9" name="Picture 8">
            <a:extLst>
              <a:ext uri="{FF2B5EF4-FFF2-40B4-BE49-F238E27FC236}">
                <a16:creationId xmlns:a16="http://schemas.microsoft.com/office/drawing/2014/main" id="{7194E62A-5623-4946-B8C3-4086CDF9B07D}"/>
              </a:ext>
            </a:extLst>
          </p:cNvPr>
          <p:cNvPicPr>
            <a:picLocks noChangeAspect="1"/>
          </p:cNvPicPr>
          <p:nvPr/>
        </p:nvPicPr>
        <p:blipFill>
          <a:blip r:embed="rId9"/>
          <a:stretch>
            <a:fillRect/>
          </a:stretch>
        </p:blipFill>
        <p:spPr>
          <a:xfrm>
            <a:off x="4843463" y="2833688"/>
            <a:ext cx="3914775" cy="3567113"/>
          </a:xfrm>
          <a:prstGeom prst="rect">
            <a:avLst/>
          </a:prstGeom>
        </p:spPr>
      </p:pic>
    </p:spTree>
    <p:extLst>
      <p:ext uri="{BB962C8B-B14F-4D97-AF65-F5344CB8AC3E}">
        <p14:creationId xmlns:p14="http://schemas.microsoft.com/office/powerpoint/2010/main" val="23668492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C03303-5D5C-B8B1-E4DC-34CC5BEFD60A}"/>
              </a:ext>
            </a:extLst>
          </p:cNvPr>
          <p:cNvPicPr>
            <a:picLocks noChangeAspect="1"/>
          </p:cNvPicPr>
          <p:nvPr/>
        </p:nvPicPr>
        <p:blipFill>
          <a:blip r:embed="rId2"/>
          <a:stretch>
            <a:fillRect/>
          </a:stretch>
        </p:blipFill>
        <p:spPr>
          <a:xfrm>
            <a:off x="2215137" y="152901"/>
            <a:ext cx="3562811" cy="2713561"/>
          </a:xfrm>
          <a:prstGeom prst="rect">
            <a:avLst/>
          </a:prstGeom>
        </p:spPr>
      </p:pic>
      <p:pic>
        <p:nvPicPr>
          <p:cNvPr id="9" name="Picture 8">
            <a:extLst>
              <a:ext uri="{FF2B5EF4-FFF2-40B4-BE49-F238E27FC236}">
                <a16:creationId xmlns:a16="http://schemas.microsoft.com/office/drawing/2014/main" id="{50EA355F-829B-28A9-9499-51752C5B8622}"/>
              </a:ext>
            </a:extLst>
          </p:cNvPr>
          <p:cNvPicPr>
            <a:picLocks noChangeAspect="1"/>
          </p:cNvPicPr>
          <p:nvPr/>
        </p:nvPicPr>
        <p:blipFill>
          <a:blip r:embed="rId3"/>
          <a:stretch>
            <a:fillRect/>
          </a:stretch>
        </p:blipFill>
        <p:spPr>
          <a:xfrm>
            <a:off x="258305" y="3466389"/>
            <a:ext cx="1828453" cy="678051"/>
          </a:xfrm>
          <a:prstGeom prst="rect">
            <a:avLst/>
          </a:prstGeom>
        </p:spPr>
      </p:pic>
      <p:pic>
        <p:nvPicPr>
          <p:cNvPr id="11" name="Picture 10">
            <a:extLst>
              <a:ext uri="{FF2B5EF4-FFF2-40B4-BE49-F238E27FC236}">
                <a16:creationId xmlns:a16="http://schemas.microsoft.com/office/drawing/2014/main" id="{44ABCBBE-D892-D691-7D08-D751782BFEB8}"/>
              </a:ext>
            </a:extLst>
          </p:cNvPr>
          <p:cNvPicPr>
            <a:picLocks noChangeAspect="1"/>
          </p:cNvPicPr>
          <p:nvPr/>
        </p:nvPicPr>
        <p:blipFill>
          <a:blip r:embed="rId4"/>
          <a:stretch>
            <a:fillRect/>
          </a:stretch>
        </p:blipFill>
        <p:spPr>
          <a:xfrm>
            <a:off x="2531165" y="3270563"/>
            <a:ext cx="2442542" cy="1023542"/>
          </a:xfrm>
          <a:prstGeom prst="rect">
            <a:avLst/>
          </a:prstGeom>
        </p:spPr>
      </p:pic>
      <p:sp>
        <p:nvSpPr>
          <p:cNvPr id="13" name="TextBox 12">
            <a:extLst>
              <a:ext uri="{FF2B5EF4-FFF2-40B4-BE49-F238E27FC236}">
                <a16:creationId xmlns:a16="http://schemas.microsoft.com/office/drawing/2014/main" id="{8106A952-D06D-B956-7CB9-EFBB66A902BD}"/>
              </a:ext>
            </a:extLst>
          </p:cNvPr>
          <p:cNvSpPr txBox="1"/>
          <p:nvPr/>
        </p:nvSpPr>
        <p:spPr>
          <a:xfrm>
            <a:off x="258304" y="4302044"/>
            <a:ext cx="4715403" cy="1200329"/>
          </a:xfrm>
          <a:prstGeom prst="rect">
            <a:avLst/>
          </a:prstGeom>
          <a:noFill/>
        </p:spPr>
        <p:txBody>
          <a:bodyPr wrap="square">
            <a:spAutoFit/>
          </a:bodyPr>
          <a:lstStyle/>
          <a:p>
            <a:br>
              <a:rPr lang="en-GB" dirty="0">
                <a:effectLst/>
                <a:latin typeface="Arial" panose="020B0604020202020204" pitchFamily="34" charset="0"/>
              </a:rPr>
            </a:br>
            <a:r>
              <a:rPr lang="en-GB" dirty="0">
                <a:effectLst/>
                <a:latin typeface="Arial" panose="020B0604020202020204" pitchFamily="34" charset="0"/>
              </a:rPr>
              <a:t>Adult Lifelong Education: </a:t>
            </a:r>
          </a:p>
          <a:p>
            <a:r>
              <a:rPr lang="en-GB" dirty="0">
                <a:effectLst/>
                <a:latin typeface="Arial" panose="020B0604020202020204" pitchFamily="34" charset="0"/>
              </a:rPr>
              <a:t>Reimagining National and Regional </a:t>
            </a:r>
          </a:p>
          <a:p>
            <a:r>
              <a:rPr lang="en-GB" dirty="0">
                <a:effectLst/>
                <a:latin typeface="Arial" panose="020B0604020202020204" pitchFamily="34" charset="0"/>
              </a:rPr>
              <a:t>Policies for the Covid era </a:t>
            </a:r>
          </a:p>
        </p:txBody>
      </p:sp>
      <p:sp>
        <p:nvSpPr>
          <p:cNvPr id="15" name="TextBox 14">
            <a:extLst>
              <a:ext uri="{FF2B5EF4-FFF2-40B4-BE49-F238E27FC236}">
                <a16:creationId xmlns:a16="http://schemas.microsoft.com/office/drawing/2014/main" id="{875FFF18-B215-B050-18A2-D5E3D4273A74}"/>
              </a:ext>
            </a:extLst>
          </p:cNvPr>
          <p:cNvSpPr txBox="1"/>
          <p:nvPr/>
        </p:nvSpPr>
        <p:spPr>
          <a:xfrm>
            <a:off x="5314122" y="3410067"/>
            <a:ext cx="3445565" cy="2339102"/>
          </a:xfrm>
          <a:prstGeom prst="rect">
            <a:avLst/>
          </a:prstGeom>
          <a:noFill/>
        </p:spPr>
        <p:txBody>
          <a:bodyPr wrap="square" rtlCol="0">
            <a:spAutoFit/>
          </a:bodyPr>
          <a:lstStyle/>
          <a:p>
            <a:r>
              <a:rPr lang="en-US" sz="2000" b="1" dirty="0">
                <a:solidFill>
                  <a:schemeClr val="accent1"/>
                </a:solidFill>
                <a:latin typeface="+mn-lt"/>
              </a:rPr>
              <a:t>Welcome to the workshop </a:t>
            </a:r>
            <a:br>
              <a:rPr lang="en-US" sz="2000" b="1" dirty="0">
                <a:solidFill>
                  <a:schemeClr val="accent1"/>
                </a:solidFill>
                <a:latin typeface="+mn-lt"/>
              </a:rPr>
            </a:br>
            <a:br>
              <a:rPr lang="en-GB" sz="1800" b="1" dirty="0">
                <a:solidFill>
                  <a:schemeClr val="accent1"/>
                </a:solidFill>
                <a:latin typeface="+mn-lt"/>
                <a:ea typeface="Calibri" panose="020F0502020204030204" pitchFamily="34" charset="0"/>
                <a:cs typeface="Times New Roman" panose="02020603050405020304" pitchFamily="18" charset="0"/>
              </a:rPr>
            </a:br>
            <a:r>
              <a:rPr lang="en-GB" sz="1800" b="1" dirty="0">
                <a:solidFill>
                  <a:schemeClr val="accent1"/>
                </a:solidFill>
                <a:latin typeface="+mn-lt"/>
              </a:rPr>
              <a:t>The conditions of possibility –</a:t>
            </a:r>
            <a:br>
              <a:rPr lang="en-GB" sz="1800" b="1" dirty="0">
                <a:solidFill>
                  <a:schemeClr val="accent1"/>
                </a:solidFill>
                <a:latin typeface="+mn-lt"/>
              </a:rPr>
            </a:br>
            <a:r>
              <a:rPr lang="en-GB" sz="1800" b="1" dirty="0">
                <a:solidFill>
                  <a:schemeClr val="accent1"/>
                </a:solidFill>
                <a:latin typeface="+mn-lt"/>
              </a:rPr>
              <a:t>and hope? </a:t>
            </a:r>
            <a:br>
              <a:rPr lang="en-GB" sz="1800" b="1" dirty="0">
                <a:solidFill>
                  <a:schemeClr val="accent1"/>
                </a:solidFill>
                <a:latin typeface="+mn-lt"/>
              </a:rPr>
            </a:br>
            <a:r>
              <a:rPr lang="en-GB" sz="1800" b="1" dirty="0">
                <a:solidFill>
                  <a:schemeClr val="accent1"/>
                </a:solidFill>
                <a:latin typeface="+mn-lt"/>
              </a:rPr>
              <a:t>A research circle</a:t>
            </a:r>
            <a:br>
              <a:rPr lang="en-GB" sz="1800" b="1" dirty="0">
                <a:solidFill>
                  <a:schemeClr val="accent1"/>
                </a:solidFill>
                <a:latin typeface="+mn-lt"/>
              </a:rPr>
            </a:br>
            <a:r>
              <a:rPr lang="en-GB" sz="1800" b="1" dirty="0">
                <a:solidFill>
                  <a:schemeClr val="accent1"/>
                </a:solidFill>
                <a:latin typeface="+mn-lt"/>
              </a:rPr>
              <a:t>‘Fostering community, democracy</a:t>
            </a:r>
            <a:br>
              <a:rPr lang="en-GB" sz="1800" b="1" dirty="0">
                <a:solidFill>
                  <a:schemeClr val="accent1"/>
                </a:solidFill>
                <a:latin typeface="+mn-lt"/>
              </a:rPr>
            </a:br>
            <a:r>
              <a:rPr lang="en-GB" sz="1800" b="1" dirty="0">
                <a:solidFill>
                  <a:schemeClr val="accent1"/>
                </a:solidFill>
                <a:latin typeface="+mn-lt"/>
              </a:rPr>
              <a:t>and dialogue</a:t>
            </a:r>
            <a:br>
              <a:rPr lang="en-GB" sz="1800" dirty="0">
                <a:latin typeface="+mn-lt"/>
              </a:rPr>
            </a:br>
            <a:endParaRPr lang="en-US" dirty="0"/>
          </a:p>
        </p:txBody>
      </p:sp>
    </p:spTree>
    <p:extLst>
      <p:ext uri="{BB962C8B-B14F-4D97-AF65-F5344CB8AC3E}">
        <p14:creationId xmlns:p14="http://schemas.microsoft.com/office/powerpoint/2010/main" val="361038332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49F2DC-A3EE-807C-DC03-D07F9F58548E}"/>
              </a:ext>
            </a:extLst>
          </p:cNvPr>
          <p:cNvSpPr txBox="1"/>
          <p:nvPr/>
        </p:nvSpPr>
        <p:spPr>
          <a:xfrm>
            <a:off x="887895" y="609600"/>
            <a:ext cx="7726017" cy="5909310"/>
          </a:xfrm>
          <a:prstGeom prst="rect">
            <a:avLst/>
          </a:prstGeom>
          <a:noFill/>
        </p:spPr>
        <p:txBody>
          <a:bodyPr wrap="square" rtlCol="0">
            <a:spAutoFit/>
          </a:bodyPr>
          <a:lstStyle/>
          <a:p>
            <a:r>
              <a:rPr lang="en-US" sz="2400" b="1" dirty="0"/>
              <a:t>Criticality and critical thinking : </a:t>
            </a:r>
          </a:p>
          <a:p>
            <a:endParaRPr lang="en-US" sz="2400" dirty="0"/>
          </a:p>
          <a:p>
            <a:r>
              <a:rPr lang="en-US" sz="2400" dirty="0"/>
              <a:t>Tools we can use and two examples from Wales- and then your examples</a:t>
            </a:r>
          </a:p>
          <a:p>
            <a:endParaRPr lang="en-US" sz="2400" dirty="0"/>
          </a:p>
          <a:p>
            <a:r>
              <a:rPr lang="en-US" sz="2400" b="1" dirty="0"/>
              <a:t>What next ?  </a:t>
            </a:r>
          </a:p>
          <a:p>
            <a:endParaRPr lang="en-US" sz="2400" dirty="0"/>
          </a:p>
          <a:p>
            <a:pPr marL="285750" indent="-285750">
              <a:buFont typeface="Arial" panose="020B0604020202020204" pitchFamily="34" charset="0"/>
              <a:buChar char="•"/>
            </a:pPr>
            <a:r>
              <a:rPr lang="en-US" sz="2400" dirty="0"/>
              <a:t>What is criticality and critical thinking?</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Critical thinking: questions to ask?</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Examples from Wales </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Could tools apply to an issue you choose?</a:t>
            </a:r>
          </a:p>
          <a:p>
            <a:endParaRPr lang="en-US" sz="2400" dirty="0"/>
          </a:p>
          <a:p>
            <a:endParaRPr lang="en-US" dirty="0"/>
          </a:p>
        </p:txBody>
      </p:sp>
    </p:spTree>
    <p:extLst>
      <p:ext uri="{BB962C8B-B14F-4D97-AF65-F5344CB8AC3E}">
        <p14:creationId xmlns:p14="http://schemas.microsoft.com/office/powerpoint/2010/main" val="3874622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70588" y="274721"/>
            <a:ext cx="5398477" cy="523220"/>
          </a:xfrm>
          <a:prstGeom prst="rect">
            <a:avLst/>
          </a:prstGeom>
          <a:noFill/>
        </p:spPr>
        <p:txBody>
          <a:bodyPr wrap="square" rtlCol="0">
            <a:spAutoFit/>
          </a:bodyPr>
          <a:lstStyle/>
          <a:p>
            <a:r>
              <a:rPr lang="en-GB" sz="2800" b="1" dirty="0"/>
              <a:t>What do we mean by criticality?</a:t>
            </a:r>
          </a:p>
        </p:txBody>
      </p:sp>
      <p:sp>
        <p:nvSpPr>
          <p:cNvPr id="3" name="Rectangle 2"/>
          <p:cNvSpPr/>
          <p:nvPr/>
        </p:nvSpPr>
        <p:spPr>
          <a:xfrm>
            <a:off x="1345223" y="1254209"/>
            <a:ext cx="4572000" cy="1200329"/>
          </a:xfrm>
          <a:prstGeom prst="rect">
            <a:avLst/>
          </a:prstGeom>
        </p:spPr>
        <p:txBody>
          <a:bodyPr>
            <a:spAutoFit/>
          </a:bodyPr>
          <a:lstStyle/>
          <a:p>
            <a:r>
              <a:rPr lang="en-GB" b="1" dirty="0">
                <a:solidFill>
                  <a:srgbClr val="5D2FC1"/>
                </a:solidFill>
                <a:latin typeface="Arial" panose="020B0604020202020204" pitchFamily="34" charset="0"/>
              </a:rPr>
              <a:t>critical </a:t>
            </a:r>
            <a:r>
              <a:rPr lang="en-GB" b="1" i="1" dirty="0">
                <a:solidFill>
                  <a:srgbClr val="5D2FC1"/>
                </a:solidFill>
                <a:latin typeface="Arial" panose="020B0604020202020204" pitchFamily="34" charset="0"/>
              </a:rPr>
              <a:t>adjective</a:t>
            </a:r>
            <a:r>
              <a:rPr lang="en-GB" b="1" dirty="0">
                <a:solidFill>
                  <a:srgbClr val="5D2FC1"/>
                </a:solidFill>
                <a:latin typeface="Arial" panose="020B0604020202020204" pitchFamily="34" charset="0"/>
              </a:rPr>
              <a:t> </a:t>
            </a:r>
            <a:r>
              <a:rPr lang="en-GB" b="1" cap="all" dirty="0">
                <a:solidFill>
                  <a:srgbClr val="5D2FC1"/>
                </a:solidFill>
                <a:latin typeface="Arial" panose="020B0604020202020204" pitchFamily="34" charset="0"/>
              </a:rPr>
              <a:t>(NOT PLEASED)</a:t>
            </a:r>
            <a:endParaRPr lang="en-GB" b="1" dirty="0">
              <a:solidFill>
                <a:srgbClr val="5D2FC1"/>
              </a:solidFill>
              <a:latin typeface="Arial" panose="020B0604020202020204" pitchFamily="34" charset="0"/>
            </a:endParaRPr>
          </a:p>
          <a:p>
            <a:r>
              <a:rPr lang="en-GB" dirty="0">
                <a:solidFill>
                  <a:srgbClr val="1D2A57"/>
                </a:solidFill>
                <a:latin typeface="Arial" panose="020B0604020202020204" pitchFamily="34" charset="0"/>
              </a:rPr>
              <a:t> </a:t>
            </a:r>
          </a:p>
          <a:p>
            <a:r>
              <a:rPr lang="en-GB" b="1" dirty="0">
                <a:solidFill>
                  <a:srgbClr val="002060"/>
                </a:solidFill>
                <a:latin typeface="Arial" panose="020B0604020202020204" pitchFamily="34" charset="0"/>
              </a:rPr>
              <a:t>saying that someone or something is bad or wrong</a:t>
            </a:r>
            <a:endParaRPr lang="en-GB" b="1" i="0" dirty="0">
              <a:solidFill>
                <a:srgbClr val="002060"/>
              </a:solidFill>
              <a:effectLst/>
              <a:latin typeface="Arial" panose="020B0604020202020204" pitchFamily="34" charset="0"/>
            </a:endParaRPr>
          </a:p>
        </p:txBody>
      </p:sp>
      <p:sp>
        <p:nvSpPr>
          <p:cNvPr id="4" name="Rectangle 3"/>
          <p:cNvSpPr/>
          <p:nvPr/>
        </p:nvSpPr>
        <p:spPr>
          <a:xfrm>
            <a:off x="1345223" y="2682673"/>
            <a:ext cx="4572000" cy="1200329"/>
          </a:xfrm>
          <a:prstGeom prst="rect">
            <a:avLst/>
          </a:prstGeom>
        </p:spPr>
        <p:txBody>
          <a:bodyPr>
            <a:spAutoFit/>
          </a:bodyPr>
          <a:lstStyle/>
          <a:p>
            <a:r>
              <a:rPr lang="en-GB" b="1" dirty="0">
                <a:solidFill>
                  <a:srgbClr val="5D2FC1"/>
                </a:solidFill>
                <a:latin typeface="Arial" panose="020B0604020202020204" pitchFamily="34" charset="0"/>
              </a:rPr>
              <a:t>critical </a:t>
            </a:r>
            <a:r>
              <a:rPr lang="en-GB" b="1" i="1" dirty="0">
                <a:solidFill>
                  <a:srgbClr val="5D2FC1"/>
                </a:solidFill>
                <a:latin typeface="Arial" panose="020B0604020202020204" pitchFamily="34" charset="0"/>
              </a:rPr>
              <a:t>adjective</a:t>
            </a:r>
            <a:r>
              <a:rPr lang="en-GB" b="1" dirty="0">
                <a:solidFill>
                  <a:srgbClr val="5D2FC1"/>
                </a:solidFill>
                <a:latin typeface="Arial" panose="020B0604020202020204" pitchFamily="34" charset="0"/>
              </a:rPr>
              <a:t> </a:t>
            </a:r>
            <a:r>
              <a:rPr lang="en-GB" b="1" cap="all" dirty="0">
                <a:solidFill>
                  <a:srgbClr val="5D2FC1"/>
                </a:solidFill>
                <a:latin typeface="Arial" panose="020B0604020202020204" pitchFamily="34" charset="0"/>
              </a:rPr>
              <a:t>(IMPORTANT)</a:t>
            </a:r>
            <a:endParaRPr lang="en-GB" b="1" dirty="0">
              <a:solidFill>
                <a:srgbClr val="5D2FC1"/>
              </a:solidFill>
              <a:latin typeface="Arial" panose="020B0604020202020204" pitchFamily="34" charset="0"/>
            </a:endParaRPr>
          </a:p>
          <a:p>
            <a:r>
              <a:rPr lang="en-GB" dirty="0">
                <a:solidFill>
                  <a:srgbClr val="1D2A57"/>
                </a:solidFill>
                <a:latin typeface="Arial" panose="020B0604020202020204" pitchFamily="34" charset="0"/>
              </a:rPr>
              <a:t> </a:t>
            </a:r>
          </a:p>
          <a:p>
            <a:r>
              <a:rPr lang="en-GB" b="1" dirty="0">
                <a:solidFill>
                  <a:srgbClr val="002060"/>
                </a:solidFill>
                <a:latin typeface="Arial" panose="020B0604020202020204" pitchFamily="34" charset="0"/>
              </a:rPr>
              <a:t>of the greatest importance to the way things might happen</a:t>
            </a:r>
            <a:endParaRPr lang="en-GB" b="1" i="0" dirty="0">
              <a:solidFill>
                <a:srgbClr val="002060"/>
              </a:solidFill>
              <a:effectLst/>
              <a:latin typeface="Arial" panose="020B0604020202020204" pitchFamily="34" charset="0"/>
            </a:endParaRPr>
          </a:p>
        </p:txBody>
      </p:sp>
      <p:sp>
        <p:nvSpPr>
          <p:cNvPr id="5" name="Rectangle 4"/>
          <p:cNvSpPr/>
          <p:nvPr/>
        </p:nvSpPr>
        <p:spPr>
          <a:xfrm>
            <a:off x="1345223" y="4111137"/>
            <a:ext cx="4572000" cy="1200329"/>
          </a:xfrm>
          <a:prstGeom prst="rect">
            <a:avLst/>
          </a:prstGeom>
        </p:spPr>
        <p:txBody>
          <a:bodyPr>
            <a:spAutoFit/>
          </a:bodyPr>
          <a:lstStyle/>
          <a:p>
            <a:r>
              <a:rPr lang="en-GB" b="1" dirty="0">
                <a:solidFill>
                  <a:srgbClr val="5D2FC1"/>
                </a:solidFill>
                <a:latin typeface="Arial" panose="020B0604020202020204" pitchFamily="34" charset="0"/>
              </a:rPr>
              <a:t>critical </a:t>
            </a:r>
            <a:r>
              <a:rPr lang="en-GB" b="1" i="1" dirty="0">
                <a:solidFill>
                  <a:srgbClr val="5D2FC1"/>
                </a:solidFill>
                <a:latin typeface="Arial" panose="020B0604020202020204" pitchFamily="34" charset="0"/>
              </a:rPr>
              <a:t>adjective</a:t>
            </a:r>
            <a:r>
              <a:rPr lang="en-GB" b="1" dirty="0">
                <a:solidFill>
                  <a:srgbClr val="5D2FC1"/>
                </a:solidFill>
                <a:latin typeface="Arial" panose="020B0604020202020204" pitchFamily="34" charset="0"/>
              </a:rPr>
              <a:t> </a:t>
            </a:r>
            <a:r>
              <a:rPr lang="en-GB" b="1" cap="all" dirty="0">
                <a:solidFill>
                  <a:srgbClr val="5D2FC1"/>
                </a:solidFill>
                <a:latin typeface="Arial" panose="020B0604020202020204" pitchFamily="34" charset="0"/>
              </a:rPr>
              <a:t>(GIVING OPINIONS)</a:t>
            </a:r>
            <a:endParaRPr lang="en-GB" b="1" dirty="0">
              <a:solidFill>
                <a:srgbClr val="5D2FC1"/>
              </a:solidFill>
              <a:latin typeface="Arial" panose="020B0604020202020204" pitchFamily="34" charset="0"/>
            </a:endParaRPr>
          </a:p>
          <a:p>
            <a:r>
              <a:rPr lang="en-GB" dirty="0">
                <a:solidFill>
                  <a:srgbClr val="1D2A57"/>
                </a:solidFill>
                <a:latin typeface="Arial" panose="020B0604020202020204" pitchFamily="34" charset="0"/>
              </a:rPr>
              <a:t> </a:t>
            </a:r>
          </a:p>
          <a:p>
            <a:r>
              <a:rPr lang="en-GB" b="1" dirty="0">
                <a:solidFill>
                  <a:srgbClr val="002060"/>
                </a:solidFill>
                <a:latin typeface="Arial" panose="020B0604020202020204" pitchFamily="34" charset="0"/>
              </a:rPr>
              <a:t>giving opinions or judgments on books,plays, films, etc</a:t>
            </a:r>
            <a:endParaRPr lang="en-GB" b="1" i="0" dirty="0">
              <a:solidFill>
                <a:srgbClr val="002060"/>
              </a:solidFill>
              <a:effectLst/>
              <a:latin typeface="Arial" panose="020B0604020202020204" pitchFamily="34" charset="0"/>
            </a:endParaRPr>
          </a:p>
        </p:txBody>
      </p:sp>
      <p:sp>
        <p:nvSpPr>
          <p:cNvPr id="6" name="TextBox 5"/>
          <p:cNvSpPr txBox="1"/>
          <p:nvPr/>
        </p:nvSpPr>
        <p:spPr>
          <a:xfrm>
            <a:off x="6031523" y="5126800"/>
            <a:ext cx="2980592" cy="369332"/>
          </a:xfrm>
          <a:prstGeom prst="rect">
            <a:avLst/>
          </a:prstGeom>
          <a:noFill/>
        </p:spPr>
        <p:txBody>
          <a:bodyPr wrap="square" rtlCol="0">
            <a:spAutoFit/>
          </a:bodyPr>
          <a:lstStyle/>
          <a:p>
            <a:r>
              <a:rPr lang="en-GB" dirty="0"/>
              <a:t>(Cambridge Dictionary, 2021)</a:t>
            </a:r>
          </a:p>
        </p:txBody>
      </p:sp>
    </p:spTree>
    <p:extLst>
      <p:ext uri="{BB962C8B-B14F-4D97-AF65-F5344CB8AC3E}">
        <p14:creationId xmlns:p14="http://schemas.microsoft.com/office/powerpoint/2010/main" val="38190644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138853" y="412708"/>
            <a:ext cx="2866294" cy="523220"/>
          </a:xfrm>
          <a:prstGeom prst="rect">
            <a:avLst/>
          </a:prstGeom>
          <a:noFill/>
        </p:spPr>
        <p:txBody>
          <a:bodyPr wrap="square" rtlCol="0">
            <a:spAutoFit/>
          </a:bodyPr>
          <a:lstStyle/>
          <a:p>
            <a:r>
              <a:rPr lang="en-GB" sz="2800" b="1" dirty="0"/>
              <a:t>Critical thinking…</a:t>
            </a:r>
          </a:p>
        </p:txBody>
      </p:sp>
      <p:sp>
        <p:nvSpPr>
          <p:cNvPr id="4" name="Rectangle 3"/>
          <p:cNvSpPr/>
          <p:nvPr/>
        </p:nvSpPr>
        <p:spPr>
          <a:xfrm>
            <a:off x="1116623" y="1397757"/>
            <a:ext cx="7192108" cy="4524315"/>
          </a:xfrm>
          <a:prstGeom prst="rect">
            <a:avLst/>
          </a:prstGeom>
        </p:spPr>
        <p:txBody>
          <a:bodyPr wrap="square">
            <a:spAutoFit/>
          </a:bodyPr>
          <a:lstStyle/>
          <a:p>
            <a:r>
              <a:rPr lang="en-GB" dirty="0"/>
              <a:t>Critical thinking ‘examines assumptions, discerns hidden values, evaluates evidence, and assesses conclusions.’									(Petress, 2004)</a:t>
            </a:r>
          </a:p>
          <a:p>
            <a:endParaRPr lang="en-GB" dirty="0"/>
          </a:p>
          <a:p>
            <a:endParaRPr lang="en-GB" dirty="0"/>
          </a:p>
          <a:p>
            <a:r>
              <a:rPr lang="en-GB" dirty="0"/>
              <a:t>‘Critical thinking is the art of making clear, reasoned judgements based on interpreting, understanding, applying and synthesising evidence gathered from observation, reading and experimentation.’</a:t>
            </a:r>
          </a:p>
          <a:p>
            <a:r>
              <a:rPr lang="en-GB" dirty="0"/>
              <a:t>					(Burns &amp; Sinfield, 2016) </a:t>
            </a:r>
          </a:p>
          <a:p>
            <a:endParaRPr lang="en-GB" dirty="0"/>
          </a:p>
          <a:p>
            <a:endParaRPr lang="en-GB" dirty="0"/>
          </a:p>
          <a:p>
            <a:r>
              <a:rPr lang="en-GB" dirty="0"/>
              <a:t>‘Critical thinking means questioning not only assumptions of others, but also questioning your own assumptions.’</a:t>
            </a:r>
          </a:p>
          <a:p>
            <a:r>
              <a:rPr lang="en-GB" dirty="0"/>
              <a:t>					(Barnet &amp; Bedau, 2011)</a:t>
            </a:r>
          </a:p>
          <a:p>
            <a:endParaRPr lang="en-GB" dirty="0"/>
          </a:p>
          <a:p>
            <a:endParaRPr lang="en-GB" dirty="0"/>
          </a:p>
        </p:txBody>
      </p:sp>
    </p:spTree>
    <p:extLst>
      <p:ext uri="{BB962C8B-B14F-4D97-AF65-F5344CB8AC3E}">
        <p14:creationId xmlns:p14="http://schemas.microsoft.com/office/powerpoint/2010/main" val="4058868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762000" y="734378"/>
          <a:ext cx="8020050" cy="4389120"/>
        </p:xfrm>
        <a:graphic>
          <a:graphicData uri="http://schemas.openxmlformats.org/drawingml/2006/table">
            <a:tbl>
              <a:tblPr firstRow="1" bandRow="1">
                <a:effectLst>
                  <a:reflection stA="0" endPos="65000" dist="50800" dir="5400000" sy="-100000" algn="bl" rotWithShape="0"/>
                </a:effectLst>
                <a:tableStyleId>{3B4B98B0-60AC-42C2-AFA5-B58CD77FA1E5}</a:tableStyleId>
              </a:tblPr>
              <a:tblGrid>
                <a:gridCol w="4010025">
                  <a:extLst>
                    <a:ext uri="{9D8B030D-6E8A-4147-A177-3AD203B41FA5}">
                      <a16:colId xmlns:a16="http://schemas.microsoft.com/office/drawing/2014/main" val="361124483"/>
                    </a:ext>
                  </a:extLst>
                </a:gridCol>
                <a:gridCol w="4010025">
                  <a:extLst>
                    <a:ext uri="{9D8B030D-6E8A-4147-A177-3AD203B41FA5}">
                      <a16:colId xmlns:a16="http://schemas.microsoft.com/office/drawing/2014/main" val="3646870771"/>
                    </a:ext>
                  </a:extLst>
                </a:gridCol>
              </a:tblGrid>
              <a:tr h="841951">
                <a:tc>
                  <a:txBody>
                    <a:bodyPr/>
                    <a:lstStyle/>
                    <a:p>
                      <a:r>
                        <a:rPr lang="en-GB" b="1" dirty="0"/>
                        <a:t>Where</a:t>
                      </a:r>
                      <a:r>
                        <a:rPr lang="en-GB" b="0" dirty="0"/>
                        <a:t> did you find the information?</a:t>
                      </a:r>
                    </a:p>
                    <a:p>
                      <a:endParaRPr lang="en-GB" b="0" dirty="0"/>
                    </a:p>
                    <a:p>
                      <a:r>
                        <a:rPr lang="en-GB" b="0" i="1" dirty="0"/>
                        <a:t>Was it presented to you? Did you search for it? How hard did</a:t>
                      </a:r>
                      <a:r>
                        <a:rPr lang="en-GB" b="0" i="1" baseline="0" dirty="0"/>
                        <a:t> you have to look? Is your source reputable?</a:t>
                      </a:r>
                      <a:endParaRPr lang="en-GB" b="0"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What</a:t>
                      </a:r>
                      <a:r>
                        <a:rPr lang="en-GB" b="0" dirty="0"/>
                        <a:t> are the key messages or results/findings?</a:t>
                      </a:r>
                    </a:p>
                    <a:p>
                      <a:endParaRPr lang="en-GB" b="0" dirty="0"/>
                    </a:p>
                    <a:p>
                      <a:r>
                        <a:rPr lang="en-GB" b="0" i="1" dirty="0"/>
                        <a:t>What are its claims to new knowledge?</a:t>
                      </a:r>
                      <a:r>
                        <a:rPr lang="en-GB" b="0" i="1" baseline="0" dirty="0"/>
                        <a:t> What is their point? How does it compare to your own?</a:t>
                      </a:r>
                      <a:endParaRPr lang="en-GB" b="0"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2307672333"/>
                  </a:ext>
                </a:extLst>
              </a:tr>
              <a:tr h="841951">
                <a:tc>
                  <a:txBody>
                    <a:bodyPr/>
                    <a:lstStyle/>
                    <a:p>
                      <a:r>
                        <a:rPr lang="en-GB" b="1" dirty="0">
                          <a:solidFill>
                            <a:schemeClr val="tx1"/>
                          </a:solidFill>
                        </a:rPr>
                        <a:t>How</a:t>
                      </a:r>
                      <a:r>
                        <a:rPr lang="en-GB" dirty="0">
                          <a:solidFill>
                            <a:schemeClr val="tx1"/>
                          </a:solidFill>
                        </a:rPr>
                        <a:t> has the author/speaker</a:t>
                      </a:r>
                      <a:r>
                        <a:rPr lang="en-GB" baseline="0" dirty="0">
                          <a:solidFill>
                            <a:schemeClr val="tx1"/>
                          </a:solidFill>
                        </a:rPr>
                        <a:t> come to their conclusions?</a:t>
                      </a:r>
                    </a:p>
                    <a:p>
                      <a:endParaRPr lang="en-GB" baseline="0" dirty="0"/>
                    </a:p>
                    <a:p>
                      <a:r>
                        <a:rPr lang="en-GB" i="1" dirty="0"/>
                        <a:t>Is</a:t>
                      </a:r>
                      <a:r>
                        <a:rPr lang="en-GB" i="1" baseline="0" dirty="0"/>
                        <a:t> their line of reasoning logical? What did they do to come to their conclusions? Are they reliable/based on evidence?</a:t>
                      </a:r>
                      <a:endParaRPr lang="en-GB"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Who </a:t>
                      </a:r>
                      <a:r>
                        <a:rPr lang="en-GB" dirty="0"/>
                        <a:t>has written/said it?</a:t>
                      </a:r>
                    </a:p>
                    <a:p>
                      <a:endParaRPr lang="en-GB" dirty="0"/>
                    </a:p>
                    <a:p>
                      <a:r>
                        <a:rPr lang="en-GB" i="1" dirty="0"/>
                        <a:t>Is the author speaking as an individual or on behalf</a:t>
                      </a:r>
                      <a:r>
                        <a:rPr lang="en-GB" i="1" baseline="0" dirty="0"/>
                        <a:t> of an organisation/employer? Are they an expert/do they have credibility? Can you identify bias?</a:t>
                      </a:r>
                      <a:endParaRPr lang="en-GB"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1970563565"/>
                  </a:ext>
                </a:extLst>
              </a:tr>
              <a:tr h="487797">
                <a:tc>
                  <a:txBody>
                    <a:bodyPr/>
                    <a:lstStyle/>
                    <a:p>
                      <a:r>
                        <a:rPr lang="en-GB" b="1" dirty="0"/>
                        <a:t>When</a:t>
                      </a:r>
                      <a:r>
                        <a:rPr lang="en-GB" dirty="0"/>
                        <a:t> was it</a:t>
                      </a:r>
                      <a:r>
                        <a:rPr lang="en-GB" baseline="0" dirty="0"/>
                        <a:t> written/said?</a:t>
                      </a:r>
                    </a:p>
                    <a:p>
                      <a:endParaRPr lang="en-GB" baseline="0" dirty="0"/>
                    </a:p>
                    <a:p>
                      <a:r>
                        <a:rPr lang="en-GB" i="1" baseline="0" dirty="0"/>
                        <a:t>Is it recent and relevant?</a:t>
                      </a:r>
                      <a:endParaRPr lang="en-GB"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Why</a:t>
                      </a:r>
                      <a:r>
                        <a:rPr lang="en-GB" dirty="0"/>
                        <a:t> has it</a:t>
                      </a:r>
                      <a:r>
                        <a:rPr lang="en-GB" baseline="0" dirty="0"/>
                        <a:t> been written/said?</a:t>
                      </a:r>
                    </a:p>
                    <a:p>
                      <a:endParaRPr lang="en-GB" baseline="0" dirty="0"/>
                    </a:p>
                    <a:p>
                      <a:r>
                        <a:rPr lang="en-GB" i="1" baseline="0" dirty="0"/>
                        <a:t>Who is it aimed at? What are its aims?</a:t>
                      </a:r>
                      <a:endParaRPr lang="en-GB" i="1"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3384109581"/>
                  </a:ext>
                </a:extLst>
              </a:tr>
            </a:tbl>
          </a:graphicData>
        </a:graphic>
      </p:graphicFrame>
      <p:sp>
        <p:nvSpPr>
          <p:cNvPr id="3" name="TextBox 2"/>
          <p:cNvSpPr txBox="1"/>
          <p:nvPr/>
        </p:nvSpPr>
        <p:spPr>
          <a:xfrm>
            <a:off x="2195739" y="162448"/>
            <a:ext cx="5152571" cy="461665"/>
          </a:xfrm>
          <a:prstGeom prst="rect">
            <a:avLst/>
          </a:prstGeom>
          <a:noFill/>
        </p:spPr>
        <p:txBody>
          <a:bodyPr wrap="square" rtlCol="0">
            <a:spAutoFit/>
          </a:bodyPr>
          <a:lstStyle/>
          <a:p>
            <a:r>
              <a:rPr lang="en-GB" sz="2400" b="1" dirty="0"/>
              <a:t>Six questions to trigger critical thinking</a:t>
            </a:r>
          </a:p>
        </p:txBody>
      </p:sp>
      <p:sp>
        <p:nvSpPr>
          <p:cNvPr id="4" name="Rectangle 3"/>
          <p:cNvSpPr/>
          <p:nvPr/>
        </p:nvSpPr>
        <p:spPr>
          <a:xfrm>
            <a:off x="1885950" y="5233763"/>
            <a:ext cx="7258050" cy="369332"/>
          </a:xfrm>
          <a:prstGeom prst="rect">
            <a:avLst/>
          </a:prstGeom>
        </p:spPr>
        <p:txBody>
          <a:bodyPr wrap="square">
            <a:spAutoFit/>
          </a:bodyPr>
          <a:lstStyle/>
          <a:p>
            <a:r>
              <a:rPr lang="en-GB" dirty="0"/>
              <a:t>(Aveyard, Sharp &amp; Woolliams, 2011; adapted from Woolliams et al, 2009)</a:t>
            </a:r>
          </a:p>
        </p:txBody>
      </p:sp>
    </p:spTree>
    <p:extLst>
      <p:ext uri="{BB962C8B-B14F-4D97-AF65-F5344CB8AC3E}">
        <p14:creationId xmlns:p14="http://schemas.microsoft.com/office/powerpoint/2010/main" val="1260582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295899" y="784437"/>
            <a:ext cx="6469088" cy="4862870"/>
          </a:xfrm>
          <a:prstGeom prst="rect">
            <a:avLst/>
          </a:prstGeom>
          <a:noFill/>
        </p:spPr>
        <p:txBody>
          <a:bodyPr wrap="square" rtlCol="0">
            <a:spAutoFit/>
          </a:bodyPr>
          <a:lstStyle/>
          <a:p>
            <a:r>
              <a:rPr lang="en-GB" sz="2800" b="1" dirty="0"/>
              <a:t>Ask yourself…</a:t>
            </a:r>
          </a:p>
          <a:p>
            <a:endParaRPr lang="en-GB" dirty="0"/>
          </a:p>
          <a:p>
            <a:pPr marL="285750" indent="-285750">
              <a:buFont typeface="Arial" panose="020B0604020202020204" pitchFamily="34" charset="0"/>
              <a:buChar char="•"/>
            </a:pPr>
            <a:r>
              <a:rPr lang="en-GB" sz="1900" dirty="0"/>
              <a:t>Are there any hidden assumptions or agendas?</a:t>
            </a:r>
          </a:p>
          <a:p>
            <a:pPr marL="285750" indent="-285750">
              <a:buFont typeface="Arial" panose="020B0604020202020204" pitchFamily="34" charset="0"/>
              <a:buChar char="•"/>
            </a:pPr>
            <a:r>
              <a:rPr lang="en-GB" sz="1900" dirty="0"/>
              <a:t>Is there a political motivation?</a:t>
            </a:r>
          </a:p>
          <a:p>
            <a:pPr marL="285750" indent="-285750">
              <a:buFont typeface="Arial" panose="020B0604020202020204" pitchFamily="34" charset="0"/>
              <a:buChar char="•"/>
            </a:pPr>
            <a:r>
              <a:rPr lang="en-GB" sz="1900" dirty="0"/>
              <a:t>Does the evidence provided support the conclusions made?</a:t>
            </a:r>
          </a:p>
          <a:p>
            <a:pPr marL="285750" indent="-285750">
              <a:buFont typeface="Arial" panose="020B0604020202020204" pitchFamily="34" charset="0"/>
              <a:buChar char="•"/>
            </a:pPr>
            <a:r>
              <a:rPr lang="en-GB" sz="1900" dirty="0"/>
              <a:t>Is the analysis fair? (subjective vs objective)</a:t>
            </a:r>
          </a:p>
          <a:p>
            <a:pPr marL="285750" indent="-285750">
              <a:buFont typeface="Arial" panose="020B0604020202020204" pitchFamily="34" charset="0"/>
              <a:buChar char="•"/>
            </a:pPr>
            <a:r>
              <a:rPr lang="en-GB" sz="1900" dirty="0"/>
              <a:t>Why was something done – and what was its significance?</a:t>
            </a:r>
          </a:p>
          <a:p>
            <a:pPr marL="285750" indent="-285750">
              <a:buFont typeface="Arial" panose="020B0604020202020204" pitchFamily="34" charset="0"/>
              <a:buChar char="•"/>
            </a:pPr>
            <a:r>
              <a:rPr lang="en-GB" sz="1900" dirty="0"/>
              <a:t>Is the timing significant?</a:t>
            </a:r>
          </a:p>
          <a:p>
            <a:pPr marL="285750" indent="-285750">
              <a:buFont typeface="Arial" panose="020B0604020202020204" pitchFamily="34" charset="0"/>
              <a:buChar char="•"/>
            </a:pPr>
            <a:r>
              <a:rPr lang="en-GB" sz="1900" dirty="0"/>
              <a:t>How does one interpretation compare to another?</a:t>
            </a:r>
          </a:p>
          <a:p>
            <a:pPr marL="285750" indent="-285750">
              <a:buFont typeface="Arial" panose="020B0604020202020204" pitchFamily="34" charset="0"/>
              <a:buChar char="•"/>
            </a:pPr>
            <a:r>
              <a:rPr lang="en-GB" sz="1900" dirty="0"/>
              <a:t>Why might authors agree/disagree?</a:t>
            </a:r>
          </a:p>
          <a:p>
            <a:pPr marL="285750" indent="-285750">
              <a:buFont typeface="Arial" panose="020B0604020202020204" pitchFamily="34" charset="0"/>
              <a:buChar char="•"/>
            </a:pPr>
            <a:r>
              <a:rPr lang="en-GB" sz="1900" dirty="0"/>
              <a:t>Do opinions change over time?</a:t>
            </a:r>
          </a:p>
          <a:p>
            <a:pPr marL="285750" indent="-285750">
              <a:buFont typeface="Arial" panose="020B0604020202020204" pitchFamily="34" charset="0"/>
              <a:buChar char="•"/>
            </a:pPr>
            <a:r>
              <a:rPr lang="en-GB" sz="1900" dirty="0"/>
              <a:t>What is the weight of evidence and how convincing is it?</a:t>
            </a:r>
          </a:p>
          <a:p>
            <a:pPr marL="285750" indent="-285750">
              <a:buFont typeface="Arial" panose="020B0604020202020204" pitchFamily="34" charset="0"/>
              <a:buChar char="•"/>
            </a:pPr>
            <a:r>
              <a:rPr lang="en-GB" sz="1900" dirty="0"/>
              <a:t>Are the sources reputable?</a:t>
            </a:r>
          </a:p>
          <a:p>
            <a:pPr marL="285750" indent="-285750">
              <a:buFont typeface="Arial" panose="020B0604020202020204" pitchFamily="34" charset="0"/>
              <a:buChar char="•"/>
            </a:pPr>
            <a:r>
              <a:rPr lang="en-GB" sz="1900" dirty="0"/>
              <a:t>What are their strengths/weaknesses?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07122386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42901" y="1165599"/>
            <a:ext cx="6640514" cy="4247317"/>
          </a:xfrm>
          <a:prstGeom prst="rect">
            <a:avLst/>
          </a:prstGeom>
        </p:spPr>
        <p:txBody>
          <a:bodyPr wrap="square">
            <a:spAutoFit/>
          </a:bodyPr>
          <a:lstStyle/>
          <a:p>
            <a:pPr marL="285750" indent="-285750">
              <a:buFont typeface="Arial" panose="020B0604020202020204" pitchFamily="34" charset="0"/>
              <a:buChar char="•"/>
            </a:pPr>
            <a:r>
              <a:rPr lang="en-GB" dirty="0"/>
              <a:t>Being forensic in your analysis of a claim/policy/intervention</a:t>
            </a:r>
          </a:p>
          <a:p>
            <a:endParaRPr lang="en-GB" dirty="0"/>
          </a:p>
          <a:p>
            <a:pPr marL="285750" indent="-285750">
              <a:buFont typeface="Arial" panose="020B0604020202020204" pitchFamily="34" charset="0"/>
              <a:buChar char="•"/>
            </a:pPr>
            <a:r>
              <a:rPr lang="en-GB" dirty="0"/>
              <a:t>Considering a range of views – never rely on a single source</a:t>
            </a:r>
          </a:p>
          <a:p>
            <a:endParaRPr lang="en-GB" dirty="0"/>
          </a:p>
          <a:p>
            <a:pPr marL="285750" indent="-285750">
              <a:buFont typeface="Arial" panose="020B0604020202020204" pitchFamily="34" charset="0"/>
              <a:buChar char="•"/>
            </a:pPr>
            <a:r>
              <a:rPr lang="en-GB" dirty="0"/>
              <a:t>Careful construction of an argument, based on evidence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Justifying your position – and providing sound rationale for the decisions you take (feel free to disagree, but must explain why)</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Spelling it out – never assume that your audience knows what you know</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You don’t take anything for granted… ask questions and think about the ‘bigger picture’</a:t>
            </a:r>
          </a:p>
          <a:p>
            <a:endParaRPr lang="en-GB" b="1" dirty="0"/>
          </a:p>
        </p:txBody>
      </p:sp>
      <p:sp>
        <p:nvSpPr>
          <p:cNvPr id="3" name="TextBox 2"/>
          <p:cNvSpPr txBox="1"/>
          <p:nvPr/>
        </p:nvSpPr>
        <p:spPr>
          <a:xfrm>
            <a:off x="1342901" y="393495"/>
            <a:ext cx="5594230" cy="523220"/>
          </a:xfrm>
          <a:prstGeom prst="rect">
            <a:avLst/>
          </a:prstGeom>
          <a:noFill/>
        </p:spPr>
        <p:txBody>
          <a:bodyPr wrap="square" rtlCol="0">
            <a:spAutoFit/>
          </a:bodyPr>
          <a:lstStyle/>
          <a:p>
            <a:r>
              <a:rPr lang="en-GB" sz="2800" b="1" dirty="0"/>
              <a:t>Critical thinking means…</a:t>
            </a:r>
          </a:p>
        </p:txBody>
      </p:sp>
    </p:spTree>
    <p:extLst>
      <p:ext uri="{BB962C8B-B14F-4D97-AF65-F5344CB8AC3E}">
        <p14:creationId xmlns:p14="http://schemas.microsoft.com/office/powerpoint/2010/main" val="18882056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84640602"/>
              </p:ext>
            </p:extLst>
          </p:nvPr>
        </p:nvGraphicFramePr>
        <p:xfrm>
          <a:off x="5238689" y="1314524"/>
          <a:ext cx="3757058" cy="3730100"/>
        </p:xfrm>
        <a:graphic>
          <a:graphicData uri="http://schemas.openxmlformats.org/drawingml/2006/table">
            <a:tbl>
              <a:tblPr firstRow="1" bandRow="1">
                <a:effectLst>
                  <a:reflection stA="0" endPos="65000" dist="50800" dir="5400000" sy="-100000" algn="bl" rotWithShape="0"/>
                </a:effectLst>
                <a:tableStyleId>{3B4B98B0-60AC-42C2-AFA5-B58CD77FA1E5}</a:tableStyleId>
              </a:tblPr>
              <a:tblGrid>
                <a:gridCol w="1878529">
                  <a:extLst>
                    <a:ext uri="{9D8B030D-6E8A-4147-A177-3AD203B41FA5}">
                      <a16:colId xmlns:a16="http://schemas.microsoft.com/office/drawing/2014/main" val="361124483"/>
                    </a:ext>
                  </a:extLst>
                </a:gridCol>
                <a:gridCol w="1878529">
                  <a:extLst>
                    <a:ext uri="{9D8B030D-6E8A-4147-A177-3AD203B41FA5}">
                      <a16:colId xmlns:a16="http://schemas.microsoft.com/office/drawing/2014/main" val="3646870771"/>
                    </a:ext>
                  </a:extLst>
                </a:gridCol>
              </a:tblGrid>
              <a:tr h="1243367">
                <a:tc>
                  <a:txBody>
                    <a:bodyPr/>
                    <a:lstStyle/>
                    <a:p>
                      <a:r>
                        <a:rPr lang="en-GB" b="1" dirty="0"/>
                        <a:t>Where</a:t>
                      </a:r>
                      <a:r>
                        <a:rPr lang="en-GB" b="0" dirty="0"/>
                        <a:t> did you find the information?</a:t>
                      </a:r>
                    </a:p>
                    <a:p>
                      <a:endParaRPr lang="en-GB" b="0"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What</a:t>
                      </a:r>
                      <a:r>
                        <a:rPr lang="en-GB" b="0" dirty="0"/>
                        <a:t> are the key messages or results/findings?</a:t>
                      </a:r>
                    </a:p>
                    <a:p>
                      <a:endParaRPr lang="en-GB" b="0"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2307672333"/>
                  </a:ext>
                </a:extLst>
              </a:tr>
              <a:tr h="1530297">
                <a:tc>
                  <a:txBody>
                    <a:bodyPr/>
                    <a:lstStyle/>
                    <a:p>
                      <a:r>
                        <a:rPr lang="en-GB" b="1" dirty="0">
                          <a:solidFill>
                            <a:schemeClr val="tx1"/>
                          </a:solidFill>
                        </a:rPr>
                        <a:t>How</a:t>
                      </a:r>
                      <a:r>
                        <a:rPr lang="en-GB" dirty="0">
                          <a:solidFill>
                            <a:schemeClr val="tx1"/>
                          </a:solidFill>
                        </a:rPr>
                        <a:t> has the author/speaker</a:t>
                      </a:r>
                      <a:r>
                        <a:rPr lang="en-GB" baseline="0" dirty="0">
                          <a:solidFill>
                            <a:schemeClr val="tx1"/>
                          </a:solidFill>
                        </a:rPr>
                        <a:t> come to their conclusions?</a:t>
                      </a:r>
                    </a:p>
                    <a:p>
                      <a:endParaRPr lang="en-GB" baseline="0"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Who </a:t>
                      </a:r>
                      <a:r>
                        <a:rPr lang="en-GB" dirty="0"/>
                        <a:t>has written/said it?</a:t>
                      </a:r>
                    </a:p>
                    <a:p>
                      <a:endParaRPr lang="en-GB"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1970563565"/>
                  </a:ext>
                </a:extLst>
              </a:tr>
              <a:tr h="956436">
                <a:tc>
                  <a:txBody>
                    <a:bodyPr/>
                    <a:lstStyle/>
                    <a:p>
                      <a:r>
                        <a:rPr lang="en-GB" b="1" dirty="0"/>
                        <a:t>When</a:t>
                      </a:r>
                      <a:r>
                        <a:rPr lang="en-GB" dirty="0"/>
                        <a:t> was it</a:t>
                      </a:r>
                      <a:r>
                        <a:rPr lang="en-GB" baseline="0" dirty="0"/>
                        <a:t> written/said?</a:t>
                      </a:r>
                    </a:p>
                    <a:p>
                      <a:endParaRPr lang="en-GB" baseline="0"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tc>
                  <a:txBody>
                    <a:bodyPr/>
                    <a:lstStyle/>
                    <a:p>
                      <a:r>
                        <a:rPr lang="en-GB" b="1" dirty="0"/>
                        <a:t>Why</a:t>
                      </a:r>
                      <a:r>
                        <a:rPr lang="en-GB" dirty="0"/>
                        <a:t> has it</a:t>
                      </a:r>
                      <a:r>
                        <a:rPr lang="en-GB" baseline="0" dirty="0"/>
                        <a:t> been written/said?</a:t>
                      </a:r>
                    </a:p>
                    <a:p>
                      <a:endParaRPr lang="en-GB" baseline="0" dirty="0"/>
                    </a:p>
                  </a:txBody>
                  <a:tcPr>
                    <a:gradFill flip="none" rotWithShape="1">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tcPr>
                </a:tc>
                <a:extLst>
                  <a:ext uri="{0D108BD9-81ED-4DB2-BD59-A6C34878D82A}">
                    <a16:rowId xmlns:a16="http://schemas.microsoft.com/office/drawing/2014/main" val="3384109581"/>
                  </a:ext>
                </a:extLst>
              </a:tr>
            </a:tbl>
          </a:graphicData>
        </a:graphic>
      </p:graphicFrame>
      <p:pic>
        <p:nvPicPr>
          <p:cNvPr id="3" name="Picture 2">
            <a:extLst>
              <a:ext uri="{FF2B5EF4-FFF2-40B4-BE49-F238E27FC236}">
                <a16:creationId xmlns:a16="http://schemas.microsoft.com/office/drawing/2014/main" id="{34BCF8D8-D140-0F15-5083-25A3967A67F0}"/>
              </a:ext>
            </a:extLst>
          </p:cNvPr>
          <p:cNvPicPr>
            <a:picLocks noChangeAspect="1"/>
          </p:cNvPicPr>
          <p:nvPr/>
        </p:nvPicPr>
        <p:blipFill>
          <a:blip r:embed="rId2"/>
          <a:stretch>
            <a:fillRect/>
          </a:stretch>
        </p:blipFill>
        <p:spPr>
          <a:xfrm>
            <a:off x="148253" y="312604"/>
            <a:ext cx="4973395" cy="5182588"/>
          </a:xfrm>
          <a:prstGeom prst="rect">
            <a:avLst/>
          </a:prstGeom>
          <a:ln>
            <a:noFill/>
          </a:ln>
          <a:effectLst>
            <a:outerShdw blurRad="292100" dist="139700" dir="2700000" algn="tl" rotWithShape="0">
              <a:srgbClr val="333333">
                <a:alpha val="65000"/>
              </a:srgbClr>
            </a:outerShdw>
          </a:effectLst>
        </p:spPr>
      </p:pic>
      <p:pic>
        <p:nvPicPr>
          <p:cNvPr id="3074" name="Picture 2" descr="Pencil Writing clipart images - Clipart World">
            <a:extLst>
              <a:ext uri="{FF2B5EF4-FFF2-40B4-BE49-F238E27FC236}">
                <a16:creationId xmlns:a16="http://schemas.microsoft.com/office/drawing/2014/main" id="{61816307-FD0C-458E-66DD-080E500795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flipH="1">
            <a:off x="8247183" y="240994"/>
            <a:ext cx="590301" cy="8469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06459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B7F38CEA-C1A3-5070-34AA-43F51AF699F5}"/>
              </a:ext>
            </a:extLst>
          </p:cNvPr>
          <p:cNvSpPr/>
          <p:nvPr/>
        </p:nvSpPr>
        <p:spPr>
          <a:xfrm>
            <a:off x="731520" y="1691640"/>
            <a:ext cx="1828800" cy="18059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Pupil behaviour</a:t>
            </a:r>
          </a:p>
        </p:txBody>
      </p:sp>
      <p:cxnSp>
        <p:nvCxnSpPr>
          <p:cNvPr id="4" name="Straight Arrow Connector 3">
            <a:extLst>
              <a:ext uri="{FF2B5EF4-FFF2-40B4-BE49-F238E27FC236}">
                <a16:creationId xmlns:a16="http://schemas.microsoft.com/office/drawing/2014/main" id="{78D0A490-B37A-C812-B669-6C20822DB836}"/>
              </a:ext>
            </a:extLst>
          </p:cNvPr>
          <p:cNvCxnSpPr>
            <a:cxnSpLocks/>
          </p:cNvCxnSpPr>
          <p:nvPr/>
        </p:nvCxnSpPr>
        <p:spPr>
          <a:xfrm flipV="1">
            <a:off x="1735455" y="1016664"/>
            <a:ext cx="824865" cy="5902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B1D8C4D-3BA1-C6DA-558D-EC2FC426E050}"/>
              </a:ext>
            </a:extLst>
          </p:cNvPr>
          <p:cNvSpPr txBox="1"/>
          <p:nvPr/>
        </p:nvSpPr>
        <p:spPr>
          <a:xfrm>
            <a:off x="1924171" y="730646"/>
            <a:ext cx="2255520" cy="276999"/>
          </a:xfrm>
          <a:prstGeom prst="rect">
            <a:avLst/>
          </a:prstGeom>
          <a:noFill/>
        </p:spPr>
        <p:txBody>
          <a:bodyPr wrap="square" rtlCol="0">
            <a:spAutoFit/>
          </a:bodyPr>
          <a:lstStyle/>
          <a:p>
            <a:r>
              <a:rPr lang="en-GB" sz="1200" dirty="0"/>
              <a:t>What is meant by PB?</a:t>
            </a:r>
          </a:p>
        </p:txBody>
      </p:sp>
      <p:cxnSp>
        <p:nvCxnSpPr>
          <p:cNvPr id="6" name="Straight Arrow Connector 5">
            <a:extLst>
              <a:ext uri="{FF2B5EF4-FFF2-40B4-BE49-F238E27FC236}">
                <a16:creationId xmlns:a16="http://schemas.microsoft.com/office/drawing/2014/main" id="{8B509ECD-814D-127A-7197-A12F7228DA3A}"/>
              </a:ext>
            </a:extLst>
          </p:cNvPr>
          <p:cNvCxnSpPr>
            <a:cxnSpLocks/>
          </p:cNvCxnSpPr>
          <p:nvPr/>
        </p:nvCxnSpPr>
        <p:spPr>
          <a:xfrm>
            <a:off x="2712720" y="2476708"/>
            <a:ext cx="9906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3FD7112F-E48A-AA21-0AFF-5245A50FEC9B}"/>
              </a:ext>
            </a:extLst>
          </p:cNvPr>
          <p:cNvSpPr txBox="1"/>
          <p:nvPr/>
        </p:nvSpPr>
        <p:spPr>
          <a:xfrm>
            <a:off x="3703320" y="2317611"/>
            <a:ext cx="2255520" cy="276999"/>
          </a:xfrm>
          <a:prstGeom prst="rect">
            <a:avLst/>
          </a:prstGeom>
          <a:noFill/>
        </p:spPr>
        <p:txBody>
          <a:bodyPr wrap="square" rtlCol="0">
            <a:spAutoFit/>
          </a:bodyPr>
          <a:lstStyle/>
          <a:p>
            <a:r>
              <a:rPr lang="en-GB" sz="1200" dirty="0"/>
              <a:t>Existing national policy on PB</a:t>
            </a:r>
          </a:p>
        </p:txBody>
      </p:sp>
      <p:cxnSp>
        <p:nvCxnSpPr>
          <p:cNvPr id="10" name="Straight Arrow Connector 9">
            <a:extLst>
              <a:ext uri="{FF2B5EF4-FFF2-40B4-BE49-F238E27FC236}">
                <a16:creationId xmlns:a16="http://schemas.microsoft.com/office/drawing/2014/main" id="{1AEBEF71-AA8D-39CB-82B6-278222960959}"/>
              </a:ext>
            </a:extLst>
          </p:cNvPr>
          <p:cNvCxnSpPr>
            <a:cxnSpLocks/>
            <a:endCxn id="12" idx="1"/>
          </p:cNvCxnSpPr>
          <p:nvPr/>
        </p:nvCxnSpPr>
        <p:spPr>
          <a:xfrm>
            <a:off x="2362200" y="3472249"/>
            <a:ext cx="998220" cy="3901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DEB517F8-8898-E537-C46E-29220BE3009C}"/>
              </a:ext>
            </a:extLst>
          </p:cNvPr>
          <p:cNvSpPr txBox="1"/>
          <p:nvPr/>
        </p:nvSpPr>
        <p:spPr>
          <a:xfrm>
            <a:off x="3360420" y="3723867"/>
            <a:ext cx="2255520" cy="276999"/>
          </a:xfrm>
          <a:prstGeom prst="rect">
            <a:avLst/>
          </a:prstGeom>
          <a:noFill/>
        </p:spPr>
        <p:txBody>
          <a:bodyPr wrap="square" rtlCol="0">
            <a:spAutoFit/>
          </a:bodyPr>
          <a:lstStyle/>
          <a:p>
            <a:r>
              <a:rPr lang="en-GB" sz="1200" dirty="0"/>
              <a:t>Wider debates related to PB</a:t>
            </a:r>
          </a:p>
        </p:txBody>
      </p:sp>
      <p:cxnSp>
        <p:nvCxnSpPr>
          <p:cNvPr id="13" name="Straight Arrow Connector 12">
            <a:extLst>
              <a:ext uri="{FF2B5EF4-FFF2-40B4-BE49-F238E27FC236}">
                <a16:creationId xmlns:a16="http://schemas.microsoft.com/office/drawing/2014/main" id="{617A6FFD-A638-83A0-7D71-79E3DEE16DA8}"/>
              </a:ext>
            </a:extLst>
          </p:cNvPr>
          <p:cNvCxnSpPr>
            <a:cxnSpLocks/>
          </p:cNvCxnSpPr>
          <p:nvPr/>
        </p:nvCxnSpPr>
        <p:spPr>
          <a:xfrm>
            <a:off x="2712720" y="2941371"/>
            <a:ext cx="990600" cy="1979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F084E04D-5EA0-E97B-EAB5-341ABF655ACE}"/>
              </a:ext>
            </a:extLst>
          </p:cNvPr>
          <p:cNvSpPr txBox="1"/>
          <p:nvPr/>
        </p:nvSpPr>
        <p:spPr>
          <a:xfrm>
            <a:off x="3688080" y="3026192"/>
            <a:ext cx="2255520" cy="276999"/>
          </a:xfrm>
          <a:prstGeom prst="rect">
            <a:avLst/>
          </a:prstGeom>
          <a:noFill/>
        </p:spPr>
        <p:txBody>
          <a:bodyPr wrap="square" rtlCol="0">
            <a:spAutoFit/>
          </a:bodyPr>
          <a:lstStyle/>
          <a:p>
            <a:r>
              <a:rPr lang="en-GB" sz="1200" dirty="0"/>
              <a:t>More localised approaches?</a:t>
            </a:r>
          </a:p>
        </p:txBody>
      </p:sp>
      <p:cxnSp>
        <p:nvCxnSpPr>
          <p:cNvPr id="16" name="Straight Arrow Connector 15">
            <a:extLst>
              <a:ext uri="{FF2B5EF4-FFF2-40B4-BE49-F238E27FC236}">
                <a16:creationId xmlns:a16="http://schemas.microsoft.com/office/drawing/2014/main" id="{468B302C-BD37-EA6F-0066-7662D856F17F}"/>
              </a:ext>
            </a:extLst>
          </p:cNvPr>
          <p:cNvCxnSpPr>
            <a:cxnSpLocks/>
          </p:cNvCxnSpPr>
          <p:nvPr/>
        </p:nvCxnSpPr>
        <p:spPr>
          <a:xfrm>
            <a:off x="4945380" y="4110796"/>
            <a:ext cx="998220" cy="3901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FA80E22E-0E36-98C0-270B-AA514C97D147}"/>
              </a:ext>
            </a:extLst>
          </p:cNvPr>
          <p:cNvSpPr txBox="1"/>
          <p:nvPr/>
        </p:nvSpPr>
        <p:spPr>
          <a:xfrm>
            <a:off x="5842636" y="4490534"/>
            <a:ext cx="2255520" cy="276999"/>
          </a:xfrm>
          <a:prstGeom prst="rect">
            <a:avLst/>
          </a:prstGeom>
          <a:noFill/>
        </p:spPr>
        <p:txBody>
          <a:bodyPr wrap="square" rtlCol="0">
            <a:spAutoFit/>
          </a:bodyPr>
          <a:lstStyle/>
          <a:p>
            <a:r>
              <a:rPr lang="en-GB" sz="1200" dirty="0"/>
              <a:t>Suspension/exclusion</a:t>
            </a:r>
          </a:p>
        </p:txBody>
      </p:sp>
      <p:cxnSp>
        <p:nvCxnSpPr>
          <p:cNvPr id="18" name="Straight Arrow Connector 17">
            <a:extLst>
              <a:ext uri="{FF2B5EF4-FFF2-40B4-BE49-F238E27FC236}">
                <a16:creationId xmlns:a16="http://schemas.microsoft.com/office/drawing/2014/main" id="{3BAC1C82-5DB5-BAD1-C728-08714C8455E9}"/>
              </a:ext>
            </a:extLst>
          </p:cNvPr>
          <p:cNvCxnSpPr>
            <a:cxnSpLocks/>
          </p:cNvCxnSpPr>
          <p:nvPr/>
        </p:nvCxnSpPr>
        <p:spPr>
          <a:xfrm>
            <a:off x="5238755" y="3391330"/>
            <a:ext cx="1028698" cy="3216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8923E678-C458-1F92-9533-A8337EFB1BD7}"/>
              </a:ext>
            </a:extLst>
          </p:cNvPr>
          <p:cNvSpPr txBox="1"/>
          <p:nvPr/>
        </p:nvSpPr>
        <p:spPr>
          <a:xfrm>
            <a:off x="6233160" y="3640823"/>
            <a:ext cx="2255520" cy="276999"/>
          </a:xfrm>
          <a:prstGeom prst="rect">
            <a:avLst/>
          </a:prstGeom>
          <a:noFill/>
        </p:spPr>
        <p:txBody>
          <a:bodyPr wrap="square" rtlCol="0">
            <a:spAutoFit/>
          </a:bodyPr>
          <a:lstStyle/>
          <a:p>
            <a:r>
              <a:rPr lang="en-GB" sz="1200" dirty="0"/>
              <a:t>Case study/ examples?</a:t>
            </a:r>
          </a:p>
        </p:txBody>
      </p:sp>
      <p:cxnSp>
        <p:nvCxnSpPr>
          <p:cNvPr id="21" name="Straight Arrow Connector 20">
            <a:extLst>
              <a:ext uri="{FF2B5EF4-FFF2-40B4-BE49-F238E27FC236}">
                <a16:creationId xmlns:a16="http://schemas.microsoft.com/office/drawing/2014/main" id="{9F6C38C6-D60C-E9A4-73A4-409340E1A36C}"/>
              </a:ext>
            </a:extLst>
          </p:cNvPr>
          <p:cNvCxnSpPr>
            <a:cxnSpLocks/>
          </p:cNvCxnSpPr>
          <p:nvPr/>
        </p:nvCxnSpPr>
        <p:spPr>
          <a:xfrm>
            <a:off x="4046220" y="4128785"/>
            <a:ext cx="579120" cy="8727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49738470-1D6A-7BD7-DEFD-13F31143151D}"/>
              </a:ext>
            </a:extLst>
          </p:cNvPr>
          <p:cNvSpPr txBox="1"/>
          <p:nvPr/>
        </p:nvSpPr>
        <p:spPr>
          <a:xfrm>
            <a:off x="4499614" y="5001489"/>
            <a:ext cx="2255520" cy="276999"/>
          </a:xfrm>
          <a:prstGeom prst="rect">
            <a:avLst/>
          </a:prstGeom>
          <a:noFill/>
        </p:spPr>
        <p:txBody>
          <a:bodyPr wrap="square" rtlCol="0">
            <a:spAutoFit/>
          </a:bodyPr>
          <a:lstStyle/>
          <a:p>
            <a:r>
              <a:rPr lang="en-GB" sz="1200" dirty="0"/>
              <a:t>Societal factors</a:t>
            </a:r>
          </a:p>
        </p:txBody>
      </p:sp>
      <p:cxnSp>
        <p:nvCxnSpPr>
          <p:cNvPr id="26" name="Straight Arrow Connector 25">
            <a:extLst>
              <a:ext uri="{FF2B5EF4-FFF2-40B4-BE49-F238E27FC236}">
                <a16:creationId xmlns:a16="http://schemas.microsoft.com/office/drawing/2014/main" id="{D6D32E67-4D33-4F1E-E858-8A2058BD660B}"/>
              </a:ext>
            </a:extLst>
          </p:cNvPr>
          <p:cNvCxnSpPr>
            <a:cxnSpLocks/>
          </p:cNvCxnSpPr>
          <p:nvPr/>
        </p:nvCxnSpPr>
        <p:spPr>
          <a:xfrm>
            <a:off x="4488180" y="4128785"/>
            <a:ext cx="998220" cy="66913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69FCBAAB-7C75-D12E-9BA2-0414EEA670BC}"/>
              </a:ext>
            </a:extLst>
          </p:cNvPr>
          <p:cNvSpPr txBox="1"/>
          <p:nvPr/>
        </p:nvSpPr>
        <p:spPr>
          <a:xfrm>
            <a:off x="5486400" y="4759515"/>
            <a:ext cx="2255520" cy="276999"/>
          </a:xfrm>
          <a:prstGeom prst="rect">
            <a:avLst/>
          </a:prstGeom>
          <a:noFill/>
        </p:spPr>
        <p:txBody>
          <a:bodyPr wrap="square" rtlCol="0">
            <a:spAutoFit/>
          </a:bodyPr>
          <a:lstStyle/>
          <a:p>
            <a:r>
              <a:rPr lang="en-GB" sz="1200" dirty="0"/>
              <a:t>Parenting</a:t>
            </a:r>
          </a:p>
        </p:txBody>
      </p:sp>
      <p:cxnSp>
        <p:nvCxnSpPr>
          <p:cNvPr id="28" name="Straight Arrow Connector 27">
            <a:extLst>
              <a:ext uri="{FF2B5EF4-FFF2-40B4-BE49-F238E27FC236}">
                <a16:creationId xmlns:a16="http://schemas.microsoft.com/office/drawing/2014/main" id="{E3917805-1409-CD95-B708-86138E3EA846}"/>
              </a:ext>
            </a:extLst>
          </p:cNvPr>
          <p:cNvCxnSpPr>
            <a:cxnSpLocks/>
          </p:cNvCxnSpPr>
          <p:nvPr/>
        </p:nvCxnSpPr>
        <p:spPr>
          <a:xfrm>
            <a:off x="3560562" y="4098635"/>
            <a:ext cx="5715" cy="10700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49FBA20E-4331-9916-7E39-B66636B3D11D}"/>
              </a:ext>
            </a:extLst>
          </p:cNvPr>
          <p:cNvSpPr txBox="1"/>
          <p:nvPr/>
        </p:nvSpPr>
        <p:spPr>
          <a:xfrm>
            <a:off x="3108010" y="5237652"/>
            <a:ext cx="2514602" cy="276999"/>
          </a:xfrm>
          <a:prstGeom prst="rect">
            <a:avLst/>
          </a:prstGeom>
          <a:noFill/>
        </p:spPr>
        <p:txBody>
          <a:bodyPr wrap="square" rtlCol="0">
            <a:spAutoFit/>
          </a:bodyPr>
          <a:lstStyle/>
          <a:p>
            <a:r>
              <a:rPr lang="en-GB" sz="1200" dirty="0"/>
              <a:t>Healthcare</a:t>
            </a:r>
          </a:p>
        </p:txBody>
      </p:sp>
      <p:cxnSp>
        <p:nvCxnSpPr>
          <p:cNvPr id="33" name="Straight Arrow Connector 32">
            <a:extLst>
              <a:ext uri="{FF2B5EF4-FFF2-40B4-BE49-F238E27FC236}">
                <a16:creationId xmlns:a16="http://schemas.microsoft.com/office/drawing/2014/main" id="{A7C7B140-BB12-BAE3-C2F7-806C3662B106}"/>
              </a:ext>
            </a:extLst>
          </p:cNvPr>
          <p:cNvCxnSpPr>
            <a:cxnSpLocks/>
            <a:endCxn id="35" idx="1"/>
          </p:cNvCxnSpPr>
          <p:nvPr/>
        </p:nvCxnSpPr>
        <p:spPr>
          <a:xfrm>
            <a:off x="5587127" y="5208996"/>
            <a:ext cx="846060" cy="1828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5" name="TextBox 34">
            <a:extLst>
              <a:ext uri="{FF2B5EF4-FFF2-40B4-BE49-F238E27FC236}">
                <a16:creationId xmlns:a16="http://schemas.microsoft.com/office/drawing/2014/main" id="{D2CC3C5E-FF7F-6288-A0C6-20A0B4687CE2}"/>
              </a:ext>
            </a:extLst>
          </p:cNvPr>
          <p:cNvSpPr txBox="1"/>
          <p:nvPr/>
        </p:nvSpPr>
        <p:spPr>
          <a:xfrm>
            <a:off x="6433187" y="5253383"/>
            <a:ext cx="2255520" cy="276999"/>
          </a:xfrm>
          <a:prstGeom prst="rect">
            <a:avLst/>
          </a:prstGeom>
          <a:noFill/>
        </p:spPr>
        <p:txBody>
          <a:bodyPr wrap="square" rtlCol="0">
            <a:spAutoFit/>
          </a:bodyPr>
          <a:lstStyle/>
          <a:p>
            <a:r>
              <a:rPr lang="en-GB" sz="1200" dirty="0"/>
              <a:t>Socio-economic status</a:t>
            </a:r>
          </a:p>
        </p:txBody>
      </p:sp>
      <p:cxnSp>
        <p:nvCxnSpPr>
          <p:cNvPr id="36" name="Straight Arrow Connector 35">
            <a:extLst>
              <a:ext uri="{FF2B5EF4-FFF2-40B4-BE49-F238E27FC236}">
                <a16:creationId xmlns:a16="http://schemas.microsoft.com/office/drawing/2014/main" id="{CD69F4BC-B6BA-DE07-07DE-31ABCB2BED25}"/>
              </a:ext>
            </a:extLst>
          </p:cNvPr>
          <p:cNvCxnSpPr>
            <a:cxnSpLocks/>
          </p:cNvCxnSpPr>
          <p:nvPr/>
        </p:nvCxnSpPr>
        <p:spPr>
          <a:xfrm>
            <a:off x="5627374" y="3195517"/>
            <a:ext cx="1280158" cy="476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id="{99E4ECFA-008E-E6A2-ECFD-7794AD1FCBDD}"/>
              </a:ext>
            </a:extLst>
          </p:cNvPr>
          <p:cNvSpPr txBox="1"/>
          <p:nvPr/>
        </p:nvSpPr>
        <p:spPr>
          <a:xfrm>
            <a:off x="6949440" y="3145827"/>
            <a:ext cx="2255520" cy="276999"/>
          </a:xfrm>
          <a:prstGeom prst="rect">
            <a:avLst/>
          </a:prstGeom>
          <a:noFill/>
        </p:spPr>
        <p:txBody>
          <a:bodyPr wrap="square" rtlCol="0">
            <a:spAutoFit/>
          </a:bodyPr>
          <a:lstStyle/>
          <a:p>
            <a:r>
              <a:rPr lang="en-GB" sz="1200" dirty="0"/>
              <a:t>Prominent interventions</a:t>
            </a:r>
          </a:p>
        </p:txBody>
      </p:sp>
      <p:cxnSp>
        <p:nvCxnSpPr>
          <p:cNvPr id="39" name="Straight Arrow Connector 38">
            <a:extLst>
              <a:ext uri="{FF2B5EF4-FFF2-40B4-BE49-F238E27FC236}">
                <a16:creationId xmlns:a16="http://schemas.microsoft.com/office/drawing/2014/main" id="{6C23C3B8-B3D9-FEC8-D975-2534FBE52EFC}"/>
              </a:ext>
            </a:extLst>
          </p:cNvPr>
          <p:cNvCxnSpPr>
            <a:cxnSpLocks/>
          </p:cNvCxnSpPr>
          <p:nvPr/>
        </p:nvCxnSpPr>
        <p:spPr>
          <a:xfrm flipV="1">
            <a:off x="5726430" y="2190000"/>
            <a:ext cx="1181102" cy="1732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2F0FB362-522C-D836-155E-4A5887034661}"/>
              </a:ext>
            </a:extLst>
          </p:cNvPr>
          <p:cNvSpPr txBox="1"/>
          <p:nvPr/>
        </p:nvSpPr>
        <p:spPr>
          <a:xfrm>
            <a:off x="6933244" y="2011073"/>
            <a:ext cx="2255520" cy="276999"/>
          </a:xfrm>
          <a:prstGeom prst="rect">
            <a:avLst/>
          </a:prstGeom>
          <a:noFill/>
        </p:spPr>
        <p:txBody>
          <a:bodyPr wrap="square" rtlCol="0">
            <a:spAutoFit/>
          </a:bodyPr>
          <a:lstStyle/>
          <a:p>
            <a:r>
              <a:rPr lang="en-GB" sz="1200" dirty="0"/>
              <a:t>International comparisons</a:t>
            </a:r>
          </a:p>
        </p:txBody>
      </p:sp>
      <p:cxnSp>
        <p:nvCxnSpPr>
          <p:cNvPr id="43" name="Straight Arrow Connector 42">
            <a:extLst>
              <a:ext uri="{FF2B5EF4-FFF2-40B4-BE49-F238E27FC236}">
                <a16:creationId xmlns:a16="http://schemas.microsoft.com/office/drawing/2014/main" id="{A9A2FB55-46DD-0416-CF1D-F937DE9F2622}"/>
              </a:ext>
            </a:extLst>
          </p:cNvPr>
          <p:cNvCxnSpPr>
            <a:cxnSpLocks/>
          </p:cNvCxnSpPr>
          <p:nvPr/>
        </p:nvCxnSpPr>
        <p:spPr>
          <a:xfrm flipV="1">
            <a:off x="3156292" y="319198"/>
            <a:ext cx="1401603" cy="3690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4" name="TextBox 43">
            <a:extLst>
              <a:ext uri="{FF2B5EF4-FFF2-40B4-BE49-F238E27FC236}">
                <a16:creationId xmlns:a16="http://schemas.microsoft.com/office/drawing/2014/main" id="{9B6664DA-EEBC-B1AC-CA39-B3BC01EDC78D}"/>
              </a:ext>
            </a:extLst>
          </p:cNvPr>
          <p:cNvSpPr txBox="1"/>
          <p:nvPr/>
        </p:nvSpPr>
        <p:spPr>
          <a:xfrm>
            <a:off x="4572000" y="141695"/>
            <a:ext cx="2255520" cy="276999"/>
          </a:xfrm>
          <a:prstGeom prst="rect">
            <a:avLst/>
          </a:prstGeom>
          <a:noFill/>
        </p:spPr>
        <p:txBody>
          <a:bodyPr wrap="square" rtlCol="0">
            <a:spAutoFit/>
          </a:bodyPr>
          <a:lstStyle/>
          <a:p>
            <a:r>
              <a:rPr lang="en-GB" sz="1200" dirty="0"/>
              <a:t>Recognised definitions</a:t>
            </a:r>
          </a:p>
        </p:txBody>
      </p:sp>
      <p:cxnSp>
        <p:nvCxnSpPr>
          <p:cNvPr id="46" name="Straight Arrow Connector 45">
            <a:extLst>
              <a:ext uri="{FF2B5EF4-FFF2-40B4-BE49-F238E27FC236}">
                <a16:creationId xmlns:a16="http://schemas.microsoft.com/office/drawing/2014/main" id="{5A9E4234-757E-87F3-B3EC-D19116BD3ECC}"/>
              </a:ext>
            </a:extLst>
          </p:cNvPr>
          <p:cNvCxnSpPr>
            <a:cxnSpLocks/>
          </p:cNvCxnSpPr>
          <p:nvPr/>
        </p:nvCxnSpPr>
        <p:spPr>
          <a:xfrm flipV="1">
            <a:off x="3492818" y="625367"/>
            <a:ext cx="1301295" cy="1725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C8F8A5AD-2786-7AB2-53C6-F3D55AEFE2C2}"/>
              </a:ext>
            </a:extLst>
          </p:cNvPr>
          <p:cNvSpPr txBox="1"/>
          <p:nvPr/>
        </p:nvSpPr>
        <p:spPr>
          <a:xfrm>
            <a:off x="4794113" y="451594"/>
            <a:ext cx="2255520" cy="276999"/>
          </a:xfrm>
          <a:prstGeom prst="rect">
            <a:avLst/>
          </a:prstGeom>
          <a:noFill/>
        </p:spPr>
        <p:txBody>
          <a:bodyPr wrap="square" rtlCol="0">
            <a:spAutoFit/>
          </a:bodyPr>
          <a:lstStyle/>
          <a:p>
            <a:r>
              <a:rPr lang="en-GB" sz="1200" dirty="0"/>
              <a:t>Literature</a:t>
            </a:r>
          </a:p>
        </p:txBody>
      </p:sp>
      <p:cxnSp>
        <p:nvCxnSpPr>
          <p:cNvPr id="48" name="Straight Arrow Connector 47">
            <a:extLst>
              <a:ext uri="{FF2B5EF4-FFF2-40B4-BE49-F238E27FC236}">
                <a16:creationId xmlns:a16="http://schemas.microsoft.com/office/drawing/2014/main" id="{598E3D46-BF72-1DE5-5DE3-6B07C2DF4432}"/>
              </a:ext>
            </a:extLst>
          </p:cNvPr>
          <p:cNvCxnSpPr>
            <a:cxnSpLocks/>
          </p:cNvCxnSpPr>
          <p:nvPr/>
        </p:nvCxnSpPr>
        <p:spPr>
          <a:xfrm>
            <a:off x="5699762" y="2467521"/>
            <a:ext cx="1223010" cy="412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0" name="TextBox 49">
            <a:extLst>
              <a:ext uri="{FF2B5EF4-FFF2-40B4-BE49-F238E27FC236}">
                <a16:creationId xmlns:a16="http://schemas.microsoft.com/office/drawing/2014/main" id="{0040C5BE-1ABC-5994-4D64-90EB622A163F}"/>
              </a:ext>
            </a:extLst>
          </p:cNvPr>
          <p:cNvSpPr txBox="1"/>
          <p:nvPr/>
        </p:nvSpPr>
        <p:spPr>
          <a:xfrm>
            <a:off x="6916110" y="2361468"/>
            <a:ext cx="2255520" cy="276999"/>
          </a:xfrm>
          <a:prstGeom prst="rect">
            <a:avLst/>
          </a:prstGeom>
          <a:noFill/>
        </p:spPr>
        <p:txBody>
          <a:bodyPr wrap="square" rtlCol="0">
            <a:spAutoFit/>
          </a:bodyPr>
          <a:lstStyle/>
          <a:p>
            <a:r>
              <a:rPr lang="en-GB" sz="1200" dirty="0"/>
              <a:t>Reform history/ wider context</a:t>
            </a:r>
          </a:p>
        </p:txBody>
      </p:sp>
      <p:cxnSp>
        <p:nvCxnSpPr>
          <p:cNvPr id="55" name="Straight Arrow Connector 54">
            <a:extLst>
              <a:ext uri="{FF2B5EF4-FFF2-40B4-BE49-F238E27FC236}">
                <a16:creationId xmlns:a16="http://schemas.microsoft.com/office/drawing/2014/main" id="{2C68871F-FFE8-E657-117D-7DA437FDD0F2}"/>
              </a:ext>
            </a:extLst>
          </p:cNvPr>
          <p:cNvCxnSpPr>
            <a:cxnSpLocks/>
          </p:cNvCxnSpPr>
          <p:nvPr/>
        </p:nvCxnSpPr>
        <p:spPr>
          <a:xfrm flipV="1">
            <a:off x="2682240" y="2011073"/>
            <a:ext cx="1021080" cy="1945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8" name="TextBox 57">
            <a:extLst>
              <a:ext uri="{FF2B5EF4-FFF2-40B4-BE49-F238E27FC236}">
                <a16:creationId xmlns:a16="http://schemas.microsoft.com/office/drawing/2014/main" id="{65D18ED9-285B-DF4A-72C2-3C6BD0A33D81}"/>
              </a:ext>
            </a:extLst>
          </p:cNvPr>
          <p:cNvSpPr txBox="1"/>
          <p:nvPr/>
        </p:nvSpPr>
        <p:spPr>
          <a:xfrm>
            <a:off x="3701886" y="1865781"/>
            <a:ext cx="2255520" cy="276999"/>
          </a:xfrm>
          <a:prstGeom prst="rect">
            <a:avLst/>
          </a:prstGeom>
          <a:noFill/>
        </p:spPr>
        <p:txBody>
          <a:bodyPr wrap="square" rtlCol="0">
            <a:spAutoFit/>
          </a:bodyPr>
          <a:lstStyle/>
          <a:p>
            <a:r>
              <a:rPr lang="en-GB" sz="1200" dirty="0"/>
              <a:t>What setting?</a:t>
            </a:r>
          </a:p>
        </p:txBody>
      </p:sp>
      <p:cxnSp>
        <p:nvCxnSpPr>
          <p:cNvPr id="59" name="Straight Arrow Connector 58">
            <a:extLst>
              <a:ext uri="{FF2B5EF4-FFF2-40B4-BE49-F238E27FC236}">
                <a16:creationId xmlns:a16="http://schemas.microsoft.com/office/drawing/2014/main" id="{30879B5A-12BB-6F65-65CC-DDA235556E84}"/>
              </a:ext>
            </a:extLst>
          </p:cNvPr>
          <p:cNvCxnSpPr>
            <a:cxnSpLocks/>
            <a:endCxn id="60" idx="1"/>
          </p:cNvCxnSpPr>
          <p:nvPr/>
        </p:nvCxnSpPr>
        <p:spPr>
          <a:xfrm flipV="1">
            <a:off x="4735826" y="1908693"/>
            <a:ext cx="891548" cy="966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0" name="TextBox 59">
            <a:extLst>
              <a:ext uri="{FF2B5EF4-FFF2-40B4-BE49-F238E27FC236}">
                <a16:creationId xmlns:a16="http://schemas.microsoft.com/office/drawing/2014/main" id="{4F275EBE-3E24-283A-A303-E197853CF020}"/>
              </a:ext>
            </a:extLst>
          </p:cNvPr>
          <p:cNvSpPr txBox="1"/>
          <p:nvPr/>
        </p:nvSpPr>
        <p:spPr>
          <a:xfrm>
            <a:off x="5627374" y="1770193"/>
            <a:ext cx="2255520" cy="276999"/>
          </a:xfrm>
          <a:prstGeom prst="rect">
            <a:avLst/>
          </a:prstGeom>
          <a:noFill/>
        </p:spPr>
        <p:txBody>
          <a:bodyPr wrap="square" rtlCol="0">
            <a:spAutoFit/>
          </a:bodyPr>
          <a:lstStyle/>
          <a:p>
            <a:r>
              <a:rPr lang="en-GB" sz="1200" dirty="0"/>
              <a:t>Refine focus</a:t>
            </a:r>
          </a:p>
        </p:txBody>
      </p:sp>
      <p:cxnSp>
        <p:nvCxnSpPr>
          <p:cNvPr id="63" name="Straight Arrow Connector 62">
            <a:extLst>
              <a:ext uri="{FF2B5EF4-FFF2-40B4-BE49-F238E27FC236}">
                <a16:creationId xmlns:a16="http://schemas.microsoft.com/office/drawing/2014/main" id="{5F538762-BF71-6064-E635-78ABD480B1D8}"/>
              </a:ext>
            </a:extLst>
          </p:cNvPr>
          <p:cNvCxnSpPr>
            <a:cxnSpLocks/>
            <a:endCxn id="65" idx="1"/>
          </p:cNvCxnSpPr>
          <p:nvPr/>
        </p:nvCxnSpPr>
        <p:spPr>
          <a:xfrm>
            <a:off x="5602604" y="2511978"/>
            <a:ext cx="1222060" cy="2472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5" name="TextBox 64">
            <a:extLst>
              <a:ext uri="{FF2B5EF4-FFF2-40B4-BE49-F238E27FC236}">
                <a16:creationId xmlns:a16="http://schemas.microsoft.com/office/drawing/2014/main" id="{B002D0FA-FC65-B89E-439B-FD7A909922D0}"/>
              </a:ext>
            </a:extLst>
          </p:cNvPr>
          <p:cNvSpPr txBox="1"/>
          <p:nvPr/>
        </p:nvSpPr>
        <p:spPr>
          <a:xfrm>
            <a:off x="6824664" y="2620751"/>
            <a:ext cx="2255520" cy="276999"/>
          </a:xfrm>
          <a:prstGeom prst="rect">
            <a:avLst/>
          </a:prstGeom>
          <a:noFill/>
        </p:spPr>
        <p:txBody>
          <a:bodyPr wrap="square" rtlCol="0">
            <a:spAutoFit/>
          </a:bodyPr>
          <a:lstStyle/>
          <a:p>
            <a:r>
              <a:rPr lang="en-GB" sz="1200" dirty="0"/>
              <a:t>Party politics</a:t>
            </a:r>
          </a:p>
        </p:txBody>
      </p:sp>
      <p:cxnSp>
        <p:nvCxnSpPr>
          <p:cNvPr id="68" name="Straight Arrow Connector 67">
            <a:extLst>
              <a:ext uri="{FF2B5EF4-FFF2-40B4-BE49-F238E27FC236}">
                <a16:creationId xmlns:a16="http://schemas.microsoft.com/office/drawing/2014/main" id="{79EE5A4A-00BB-D114-29A2-16BC0A901259}"/>
              </a:ext>
            </a:extLst>
          </p:cNvPr>
          <p:cNvCxnSpPr>
            <a:cxnSpLocks/>
          </p:cNvCxnSpPr>
          <p:nvPr/>
        </p:nvCxnSpPr>
        <p:spPr>
          <a:xfrm>
            <a:off x="3491450" y="915600"/>
            <a:ext cx="1322604" cy="395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0" name="TextBox 69">
            <a:extLst>
              <a:ext uri="{FF2B5EF4-FFF2-40B4-BE49-F238E27FC236}">
                <a16:creationId xmlns:a16="http://schemas.microsoft.com/office/drawing/2014/main" id="{7C356F95-C9AD-FC83-8E25-F60064D2893D}"/>
              </a:ext>
            </a:extLst>
          </p:cNvPr>
          <p:cNvSpPr txBox="1"/>
          <p:nvPr/>
        </p:nvSpPr>
        <p:spPr>
          <a:xfrm>
            <a:off x="4814054" y="777100"/>
            <a:ext cx="2255520" cy="276999"/>
          </a:xfrm>
          <a:prstGeom prst="rect">
            <a:avLst/>
          </a:prstGeom>
          <a:noFill/>
        </p:spPr>
        <p:txBody>
          <a:bodyPr wrap="square" rtlCol="0">
            <a:spAutoFit/>
          </a:bodyPr>
          <a:lstStyle/>
          <a:p>
            <a:r>
              <a:rPr lang="en-GB" sz="1200" dirty="0"/>
              <a:t>Framing</a:t>
            </a:r>
          </a:p>
        </p:txBody>
      </p:sp>
      <p:cxnSp>
        <p:nvCxnSpPr>
          <p:cNvPr id="72" name="Straight Arrow Connector 71">
            <a:extLst>
              <a:ext uri="{FF2B5EF4-FFF2-40B4-BE49-F238E27FC236}">
                <a16:creationId xmlns:a16="http://schemas.microsoft.com/office/drawing/2014/main" id="{387D3BCF-423F-5035-BE1E-88684784F749}"/>
              </a:ext>
            </a:extLst>
          </p:cNvPr>
          <p:cNvCxnSpPr>
            <a:cxnSpLocks/>
          </p:cNvCxnSpPr>
          <p:nvPr/>
        </p:nvCxnSpPr>
        <p:spPr>
          <a:xfrm>
            <a:off x="5255891" y="4062718"/>
            <a:ext cx="1337310" cy="2277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4" name="TextBox 73">
            <a:extLst>
              <a:ext uri="{FF2B5EF4-FFF2-40B4-BE49-F238E27FC236}">
                <a16:creationId xmlns:a16="http://schemas.microsoft.com/office/drawing/2014/main" id="{ED743C9C-1768-81BB-23FC-A63CE2A38048}"/>
              </a:ext>
            </a:extLst>
          </p:cNvPr>
          <p:cNvSpPr txBox="1"/>
          <p:nvPr/>
        </p:nvSpPr>
        <p:spPr>
          <a:xfrm>
            <a:off x="6666544" y="4206396"/>
            <a:ext cx="2255520" cy="276999"/>
          </a:xfrm>
          <a:prstGeom prst="rect">
            <a:avLst/>
          </a:prstGeom>
          <a:noFill/>
        </p:spPr>
        <p:txBody>
          <a:bodyPr wrap="square" rtlCol="0">
            <a:spAutoFit/>
          </a:bodyPr>
          <a:lstStyle/>
          <a:p>
            <a:r>
              <a:rPr lang="en-GB" sz="1200" dirty="0"/>
              <a:t>Reward/punishment</a:t>
            </a:r>
          </a:p>
        </p:txBody>
      </p:sp>
      <p:cxnSp>
        <p:nvCxnSpPr>
          <p:cNvPr id="77" name="Straight Arrow Connector 76">
            <a:extLst>
              <a:ext uri="{FF2B5EF4-FFF2-40B4-BE49-F238E27FC236}">
                <a16:creationId xmlns:a16="http://schemas.microsoft.com/office/drawing/2014/main" id="{D06C4032-20A1-281E-6277-3EFD75F9F606}"/>
              </a:ext>
            </a:extLst>
          </p:cNvPr>
          <p:cNvCxnSpPr>
            <a:cxnSpLocks/>
          </p:cNvCxnSpPr>
          <p:nvPr/>
        </p:nvCxnSpPr>
        <p:spPr>
          <a:xfrm>
            <a:off x="1241108" y="3523352"/>
            <a:ext cx="0" cy="7000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9" name="TextBox 78">
            <a:extLst>
              <a:ext uri="{FF2B5EF4-FFF2-40B4-BE49-F238E27FC236}">
                <a16:creationId xmlns:a16="http://schemas.microsoft.com/office/drawing/2014/main" id="{34AC8E3A-87C2-916A-8196-F2C4E2BECD1E}"/>
              </a:ext>
            </a:extLst>
          </p:cNvPr>
          <p:cNvSpPr txBox="1"/>
          <p:nvPr/>
        </p:nvSpPr>
        <p:spPr>
          <a:xfrm>
            <a:off x="607695" y="4243921"/>
            <a:ext cx="2255520" cy="276999"/>
          </a:xfrm>
          <a:prstGeom prst="rect">
            <a:avLst/>
          </a:prstGeom>
          <a:noFill/>
        </p:spPr>
        <p:txBody>
          <a:bodyPr wrap="square" rtlCol="0">
            <a:spAutoFit/>
          </a:bodyPr>
          <a:lstStyle/>
          <a:p>
            <a:r>
              <a:rPr lang="en-GB" sz="1200" dirty="0"/>
              <a:t>Measures of success</a:t>
            </a:r>
          </a:p>
        </p:txBody>
      </p:sp>
      <p:cxnSp>
        <p:nvCxnSpPr>
          <p:cNvPr id="81" name="Straight Arrow Connector 80">
            <a:extLst>
              <a:ext uri="{FF2B5EF4-FFF2-40B4-BE49-F238E27FC236}">
                <a16:creationId xmlns:a16="http://schemas.microsoft.com/office/drawing/2014/main" id="{1A8EA3CA-1E19-2930-3120-C480785A40E8}"/>
              </a:ext>
            </a:extLst>
          </p:cNvPr>
          <p:cNvCxnSpPr>
            <a:cxnSpLocks/>
          </p:cNvCxnSpPr>
          <p:nvPr/>
        </p:nvCxnSpPr>
        <p:spPr>
          <a:xfrm flipH="1">
            <a:off x="801529" y="4560622"/>
            <a:ext cx="80009" cy="5091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3" name="Straight Arrow Connector 82">
            <a:extLst>
              <a:ext uri="{FF2B5EF4-FFF2-40B4-BE49-F238E27FC236}">
                <a16:creationId xmlns:a16="http://schemas.microsoft.com/office/drawing/2014/main" id="{520C7993-7F14-44EB-07DB-B7276F5F2426}"/>
              </a:ext>
            </a:extLst>
          </p:cNvPr>
          <p:cNvCxnSpPr>
            <a:cxnSpLocks/>
          </p:cNvCxnSpPr>
          <p:nvPr/>
        </p:nvCxnSpPr>
        <p:spPr>
          <a:xfrm>
            <a:off x="1377314" y="4520920"/>
            <a:ext cx="191453" cy="4863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5" name="TextBox 84">
            <a:extLst>
              <a:ext uri="{FF2B5EF4-FFF2-40B4-BE49-F238E27FC236}">
                <a16:creationId xmlns:a16="http://schemas.microsoft.com/office/drawing/2014/main" id="{918CE75E-EDA4-9345-77AC-6130D8B4E328}"/>
              </a:ext>
            </a:extLst>
          </p:cNvPr>
          <p:cNvSpPr txBox="1"/>
          <p:nvPr/>
        </p:nvSpPr>
        <p:spPr>
          <a:xfrm>
            <a:off x="541022" y="5077876"/>
            <a:ext cx="1690687" cy="276999"/>
          </a:xfrm>
          <a:prstGeom prst="rect">
            <a:avLst/>
          </a:prstGeom>
          <a:noFill/>
        </p:spPr>
        <p:txBody>
          <a:bodyPr wrap="square" rtlCol="0">
            <a:spAutoFit/>
          </a:bodyPr>
          <a:lstStyle/>
          <a:p>
            <a:r>
              <a:rPr lang="en-GB" sz="1200" dirty="0"/>
              <a:t>Data</a:t>
            </a:r>
          </a:p>
        </p:txBody>
      </p:sp>
      <p:sp>
        <p:nvSpPr>
          <p:cNvPr id="86" name="TextBox 85">
            <a:extLst>
              <a:ext uri="{FF2B5EF4-FFF2-40B4-BE49-F238E27FC236}">
                <a16:creationId xmlns:a16="http://schemas.microsoft.com/office/drawing/2014/main" id="{36FE1330-FB66-939F-201A-C86B9BA52FA0}"/>
              </a:ext>
            </a:extLst>
          </p:cNvPr>
          <p:cNvSpPr txBox="1"/>
          <p:nvPr/>
        </p:nvSpPr>
        <p:spPr>
          <a:xfrm>
            <a:off x="1325875" y="5036514"/>
            <a:ext cx="2514602" cy="276999"/>
          </a:xfrm>
          <a:prstGeom prst="rect">
            <a:avLst/>
          </a:prstGeom>
          <a:noFill/>
        </p:spPr>
        <p:txBody>
          <a:bodyPr wrap="square" rtlCol="0">
            <a:spAutoFit/>
          </a:bodyPr>
          <a:lstStyle/>
          <a:p>
            <a:r>
              <a:rPr lang="en-GB" sz="1200" dirty="0"/>
              <a:t>Targets</a:t>
            </a:r>
          </a:p>
        </p:txBody>
      </p:sp>
      <p:cxnSp>
        <p:nvCxnSpPr>
          <p:cNvPr id="91" name="Straight Arrow Connector 90">
            <a:extLst>
              <a:ext uri="{FF2B5EF4-FFF2-40B4-BE49-F238E27FC236}">
                <a16:creationId xmlns:a16="http://schemas.microsoft.com/office/drawing/2014/main" id="{DBE4F277-D3DB-38D0-C4C1-FD9916AF27F4}"/>
              </a:ext>
            </a:extLst>
          </p:cNvPr>
          <p:cNvCxnSpPr>
            <a:cxnSpLocks/>
          </p:cNvCxnSpPr>
          <p:nvPr/>
        </p:nvCxnSpPr>
        <p:spPr>
          <a:xfrm>
            <a:off x="3825240" y="4124198"/>
            <a:ext cx="434339" cy="13128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3" name="TextBox 92">
            <a:extLst>
              <a:ext uri="{FF2B5EF4-FFF2-40B4-BE49-F238E27FC236}">
                <a16:creationId xmlns:a16="http://schemas.microsoft.com/office/drawing/2014/main" id="{4C09645A-BBE3-A9BB-BF0E-62D08A499FCA}"/>
              </a:ext>
            </a:extLst>
          </p:cNvPr>
          <p:cNvSpPr txBox="1"/>
          <p:nvPr/>
        </p:nvSpPr>
        <p:spPr>
          <a:xfrm>
            <a:off x="3675224" y="5450970"/>
            <a:ext cx="2255520" cy="276999"/>
          </a:xfrm>
          <a:prstGeom prst="rect">
            <a:avLst/>
          </a:prstGeom>
          <a:noFill/>
        </p:spPr>
        <p:txBody>
          <a:bodyPr wrap="square" rtlCol="0">
            <a:spAutoFit/>
          </a:bodyPr>
          <a:lstStyle/>
          <a:p>
            <a:r>
              <a:rPr lang="en-GB" sz="1200" dirty="0"/>
              <a:t>Teacher effectiveness</a:t>
            </a:r>
          </a:p>
        </p:txBody>
      </p:sp>
      <p:cxnSp>
        <p:nvCxnSpPr>
          <p:cNvPr id="94" name="Straight Arrow Connector 93">
            <a:extLst>
              <a:ext uri="{FF2B5EF4-FFF2-40B4-BE49-F238E27FC236}">
                <a16:creationId xmlns:a16="http://schemas.microsoft.com/office/drawing/2014/main" id="{1D1AD2D7-49FE-C270-B70B-B0A191535845}"/>
              </a:ext>
            </a:extLst>
          </p:cNvPr>
          <p:cNvCxnSpPr>
            <a:cxnSpLocks/>
          </p:cNvCxnSpPr>
          <p:nvPr/>
        </p:nvCxnSpPr>
        <p:spPr>
          <a:xfrm flipV="1">
            <a:off x="2495073" y="235318"/>
            <a:ext cx="1005365" cy="49121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6" name="TextBox 95">
            <a:extLst>
              <a:ext uri="{FF2B5EF4-FFF2-40B4-BE49-F238E27FC236}">
                <a16:creationId xmlns:a16="http://schemas.microsoft.com/office/drawing/2014/main" id="{C20A9F7D-B792-5934-0493-B88FE02E18E8}"/>
              </a:ext>
            </a:extLst>
          </p:cNvPr>
          <p:cNvSpPr txBox="1"/>
          <p:nvPr/>
        </p:nvSpPr>
        <p:spPr>
          <a:xfrm>
            <a:off x="3492818" y="59067"/>
            <a:ext cx="2255520" cy="276999"/>
          </a:xfrm>
          <a:prstGeom prst="rect">
            <a:avLst/>
          </a:prstGeom>
          <a:noFill/>
        </p:spPr>
        <p:txBody>
          <a:bodyPr wrap="square" rtlCol="0">
            <a:spAutoFit/>
          </a:bodyPr>
          <a:lstStyle/>
          <a:p>
            <a:r>
              <a:rPr lang="en-GB" sz="1200" dirty="0"/>
              <a:t>Extremities</a:t>
            </a:r>
          </a:p>
        </p:txBody>
      </p:sp>
      <p:cxnSp>
        <p:nvCxnSpPr>
          <p:cNvPr id="97" name="Straight Arrow Connector 96">
            <a:extLst>
              <a:ext uri="{FF2B5EF4-FFF2-40B4-BE49-F238E27FC236}">
                <a16:creationId xmlns:a16="http://schemas.microsoft.com/office/drawing/2014/main" id="{57DFD61B-BFEA-5015-FF6F-77D8ADFC9C5A}"/>
              </a:ext>
            </a:extLst>
          </p:cNvPr>
          <p:cNvCxnSpPr>
            <a:cxnSpLocks/>
          </p:cNvCxnSpPr>
          <p:nvPr/>
        </p:nvCxnSpPr>
        <p:spPr>
          <a:xfrm>
            <a:off x="5524023" y="3287464"/>
            <a:ext cx="1142521" cy="23571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0" name="TextBox 99">
            <a:extLst>
              <a:ext uri="{FF2B5EF4-FFF2-40B4-BE49-F238E27FC236}">
                <a16:creationId xmlns:a16="http://schemas.microsoft.com/office/drawing/2014/main" id="{AA1D9AA4-A079-63FE-720A-6B522E422CC0}"/>
              </a:ext>
            </a:extLst>
          </p:cNvPr>
          <p:cNvSpPr txBox="1"/>
          <p:nvPr/>
        </p:nvSpPr>
        <p:spPr>
          <a:xfrm>
            <a:off x="6666544" y="3412549"/>
            <a:ext cx="2255520" cy="276999"/>
          </a:xfrm>
          <a:prstGeom prst="rect">
            <a:avLst/>
          </a:prstGeom>
          <a:noFill/>
        </p:spPr>
        <p:txBody>
          <a:bodyPr wrap="square" rtlCol="0">
            <a:spAutoFit/>
          </a:bodyPr>
          <a:lstStyle/>
          <a:p>
            <a:r>
              <a:rPr lang="en-GB" sz="1200" dirty="0"/>
              <a:t>Training</a:t>
            </a:r>
          </a:p>
        </p:txBody>
      </p:sp>
      <p:cxnSp>
        <p:nvCxnSpPr>
          <p:cNvPr id="103" name="Straight Arrow Connector 102">
            <a:extLst>
              <a:ext uri="{FF2B5EF4-FFF2-40B4-BE49-F238E27FC236}">
                <a16:creationId xmlns:a16="http://schemas.microsoft.com/office/drawing/2014/main" id="{B459B6DF-7F43-68D9-5FB1-B564EE1A400F}"/>
              </a:ext>
            </a:extLst>
          </p:cNvPr>
          <p:cNvCxnSpPr>
            <a:cxnSpLocks/>
          </p:cNvCxnSpPr>
          <p:nvPr/>
        </p:nvCxnSpPr>
        <p:spPr>
          <a:xfrm flipH="1">
            <a:off x="2429827" y="4031728"/>
            <a:ext cx="935595" cy="14208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8" name="TextBox 107">
            <a:extLst>
              <a:ext uri="{FF2B5EF4-FFF2-40B4-BE49-F238E27FC236}">
                <a16:creationId xmlns:a16="http://schemas.microsoft.com/office/drawing/2014/main" id="{F544F389-A66F-E8DA-8FEC-810B79464BB4}"/>
              </a:ext>
            </a:extLst>
          </p:cNvPr>
          <p:cNvSpPr txBox="1"/>
          <p:nvPr/>
        </p:nvSpPr>
        <p:spPr>
          <a:xfrm>
            <a:off x="1687830" y="5460676"/>
            <a:ext cx="2255520" cy="276999"/>
          </a:xfrm>
          <a:prstGeom prst="rect">
            <a:avLst/>
          </a:prstGeom>
          <a:noFill/>
        </p:spPr>
        <p:txBody>
          <a:bodyPr wrap="square" rtlCol="0">
            <a:spAutoFit/>
          </a:bodyPr>
          <a:lstStyle/>
          <a:p>
            <a:r>
              <a:rPr lang="en-GB" sz="1200" dirty="0"/>
              <a:t>Recruitment &amp; retention</a:t>
            </a:r>
          </a:p>
        </p:txBody>
      </p:sp>
      <p:cxnSp>
        <p:nvCxnSpPr>
          <p:cNvPr id="109" name="Straight Arrow Connector 108">
            <a:extLst>
              <a:ext uri="{FF2B5EF4-FFF2-40B4-BE49-F238E27FC236}">
                <a16:creationId xmlns:a16="http://schemas.microsoft.com/office/drawing/2014/main" id="{2354B4BA-BBCC-6CFB-96AC-122E9A21E725}"/>
              </a:ext>
            </a:extLst>
          </p:cNvPr>
          <p:cNvCxnSpPr>
            <a:cxnSpLocks/>
          </p:cNvCxnSpPr>
          <p:nvPr/>
        </p:nvCxnSpPr>
        <p:spPr>
          <a:xfrm>
            <a:off x="5323519" y="3939836"/>
            <a:ext cx="2037401" cy="1959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1" name="TextBox 110">
            <a:extLst>
              <a:ext uri="{FF2B5EF4-FFF2-40B4-BE49-F238E27FC236}">
                <a16:creationId xmlns:a16="http://schemas.microsoft.com/office/drawing/2014/main" id="{851F321D-8F68-0856-EE2C-BB5F157F4567}"/>
              </a:ext>
            </a:extLst>
          </p:cNvPr>
          <p:cNvSpPr txBox="1"/>
          <p:nvPr/>
        </p:nvSpPr>
        <p:spPr>
          <a:xfrm>
            <a:off x="7408545" y="3992000"/>
            <a:ext cx="2255520" cy="276999"/>
          </a:xfrm>
          <a:prstGeom prst="rect">
            <a:avLst/>
          </a:prstGeom>
          <a:noFill/>
        </p:spPr>
        <p:txBody>
          <a:bodyPr wrap="square" rtlCol="0">
            <a:spAutoFit/>
          </a:bodyPr>
          <a:lstStyle/>
          <a:p>
            <a:r>
              <a:rPr lang="en-GB" sz="1200" dirty="0"/>
              <a:t>Learning loss</a:t>
            </a:r>
          </a:p>
        </p:txBody>
      </p:sp>
      <p:cxnSp>
        <p:nvCxnSpPr>
          <p:cNvPr id="118" name="Straight Arrow Connector 117">
            <a:extLst>
              <a:ext uri="{FF2B5EF4-FFF2-40B4-BE49-F238E27FC236}">
                <a16:creationId xmlns:a16="http://schemas.microsoft.com/office/drawing/2014/main" id="{4FFFF635-3A25-9CE3-C7E4-00CB7961FC20}"/>
              </a:ext>
            </a:extLst>
          </p:cNvPr>
          <p:cNvCxnSpPr>
            <a:cxnSpLocks/>
            <a:endCxn id="123" idx="1"/>
          </p:cNvCxnSpPr>
          <p:nvPr/>
        </p:nvCxnSpPr>
        <p:spPr>
          <a:xfrm flipV="1">
            <a:off x="2474007" y="1570028"/>
            <a:ext cx="1379810" cy="3432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3" name="TextBox 122">
            <a:extLst>
              <a:ext uri="{FF2B5EF4-FFF2-40B4-BE49-F238E27FC236}">
                <a16:creationId xmlns:a16="http://schemas.microsoft.com/office/drawing/2014/main" id="{3C3FF8C1-6A10-4873-B4DE-76B2BF31CA43}"/>
              </a:ext>
            </a:extLst>
          </p:cNvPr>
          <p:cNvSpPr txBox="1"/>
          <p:nvPr/>
        </p:nvSpPr>
        <p:spPr>
          <a:xfrm>
            <a:off x="3853817" y="1431528"/>
            <a:ext cx="2255520" cy="276999"/>
          </a:xfrm>
          <a:prstGeom prst="rect">
            <a:avLst/>
          </a:prstGeom>
          <a:noFill/>
        </p:spPr>
        <p:txBody>
          <a:bodyPr wrap="square" rtlCol="0">
            <a:spAutoFit/>
          </a:bodyPr>
          <a:lstStyle/>
          <a:p>
            <a:r>
              <a:rPr lang="en-GB" sz="1200" dirty="0"/>
              <a:t>Causes</a:t>
            </a:r>
          </a:p>
        </p:txBody>
      </p:sp>
      <p:cxnSp>
        <p:nvCxnSpPr>
          <p:cNvPr id="126" name="Straight Arrow Connector 125">
            <a:extLst>
              <a:ext uri="{FF2B5EF4-FFF2-40B4-BE49-F238E27FC236}">
                <a16:creationId xmlns:a16="http://schemas.microsoft.com/office/drawing/2014/main" id="{523073D4-1D4F-75F8-9139-CAE5318822CA}"/>
              </a:ext>
            </a:extLst>
          </p:cNvPr>
          <p:cNvCxnSpPr>
            <a:cxnSpLocks/>
          </p:cNvCxnSpPr>
          <p:nvPr/>
        </p:nvCxnSpPr>
        <p:spPr>
          <a:xfrm flipV="1">
            <a:off x="4572000" y="1270788"/>
            <a:ext cx="2468878" cy="27225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8" name="TextBox 127">
            <a:extLst>
              <a:ext uri="{FF2B5EF4-FFF2-40B4-BE49-F238E27FC236}">
                <a16:creationId xmlns:a16="http://schemas.microsoft.com/office/drawing/2014/main" id="{DCB4BB50-C3C1-F475-B850-D71FE0D21121}"/>
              </a:ext>
            </a:extLst>
          </p:cNvPr>
          <p:cNvSpPr txBox="1"/>
          <p:nvPr/>
        </p:nvSpPr>
        <p:spPr>
          <a:xfrm>
            <a:off x="7096835" y="1025959"/>
            <a:ext cx="2255520" cy="461665"/>
          </a:xfrm>
          <a:prstGeom prst="rect">
            <a:avLst/>
          </a:prstGeom>
          <a:noFill/>
        </p:spPr>
        <p:txBody>
          <a:bodyPr wrap="square" rtlCol="0">
            <a:spAutoFit/>
          </a:bodyPr>
          <a:lstStyle/>
          <a:p>
            <a:r>
              <a:rPr lang="en-GB" sz="1200" dirty="0"/>
              <a:t>Emotional, learning, behaviour difficulties</a:t>
            </a:r>
          </a:p>
        </p:txBody>
      </p:sp>
      <p:cxnSp>
        <p:nvCxnSpPr>
          <p:cNvPr id="129" name="Straight Arrow Connector 128">
            <a:extLst>
              <a:ext uri="{FF2B5EF4-FFF2-40B4-BE49-F238E27FC236}">
                <a16:creationId xmlns:a16="http://schemas.microsoft.com/office/drawing/2014/main" id="{7A3A8A3A-B3F2-2498-AFE4-836159C9DA4D}"/>
              </a:ext>
            </a:extLst>
          </p:cNvPr>
          <p:cNvCxnSpPr>
            <a:cxnSpLocks/>
            <a:endCxn id="131" idx="1"/>
          </p:cNvCxnSpPr>
          <p:nvPr/>
        </p:nvCxnSpPr>
        <p:spPr>
          <a:xfrm flipV="1">
            <a:off x="4488180" y="743173"/>
            <a:ext cx="2462695" cy="7245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1" name="TextBox 130">
            <a:extLst>
              <a:ext uri="{FF2B5EF4-FFF2-40B4-BE49-F238E27FC236}">
                <a16:creationId xmlns:a16="http://schemas.microsoft.com/office/drawing/2014/main" id="{25D94F7D-4A2B-2D89-CC62-EC85E30DD67E}"/>
              </a:ext>
            </a:extLst>
          </p:cNvPr>
          <p:cNvSpPr txBox="1"/>
          <p:nvPr/>
        </p:nvSpPr>
        <p:spPr>
          <a:xfrm>
            <a:off x="6950875" y="604673"/>
            <a:ext cx="2255520" cy="276999"/>
          </a:xfrm>
          <a:prstGeom prst="rect">
            <a:avLst/>
          </a:prstGeom>
          <a:noFill/>
        </p:spPr>
        <p:txBody>
          <a:bodyPr wrap="square" rtlCol="0">
            <a:spAutoFit/>
          </a:bodyPr>
          <a:lstStyle/>
          <a:p>
            <a:r>
              <a:rPr lang="en-GB" sz="1200" dirty="0"/>
              <a:t>ACEs</a:t>
            </a:r>
          </a:p>
        </p:txBody>
      </p:sp>
      <p:sp>
        <p:nvSpPr>
          <p:cNvPr id="132" name="TextBox 131">
            <a:extLst>
              <a:ext uri="{FF2B5EF4-FFF2-40B4-BE49-F238E27FC236}">
                <a16:creationId xmlns:a16="http://schemas.microsoft.com/office/drawing/2014/main" id="{B1E7D3EC-29D1-4C73-33AC-22EB41CD177E}"/>
              </a:ext>
            </a:extLst>
          </p:cNvPr>
          <p:cNvSpPr txBox="1"/>
          <p:nvPr/>
        </p:nvSpPr>
        <p:spPr>
          <a:xfrm>
            <a:off x="7001121" y="1480046"/>
            <a:ext cx="2255520" cy="276999"/>
          </a:xfrm>
          <a:prstGeom prst="rect">
            <a:avLst/>
          </a:prstGeom>
          <a:noFill/>
        </p:spPr>
        <p:txBody>
          <a:bodyPr wrap="square" rtlCol="0">
            <a:spAutoFit/>
          </a:bodyPr>
          <a:lstStyle/>
          <a:p>
            <a:r>
              <a:rPr lang="en-GB" sz="1200" dirty="0"/>
              <a:t>Weather</a:t>
            </a:r>
          </a:p>
        </p:txBody>
      </p:sp>
      <p:cxnSp>
        <p:nvCxnSpPr>
          <p:cNvPr id="137" name="Straight Arrow Connector 136">
            <a:extLst>
              <a:ext uri="{FF2B5EF4-FFF2-40B4-BE49-F238E27FC236}">
                <a16:creationId xmlns:a16="http://schemas.microsoft.com/office/drawing/2014/main" id="{1869A868-3291-8225-64A4-2999181EB91F}"/>
              </a:ext>
            </a:extLst>
          </p:cNvPr>
          <p:cNvCxnSpPr>
            <a:cxnSpLocks/>
            <a:endCxn id="132" idx="1"/>
          </p:cNvCxnSpPr>
          <p:nvPr/>
        </p:nvCxnSpPr>
        <p:spPr>
          <a:xfrm flipV="1">
            <a:off x="4625340" y="1618546"/>
            <a:ext cx="2375781" cy="65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5" name="TextBox 144">
            <a:extLst>
              <a:ext uri="{FF2B5EF4-FFF2-40B4-BE49-F238E27FC236}">
                <a16:creationId xmlns:a16="http://schemas.microsoft.com/office/drawing/2014/main" id="{47A538C6-182E-B956-ABE7-2841FFFC7E5D}"/>
              </a:ext>
            </a:extLst>
          </p:cNvPr>
          <p:cNvSpPr txBox="1"/>
          <p:nvPr/>
        </p:nvSpPr>
        <p:spPr>
          <a:xfrm>
            <a:off x="7253764" y="807962"/>
            <a:ext cx="2255520" cy="276999"/>
          </a:xfrm>
          <a:prstGeom prst="rect">
            <a:avLst/>
          </a:prstGeom>
          <a:noFill/>
        </p:spPr>
        <p:txBody>
          <a:bodyPr wrap="square" rtlCol="0">
            <a:spAutoFit/>
          </a:bodyPr>
          <a:lstStyle/>
          <a:p>
            <a:r>
              <a:rPr lang="en-GB" sz="1200" dirty="0"/>
              <a:t>Home life/ pastimes</a:t>
            </a:r>
          </a:p>
        </p:txBody>
      </p:sp>
      <p:cxnSp>
        <p:nvCxnSpPr>
          <p:cNvPr id="146" name="Straight Arrow Connector 145">
            <a:extLst>
              <a:ext uri="{FF2B5EF4-FFF2-40B4-BE49-F238E27FC236}">
                <a16:creationId xmlns:a16="http://schemas.microsoft.com/office/drawing/2014/main" id="{357506C5-0E7C-9F2E-7D26-D1CF391B1954}"/>
              </a:ext>
            </a:extLst>
          </p:cNvPr>
          <p:cNvCxnSpPr>
            <a:cxnSpLocks/>
            <a:endCxn id="145" idx="1"/>
          </p:cNvCxnSpPr>
          <p:nvPr/>
        </p:nvCxnSpPr>
        <p:spPr>
          <a:xfrm flipV="1">
            <a:off x="4709161" y="946462"/>
            <a:ext cx="2544603" cy="5198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2" name="Straight Arrow Connector 151">
            <a:extLst>
              <a:ext uri="{FF2B5EF4-FFF2-40B4-BE49-F238E27FC236}">
                <a16:creationId xmlns:a16="http://schemas.microsoft.com/office/drawing/2014/main" id="{8042584A-C897-FEC8-D145-E7052959F28F}"/>
              </a:ext>
            </a:extLst>
          </p:cNvPr>
          <p:cNvCxnSpPr>
            <a:cxnSpLocks/>
          </p:cNvCxnSpPr>
          <p:nvPr/>
        </p:nvCxnSpPr>
        <p:spPr>
          <a:xfrm>
            <a:off x="5440682" y="2596874"/>
            <a:ext cx="774380" cy="2859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5" name="TextBox 154">
            <a:extLst>
              <a:ext uri="{FF2B5EF4-FFF2-40B4-BE49-F238E27FC236}">
                <a16:creationId xmlns:a16="http://schemas.microsoft.com/office/drawing/2014/main" id="{2E213DE5-03CF-1AE4-E69B-C61C8A368932}"/>
              </a:ext>
            </a:extLst>
          </p:cNvPr>
          <p:cNvSpPr txBox="1"/>
          <p:nvPr/>
        </p:nvSpPr>
        <p:spPr>
          <a:xfrm>
            <a:off x="6156960" y="2802871"/>
            <a:ext cx="2255520" cy="276999"/>
          </a:xfrm>
          <a:prstGeom prst="rect">
            <a:avLst/>
          </a:prstGeom>
          <a:noFill/>
        </p:spPr>
        <p:txBody>
          <a:bodyPr wrap="square" rtlCol="0">
            <a:spAutoFit/>
          </a:bodyPr>
          <a:lstStyle/>
          <a:p>
            <a:r>
              <a:rPr lang="en-GB" sz="1200" dirty="0"/>
              <a:t>Media</a:t>
            </a:r>
          </a:p>
        </p:txBody>
      </p:sp>
      <p:cxnSp>
        <p:nvCxnSpPr>
          <p:cNvPr id="157" name="Straight Arrow Connector 156">
            <a:extLst>
              <a:ext uri="{FF2B5EF4-FFF2-40B4-BE49-F238E27FC236}">
                <a16:creationId xmlns:a16="http://schemas.microsoft.com/office/drawing/2014/main" id="{551286ED-9045-4C95-8970-C185DCC7092A}"/>
              </a:ext>
            </a:extLst>
          </p:cNvPr>
          <p:cNvCxnSpPr>
            <a:cxnSpLocks/>
          </p:cNvCxnSpPr>
          <p:nvPr/>
        </p:nvCxnSpPr>
        <p:spPr>
          <a:xfrm>
            <a:off x="5622612" y="5163266"/>
            <a:ext cx="901768" cy="151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9" name="TextBox 158">
            <a:extLst>
              <a:ext uri="{FF2B5EF4-FFF2-40B4-BE49-F238E27FC236}">
                <a16:creationId xmlns:a16="http://schemas.microsoft.com/office/drawing/2014/main" id="{555AC8ED-5FBC-7FA9-BB25-DB0729B6D417}"/>
              </a:ext>
            </a:extLst>
          </p:cNvPr>
          <p:cNvSpPr txBox="1"/>
          <p:nvPr/>
        </p:nvSpPr>
        <p:spPr>
          <a:xfrm>
            <a:off x="6488434" y="5021557"/>
            <a:ext cx="2255520" cy="276999"/>
          </a:xfrm>
          <a:prstGeom prst="rect">
            <a:avLst/>
          </a:prstGeom>
          <a:noFill/>
        </p:spPr>
        <p:txBody>
          <a:bodyPr wrap="square" rtlCol="0">
            <a:spAutoFit/>
          </a:bodyPr>
          <a:lstStyle/>
          <a:p>
            <a:r>
              <a:rPr lang="en-GB" sz="1200" dirty="0"/>
              <a:t>Discourse</a:t>
            </a:r>
          </a:p>
        </p:txBody>
      </p:sp>
      <p:cxnSp>
        <p:nvCxnSpPr>
          <p:cNvPr id="161" name="Straight Arrow Connector 160">
            <a:extLst>
              <a:ext uri="{FF2B5EF4-FFF2-40B4-BE49-F238E27FC236}">
                <a16:creationId xmlns:a16="http://schemas.microsoft.com/office/drawing/2014/main" id="{727096BE-1331-F049-34E0-BB6B7DD2E7AB}"/>
              </a:ext>
            </a:extLst>
          </p:cNvPr>
          <p:cNvCxnSpPr>
            <a:cxnSpLocks/>
          </p:cNvCxnSpPr>
          <p:nvPr/>
        </p:nvCxnSpPr>
        <p:spPr>
          <a:xfrm>
            <a:off x="5381632" y="5265372"/>
            <a:ext cx="1034885" cy="29576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3" name="TextBox 162">
            <a:extLst>
              <a:ext uri="{FF2B5EF4-FFF2-40B4-BE49-F238E27FC236}">
                <a16:creationId xmlns:a16="http://schemas.microsoft.com/office/drawing/2014/main" id="{F7EA1EA7-2FE2-FCCF-E4D4-1FF01DF56AE6}"/>
              </a:ext>
            </a:extLst>
          </p:cNvPr>
          <p:cNvSpPr txBox="1"/>
          <p:nvPr/>
        </p:nvSpPr>
        <p:spPr>
          <a:xfrm>
            <a:off x="6433187" y="5456638"/>
            <a:ext cx="2255520" cy="276999"/>
          </a:xfrm>
          <a:prstGeom prst="rect">
            <a:avLst/>
          </a:prstGeom>
          <a:noFill/>
        </p:spPr>
        <p:txBody>
          <a:bodyPr wrap="square" rtlCol="0">
            <a:spAutoFit/>
          </a:bodyPr>
          <a:lstStyle/>
          <a:p>
            <a:r>
              <a:rPr lang="en-GB" sz="1200" dirty="0"/>
              <a:t>Technology/ Social media</a:t>
            </a:r>
          </a:p>
        </p:txBody>
      </p:sp>
    </p:spTree>
    <p:extLst>
      <p:ext uri="{BB962C8B-B14F-4D97-AF65-F5344CB8AC3E}">
        <p14:creationId xmlns:p14="http://schemas.microsoft.com/office/powerpoint/2010/main" val="16076213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BA63CE-3306-C524-DEAD-FA53225DFB82}"/>
              </a:ext>
            </a:extLst>
          </p:cNvPr>
          <p:cNvSpPr txBox="1"/>
          <p:nvPr/>
        </p:nvSpPr>
        <p:spPr>
          <a:xfrm>
            <a:off x="1046922" y="940904"/>
            <a:ext cx="7209182" cy="6093976"/>
          </a:xfrm>
          <a:prstGeom prst="rect">
            <a:avLst/>
          </a:prstGeom>
          <a:noFill/>
        </p:spPr>
        <p:txBody>
          <a:bodyPr wrap="square" rtlCol="0">
            <a:spAutoFit/>
          </a:bodyPr>
          <a:lstStyle/>
          <a:p>
            <a:r>
              <a:rPr lang="en-US" sz="2400" b="1" dirty="0"/>
              <a:t>Criticality and critical thinking ? </a:t>
            </a:r>
          </a:p>
          <a:p>
            <a:r>
              <a:rPr lang="en-US" sz="2400" b="1" dirty="0"/>
              <a:t>Paired discussion and individual note-making</a:t>
            </a:r>
          </a:p>
          <a:p>
            <a:endParaRPr lang="en-US" sz="2400" b="1" dirty="0"/>
          </a:p>
          <a:p>
            <a:endParaRPr lang="en-US" sz="2400" b="1" dirty="0"/>
          </a:p>
          <a:p>
            <a:r>
              <a:rPr lang="en-US" sz="2400" b="1" dirty="0">
                <a:solidFill>
                  <a:srgbClr val="00B050"/>
                </a:solidFill>
              </a:rPr>
              <a:t>Activity / Choose an issue</a:t>
            </a:r>
            <a:r>
              <a:rPr lang="en-US" sz="2400" b="1" dirty="0"/>
              <a:t>– </a:t>
            </a:r>
            <a:r>
              <a:rPr lang="en-US" sz="2400" dirty="0"/>
              <a:t>and </a:t>
            </a:r>
            <a:r>
              <a:rPr lang="en-US" sz="2400" b="1" dirty="0">
                <a:solidFill>
                  <a:srgbClr val="00B050"/>
                </a:solidFill>
              </a:rPr>
              <a:t>spend 10 mins </a:t>
            </a:r>
            <a:r>
              <a:rPr lang="en-US" sz="2400" dirty="0"/>
              <a:t>using one of previous slides on ‘Criticality and critical thinking’ to </a:t>
            </a:r>
          </a:p>
          <a:p>
            <a:endParaRPr lang="en-US" sz="2400" dirty="0"/>
          </a:p>
          <a:p>
            <a:pPr marL="342900" indent="-342900">
              <a:buFont typeface="Courier New" panose="02070309020205020404" pitchFamily="49" charset="0"/>
              <a:buChar char="o"/>
            </a:pPr>
            <a:r>
              <a:rPr lang="en-US" sz="2400" dirty="0"/>
              <a:t>discuss with your partner</a:t>
            </a:r>
          </a:p>
          <a:p>
            <a:pPr marL="342900" indent="-342900">
              <a:buFont typeface="Courier New" panose="02070309020205020404" pitchFamily="49" charset="0"/>
              <a:buChar char="o"/>
            </a:pPr>
            <a:endParaRPr lang="en-US" sz="2400" dirty="0"/>
          </a:p>
          <a:p>
            <a:pPr marL="342900" indent="-342900">
              <a:buFont typeface="Courier New" panose="02070309020205020404" pitchFamily="49" charset="0"/>
              <a:buChar char="o"/>
            </a:pPr>
            <a:r>
              <a:rPr lang="en-US" sz="2400" dirty="0"/>
              <a:t>Then, </a:t>
            </a:r>
            <a:r>
              <a:rPr lang="en-US" sz="2400" b="1" dirty="0">
                <a:solidFill>
                  <a:srgbClr val="00B050"/>
                </a:solidFill>
              </a:rPr>
              <a:t>a further 10 mins</a:t>
            </a:r>
            <a:r>
              <a:rPr lang="en-US" sz="2400" dirty="0"/>
              <a:t>, to individually make notes</a:t>
            </a:r>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9993532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03166A-9D36-4B2F-A015-3C5D1926AA47}"/>
              </a:ext>
            </a:extLst>
          </p:cNvPr>
          <p:cNvSpPr txBox="1"/>
          <p:nvPr/>
        </p:nvSpPr>
        <p:spPr>
          <a:xfrm>
            <a:off x="914399" y="339297"/>
            <a:ext cx="7169427" cy="954107"/>
          </a:xfrm>
          <a:prstGeom prst="rect">
            <a:avLst/>
          </a:prstGeom>
          <a:noFill/>
        </p:spPr>
        <p:txBody>
          <a:bodyPr wrap="square">
            <a:spAutoFit/>
          </a:bodyPr>
          <a:lstStyle/>
          <a:p>
            <a:r>
              <a:rPr lang="en-GB" sz="2800" b="1" dirty="0"/>
              <a:t>What is education policy? </a:t>
            </a:r>
          </a:p>
          <a:p>
            <a:r>
              <a:rPr lang="en-GB" sz="2800" b="1" dirty="0"/>
              <a:t>Different perspectives ? </a:t>
            </a:r>
            <a:endParaRPr lang="en-GB" sz="2800" dirty="0"/>
          </a:p>
        </p:txBody>
      </p:sp>
      <p:sp>
        <p:nvSpPr>
          <p:cNvPr id="5" name="TextBox 4">
            <a:extLst>
              <a:ext uri="{FF2B5EF4-FFF2-40B4-BE49-F238E27FC236}">
                <a16:creationId xmlns:a16="http://schemas.microsoft.com/office/drawing/2014/main" id="{B74DA669-A336-4969-B654-AAB20E2A1D77}"/>
              </a:ext>
            </a:extLst>
          </p:cNvPr>
          <p:cNvSpPr txBox="1"/>
          <p:nvPr/>
        </p:nvSpPr>
        <p:spPr>
          <a:xfrm>
            <a:off x="914399" y="1360723"/>
            <a:ext cx="3249922" cy="1200329"/>
          </a:xfrm>
          <a:prstGeom prst="rect">
            <a:avLst/>
          </a:prstGeom>
          <a:noFill/>
        </p:spPr>
        <p:txBody>
          <a:bodyPr wrap="square">
            <a:spAutoFit/>
          </a:bodyPr>
          <a:lstStyle/>
          <a:p>
            <a:r>
              <a:rPr lang="en-GB" dirty="0"/>
              <a:t>‘…aims or goals, or statements of what ought to happen’</a:t>
            </a:r>
          </a:p>
          <a:p>
            <a:endParaRPr lang="en-GB" dirty="0"/>
          </a:p>
          <a:p>
            <a:r>
              <a:rPr lang="en-GB" dirty="0"/>
              <a:t>	       (Blakemore, 2003)</a:t>
            </a:r>
          </a:p>
        </p:txBody>
      </p:sp>
      <p:sp>
        <p:nvSpPr>
          <p:cNvPr id="7" name="TextBox 6">
            <a:extLst>
              <a:ext uri="{FF2B5EF4-FFF2-40B4-BE49-F238E27FC236}">
                <a16:creationId xmlns:a16="http://schemas.microsoft.com/office/drawing/2014/main" id="{C2C1A93B-6C7C-4A7E-9178-CD8852404776}"/>
              </a:ext>
            </a:extLst>
          </p:cNvPr>
          <p:cNvSpPr txBox="1"/>
          <p:nvPr/>
        </p:nvSpPr>
        <p:spPr>
          <a:xfrm>
            <a:off x="715617" y="2743201"/>
            <a:ext cx="7169427" cy="3139321"/>
          </a:xfrm>
          <a:prstGeom prst="rect">
            <a:avLst/>
          </a:prstGeom>
          <a:noFill/>
        </p:spPr>
        <p:txBody>
          <a:bodyPr wrap="square">
            <a:spAutoFit/>
          </a:bodyPr>
          <a:lstStyle/>
          <a:p>
            <a:r>
              <a:rPr lang="en-GB" dirty="0"/>
              <a:t>‘The implicit or explicit specification of courses of purposive action being followed, or to be followed in dealing with a recognized problem or matter of concern, and directed towards the accomplishment of some intended or desired set of goals. Policy can also be thought of as a position or stance developed in response to a problem or issue of conflict, and directed towards a particular objective’ (Harman, 1984)</a:t>
            </a:r>
          </a:p>
          <a:p>
            <a:endParaRPr lang="en-GB" dirty="0"/>
          </a:p>
          <a:p>
            <a:r>
              <a:rPr lang="en-GB" b="1" dirty="0"/>
              <a:t>Compare these perspectives- with the following arguments of </a:t>
            </a:r>
            <a:r>
              <a:rPr lang="en-GB" b="1" dirty="0" err="1"/>
              <a:t>Ozga</a:t>
            </a:r>
            <a:r>
              <a:rPr lang="en-GB" b="1" dirty="0"/>
              <a:t> and Ball </a:t>
            </a:r>
          </a:p>
          <a:p>
            <a:endParaRPr lang="en-GB" dirty="0"/>
          </a:p>
          <a:p>
            <a:r>
              <a:rPr lang="en-GB" dirty="0"/>
              <a:t>					</a:t>
            </a:r>
          </a:p>
        </p:txBody>
      </p:sp>
      <p:sp>
        <p:nvSpPr>
          <p:cNvPr id="9" name="TextBox 8">
            <a:extLst>
              <a:ext uri="{FF2B5EF4-FFF2-40B4-BE49-F238E27FC236}">
                <a16:creationId xmlns:a16="http://schemas.microsoft.com/office/drawing/2014/main" id="{3E6CEB66-F0F5-411F-A38C-C5584B4CFF71}"/>
              </a:ext>
            </a:extLst>
          </p:cNvPr>
          <p:cNvSpPr txBox="1"/>
          <p:nvPr/>
        </p:nvSpPr>
        <p:spPr>
          <a:xfrm>
            <a:off x="5367130" y="1293404"/>
            <a:ext cx="3369191" cy="1200329"/>
          </a:xfrm>
          <a:prstGeom prst="rect">
            <a:avLst/>
          </a:prstGeom>
          <a:noFill/>
        </p:spPr>
        <p:txBody>
          <a:bodyPr wrap="square">
            <a:spAutoFit/>
          </a:bodyPr>
          <a:lstStyle/>
          <a:p>
            <a:r>
              <a:rPr lang="en-GB" dirty="0"/>
              <a:t>The ‘operational statements of values’ </a:t>
            </a:r>
          </a:p>
          <a:p>
            <a:endParaRPr lang="en-GB" dirty="0"/>
          </a:p>
          <a:p>
            <a:r>
              <a:rPr lang="en-GB" dirty="0"/>
              <a:t>	             (Kogan, 1975)</a:t>
            </a:r>
          </a:p>
        </p:txBody>
      </p:sp>
    </p:spTree>
    <p:extLst>
      <p:ext uri="{BB962C8B-B14F-4D97-AF65-F5344CB8AC3E}">
        <p14:creationId xmlns:p14="http://schemas.microsoft.com/office/powerpoint/2010/main" val="20236480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ol Create My Own Morph Plasticine Kit at John Lewis &amp;amp; Partners">
            <a:extLst>
              <a:ext uri="{FF2B5EF4-FFF2-40B4-BE49-F238E27FC236}">
                <a16:creationId xmlns:a16="http://schemas.microsoft.com/office/drawing/2014/main" id="{55679A49-10F2-4338-901D-61B619CBAA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96538" y="1182231"/>
            <a:ext cx="2247462" cy="299569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C0C9620B-6A21-4892-BB1D-600ADACE20DA}"/>
              </a:ext>
            </a:extLst>
          </p:cNvPr>
          <p:cNvSpPr/>
          <p:nvPr/>
        </p:nvSpPr>
        <p:spPr>
          <a:xfrm>
            <a:off x="1591408" y="4379506"/>
            <a:ext cx="5952392" cy="1070871"/>
          </a:xfrm>
          <a:prstGeom prst="rect">
            <a:avLst/>
          </a:prstGeom>
        </p:spPr>
        <p:txBody>
          <a:bodyPr wrap="square">
            <a:spAutoFit/>
          </a:bodyPr>
          <a:lstStyle/>
          <a:p>
            <a:pPr>
              <a:lnSpc>
                <a:spcPct val="107000"/>
              </a:lnSpc>
              <a:spcAft>
                <a:spcPts val="800"/>
              </a:spcAft>
            </a:pP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‘Policymakers need to understand that policy is not so much implemented as it is reinvented at each level of the system.’</a:t>
            </a:r>
          </a:p>
          <a:p>
            <a:pPr>
              <a:lnSpc>
                <a:spcPct val="107000"/>
              </a:lnSpc>
              <a:spcAft>
                <a:spcPts val="800"/>
              </a:spcAft>
            </a:pP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			(Darling-Hammond, 1997)</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7E7D9B83-CFB1-4717-AC39-B83E66151B89}"/>
              </a:ext>
            </a:extLst>
          </p:cNvPr>
          <p:cNvSpPr txBox="1"/>
          <p:nvPr/>
        </p:nvSpPr>
        <p:spPr>
          <a:xfrm>
            <a:off x="1591408" y="980648"/>
            <a:ext cx="5952392" cy="2995692"/>
          </a:xfrm>
          <a:prstGeom prst="rect">
            <a:avLst/>
          </a:prstGeom>
          <a:noFill/>
        </p:spPr>
        <p:txBody>
          <a:bodyPr wrap="square" rtlCol="0">
            <a:spAutoFit/>
          </a:bodyPr>
          <a:lstStyle/>
          <a:p>
            <a:pPr>
              <a:spcAft>
                <a:spcPts val="800"/>
              </a:spcAft>
            </a:pPr>
            <a:r>
              <a:rPr lang="en-GB" sz="1800" b="0" i="0" dirty="0">
                <a:solidFill>
                  <a:srgbClr val="000000"/>
                </a:solidFill>
                <a:effectLst/>
                <a:latin typeface="Calibri" panose="020F0502020204030204" pitchFamily="34" charset="0"/>
              </a:rPr>
              <a:t>‘It is crucial to recognize that the policies themselves, the text, are not necessarily clear or closed or complete’ </a:t>
            </a:r>
          </a:p>
          <a:p>
            <a:pPr>
              <a:spcAft>
                <a:spcPts val="800"/>
              </a:spcAft>
            </a:pPr>
            <a:r>
              <a:rPr lang="en-GB" dirty="0">
                <a:solidFill>
                  <a:srgbClr val="000000"/>
                </a:solidFill>
                <a:latin typeface="Calibri" panose="020F0502020204030204" pitchFamily="34" charset="0"/>
              </a:rPr>
              <a:t>				</a:t>
            </a:r>
            <a:r>
              <a:rPr lang="en-GB" sz="1800" b="0" i="0" dirty="0">
                <a:solidFill>
                  <a:srgbClr val="000000"/>
                </a:solidFill>
                <a:effectLst/>
                <a:latin typeface="Calibri" panose="020F0502020204030204" pitchFamily="34" charset="0"/>
              </a:rPr>
              <a:t>(Ball, 1993)</a:t>
            </a:r>
            <a:endParaRPr lang="en-GB" dirty="0"/>
          </a:p>
          <a:p>
            <a:pPr>
              <a:spcAft>
                <a:spcPts val="800"/>
              </a:spcAft>
            </a:pPr>
            <a:endParaRPr lang="en-GB" dirty="0"/>
          </a:p>
          <a:p>
            <a:pPr>
              <a:spcAft>
                <a:spcPts val="800"/>
              </a:spcAft>
            </a:pPr>
            <a:r>
              <a:rPr lang="en-GB" dirty="0"/>
              <a:t>‘Education policy, even when centrally mandated, is interpreted, translated, adjusted and worked differently by diverse sets of policy actors, in processes of enactment in specific contexts.’</a:t>
            </a:r>
          </a:p>
          <a:p>
            <a:pPr>
              <a:spcAft>
                <a:spcPts val="800"/>
              </a:spcAft>
            </a:pPr>
            <a:r>
              <a:rPr lang="en-GB" dirty="0"/>
              <a:t>				(Singh et al, 2013)</a:t>
            </a:r>
          </a:p>
        </p:txBody>
      </p:sp>
      <p:sp>
        <p:nvSpPr>
          <p:cNvPr id="7" name="TextBox 6">
            <a:extLst>
              <a:ext uri="{FF2B5EF4-FFF2-40B4-BE49-F238E27FC236}">
                <a16:creationId xmlns:a16="http://schemas.microsoft.com/office/drawing/2014/main" id="{E7863521-484F-4CF4-8A3E-05082781AC66}"/>
              </a:ext>
            </a:extLst>
          </p:cNvPr>
          <p:cNvSpPr txBox="1"/>
          <p:nvPr/>
        </p:nvSpPr>
        <p:spPr>
          <a:xfrm>
            <a:off x="543340" y="166567"/>
            <a:ext cx="7659756" cy="830997"/>
          </a:xfrm>
          <a:prstGeom prst="rect">
            <a:avLst/>
          </a:prstGeom>
          <a:noFill/>
        </p:spPr>
        <p:txBody>
          <a:bodyPr wrap="square" rtlCol="0">
            <a:spAutoFit/>
          </a:bodyPr>
          <a:lstStyle/>
          <a:p>
            <a:pPr algn="ctr"/>
            <a:r>
              <a:rPr lang="en-GB" sz="2400" b="1" dirty="0"/>
              <a:t>What is education policy ? Different perspectives </a:t>
            </a:r>
          </a:p>
          <a:p>
            <a:pPr algn="ctr"/>
            <a:r>
              <a:rPr lang="en-GB" sz="2400" b="1" dirty="0"/>
              <a:t>When it moves, it morphs!</a:t>
            </a:r>
          </a:p>
        </p:txBody>
      </p:sp>
    </p:spTree>
    <p:extLst>
      <p:ext uri="{BB962C8B-B14F-4D97-AF65-F5344CB8AC3E}">
        <p14:creationId xmlns:p14="http://schemas.microsoft.com/office/powerpoint/2010/main" val="17194861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ADED4A78-6295-C12D-89B5-CE83EBB67CBE}"/>
              </a:ext>
            </a:extLst>
          </p:cNvPr>
          <p:cNvGraphicFramePr>
            <a:graphicFrameLocks noGrp="1"/>
          </p:cNvGraphicFramePr>
          <p:nvPr>
            <p:extLst>
              <p:ext uri="{D42A27DB-BD31-4B8C-83A1-F6EECF244321}">
                <p14:modId xmlns:p14="http://schemas.microsoft.com/office/powerpoint/2010/main" val="2367327576"/>
              </p:ext>
            </p:extLst>
          </p:nvPr>
        </p:nvGraphicFramePr>
        <p:xfrm>
          <a:off x="596348" y="185530"/>
          <a:ext cx="7919001" cy="5425440"/>
        </p:xfrm>
        <a:graphic>
          <a:graphicData uri="http://schemas.openxmlformats.org/drawingml/2006/table">
            <a:tbl>
              <a:tblPr/>
              <a:tblGrid>
                <a:gridCol w="7919001">
                  <a:extLst>
                    <a:ext uri="{9D8B030D-6E8A-4147-A177-3AD203B41FA5}">
                      <a16:colId xmlns:a16="http://schemas.microsoft.com/office/drawing/2014/main" val="2276721801"/>
                    </a:ext>
                  </a:extLst>
                </a:gridCol>
              </a:tblGrid>
              <a:tr h="5267740">
                <a:tc>
                  <a:txBody>
                    <a:bodyPr/>
                    <a:lstStyle/>
                    <a:p>
                      <a:r>
                        <a:rPr lang="en-GB" sz="2000" b="1" dirty="0">
                          <a:solidFill>
                            <a:srgbClr val="00B050"/>
                          </a:solidFill>
                          <a:effectLst/>
                          <a:latin typeface="+mn-lt"/>
                        </a:rPr>
                        <a:t>Activity: In class activity / preparation for session 2 </a:t>
                      </a:r>
                    </a:p>
                    <a:p>
                      <a:endParaRPr lang="en-GB" sz="2000" dirty="0">
                        <a:effectLst/>
                        <a:latin typeface="+mn-lt"/>
                      </a:endParaRPr>
                    </a:p>
                    <a:p>
                      <a:r>
                        <a:rPr lang="en-GB" sz="2000" b="1" dirty="0">
                          <a:effectLst/>
                          <a:latin typeface="+mn-lt"/>
                        </a:rPr>
                        <a:t>Ways of describing and then – beginning to- critically analyse national policies </a:t>
                      </a:r>
                      <a:r>
                        <a:rPr lang="en-GB" sz="2000" dirty="0">
                          <a:effectLst/>
                          <a:latin typeface="+mn-lt"/>
                        </a:rPr>
                        <a:t>(Ball, 2021) </a:t>
                      </a:r>
                    </a:p>
                    <a:p>
                      <a:endParaRPr lang="en-GB" sz="2000" dirty="0">
                        <a:effectLst/>
                        <a:latin typeface="+mn-lt"/>
                      </a:endParaRPr>
                    </a:p>
                    <a:p>
                      <a:r>
                        <a:rPr lang="en-GB" sz="2000" b="1" dirty="0">
                          <a:solidFill>
                            <a:srgbClr val="00B050"/>
                          </a:solidFill>
                          <a:effectLst/>
                          <a:latin typeface="+mn-lt"/>
                        </a:rPr>
                        <a:t>See example –that may apply in </a:t>
                      </a:r>
                    </a:p>
                    <a:p>
                      <a:endParaRPr lang="en-GB" sz="2000" dirty="0">
                        <a:effectLst/>
                        <a:latin typeface="+mn-lt"/>
                      </a:endParaRPr>
                    </a:p>
                    <a:p>
                      <a:r>
                        <a:rPr lang="en-GB" sz="2000" dirty="0">
                          <a:effectLst/>
                          <a:latin typeface="+mn-lt"/>
                        </a:rPr>
                        <a:t>- Wales</a:t>
                      </a:r>
                    </a:p>
                    <a:p>
                      <a:r>
                        <a:rPr lang="en-GB" sz="2000" dirty="0">
                          <a:effectLst/>
                          <a:latin typeface="+mn-lt"/>
                        </a:rPr>
                        <a:t>- Other countries in Europe</a:t>
                      </a:r>
                    </a:p>
                    <a:p>
                      <a:r>
                        <a:rPr lang="en-GB" sz="2000" dirty="0">
                          <a:effectLst/>
                          <a:latin typeface="+mn-lt"/>
                        </a:rPr>
                        <a:t>- China </a:t>
                      </a:r>
                    </a:p>
                    <a:p>
                      <a:endParaRPr lang="en-GB" sz="2000" dirty="0">
                        <a:effectLst/>
                        <a:latin typeface="+mn-lt"/>
                      </a:endParaRPr>
                    </a:p>
                    <a:p>
                      <a:r>
                        <a:rPr lang="en-GB" sz="2000" b="1" dirty="0">
                          <a:effectLst/>
                          <a:latin typeface="+mn-lt"/>
                        </a:rPr>
                        <a:t>Example 1: </a:t>
                      </a:r>
                      <a:r>
                        <a:rPr lang="en-GB" sz="2000" dirty="0">
                          <a:effectLst/>
                          <a:latin typeface="+mn-lt"/>
                        </a:rPr>
                        <a:t>The recruitment and training of teachers</a:t>
                      </a:r>
                    </a:p>
                    <a:p>
                      <a:endParaRPr lang="en-GB" sz="2000" dirty="0">
                        <a:effectLst/>
                        <a:latin typeface="+mn-lt"/>
                      </a:endParaRPr>
                    </a:p>
                    <a:p>
                      <a:r>
                        <a:rPr lang="en-GB" sz="2000" b="1" dirty="0">
                          <a:effectLst/>
                          <a:latin typeface="+mn-lt"/>
                        </a:rPr>
                        <a:t>Example 2: </a:t>
                      </a:r>
                      <a:r>
                        <a:rPr lang="en-GB" sz="2000" dirty="0">
                          <a:effectLst/>
                          <a:latin typeface="+mn-lt"/>
                        </a:rPr>
                        <a:t>Changing assessment practices </a:t>
                      </a:r>
                    </a:p>
                    <a:p>
                      <a:endParaRPr lang="en-GB" sz="2000" dirty="0">
                        <a:effectLst/>
                        <a:latin typeface="+mn-lt"/>
                      </a:endParaRPr>
                    </a:p>
                    <a:p>
                      <a:r>
                        <a:rPr lang="en-GB" sz="2000" b="1" dirty="0">
                          <a:effectLst/>
                          <a:latin typeface="+mn-lt"/>
                        </a:rPr>
                        <a:t>Example 3: Your choice</a:t>
                      </a:r>
                      <a:endParaRPr lang="en-GB" sz="2000" dirty="0">
                        <a:effectLst/>
                        <a:latin typeface="+mn-lt"/>
                      </a:endParaRPr>
                    </a:p>
                    <a:p>
                      <a:endParaRPr lang="en-GB" dirty="0">
                        <a:effectLst/>
                        <a:latin typeface="Arial" panose="020B0604020202020204" pitchFamily="34" charset="0"/>
                      </a:endParaRPr>
                    </a:p>
                    <a:p>
                      <a:endParaRPr lang="en-GB" dirty="0">
                        <a:effectLst/>
                        <a:latin typeface="Arial" panose="020B0604020202020204" pitchFamily="34" charset="0"/>
                      </a:endParaRPr>
                    </a:p>
                  </a:txBody>
                  <a:tcPr marL="47625" marR="47625" marT="0" marB="0">
                    <a:lnL>
                      <a:noFill/>
                    </a:lnL>
                    <a:lnR>
                      <a:noFill/>
                    </a:lnR>
                    <a:lnT>
                      <a:noFill/>
                    </a:lnT>
                    <a:lnB>
                      <a:noFill/>
                    </a:lnB>
                  </a:tcPr>
                </a:tc>
                <a:extLst>
                  <a:ext uri="{0D108BD9-81ED-4DB2-BD59-A6C34878D82A}">
                    <a16:rowId xmlns:a16="http://schemas.microsoft.com/office/drawing/2014/main" val="1301726104"/>
                  </a:ext>
                </a:extLst>
              </a:tr>
            </a:tbl>
          </a:graphicData>
        </a:graphic>
      </p:graphicFrame>
    </p:spTree>
    <p:extLst>
      <p:ext uri="{BB962C8B-B14F-4D97-AF65-F5344CB8AC3E}">
        <p14:creationId xmlns:p14="http://schemas.microsoft.com/office/powerpoint/2010/main" val="234716139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7D0730B-ACFA-419F-91E3-81755C15098A}"/>
              </a:ext>
            </a:extLst>
          </p:cNvPr>
          <p:cNvSpPr txBox="1"/>
          <p:nvPr/>
        </p:nvSpPr>
        <p:spPr>
          <a:xfrm>
            <a:off x="1329612" y="1186964"/>
            <a:ext cx="6484776" cy="3693319"/>
          </a:xfrm>
          <a:prstGeom prst="rect">
            <a:avLst/>
          </a:prstGeom>
          <a:noFill/>
        </p:spPr>
        <p:txBody>
          <a:bodyPr wrap="square">
            <a:spAutoFit/>
          </a:bodyPr>
          <a:lstStyle/>
          <a:p>
            <a:r>
              <a:rPr lang="en-GB" dirty="0"/>
              <a:t>‘Formal schooling by and large is organized and controlled by the government. This means that by its very nature the entire schooling process – how it is paid for, what goals it seeks to attain and how these goals will be measured, who has power over it, what textbooks are approved, who does well in schools and who does not, who has the right to ask and answer these questions, and so on – is by definition political. Thus, as inherently part of a set of political institutions, the educational system will constantly be in the middle of crucial struggles over the meaning of democracy, over definitions of legitimate authority and culture, and over who should benefit the most from government policies and practices.’</a:t>
            </a:r>
          </a:p>
          <a:p>
            <a:endParaRPr lang="en-GB" dirty="0"/>
          </a:p>
          <a:p>
            <a:r>
              <a:rPr lang="en-GB" dirty="0"/>
              <a:t>					(Apple, 2003) </a:t>
            </a:r>
          </a:p>
        </p:txBody>
      </p:sp>
      <p:sp>
        <p:nvSpPr>
          <p:cNvPr id="2" name="TextBox 1">
            <a:extLst>
              <a:ext uri="{FF2B5EF4-FFF2-40B4-BE49-F238E27FC236}">
                <a16:creationId xmlns:a16="http://schemas.microsoft.com/office/drawing/2014/main" id="{CA409C60-2043-482E-AE1E-FFE64A5DEEAF}"/>
              </a:ext>
            </a:extLst>
          </p:cNvPr>
          <p:cNvSpPr txBox="1"/>
          <p:nvPr/>
        </p:nvSpPr>
        <p:spPr>
          <a:xfrm>
            <a:off x="1060174" y="254977"/>
            <a:ext cx="7487477" cy="523220"/>
          </a:xfrm>
          <a:prstGeom prst="rect">
            <a:avLst/>
          </a:prstGeom>
          <a:noFill/>
        </p:spPr>
        <p:txBody>
          <a:bodyPr wrap="square" rtlCol="0">
            <a:spAutoFit/>
          </a:bodyPr>
          <a:lstStyle/>
          <a:p>
            <a:r>
              <a:rPr lang="en-GB" sz="2800" b="1" dirty="0"/>
              <a:t>The struggle- and question for the module </a:t>
            </a:r>
          </a:p>
        </p:txBody>
      </p:sp>
      <p:sp>
        <p:nvSpPr>
          <p:cNvPr id="5" name="TextBox 4">
            <a:extLst>
              <a:ext uri="{FF2B5EF4-FFF2-40B4-BE49-F238E27FC236}">
                <a16:creationId xmlns:a16="http://schemas.microsoft.com/office/drawing/2014/main" id="{3B753670-2CB4-4173-BF41-7D004C5F0E79}"/>
              </a:ext>
            </a:extLst>
          </p:cNvPr>
          <p:cNvSpPr txBox="1"/>
          <p:nvPr/>
        </p:nvSpPr>
        <p:spPr>
          <a:xfrm>
            <a:off x="768626" y="5104384"/>
            <a:ext cx="8150087" cy="400110"/>
          </a:xfrm>
          <a:prstGeom prst="rect">
            <a:avLst/>
          </a:prstGeom>
          <a:noFill/>
        </p:spPr>
        <p:txBody>
          <a:bodyPr wrap="square">
            <a:spAutoFit/>
          </a:bodyPr>
          <a:lstStyle/>
          <a:p>
            <a:r>
              <a:rPr lang="en-GB" sz="2000" b="1" dirty="0">
                <a:solidFill>
                  <a:srgbClr val="00B050"/>
                </a:solidFill>
              </a:rPr>
              <a:t>For us : What is education for? Who is education for? Who decides?</a:t>
            </a:r>
          </a:p>
        </p:txBody>
      </p:sp>
    </p:spTree>
    <p:extLst>
      <p:ext uri="{BB962C8B-B14F-4D97-AF65-F5344CB8AC3E}">
        <p14:creationId xmlns:p14="http://schemas.microsoft.com/office/powerpoint/2010/main" val="183823763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07772" y="309062"/>
            <a:ext cx="3928455" cy="1938992"/>
          </a:xfrm>
          <a:prstGeom prst="rect">
            <a:avLst/>
          </a:prstGeom>
        </p:spPr>
        <p:txBody>
          <a:bodyPr wrap="square">
            <a:spAutoFit/>
          </a:bodyPr>
          <a:lstStyle/>
          <a:p>
            <a:r>
              <a:rPr lang="en-GB" sz="3600" b="1" dirty="0"/>
              <a:t>Navigating Moodle</a:t>
            </a:r>
          </a:p>
          <a:p>
            <a:endParaRPr lang="en-GB" sz="2800" dirty="0"/>
          </a:p>
          <a:p>
            <a:endParaRPr lang="en-GB" sz="2800" dirty="0"/>
          </a:p>
          <a:p>
            <a:endParaRPr lang="en-GB" sz="2800" dirty="0"/>
          </a:p>
        </p:txBody>
      </p:sp>
      <p:pic>
        <p:nvPicPr>
          <p:cNvPr id="4" name="Picture 3">
            <a:extLst>
              <a:ext uri="{FF2B5EF4-FFF2-40B4-BE49-F238E27FC236}">
                <a16:creationId xmlns:a16="http://schemas.microsoft.com/office/drawing/2014/main" id="{F6004C5E-05FE-49F9-AA52-ACFAEB606D74}"/>
              </a:ext>
            </a:extLst>
          </p:cNvPr>
          <p:cNvPicPr>
            <a:picLocks noChangeAspect="1"/>
          </p:cNvPicPr>
          <p:nvPr/>
        </p:nvPicPr>
        <p:blipFill>
          <a:blip r:embed="rId2"/>
          <a:stretch>
            <a:fillRect/>
          </a:stretch>
        </p:blipFill>
        <p:spPr>
          <a:xfrm>
            <a:off x="1801085" y="1194872"/>
            <a:ext cx="5541828" cy="2904869"/>
          </a:xfrm>
          <a:prstGeom prst="rect">
            <a:avLst/>
          </a:prstGeom>
        </p:spPr>
      </p:pic>
      <p:sp>
        <p:nvSpPr>
          <p:cNvPr id="5" name="TextBox 4">
            <a:extLst>
              <a:ext uri="{FF2B5EF4-FFF2-40B4-BE49-F238E27FC236}">
                <a16:creationId xmlns:a16="http://schemas.microsoft.com/office/drawing/2014/main" id="{1B174AAD-20E3-4B21-AE5B-7DB3718373C6}"/>
              </a:ext>
            </a:extLst>
          </p:cNvPr>
          <p:cNvSpPr txBox="1"/>
          <p:nvPr/>
        </p:nvSpPr>
        <p:spPr>
          <a:xfrm>
            <a:off x="1444696" y="4322122"/>
            <a:ext cx="7246007" cy="1200329"/>
          </a:xfrm>
          <a:prstGeom prst="rect">
            <a:avLst/>
          </a:prstGeom>
          <a:noFill/>
        </p:spPr>
        <p:txBody>
          <a:bodyPr wrap="square" rtlCol="0">
            <a:spAutoFit/>
          </a:bodyPr>
          <a:lstStyle/>
          <a:p>
            <a:r>
              <a:rPr lang="en-GB" sz="2400" dirty="0"/>
              <a:t>Username: studentnumber@student.uwtsd.ac.uk</a:t>
            </a:r>
          </a:p>
          <a:p>
            <a:r>
              <a:rPr lang="en-GB" sz="2400" dirty="0"/>
              <a:t>(e.g. 7018654@student.uwtsd.ac.uk)</a:t>
            </a:r>
          </a:p>
          <a:p>
            <a:r>
              <a:rPr lang="en-GB" sz="2400" dirty="0"/>
              <a:t>Password: </a:t>
            </a:r>
            <a:r>
              <a:rPr lang="en-GB" sz="2400" b="0" i="0" dirty="0">
                <a:effectLst/>
                <a:latin typeface="Calibri" panose="020F0502020204030204" pitchFamily="34" charset="0"/>
              </a:rPr>
              <a:t>dob08.10.22</a:t>
            </a:r>
            <a:endParaRPr lang="en-GB" sz="2400" dirty="0"/>
          </a:p>
        </p:txBody>
      </p:sp>
    </p:spTree>
    <p:extLst>
      <p:ext uri="{BB962C8B-B14F-4D97-AF65-F5344CB8AC3E}">
        <p14:creationId xmlns:p14="http://schemas.microsoft.com/office/powerpoint/2010/main" val="42453892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498F32-878F-BB65-02A2-AAE30CF73577}"/>
              </a:ext>
            </a:extLst>
          </p:cNvPr>
          <p:cNvPicPr>
            <a:picLocks noChangeAspect="1"/>
          </p:cNvPicPr>
          <p:nvPr/>
        </p:nvPicPr>
        <p:blipFill>
          <a:blip r:embed="rId2"/>
          <a:stretch>
            <a:fillRect/>
          </a:stretch>
        </p:blipFill>
        <p:spPr>
          <a:xfrm>
            <a:off x="628064" y="452698"/>
            <a:ext cx="7887869" cy="3552092"/>
          </a:xfrm>
          <a:prstGeom prst="rect">
            <a:avLst/>
          </a:prstGeom>
        </p:spPr>
      </p:pic>
      <p:pic>
        <p:nvPicPr>
          <p:cNvPr id="7" name="Picture 6">
            <a:extLst>
              <a:ext uri="{FF2B5EF4-FFF2-40B4-BE49-F238E27FC236}">
                <a16:creationId xmlns:a16="http://schemas.microsoft.com/office/drawing/2014/main" id="{FAC7D4F4-D4EC-8709-1DF0-6C5444690732}"/>
              </a:ext>
            </a:extLst>
          </p:cNvPr>
          <p:cNvPicPr>
            <a:picLocks noChangeAspect="1"/>
          </p:cNvPicPr>
          <p:nvPr/>
        </p:nvPicPr>
        <p:blipFill>
          <a:blip r:embed="rId3"/>
          <a:stretch>
            <a:fillRect/>
          </a:stretch>
        </p:blipFill>
        <p:spPr>
          <a:xfrm>
            <a:off x="183858" y="4404199"/>
            <a:ext cx="8776283" cy="2154861"/>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3242414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F8C8FE-060D-400C-821C-E14DAEC09D8E}"/>
              </a:ext>
            </a:extLst>
          </p:cNvPr>
          <p:cNvPicPr>
            <a:picLocks noChangeAspect="1"/>
          </p:cNvPicPr>
          <p:nvPr/>
        </p:nvPicPr>
        <p:blipFill>
          <a:blip r:embed="rId2"/>
          <a:stretch>
            <a:fillRect/>
          </a:stretch>
        </p:blipFill>
        <p:spPr>
          <a:xfrm>
            <a:off x="345956" y="1189973"/>
            <a:ext cx="8452087" cy="4058432"/>
          </a:xfrm>
          <a:prstGeom prst="rect">
            <a:avLst/>
          </a:prstGeom>
        </p:spPr>
      </p:pic>
      <p:sp>
        <p:nvSpPr>
          <p:cNvPr id="4" name="TextBox 3">
            <a:extLst>
              <a:ext uri="{FF2B5EF4-FFF2-40B4-BE49-F238E27FC236}">
                <a16:creationId xmlns:a16="http://schemas.microsoft.com/office/drawing/2014/main" id="{9CA3EAD5-7378-45B6-9909-FAE45A1ECE55}"/>
              </a:ext>
            </a:extLst>
          </p:cNvPr>
          <p:cNvSpPr txBox="1"/>
          <p:nvPr/>
        </p:nvSpPr>
        <p:spPr>
          <a:xfrm>
            <a:off x="1492403" y="386859"/>
            <a:ext cx="6910754" cy="400110"/>
          </a:xfrm>
          <a:prstGeom prst="rect">
            <a:avLst/>
          </a:prstGeom>
          <a:noFill/>
        </p:spPr>
        <p:txBody>
          <a:bodyPr wrap="square" rtlCol="0">
            <a:spAutoFit/>
          </a:bodyPr>
          <a:lstStyle/>
          <a:p>
            <a:r>
              <a:rPr lang="en-GB" sz="2000" b="1" dirty="0" err="1"/>
              <a:t>MyTSD</a:t>
            </a:r>
            <a:r>
              <a:rPr lang="en-GB" sz="2000" b="1" dirty="0"/>
              <a:t> – enrolment, student photos, programme details</a:t>
            </a:r>
          </a:p>
        </p:txBody>
      </p:sp>
      <p:sp>
        <p:nvSpPr>
          <p:cNvPr id="5" name="TextBox 4">
            <a:extLst>
              <a:ext uri="{FF2B5EF4-FFF2-40B4-BE49-F238E27FC236}">
                <a16:creationId xmlns:a16="http://schemas.microsoft.com/office/drawing/2014/main" id="{6BC81B67-F043-4347-ACBC-9631F22B5634}"/>
              </a:ext>
            </a:extLst>
          </p:cNvPr>
          <p:cNvSpPr txBox="1"/>
          <p:nvPr/>
        </p:nvSpPr>
        <p:spPr>
          <a:xfrm>
            <a:off x="4947780" y="3891380"/>
            <a:ext cx="4196220" cy="830997"/>
          </a:xfrm>
          <a:prstGeom prst="rect">
            <a:avLst/>
          </a:prstGeom>
          <a:noFill/>
        </p:spPr>
        <p:txBody>
          <a:bodyPr wrap="square" rtlCol="0">
            <a:spAutoFit/>
          </a:bodyPr>
          <a:lstStyle/>
          <a:p>
            <a:r>
              <a:rPr lang="en-GB" sz="2400" dirty="0"/>
              <a:t>Username: student number</a:t>
            </a:r>
          </a:p>
          <a:p>
            <a:r>
              <a:rPr lang="en-GB" sz="2400" dirty="0"/>
              <a:t>Password: </a:t>
            </a:r>
            <a:r>
              <a:rPr lang="en-GB" sz="2400" b="0" i="0" dirty="0">
                <a:solidFill>
                  <a:srgbClr val="201F1E"/>
                </a:solidFill>
                <a:effectLst/>
                <a:latin typeface="Calibri" panose="020F0502020204030204" pitchFamily="34" charset="0"/>
              </a:rPr>
              <a:t>dob08.10.22</a:t>
            </a:r>
            <a:endParaRPr lang="en-GB" sz="2400" dirty="0"/>
          </a:p>
        </p:txBody>
      </p:sp>
    </p:spTree>
    <p:extLst>
      <p:ext uri="{BB962C8B-B14F-4D97-AF65-F5344CB8AC3E}">
        <p14:creationId xmlns:p14="http://schemas.microsoft.com/office/powerpoint/2010/main" val="42594803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6077</TotalTime>
  <Words>3409</Words>
  <Application>Microsoft Office PowerPoint</Application>
  <PresentationFormat>On-screen Show (4:3)</PresentationFormat>
  <Paragraphs>554</Paragraphs>
  <Slides>45</Slides>
  <Notes>4</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45</vt:i4>
      </vt:variant>
    </vt:vector>
  </HeadingPairs>
  <TitlesOfParts>
    <vt:vector size="55" baseType="lpstr">
      <vt:lpstr>Calibri,sans-serif</vt:lpstr>
      <vt:lpstr>wf_segoe-ui_normal</vt:lpstr>
      <vt:lpstr>Arial</vt:lpstr>
      <vt:lpstr>Calibri</vt:lpstr>
      <vt:lpstr>Calibri Light</vt:lpstr>
      <vt:lpstr>Courier New</vt:lpstr>
      <vt:lpstr>Helvetica</vt:lpstr>
      <vt:lpstr>Wingdings</vt:lpstr>
      <vt:lpstr>Office Theme</vt:lpstr>
      <vt:lpstr>Custom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contemporary policy issue and a policy framework  (Hodgson and Spours,2006)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Iain Jones</cp:lastModifiedBy>
  <cp:revision>288</cp:revision>
  <dcterms:created xsi:type="dcterms:W3CDTF">2017-02-08T11:33:06Z</dcterms:created>
  <dcterms:modified xsi:type="dcterms:W3CDTF">2023-10-03T15:08:02Z</dcterms:modified>
</cp:coreProperties>
</file>