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29"/>
  </p:notesMasterIdLst>
  <p:sldIdLst>
    <p:sldId id="303" r:id="rId2"/>
    <p:sldId id="304" r:id="rId3"/>
    <p:sldId id="371" r:id="rId4"/>
    <p:sldId id="372" r:id="rId5"/>
    <p:sldId id="373" r:id="rId6"/>
    <p:sldId id="397" r:id="rId7"/>
    <p:sldId id="398" r:id="rId8"/>
    <p:sldId id="376" r:id="rId9"/>
    <p:sldId id="374" r:id="rId10"/>
    <p:sldId id="396" r:id="rId11"/>
    <p:sldId id="399" r:id="rId12"/>
    <p:sldId id="375" r:id="rId13"/>
    <p:sldId id="395" r:id="rId14"/>
    <p:sldId id="400" r:id="rId15"/>
    <p:sldId id="379" r:id="rId16"/>
    <p:sldId id="405" r:id="rId17"/>
    <p:sldId id="380" r:id="rId18"/>
    <p:sldId id="401" r:id="rId19"/>
    <p:sldId id="382" r:id="rId20"/>
    <p:sldId id="403" r:id="rId21"/>
    <p:sldId id="383" r:id="rId22"/>
    <p:sldId id="390" r:id="rId23"/>
    <p:sldId id="384" r:id="rId24"/>
    <p:sldId id="402" r:id="rId25"/>
    <p:sldId id="362" r:id="rId26"/>
    <p:sldId id="331" r:id="rId27"/>
    <p:sldId id="36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60" autoAdjust="0"/>
  </p:normalViewPr>
  <p:slideViewPr>
    <p:cSldViewPr snapToGrid="0">
      <p:cViewPr>
        <p:scale>
          <a:sx n="78" d="100"/>
          <a:sy n="78" d="100"/>
        </p:scale>
        <p:origin x="1185" y="34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7C76ABBD-6F1F-4C3C-8266-0BD66620EE11}"/>
    <pc:docChg chg="delSld modSld">
      <pc:chgData name="Rhiannon Akers" userId="fb3c9d12-5c8c-42d7-8dc7-d872d7a3d202" providerId="ADAL" clId="{7C76ABBD-6F1F-4C3C-8266-0BD66620EE11}" dt="2025-01-31T12:12:09.623" v="3" actId="6549"/>
      <pc:docMkLst>
        <pc:docMk/>
      </pc:docMkLst>
      <pc:sldChg chg="modNotesTx">
        <pc:chgData name="Rhiannon Akers" userId="fb3c9d12-5c8c-42d7-8dc7-d872d7a3d202" providerId="ADAL" clId="{7C76ABBD-6F1F-4C3C-8266-0BD66620EE11}" dt="2025-01-31T12:12:09.623" v="3" actId="6549"/>
        <pc:sldMkLst>
          <pc:docMk/>
          <pc:sldMk cId="267721256" sldId="371"/>
        </pc:sldMkLst>
      </pc:sldChg>
      <pc:sldChg chg="del">
        <pc:chgData name="Rhiannon Akers" userId="fb3c9d12-5c8c-42d7-8dc7-d872d7a3d202" providerId="ADAL" clId="{7C76ABBD-6F1F-4C3C-8266-0BD66620EE11}" dt="2025-01-31T12:11:43.263" v="0" actId="47"/>
        <pc:sldMkLst>
          <pc:docMk/>
          <pc:sldMk cId="218418104" sldId="406"/>
        </pc:sldMkLst>
      </pc:sldChg>
      <pc:sldChg chg="del">
        <pc:chgData name="Rhiannon Akers" userId="fb3c9d12-5c8c-42d7-8dc7-d872d7a3d202" providerId="ADAL" clId="{7C76ABBD-6F1F-4C3C-8266-0BD66620EE11}" dt="2025-01-31T12:11:44.384" v="1" actId="47"/>
        <pc:sldMkLst>
          <pc:docMk/>
          <pc:sldMk cId="3637010128" sldId="407"/>
        </pc:sldMkLst>
      </pc:sldChg>
      <pc:sldChg chg="del">
        <pc:chgData name="Rhiannon Akers" userId="fb3c9d12-5c8c-42d7-8dc7-d872d7a3d202" providerId="ADAL" clId="{7C76ABBD-6F1F-4C3C-8266-0BD66620EE11}" dt="2025-01-31T12:11:47.074" v="2" actId="47"/>
        <pc:sldMkLst>
          <pc:docMk/>
          <pc:sldMk cId="519630827" sldId="4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08/05/2026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profit.co/blog/behavioral-economics/bounded-rationality-limitations-and-examples/#:~:text=One%20example%20of%20bounded%20rationality,to%20consider%20all%20available%20information."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slidemodel.com/vroom-yetton-decision-model/" TargetMode="External"/><Relationship Id="rId3" Type="http://schemas.openxmlformats.org/officeDocument/2006/relationships/hyperlink" Target="https://en.wikipedia.org/wiki/Vroom%E2%80%93Yetton_decision_model" TargetMode="External"/><Relationship Id="rId7" Type="http://schemas.openxmlformats.org/officeDocument/2006/relationships/hyperlink" Target="https://www.youtube.com/watch?v=pOo_ByrTrvs&amp;t=8" TargetMode="External"/><Relationship Id="rId12" Type="http://schemas.openxmlformats.org/officeDocument/2006/relationships/hyperlink" Target="https://www.nationalforum.com/Electronic%20Journal%20Volumes/Lunenburg,%20Fred%20C%20Models%20of%20Decision%20Making%20Focus%20V4%20N1%202010.pdf"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scribd.com/document/577419209/Vroom-Yetton-Jago-Model" TargetMode="External"/><Relationship Id="rId11" Type="http://schemas.openxmlformats.org/officeDocument/2006/relationships/hyperlink" Target="https://www.fireengineering.com/firefighting/leadership-and-decision-making-the-vroom-yetton-model/" TargetMode="External"/><Relationship Id="rId5" Type="http://schemas.openxmlformats.org/officeDocument/2006/relationships/hyperlink" Target="https://creately.com/guides/vroom-yetton-model/" TargetMode="External"/><Relationship Id="rId10" Type="http://schemas.openxmlformats.org/officeDocument/2006/relationships/hyperlink" Target="https://medium.com/@rohit.garuda1992/cant-decide-which-leadership-style-to-follow-c28d31dba362" TargetMode="External"/><Relationship Id="rId4" Type="http://schemas.openxmlformats.org/officeDocument/2006/relationships/hyperlink" Target="https://www.hayekcollege.com/sites/default/files/2021-11/IND_Theory%20Presentation_Petra%20Spakova.pdf" TargetMode="External"/><Relationship Id="rId9" Type="http://schemas.openxmlformats.org/officeDocument/2006/relationships/hyperlink" Target="https://medium.com/@eggisugestio/understanding-the-vroom-yetton-decision-model-69e136a859f7"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04886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269577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1: Define the Problem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has outgrown its current office space and needs a larger location to accommodate its expanding workforce.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2: Identify Decision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CEO and management team establish the following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per square foot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public transportation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Available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future expansion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tech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Quality of amenities (e.g., cafes, gyms)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3: Allocate Weights to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assigns weights to each criterion based on importance: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(30%)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transportation (25%)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expansion (20%)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talent (15%)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Parking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Amenities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4: Develop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real estate team identifies four potential office locations: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Downtown high-rise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Suburban office park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Renovated warehouse in an up-and-coming district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Mixed-use development near a university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5: Evaluate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gathers data on each location and scores them against the weighted criteria. For example: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downtown high-rise scores high on transportation and amenities but low on cost and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suburban office park scores high on cost and parking but low on access to talent and amenities.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6: Select the Best Alternative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After careful evaluation, the renovated warehouse in the up-and-coming district emerges as the best option. It offers a balance of affordable cost, good transportation links, room for expansion, and proximity to a growing tech community.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7: Implement and Monitor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signs a lease for the new office space and begins planning the move. They also set up metrics to monitor employee satisfaction, recruitment success, and operational efficiency in the new </a:t>
            </a:r>
            <a:r>
              <a:rPr lang="en-GB" sz="1800" kern="0" dirty="0" err="1">
                <a:effectLst/>
                <a:latin typeface="Arial" panose="020B0604020202020204" pitchFamily="34" charset="0"/>
                <a:ea typeface="Times New Roman" panose="02020603050405020304" pitchFamily="18" charset="0"/>
                <a:cs typeface="Arial" panose="020B0604020202020204" pitchFamily="34" charset="0"/>
              </a:rPr>
              <a:t>location.This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example demonstrates how a rational decision-making model can be applied to a complex business decision. By systematically evaluating options against weighted criteria, the company can make an informed choice that aligns with its strategic goals and priorities.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766128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hlinkClick r:id="rId3"/>
              </a:rPr>
              <a:t>Bounded Rationality - an overview | ScienceDirect Topics</a:t>
            </a:r>
            <a:endParaRPr lang="en-GB"/>
          </a:p>
          <a:p>
            <a:endParaRPr lang="en-GB"/>
          </a:p>
          <a:p>
            <a:r>
              <a:rPr lang="en-GB"/>
              <a:t>Examples: </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Limitations and Examples|Profit.co</a:t>
            </a:r>
            <a:endParaRPr lang="en-GB" dirty="0"/>
          </a:p>
          <a:p>
            <a:endParaRPr lang="en-GB" dirty="0"/>
          </a:p>
          <a:p>
            <a:r>
              <a:rPr lang="en-GB" dirty="0"/>
              <a:t>“What is more dangerous?</a:t>
            </a:r>
          </a:p>
          <a:p>
            <a:r>
              <a:rPr lang="en-GB" dirty="0"/>
              <a:t>A) Shark attacks</a:t>
            </a:r>
            <a:br>
              <a:rPr lang="en-GB" dirty="0"/>
            </a:br>
            <a:r>
              <a:rPr lang="en-GB" dirty="0"/>
              <a:t>B) Falling furniture”</a:t>
            </a:r>
          </a:p>
          <a:p>
            <a:r>
              <a:rPr lang="en-GB" dirty="0"/>
              <a:t>Most choose sharks because shark attacks are vivid and memorable.</a:t>
            </a:r>
          </a:p>
          <a:p>
            <a:endParaRPr lang="en-GB" dirty="0"/>
          </a:p>
          <a:p>
            <a:r>
              <a:rPr lang="en-GB" dirty="0"/>
              <a:t>“A father and son are in a car crash.</a:t>
            </a:r>
            <a:br>
              <a:rPr lang="en-GB" dirty="0"/>
            </a:br>
            <a:r>
              <a:rPr lang="en-GB" dirty="0"/>
              <a:t>The father dies.</a:t>
            </a:r>
            <a:br>
              <a:rPr lang="en-GB" dirty="0"/>
            </a:br>
            <a:r>
              <a:rPr lang="en-GB" dirty="0"/>
              <a:t>The son is rushed to hospital.</a:t>
            </a:r>
            <a:br>
              <a:rPr lang="en-GB" dirty="0"/>
            </a:br>
            <a:r>
              <a:rPr lang="en-GB" dirty="0"/>
              <a:t>The surgeon says:</a:t>
            </a:r>
            <a:br>
              <a:rPr lang="en-GB" dirty="0"/>
            </a:br>
            <a:r>
              <a:rPr lang="en-GB" dirty="0"/>
              <a:t>‘I can’t operate — that’s my son.’</a:t>
            </a:r>
          </a:p>
          <a:p>
            <a:r>
              <a:rPr lang="en-GB" dirty="0"/>
              <a:t>How is this possible?”</a:t>
            </a:r>
          </a:p>
          <a:p>
            <a:endParaRPr lang="en-GB" dirty="0"/>
          </a:p>
          <a:p>
            <a:endParaRPr lang="en-GB" dirty="0"/>
          </a:p>
          <a:p>
            <a:r>
              <a:rPr lang="en-GB" dirty="0"/>
              <a:t>“A cricket bat and a ball cost 1.10 total.</a:t>
            </a:r>
            <a:br>
              <a:rPr lang="en-GB" dirty="0"/>
            </a:br>
            <a:r>
              <a:rPr lang="en-GB" dirty="0"/>
              <a:t>The bat costs 1 more than the ball.</a:t>
            </a:r>
            <a:br>
              <a:rPr lang="en-GB" dirty="0"/>
            </a:br>
            <a:r>
              <a:rPr lang="en-GB" dirty="0"/>
              <a:t>How much does the ball cost?”</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500794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solidFill>
                  <a:srgbClr val="111111"/>
                </a:solidFill>
                <a:effectLst/>
                <a:latin typeface="Inter"/>
              </a:rPr>
              <a:t>When people face complex problems, like an investment decision, there is much information to consider, and making the best decisions can be challenging. As a result, people often need more complex decision-making strategies, leading to suboptimal decisions.</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2331807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671660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565393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buFont typeface="+mj-lt"/>
              <a:buNone/>
            </a:pPr>
            <a:r>
              <a:rPr lang="en-GB" b="0" i="0" dirty="0">
                <a:effectLst/>
                <a:latin typeface="__fkGroteskNeue_598ab8"/>
              </a:rPr>
              <a:t>Steve Jobs, co-founder and former CEO of Apple Inc., is often cited as a prime example of intuitive decision-making in business. One notable instance was the development of the iPod and iTunes in the early 2000s.At the time, the music industry was grappling with piracy issues, and digital music players were bulky and had limited storage. Jobs had an intuitive sense that there was a market for a sleek, portable music player with a large capacity, despite market research suggesting otherwise.</a:t>
            </a:r>
          </a:p>
          <a:p>
            <a:pPr algn="l">
              <a:buFont typeface="+mj-lt"/>
              <a:buNone/>
            </a:pPr>
            <a:r>
              <a:rPr lang="en-GB" b="0" i="0" dirty="0">
                <a:effectLst/>
                <a:latin typeface="__fkGroteskNeue_598ab8"/>
              </a:rPr>
              <a:t>Key aspects of Jobs' intuitive decision-making process included:</a:t>
            </a:r>
          </a:p>
          <a:p>
            <a:pPr algn="l">
              <a:buFont typeface="+mj-lt"/>
              <a:buNone/>
            </a:pPr>
            <a:r>
              <a:rPr lang="en-GB" b="0" i="0" dirty="0">
                <a:effectLst/>
                <a:latin typeface="__fkGroteskNeue_598ab8"/>
              </a:rPr>
              <a:t>Pattern recognition: Jobs recognised the growing trend of digital music consumption and the frustrations with existing solutions.</a:t>
            </a:r>
          </a:p>
          <a:p>
            <a:pPr algn="l">
              <a:buFont typeface="+mj-lt"/>
              <a:buNone/>
            </a:pPr>
            <a:r>
              <a:rPr lang="en-GB" b="0" i="0" dirty="0">
                <a:effectLst/>
                <a:latin typeface="__fkGroteskNeue_598ab8"/>
              </a:rPr>
              <a:t>Quick judgment: He made rapid decisions about pursuing the iPod project, without extensive market analysis.</a:t>
            </a:r>
          </a:p>
          <a:p>
            <a:pPr algn="l">
              <a:buFont typeface="+mj-lt"/>
              <a:buNone/>
            </a:pPr>
            <a:r>
              <a:rPr lang="en-GB" b="0" i="0" dirty="0">
                <a:effectLst/>
                <a:latin typeface="__fkGroteskNeue_598ab8"/>
              </a:rPr>
              <a:t>Gut feeling: Jobs trusted his instinct that consumers would want a device that could hold "1000 songs in your pocket," even though this wasn't supported by traditional market data.</a:t>
            </a:r>
          </a:p>
          <a:p>
            <a:pPr algn="l">
              <a:buFont typeface="+mj-lt"/>
              <a:buNone/>
            </a:pPr>
            <a:r>
              <a:rPr lang="en-GB" b="0" i="0" dirty="0">
                <a:effectLst/>
                <a:latin typeface="__fkGroteskNeue_598ab8"/>
              </a:rPr>
              <a:t>Experience-driven: His past experiences in consumer electronics and understanding of user experience informed his decision.</a:t>
            </a:r>
          </a:p>
          <a:p>
            <a:pPr algn="l">
              <a:buFont typeface="+mj-lt"/>
              <a:buNone/>
            </a:pPr>
            <a:r>
              <a:rPr lang="en-GB" b="0" i="0" dirty="0">
                <a:effectLst/>
                <a:latin typeface="__fkGroteskNeue_598ab8"/>
              </a:rPr>
              <a:t>Big picture thinking: Rather than focusing on individual components, Jobs envisioned an entire ecosystem of hardware (iPod) and software (iTunes).</a:t>
            </a:r>
          </a:p>
          <a:p>
            <a:r>
              <a:rPr lang="en-GB" b="0" i="0" dirty="0">
                <a:effectLst/>
                <a:latin typeface="__fkGroteskNeue_598ab8"/>
              </a:rPr>
              <a:t>This intuitive decision led to the development of the iPod and iTunes, which revolutionised the music industry and became a major success for Apple. It demonstrates how intuitive decision-making can sometimes lead to innovative solutions that data-driven approaches might miss.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316778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7513843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3705373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effectLst/>
                <a:latin typeface="var(--font-fk-grotesk)"/>
              </a:rPr>
              <a:t>Key Characteristics of Confirmation Bias</a:t>
            </a:r>
          </a:p>
          <a:p>
            <a:pPr algn="l">
              <a:buFont typeface="Arial" panose="020B0604020202020204" pitchFamily="34" charset="0"/>
              <a:buChar char="•"/>
            </a:pPr>
            <a:r>
              <a:rPr lang="en-GB" b="0" i="0" dirty="0">
                <a:effectLst/>
                <a:latin typeface="__fkGroteskNeue_598ab8"/>
              </a:rPr>
              <a:t>Selective Information Gathering: Individuals often seek out information that supports their existing beliefs and ignore information that challenges them.</a:t>
            </a:r>
          </a:p>
          <a:p>
            <a:pPr algn="l">
              <a:buFont typeface="Arial" panose="020B0604020202020204" pitchFamily="34" charset="0"/>
              <a:buChar char="•"/>
            </a:pPr>
            <a:r>
              <a:rPr lang="en-GB" b="0" i="0" dirty="0">
                <a:effectLst/>
                <a:latin typeface="__fkGroteskNeue_598ab8"/>
              </a:rPr>
              <a:t>Biased Interpretation: Even when presented with the same data, people may interpret it in ways that reinforce their beliefs.</a:t>
            </a:r>
          </a:p>
          <a:p>
            <a:pPr algn="l">
              <a:buFont typeface="Arial" panose="020B0604020202020204" pitchFamily="34" charset="0"/>
              <a:buChar char="•"/>
            </a:pPr>
            <a:r>
              <a:rPr lang="en-GB" b="0" i="0" dirty="0">
                <a:effectLst/>
                <a:latin typeface="__fkGroteskNeue_598ab8"/>
              </a:rPr>
              <a:t>Memory Recall: People are more likely to remember information that aligns with their views and forget information that does not.</a:t>
            </a:r>
          </a:p>
          <a:p>
            <a:pPr algn="l"/>
            <a:r>
              <a:rPr lang="en-GB" b="0" i="0" dirty="0">
                <a:effectLst/>
                <a:latin typeface="var(--font-fk-grotesk)"/>
              </a:rPr>
              <a:t>Effects of Confirmation Bias</a:t>
            </a:r>
          </a:p>
          <a:p>
            <a:pPr algn="l">
              <a:buFont typeface="Arial" panose="020B0604020202020204" pitchFamily="34" charset="0"/>
              <a:buChar char="•"/>
            </a:pPr>
            <a:r>
              <a:rPr lang="en-GB" b="0" i="0" dirty="0">
                <a:effectLst/>
                <a:latin typeface="__fkGroteskNeue_598ab8"/>
              </a:rPr>
              <a:t>It can lead to attitude polarization, where disagreements become more extreme despite exposure to the same evidence.</a:t>
            </a:r>
          </a:p>
          <a:p>
            <a:pPr algn="l">
              <a:buFont typeface="Arial" panose="020B0604020202020204" pitchFamily="34" charset="0"/>
              <a:buChar char="•"/>
            </a:pPr>
            <a:r>
              <a:rPr lang="en-GB" b="0" i="0" dirty="0">
                <a:effectLst/>
                <a:latin typeface="__fkGroteskNeue_598ab8"/>
              </a:rPr>
              <a:t>It contributes to belief perseverance, where individuals hold onto beliefs even when presented with contradictory evidence.</a:t>
            </a:r>
          </a:p>
          <a:p>
            <a:pPr algn="l">
              <a:buFont typeface="Arial" panose="020B0604020202020204" pitchFamily="34" charset="0"/>
              <a:buChar char="•"/>
            </a:pPr>
            <a:r>
              <a:rPr lang="en-GB" b="0" i="0" dirty="0">
                <a:effectLst/>
                <a:latin typeface="__fkGroteskNeue_598ab8"/>
              </a:rPr>
              <a:t>Confirmation bias can result in flawed decision-making across various fields, including politics, finance, and healthcare.</a:t>
            </a:r>
          </a:p>
          <a:p>
            <a:pPr algn="l"/>
            <a:r>
              <a:rPr lang="en-GB" b="0" i="0" dirty="0">
                <a:effectLst/>
                <a:latin typeface="var(--font-fk-grotesk)"/>
              </a:rPr>
              <a:t>Examples</a:t>
            </a:r>
          </a:p>
          <a:p>
            <a:pPr algn="l">
              <a:buFont typeface="+mj-lt"/>
              <a:buAutoNum type="arabicPeriod"/>
            </a:pPr>
            <a:r>
              <a:rPr lang="en-GB" b="0" i="0" dirty="0">
                <a:effectLst/>
                <a:latin typeface="__fkGroteskNeue_598ab8"/>
              </a:rPr>
              <a:t>Scientific Research: A researcher may focus on studies that support their hypothesis while ignoring studies that present conflicting results.</a:t>
            </a:r>
          </a:p>
          <a:p>
            <a:pPr algn="l">
              <a:buFont typeface="+mj-lt"/>
              <a:buAutoNum type="arabicPeriod"/>
            </a:pPr>
            <a:r>
              <a:rPr lang="en-GB" b="0" i="0" dirty="0">
                <a:effectLst/>
                <a:latin typeface="__fkGroteskNeue_598ab8"/>
              </a:rPr>
              <a:t>Legal Contexts: A detective may form a theory about a suspect early in an investigation and then seek only evidence that confirms this theory, overlooking evidence that might suggest otherwise.</a:t>
            </a:r>
          </a:p>
          <a:p>
            <a:pPr algn="l">
              <a:buFont typeface="+mj-lt"/>
              <a:buAutoNum type="arabicPeriod"/>
            </a:pPr>
            <a:r>
              <a:rPr lang="en-GB" b="0" i="0" dirty="0">
                <a:effectLst/>
                <a:latin typeface="__fkGroteskNeue_598ab8"/>
              </a:rPr>
              <a:t>Social Media: Algorithms can create "filter bubbles," presenting users with content that aligns with their beliefs, further reinforcing confirmation bias.</a:t>
            </a:r>
          </a:p>
          <a:p>
            <a:pPr algn="l"/>
            <a:endParaRPr lang="en-GB" dirty="0"/>
          </a:p>
          <a:p>
            <a:pPr algn="l">
              <a:buFont typeface="+mj-lt"/>
              <a:buNone/>
            </a:pPr>
            <a:r>
              <a:rPr lang="en-GB" b="0" i="0" dirty="0">
                <a:effectLst/>
                <a:latin typeface="__fkGroteskNeue_598ab8"/>
              </a:rPr>
              <a:t>Key points about anchoring bias:</a:t>
            </a:r>
          </a:p>
          <a:p>
            <a:pPr algn="l">
              <a:buFont typeface="+mj-lt"/>
              <a:buNone/>
            </a:pPr>
            <a:r>
              <a:rPr lang="en-GB" b="0" i="0" dirty="0">
                <a:effectLst/>
                <a:latin typeface="__fkGroteskNeue_598ab8"/>
              </a:rPr>
              <a:t>It's a robust psychological effect that influences decision-making across various domains.</a:t>
            </a:r>
          </a:p>
          <a:p>
            <a:pPr algn="l">
              <a:buFont typeface="+mj-lt"/>
              <a:buAutoNum type="arabicPeriod"/>
            </a:pPr>
            <a:r>
              <a:rPr lang="en-GB" b="0" i="0" dirty="0">
                <a:effectLst/>
                <a:latin typeface="__fkGroteskNeue_598ab8"/>
              </a:rPr>
              <a:t>The anchor can be relevant or completely irrelevant to the decision at hand.</a:t>
            </a:r>
          </a:p>
          <a:p>
            <a:pPr algn="l">
              <a:buFont typeface="+mj-lt"/>
              <a:buAutoNum type="arabicPeriod"/>
            </a:pPr>
            <a:r>
              <a:rPr lang="en-GB" b="0" i="0" dirty="0">
                <a:effectLst/>
                <a:latin typeface="__fkGroteskNeue_598ab8"/>
              </a:rPr>
              <a:t>It occurs because people tend to make insufficient adjustments from the initial anchor value.</a:t>
            </a:r>
          </a:p>
          <a:p>
            <a:pPr algn="l">
              <a:buFont typeface="+mj-lt"/>
              <a:buAutoNum type="arabicPeriod"/>
            </a:pPr>
            <a:r>
              <a:rPr lang="en-GB" b="0" i="0" dirty="0">
                <a:effectLst/>
                <a:latin typeface="__fkGroteskNeue_598ab8"/>
              </a:rPr>
              <a:t>The bias can affect numeric estimates, prices, negotiations, and other types of judgments.</a:t>
            </a:r>
          </a:p>
          <a:p>
            <a:pPr algn="l">
              <a:buFont typeface="+mj-lt"/>
              <a:buAutoNum type="arabicPeriod"/>
            </a:pPr>
            <a:r>
              <a:rPr lang="en-GB" b="0" i="0" dirty="0">
                <a:effectLst/>
                <a:latin typeface="__fkGroteskNeue_598ab8"/>
              </a:rPr>
              <a:t>Even when people are aware of the bias, they often struggle to completely avoid its influence.</a:t>
            </a:r>
          </a:p>
          <a:p>
            <a:pPr algn="l">
              <a:buFont typeface="+mj-lt"/>
              <a:buAutoNum type="arabicPeriod"/>
            </a:pPr>
            <a:r>
              <a:rPr lang="en-GB" b="0" i="0" dirty="0">
                <a:effectLst/>
                <a:latin typeface="__fkGroteskNeue_598ab8"/>
              </a:rPr>
              <a:t>The strength of the anchoring effect can be influenced by factors like the salience of the anchor, the difficulty of the estimation task, and individual differences.</a:t>
            </a:r>
          </a:p>
          <a:p>
            <a:pPr algn="l">
              <a:buFont typeface="+mj-lt"/>
              <a:buAutoNum type="arabicPeriod"/>
            </a:pPr>
            <a:r>
              <a:rPr lang="en-GB" b="0" i="0" dirty="0">
                <a:effectLst/>
                <a:latin typeface="__fkGroteskNeue_598ab8"/>
              </a:rPr>
              <a:t>It can lead to faulty decision-making and inaccurate estimates in various contexts, including finance, shopping, and negotiations.</a:t>
            </a:r>
          </a:p>
          <a:p>
            <a:r>
              <a:rPr lang="en-GB" b="0" i="0" dirty="0">
                <a:effectLst/>
                <a:latin typeface="__fkGroteskNeue_598ab8"/>
              </a:rPr>
              <a:t>In essence, anchoring bias describes how the first piece of information we encounter on a topic can disproportionately shape our subsequent thoughts and decisions related to that topic.</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34736937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6125C-E76D-B0B0-774F-5142E5FE22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D77749-4871-FFD8-4CD4-92DA56D2DF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D79547-3567-5ABB-0BB3-75A4E58D5D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Developed by Victor Vroom and Philip Yetton in 1973, with later contributions from Arthur Jago, this model provides a structured approach for leaders to assess the appropriate level of team involvement in decision-making processes.</a:t>
            </a:r>
          </a:p>
          <a:p>
            <a:r>
              <a:rPr lang="en-GB" sz="1200" b="1" u="none" strike="noStrike" kern="1200" dirty="0">
                <a:solidFill>
                  <a:schemeClr val="tx1"/>
                </a:solidFill>
                <a:effectLst/>
                <a:latin typeface="+mn-lt"/>
                <a:ea typeface="+mn-ea"/>
                <a:cs typeface="+mn-cs"/>
              </a:rPr>
              <a:t>1. Autocratic Type 1 </a:t>
            </a:r>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Definition:</a:t>
            </a:r>
            <a:r>
              <a:rPr lang="en-GB" sz="1200" b="0" u="none" strike="noStrike" kern="1200" dirty="0">
                <a:solidFill>
                  <a:schemeClr val="tx1"/>
                </a:solidFill>
                <a:effectLst/>
                <a:latin typeface="+mn-lt"/>
                <a:ea typeface="+mn-ea"/>
                <a:cs typeface="+mn-cs"/>
              </a:rPr>
              <a:t> The leader makes the decision alone using the information available at the time.</a:t>
            </a:r>
          </a:p>
          <a:p>
            <a:r>
              <a:rPr lang="en-GB" sz="1200" b="1" u="none" strike="noStrike" kern="1200" dirty="0">
                <a:solidFill>
                  <a:schemeClr val="tx1"/>
                </a:solidFill>
                <a:effectLst/>
                <a:latin typeface="+mn-lt"/>
                <a:ea typeface="+mn-ea"/>
                <a:cs typeface="+mn-cs"/>
              </a:rPr>
              <a:t>When to use:</a:t>
            </a:r>
            <a:r>
              <a:rPr lang="en-GB" sz="1200" b="0" u="none" strike="noStrike" kern="1200" dirty="0">
                <a:solidFill>
                  <a:schemeClr val="tx1"/>
                </a:solidFill>
                <a:effectLst/>
                <a:latin typeface="+mn-lt"/>
                <a:ea typeface="+mn-ea"/>
                <a:cs typeface="+mn-cs"/>
              </a:rPr>
              <a:t> The leader has enough information, the problem is simple, and team commitment is not critical. [</a:t>
            </a:r>
            <a:r>
              <a:rPr lang="en-GB" sz="1200" b="0" u="none" strike="noStrike" kern="1200" dirty="0">
                <a:solidFill>
                  <a:schemeClr val="tx1"/>
                </a:solidFill>
                <a:effectLst/>
                <a:latin typeface="+mn-lt"/>
                <a:ea typeface="+mn-ea"/>
                <a:cs typeface="+mn-cs"/>
                <a:hlinkClick r:id="rId3"/>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4"/>
              </a:rPr>
              <a:t>2</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5"/>
              </a:rPr>
              <a:t>3</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6"/>
              </a:rPr>
              <a:t>4</a:t>
            </a:r>
            <a:r>
              <a:rPr lang="en-GB" sz="1200" b="0" u="none" strike="noStrike" kern="1200" dirty="0">
                <a:solidFill>
                  <a:schemeClr val="tx1"/>
                </a:solidFill>
                <a:effectLst/>
                <a:latin typeface="+mn-lt"/>
                <a:ea typeface="+mn-ea"/>
                <a:cs typeface="+mn-cs"/>
              </a:rPr>
              <a:t>]</a:t>
            </a:r>
          </a:p>
          <a:p>
            <a:r>
              <a:rPr lang="en-GB" sz="1200" b="1" u="none" strike="noStrike" kern="1200" dirty="0">
                <a:solidFill>
                  <a:schemeClr val="tx1"/>
                </a:solidFill>
                <a:effectLst/>
                <a:latin typeface="+mn-lt"/>
                <a:ea typeface="+mn-ea"/>
                <a:cs typeface="+mn-cs"/>
              </a:rPr>
              <a:t>2. Autocratic Type 2 </a:t>
            </a:r>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Definition:</a:t>
            </a:r>
            <a:r>
              <a:rPr lang="en-GB" sz="1200" b="0" u="none" strike="noStrike" kern="1200" dirty="0">
                <a:solidFill>
                  <a:schemeClr val="tx1"/>
                </a:solidFill>
                <a:effectLst/>
                <a:latin typeface="+mn-lt"/>
                <a:ea typeface="+mn-ea"/>
                <a:cs typeface="+mn-cs"/>
              </a:rPr>
              <a:t> The leader collects specific information from followers, then makes the decision alone. The leader may or may not tell followers what the decision is.</a:t>
            </a:r>
          </a:p>
          <a:p>
            <a:r>
              <a:rPr lang="en-GB" sz="1200" b="1" u="none" strike="noStrike" kern="1200" dirty="0">
                <a:solidFill>
                  <a:schemeClr val="tx1"/>
                </a:solidFill>
                <a:effectLst/>
                <a:latin typeface="+mn-lt"/>
                <a:ea typeface="+mn-ea"/>
                <a:cs typeface="+mn-cs"/>
              </a:rPr>
              <a:t>When to use:</a:t>
            </a:r>
            <a:r>
              <a:rPr lang="en-GB" sz="1200" b="0" u="none" strike="noStrike" kern="1200" dirty="0">
                <a:solidFill>
                  <a:schemeClr val="tx1"/>
                </a:solidFill>
                <a:effectLst/>
                <a:latin typeface="+mn-lt"/>
                <a:ea typeface="+mn-ea"/>
                <a:cs typeface="+mn-cs"/>
              </a:rPr>
              <a:t> The leader needs more information, but the team's buy-in is not essential. [</a:t>
            </a:r>
            <a:r>
              <a:rPr lang="en-GB" sz="1200" b="0" u="none" strike="noStrike" kern="1200" dirty="0">
                <a:solidFill>
                  <a:schemeClr val="tx1"/>
                </a:solidFill>
                <a:effectLst/>
                <a:latin typeface="+mn-lt"/>
                <a:ea typeface="+mn-ea"/>
                <a:cs typeface="+mn-cs"/>
                <a:hlinkClick r:id="rId3"/>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4"/>
              </a:rPr>
              <a:t>2</a:t>
            </a:r>
            <a:r>
              <a:rPr lang="en-GB" sz="1200" b="0" u="none" strike="noStrike" kern="1200" dirty="0">
                <a:solidFill>
                  <a:schemeClr val="tx1"/>
                </a:solidFill>
                <a:effectLst/>
                <a:latin typeface="+mn-lt"/>
                <a:ea typeface="+mn-ea"/>
                <a:cs typeface="+mn-cs"/>
              </a:rPr>
              <a:t>]</a:t>
            </a:r>
          </a:p>
          <a:p>
            <a:r>
              <a:rPr lang="en-GB" sz="1200" b="1" u="none" strike="noStrike" kern="1200" dirty="0">
                <a:solidFill>
                  <a:schemeClr val="tx1"/>
                </a:solidFill>
                <a:effectLst/>
                <a:latin typeface="+mn-lt"/>
                <a:ea typeface="+mn-ea"/>
                <a:cs typeface="+mn-cs"/>
              </a:rPr>
              <a:t>3. Consultative Type 1 </a:t>
            </a:r>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Definition:</a:t>
            </a:r>
            <a:r>
              <a:rPr lang="en-GB" sz="1200" b="0" u="none" strike="noStrike" kern="1200" dirty="0">
                <a:solidFill>
                  <a:schemeClr val="tx1"/>
                </a:solidFill>
                <a:effectLst/>
                <a:latin typeface="+mn-lt"/>
                <a:ea typeface="+mn-ea"/>
                <a:cs typeface="+mn-cs"/>
              </a:rPr>
              <a:t> The leader shares the problem with relevant followers individually, asking for ideas and suggestions, but makes the decision alone.</a:t>
            </a:r>
          </a:p>
          <a:p>
            <a:r>
              <a:rPr lang="en-GB" sz="1200" b="1" u="none" strike="noStrike" kern="1200" dirty="0">
                <a:solidFill>
                  <a:schemeClr val="tx1"/>
                </a:solidFill>
                <a:effectLst/>
                <a:latin typeface="+mn-lt"/>
                <a:ea typeface="+mn-ea"/>
                <a:cs typeface="+mn-cs"/>
              </a:rPr>
              <a:t>When to use:</a:t>
            </a:r>
            <a:r>
              <a:rPr lang="en-GB" sz="1200" b="0" u="none" strike="noStrike" kern="1200" dirty="0">
                <a:solidFill>
                  <a:schemeClr val="tx1"/>
                </a:solidFill>
                <a:effectLst/>
                <a:latin typeface="+mn-lt"/>
                <a:ea typeface="+mn-ea"/>
                <a:cs typeface="+mn-cs"/>
              </a:rPr>
              <a:t> Subordinates have useful information, and the leader needs to get their insights to make a quality decision. [</a:t>
            </a:r>
            <a:r>
              <a:rPr lang="en-GB" sz="1200" b="0" u="none" strike="noStrike" kern="1200" dirty="0">
                <a:solidFill>
                  <a:schemeClr val="tx1"/>
                </a:solidFill>
                <a:effectLst/>
                <a:latin typeface="+mn-lt"/>
                <a:ea typeface="+mn-ea"/>
                <a:cs typeface="+mn-cs"/>
                <a:hlinkClick r:id="rId3"/>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4"/>
              </a:rPr>
              <a:t>2</a:t>
            </a:r>
            <a:r>
              <a:rPr lang="en-GB" sz="1200" b="0" u="none" strike="noStrike" kern="1200" dirty="0">
                <a:solidFill>
                  <a:schemeClr val="tx1"/>
                </a:solidFill>
                <a:effectLst/>
                <a:latin typeface="+mn-lt"/>
                <a:ea typeface="+mn-ea"/>
                <a:cs typeface="+mn-cs"/>
              </a:rPr>
              <a:t>]</a:t>
            </a:r>
          </a:p>
          <a:p>
            <a:r>
              <a:rPr lang="en-GB" sz="1200" b="1" u="none" strike="noStrike" kern="1200" dirty="0">
                <a:solidFill>
                  <a:schemeClr val="tx1"/>
                </a:solidFill>
                <a:effectLst/>
                <a:latin typeface="+mn-lt"/>
                <a:ea typeface="+mn-ea"/>
                <a:cs typeface="+mn-cs"/>
              </a:rPr>
              <a:t>4. Consultative Type 2 </a:t>
            </a:r>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Definition:</a:t>
            </a:r>
            <a:r>
              <a:rPr lang="en-GB" sz="1200" b="0" u="none" strike="noStrike" kern="1200" dirty="0">
                <a:solidFill>
                  <a:schemeClr val="tx1"/>
                </a:solidFill>
                <a:effectLst/>
                <a:latin typeface="+mn-lt"/>
                <a:ea typeface="+mn-ea"/>
                <a:cs typeface="+mn-cs"/>
              </a:rPr>
              <a:t> The leader shares the problem with followers in a group meeting, getting their suggestions, but the final decision remains with the leader.</a:t>
            </a:r>
          </a:p>
          <a:p>
            <a:r>
              <a:rPr lang="en-GB" sz="1200" b="1" u="none" strike="noStrike" kern="1200" dirty="0">
                <a:solidFill>
                  <a:schemeClr val="tx1"/>
                </a:solidFill>
                <a:effectLst/>
                <a:latin typeface="+mn-lt"/>
                <a:ea typeface="+mn-ea"/>
                <a:cs typeface="+mn-cs"/>
              </a:rPr>
              <a:t>When to use:</a:t>
            </a:r>
            <a:r>
              <a:rPr lang="en-GB" sz="1200" b="0" u="none" strike="noStrike" kern="1200" dirty="0">
                <a:solidFill>
                  <a:schemeClr val="tx1"/>
                </a:solidFill>
                <a:effectLst/>
                <a:latin typeface="+mn-lt"/>
                <a:ea typeface="+mn-ea"/>
                <a:cs typeface="+mn-cs"/>
              </a:rPr>
              <a:t> Team collaboration is needed to define the problem and develop solutions, but the final responsibility lies with the leader. [</a:t>
            </a:r>
            <a:r>
              <a:rPr lang="en-GB" sz="1200" b="0" u="none" strike="noStrike" kern="1200" dirty="0">
                <a:solidFill>
                  <a:schemeClr val="tx1"/>
                </a:solidFill>
                <a:effectLst/>
                <a:latin typeface="+mn-lt"/>
                <a:ea typeface="+mn-ea"/>
                <a:cs typeface="+mn-cs"/>
                <a:hlinkClick r:id="rId4"/>
              </a:rPr>
              <a:t>1</a:t>
            </a:r>
            <a:r>
              <a:rPr lang="en-GB" sz="1200" b="0" u="none" strike="noStrike" kern="1200" dirty="0">
                <a:solidFill>
                  <a:schemeClr val="tx1"/>
                </a:solidFill>
                <a:effectLst/>
                <a:latin typeface="+mn-lt"/>
                <a:ea typeface="+mn-ea"/>
                <a:cs typeface="+mn-cs"/>
              </a:rPr>
              <a:t>]</a:t>
            </a:r>
          </a:p>
          <a:p>
            <a:r>
              <a:rPr lang="en-GB" sz="1200" b="1" u="none" strike="noStrike" kern="1200" dirty="0">
                <a:solidFill>
                  <a:schemeClr val="tx1"/>
                </a:solidFill>
                <a:effectLst/>
                <a:latin typeface="+mn-lt"/>
                <a:ea typeface="+mn-ea"/>
                <a:cs typeface="+mn-cs"/>
              </a:rPr>
              <a:t>5. Group-Based Type 2 </a:t>
            </a:r>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Definition:</a:t>
            </a:r>
            <a:r>
              <a:rPr lang="en-GB" sz="1200" b="0" u="none" strike="noStrike" kern="1200" dirty="0">
                <a:solidFill>
                  <a:schemeClr val="tx1"/>
                </a:solidFill>
                <a:effectLst/>
                <a:latin typeface="+mn-lt"/>
                <a:ea typeface="+mn-ea"/>
                <a:cs typeface="+mn-cs"/>
              </a:rPr>
              <a:t> The leader discusses the problem with the team as a group, facilitating a discussion, and the group makes the decision through consensus. The leader does not try to influence the group and acts as a facilitator.</a:t>
            </a:r>
          </a:p>
          <a:p>
            <a:r>
              <a:rPr lang="en-GB" sz="1200" b="1" u="none" strike="noStrike" kern="1200" dirty="0">
                <a:solidFill>
                  <a:schemeClr val="tx1"/>
                </a:solidFill>
                <a:effectLst/>
                <a:latin typeface="+mn-lt"/>
                <a:ea typeface="+mn-ea"/>
                <a:cs typeface="+mn-cs"/>
              </a:rPr>
              <a:t>When to use:</a:t>
            </a:r>
            <a:r>
              <a:rPr lang="en-GB" sz="1200" b="0" u="none" strike="noStrike" kern="1200" dirty="0">
                <a:solidFill>
                  <a:schemeClr val="tx1"/>
                </a:solidFill>
                <a:effectLst/>
                <a:latin typeface="+mn-lt"/>
                <a:ea typeface="+mn-ea"/>
                <a:cs typeface="+mn-cs"/>
              </a:rPr>
              <a:t> High team commitment is essential for success, and the team shares the organization's goals. [</a:t>
            </a:r>
            <a:r>
              <a:rPr lang="en-GB" sz="1200" b="0" u="none" strike="noStrike" kern="1200" dirty="0">
                <a:solidFill>
                  <a:schemeClr val="tx1"/>
                </a:solidFill>
                <a:effectLst/>
                <a:latin typeface="+mn-lt"/>
                <a:ea typeface="+mn-ea"/>
                <a:cs typeface="+mn-cs"/>
                <a:hlinkClick r:id="rId4"/>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7"/>
              </a:rPr>
              <a:t>2</a:t>
            </a:r>
            <a:r>
              <a:rPr lang="en-GB" sz="1200" b="0" u="none" strike="noStrike" kern="1200" dirty="0">
                <a:solidFill>
                  <a:schemeClr val="tx1"/>
                </a:solidFill>
                <a:effectLst/>
                <a:latin typeface="+mn-lt"/>
                <a:ea typeface="+mn-ea"/>
                <a:cs typeface="+mn-cs"/>
              </a:rPr>
              <a:t>]</a:t>
            </a:r>
          </a:p>
          <a:p>
            <a:endParaRPr lang="en-GB" dirty="0"/>
          </a:p>
          <a:p>
            <a:r>
              <a:rPr lang="en-GB" sz="1200" b="1" u="none" strike="noStrike" kern="1200" dirty="0">
                <a:solidFill>
                  <a:schemeClr val="tx1"/>
                </a:solidFill>
                <a:effectLst/>
                <a:latin typeface="+mn-lt"/>
                <a:ea typeface="+mn-ea"/>
                <a:cs typeface="+mn-cs"/>
              </a:rPr>
              <a:t>Quality Requirement (QR):</a:t>
            </a:r>
            <a:r>
              <a:rPr lang="en-GB" sz="1200" b="0" u="none" strike="noStrike" kern="1200" dirty="0">
                <a:solidFill>
                  <a:schemeClr val="tx1"/>
                </a:solidFill>
                <a:effectLst/>
                <a:latin typeface="+mn-lt"/>
                <a:ea typeface="+mn-ea"/>
                <a:cs typeface="+mn-cs"/>
              </a:rPr>
              <a:t> Is the technical quality of the decision critical (i.e., will a wrong decision have high negative consequences)?</a:t>
            </a:r>
          </a:p>
          <a:p>
            <a:r>
              <a:rPr lang="en-GB" sz="1200" b="1" u="none" strike="noStrike" kern="1200" dirty="0">
                <a:solidFill>
                  <a:schemeClr val="tx1"/>
                </a:solidFill>
                <a:effectLst/>
                <a:latin typeface="+mn-lt"/>
                <a:ea typeface="+mn-ea"/>
                <a:cs typeface="+mn-cs"/>
              </a:rPr>
              <a:t>Commitment Requirement (CR):</a:t>
            </a:r>
            <a:r>
              <a:rPr lang="en-GB" sz="1200" b="0" u="none" strike="noStrike" kern="1200" dirty="0">
                <a:solidFill>
                  <a:schemeClr val="tx1"/>
                </a:solidFill>
                <a:effectLst/>
                <a:latin typeface="+mn-lt"/>
                <a:ea typeface="+mn-ea"/>
                <a:cs typeface="+mn-cs"/>
              </a:rPr>
              <a:t> Is team commitment/buy-in necessary for the successful implementation of the decision?</a:t>
            </a:r>
          </a:p>
          <a:p>
            <a:r>
              <a:rPr lang="en-GB" sz="1200" b="1" u="none" strike="noStrike" kern="1200" dirty="0">
                <a:solidFill>
                  <a:schemeClr val="tx1"/>
                </a:solidFill>
                <a:effectLst/>
                <a:latin typeface="+mn-lt"/>
                <a:ea typeface="+mn-ea"/>
                <a:cs typeface="+mn-cs"/>
              </a:rPr>
              <a:t>Leader's Information (LI):</a:t>
            </a:r>
            <a:r>
              <a:rPr lang="en-GB" sz="1200" b="0" u="none" strike="noStrike" kern="1200" dirty="0">
                <a:solidFill>
                  <a:schemeClr val="tx1"/>
                </a:solidFill>
                <a:effectLst/>
                <a:latin typeface="+mn-lt"/>
                <a:ea typeface="+mn-ea"/>
                <a:cs typeface="+mn-cs"/>
              </a:rPr>
              <a:t> Do you have sufficient information to make a high-quality decision on your own?</a:t>
            </a:r>
          </a:p>
          <a:p>
            <a:r>
              <a:rPr lang="en-GB" sz="1200" b="1" u="none" strike="noStrike" kern="1200" dirty="0">
                <a:solidFill>
                  <a:schemeClr val="tx1"/>
                </a:solidFill>
                <a:effectLst/>
                <a:latin typeface="+mn-lt"/>
                <a:ea typeface="+mn-ea"/>
                <a:cs typeface="+mn-cs"/>
              </a:rPr>
              <a:t>Problem Structure (ST):</a:t>
            </a:r>
            <a:r>
              <a:rPr lang="en-GB" sz="1200" b="0" u="none" strike="noStrike" kern="1200" dirty="0">
                <a:solidFill>
                  <a:schemeClr val="tx1"/>
                </a:solidFill>
                <a:effectLst/>
                <a:latin typeface="+mn-lt"/>
                <a:ea typeface="+mn-ea"/>
                <a:cs typeface="+mn-cs"/>
              </a:rPr>
              <a:t> Is the problem well-structured (i.e., are alternatives and methods for evaluation clearly known)?</a:t>
            </a:r>
          </a:p>
          <a:p>
            <a:r>
              <a:rPr lang="en-GB" sz="1200" b="1" u="none" strike="noStrike" kern="1200" dirty="0">
                <a:solidFill>
                  <a:schemeClr val="tx1"/>
                </a:solidFill>
                <a:effectLst/>
                <a:latin typeface="+mn-lt"/>
                <a:ea typeface="+mn-ea"/>
                <a:cs typeface="+mn-cs"/>
              </a:rPr>
              <a:t>Commitment Probability (CP):</a:t>
            </a:r>
            <a:r>
              <a:rPr lang="en-GB" sz="1200" b="0" u="none" strike="noStrike" kern="1200" dirty="0">
                <a:solidFill>
                  <a:schemeClr val="tx1"/>
                </a:solidFill>
                <a:effectLst/>
                <a:latin typeface="+mn-lt"/>
                <a:ea typeface="+mn-ea"/>
                <a:cs typeface="+mn-cs"/>
              </a:rPr>
              <a:t> If you make the decision alone, is it reasonably certain that your subordinates will accept/implement it?</a:t>
            </a:r>
          </a:p>
          <a:p>
            <a:r>
              <a:rPr lang="en-GB" sz="1200" b="1" u="none" strike="noStrike" kern="1200" dirty="0">
                <a:solidFill>
                  <a:schemeClr val="tx1"/>
                </a:solidFill>
                <a:effectLst/>
                <a:latin typeface="+mn-lt"/>
                <a:ea typeface="+mn-ea"/>
                <a:cs typeface="+mn-cs"/>
              </a:rPr>
              <a:t>Goal Congruence (GC):</a:t>
            </a:r>
            <a:r>
              <a:rPr lang="en-GB" sz="1200" b="0" u="none" strike="noStrike" kern="1200" dirty="0">
                <a:solidFill>
                  <a:schemeClr val="tx1"/>
                </a:solidFill>
                <a:effectLst/>
                <a:latin typeface="+mn-lt"/>
                <a:ea typeface="+mn-ea"/>
                <a:cs typeface="+mn-cs"/>
              </a:rPr>
              <a:t> Do subordinates share the organizational goals to be achieved by solving this problem?</a:t>
            </a:r>
          </a:p>
          <a:p>
            <a:r>
              <a:rPr lang="en-GB" sz="1200" b="1" u="none" strike="noStrike" kern="1200" dirty="0">
                <a:solidFill>
                  <a:schemeClr val="tx1"/>
                </a:solidFill>
                <a:effectLst/>
                <a:latin typeface="+mn-lt"/>
                <a:ea typeface="+mn-ea"/>
                <a:cs typeface="+mn-cs"/>
              </a:rPr>
              <a:t>Subordinate Conflict (CO):</a:t>
            </a:r>
            <a:r>
              <a:rPr lang="en-GB" sz="1200" b="0" u="none" strike="noStrike" kern="1200" dirty="0">
                <a:solidFill>
                  <a:schemeClr val="tx1"/>
                </a:solidFill>
                <a:effectLst/>
                <a:latin typeface="+mn-lt"/>
                <a:ea typeface="+mn-ea"/>
                <a:cs typeface="+mn-cs"/>
              </a:rPr>
              <a:t> Is conflict among subordinates likely to occur regarding the best solution?</a:t>
            </a:r>
            <a:r>
              <a:rPr lang="en-GB" dirty="0"/>
              <a:t> [</a:t>
            </a:r>
            <a:r>
              <a:rPr lang="en-GB" dirty="0">
                <a:hlinkClick r:id="rId8"/>
              </a:rPr>
              <a:t>1</a:t>
            </a:r>
            <a:r>
              <a:rPr lang="en-GB" dirty="0"/>
              <a:t>, </a:t>
            </a:r>
            <a:r>
              <a:rPr lang="en-GB" dirty="0">
                <a:hlinkClick r:id="rId9"/>
              </a:rPr>
              <a:t>2</a:t>
            </a:r>
            <a:r>
              <a:rPr lang="en-GB" dirty="0"/>
              <a:t>, </a:t>
            </a:r>
            <a:r>
              <a:rPr lang="en-GB" dirty="0">
                <a:hlinkClick r:id="rId10"/>
              </a:rPr>
              <a:t>3</a:t>
            </a:r>
            <a:r>
              <a:rPr lang="en-GB" dirty="0"/>
              <a:t>, </a:t>
            </a:r>
            <a:r>
              <a:rPr lang="en-GB" dirty="0">
                <a:hlinkClick r:id="rId11"/>
              </a:rPr>
              <a:t>4</a:t>
            </a:r>
            <a:r>
              <a:rPr lang="en-GB" dirty="0"/>
              <a:t>, </a:t>
            </a:r>
            <a:r>
              <a:rPr lang="en-GB" dirty="0">
                <a:hlinkClick r:id="rId12"/>
              </a:rPr>
              <a:t>5</a:t>
            </a:r>
            <a:r>
              <a:rPr lang="en-GB" dirty="0"/>
              <a:t>]</a:t>
            </a:r>
          </a:p>
          <a:p>
            <a:endParaRPr lang="en-GB" dirty="0"/>
          </a:p>
          <a:p>
            <a:r>
              <a:rPr lang="en-GB" sz="1200" b="1" u="none" strike="noStrike" kern="1200" dirty="0">
                <a:solidFill>
                  <a:schemeClr val="tx1"/>
                </a:solidFill>
                <a:effectLst/>
                <a:latin typeface="+mn-lt"/>
                <a:ea typeface="+mn-ea"/>
                <a:cs typeface="+mn-cs"/>
              </a:rPr>
              <a:t>Optimal Decision Style Selection:</a:t>
            </a:r>
            <a:r>
              <a:rPr lang="en-GB" sz="1200" b="0" u="none" strike="noStrike" kern="1200" dirty="0">
                <a:solidFill>
                  <a:schemeClr val="tx1"/>
                </a:solidFill>
                <a:effectLst/>
                <a:latin typeface="+mn-lt"/>
                <a:ea typeface="+mn-ea"/>
                <a:cs typeface="+mn-cs"/>
              </a:rPr>
              <a:t> The model uses seven diagnostic questions to determine the appropriate amount of team involvement, avoiding the pitfalls of acting too autocratically (losing buy-in) or too democratically (wasting time).</a:t>
            </a:r>
          </a:p>
          <a:p>
            <a:r>
              <a:rPr lang="en-GB" sz="1200" b="1" u="none" strike="noStrike" kern="1200" dirty="0">
                <a:solidFill>
                  <a:schemeClr val="tx1"/>
                </a:solidFill>
                <a:effectLst/>
                <a:latin typeface="+mn-lt"/>
                <a:ea typeface="+mn-ea"/>
                <a:cs typeface="+mn-cs"/>
              </a:rPr>
              <a:t>Increased Decision Quality &amp; Acceptance:</a:t>
            </a:r>
            <a:r>
              <a:rPr lang="en-GB" sz="1200" b="0" u="none" strike="noStrike" kern="1200" dirty="0">
                <a:solidFill>
                  <a:schemeClr val="tx1"/>
                </a:solidFill>
                <a:effectLst/>
                <a:latin typeface="+mn-lt"/>
                <a:ea typeface="+mn-ea"/>
                <a:cs typeface="+mn-cs"/>
              </a:rPr>
              <a:t> By determining if a decision requires high-quality input from the team, the model improves the technical outcome and strengthens team commitment during implementation.</a:t>
            </a:r>
          </a:p>
          <a:p>
            <a:r>
              <a:rPr lang="en-GB" sz="1200" b="1" u="none" strike="noStrike" kern="1200" dirty="0">
                <a:solidFill>
                  <a:schemeClr val="tx1"/>
                </a:solidFill>
                <a:effectLst/>
                <a:latin typeface="+mn-lt"/>
                <a:ea typeface="+mn-ea"/>
                <a:cs typeface="+mn-cs"/>
              </a:rPr>
              <a:t>Flexibility and Customization:</a:t>
            </a:r>
            <a:r>
              <a:rPr lang="en-GB" sz="1200" b="0" u="none" strike="noStrike" kern="1200" dirty="0">
                <a:solidFill>
                  <a:schemeClr val="tx1"/>
                </a:solidFill>
                <a:effectLst/>
                <a:latin typeface="+mn-lt"/>
                <a:ea typeface="+mn-ea"/>
                <a:cs typeface="+mn-cs"/>
              </a:rPr>
              <a:t> It is not a one-size-fits-all approach. It allows leaders to adapt to various situations, such as tight deadlines, complex problems, or scenarios where team consensus is crucial.</a:t>
            </a:r>
          </a:p>
          <a:p>
            <a:r>
              <a:rPr lang="en-GB" sz="1200" b="1" u="none" strike="noStrike" kern="1200" dirty="0">
                <a:solidFill>
                  <a:schemeClr val="tx1"/>
                </a:solidFill>
                <a:effectLst/>
                <a:latin typeface="+mn-lt"/>
                <a:ea typeface="+mn-ea"/>
                <a:cs typeface="+mn-cs"/>
              </a:rPr>
              <a:t>Improved Time Efficiency:</a:t>
            </a:r>
            <a:r>
              <a:rPr lang="en-GB" sz="1200" b="0" u="none" strike="noStrike" kern="1200" dirty="0">
                <a:solidFill>
                  <a:schemeClr val="tx1"/>
                </a:solidFill>
                <a:effectLst/>
                <a:latin typeface="+mn-lt"/>
                <a:ea typeface="+mn-ea"/>
                <a:cs typeface="+mn-cs"/>
              </a:rPr>
              <a:t> By identifying when a quick, autocratic decision is sufficient, the model saves time and reduces unnecessary, long consultations.</a:t>
            </a:r>
          </a:p>
          <a:p>
            <a:r>
              <a:rPr lang="en-GB" sz="1200" b="1" u="none" strike="noStrike" kern="1200" dirty="0">
                <a:solidFill>
                  <a:schemeClr val="tx1"/>
                </a:solidFill>
                <a:effectLst/>
                <a:latin typeface="+mn-lt"/>
                <a:ea typeface="+mn-ea"/>
                <a:cs typeface="+mn-cs"/>
              </a:rPr>
              <a:t>Reduced Conflict &amp; Improved Buy-in:</a:t>
            </a:r>
            <a:r>
              <a:rPr lang="en-GB" sz="1200" b="0" u="none" strike="noStrike" kern="1200" dirty="0">
                <a:solidFill>
                  <a:schemeClr val="tx1"/>
                </a:solidFill>
                <a:effectLst/>
                <a:latin typeface="+mn-lt"/>
                <a:ea typeface="+mn-ea"/>
                <a:cs typeface="+mn-cs"/>
              </a:rPr>
              <a:t> By accurately assessing the need for participation, the model prevents excessive, unnecessary consultation, reducing the risk of conflict, and ensures that team members feel valued, increasing commitment, especially for complex projects.</a:t>
            </a:r>
          </a:p>
          <a:p>
            <a:r>
              <a:rPr lang="en-GB" sz="1200" b="1" u="none" strike="noStrike" kern="1200" dirty="0">
                <a:solidFill>
                  <a:schemeClr val="tx1"/>
                </a:solidFill>
                <a:effectLst/>
                <a:latin typeface="+mn-lt"/>
                <a:ea typeface="+mn-ea"/>
                <a:cs typeface="+mn-cs"/>
              </a:rPr>
              <a:t>Objective Process Management:</a:t>
            </a:r>
            <a:r>
              <a:rPr lang="en-GB" sz="1200" b="0" u="none" strike="noStrike" kern="1200" dirty="0">
                <a:solidFill>
                  <a:schemeClr val="tx1"/>
                </a:solidFill>
                <a:effectLst/>
                <a:latin typeface="+mn-lt"/>
                <a:ea typeface="+mn-ea"/>
                <a:cs typeface="+mn-cs"/>
              </a:rPr>
              <a:t> </a:t>
            </a:r>
            <a:r>
              <a:rPr lang="en-GB" dirty="0"/>
              <a:t>It brings structure to decision-making,</a:t>
            </a:r>
          </a:p>
          <a:p>
            <a:endParaRPr lang="en-GB" dirty="0"/>
          </a:p>
        </p:txBody>
      </p:sp>
      <p:sp>
        <p:nvSpPr>
          <p:cNvPr id="4" name="Slide Number Placeholder 3">
            <a:extLst>
              <a:ext uri="{FF2B5EF4-FFF2-40B4-BE49-F238E27FC236}">
                <a16:creationId xmlns:a16="http://schemas.microsoft.com/office/drawing/2014/main" id="{9DD84765-D9C5-EF28-30E4-9C8E2D5D4646}"/>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8146898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Resilient:</a:t>
            </a:r>
          </a:p>
          <a:p>
            <a:endParaRPr lang="en-GB"/>
          </a:p>
          <a:p>
            <a:r>
              <a:rPr lang="en-GB"/>
              <a:t>ADJECTIVE</a:t>
            </a:r>
          </a:p>
          <a:p>
            <a:r>
              <a:rPr lang="en-GB"/>
              <a:t>(of a person or animal) able to withstand or recover quickly from difficult conditions</a:t>
            </a:r>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3630586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Make sure what you are recommending is feasible!</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6320109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3085913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4059617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10796841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158772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org/uk/knowledge/factsheets/evidence-based-practice-factsheet/"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hyperlink" Target="https://www.simplypsychology.org/confirmation-bias.html" TargetMode="External"/><Relationship Id="rId5" Type="http://schemas.openxmlformats.org/officeDocument/2006/relationships/hyperlink" Target="https://www.simplypsychology.org/what-is-the-anchoring-bias.html" TargetMode="External"/><Relationship Id="rId4" Type="http://schemas.openxmlformats.org/officeDocument/2006/relationships/hyperlink" Target="https://doi.org/10.1016/j.tics.2019.11.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3</a:t>
            </a:r>
          </a:p>
          <a:p>
            <a:r>
              <a:rPr lang="en-GB" altLang="en-US" sz="2400" dirty="0">
                <a:latin typeface="Arial" panose="020B0604020202020204" pitchFamily="34" charset="0"/>
                <a:cs typeface="Arial" panose="020B0604020202020204" pitchFamily="34" charset="0"/>
              </a:rPr>
              <a:t>Understanding decision making.</a:t>
            </a:r>
          </a:p>
          <a:p>
            <a:r>
              <a:rPr lang="en-GB" altLang="en-US" sz="2400" dirty="0">
                <a:latin typeface="Arial" panose="020B0604020202020204" pitchFamily="34" charset="0"/>
                <a:cs typeface="Arial" panose="020B0604020202020204" pitchFamily="34" charset="0"/>
              </a:rPr>
              <a:t>Decision making models. </a:t>
            </a:r>
          </a:p>
          <a:p>
            <a:r>
              <a:rPr lang="en-GB" altLang="en-US" sz="2400" dirty="0">
                <a:latin typeface="Arial" panose="020B0604020202020204" pitchFamily="34" charset="0"/>
                <a:cs typeface="Arial" panose="020B0604020202020204" pitchFamily="34" charset="0"/>
              </a:rPr>
              <a:t>Factors influencing decision making.</a:t>
            </a:r>
          </a:p>
          <a:p>
            <a:r>
              <a:rPr lang="en-GB" altLang="en-US" sz="2400" dirty="0">
                <a:latin typeface="Arial" panose="020B0604020202020204" pitchFamily="34" charset="0"/>
                <a:cs typeface="Arial" panose="020B0604020202020204" pitchFamily="34" charset="0"/>
              </a:rPr>
              <a:t>Group decision making. </a:t>
            </a:r>
          </a:p>
          <a:p>
            <a:r>
              <a:rPr lang="en-GB" altLang="en-US" sz="2400" dirty="0">
                <a:latin typeface="Arial" panose="020B0604020202020204" pitchFamily="34" charset="0"/>
                <a:cs typeface="Arial" panose="020B0604020202020204" pitchFamily="34" charset="0"/>
              </a:rPr>
              <a:t>Making effective making recommendations.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Quiz.</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Recap</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SWOT analysis can be used individually, within a team, organisations.</a:t>
            </a:r>
          </a:p>
          <a:p>
            <a:r>
              <a:rPr lang="en-GB" altLang="en-US" sz="2400" dirty="0">
                <a:latin typeface="Arial" panose="020B0604020202020204" pitchFamily="34" charset="0"/>
                <a:cs typeface="Arial" panose="020B0604020202020204" pitchFamily="34" charset="0"/>
              </a:rPr>
              <a:t>Simple framework, encourages strategic thinking, flexible.</a:t>
            </a:r>
          </a:p>
          <a:p>
            <a:r>
              <a:rPr lang="en-GB" altLang="en-US" sz="2400" dirty="0">
                <a:latin typeface="Arial" panose="020B0604020202020204" pitchFamily="34" charset="0"/>
                <a:cs typeface="Arial" panose="020B0604020202020204" pitchFamily="34" charset="0"/>
              </a:rPr>
              <a:t>Risk of oversimplifying data, could make incorrect assumptions, should be replicated on a regular basis.</a:t>
            </a:r>
          </a:p>
          <a:p>
            <a:r>
              <a:rPr lang="en-GB" altLang="en-US" sz="2400" dirty="0">
                <a:latin typeface="Arial" panose="020B0604020202020204" pitchFamily="34" charset="0"/>
                <a:cs typeface="Arial" panose="020B0604020202020204" pitchFamily="34" charset="0"/>
              </a:rPr>
              <a:t>Leverage strengths to overcome weaknesses, seize opportunities and mitigate threats.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2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46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0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Choosing a new car</a:t>
            </a:r>
          </a:p>
          <a:p>
            <a:pPr marL="0" indent="0">
              <a:buNone/>
            </a:pPr>
            <a:endParaRPr lang="en-GB" altLang="en-US" sz="2400" b="1"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Identify the problem – Your current car is old and unreliable, and you need a new vehicle for daily commuting.</a:t>
            </a:r>
          </a:p>
          <a:p>
            <a:r>
              <a:rPr lang="en-GB" altLang="en-US" sz="2400" dirty="0">
                <a:latin typeface="Arial" panose="020B0604020202020204" pitchFamily="34" charset="0"/>
                <a:cs typeface="Arial" panose="020B0604020202020204" pitchFamily="34" charset="0"/>
              </a:rPr>
              <a:t>Gather information – Research different car models, prices, fuel efficiency, safety ratings, and reliability scores.</a:t>
            </a:r>
          </a:p>
          <a:p>
            <a:r>
              <a:rPr lang="en-GB" altLang="en-US" sz="2400" dirty="0">
                <a:latin typeface="Arial" panose="020B0604020202020204" pitchFamily="34" charset="0"/>
                <a:cs typeface="Arial" panose="020B0604020202020204" pitchFamily="34" charset="0"/>
              </a:rPr>
              <a:t>Analyse the situation – Consider your budget, driving needs and preferences. </a:t>
            </a:r>
          </a:p>
          <a:p>
            <a:r>
              <a:rPr lang="en-GB" altLang="en-US" sz="2400" dirty="0">
                <a:latin typeface="Arial" panose="020B0604020202020204" pitchFamily="34" charset="0"/>
                <a:cs typeface="Arial" panose="020B0604020202020204" pitchFamily="34" charset="0"/>
              </a:rPr>
              <a:t>Develop options – Create a shortlist of potential cars that meet your criteria. </a:t>
            </a:r>
          </a:p>
          <a:p>
            <a:r>
              <a:rPr lang="en-GB" altLang="en-US" sz="2400" dirty="0">
                <a:latin typeface="Arial" panose="020B0604020202020204" pitchFamily="34" charset="0"/>
                <a:cs typeface="Arial" panose="020B0604020202020204" pitchFamily="34" charset="0"/>
              </a:rPr>
              <a:t>Evaluate alternatives – Compare the pros and cons. </a:t>
            </a:r>
          </a:p>
          <a:p>
            <a:r>
              <a:rPr lang="en-GB" altLang="en-US" sz="2400" dirty="0">
                <a:latin typeface="Arial" panose="020B0604020202020204" pitchFamily="34" charset="0"/>
                <a:cs typeface="Arial" panose="020B0604020202020204" pitchFamily="34" charset="0"/>
              </a:rPr>
              <a:t>Select a preferred alternative – Choose the car that meets your needs and offers the best overall value.</a:t>
            </a:r>
          </a:p>
          <a:p>
            <a:r>
              <a:rPr lang="en-GB" altLang="en-US" sz="2400" dirty="0">
                <a:latin typeface="Arial" panose="020B0604020202020204" pitchFamily="34" charset="0"/>
                <a:cs typeface="Arial" panose="020B0604020202020204" pitchFamily="34" charset="0"/>
              </a:rPr>
              <a:t>Implement the decision – Visit dealerships, negotiate the price and complete the purchase.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716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p>
          <a:p>
            <a:pPr marL="0" indent="0" algn="ctr">
              <a:buNone/>
            </a:pPr>
            <a:r>
              <a:rPr lang="en-GB" altLang="en-US" sz="2400" b="1" dirty="0">
                <a:latin typeface="Arial" panose="020B0604020202020204" pitchFamily="34" charset="0"/>
                <a:cs typeface="Arial" panose="020B0604020202020204" pitchFamily="34" charset="0"/>
              </a:rPr>
              <a:t>Choosing a new office location for a growing tech start up</a:t>
            </a:r>
          </a:p>
          <a:p>
            <a:r>
              <a:rPr lang="en-GB" altLang="en-US" sz="2400" dirty="0">
                <a:latin typeface="Arial" panose="020B0604020202020204" pitchFamily="34" charset="0"/>
                <a:cs typeface="Arial" panose="020B0604020202020204" pitchFamily="34" charset="0"/>
              </a:rPr>
              <a:t>The company has outgrown its current office space.</a:t>
            </a:r>
          </a:p>
          <a:p>
            <a:r>
              <a:rPr lang="en-GB" altLang="en-US" sz="2400" dirty="0">
                <a:latin typeface="Arial" panose="020B0604020202020204" pitchFamily="34" charset="0"/>
                <a:cs typeface="Arial" panose="020B0604020202020204" pitchFamily="34" charset="0"/>
              </a:rPr>
              <a:t>The management team establish criteria impacting their decision and allocate weights to each criteria.</a:t>
            </a:r>
          </a:p>
          <a:p>
            <a:r>
              <a:rPr lang="en-GB" altLang="en-US" sz="2400" dirty="0">
                <a:latin typeface="Arial" panose="020B0604020202020204" pitchFamily="34" charset="0"/>
                <a:cs typeface="Arial" panose="020B0604020202020204" pitchFamily="34" charset="0"/>
              </a:rPr>
              <a:t>They develop alternatives by identifying potential office locations. </a:t>
            </a:r>
          </a:p>
          <a:p>
            <a:r>
              <a:rPr lang="en-GB" altLang="en-US" sz="2400" dirty="0">
                <a:latin typeface="Arial" panose="020B0604020202020204" pitchFamily="34" charset="0"/>
                <a:cs typeface="Arial" panose="020B0604020202020204" pitchFamily="34" charset="0"/>
              </a:rPr>
              <a:t>They evaluate the alternatives based on their needs and select the best alternatives. </a:t>
            </a:r>
          </a:p>
          <a:p>
            <a:pPr marL="0" indent="0">
              <a:buNone/>
            </a:pPr>
            <a:endParaRPr lang="en-GB" altLang="en-US" sz="2400" b="1"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15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Developed by Simon in the 1950s.</a:t>
            </a:r>
          </a:p>
          <a:p>
            <a:r>
              <a:rPr lang="en-GB" altLang="en-US" sz="2400" dirty="0">
                <a:latin typeface="Arial" panose="020B0604020202020204" pitchFamily="34" charset="0"/>
                <a:cs typeface="Arial" panose="020B0604020202020204" pitchFamily="34" charset="0"/>
              </a:rPr>
              <a:t>Proposes that 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Emotions and other prejudices influence people.</a:t>
            </a:r>
          </a:p>
          <a:p>
            <a:r>
              <a:rPr lang="en-GB" altLang="en-US" sz="2400" dirty="0">
                <a:latin typeface="Arial" panose="020B0604020202020204" pitchFamily="34" charset="0"/>
                <a:cs typeface="Arial" panose="020B0604020202020204" pitchFamily="34" charset="0"/>
              </a:rPr>
              <a:t>Humans make decisions with limited information, cognitive abilities, and time restraints.</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7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(2)</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mj-lt"/>
                <a:cs typeface="Arial" panose="020B0604020202020204" pitchFamily="34" charset="0"/>
              </a:rPr>
              <a:t>An example of bounded rationality is when people use heuristics.</a:t>
            </a:r>
          </a:p>
          <a:p>
            <a:r>
              <a:rPr lang="en-GB" altLang="en-US" sz="2400" dirty="0">
                <a:latin typeface="+mj-lt"/>
                <a:cs typeface="Arial" panose="020B0604020202020204" pitchFamily="34" charset="0"/>
              </a:rPr>
              <a:t>Heuristics are mental shortcuts that humans use to make decision quickly. </a:t>
            </a:r>
          </a:p>
          <a:p>
            <a:r>
              <a:rPr lang="en-GB" altLang="en-US" sz="2400" dirty="0">
                <a:latin typeface="+mj-lt"/>
                <a:cs typeface="Arial" panose="020B0604020202020204" pitchFamily="34" charset="0"/>
              </a:rPr>
              <a:t>These often lead to suboptimal decisions because they do not need to consider all available information.</a:t>
            </a:r>
          </a:p>
          <a:p>
            <a:r>
              <a:rPr lang="en-GB" sz="2400" dirty="0">
                <a:latin typeface="+mj-lt"/>
                <a:cs typeface="Arial" panose="020B0604020202020204" pitchFamily="34" charset="0"/>
              </a:rPr>
              <a:t>P</a:t>
            </a:r>
            <a:r>
              <a:rPr lang="en-GB" sz="2400" dirty="0">
                <a:solidFill>
                  <a:srgbClr val="111111"/>
                </a:solidFill>
                <a:latin typeface="+mj-lt"/>
              </a:rPr>
              <a:t>eople are likely to take more risks when they are happy and less likely to take risks when they are frightened.</a:t>
            </a:r>
            <a:endParaRPr lang="en-GB" altLang="en-US" sz="2400" dirty="0">
              <a:latin typeface="+mj-lt"/>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Investment decisions </a:t>
            </a:r>
          </a:p>
          <a:p>
            <a:r>
              <a:rPr lang="en-GB" sz="2400" dirty="0">
                <a:latin typeface="__fkGroteskNeue_598ab8"/>
              </a:rPr>
              <a:t>Investors may rely on past performance, advice from friends or family, or be swayed by emotions like fear of loss or overconfidence, rather than making decisions based on a rational analysis of risks and potential rewards</a:t>
            </a:r>
            <a:r>
              <a:rPr lang="en-GB" sz="2400" dirty="0">
                <a:latin typeface="var(--font-berkeley-mono)"/>
              </a:rPr>
              <a:t>.</a:t>
            </a:r>
          </a:p>
          <a:p>
            <a:r>
              <a:rPr lang="en-GB" sz="2400" dirty="0">
                <a:latin typeface="__fkGroteskNeue_598ab8"/>
              </a:rPr>
              <a:t>This exemplifies how cognitive biases and imperfect information can lead to bounded rationality in financial decision-making.</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72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Supply Chain Management</a:t>
            </a:r>
          </a:p>
          <a:p>
            <a:r>
              <a:rPr lang="en-GB" sz="2400" dirty="0">
                <a:latin typeface="__fkGroteskNeue_598ab8"/>
              </a:rPr>
              <a:t>Companies often make decisions for their supply chains where cost is just one of many factors influencing the process</a:t>
            </a:r>
            <a:r>
              <a:rPr lang="en-GB" sz="2400" dirty="0">
                <a:latin typeface="var(--font-berkeley-mono)"/>
              </a:rPr>
              <a:t>.</a:t>
            </a:r>
          </a:p>
          <a:p>
            <a:r>
              <a:rPr lang="en-GB" sz="2400" dirty="0">
                <a:latin typeface="__fkGroteskNeue_598ab8"/>
              </a:rPr>
              <a:t>Decision-makers must balance financial considerations with other priorities like sustainability and reputation. This demonstrates how bounded rationality applies to organisational decision-making, where multiple competing objectives and limited information make it difficult to achieve perfect economic rationality.</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00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a:latin typeface="Arial" panose="020B0604020202020204" pitchFamily="34" charset="0"/>
                <a:cs typeface="Arial" panose="020B0604020202020204" pitchFamily="34" charset="0"/>
              </a:rPr>
              <a:t>Klein (2004) suggests that 90% of critical decisions are made using our intuition. </a:t>
            </a:r>
          </a:p>
          <a:p>
            <a:r>
              <a:rPr lang="en-GB" altLang="en-US" sz="240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79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Potential problems could include:</a:t>
            </a:r>
          </a:p>
          <a:p>
            <a:pPr lvl="1"/>
            <a:r>
              <a:rPr lang="en-GB" altLang="en-US" sz="2000" dirty="0">
                <a:latin typeface="Arial" panose="020B0604020202020204" pitchFamily="34" charset="0"/>
                <a:cs typeface="Arial" panose="020B0604020202020204" pitchFamily="34" charset="0"/>
              </a:rPr>
              <a:t>Flawed information.</a:t>
            </a:r>
          </a:p>
          <a:p>
            <a:pPr lvl="1"/>
            <a:r>
              <a:rPr lang="en-GB" altLang="en-US" sz="2000" dirty="0">
                <a:latin typeface="Arial" panose="020B0604020202020204" pitchFamily="34" charset="0"/>
                <a:cs typeface="Arial" panose="020B0604020202020204" pitchFamily="34" charset="0"/>
              </a:rPr>
              <a:t>Short term emotional bias.</a:t>
            </a:r>
          </a:p>
          <a:p>
            <a:pPr lvl="1"/>
            <a:r>
              <a:rPr lang="en-GB" altLang="en-US" sz="2000" dirty="0">
                <a:latin typeface="Arial" panose="020B0604020202020204" pitchFamily="34" charset="0"/>
                <a:cs typeface="Arial" panose="020B0604020202020204" pitchFamily="34" charset="0"/>
              </a:rPr>
              <a:t>Insufficient consideration of alternatives.</a:t>
            </a:r>
          </a:p>
          <a:p>
            <a:pPr lvl="1"/>
            <a:r>
              <a:rPr lang="en-GB" altLang="en-US" sz="2000" dirty="0">
                <a:latin typeface="Arial" panose="020B0604020202020204" pitchFamily="34" charset="0"/>
                <a:cs typeface="Arial" panose="020B0604020202020204" pitchFamily="34" charset="0"/>
              </a:rPr>
              <a:t>Prejudices.</a:t>
            </a:r>
          </a:p>
          <a:p>
            <a:pPr lvl="1"/>
            <a:r>
              <a:rPr lang="en-GB" altLang="en-US" sz="2000" dirty="0">
                <a:latin typeface="Arial" panose="020B0604020202020204" pitchFamily="34" charset="0"/>
                <a:cs typeface="Arial" panose="020B0604020202020204" pitchFamily="34" charset="0"/>
              </a:rPr>
              <a:t>Lack of openness.</a:t>
            </a:r>
          </a:p>
          <a:p>
            <a:pPr lvl="1"/>
            <a:r>
              <a:rPr lang="en-GB" altLang="en-US" sz="2000" dirty="0">
                <a:latin typeface="Arial" panose="020B0604020202020204" pitchFamily="34" charset="0"/>
                <a:cs typeface="Arial" panose="020B0604020202020204" pitchFamily="34" charset="0"/>
              </a:rPr>
              <a:t>Inappropriate application.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223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Intuitive decision making -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Steve Jobs, co-founder and former CEO of Apple, and the development of the iPod and iTunes in the early 2000s.</a:t>
            </a:r>
          </a:p>
          <a:p>
            <a:r>
              <a:rPr lang="en-GB" altLang="en-US" sz="2400" dirty="0">
                <a:latin typeface="Arial" panose="020B0604020202020204" pitchFamily="34" charset="0"/>
                <a:cs typeface="Arial" panose="020B0604020202020204" pitchFamily="34" charset="0"/>
              </a:rPr>
              <a:t>His intuitive approach included:</a:t>
            </a:r>
          </a:p>
          <a:p>
            <a:pPr lvl="1"/>
            <a:r>
              <a:rPr lang="en-GB" altLang="en-US" sz="2000" dirty="0">
                <a:latin typeface="Arial" panose="020B0604020202020204" pitchFamily="34" charset="0"/>
                <a:cs typeface="Arial" panose="020B0604020202020204" pitchFamily="34" charset="0"/>
              </a:rPr>
              <a:t>Pattern recognition</a:t>
            </a:r>
          </a:p>
          <a:p>
            <a:pPr lvl="1"/>
            <a:r>
              <a:rPr lang="en-GB" altLang="en-US" sz="2000" dirty="0">
                <a:latin typeface="Arial" panose="020B0604020202020204" pitchFamily="34" charset="0"/>
                <a:cs typeface="Arial" panose="020B0604020202020204" pitchFamily="34" charset="0"/>
              </a:rPr>
              <a:t>Quick judgement</a:t>
            </a:r>
          </a:p>
          <a:p>
            <a:pPr lvl="1"/>
            <a:r>
              <a:rPr lang="en-GB" altLang="en-US" sz="2000" dirty="0">
                <a:latin typeface="Arial" panose="020B0604020202020204" pitchFamily="34" charset="0"/>
                <a:cs typeface="Arial" panose="020B0604020202020204" pitchFamily="34" charset="0"/>
              </a:rPr>
              <a:t>Gut feeling</a:t>
            </a:r>
          </a:p>
          <a:p>
            <a:pPr lvl="1"/>
            <a:r>
              <a:rPr lang="en-GB" altLang="en-US" sz="2000" dirty="0">
                <a:latin typeface="Arial" panose="020B0604020202020204" pitchFamily="34" charset="0"/>
                <a:cs typeface="Arial" panose="020B0604020202020204" pitchFamily="34" charset="0"/>
              </a:rPr>
              <a:t>Experience-driven</a:t>
            </a:r>
          </a:p>
          <a:p>
            <a:pPr lvl="1"/>
            <a:r>
              <a:rPr lang="en-GB" altLang="en-US" sz="2000" dirty="0">
                <a:latin typeface="Arial" panose="020B0604020202020204" pitchFamily="34" charset="0"/>
                <a:cs typeface="Arial" panose="020B0604020202020204" pitchFamily="34" charset="0"/>
              </a:rPr>
              <a:t>Big picture thinking</a:t>
            </a:r>
            <a:endParaRPr lang="en-GB" altLang="en-US" sz="16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3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1200329"/>
          </a:xfrm>
          <a:prstGeom prst="rect">
            <a:avLst/>
          </a:prstGeom>
          <a:noFill/>
        </p:spPr>
        <p:txBody>
          <a:bodyPr wrap="square">
            <a:spAutoFit/>
          </a:bodyPr>
          <a:lstStyle/>
          <a:p>
            <a:r>
              <a:rPr lang="en-GB" altLang="en-US" sz="2400" dirty="0">
                <a:latin typeface="Arial" panose="020B0604020202020204" pitchFamily="34" charset="0"/>
                <a:cs typeface="Arial" panose="020B0604020202020204" pitchFamily="34" charset="0"/>
              </a:rPr>
              <a:t>Lets play a game!</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371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38AD6-3F08-78C6-95AB-FD82AC3E995C}"/>
              </a:ext>
            </a:extLst>
          </p:cNvPr>
          <p:cNvSpPr>
            <a:spLocks noGrp="1"/>
          </p:cNvSpPr>
          <p:nvPr>
            <p:ph type="ctrTitle"/>
          </p:nvPr>
        </p:nvSpPr>
        <p:spPr/>
        <p:txBody>
          <a:bodyPr/>
          <a:lstStyle/>
          <a:p>
            <a:r>
              <a:rPr lang="en-GB" dirty="0"/>
              <a:t>Break</a:t>
            </a:r>
          </a:p>
        </p:txBody>
      </p:sp>
      <p:sp>
        <p:nvSpPr>
          <p:cNvPr id="3" name="Subtitle 2">
            <a:extLst>
              <a:ext uri="{FF2B5EF4-FFF2-40B4-BE49-F238E27FC236}">
                <a16:creationId xmlns:a16="http://schemas.microsoft.com/office/drawing/2014/main" id="{3C811506-710F-11AE-96D0-DEB72B57179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2162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8" name="Picture 4" descr="Multi-Criteria Decision Making ...">
            <a:extLst>
              <a:ext uri="{FF2B5EF4-FFF2-40B4-BE49-F238E27FC236}">
                <a16:creationId xmlns:a16="http://schemas.microsoft.com/office/drawing/2014/main" id="{FCB1359B-BCA6-5554-1AF5-A52D12CCD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650" y="3429000"/>
            <a:ext cx="2886075" cy="1581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60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dirty="0">
                <a:latin typeface="Arial" panose="020B0604020202020204" pitchFamily="34" charset="0"/>
                <a:cs typeface="Arial" panose="020B0604020202020204" pitchFamily="34" charset="0"/>
              </a:rPr>
              <a:t>Confirmation bias </a:t>
            </a:r>
            <a:r>
              <a:rPr lang="en-GB" altLang="en-US" sz="2000" dirty="0">
                <a:latin typeface="Arial" panose="020B0604020202020204" pitchFamily="34" charset="0"/>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dirty="0" err="1">
                <a:latin typeface="Arial" panose="020B0604020202020204" pitchFamily="34" charset="0"/>
                <a:cs typeface="Arial" panose="020B0604020202020204" pitchFamily="34" charset="0"/>
              </a:rPr>
              <a:t>Simkus</a:t>
            </a:r>
            <a:r>
              <a:rPr lang="en-GB" altLang="en-US" sz="2000" dirty="0">
                <a:latin typeface="Arial" panose="020B0604020202020204" pitchFamily="34" charset="0"/>
                <a:cs typeface="Arial" panose="020B0604020202020204" pitchFamily="34" charset="0"/>
              </a:rPr>
              <a:t>, 2023).</a:t>
            </a:r>
          </a:p>
          <a:p>
            <a:pPr marL="0" indent="0">
              <a:buNone/>
            </a:pPr>
            <a:endParaRPr lang="en-GB" altLang="en-US" sz="2000" dirty="0">
              <a:latin typeface="+mj-lt"/>
              <a:cs typeface="Arial" panose="020B0604020202020204" pitchFamily="34" charset="0"/>
            </a:endParaRPr>
          </a:p>
          <a:p>
            <a:pPr marL="0" indent="0">
              <a:buNone/>
            </a:pPr>
            <a:r>
              <a:rPr lang="en-GB" altLang="en-US" sz="2000" b="1" dirty="0">
                <a:latin typeface="Arial" panose="020B0604020202020204" pitchFamily="34" charset="0"/>
                <a:cs typeface="Arial" panose="020B0604020202020204" pitchFamily="34" charset="0"/>
              </a:rPr>
              <a:t>Anchoring bias </a:t>
            </a:r>
            <a:r>
              <a:rPr lang="en-GB" altLang="en-US"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Group decision making</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BF364D-CA0A-5299-A24F-117720E3F3C0}"/>
              </a:ext>
            </a:extLst>
          </p:cNvPr>
          <p:cNvSpPr txBox="1"/>
          <p:nvPr/>
        </p:nvSpPr>
        <p:spPr>
          <a:xfrm>
            <a:off x="53340" y="1142682"/>
            <a:ext cx="8124528" cy="3019416"/>
          </a:xfrm>
          <a:prstGeom prst="rect">
            <a:avLst/>
          </a:prstGeom>
          <a:noFill/>
        </p:spPr>
        <p:txBody>
          <a:bodyPr wrap="square">
            <a:spAutoFit/>
          </a:bodyPr>
          <a:lstStyle/>
          <a:p>
            <a:pPr marL="342900" indent="-342900">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Consensus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Striving for agreement among team members.</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Accountability</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Clarify who is accountable for the decision.</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Voting Mechanisms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Understand voting rules (simple majority, two-thirds, etc.).</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3074" name="Picture 2" descr="Effective Group Decision-Making ...">
            <a:extLst>
              <a:ext uri="{FF2B5EF4-FFF2-40B4-BE49-F238E27FC236}">
                <a16:creationId xmlns:a16="http://schemas.microsoft.com/office/drawing/2014/main" id="{6A5249EB-672F-076D-7957-E76A13222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713" y="411511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068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F7A00-C8A0-23D2-09B8-2EBA923C4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421361-9110-BF7F-F5A9-65642B910DDE}"/>
              </a:ext>
            </a:extLst>
          </p:cNvPr>
          <p:cNvSpPr>
            <a:spLocks noGrp="1"/>
          </p:cNvSpPr>
          <p:nvPr>
            <p:ph type="title"/>
          </p:nvPr>
        </p:nvSpPr>
        <p:spPr>
          <a:xfrm>
            <a:off x="457199" y="274638"/>
            <a:ext cx="8124529" cy="1050924"/>
          </a:xfrm>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44CEF544-A85C-E9E1-A2DC-FD06524EB9B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5711C7-5694-D688-F7EA-EBE8B6B632E5}"/>
              </a:ext>
            </a:extLst>
          </p:cNvPr>
          <p:cNvSpPr txBox="1"/>
          <p:nvPr/>
        </p:nvSpPr>
        <p:spPr>
          <a:xfrm>
            <a:off x="952500" y="1417638"/>
            <a:ext cx="7239000" cy="3970318"/>
          </a:xfrm>
          <a:prstGeom prst="rect">
            <a:avLst/>
          </a:prstGeom>
          <a:noFill/>
        </p:spPr>
        <p:txBody>
          <a:bodyPr wrap="square">
            <a:spAutoFit/>
          </a:bodyPr>
          <a:lstStyle/>
          <a:p>
            <a:r>
              <a:rPr lang="en-GB" sz="2000" b="0" i="0" dirty="0">
                <a:effectLst/>
              </a:rPr>
              <a:t>The </a:t>
            </a:r>
            <a:r>
              <a:rPr lang="en-GB" sz="2000" b="1" i="0" dirty="0">
                <a:effectLst/>
              </a:rPr>
              <a:t>Vroom-Yetton Decision Model</a:t>
            </a:r>
            <a:r>
              <a:rPr lang="en-GB" sz="2000" b="0" i="0" dirty="0">
                <a:effectLst/>
              </a:rPr>
              <a:t>, also known as the Vroom-Yetton-Jago Decision Model, is a practical framework designed to help leaders determine the most effective decision-making style based on situational context</a:t>
            </a:r>
            <a:r>
              <a:rPr lang="en-GB" sz="2000" b="0" i="0" u="none" strike="noStrike" dirty="0">
                <a:effectLst/>
              </a:rPr>
              <a:t>.</a:t>
            </a:r>
            <a:r>
              <a:rPr lang="en-GB" sz="2000" b="0" i="0" dirty="0">
                <a:effectLst/>
              </a:rPr>
              <a:t> </a:t>
            </a:r>
          </a:p>
          <a:p>
            <a:endParaRPr lang="en-GB" sz="2000" dirty="0"/>
          </a:p>
          <a:p>
            <a:r>
              <a:rPr lang="en-GB" sz="2000" dirty="0"/>
              <a:t>In pairs, research the model, and answer the following questions:</a:t>
            </a:r>
          </a:p>
          <a:p>
            <a:endParaRPr lang="en-GB" sz="2000" dirty="0"/>
          </a:p>
          <a:p>
            <a:pPr marL="285750" indent="-285750">
              <a:buFont typeface="Arial" panose="020B0604020202020204" pitchFamily="34" charset="0"/>
              <a:buChar char="•"/>
            </a:pPr>
            <a:r>
              <a:rPr lang="en-GB" sz="2000" dirty="0"/>
              <a:t>What are the 5 decision-making styles?</a:t>
            </a:r>
          </a:p>
          <a:p>
            <a:pPr marL="285750" indent="-285750">
              <a:buFont typeface="Arial" panose="020B0604020202020204" pitchFamily="34" charset="0"/>
              <a:buChar char="•"/>
            </a:pPr>
            <a:r>
              <a:rPr lang="en-GB" sz="2000" dirty="0"/>
              <a:t>What are the 7 critical questions? </a:t>
            </a:r>
          </a:p>
          <a:p>
            <a:pPr marL="285750" indent="-285750">
              <a:buFont typeface="Arial" panose="020B0604020202020204" pitchFamily="34" charset="0"/>
              <a:buChar char="•"/>
            </a:pPr>
            <a:r>
              <a:rPr lang="en-GB" sz="2000" dirty="0"/>
              <a:t>What are the benefits of using the model? </a:t>
            </a:r>
          </a:p>
          <a:p>
            <a:endParaRPr lang="en-GB" sz="1600" dirty="0"/>
          </a:p>
          <a:p>
            <a:endParaRPr lang="en-GB" sz="1600" dirty="0"/>
          </a:p>
        </p:txBody>
      </p:sp>
    </p:spTree>
    <p:extLst>
      <p:ext uri="{BB962C8B-B14F-4D97-AF65-F5344CB8AC3E}">
        <p14:creationId xmlns:p14="http://schemas.microsoft.com/office/powerpoint/2010/main" val="862007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What to consider when implementing a resilient decision</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8D5C5E-D869-D2D1-22F6-B2D2E35CDBC2}"/>
              </a:ext>
            </a:extLst>
          </p:cNvPr>
          <p:cNvSpPr txBox="1"/>
          <p:nvPr/>
        </p:nvSpPr>
        <p:spPr>
          <a:xfrm>
            <a:off x="327306" y="1443841"/>
            <a:ext cx="8237220" cy="3970318"/>
          </a:xfrm>
          <a:prstGeom prst="rect">
            <a:avLst/>
          </a:prstGeom>
          <a:noFill/>
        </p:spPr>
        <p:txBody>
          <a:bodyPr wrap="square">
            <a:spAutoFit/>
          </a:bodyPr>
          <a:lstStyle/>
          <a:p>
            <a:pPr marL="285750" indent="-285750">
              <a:buFont typeface="Arial" panose="020B0604020202020204" pitchFamily="34" charset="0"/>
              <a:buChar char="•"/>
            </a:pPr>
            <a:r>
              <a:rPr lang="en-GB">
                <a:solidFill>
                  <a:srgbClr val="333333"/>
                </a:solidFill>
                <a:latin typeface="&amp;quot"/>
              </a:rPr>
              <a:t>What business relationships might be impacted?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are required to implement the chosen solution?</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Are there other decisions to be made to make the chosen solution a reality?</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Who needs to know about the decision? Consider the stakeholders list.</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3416843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Components of Effective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525780" y="1615441"/>
            <a:ext cx="8442960" cy="4040786"/>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Identify key elements when formulating recommendations: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Research</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Conduct in-depth research to support your recommendations.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Data Analysis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Validate recommendations using relevant data and statistics.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Market Trends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Assess current market trends and competitor strategies.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Risk Assessment</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Consider potential risks and benefits.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70952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Presenting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982980" y="1516380"/>
            <a:ext cx="7094220" cy="4334969"/>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Tips for presenting recommendations to stakeholders: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Clarity</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Clearly articulate the recommendation.</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Justification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Explain why the recommendation is beneficial.</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Alternatives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Discuss alternative approaches.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Implementation Plan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Outline steps for execution</a:t>
            </a:r>
            <a:r>
              <a:rPr lang="en-GB" sz="12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p>
          <a:p>
            <a:pPr lvl="1">
              <a:lnSpc>
                <a:spcPct val="107000"/>
              </a:lnSpc>
              <a:spcAft>
                <a:spcPts val="800"/>
              </a:spcAft>
              <a:buSzPts val="1000"/>
              <a:tabLst>
                <a:tab pos="914400" algn="l"/>
              </a:tabLst>
            </a:pPr>
            <a:endParaRPr lang="en-GB" sz="11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86191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Implementation Plan-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3A35F51-5686-1641-8422-A2C6CB3C55BD}"/>
              </a:ext>
            </a:extLst>
          </p:cNvPr>
          <p:cNvPicPr>
            <a:picLocks noChangeAspect="1"/>
          </p:cNvPicPr>
          <p:nvPr/>
        </p:nvPicPr>
        <p:blipFill>
          <a:blip r:embed="rId3"/>
          <a:stretch>
            <a:fillRect/>
          </a:stretch>
        </p:blipFill>
        <p:spPr>
          <a:xfrm>
            <a:off x="1283569" y="1325562"/>
            <a:ext cx="6576862" cy="4112820"/>
          </a:xfrm>
          <a:prstGeom prst="rect">
            <a:avLst/>
          </a:prstGeom>
        </p:spPr>
      </p:pic>
    </p:spTree>
    <p:extLst>
      <p:ext uri="{BB962C8B-B14F-4D97-AF65-F5344CB8AC3E}">
        <p14:creationId xmlns:p14="http://schemas.microsoft.com/office/powerpoint/2010/main" val="3652392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a:t>Problem of the week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070A57-EF43-0C53-6AE8-AE4A2FB18648}"/>
              </a:ext>
            </a:extLst>
          </p:cNvPr>
          <p:cNvSpPr txBox="1"/>
          <p:nvPr/>
        </p:nvSpPr>
        <p:spPr>
          <a:xfrm>
            <a:off x="914401" y="1325562"/>
            <a:ext cx="8002384" cy="4154984"/>
          </a:xfrm>
          <a:prstGeom prst="rect">
            <a:avLst/>
          </a:prstGeom>
          <a:noFill/>
        </p:spPr>
        <p:txBody>
          <a:bodyPr wrap="square">
            <a:spAutoFit/>
          </a:bodyPr>
          <a:lstStyle/>
          <a:p>
            <a:pPr algn="l"/>
            <a:r>
              <a:rPr lang="en-GB" sz="2400" b="0" i="0" dirty="0">
                <a:effectLst/>
                <a:latin typeface="fkGroteskNeue"/>
              </a:rPr>
              <a:t>You are the CEO of </a:t>
            </a:r>
            <a:r>
              <a:rPr lang="en-GB" sz="2400" b="0" i="0" dirty="0" err="1">
                <a:effectLst/>
                <a:latin typeface="fkGroteskNeue"/>
              </a:rPr>
              <a:t>TechInnovate</a:t>
            </a:r>
            <a:r>
              <a:rPr lang="en-GB" sz="2400" b="0" i="0" dirty="0">
                <a:effectLst/>
                <a:latin typeface="fkGroteskNeue"/>
              </a:rPr>
              <a:t>, a medium-sized software company with 150 employees. The company specialises in developing customer relationship management (CRM) software for small to medium businesses. Due to a sudden global economic recession, many of your clients are cutting back on their tech spending, resulting in a 30% drop in sales over the last quarter.</a:t>
            </a:r>
          </a:p>
          <a:p>
            <a:pPr algn="l"/>
            <a:endParaRPr lang="en-GB" sz="2400" b="0" i="0" dirty="0">
              <a:effectLst/>
              <a:latin typeface="fkGroteskNeue"/>
            </a:endParaRPr>
          </a:p>
          <a:p>
            <a:pPr marL="342900" indent="-342900" algn="l">
              <a:buFont typeface="Arial" panose="020B0604020202020204" pitchFamily="34" charset="0"/>
              <a:buChar char="•"/>
            </a:pPr>
            <a:r>
              <a:rPr lang="en-GB" sz="2400" dirty="0">
                <a:solidFill>
                  <a:srgbClr val="111111"/>
                </a:solidFill>
                <a:latin typeface="fkGroteskNeue"/>
                <a:cs typeface="Arial" panose="020B0604020202020204" pitchFamily="34" charset="0"/>
              </a:rPr>
              <a:t>List 3 possible actions to address the crisis.</a:t>
            </a:r>
          </a:p>
          <a:p>
            <a:pPr marL="342900" indent="-342900" algn="l">
              <a:buFont typeface="Arial" panose="020B0604020202020204" pitchFamily="34" charset="0"/>
              <a:buChar char="•"/>
            </a:pPr>
            <a:r>
              <a:rPr lang="en-GB" sz="2400" b="0" i="0" dirty="0">
                <a:solidFill>
                  <a:srgbClr val="111111"/>
                </a:solidFill>
                <a:effectLst/>
                <a:latin typeface="fkGroteskNeue"/>
                <a:cs typeface="Arial" panose="020B0604020202020204" pitchFamily="34" charset="0"/>
              </a:rPr>
              <a:t>Apply the Vr</a:t>
            </a:r>
            <a:r>
              <a:rPr lang="en-GB" sz="2400" dirty="0">
                <a:solidFill>
                  <a:srgbClr val="111111"/>
                </a:solidFill>
                <a:latin typeface="fkGroteskNeue"/>
                <a:cs typeface="Arial" panose="020B0604020202020204" pitchFamily="34" charset="0"/>
              </a:rPr>
              <a:t>oom-Yetton model and choose the style you think is best for this situation.</a:t>
            </a:r>
            <a:endParaRPr lang="en-GB" sz="3600" b="0" i="0" dirty="0">
              <a:solidFill>
                <a:srgbClr val="11111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715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Crossword</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9526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Resources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0E57BD-49A3-4D49-A22F-C93B1C7440F8}"/>
              </a:ext>
            </a:extLst>
          </p:cNvPr>
          <p:cNvSpPr txBox="1"/>
          <p:nvPr/>
        </p:nvSpPr>
        <p:spPr>
          <a:xfrm>
            <a:off x="340396" y="1223683"/>
            <a:ext cx="8581728" cy="3539430"/>
          </a:xfrm>
          <a:prstGeom prst="rect">
            <a:avLst/>
          </a:prstGeom>
          <a:noFill/>
        </p:spPr>
        <p:txBody>
          <a:bodyPr wrap="square">
            <a:spAutoFit/>
          </a:bodyPr>
          <a:lstStyle/>
          <a:p>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a:solidFill>
                  <a:srgbClr val="3A3A3A"/>
                </a:solidFill>
                <a:latin typeface="Source Sans Pro" panose="020B0503030403020204" pitchFamily="34" charset="0"/>
              </a:rPr>
              <a:t>CIPD (2023) </a:t>
            </a:r>
            <a:r>
              <a:rPr lang="en-GB" sz="1400" i="1" dirty="0">
                <a:solidFill>
                  <a:srgbClr val="3A3A3A"/>
                </a:solidFill>
                <a:latin typeface="Source Sans Pro" panose="020B0503030403020204" pitchFamily="34" charset="0"/>
              </a:rPr>
              <a:t>Evidence-based practice for effective decision-making. </a:t>
            </a:r>
            <a:r>
              <a:rPr lang="en-GB" sz="1400" dirty="0">
                <a:solidFill>
                  <a:srgbClr val="3A3A3A"/>
                </a:solidFill>
                <a:latin typeface="Source Sans Pro" panose="020B0503030403020204" pitchFamily="34" charset="0"/>
              </a:rPr>
              <a:t>Available at: </a:t>
            </a:r>
            <a:r>
              <a:rPr lang="en-GB" sz="1400" dirty="0">
                <a:hlinkClick r:id="rId3"/>
              </a:rPr>
              <a:t>Evidence-based practice for effective decision-making | Factsheets | CIPD</a:t>
            </a:r>
            <a:r>
              <a:rPr lang="en-GB" sz="1400" dirty="0"/>
              <a:t>. (Accessed: 17 October 2024).</a:t>
            </a:r>
          </a:p>
          <a:p>
            <a:pPr marL="285750" indent="-285750">
              <a:buFont typeface="Arial" panose="020B0604020202020204" pitchFamily="34" charset="0"/>
              <a:buChar char="•"/>
            </a:pPr>
            <a:r>
              <a:rPr lang="en-GB" sz="1400" dirty="0"/>
              <a:t>Klein, G. (2004) </a:t>
            </a:r>
            <a:r>
              <a:rPr lang="en-GB" sz="1400" i="1" dirty="0"/>
              <a:t>The Power of Intuition: How to Use Your Gut Feelings to Make Better Decisions at Work</a:t>
            </a:r>
            <a:r>
              <a:rPr lang="en-GB" sz="1400" dirty="0"/>
              <a:t>. Location unknown: Crown Currency.</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Koechlin, E. (2020) ‘Human Decision-Making beyond the Rational Decision Theory’, </a:t>
            </a:r>
            <a:r>
              <a:rPr lang="en-GB" sz="1400" b="0" i="1" dirty="0">
                <a:solidFill>
                  <a:srgbClr val="3A3A3A"/>
                </a:solidFill>
                <a:effectLst/>
                <a:latin typeface="Source Sans Pro" panose="020B0503030403020204" pitchFamily="34" charset="0"/>
              </a:rPr>
              <a:t>Trends in cognitive sciences</a:t>
            </a:r>
            <a:r>
              <a:rPr lang="en-GB" sz="1400" b="0" i="0" dirty="0">
                <a:solidFill>
                  <a:srgbClr val="3A3A3A"/>
                </a:solidFill>
                <a:effectLst/>
                <a:latin typeface="Source Sans Pro" panose="020B0503030403020204" pitchFamily="34" charset="0"/>
              </a:rPr>
              <a:t>, 24(1), pp. 4–6. Available at: </a:t>
            </a:r>
            <a:r>
              <a:rPr lang="en-GB" sz="1400" b="0" i="0" dirty="0">
                <a:solidFill>
                  <a:srgbClr val="3A3A3A"/>
                </a:solidFill>
                <a:effectLst/>
                <a:latin typeface="Source Sans Pro" panose="020B0503030403020204" pitchFamily="34" charset="0"/>
                <a:hlinkClick r:id="rId4"/>
              </a:rPr>
              <a:t>https://doi.org/10.1016/j.tics.2019.11.001</a:t>
            </a:r>
            <a:r>
              <a:rPr lang="en-GB" sz="1400" b="0" i="0" dirty="0">
                <a:solidFill>
                  <a:srgbClr val="3A3A3A"/>
                </a:solidFill>
                <a:effectLst/>
                <a:latin typeface="Source Sans Pro" panose="020B0503030403020204" pitchFamily="34" charset="0"/>
              </a:rPr>
              <a:t>.</a:t>
            </a:r>
          </a:p>
          <a:p>
            <a:pPr marL="285750" indent="-285750">
              <a:buFont typeface="Arial" panose="020B0604020202020204" pitchFamily="34" charset="0"/>
              <a:buChar char="•"/>
            </a:pPr>
            <a:r>
              <a:rPr lang="en-GB" sz="1400" b="0" i="0" dirty="0" err="1">
                <a:solidFill>
                  <a:srgbClr val="3A3A3A"/>
                </a:solidFill>
                <a:effectLst/>
                <a:latin typeface="Source Sans Pro" panose="020B0503030403020204" pitchFamily="34" charset="0"/>
              </a:rPr>
              <a:t>Mls</a:t>
            </a:r>
            <a:r>
              <a:rPr lang="en-GB" sz="1400" b="0" i="0" dirty="0">
                <a:solidFill>
                  <a:srgbClr val="3A3A3A"/>
                </a:solidFill>
                <a:effectLst/>
                <a:latin typeface="Source Sans Pro" panose="020B0503030403020204" pitchFamily="34" charset="0"/>
              </a:rPr>
              <a:t>, K. and </a:t>
            </a:r>
            <a:r>
              <a:rPr lang="en-GB" sz="1400" b="0" i="0" dirty="0" err="1">
                <a:solidFill>
                  <a:srgbClr val="3A3A3A"/>
                </a:solidFill>
                <a:effectLst/>
                <a:latin typeface="Source Sans Pro" panose="020B0503030403020204" pitchFamily="34" charset="0"/>
              </a:rPr>
              <a:t>Otĉenáŝková</a:t>
            </a:r>
            <a:r>
              <a:rPr lang="en-GB" sz="1400" b="0" i="0" dirty="0">
                <a:solidFill>
                  <a:srgbClr val="3A3A3A"/>
                </a:solidFill>
                <a:effectLst/>
                <a:latin typeface="Source Sans Pro" panose="020B0503030403020204" pitchFamily="34" charset="0"/>
              </a:rPr>
              <a:t>, T. (2013) ‘Analysis of Complex Decisional Situations in Companies with the Support of AHP Extension of Vroom-Yetton Contingency Model’, </a:t>
            </a:r>
            <a:r>
              <a:rPr lang="en-GB" sz="1400" b="0" i="1" dirty="0">
                <a:solidFill>
                  <a:srgbClr val="3A3A3A"/>
                </a:solidFill>
                <a:effectLst/>
                <a:latin typeface="Source Sans Pro" panose="020B0503030403020204" pitchFamily="34" charset="0"/>
              </a:rPr>
              <a:t>IFAC Proceedings Volumes</a:t>
            </a:r>
            <a:r>
              <a:rPr lang="en-GB" sz="1400" b="0" i="0" dirty="0">
                <a:solidFill>
                  <a:srgbClr val="3A3A3A"/>
                </a:solidFill>
                <a:effectLst/>
                <a:latin typeface="Source Sans Pro" panose="020B0503030403020204" pitchFamily="34" charset="0"/>
              </a:rPr>
              <a:t>, 46(9), pp. 549–554. Available at: https://doi.org/10.3182/20130619-3-RU-3018.00546.</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Myers, E. (2023) </a:t>
            </a:r>
            <a:r>
              <a:rPr lang="en-GB" sz="1400" b="0" i="1" dirty="0">
                <a:solidFill>
                  <a:srgbClr val="3A3A3A"/>
                </a:solidFill>
                <a:effectLst/>
                <a:latin typeface="Source Sans Pro" panose="020B0503030403020204" pitchFamily="34" charset="0"/>
              </a:rPr>
              <a:t>Anchoring Bias &amp; Adjustment Heuristic: Definition and Examples. </a:t>
            </a:r>
            <a:r>
              <a:rPr lang="en-GB" sz="1400" b="0" i="0" dirty="0">
                <a:solidFill>
                  <a:srgbClr val="3A3A3A"/>
                </a:solidFill>
                <a:effectLst/>
                <a:latin typeface="Source Sans Pro" panose="020B0503030403020204" pitchFamily="34" charset="0"/>
              </a:rPr>
              <a:t>Available at: </a:t>
            </a:r>
            <a:r>
              <a:rPr lang="en-GB" sz="1400" dirty="0">
                <a:hlinkClick r:id="rId5"/>
              </a:rPr>
              <a:t>Anchoring Bias and Adjustment Heuristic in Psychology (simplypsychology.org)</a:t>
            </a:r>
            <a:r>
              <a:rPr lang="en-GB" sz="1400" dirty="0"/>
              <a:t> (Accessed: 17 October 2024).</a:t>
            </a:r>
            <a:endParaRPr lang="en-GB" sz="14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400" dirty="0" err="1">
                <a:solidFill>
                  <a:srgbClr val="3A3A3A"/>
                </a:solidFill>
                <a:latin typeface="Source Sans Pro" panose="020B0503030403020204" pitchFamily="34" charset="0"/>
              </a:rPr>
              <a:t>Simkus</a:t>
            </a:r>
            <a:r>
              <a:rPr lang="en-GB" sz="1400" dirty="0">
                <a:solidFill>
                  <a:srgbClr val="3A3A3A"/>
                </a:solidFill>
                <a:latin typeface="Source Sans Pro" panose="020B0503030403020204" pitchFamily="34" charset="0"/>
              </a:rPr>
              <a:t>, J. (2023) </a:t>
            </a:r>
            <a:r>
              <a:rPr lang="en-GB" sz="1400" i="1" dirty="0">
                <a:solidFill>
                  <a:srgbClr val="3A3A3A"/>
                </a:solidFill>
                <a:latin typeface="Source Sans Pro" panose="020B0503030403020204" pitchFamily="34" charset="0"/>
              </a:rPr>
              <a:t>Confirmation Bias In Psychology: Definition &amp; Examples. </a:t>
            </a:r>
            <a:r>
              <a:rPr lang="en-GB" sz="1400" dirty="0">
                <a:solidFill>
                  <a:srgbClr val="3A3A3A"/>
                </a:solidFill>
                <a:latin typeface="Source Sans Pro" panose="020B0503030403020204" pitchFamily="34" charset="0"/>
              </a:rPr>
              <a:t>Available at: </a:t>
            </a:r>
            <a:r>
              <a:rPr lang="en-GB" sz="1400" dirty="0">
                <a:hlinkClick r:id="rId6"/>
              </a:rPr>
              <a:t>Confirmation Bias In Psychology: Definition &amp; Examples (simplypsychology.org)</a:t>
            </a:r>
            <a:r>
              <a:rPr lang="en-GB" sz="1400" dirty="0"/>
              <a:t> (Accessed: 17 October 2024).</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Stacey, R.D. (2011) </a:t>
            </a:r>
            <a:r>
              <a:rPr lang="en-GB" sz="1400" b="0" i="1" dirty="0">
                <a:solidFill>
                  <a:srgbClr val="3A3A3A"/>
                </a:solidFill>
                <a:effectLst/>
                <a:latin typeface="Source Sans Pro" panose="020B0503030403020204" pitchFamily="34" charset="0"/>
              </a:rPr>
              <a:t>Strategic management and organisational dynamics : the challenge of complexity to ways of thinking about organisations</a:t>
            </a:r>
            <a:r>
              <a:rPr lang="en-GB" sz="1400" b="0" i="0" dirty="0">
                <a:solidFill>
                  <a:srgbClr val="3A3A3A"/>
                </a:solidFill>
                <a:effectLst/>
                <a:latin typeface="Source Sans Pro" panose="020B0503030403020204" pitchFamily="34" charset="0"/>
              </a:rPr>
              <a:t>. 6th ed. Place of publication not identified: Financial Times Prentice Hall.</a:t>
            </a:r>
          </a:p>
        </p:txBody>
      </p:sp>
    </p:spTree>
    <p:extLst>
      <p:ext uri="{BB962C8B-B14F-4D97-AF65-F5344CB8AC3E}">
        <p14:creationId xmlns:p14="http://schemas.microsoft.com/office/powerpoint/2010/main" val="2830480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4253</Words>
  <Application>Microsoft Office PowerPoint</Application>
  <PresentationFormat>On-screen Show (4:3)</PresentationFormat>
  <Paragraphs>402</Paragraphs>
  <Slides>27</Slides>
  <Notes>27</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27</vt:i4>
      </vt:variant>
    </vt:vector>
  </HeadingPairs>
  <TitlesOfParts>
    <vt:vector size="44" baseType="lpstr">
      <vt:lpstr>&amp;quot</vt:lpstr>
      <vt:lpstr>__fkGroteskNeue_598ab8</vt:lpstr>
      <vt:lpstr>fkGroteskNeue</vt:lpstr>
      <vt:lpstr>Inter</vt:lpstr>
      <vt:lpstr>Myriad Pro</vt:lpstr>
      <vt:lpstr>var(--font-berkeley-mono)</vt:lpstr>
      <vt:lpstr>var(--font-fk-grotesk)</vt:lpstr>
      <vt:lpstr>Aptos</vt:lpstr>
      <vt:lpstr>Arial</vt:lpstr>
      <vt:lpstr>Calibri</vt:lpstr>
      <vt:lpstr>Courier New</vt:lpstr>
      <vt:lpstr>Noto Sans</vt:lpstr>
      <vt:lpstr>Open Sans</vt:lpstr>
      <vt:lpstr>Roboto</vt:lpstr>
      <vt:lpstr>Source Sans Pro</vt:lpstr>
      <vt:lpstr>Symbol</vt:lpstr>
      <vt:lpstr>20140311PresentationUWTSDTemplate</vt:lpstr>
      <vt:lpstr>Certificate of Higher Education in Employability Skills  Problem Solving and Innovation (BMSW4014)  </vt:lpstr>
      <vt:lpstr>Agenda </vt:lpstr>
      <vt:lpstr>Recap</vt:lpstr>
      <vt:lpstr>Decision making models</vt:lpstr>
      <vt:lpstr>Rational decision making </vt:lpstr>
      <vt:lpstr>Rational decision making – Example 1 </vt:lpstr>
      <vt:lpstr>Rational decision making – Example 2 </vt:lpstr>
      <vt:lpstr>Bounded rationality model (1)</vt:lpstr>
      <vt:lpstr>Bounded rationality model (2)</vt:lpstr>
      <vt:lpstr>Bounded rationality – Example 1</vt:lpstr>
      <vt:lpstr>Bounded rationality – Example 2 </vt:lpstr>
      <vt:lpstr>Intuitive decision making (1) </vt:lpstr>
      <vt:lpstr>Intuitive decision making (2) </vt:lpstr>
      <vt:lpstr>Intuitive decision making - Example</vt:lpstr>
      <vt:lpstr>Activity</vt:lpstr>
      <vt:lpstr>Break</vt:lpstr>
      <vt:lpstr>Factors influencing decision making </vt:lpstr>
      <vt:lpstr>Cognitive bias</vt:lpstr>
      <vt:lpstr>Group decision making</vt:lpstr>
      <vt:lpstr>Activity</vt:lpstr>
      <vt:lpstr>What to consider when implementing a resilient decision</vt:lpstr>
      <vt:lpstr>Components of Effective Recommendations</vt:lpstr>
      <vt:lpstr>Presenting recommendations</vt:lpstr>
      <vt:lpstr>Implementation Plan- Example</vt:lpstr>
      <vt:lpstr>Problem of the week</vt:lpstr>
      <vt:lpstr>Crossword</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Wilkin</cp:lastModifiedBy>
  <cp:revision>6</cp:revision>
  <dcterms:created xsi:type="dcterms:W3CDTF">2017-12-11T18:00:04Z</dcterms:created>
  <dcterms:modified xsi:type="dcterms:W3CDTF">2026-05-18T08:16:01Z</dcterms:modified>
</cp:coreProperties>
</file>