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56" r:id="rId2"/>
    <p:sldId id="258" r:id="rId3"/>
    <p:sldId id="259" r:id="rId4"/>
    <p:sldId id="260" r:id="rId5"/>
    <p:sldId id="261"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5657" autoAdjust="0"/>
  </p:normalViewPr>
  <p:slideViewPr>
    <p:cSldViewPr snapToGrid="0">
      <p:cViewPr varScale="1">
        <p:scale>
          <a:sx n="52" d="100"/>
          <a:sy n="52" d="100"/>
        </p:scale>
        <p:origin x="581" y="2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2331A9-C5E1-4DF6-97A2-A86EDAF05E82}"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643D76-BCBC-48BC-AA4C-BCF47D362D43}" type="slidenum">
              <a:rPr lang="en-US" smtClean="0"/>
              <a:t>‹#›</a:t>
            </a:fld>
            <a:endParaRPr lang="en-US"/>
          </a:p>
        </p:txBody>
      </p:sp>
    </p:spTree>
    <p:extLst>
      <p:ext uri="{BB962C8B-B14F-4D97-AF65-F5344CB8AC3E}">
        <p14:creationId xmlns:p14="http://schemas.microsoft.com/office/powerpoint/2010/main" val="325959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will describe self-awareness </a:t>
            </a:r>
            <a:r>
              <a:rPr lang="en-GB" sz="1200" dirty="0">
                <a:latin typeface="Times New Roman" panose="02020603050405020304" pitchFamily="18" charset="0"/>
                <a:cs typeface="Times New Roman" panose="02020603050405020304" pitchFamily="18" charset="0"/>
              </a:rPr>
              <a:t>for </a:t>
            </a:r>
            <a:r>
              <a:rPr lang="en-GB" sz="1200" dirty="0">
                <a:highlight>
                  <a:srgbClr val="FFFF00"/>
                </a:highlight>
                <a:latin typeface="Times New Roman" panose="02020603050405020304" pitchFamily="18" charset="0"/>
                <a:cs typeface="Times New Roman" panose="02020603050405020304" pitchFamily="18" charset="0"/>
              </a:rPr>
              <a:t>Healthcare Assistant (HCA) in St Thomas’ Hospital</a:t>
            </a:r>
            <a:r>
              <a:rPr lang="en-GB" sz="1200" kern="1200" dirty="0">
                <a:solidFill>
                  <a:schemeClr val="tx1"/>
                </a:solidFill>
                <a:effectLst/>
                <a:latin typeface="+mn-lt"/>
                <a:ea typeface="+mn-ea"/>
                <a:cs typeface="+mn-cs"/>
              </a:rPr>
              <a:t>, which is an essential role in the UK Health and Social Care sector. It is centred on the use of a SWOT analysis to describe the strengths,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weaknesses</a:t>
            </a:r>
            <a:r>
              <a:rPr lang="en-GB" sz="1200" kern="1200" dirty="0">
                <a:solidFill>
                  <a:schemeClr val="tx1"/>
                </a:solidFill>
                <a:effectLst/>
                <a:latin typeface="+mn-lt"/>
                <a:ea typeface="+mn-ea"/>
                <a:cs typeface="+mn-cs"/>
              </a:rPr>
              <a:t>, opportunities and threats. This presentation will emphasise the fact that the identified strengths will be applied to overcome weaknesses, take advantage of opportunities, and develop a strong career development strategy.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3643D76-BCBC-48BC-AA4C-BCF47D362D43}" type="slidenum">
              <a:rPr lang="en-US" smtClean="0"/>
              <a:t>2</a:t>
            </a:fld>
            <a:endParaRPr lang="en-US"/>
          </a:p>
        </p:txBody>
      </p:sp>
    </p:spTree>
    <p:extLst>
      <p:ext uri="{BB962C8B-B14F-4D97-AF65-F5344CB8AC3E}">
        <p14:creationId xmlns:p14="http://schemas.microsoft.com/office/powerpoint/2010/main" val="1621230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 think that the ability to communicate is my best skill that helps me to interact well with colleagues and patients. Clear communication in the healthcare setting (H&amp;SC) is necessary to build a trustworthy relationship and understand the patient's needs (Choudhry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2024). Another important aspect of my personality is that I can work effectively in a team and exhibit empathy, as these qualities enable me to support others and establish trust. I have identified weaknesses. I struggle with confidence when making tough decisions in challenging situations. I should also work on time management and prioritisation. The knowledge of these areas can guide me on how to improve and utilise my strong points to counter my weak points.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3643D76-BCBC-48BC-AA4C-BCF47D362D43}" type="slidenum">
              <a:rPr lang="en-US" smtClean="0"/>
              <a:t>3</a:t>
            </a:fld>
            <a:endParaRPr lang="en-US"/>
          </a:p>
        </p:txBody>
      </p:sp>
    </p:spTree>
    <p:extLst>
      <p:ext uri="{BB962C8B-B14F-4D97-AF65-F5344CB8AC3E}">
        <p14:creationId xmlns:p14="http://schemas.microsoft.com/office/powerpoint/2010/main" val="71455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 think that I can apply my strengths to develop in a number of ways. To illustrate, I can register in different training programs that will enhance my time management skills and enable me to overcome one of my weaknesses. The strength of teamwork capacity helps to work collaboratively for better outcomes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McGuier</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2024).  Stress and burnout are the usual threats in health and social care, and I can apply my empathy and self-awareness to deal with emotions and help other people. Another opportunity that will assist me in making professional contacts and developing my confidence is attending networking events. Lastly, I will be able to utilise NHS learning programmes, where my communication abilities enable me to contribute to the fullest and obtain knowledge to mitigate the effect of limited experience.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3643D76-BCBC-48BC-AA4C-BCF47D362D43}" type="slidenum">
              <a:rPr lang="en-US" smtClean="0"/>
              <a:t>4</a:t>
            </a:fld>
            <a:endParaRPr lang="en-US"/>
          </a:p>
        </p:txBody>
      </p:sp>
    </p:spTree>
    <p:extLst>
      <p:ext uri="{BB962C8B-B14F-4D97-AF65-F5344CB8AC3E}">
        <p14:creationId xmlns:p14="http://schemas.microsoft.com/office/powerpoint/2010/main" val="981506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action plan is based on my strengths to enhance my professional growth in the area of Health and Social Care. I will also take CPD courses and planners to manage my time properly. However, to develop a level of confidence in decision-making, I will consult with senior staff and shadow. I will also take peer support and be mindful to reduce stress and burnout. Additionally, to enhance my career advancement, I will participate in the NHS learning programmes and networking opportunities. Under this plan, I will be able to develop my competencies, address my weaknesses, reduce threats, and use the opportunities more effectively to develop in the future.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3643D76-BCBC-48BC-AA4C-BCF47D362D43}" type="slidenum">
              <a:rPr lang="en-US" smtClean="0"/>
              <a:t>5</a:t>
            </a:fld>
            <a:endParaRPr lang="en-US"/>
          </a:p>
        </p:txBody>
      </p:sp>
    </p:spTree>
    <p:extLst>
      <p:ext uri="{BB962C8B-B14F-4D97-AF65-F5344CB8AC3E}">
        <p14:creationId xmlns:p14="http://schemas.microsoft.com/office/powerpoint/2010/main" val="2948197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has demonstrated that self-awareness can help me develop as a professional in the UK Health and Social Care sector. Communication, teamwork, and empathy are some of the main strengths that I identified using the SWOT analysis. I have also identified weaknesses such as time management and confidence in making decisions. Such opportunities as CPD training, mentorship and networking can assist me to grow further.</a:t>
            </a:r>
            <a:endParaRPr lang="en-US" sz="1200" kern="1200" dirty="0">
              <a:solidFill>
                <a:schemeClr val="tx1"/>
              </a:solidFill>
              <a:effectLst/>
              <a:latin typeface="+mn-lt"/>
              <a:ea typeface="+mn-ea"/>
              <a:cs typeface="+mn-cs"/>
            </a:endParaRPr>
          </a:p>
          <a:p>
            <a:pPr algn="just"/>
            <a:endParaRPr lang="en-US" dirty="0"/>
          </a:p>
        </p:txBody>
      </p:sp>
      <p:sp>
        <p:nvSpPr>
          <p:cNvPr id="4" name="Slide Number Placeholder 3"/>
          <p:cNvSpPr>
            <a:spLocks noGrp="1"/>
          </p:cNvSpPr>
          <p:nvPr>
            <p:ph type="sldNum" sz="quarter" idx="5"/>
          </p:nvPr>
        </p:nvSpPr>
        <p:spPr/>
        <p:txBody>
          <a:bodyPr/>
          <a:lstStyle/>
          <a:p>
            <a:fld id="{43643D76-BCBC-48BC-AA4C-BCF47D362D43}" type="slidenum">
              <a:rPr lang="en-US" smtClean="0"/>
              <a:t>6</a:t>
            </a:fld>
            <a:endParaRPr lang="en-US"/>
          </a:p>
        </p:txBody>
      </p:sp>
    </p:spTree>
    <p:extLst>
      <p:ext uri="{BB962C8B-B14F-4D97-AF65-F5344CB8AC3E}">
        <p14:creationId xmlns:p14="http://schemas.microsoft.com/office/powerpoint/2010/main" val="308443138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17CBD6-AAD4-4560-BAC1-B82DE1AFF9A1}"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F6414A45-19B1-4E95-A71C-67DA7C2114E9}" type="slidenum">
              <a:rPr lang="en-US" smtClean="0"/>
              <a:t>‹#›</a:t>
            </a:fld>
            <a:endParaRPr lang="en-US"/>
          </a:p>
        </p:txBody>
      </p:sp>
    </p:spTree>
    <p:extLst>
      <p:ext uri="{BB962C8B-B14F-4D97-AF65-F5344CB8AC3E}">
        <p14:creationId xmlns:p14="http://schemas.microsoft.com/office/powerpoint/2010/main" val="3631641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17CBD6-AAD4-4560-BAC1-B82DE1AFF9A1}"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14A45-19B1-4E95-A71C-67DA7C2114E9}" type="slidenum">
              <a:rPr lang="en-US" smtClean="0"/>
              <a:t>‹#›</a:t>
            </a:fld>
            <a:endParaRPr lang="en-US"/>
          </a:p>
        </p:txBody>
      </p:sp>
    </p:spTree>
    <p:extLst>
      <p:ext uri="{BB962C8B-B14F-4D97-AF65-F5344CB8AC3E}">
        <p14:creationId xmlns:p14="http://schemas.microsoft.com/office/powerpoint/2010/main" val="2762322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3B17CBD6-AAD4-4560-BAC1-B82DE1AFF9A1}" type="datetimeFigureOut">
              <a:rPr lang="en-US" smtClean="0"/>
              <a:t>10/12/2025</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F6414A45-19B1-4E95-A71C-67DA7C2114E9}" type="slidenum">
              <a:rPr lang="en-US" smtClean="0"/>
              <a:t>‹#›</a:t>
            </a:fld>
            <a:endParaRPr lang="en-US"/>
          </a:p>
        </p:txBody>
      </p:sp>
    </p:spTree>
    <p:extLst>
      <p:ext uri="{BB962C8B-B14F-4D97-AF65-F5344CB8AC3E}">
        <p14:creationId xmlns:p14="http://schemas.microsoft.com/office/powerpoint/2010/main" val="2783047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17CBD6-AAD4-4560-BAC1-B82DE1AFF9A1}"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414A45-19B1-4E95-A71C-67DA7C2114E9}" type="slidenum">
              <a:rPr lang="en-US" smtClean="0"/>
              <a:t>‹#›</a:t>
            </a:fld>
            <a:endParaRPr lang="en-US"/>
          </a:p>
        </p:txBody>
      </p:sp>
    </p:spTree>
    <p:extLst>
      <p:ext uri="{BB962C8B-B14F-4D97-AF65-F5344CB8AC3E}">
        <p14:creationId xmlns:p14="http://schemas.microsoft.com/office/powerpoint/2010/main" val="1932675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17CBD6-AAD4-4560-BAC1-B82DE1AFF9A1}" type="datetimeFigureOut">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6414A45-19B1-4E95-A71C-67DA7C2114E9}" type="slidenum">
              <a:rPr lang="en-US" smtClean="0"/>
              <a:t>‹#›</a:t>
            </a:fld>
            <a:endParaRPr lang="en-US"/>
          </a:p>
        </p:txBody>
      </p:sp>
    </p:spTree>
    <p:extLst>
      <p:ext uri="{BB962C8B-B14F-4D97-AF65-F5344CB8AC3E}">
        <p14:creationId xmlns:p14="http://schemas.microsoft.com/office/powerpoint/2010/main" val="2097086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17CBD6-AAD4-4560-BAC1-B82DE1AFF9A1}"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6414A45-19B1-4E95-A71C-67DA7C2114E9}" type="slidenum">
              <a:rPr lang="en-US" smtClean="0"/>
              <a:t>‹#›</a:t>
            </a:fld>
            <a:endParaRPr lang="en-US"/>
          </a:p>
        </p:txBody>
      </p:sp>
    </p:spTree>
    <p:extLst>
      <p:ext uri="{BB962C8B-B14F-4D97-AF65-F5344CB8AC3E}">
        <p14:creationId xmlns:p14="http://schemas.microsoft.com/office/powerpoint/2010/main" val="1653667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17CBD6-AAD4-4560-BAC1-B82DE1AFF9A1}" type="datetimeFigureOut">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6414A45-19B1-4E95-A71C-67DA7C2114E9}" type="slidenum">
              <a:rPr lang="en-US" smtClean="0"/>
              <a:t>‹#›</a:t>
            </a:fld>
            <a:endParaRPr lang="en-US"/>
          </a:p>
        </p:txBody>
      </p:sp>
    </p:spTree>
    <p:extLst>
      <p:ext uri="{BB962C8B-B14F-4D97-AF65-F5344CB8AC3E}">
        <p14:creationId xmlns:p14="http://schemas.microsoft.com/office/powerpoint/2010/main" val="441216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17CBD6-AAD4-4560-BAC1-B82DE1AFF9A1}"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F6414A45-19B1-4E95-A71C-67DA7C2114E9}" type="slidenum">
              <a:rPr lang="en-US" smtClean="0"/>
              <a:t>‹#›</a:t>
            </a:fld>
            <a:endParaRPr lang="en-US"/>
          </a:p>
        </p:txBody>
      </p:sp>
    </p:spTree>
    <p:extLst>
      <p:ext uri="{BB962C8B-B14F-4D97-AF65-F5344CB8AC3E}">
        <p14:creationId xmlns:p14="http://schemas.microsoft.com/office/powerpoint/2010/main" val="2852033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17CBD6-AAD4-4560-BAC1-B82DE1AFF9A1}" type="datetimeFigureOut">
              <a:rPr lang="en-US" smtClean="0"/>
              <a:t>10/12/2025</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F6414A45-19B1-4E95-A71C-67DA7C2114E9}" type="slidenum">
              <a:rPr lang="en-US" smtClean="0"/>
              <a:t>‹#›</a:t>
            </a:fld>
            <a:endParaRPr lang="en-US"/>
          </a:p>
        </p:txBody>
      </p:sp>
    </p:spTree>
    <p:extLst>
      <p:ext uri="{BB962C8B-B14F-4D97-AF65-F5344CB8AC3E}">
        <p14:creationId xmlns:p14="http://schemas.microsoft.com/office/powerpoint/2010/main" val="3036560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17CBD6-AAD4-4560-BAC1-B82DE1AFF9A1}"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14A45-19B1-4E95-A71C-67DA7C2114E9}" type="slidenum">
              <a:rPr lang="en-US" smtClean="0"/>
              <a:t>‹#›</a:t>
            </a:fld>
            <a:endParaRPr lang="en-US"/>
          </a:p>
        </p:txBody>
      </p:sp>
    </p:spTree>
    <p:extLst>
      <p:ext uri="{BB962C8B-B14F-4D97-AF65-F5344CB8AC3E}">
        <p14:creationId xmlns:p14="http://schemas.microsoft.com/office/powerpoint/2010/main" val="595903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17CBD6-AAD4-4560-BAC1-B82DE1AFF9A1}"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14A45-19B1-4E95-A71C-67DA7C2114E9}" type="slidenum">
              <a:rPr lang="en-US" smtClean="0"/>
              <a:t>‹#›</a:t>
            </a:fld>
            <a:endParaRPr lang="en-US"/>
          </a:p>
        </p:txBody>
      </p:sp>
    </p:spTree>
    <p:extLst>
      <p:ext uri="{BB962C8B-B14F-4D97-AF65-F5344CB8AC3E}">
        <p14:creationId xmlns:p14="http://schemas.microsoft.com/office/powerpoint/2010/main" val="3745192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3B17CBD6-AAD4-4560-BAC1-B82DE1AFF9A1}" type="datetimeFigureOut">
              <a:rPr lang="en-US" smtClean="0"/>
              <a:t>10/12/2025</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F6414A45-19B1-4E95-A71C-67DA7C2114E9}" type="slidenum">
              <a:rPr lang="en-US" smtClean="0"/>
              <a:t>‹#›</a:t>
            </a:fld>
            <a:endParaRPr lang="en-US"/>
          </a:p>
        </p:txBody>
      </p:sp>
    </p:spTree>
    <p:extLst>
      <p:ext uri="{BB962C8B-B14F-4D97-AF65-F5344CB8AC3E}">
        <p14:creationId xmlns:p14="http://schemas.microsoft.com/office/powerpoint/2010/main" val="19588900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7" Type="http://schemas.openxmlformats.org/officeDocument/2006/relationships/hyperlink" Target="https://courses.lumenlearning.com/atd-clinton-hsm111/chapter/health-care-occupation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hyperlink" Target="https://creativecommons.org/licenses/by/3.0/" TargetMode="External"/><Relationship Id="rId4" Type="http://schemas.openxmlformats.org/officeDocument/2006/relationships/hyperlink" Target="https://www.mynextmove.org/profile/summary/31-9092.00"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image" Target="../media/image4.png"/><Relationship Id="rId7"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www.flickr.com/photos/ufv/9103085026/" TargetMode="External"/><Relationship Id="rId5" Type="http://schemas.openxmlformats.org/officeDocument/2006/relationships/image" Target="../media/image7.jp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8.png"/><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emf"/></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177/10384162241231118" TargetMode="External"/><Relationship Id="rId2" Type="http://schemas.openxmlformats.org/officeDocument/2006/relationships/hyperlink" Target="https://doi.org/10.1002/9781394216147.ch8" TargetMode="External"/><Relationship Id="rId1" Type="http://schemas.openxmlformats.org/officeDocument/2006/relationships/slideLayout" Target="../slideLayouts/slideLayout2.xml"/><Relationship Id="rId5" Type="http://schemas.openxmlformats.org/officeDocument/2006/relationships/hyperlink" Target="https://doi.org/10.56294/mw20225" TargetMode="External"/><Relationship Id="rId4" Type="http://schemas.openxmlformats.org/officeDocument/2006/relationships/hyperlink" Target="https://doi.org/10.1186/s13012-024-0138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BA8D9-5FE9-E346-AEBC-9BC4F46C44E7}"/>
              </a:ext>
            </a:extLst>
          </p:cNvPr>
          <p:cNvSpPr>
            <a:spLocks noGrp="1"/>
          </p:cNvSpPr>
          <p:nvPr>
            <p:ph type="ctrTitle"/>
          </p:nvPr>
        </p:nvSpPr>
        <p:spPr>
          <a:xfrm>
            <a:off x="1069848" y="1399032"/>
            <a:ext cx="9966960" cy="3035808"/>
          </a:xfrm>
        </p:spPr>
        <p:txBody>
          <a:bodyPr/>
          <a:lstStyle/>
          <a:p>
            <a:pPr algn="ctr"/>
            <a:r>
              <a:rPr lang="en-US" sz="2000" b="1" cap="none" dirty="0">
                <a:solidFill>
                  <a:schemeClr val="tx1"/>
                </a:solidFill>
                <a:latin typeface="Times New Roman" panose="02020603050405020304" pitchFamily="18" charset="0"/>
                <a:cs typeface="Times New Roman" panose="02020603050405020304" pitchFamily="18" charset="0"/>
              </a:rPr>
              <a:t>Student name: Molly Ndoya</a:t>
            </a:r>
            <a:br>
              <a:rPr lang="en-US" sz="2000" b="1" cap="none" dirty="0">
                <a:solidFill>
                  <a:schemeClr val="tx1"/>
                </a:solidFill>
                <a:latin typeface="Times New Roman" panose="02020603050405020304" pitchFamily="18" charset="0"/>
                <a:cs typeface="Times New Roman" panose="02020603050405020304" pitchFamily="18" charset="0"/>
              </a:rPr>
            </a:br>
            <a:br>
              <a:rPr lang="en-US" sz="2000" b="1" cap="none" dirty="0">
                <a:solidFill>
                  <a:schemeClr val="tx1"/>
                </a:solidFill>
                <a:latin typeface="Times New Roman" panose="02020603050405020304" pitchFamily="18" charset="0"/>
                <a:cs typeface="Times New Roman" panose="02020603050405020304" pitchFamily="18" charset="0"/>
              </a:rPr>
            </a:br>
            <a:r>
              <a:rPr lang="en-US" sz="2000" b="1" cap="none" dirty="0">
                <a:solidFill>
                  <a:schemeClr val="tx1"/>
                </a:solidFill>
                <a:latin typeface="Times New Roman" panose="02020603050405020304" pitchFamily="18" charset="0"/>
                <a:cs typeface="Times New Roman" panose="02020603050405020304" pitchFamily="18" charset="0"/>
              </a:rPr>
              <a:t>Student ID: 2423296</a:t>
            </a:r>
            <a:br>
              <a:rPr lang="en-US" sz="2000" b="1" cap="none" dirty="0">
                <a:solidFill>
                  <a:schemeClr val="tx1"/>
                </a:solidFill>
                <a:latin typeface="Times New Roman" panose="02020603050405020304" pitchFamily="18" charset="0"/>
                <a:cs typeface="Times New Roman" panose="02020603050405020304" pitchFamily="18" charset="0"/>
              </a:rPr>
            </a:br>
            <a:br>
              <a:rPr lang="en-US" sz="2000" b="1" cap="none" dirty="0">
                <a:solidFill>
                  <a:schemeClr val="tx1"/>
                </a:solidFill>
                <a:latin typeface="Times New Roman" panose="02020603050405020304" pitchFamily="18" charset="0"/>
                <a:cs typeface="Times New Roman" panose="02020603050405020304" pitchFamily="18" charset="0"/>
              </a:rPr>
            </a:br>
            <a:r>
              <a:rPr lang="en-US" sz="2000" b="1" cap="none" dirty="0">
                <a:solidFill>
                  <a:schemeClr val="tx1"/>
                </a:solidFill>
                <a:latin typeface="Times New Roman" panose="02020603050405020304" pitchFamily="18" charset="0"/>
                <a:cs typeface="Times New Roman" panose="02020603050405020304" pitchFamily="18" charset="0"/>
              </a:rPr>
              <a:t>Module: Professional Development Within Health and Social Care</a:t>
            </a:r>
            <a:br>
              <a:rPr lang="en-US" sz="2000" b="1" cap="none" dirty="0">
                <a:solidFill>
                  <a:schemeClr val="tx1"/>
                </a:solidFill>
                <a:latin typeface="Times New Roman" panose="02020603050405020304" pitchFamily="18" charset="0"/>
                <a:cs typeface="Times New Roman" panose="02020603050405020304" pitchFamily="18" charset="0"/>
              </a:rPr>
            </a:br>
            <a:br>
              <a:rPr lang="en-US" sz="2000" b="1" cap="none" dirty="0">
                <a:solidFill>
                  <a:schemeClr val="tx1"/>
                </a:solidFill>
                <a:latin typeface="Times New Roman" panose="02020603050405020304" pitchFamily="18" charset="0"/>
                <a:cs typeface="Times New Roman" panose="02020603050405020304" pitchFamily="18" charset="0"/>
              </a:rPr>
            </a:br>
            <a:r>
              <a:rPr lang="en-US" sz="2000" b="1" cap="none" dirty="0">
                <a:solidFill>
                  <a:schemeClr val="tx1"/>
                </a:solidFill>
                <a:latin typeface="Times New Roman" panose="02020603050405020304" pitchFamily="18" charset="0"/>
                <a:cs typeface="Times New Roman" panose="02020603050405020304" pitchFamily="18" charset="0"/>
              </a:rPr>
              <a:t>Module code: LCHS4009</a:t>
            </a:r>
            <a:br>
              <a:rPr lang="en-US" sz="2000" b="1" cap="none" dirty="0">
                <a:solidFill>
                  <a:schemeClr val="tx1"/>
                </a:solidFill>
                <a:latin typeface="Times New Roman" panose="02020603050405020304" pitchFamily="18" charset="0"/>
                <a:cs typeface="Times New Roman" panose="02020603050405020304" pitchFamily="18" charset="0"/>
              </a:rPr>
            </a:br>
            <a:br>
              <a:rPr lang="en-US" sz="2000" b="1" cap="none" dirty="0">
                <a:solidFill>
                  <a:schemeClr val="tx1"/>
                </a:solidFill>
                <a:latin typeface="Times New Roman" panose="02020603050405020304" pitchFamily="18" charset="0"/>
                <a:cs typeface="Times New Roman" panose="02020603050405020304" pitchFamily="18" charset="0"/>
              </a:rPr>
            </a:br>
            <a:r>
              <a:rPr lang="en-US" sz="2000" b="1" cap="none" dirty="0">
                <a:solidFill>
                  <a:schemeClr val="tx1"/>
                </a:solidFill>
                <a:latin typeface="Times New Roman" panose="02020603050405020304" pitchFamily="18" charset="0"/>
                <a:cs typeface="Times New Roman" panose="02020603050405020304" pitchFamily="18" charset="0"/>
              </a:rPr>
              <a:t>Lecturer: Anika Tahsin</a:t>
            </a:r>
            <a:br>
              <a:rPr lang="en-US" sz="2000" b="1" cap="none" dirty="0">
                <a:solidFill>
                  <a:schemeClr val="tx1"/>
                </a:solidFill>
                <a:latin typeface="Times New Roman" panose="02020603050405020304" pitchFamily="18" charset="0"/>
                <a:cs typeface="Times New Roman" panose="02020603050405020304" pitchFamily="18" charset="0"/>
              </a:rPr>
            </a:br>
            <a:br>
              <a:rPr lang="en-US" sz="2000" b="1" cap="none" dirty="0">
                <a:solidFill>
                  <a:schemeClr val="tx1"/>
                </a:solidFill>
                <a:latin typeface="Times New Roman" panose="02020603050405020304" pitchFamily="18" charset="0"/>
                <a:cs typeface="Times New Roman" panose="02020603050405020304" pitchFamily="18" charset="0"/>
              </a:rPr>
            </a:br>
            <a:r>
              <a:rPr lang="en-US" sz="2000" b="1" cap="none" dirty="0">
                <a:solidFill>
                  <a:schemeClr val="tx1"/>
                </a:solidFill>
                <a:latin typeface="Times New Roman" panose="02020603050405020304" pitchFamily="18" charset="0"/>
                <a:cs typeface="Times New Roman" panose="02020603050405020304" pitchFamily="18" charset="0"/>
              </a:rPr>
              <a:t>Assignment title: Self-awareness presentation</a:t>
            </a:r>
            <a:br>
              <a:rPr lang="en-US" sz="2000" dirty="0">
                <a:latin typeface="Times New Roman" panose="02020603050405020304" pitchFamily="18"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815165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BC9467-71AA-7A93-DAA5-97B69FB8D5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91A047-42E6-801D-8885-44DB59F04AAB}"/>
              </a:ext>
            </a:extLst>
          </p:cNvPr>
          <p:cNvSpPr>
            <a:spLocks noGrp="1"/>
          </p:cNvSpPr>
          <p:nvPr>
            <p:ph type="title"/>
          </p:nvPr>
        </p:nvSpPr>
        <p:spPr>
          <a:xfrm>
            <a:off x="1069848" y="455136"/>
            <a:ext cx="9801352" cy="1174809"/>
          </a:xfrm>
        </p:spPr>
        <p:txBody>
          <a:bodyPr>
            <a:normAutofit/>
          </a:bodyPr>
          <a:lstStyle/>
          <a:p>
            <a:pPr algn="ctr"/>
            <a:r>
              <a:rPr lang="en-US" sz="4800" b="1" dirty="0">
                <a:latin typeface="Times New Roman" panose="02020603050405020304" pitchFamily="18" charset="0"/>
                <a:cs typeface="Times New Roman" panose="02020603050405020304" pitchFamily="18" charset="0"/>
              </a:rPr>
              <a:t>AIMS AND OBJECTIVES</a:t>
            </a:r>
          </a:p>
        </p:txBody>
      </p:sp>
      <p:sp>
        <p:nvSpPr>
          <p:cNvPr id="3" name="Content Placeholder 2">
            <a:extLst>
              <a:ext uri="{FF2B5EF4-FFF2-40B4-BE49-F238E27FC236}">
                <a16:creationId xmlns:a16="http://schemas.microsoft.com/office/drawing/2014/main" id="{DCF75765-E0B0-047A-8614-5B5C58039C0D}"/>
              </a:ext>
            </a:extLst>
          </p:cNvPr>
          <p:cNvSpPr>
            <a:spLocks noGrp="1"/>
          </p:cNvSpPr>
          <p:nvPr>
            <p:ph idx="1"/>
          </p:nvPr>
        </p:nvSpPr>
        <p:spPr>
          <a:xfrm>
            <a:off x="790146" y="1788318"/>
            <a:ext cx="5853589" cy="4523265"/>
          </a:xfrm>
          <a:solidFill>
            <a:schemeClr val="accent1">
              <a:lumMod val="20000"/>
              <a:lumOff val="80000"/>
            </a:schemeClr>
          </a:solidFill>
        </p:spPr>
        <p:txBody>
          <a:bodyPr>
            <a:normAutofit fontScale="92500" lnSpcReduction="10000"/>
          </a:bodyPr>
          <a:lstStyle/>
          <a:p>
            <a:pPr lvl="0" algn="just">
              <a:lnSpc>
                <a:spcPct val="150000"/>
              </a:lnSpc>
            </a:pPr>
            <a:r>
              <a:rPr lang="en-GB" sz="2400" dirty="0">
                <a:solidFill>
                  <a:schemeClr val="tx2"/>
                </a:solidFill>
                <a:latin typeface="Times New Roman" panose="02020603050405020304" pitchFamily="18" charset="0"/>
                <a:cs typeface="Times New Roman" panose="02020603050405020304" pitchFamily="18" charset="0"/>
              </a:rPr>
              <a:t>This presentation aims to explore self-awareness for Health </a:t>
            </a:r>
            <a:r>
              <a:rPr lang="en-GB" sz="2400" dirty="0">
                <a:latin typeface="Times New Roman" panose="02020603050405020304" pitchFamily="18" charset="0"/>
                <a:cs typeface="Times New Roman" panose="02020603050405020304" pitchFamily="18" charset="0"/>
              </a:rPr>
              <a:t>Care </a:t>
            </a:r>
            <a:r>
              <a:rPr lang="en-GB" dirty="0"/>
              <a:t>Assistant</a:t>
            </a:r>
            <a:r>
              <a:rPr lang="en-GB" sz="2400" dirty="0">
                <a:latin typeface="Times New Roman" panose="02020603050405020304" pitchFamily="18" charset="0"/>
                <a:cs typeface="Times New Roman" panose="02020603050405020304" pitchFamily="18" charset="0"/>
              </a:rPr>
              <a:t> (HCA)</a:t>
            </a:r>
            <a:endParaRPr lang="en-US" sz="2400" dirty="0">
              <a:latin typeface="Times New Roman" panose="02020603050405020304" pitchFamily="18" charset="0"/>
              <a:cs typeface="Times New Roman" panose="02020603050405020304" pitchFamily="18" charset="0"/>
            </a:endParaRPr>
          </a:p>
          <a:p>
            <a:pPr lvl="0" algn="just">
              <a:lnSpc>
                <a:spcPct val="150000"/>
              </a:lnSpc>
            </a:pPr>
            <a:r>
              <a:rPr lang="en-GB" sz="2400" dirty="0">
                <a:latin typeface="Times New Roman" panose="02020603050405020304" pitchFamily="18" charset="0"/>
                <a:cs typeface="Times New Roman" panose="02020603050405020304" pitchFamily="18" charset="0"/>
              </a:rPr>
              <a:t>SWOT analysis for planning will be used in this presentation.</a:t>
            </a:r>
            <a:endParaRPr lang="en-US" sz="2400" dirty="0">
              <a:latin typeface="Times New Roman" panose="02020603050405020304" pitchFamily="18" charset="0"/>
              <a:cs typeface="Times New Roman" panose="02020603050405020304" pitchFamily="18" charset="0"/>
            </a:endParaRPr>
          </a:p>
          <a:p>
            <a:pPr lvl="0" algn="just">
              <a:lnSpc>
                <a:spcPct val="150000"/>
              </a:lnSpc>
            </a:pPr>
            <a:r>
              <a:rPr lang="en-GB" sz="2400" dirty="0">
                <a:latin typeface="Times New Roman" panose="02020603050405020304" pitchFamily="18" charset="0"/>
                <a:cs typeface="Times New Roman" panose="02020603050405020304" pitchFamily="18" charset="0"/>
              </a:rPr>
              <a:t>Personal strengths and weaknesses will be identified.</a:t>
            </a:r>
            <a:endParaRPr lang="en-US" sz="2400" dirty="0">
              <a:latin typeface="Times New Roman" panose="02020603050405020304" pitchFamily="18" charset="0"/>
              <a:cs typeface="Times New Roman" panose="02020603050405020304" pitchFamily="18" charset="0"/>
            </a:endParaRPr>
          </a:p>
          <a:p>
            <a:pPr lvl="0" algn="just">
              <a:lnSpc>
                <a:spcPct val="150000"/>
              </a:lnSpc>
            </a:pPr>
            <a:r>
              <a:rPr lang="en-GB" sz="2400" dirty="0">
                <a:latin typeface="Times New Roman" panose="02020603050405020304" pitchFamily="18" charset="0"/>
                <a:cs typeface="Times New Roman" panose="02020603050405020304" pitchFamily="18" charset="0"/>
              </a:rPr>
              <a:t>Opportunities and threats will be highlighted in the health and social care context.</a:t>
            </a:r>
            <a:endParaRPr lang="en-US" sz="2400"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E5418435-3E3D-240D-798C-35428EE7B77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6923437" y="2236573"/>
            <a:ext cx="4480933" cy="3135422"/>
          </a:xfrm>
          <a:prstGeom prst="rect">
            <a:avLst/>
          </a:prstGeom>
        </p:spPr>
      </p:pic>
      <p:sp>
        <p:nvSpPr>
          <p:cNvPr id="5" name="TextBox 4">
            <a:extLst>
              <a:ext uri="{FF2B5EF4-FFF2-40B4-BE49-F238E27FC236}">
                <a16:creationId xmlns:a16="http://schemas.microsoft.com/office/drawing/2014/main" id="{4A15AAB7-8F80-A6E1-639C-5CD7D769C97F}"/>
              </a:ext>
            </a:extLst>
          </p:cNvPr>
          <p:cNvSpPr txBox="1"/>
          <p:nvPr/>
        </p:nvSpPr>
        <p:spPr>
          <a:xfrm>
            <a:off x="6923437" y="5371995"/>
            <a:ext cx="4480933" cy="230832"/>
          </a:xfrm>
          <a:prstGeom prst="rect">
            <a:avLst/>
          </a:prstGeom>
          <a:noFill/>
        </p:spPr>
        <p:txBody>
          <a:bodyPr wrap="square" rtlCol="0">
            <a:spAutoFit/>
          </a:bodyPr>
          <a:lstStyle/>
          <a:p>
            <a:r>
              <a:rPr lang="en-GB" sz="900">
                <a:hlinkClick r:id="rId4" tooltip="https://www.mynextmove.org/profile/summary/31-9092.00"/>
              </a:rPr>
              <a:t>This Photo</a:t>
            </a:r>
            <a:r>
              <a:rPr lang="en-GB" sz="900"/>
              <a:t> by Unknown Author is licensed under </a:t>
            </a:r>
            <a:r>
              <a:rPr lang="en-GB" sz="900">
                <a:hlinkClick r:id="rId5" tooltip="https://creativecommons.org/licenses/by/3.0/"/>
              </a:rPr>
              <a:t>CC BY</a:t>
            </a:r>
            <a:endParaRPr lang="en-GB" sz="900"/>
          </a:p>
        </p:txBody>
      </p:sp>
      <p:pic>
        <p:nvPicPr>
          <p:cNvPr id="7" name="Picture 6" descr="A nurse feeding an old person&#10;&#10;AI-generated content may be incorrect.">
            <a:extLst>
              <a:ext uri="{FF2B5EF4-FFF2-40B4-BE49-F238E27FC236}">
                <a16:creationId xmlns:a16="http://schemas.microsoft.com/office/drawing/2014/main" id="{E02F6B5F-559E-ADC2-2D15-D87A5DAC473E}"/>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923437" y="2192329"/>
            <a:ext cx="4830419" cy="3135422"/>
          </a:xfrm>
          <a:prstGeom prst="rect">
            <a:avLst/>
          </a:prstGeom>
        </p:spPr>
      </p:pic>
      <p:sp>
        <p:nvSpPr>
          <p:cNvPr id="8" name="TextBox 7">
            <a:extLst>
              <a:ext uri="{FF2B5EF4-FFF2-40B4-BE49-F238E27FC236}">
                <a16:creationId xmlns:a16="http://schemas.microsoft.com/office/drawing/2014/main" id="{285E0510-F194-62FC-229B-0641C04B541E}"/>
              </a:ext>
            </a:extLst>
          </p:cNvPr>
          <p:cNvSpPr txBox="1"/>
          <p:nvPr/>
        </p:nvSpPr>
        <p:spPr>
          <a:xfrm>
            <a:off x="7482840" y="4950502"/>
            <a:ext cx="3134360" cy="230832"/>
          </a:xfrm>
          <a:prstGeom prst="rect">
            <a:avLst/>
          </a:prstGeom>
          <a:noFill/>
        </p:spPr>
        <p:txBody>
          <a:bodyPr wrap="square" rtlCol="0">
            <a:spAutoFit/>
          </a:bodyPr>
          <a:lstStyle/>
          <a:p>
            <a:r>
              <a:rPr lang="en-GB" sz="900">
                <a:hlinkClick r:id="rId7" tooltip="https://courses.lumenlearning.com/atd-clinton-hsm111/chapter/health-care-occupations/"/>
              </a:rPr>
              <a:t>This Photo</a:t>
            </a:r>
            <a:r>
              <a:rPr lang="en-GB" sz="900"/>
              <a:t> by Unknown Author is licensed under </a:t>
            </a:r>
            <a:r>
              <a:rPr lang="en-GB" sz="900">
                <a:hlinkClick r:id="rId5" tooltip="https://creativecommons.org/licenses/by/3.0/"/>
              </a:rPr>
              <a:t>CC BY</a:t>
            </a:r>
            <a:endParaRPr lang="en-GB" sz="900"/>
          </a:p>
        </p:txBody>
      </p:sp>
    </p:spTree>
    <p:extLst>
      <p:ext uri="{BB962C8B-B14F-4D97-AF65-F5344CB8AC3E}">
        <p14:creationId xmlns:p14="http://schemas.microsoft.com/office/powerpoint/2010/main" val="286017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A80937-F7EB-7485-6BDC-CC5596C3D0BB}"/>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284FA0-71C4-113C-EB1B-4034ABCBFDFB}"/>
              </a:ext>
            </a:extLst>
          </p:cNvPr>
          <p:cNvSpPr>
            <a:spLocks noGrp="1"/>
          </p:cNvSpPr>
          <p:nvPr>
            <p:ph type="title"/>
          </p:nvPr>
        </p:nvSpPr>
        <p:spPr>
          <a:xfrm>
            <a:off x="382280" y="484632"/>
            <a:ext cx="6743844" cy="1609344"/>
          </a:xfrm>
        </p:spPr>
        <p:txBody>
          <a:bodyPr>
            <a:normAutofit/>
          </a:bodyPr>
          <a:lstStyle/>
          <a:p>
            <a:r>
              <a:rPr lang="en-US" sz="4800" b="1" dirty="0">
                <a:latin typeface="Times New Roman" panose="02020603050405020304" pitchFamily="18" charset="0"/>
                <a:cs typeface="Times New Roman" panose="02020603050405020304" pitchFamily="18" charset="0"/>
              </a:rPr>
              <a:t>Strengths and Weaknesses</a:t>
            </a:r>
            <a:endParaRPr lang="en-US" sz="4800"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7A2C70C-F622-00A3-3BE3-08796D636593}"/>
              </a:ext>
            </a:extLst>
          </p:cNvPr>
          <p:cNvSpPr>
            <a:spLocks noGrp="1"/>
          </p:cNvSpPr>
          <p:nvPr>
            <p:ph idx="1"/>
          </p:nvPr>
        </p:nvSpPr>
        <p:spPr>
          <a:xfrm>
            <a:off x="382279" y="2121408"/>
            <a:ext cx="6743845" cy="4050792"/>
          </a:xfrm>
        </p:spPr>
        <p:txBody>
          <a:bodyPr>
            <a:normAutofit/>
          </a:bodyPr>
          <a:lstStyle/>
          <a:p>
            <a:pPr lvl="0"/>
            <a:r>
              <a:rPr lang="en-GB" sz="1700" b="1">
                <a:latin typeface="Times New Roman" panose="02020603050405020304" pitchFamily="18" charset="0"/>
                <a:cs typeface="Times New Roman" panose="02020603050405020304" pitchFamily="18" charset="0"/>
              </a:rPr>
              <a:t>Strengths</a:t>
            </a:r>
            <a:r>
              <a:rPr lang="en-GB" sz="1700">
                <a:latin typeface="Times New Roman" panose="02020603050405020304" pitchFamily="18" charset="0"/>
                <a:cs typeface="Times New Roman" panose="02020603050405020304" pitchFamily="18" charset="0"/>
              </a:rPr>
              <a:t>: I have strong communication skills with patients and colleagues.</a:t>
            </a:r>
            <a:endParaRPr lang="en-US" sz="1700">
              <a:latin typeface="Times New Roman" panose="02020603050405020304" pitchFamily="18" charset="0"/>
              <a:cs typeface="Times New Roman" panose="02020603050405020304" pitchFamily="18" charset="0"/>
            </a:endParaRPr>
          </a:p>
          <a:p>
            <a:pPr lvl="0"/>
            <a:r>
              <a:rPr lang="en-GB" sz="1700">
                <a:latin typeface="Times New Roman" panose="02020603050405020304" pitchFamily="18" charset="0"/>
                <a:cs typeface="Times New Roman" panose="02020603050405020304" pitchFamily="18" charset="0"/>
              </a:rPr>
              <a:t>Communication helps to build trust with patients and colleagues (Pérez-Del-Vallín, 2022).</a:t>
            </a:r>
          </a:p>
          <a:p>
            <a:pPr lvl="0"/>
            <a:r>
              <a:rPr lang="en-US" sz="1700">
                <a:latin typeface="Times New Roman" panose="02020603050405020304" pitchFamily="18" charset="0"/>
                <a:cs typeface="Times New Roman" panose="02020603050405020304" pitchFamily="18" charset="0"/>
              </a:rPr>
              <a:t>I have strong teamwork ability, which is necessary for the HCA job role.</a:t>
            </a:r>
          </a:p>
          <a:p>
            <a:pPr lvl="0"/>
            <a:r>
              <a:rPr lang="en-US" sz="1700">
                <a:latin typeface="Times New Roman" panose="02020603050405020304" pitchFamily="18" charset="0"/>
                <a:cs typeface="Times New Roman" panose="02020603050405020304" pitchFamily="18" charset="0"/>
              </a:rPr>
              <a:t> I can support patients emotionally as well as physically due to my strong empathetic ability.  </a:t>
            </a:r>
          </a:p>
          <a:p>
            <a:pPr lvl="0"/>
            <a:r>
              <a:rPr lang="en-GB" sz="1700" b="1">
                <a:latin typeface="Times New Roman" panose="02020603050405020304" pitchFamily="18" charset="0"/>
                <a:cs typeface="Times New Roman" panose="02020603050405020304" pitchFamily="18" charset="0"/>
              </a:rPr>
              <a:t>Weaknesses</a:t>
            </a:r>
            <a:r>
              <a:rPr lang="en-GB" sz="1700">
                <a:latin typeface="Times New Roman" panose="02020603050405020304" pitchFamily="18" charset="0"/>
                <a:cs typeface="Times New Roman" panose="02020603050405020304" pitchFamily="18" charset="0"/>
              </a:rPr>
              <a:t>: I sometimes lack confidence in decision-making under pressure.</a:t>
            </a:r>
            <a:endParaRPr lang="en-US" sz="1700">
              <a:latin typeface="Times New Roman" panose="02020603050405020304" pitchFamily="18" charset="0"/>
              <a:cs typeface="Times New Roman" panose="02020603050405020304" pitchFamily="18" charset="0"/>
            </a:endParaRPr>
          </a:p>
          <a:p>
            <a:pPr lvl="0"/>
            <a:r>
              <a:rPr lang="en-GB" sz="1700">
                <a:latin typeface="Times New Roman" panose="02020603050405020304" pitchFamily="18" charset="0"/>
                <a:cs typeface="Times New Roman" panose="02020603050405020304" pitchFamily="18" charset="0"/>
              </a:rPr>
              <a:t>I need to improve time management and prioritisation skills for the HCA job role. </a:t>
            </a:r>
          </a:p>
          <a:p>
            <a:pPr lvl="0"/>
            <a:r>
              <a:rPr lang="en-US" sz="1700">
                <a:latin typeface="Times New Roman" panose="02020603050405020304" pitchFamily="18" charset="0"/>
                <a:cs typeface="Times New Roman" panose="02020603050405020304" pitchFamily="18" charset="0"/>
              </a:rPr>
              <a:t>I have poor emotional resilience, which increases my stress while working under pressure.</a:t>
            </a:r>
          </a:p>
          <a:p>
            <a:pPr marL="0" indent="0">
              <a:buNone/>
            </a:pPr>
            <a:endParaRPr lang="en-US" sz="170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736F30AB-9E24-D5D0-A542-43AC3CB9739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46879" r="9249" b="1"/>
          <a:stretch>
            <a:fillRect/>
          </a:stretch>
        </p:blipFill>
        <p:spPr>
          <a:xfrm>
            <a:off x="7545274" y="10"/>
            <a:ext cx="4646726" cy="6857990"/>
          </a:xfrm>
          <a:prstGeom prst="rect">
            <a:avLst/>
          </a:prstGeom>
        </p:spPr>
      </p:pic>
      <p:grpSp>
        <p:nvGrpSpPr>
          <p:cNvPr id="13" name="Group 12">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TextBox 5">
            <a:extLst>
              <a:ext uri="{FF2B5EF4-FFF2-40B4-BE49-F238E27FC236}">
                <a16:creationId xmlns:a16="http://schemas.microsoft.com/office/drawing/2014/main" id="{002A9335-4C7D-D953-20AF-71419B032524}"/>
              </a:ext>
            </a:extLst>
          </p:cNvPr>
          <p:cNvSpPr txBox="1"/>
          <p:nvPr/>
        </p:nvSpPr>
        <p:spPr>
          <a:xfrm>
            <a:off x="9715040" y="6657945"/>
            <a:ext cx="247696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www.flickr.com/photos/ufv/910308502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085073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B897D5-1205-BFD8-454C-6BD62235B54E}"/>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DA90C30-B990-4CCA-B584-40F864DA3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F13379-7F52-C586-0FAC-1F5C91C4D0A4}"/>
              </a:ext>
            </a:extLst>
          </p:cNvPr>
          <p:cNvSpPr>
            <a:spLocks noGrp="1"/>
          </p:cNvSpPr>
          <p:nvPr>
            <p:ph type="title"/>
          </p:nvPr>
        </p:nvSpPr>
        <p:spPr>
          <a:xfrm>
            <a:off x="382280" y="484632"/>
            <a:ext cx="6743844" cy="1609344"/>
          </a:xfrm>
        </p:spPr>
        <p:txBody>
          <a:bodyPr>
            <a:normAutofit/>
          </a:bodyPr>
          <a:lstStyle/>
          <a:p>
            <a:r>
              <a:rPr lang="en-US" sz="4800" b="1" dirty="0">
                <a:latin typeface="Times New Roman" panose="02020603050405020304" pitchFamily="18" charset="0"/>
                <a:cs typeface="Times New Roman" panose="02020603050405020304" pitchFamily="18" charset="0"/>
              </a:rPr>
              <a:t>Threats and opportunities</a:t>
            </a:r>
            <a:endParaRPr lang="en-US" sz="4800"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935BEFC-137B-F6D5-7788-3F155F734313}"/>
              </a:ext>
            </a:extLst>
          </p:cNvPr>
          <p:cNvSpPr>
            <a:spLocks noGrp="1"/>
          </p:cNvSpPr>
          <p:nvPr>
            <p:ph idx="1"/>
          </p:nvPr>
        </p:nvSpPr>
        <p:spPr>
          <a:xfrm>
            <a:off x="382279" y="2121408"/>
            <a:ext cx="6743845" cy="4050792"/>
          </a:xfrm>
        </p:spPr>
        <p:txBody>
          <a:bodyPr>
            <a:normAutofit/>
          </a:bodyPr>
          <a:lstStyle/>
          <a:p>
            <a:pPr lvl="0"/>
            <a:r>
              <a:rPr lang="en-GB" sz="1800" b="1" dirty="0">
                <a:latin typeface="Times New Roman" panose="02020603050405020304" pitchFamily="18" charset="0"/>
                <a:cs typeface="Times New Roman" panose="02020603050405020304" pitchFamily="18" charset="0"/>
              </a:rPr>
              <a:t>Threats</a:t>
            </a:r>
            <a:r>
              <a:rPr lang="en-GB" sz="1800" dirty="0">
                <a:latin typeface="Times New Roman" panose="02020603050405020304" pitchFamily="18" charset="0"/>
                <a:cs typeface="Times New Roman" panose="02020603050405020304" pitchFamily="18" charset="0"/>
              </a:rPr>
              <a:t>: I can use training courses to improve time management skills.</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Training courses help to improve professional skills (Gamberini and Pluchino, 2024). </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I use empathy to handle stress and minimise burnout risk.</a:t>
            </a:r>
            <a:endParaRPr lang="en-US" sz="1800" dirty="0">
              <a:latin typeface="Times New Roman" panose="02020603050405020304" pitchFamily="18" charset="0"/>
              <a:cs typeface="Times New Roman" panose="02020603050405020304" pitchFamily="18" charset="0"/>
            </a:endParaRPr>
          </a:p>
          <a:p>
            <a:pPr lvl="0"/>
            <a:r>
              <a:rPr lang="en-GB" sz="1800" b="1" dirty="0">
                <a:latin typeface="Times New Roman" panose="02020603050405020304" pitchFamily="18" charset="0"/>
                <a:cs typeface="Times New Roman" panose="02020603050405020304" pitchFamily="18" charset="0"/>
              </a:rPr>
              <a:t>Opportunities</a:t>
            </a:r>
            <a:r>
              <a:rPr lang="en-GB" sz="1800" dirty="0">
                <a:latin typeface="Times New Roman" panose="02020603050405020304" pitchFamily="18" charset="0"/>
                <a:cs typeface="Times New Roman" panose="02020603050405020304" pitchFamily="18" charset="0"/>
              </a:rPr>
              <a:t>: Networking events provide opportunities to build confidence and career connections.</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I use strong communication to take advantage of NHS learning programmes and overcome limited experience.</a:t>
            </a:r>
            <a:endParaRPr lang="en-US" sz="1800" dirty="0">
              <a:latin typeface="Times New Roman" panose="02020603050405020304" pitchFamily="18" charset="0"/>
              <a:cs typeface="Times New Roman" panose="02020603050405020304" pitchFamily="18" charset="0"/>
            </a:endParaRPr>
          </a:p>
          <a:p>
            <a:pPr marL="0" indent="0">
              <a:buNone/>
            </a:pPr>
            <a:endParaRPr lang="en-US" sz="1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E40E23B-1F5D-F468-7ED4-03195BCD3023}"/>
              </a:ext>
            </a:extLst>
          </p:cNvPr>
          <p:cNvPicPr>
            <a:picLocks noChangeAspect="1"/>
          </p:cNvPicPr>
          <p:nvPr/>
        </p:nvPicPr>
        <p:blipFill>
          <a:blip r:embed="rId5"/>
          <a:stretch>
            <a:fillRect/>
          </a:stretch>
        </p:blipFill>
        <p:spPr>
          <a:xfrm>
            <a:off x="8203460" y="1595727"/>
            <a:ext cx="3369177" cy="3369177"/>
          </a:xfrm>
          <a:prstGeom prst="rect">
            <a:avLst/>
          </a:prstGeom>
        </p:spPr>
      </p:pic>
      <p:grpSp>
        <p:nvGrpSpPr>
          <p:cNvPr id="11" name="Group 10">
            <a:extLst>
              <a:ext uri="{FF2B5EF4-FFF2-40B4-BE49-F238E27FC236}">
                <a16:creationId xmlns:a16="http://schemas.microsoft.com/office/drawing/2014/main" id="{D060B936-2771-48DC-842C-14EE9318E3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DB4EC8B4-4BB2-45C2-A68A-28E36AC10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1431D296-F8F1-41C3-A211-E83E243C5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172361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A35E94-244C-6A23-6024-322835C286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C03638-EB85-8ECC-6FF5-039833D0B8AD}"/>
              </a:ext>
            </a:extLst>
          </p:cNvPr>
          <p:cNvSpPr>
            <a:spLocks noGrp="1"/>
          </p:cNvSpPr>
          <p:nvPr>
            <p:ph type="title"/>
          </p:nvPr>
        </p:nvSpPr>
        <p:spPr>
          <a:xfrm>
            <a:off x="1066800" y="-128685"/>
            <a:ext cx="10058400" cy="1609344"/>
          </a:xfrm>
        </p:spPr>
        <p:txBody>
          <a:bodyPr>
            <a:normAutofit/>
          </a:bodyPr>
          <a:lstStyle/>
          <a:p>
            <a:pPr algn="ctr"/>
            <a:r>
              <a:rPr lang="en-US" sz="4800" b="1" dirty="0">
                <a:latin typeface="Times New Roman" panose="02020603050405020304" pitchFamily="18" charset="0"/>
                <a:cs typeface="Times New Roman" panose="02020603050405020304" pitchFamily="18" charset="0"/>
              </a:rPr>
              <a:t>Action Plan</a:t>
            </a:r>
          </a:p>
        </p:txBody>
      </p:sp>
      <p:graphicFrame>
        <p:nvGraphicFramePr>
          <p:cNvPr id="4" name="Table 3">
            <a:extLst>
              <a:ext uri="{FF2B5EF4-FFF2-40B4-BE49-F238E27FC236}">
                <a16:creationId xmlns:a16="http://schemas.microsoft.com/office/drawing/2014/main" id="{350ECD44-1CF4-906B-377F-85B468D55FE3}"/>
              </a:ext>
            </a:extLst>
          </p:cNvPr>
          <p:cNvGraphicFramePr>
            <a:graphicFrameLocks noGrp="1"/>
          </p:cNvGraphicFramePr>
          <p:nvPr>
            <p:extLst>
              <p:ext uri="{D42A27DB-BD31-4B8C-83A1-F6EECF244321}">
                <p14:modId xmlns:p14="http://schemas.microsoft.com/office/powerpoint/2010/main" val="1035879506"/>
              </p:ext>
            </p:extLst>
          </p:nvPr>
        </p:nvGraphicFramePr>
        <p:xfrm>
          <a:off x="312604" y="1188720"/>
          <a:ext cx="11777796" cy="5880598"/>
        </p:xfrm>
        <a:graphic>
          <a:graphicData uri="http://schemas.openxmlformats.org/drawingml/2006/table">
            <a:tbl>
              <a:tblPr>
                <a:tableStyleId>{5C22544A-7EE6-4342-B048-85BDC9FD1C3A}</a:tableStyleId>
              </a:tblPr>
              <a:tblGrid>
                <a:gridCol w="2399551">
                  <a:extLst>
                    <a:ext uri="{9D8B030D-6E8A-4147-A177-3AD203B41FA5}">
                      <a16:colId xmlns:a16="http://schemas.microsoft.com/office/drawing/2014/main" val="3317354472"/>
                    </a:ext>
                  </a:extLst>
                </a:gridCol>
                <a:gridCol w="2619509">
                  <a:extLst>
                    <a:ext uri="{9D8B030D-6E8A-4147-A177-3AD203B41FA5}">
                      <a16:colId xmlns:a16="http://schemas.microsoft.com/office/drawing/2014/main" val="708581701"/>
                    </a:ext>
                  </a:extLst>
                </a:gridCol>
                <a:gridCol w="3924230">
                  <a:extLst>
                    <a:ext uri="{9D8B030D-6E8A-4147-A177-3AD203B41FA5}">
                      <a16:colId xmlns:a16="http://schemas.microsoft.com/office/drawing/2014/main" val="2200299936"/>
                    </a:ext>
                  </a:extLst>
                </a:gridCol>
                <a:gridCol w="131946">
                  <a:extLst>
                    <a:ext uri="{9D8B030D-6E8A-4147-A177-3AD203B41FA5}">
                      <a16:colId xmlns:a16="http://schemas.microsoft.com/office/drawing/2014/main" val="1626792494"/>
                    </a:ext>
                  </a:extLst>
                </a:gridCol>
                <a:gridCol w="2702560">
                  <a:extLst>
                    <a:ext uri="{9D8B030D-6E8A-4147-A177-3AD203B41FA5}">
                      <a16:colId xmlns:a16="http://schemas.microsoft.com/office/drawing/2014/main" val="286975450"/>
                    </a:ext>
                  </a:extLst>
                </a:gridCol>
              </a:tblGrid>
              <a:tr h="853260">
                <a:tc>
                  <a:txBody>
                    <a:bodyPr/>
                    <a:lstStyle/>
                    <a:p>
                      <a:pPr marL="0" marR="0" algn="ctr">
                        <a:lnSpc>
                          <a:spcPct val="150000"/>
                        </a:lnSpc>
                        <a:buNone/>
                      </a:pPr>
                      <a:r>
                        <a:rPr lang="en-GB" sz="1800" dirty="0"/>
                        <a:t>Goal</a:t>
                      </a:r>
                      <a:endParaRPr lang="en-US" sz="1800" dirty="0"/>
                    </a:p>
                  </a:txBody>
                  <a:tcPr marL="53273" marR="53273" marT="0" marB="0"/>
                </a:tc>
                <a:tc>
                  <a:txBody>
                    <a:bodyPr/>
                    <a:lstStyle/>
                    <a:p>
                      <a:pPr marL="0" marR="0" algn="ctr">
                        <a:lnSpc>
                          <a:spcPct val="150000"/>
                        </a:lnSpc>
                        <a:buNone/>
                      </a:pPr>
                      <a:r>
                        <a:rPr lang="en-GB" sz="1800" dirty="0"/>
                        <a:t>Action Steps</a:t>
                      </a:r>
                      <a:endParaRPr lang="en-US" sz="1800" dirty="0"/>
                    </a:p>
                  </a:txBody>
                  <a:tcPr marL="53273" marR="53273" marT="0" marB="0"/>
                </a:tc>
                <a:tc>
                  <a:txBody>
                    <a:bodyPr/>
                    <a:lstStyle/>
                    <a:p>
                      <a:pPr marL="0" marR="0" algn="ctr">
                        <a:lnSpc>
                          <a:spcPct val="150000"/>
                        </a:lnSpc>
                        <a:buNone/>
                      </a:pPr>
                      <a:r>
                        <a:rPr lang="en-GB" sz="1800"/>
                        <a:t>Strengths Used</a:t>
                      </a:r>
                      <a:endParaRPr lang="en-US" sz="1800"/>
                    </a:p>
                  </a:txBody>
                  <a:tcPr marL="53273" marR="53273" marT="0" marB="0"/>
                </a:tc>
                <a:tc>
                  <a:txBody>
                    <a:bodyPr/>
                    <a:lstStyle/>
                    <a:p>
                      <a:pPr marL="0" marR="0" algn="ctr">
                        <a:lnSpc>
                          <a:spcPct val="150000"/>
                        </a:lnSpc>
                        <a:buNone/>
                      </a:pPr>
                      <a:endParaRPr lang="en-US" sz="1800" dirty="0"/>
                    </a:p>
                  </a:txBody>
                  <a:tcPr marL="53273" marR="53273" marT="0" marB="0"/>
                </a:tc>
                <a:tc>
                  <a:txBody>
                    <a:bodyPr/>
                    <a:lstStyle/>
                    <a:p>
                      <a:pPr marL="0" marR="0" algn="ctr">
                        <a:lnSpc>
                          <a:spcPct val="150000"/>
                        </a:lnSpc>
                        <a:buNone/>
                      </a:pPr>
                      <a:r>
                        <a:rPr lang="en-GB" sz="1800" dirty="0"/>
                        <a:t>Expected Outcome</a:t>
                      </a:r>
                      <a:endParaRPr lang="en-US" sz="1800" dirty="0"/>
                    </a:p>
                  </a:txBody>
                  <a:tcPr marL="53273" marR="53273" marT="0" marB="0"/>
                </a:tc>
                <a:extLst>
                  <a:ext uri="{0D108BD9-81ED-4DB2-BD59-A6C34878D82A}">
                    <a16:rowId xmlns:a16="http://schemas.microsoft.com/office/drawing/2014/main" val="3602189251"/>
                  </a:ext>
                </a:extLst>
              </a:tr>
              <a:tr h="1144730">
                <a:tc>
                  <a:txBody>
                    <a:bodyPr/>
                    <a:lstStyle/>
                    <a:p>
                      <a:pPr marL="0" marR="0" algn="just">
                        <a:lnSpc>
                          <a:spcPct val="150000"/>
                        </a:lnSpc>
                        <a:buNone/>
                      </a:pPr>
                      <a:r>
                        <a:rPr lang="en-GB" sz="1800" dirty="0"/>
                        <a:t>Improve time management.</a:t>
                      </a:r>
                      <a:endParaRPr lang="en-US" sz="1800" dirty="0"/>
                    </a:p>
                  </a:txBody>
                  <a:tcPr marL="53273" marR="53273" marT="0" marB="0"/>
                </a:tc>
                <a:tc>
                  <a:txBody>
                    <a:bodyPr/>
                    <a:lstStyle/>
                    <a:p>
                      <a:pPr marL="0" marR="0" algn="just">
                        <a:lnSpc>
                          <a:spcPct val="150000"/>
                        </a:lnSpc>
                        <a:buNone/>
                      </a:pPr>
                      <a:r>
                        <a:rPr lang="en-GB" sz="1800" dirty="0"/>
                        <a:t>Attend a CPD course and use planners.</a:t>
                      </a:r>
                      <a:endParaRPr lang="en-US" sz="1800" dirty="0"/>
                    </a:p>
                  </a:txBody>
                  <a:tcPr marL="53273" marR="53273" marT="0" marB="0"/>
                </a:tc>
                <a:tc>
                  <a:txBody>
                    <a:bodyPr/>
                    <a:lstStyle/>
                    <a:p>
                      <a:pPr marL="0" marR="0" algn="just">
                        <a:lnSpc>
                          <a:spcPct val="150000"/>
                        </a:lnSpc>
                        <a:buNone/>
                      </a:pPr>
                      <a:r>
                        <a:rPr lang="en-GB" sz="1800" dirty="0"/>
                        <a:t>Communication, self-motivation.</a:t>
                      </a:r>
                      <a:endParaRPr lang="en-US" sz="1800" dirty="0"/>
                    </a:p>
                  </a:txBody>
                  <a:tcPr marL="53273" marR="53273" marT="0" marB="0"/>
                </a:tc>
                <a:tc>
                  <a:txBody>
                    <a:bodyPr/>
                    <a:lstStyle/>
                    <a:p>
                      <a:pPr marL="0" marR="0" algn="just">
                        <a:lnSpc>
                          <a:spcPct val="150000"/>
                        </a:lnSpc>
                        <a:buNone/>
                      </a:pPr>
                      <a:endParaRPr lang="en-US" sz="1800" dirty="0"/>
                    </a:p>
                  </a:txBody>
                  <a:tcPr marL="53273" marR="53273" marT="0" marB="0"/>
                </a:tc>
                <a:tc>
                  <a:txBody>
                    <a:bodyPr/>
                    <a:lstStyle/>
                    <a:p>
                      <a:pPr marL="0" marR="0" algn="just">
                        <a:lnSpc>
                          <a:spcPct val="150000"/>
                        </a:lnSpc>
                        <a:buNone/>
                      </a:pPr>
                      <a:r>
                        <a:rPr lang="en-GB" sz="1800" dirty="0"/>
                        <a:t>Better organisation and productivity.</a:t>
                      </a:r>
                      <a:endParaRPr lang="en-US" sz="1800" dirty="0"/>
                    </a:p>
                  </a:txBody>
                  <a:tcPr marL="53273" marR="53273" marT="0" marB="0"/>
                </a:tc>
                <a:extLst>
                  <a:ext uri="{0D108BD9-81ED-4DB2-BD59-A6C34878D82A}">
                    <a16:rowId xmlns:a16="http://schemas.microsoft.com/office/drawing/2014/main" val="2307487072"/>
                  </a:ext>
                </a:extLst>
              </a:tr>
              <a:tr h="1144730">
                <a:tc>
                  <a:txBody>
                    <a:bodyPr/>
                    <a:lstStyle/>
                    <a:p>
                      <a:pPr marL="0" marR="0" algn="just">
                        <a:lnSpc>
                          <a:spcPct val="150000"/>
                        </a:lnSpc>
                        <a:buNone/>
                      </a:pPr>
                      <a:r>
                        <a:rPr lang="en-GB" sz="1800" dirty="0"/>
                        <a:t>Build confidence in decision-making.</a:t>
                      </a:r>
                      <a:endParaRPr lang="en-US" sz="1800" dirty="0"/>
                    </a:p>
                  </a:txBody>
                  <a:tcPr marL="53273" marR="53273" marT="0" marB="0"/>
                </a:tc>
                <a:tc>
                  <a:txBody>
                    <a:bodyPr/>
                    <a:lstStyle/>
                    <a:p>
                      <a:pPr marL="0" marR="0" algn="just">
                        <a:lnSpc>
                          <a:spcPct val="150000"/>
                        </a:lnSpc>
                        <a:buNone/>
                      </a:pPr>
                      <a:r>
                        <a:rPr lang="en-GB" sz="1800" dirty="0"/>
                        <a:t>Seek mentorship and shadow senior staff.</a:t>
                      </a:r>
                      <a:endParaRPr lang="en-US" sz="1800" dirty="0"/>
                    </a:p>
                  </a:txBody>
                  <a:tcPr marL="53273" marR="53273" marT="0" marB="0"/>
                </a:tc>
                <a:tc>
                  <a:txBody>
                    <a:bodyPr/>
                    <a:lstStyle/>
                    <a:p>
                      <a:pPr marL="0" marR="0" algn="just">
                        <a:lnSpc>
                          <a:spcPct val="150000"/>
                        </a:lnSpc>
                        <a:buNone/>
                      </a:pPr>
                      <a:r>
                        <a:rPr lang="en-GB" sz="1800"/>
                        <a:t>Teamwork, communication.</a:t>
                      </a:r>
                      <a:endParaRPr lang="en-US" sz="1800"/>
                    </a:p>
                  </a:txBody>
                  <a:tcPr marL="53273" marR="53273" marT="0" marB="0"/>
                </a:tc>
                <a:tc>
                  <a:txBody>
                    <a:bodyPr/>
                    <a:lstStyle/>
                    <a:p>
                      <a:pPr marL="0" marR="0" algn="just">
                        <a:lnSpc>
                          <a:spcPct val="150000"/>
                        </a:lnSpc>
                        <a:buNone/>
                      </a:pPr>
                      <a:endParaRPr lang="en-US" sz="1800" dirty="0"/>
                    </a:p>
                  </a:txBody>
                  <a:tcPr marL="53273" marR="53273" marT="0" marB="0"/>
                </a:tc>
                <a:tc>
                  <a:txBody>
                    <a:bodyPr/>
                    <a:lstStyle/>
                    <a:p>
                      <a:pPr marL="0" marR="0" algn="just">
                        <a:lnSpc>
                          <a:spcPct val="150000"/>
                        </a:lnSpc>
                        <a:buNone/>
                      </a:pPr>
                      <a:r>
                        <a:rPr lang="en-GB" sz="1800" dirty="0"/>
                        <a:t>Greater confidence in practice.</a:t>
                      </a:r>
                      <a:endParaRPr lang="en-US" sz="1800" dirty="0"/>
                    </a:p>
                  </a:txBody>
                  <a:tcPr marL="53273" marR="53273" marT="0" marB="0"/>
                </a:tc>
                <a:extLst>
                  <a:ext uri="{0D108BD9-81ED-4DB2-BD59-A6C34878D82A}">
                    <a16:rowId xmlns:a16="http://schemas.microsoft.com/office/drawing/2014/main" val="4163122062"/>
                  </a:ext>
                </a:extLst>
              </a:tr>
              <a:tr h="1368939">
                <a:tc>
                  <a:txBody>
                    <a:bodyPr/>
                    <a:lstStyle/>
                    <a:p>
                      <a:pPr marL="0" marR="0" algn="just">
                        <a:lnSpc>
                          <a:spcPct val="150000"/>
                        </a:lnSpc>
                        <a:buNone/>
                      </a:pPr>
                      <a:r>
                        <a:rPr lang="en-GB" sz="1800" dirty="0"/>
                        <a:t>Reduce stress and burnout.</a:t>
                      </a:r>
                      <a:endParaRPr lang="en-US" sz="1800" dirty="0"/>
                    </a:p>
                  </a:txBody>
                  <a:tcPr marL="53273" marR="53273" marT="0" marB="0"/>
                </a:tc>
                <a:tc>
                  <a:txBody>
                    <a:bodyPr/>
                    <a:lstStyle/>
                    <a:p>
                      <a:pPr marL="0" marR="0" algn="just">
                        <a:lnSpc>
                          <a:spcPct val="150000"/>
                        </a:lnSpc>
                        <a:buNone/>
                      </a:pPr>
                      <a:r>
                        <a:rPr lang="en-GB" sz="1800" dirty="0"/>
                        <a:t>Use empathy, mindfulness, and peer support.</a:t>
                      </a:r>
                      <a:endParaRPr lang="en-US" sz="1800" dirty="0"/>
                    </a:p>
                  </a:txBody>
                  <a:tcPr marL="53273" marR="53273" marT="0" marB="0"/>
                </a:tc>
                <a:tc>
                  <a:txBody>
                    <a:bodyPr/>
                    <a:lstStyle/>
                    <a:p>
                      <a:pPr marL="0" marR="0" algn="just">
                        <a:lnSpc>
                          <a:spcPct val="150000"/>
                        </a:lnSpc>
                        <a:buNone/>
                      </a:pPr>
                      <a:r>
                        <a:rPr lang="en-GB" sz="1800" dirty="0"/>
                        <a:t>Empathy, teamwork.</a:t>
                      </a:r>
                      <a:endParaRPr lang="en-US" sz="1800" dirty="0"/>
                    </a:p>
                  </a:txBody>
                  <a:tcPr marL="53273" marR="53273" marT="0" marB="0"/>
                </a:tc>
                <a:tc>
                  <a:txBody>
                    <a:bodyPr/>
                    <a:lstStyle/>
                    <a:p>
                      <a:pPr marL="0" marR="0" algn="just">
                        <a:lnSpc>
                          <a:spcPct val="150000"/>
                        </a:lnSpc>
                        <a:buNone/>
                      </a:pPr>
                      <a:endParaRPr lang="en-US" sz="1800" dirty="0"/>
                    </a:p>
                  </a:txBody>
                  <a:tcPr marL="53273" marR="53273" marT="0" marB="0"/>
                </a:tc>
                <a:tc>
                  <a:txBody>
                    <a:bodyPr/>
                    <a:lstStyle/>
                    <a:p>
                      <a:pPr marL="0" marR="0" algn="just">
                        <a:lnSpc>
                          <a:spcPct val="150000"/>
                        </a:lnSpc>
                        <a:buNone/>
                      </a:pPr>
                      <a:r>
                        <a:rPr lang="en-GB" sz="1800" dirty="0"/>
                        <a:t>Improved resilience and well-being.</a:t>
                      </a:r>
                      <a:endParaRPr lang="en-US" sz="1800" dirty="0"/>
                    </a:p>
                  </a:txBody>
                  <a:tcPr marL="53273" marR="53273" marT="0" marB="0"/>
                </a:tc>
                <a:extLst>
                  <a:ext uri="{0D108BD9-81ED-4DB2-BD59-A6C34878D82A}">
                    <a16:rowId xmlns:a16="http://schemas.microsoft.com/office/drawing/2014/main" val="1240336756"/>
                  </a:ext>
                </a:extLst>
              </a:tr>
              <a:tr h="1368939">
                <a:tc>
                  <a:txBody>
                    <a:bodyPr/>
                    <a:lstStyle/>
                    <a:p>
                      <a:pPr marL="0" marR="0" algn="just">
                        <a:lnSpc>
                          <a:spcPct val="150000"/>
                        </a:lnSpc>
                        <a:buNone/>
                      </a:pPr>
                      <a:r>
                        <a:rPr lang="en-GB" sz="1800" dirty="0"/>
                        <a:t>Career progression.</a:t>
                      </a:r>
                      <a:endParaRPr lang="en-US" sz="1800" dirty="0"/>
                    </a:p>
                  </a:txBody>
                  <a:tcPr marL="53273" marR="53273" marT="0" marB="0"/>
                </a:tc>
                <a:tc>
                  <a:txBody>
                    <a:bodyPr/>
                    <a:lstStyle/>
                    <a:p>
                      <a:pPr marL="0" marR="0" algn="just">
                        <a:lnSpc>
                          <a:spcPct val="150000"/>
                        </a:lnSpc>
                        <a:buNone/>
                      </a:pPr>
                      <a:r>
                        <a:rPr lang="en-GB" sz="1800" dirty="0"/>
                        <a:t>Join NHS learning and networking programmes.</a:t>
                      </a:r>
                      <a:endParaRPr lang="en-US" sz="1800" dirty="0"/>
                    </a:p>
                  </a:txBody>
                  <a:tcPr marL="53273" marR="53273" marT="0" marB="0"/>
                </a:tc>
                <a:tc>
                  <a:txBody>
                    <a:bodyPr/>
                    <a:lstStyle/>
                    <a:p>
                      <a:pPr marL="0" marR="0" algn="just">
                        <a:lnSpc>
                          <a:spcPct val="150000"/>
                        </a:lnSpc>
                        <a:buNone/>
                      </a:pPr>
                      <a:r>
                        <a:rPr lang="en-GB" sz="1800" dirty="0"/>
                        <a:t>Communication, adaptability.</a:t>
                      </a:r>
                      <a:endParaRPr lang="en-US" sz="1800" dirty="0"/>
                    </a:p>
                  </a:txBody>
                  <a:tcPr marL="53273" marR="53273" marT="0" marB="0"/>
                </a:tc>
                <a:tc>
                  <a:txBody>
                    <a:bodyPr/>
                    <a:lstStyle/>
                    <a:p>
                      <a:pPr marL="0" marR="0" algn="just">
                        <a:lnSpc>
                          <a:spcPct val="150000"/>
                        </a:lnSpc>
                        <a:buNone/>
                      </a:pPr>
                      <a:endParaRPr lang="en-US" sz="1800" dirty="0"/>
                    </a:p>
                  </a:txBody>
                  <a:tcPr marL="53273" marR="53273" marT="0" marB="0"/>
                </a:tc>
                <a:tc>
                  <a:txBody>
                    <a:bodyPr/>
                    <a:lstStyle/>
                    <a:p>
                      <a:pPr marL="0" marR="0" algn="just">
                        <a:lnSpc>
                          <a:spcPct val="150000"/>
                        </a:lnSpc>
                        <a:buNone/>
                      </a:pPr>
                      <a:r>
                        <a:rPr lang="en-GB" sz="1800" dirty="0"/>
                        <a:t>Enhanced skills and employability.</a:t>
                      </a:r>
                      <a:endParaRPr lang="en-US" sz="1800" dirty="0"/>
                    </a:p>
                  </a:txBody>
                  <a:tcPr marL="53273" marR="53273" marT="0" marB="0"/>
                </a:tc>
                <a:extLst>
                  <a:ext uri="{0D108BD9-81ED-4DB2-BD59-A6C34878D82A}">
                    <a16:rowId xmlns:a16="http://schemas.microsoft.com/office/drawing/2014/main" val="4125420613"/>
                  </a:ext>
                </a:extLst>
              </a:tr>
            </a:tbl>
          </a:graphicData>
        </a:graphic>
      </p:graphicFrame>
      <p:graphicFrame>
        <p:nvGraphicFramePr>
          <p:cNvPr id="3" name="Object 2">
            <a:extLst>
              <a:ext uri="{FF2B5EF4-FFF2-40B4-BE49-F238E27FC236}">
                <a16:creationId xmlns:a16="http://schemas.microsoft.com/office/drawing/2014/main" id="{8E623DD3-9942-B363-852D-B44847710366}"/>
              </a:ext>
            </a:extLst>
          </p:cNvPr>
          <p:cNvGraphicFramePr>
            <a:graphicFrameLocks noChangeAspect="1"/>
          </p:cNvGraphicFramePr>
          <p:nvPr>
            <p:extLst>
              <p:ext uri="{D42A27DB-BD31-4B8C-83A1-F6EECF244321}">
                <p14:modId xmlns:p14="http://schemas.microsoft.com/office/powerpoint/2010/main" val="3766505039"/>
              </p:ext>
            </p:extLst>
          </p:nvPr>
        </p:nvGraphicFramePr>
        <p:xfrm>
          <a:off x="5481638" y="3241675"/>
          <a:ext cx="1227137" cy="373063"/>
        </p:xfrm>
        <a:graphic>
          <a:graphicData uri="http://schemas.openxmlformats.org/presentationml/2006/ole">
            <mc:AlternateContent xmlns:mc="http://schemas.openxmlformats.org/markup-compatibility/2006">
              <mc:Choice xmlns:v="urn:schemas-microsoft-com:vml" Requires="v">
                <p:oleObj name="Worksheet" r:id="rId3" imgW="1226997" imgH="373301" progId="Excel.Sheet.12">
                  <p:embed/>
                </p:oleObj>
              </mc:Choice>
              <mc:Fallback>
                <p:oleObj name="Worksheet" r:id="rId3" imgW="1226997" imgH="373301" progId="Excel.Sheet.12">
                  <p:embed/>
                  <p:pic>
                    <p:nvPicPr>
                      <p:cNvPr id="0" name=""/>
                      <p:cNvPicPr/>
                      <p:nvPr/>
                    </p:nvPicPr>
                    <p:blipFill>
                      <a:blip r:embed="rId4"/>
                      <a:stretch>
                        <a:fillRect/>
                      </a:stretch>
                    </p:blipFill>
                    <p:spPr>
                      <a:xfrm>
                        <a:off x="5481638" y="3241675"/>
                        <a:ext cx="1227137" cy="373063"/>
                      </a:xfrm>
                      <a:prstGeom prst="rect">
                        <a:avLst/>
                      </a:prstGeom>
                    </p:spPr>
                  </p:pic>
                </p:oleObj>
              </mc:Fallback>
            </mc:AlternateContent>
          </a:graphicData>
        </a:graphic>
      </p:graphicFrame>
    </p:spTree>
    <p:extLst>
      <p:ext uri="{BB962C8B-B14F-4D97-AF65-F5344CB8AC3E}">
        <p14:creationId xmlns:p14="http://schemas.microsoft.com/office/powerpoint/2010/main" val="4289270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DC4581-C379-E030-B64F-199571A4CB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791BE1-C10E-FAD3-5790-2076108F77B9}"/>
              </a:ext>
            </a:extLst>
          </p:cNvPr>
          <p:cNvSpPr>
            <a:spLocks noGrp="1"/>
          </p:cNvSpPr>
          <p:nvPr>
            <p:ph type="title"/>
          </p:nvPr>
        </p:nvSpPr>
        <p:spPr>
          <a:xfrm>
            <a:off x="1066800" y="0"/>
            <a:ext cx="10058400" cy="1609344"/>
          </a:xfrm>
        </p:spPr>
        <p:txBody>
          <a:bodyPr>
            <a:normAutofit/>
          </a:bodyPr>
          <a:lstStyle/>
          <a:p>
            <a:pPr algn="ctr"/>
            <a:r>
              <a:rPr lang="en-US" sz="4800" b="1" dirty="0">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6CEA30A1-AAEA-D076-33D5-0C4E61551425}"/>
              </a:ext>
            </a:extLst>
          </p:cNvPr>
          <p:cNvSpPr>
            <a:spLocks noGrp="1"/>
          </p:cNvSpPr>
          <p:nvPr>
            <p:ph idx="1"/>
          </p:nvPr>
        </p:nvSpPr>
        <p:spPr>
          <a:xfrm>
            <a:off x="255810" y="1078002"/>
            <a:ext cx="7650406" cy="4914119"/>
          </a:xfrm>
          <a:solidFill>
            <a:schemeClr val="accent2">
              <a:lumMod val="20000"/>
              <a:lumOff val="80000"/>
            </a:schemeClr>
          </a:solidFill>
        </p:spPr>
        <p:txBody>
          <a:bodyPr>
            <a:normAutofit/>
          </a:bodyPr>
          <a:lstStyle/>
          <a:p>
            <a:pPr lvl="0" algn="just">
              <a:lnSpc>
                <a:spcPct val="150000"/>
              </a:lnSpc>
            </a:pPr>
            <a:r>
              <a:rPr lang="en-GB" sz="2200" dirty="0">
                <a:solidFill>
                  <a:srgbClr val="FF0000"/>
                </a:solidFill>
                <a:latin typeface="Times New Roman" panose="02020603050405020304" pitchFamily="18" charset="0"/>
                <a:cs typeface="Times New Roman" panose="02020603050405020304" pitchFamily="18" charset="0"/>
              </a:rPr>
              <a:t>This presentation reflected on self-awareness using SWOT analysis.</a:t>
            </a:r>
            <a:endParaRPr lang="en-US" sz="2200" dirty="0">
              <a:solidFill>
                <a:srgbClr val="FF0000"/>
              </a:solidFill>
              <a:latin typeface="Times New Roman" panose="02020603050405020304" pitchFamily="18" charset="0"/>
              <a:cs typeface="Times New Roman" panose="02020603050405020304" pitchFamily="18" charset="0"/>
            </a:endParaRPr>
          </a:p>
          <a:p>
            <a:pPr lvl="0" algn="just">
              <a:lnSpc>
                <a:spcPct val="150000"/>
              </a:lnSpc>
            </a:pPr>
            <a:r>
              <a:rPr lang="en-GB" sz="2200" dirty="0">
                <a:solidFill>
                  <a:srgbClr val="FF0000"/>
                </a:solidFill>
                <a:latin typeface="Times New Roman" panose="02020603050405020304" pitchFamily="18" charset="0"/>
                <a:cs typeface="Times New Roman" panose="02020603050405020304" pitchFamily="18" charset="0"/>
              </a:rPr>
              <a:t>Identified strengths in communication, teamwork, and empathy.</a:t>
            </a:r>
            <a:endParaRPr lang="en-US" sz="2200" dirty="0">
              <a:solidFill>
                <a:srgbClr val="FF0000"/>
              </a:solidFill>
              <a:latin typeface="Times New Roman" panose="02020603050405020304" pitchFamily="18" charset="0"/>
              <a:cs typeface="Times New Roman" panose="02020603050405020304" pitchFamily="18" charset="0"/>
            </a:endParaRPr>
          </a:p>
          <a:p>
            <a:pPr lvl="0" algn="just">
              <a:lnSpc>
                <a:spcPct val="150000"/>
              </a:lnSpc>
            </a:pPr>
            <a:r>
              <a:rPr lang="en-GB" sz="2200" dirty="0">
                <a:solidFill>
                  <a:srgbClr val="FF0000"/>
                </a:solidFill>
                <a:latin typeface="Times New Roman" panose="02020603050405020304" pitchFamily="18" charset="0"/>
                <a:cs typeface="Times New Roman" panose="02020603050405020304" pitchFamily="18" charset="0"/>
              </a:rPr>
              <a:t>Recognised weaknesses such as time management and confidence.</a:t>
            </a:r>
            <a:endParaRPr lang="en-US" sz="2200" dirty="0">
              <a:solidFill>
                <a:srgbClr val="FF0000"/>
              </a:solidFill>
              <a:latin typeface="Times New Roman" panose="02020603050405020304" pitchFamily="18" charset="0"/>
              <a:cs typeface="Times New Roman" panose="02020603050405020304" pitchFamily="18" charset="0"/>
            </a:endParaRPr>
          </a:p>
          <a:p>
            <a:pPr lvl="0" algn="just">
              <a:lnSpc>
                <a:spcPct val="150000"/>
              </a:lnSpc>
            </a:pPr>
            <a:r>
              <a:rPr lang="en-GB" sz="2200" dirty="0">
                <a:solidFill>
                  <a:srgbClr val="FF0000"/>
                </a:solidFill>
                <a:latin typeface="Times New Roman" panose="02020603050405020304" pitchFamily="18" charset="0"/>
                <a:cs typeface="Times New Roman" panose="02020603050405020304" pitchFamily="18" charset="0"/>
              </a:rPr>
              <a:t>Explored opportunities like CPD, mentorship, and networking.</a:t>
            </a:r>
            <a:endParaRPr lang="en-US" sz="2200" dirty="0">
              <a:solidFill>
                <a:srgbClr val="FF0000"/>
              </a:solidFill>
              <a:latin typeface="Times New Roman" panose="02020603050405020304" pitchFamily="18" charset="0"/>
              <a:cs typeface="Times New Roman" panose="02020603050405020304" pitchFamily="18" charset="0"/>
            </a:endParaRPr>
          </a:p>
          <a:p>
            <a:pPr lvl="0" algn="just">
              <a:lnSpc>
                <a:spcPct val="150000"/>
              </a:lnSpc>
            </a:pPr>
            <a:r>
              <a:rPr lang="en-GB" sz="2200" dirty="0">
                <a:solidFill>
                  <a:srgbClr val="FF0000"/>
                </a:solidFill>
                <a:latin typeface="Times New Roman" panose="02020603050405020304" pitchFamily="18" charset="0"/>
                <a:cs typeface="Times New Roman" panose="02020603050405020304" pitchFamily="18" charset="0"/>
              </a:rPr>
              <a:t>Created an action plan to overcome threats and support professional growth in Health and Social Care.</a:t>
            </a:r>
            <a:endParaRPr lang="en-US" sz="2200" dirty="0">
              <a:solidFill>
                <a:srgbClr val="FF0000"/>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78BFD6F6-E2D5-5771-FD01-95C9627E1118}"/>
              </a:ext>
            </a:extLst>
          </p:cNvPr>
          <p:cNvPicPr>
            <a:picLocks noChangeAspect="1"/>
          </p:cNvPicPr>
          <p:nvPr/>
        </p:nvPicPr>
        <p:blipFill>
          <a:blip r:embed="rId3"/>
          <a:stretch>
            <a:fillRect/>
          </a:stretch>
        </p:blipFill>
        <p:spPr>
          <a:xfrm>
            <a:off x="7906216" y="1901283"/>
            <a:ext cx="3873858" cy="3055434"/>
          </a:xfrm>
          <a:prstGeom prst="rect">
            <a:avLst/>
          </a:prstGeom>
        </p:spPr>
      </p:pic>
    </p:spTree>
    <p:extLst>
      <p:ext uri="{BB962C8B-B14F-4D97-AF65-F5344CB8AC3E}">
        <p14:creationId xmlns:p14="http://schemas.microsoft.com/office/powerpoint/2010/main" val="3233896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570D6D-745C-9359-EA50-85E14E7F9E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38802A-C618-E79F-E848-DC4B94CA02A7}"/>
              </a:ext>
            </a:extLst>
          </p:cNvPr>
          <p:cNvSpPr>
            <a:spLocks noGrp="1"/>
          </p:cNvSpPr>
          <p:nvPr>
            <p:ph type="title"/>
          </p:nvPr>
        </p:nvSpPr>
        <p:spPr>
          <a:xfrm>
            <a:off x="1066800" y="-128685"/>
            <a:ext cx="10058400" cy="1609344"/>
          </a:xfrm>
        </p:spPr>
        <p:txBody>
          <a:bodyPr>
            <a:normAutofit/>
          </a:bodyPr>
          <a:lstStyle/>
          <a:p>
            <a:pPr algn="ctr"/>
            <a:r>
              <a:rPr lang="en-US" sz="48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B3C0BB5-0840-DE4F-BE5E-7ECECFA2130D}"/>
              </a:ext>
            </a:extLst>
          </p:cNvPr>
          <p:cNvSpPr>
            <a:spLocks noGrp="1"/>
          </p:cNvSpPr>
          <p:nvPr>
            <p:ph idx="1"/>
          </p:nvPr>
        </p:nvSpPr>
        <p:spPr>
          <a:xfrm>
            <a:off x="412595" y="1271239"/>
            <a:ext cx="11597268" cy="5397189"/>
          </a:xfrm>
        </p:spPr>
        <p:txBody>
          <a:bodyPr>
            <a:normAutofit fontScale="92500" lnSpcReduction="20000"/>
          </a:bodyPr>
          <a:lstStyle/>
          <a:p>
            <a:pPr algn="just">
              <a:lnSpc>
                <a:spcPct val="150000"/>
              </a:lnSpc>
            </a:pPr>
            <a:r>
              <a:rPr lang="en-GB" dirty="0">
                <a:latin typeface="Times New Roman" panose="02020603050405020304" pitchFamily="18" charset="0"/>
                <a:cs typeface="Times New Roman" panose="02020603050405020304" pitchFamily="18" charset="0"/>
              </a:rPr>
              <a:t>Choudhry, M.D., Sivaraj, J., Munusamy, S., Muthusamy, P.D. and Saravanan, V. (2024) ‘Industry 4.0 in Manufacturing, Communication, Transportation, and Health Care’, </a:t>
            </a:r>
            <a:r>
              <a:rPr lang="en-GB" i="1" dirty="0">
                <a:latin typeface="Times New Roman" panose="02020603050405020304" pitchFamily="18" charset="0"/>
                <a:cs typeface="Times New Roman" panose="02020603050405020304" pitchFamily="18" charset="0"/>
              </a:rPr>
              <a:t>Topics in Artificial Intelligence Applied to Industry 4.0</a:t>
            </a:r>
            <a:r>
              <a:rPr lang="en-GB" dirty="0">
                <a:latin typeface="Times New Roman" panose="02020603050405020304" pitchFamily="18" charset="0"/>
                <a:cs typeface="Times New Roman" panose="02020603050405020304" pitchFamily="18" charset="0"/>
              </a:rPr>
              <a:t>, 22(6), pp. 149–165. Available at: </a:t>
            </a:r>
            <a:r>
              <a:rPr lang="en-GB" u="sng" dirty="0">
                <a:latin typeface="Times New Roman" panose="02020603050405020304" pitchFamily="18" charset="0"/>
                <a:cs typeface="Times New Roman" panose="02020603050405020304" pitchFamily="18" charset="0"/>
                <a:hlinkClick r:id="rId2"/>
              </a:rPr>
              <a:t>https://doi.org/10.1002/9781394216147.ch8</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Gamberini, L. and Pluchino, P. (2024) ‘Industry 5.0: A comprehensive insight into the future of work, social sustainability, sustainable development, and career’, </a:t>
            </a:r>
            <a:r>
              <a:rPr lang="en-GB" i="1" dirty="0">
                <a:latin typeface="Times New Roman" panose="02020603050405020304" pitchFamily="18" charset="0"/>
                <a:cs typeface="Times New Roman" panose="02020603050405020304" pitchFamily="18" charset="0"/>
              </a:rPr>
              <a:t>Australian Journal of Career Development</a:t>
            </a:r>
            <a:r>
              <a:rPr lang="en-GB" dirty="0">
                <a:latin typeface="Times New Roman" panose="02020603050405020304" pitchFamily="18" charset="0"/>
                <a:cs typeface="Times New Roman" panose="02020603050405020304" pitchFamily="18" charset="0"/>
              </a:rPr>
              <a:t>, 33(1), pp. 5–14. Available at: </a:t>
            </a:r>
            <a:r>
              <a:rPr lang="en-GB" u="sng" dirty="0">
                <a:latin typeface="Times New Roman" panose="02020603050405020304" pitchFamily="18" charset="0"/>
                <a:cs typeface="Times New Roman" panose="02020603050405020304" pitchFamily="18" charset="0"/>
                <a:hlinkClick r:id="rId3"/>
              </a:rPr>
              <a:t>https://doi.org/10.1177/10384162241231118</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err="1">
                <a:latin typeface="Times New Roman" panose="02020603050405020304" pitchFamily="18" charset="0"/>
                <a:cs typeface="Times New Roman" panose="02020603050405020304" pitchFamily="18" charset="0"/>
              </a:rPr>
              <a:t>McGuier</a:t>
            </a:r>
            <a:r>
              <a:rPr lang="en-GB" dirty="0">
                <a:latin typeface="Times New Roman" panose="02020603050405020304" pitchFamily="18" charset="0"/>
                <a:cs typeface="Times New Roman" panose="02020603050405020304" pitchFamily="18" charset="0"/>
              </a:rPr>
              <a:t>, E.A., Kolko, D.J., Aarons, G.A., Schachter, A., Klem, M.L., </a:t>
            </a:r>
            <a:r>
              <a:rPr lang="en-GB" dirty="0" err="1">
                <a:latin typeface="Times New Roman" panose="02020603050405020304" pitchFamily="18" charset="0"/>
                <a:cs typeface="Times New Roman" panose="02020603050405020304" pitchFamily="18" charset="0"/>
              </a:rPr>
              <a:t>Diabes</a:t>
            </a:r>
            <a:r>
              <a:rPr lang="en-GB" dirty="0">
                <a:latin typeface="Times New Roman" panose="02020603050405020304" pitchFamily="18" charset="0"/>
                <a:cs typeface="Times New Roman" panose="02020603050405020304" pitchFamily="18" charset="0"/>
              </a:rPr>
              <a:t>, M.A., Weingart, L.R., Salas, E. and Wolk, C.B. (2024) ‘Teamwork and implementation of innovations in healthcare and human service settings: a systematic review’, </a:t>
            </a:r>
            <a:r>
              <a:rPr lang="en-GB" i="1" dirty="0">
                <a:latin typeface="Times New Roman" panose="02020603050405020304" pitchFamily="18" charset="0"/>
                <a:cs typeface="Times New Roman" panose="02020603050405020304" pitchFamily="18" charset="0"/>
              </a:rPr>
              <a:t>Implementation Science: IS</a:t>
            </a:r>
            <a:r>
              <a:rPr lang="en-GB" dirty="0">
                <a:latin typeface="Times New Roman" panose="02020603050405020304" pitchFamily="18" charset="0"/>
                <a:cs typeface="Times New Roman" panose="02020603050405020304" pitchFamily="18" charset="0"/>
              </a:rPr>
              <a:t>, 19(19), pp. 49–90. Available at: </a:t>
            </a:r>
            <a:r>
              <a:rPr lang="en-GB" u="sng" dirty="0">
                <a:latin typeface="Times New Roman" panose="02020603050405020304" pitchFamily="18" charset="0"/>
                <a:cs typeface="Times New Roman" panose="02020603050405020304" pitchFamily="18" charset="0"/>
                <a:hlinkClick r:id="rId4"/>
              </a:rPr>
              <a:t>https://doi.org/10.1186/s13012-024-01381-9</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Pérez-Del-</a:t>
            </a:r>
            <a:r>
              <a:rPr lang="en-GB" dirty="0" err="1">
                <a:latin typeface="Times New Roman" panose="02020603050405020304" pitchFamily="18" charset="0"/>
                <a:cs typeface="Times New Roman" panose="02020603050405020304" pitchFamily="18" charset="0"/>
              </a:rPr>
              <a:t>Vallín</a:t>
            </a:r>
            <a:r>
              <a:rPr lang="en-GB" dirty="0">
                <a:latin typeface="Times New Roman" panose="02020603050405020304" pitchFamily="18" charset="0"/>
                <a:cs typeface="Times New Roman" panose="02020603050405020304" pitchFamily="18" charset="0"/>
              </a:rPr>
              <a:t>, V. (2022) ‘Development of communication skills in the health sector’, </a:t>
            </a:r>
            <a:r>
              <a:rPr lang="en-GB" i="1" dirty="0">
                <a:latin typeface="Times New Roman" panose="02020603050405020304" pitchFamily="18" charset="0"/>
                <a:cs typeface="Times New Roman" panose="02020603050405020304" pitchFamily="18" charset="0"/>
              </a:rPr>
              <a:t>Seminars in Medical Writing and Education</a:t>
            </a:r>
            <a:r>
              <a:rPr lang="en-GB" dirty="0">
                <a:latin typeface="Times New Roman" panose="02020603050405020304" pitchFamily="18" charset="0"/>
                <a:cs typeface="Times New Roman" panose="02020603050405020304" pitchFamily="18" charset="0"/>
              </a:rPr>
              <a:t>, 1(12), pp. 5–5. Available at: </a:t>
            </a:r>
            <a:r>
              <a:rPr lang="en-GB" u="sng" dirty="0">
                <a:latin typeface="Times New Roman" panose="02020603050405020304" pitchFamily="18" charset="0"/>
                <a:cs typeface="Times New Roman" panose="02020603050405020304" pitchFamily="18" charset="0"/>
                <a:hlinkClick r:id="rId5"/>
              </a:rPr>
              <a:t>https://doi.org/10.56294/mw20225</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541461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185</TotalTime>
  <Words>1265</Words>
  <Application>Microsoft Office PowerPoint</Application>
  <PresentationFormat>Widescreen</PresentationFormat>
  <Paragraphs>65</Paragraphs>
  <Slides>7</Slides>
  <Notes>5</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7</vt:i4>
      </vt:variant>
    </vt:vector>
  </HeadingPairs>
  <TitlesOfParts>
    <vt:vector size="15" baseType="lpstr">
      <vt:lpstr>Calibri</vt:lpstr>
      <vt:lpstr>Rockwell</vt:lpstr>
      <vt:lpstr>Rockwell Condensed</vt:lpstr>
      <vt:lpstr>Rockwell Extra Bold</vt:lpstr>
      <vt:lpstr>Times New Roman</vt:lpstr>
      <vt:lpstr>Wingdings</vt:lpstr>
      <vt:lpstr>Wood Type</vt:lpstr>
      <vt:lpstr>Worksheet</vt:lpstr>
      <vt:lpstr>Student name: Molly Ndoya  Student ID: 2423296  Module: Professional Development Within Health and Social Care  Module code: LCHS4009  Lecturer: Anika Tahsin  Assignment title: Self-awareness presentation </vt:lpstr>
      <vt:lpstr>AIMS AND OBJECTIVES</vt:lpstr>
      <vt:lpstr>Strengths and Weaknesses</vt:lpstr>
      <vt:lpstr>Threats and opportunities</vt:lpstr>
      <vt:lpstr>Action Plan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Molly Ndoya</dc:creator>
  <cp:lastModifiedBy>Molly Ndoya</cp:lastModifiedBy>
  <cp:revision>11</cp:revision>
  <dcterms:created xsi:type="dcterms:W3CDTF">2025-09-23T04:33:20Z</dcterms:created>
  <dcterms:modified xsi:type="dcterms:W3CDTF">2025-10-12T19:24:44Z</dcterms:modified>
</cp:coreProperties>
</file>