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49" d="100"/>
          <a:sy n="49" d="100"/>
        </p:scale>
        <p:origin x="29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9354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0C0C0C"/>
          </a:solidFill>
          <a:ln/>
        </p:spPr>
      </p:sp>
      <p:sp>
        <p:nvSpPr>
          <p:cNvPr id="3" name="Shape 1"/>
          <p:cNvSpPr/>
          <p:nvPr/>
        </p:nvSpPr>
        <p:spPr>
          <a:xfrm>
            <a:off x="0" y="0"/>
            <a:ext cx="14630400" cy="8229600"/>
          </a:xfrm>
          <a:prstGeom prst="rect">
            <a:avLst/>
          </a:prstGeom>
          <a:solidFill>
            <a:srgbClr val="272525"/>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184083"/>
            <a:ext cx="7556421" cy="1417558"/>
          </a:xfrm>
          <a:prstGeom prst="rect">
            <a:avLst/>
          </a:prstGeom>
          <a:noFill/>
          <a:ln/>
        </p:spPr>
        <p:txBody>
          <a:bodyPr wrap="squar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Business Proposal Development Workshop</a:t>
            </a:r>
            <a:endParaRPr lang="en-US" sz="4450" dirty="0"/>
          </a:p>
        </p:txBody>
      </p:sp>
      <p:sp>
        <p:nvSpPr>
          <p:cNvPr id="4" name="Text 1"/>
          <p:cNvSpPr/>
          <p:nvPr/>
        </p:nvSpPr>
        <p:spPr>
          <a:xfrm>
            <a:off x="6280190" y="3941802"/>
            <a:ext cx="7556421" cy="1451610"/>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Welcome to our intensive 5-hour workshop designed to guide MBA students through the process of finalizing, integrating, evaluating, and presenting their business development proposals. Together, we'll ensure your ideas are clear, feasible, and strategically aligned.</a:t>
            </a:r>
            <a:endParaRPr lang="en-US" sz="1750" dirty="0"/>
          </a:p>
        </p:txBody>
      </p:sp>
      <p:sp>
        <p:nvSpPr>
          <p:cNvPr id="5" name="Shape 2"/>
          <p:cNvSpPr/>
          <p:nvPr/>
        </p:nvSpPr>
        <p:spPr>
          <a:xfrm>
            <a:off x="6280190" y="5665470"/>
            <a:ext cx="362903" cy="362903"/>
          </a:xfrm>
          <a:prstGeom prst="roundRect">
            <a:avLst>
              <a:gd name="adj" fmla="val 25194296"/>
            </a:avLst>
          </a:prstGeom>
          <a:noFill/>
          <a:ln w="7620">
            <a:solidFill>
              <a:srgbClr val="FFFFFF"/>
            </a:solidFill>
            <a:prstDash val="solid"/>
          </a:ln>
        </p:spPr>
        <p:txBody>
          <a:bodyPr/>
          <a:lstStyle/>
          <a:p>
            <a:endParaRPr lang="en-GB"/>
          </a:p>
        </p:txBody>
      </p:sp>
      <p:sp>
        <p:nvSpPr>
          <p:cNvPr id="7" name="Text 3"/>
          <p:cNvSpPr/>
          <p:nvPr/>
        </p:nvSpPr>
        <p:spPr>
          <a:xfrm>
            <a:off x="6756440" y="5648563"/>
            <a:ext cx="3571637" cy="396835"/>
          </a:xfrm>
          <a:prstGeom prst="rect">
            <a:avLst/>
          </a:prstGeom>
          <a:noFill/>
          <a:ln/>
        </p:spPr>
        <p:txBody>
          <a:bodyPr wrap="none" lIns="0" tIns="0" rIns="0" bIns="0" rtlCol="0" anchor="t"/>
          <a:lstStyle/>
          <a:p>
            <a:pPr marL="0" indent="0" algn="l">
              <a:lnSpc>
                <a:spcPts val="3100"/>
              </a:lnSpc>
              <a:buNone/>
            </a:pPr>
            <a:endParaRPr 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3059" y="521851"/>
            <a:ext cx="6616779" cy="591979"/>
          </a:xfrm>
          <a:prstGeom prst="rect">
            <a:avLst/>
          </a:prstGeom>
          <a:noFill/>
          <a:ln/>
        </p:spPr>
        <p:txBody>
          <a:bodyPr wrap="none" lIns="0" tIns="0" rIns="0" bIns="0" rtlCol="0" anchor="t"/>
          <a:lstStyle/>
          <a:p>
            <a:pPr marL="0" indent="0">
              <a:lnSpc>
                <a:spcPts val="4650"/>
              </a:lnSpc>
              <a:buNone/>
            </a:pPr>
            <a:r>
              <a:rPr lang="en-US" sz="3700" b="1" kern="0" spc="-112" dirty="0">
                <a:solidFill>
                  <a:srgbClr val="FFFFFF"/>
                </a:solidFill>
                <a:latin typeface="Inter Bold" pitchFamily="34" charset="0"/>
                <a:ea typeface="Inter Bold" pitchFamily="34" charset="-122"/>
                <a:cs typeface="Inter Bold" pitchFamily="34" charset="-120"/>
              </a:rPr>
              <a:t>Workshop Structure Overview</a:t>
            </a:r>
            <a:endParaRPr lang="en-US" sz="3700" dirty="0"/>
          </a:p>
        </p:txBody>
      </p:sp>
      <p:sp>
        <p:nvSpPr>
          <p:cNvPr id="3" name="Shape 1"/>
          <p:cNvSpPr/>
          <p:nvPr/>
        </p:nvSpPr>
        <p:spPr>
          <a:xfrm>
            <a:off x="935712" y="1492687"/>
            <a:ext cx="22860" cy="6214943"/>
          </a:xfrm>
          <a:prstGeom prst="roundRect">
            <a:avLst>
              <a:gd name="adj" fmla="val 348092"/>
            </a:avLst>
          </a:prstGeom>
          <a:solidFill>
            <a:srgbClr val="2A1999"/>
          </a:solidFill>
          <a:ln/>
        </p:spPr>
        <p:txBody>
          <a:bodyPr/>
          <a:lstStyle/>
          <a:p>
            <a:endParaRPr lang="en-GB"/>
          </a:p>
        </p:txBody>
      </p:sp>
      <p:sp>
        <p:nvSpPr>
          <p:cNvPr id="4" name="Shape 2"/>
          <p:cNvSpPr/>
          <p:nvPr/>
        </p:nvSpPr>
        <p:spPr>
          <a:xfrm>
            <a:off x="1137404" y="1907500"/>
            <a:ext cx="663059" cy="22860"/>
          </a:xfrm>
          <a:prstGeom prst="roundRect">
            <a:avLst>
              <a:gd name="adj" fmla="val 348092"/>
            </a:avLst>
          </a:prstGeom>
          <a:solidFill>
            <a:srgbClr val="2A1999"/>
          </a:solidFill>
          <a:ln/>
        </p:spPr>
        <p:txBody>
          <a:bodyPr/>
          <a:lstStyle/>
          <a:p>
            <a:endParaRPr lang="en-GB"/>
          </a:p>
        </p:txBody>
      </p:sp>
      <p:sp>
        <p:nvSpPr>
          <p:cNvPr id="5" name="Shape 3"/>
          <p:cNvSpPr/>
          <p:nvPr/>
        </p:nvSpPr>
        <p:spPr>
          <a:xfrm>
            <a:off x="734020" y="1705808"/>
            <a:ext cx="426244" cy="426244"/>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6" name="Text 4"/>
          <p:cNvSpPr/>
          <p:nvPr/>
        </p:nvSpPr>
        <p:spPr>
          <a:xfrm>
            <a:off x="890111" y="1776770"/>
            <a:ext cx="114062" cy="284202"/>
          </a:xfrm>
          <a:prstGeom prst="rect">
            <a:avLst/>
          </a:prstGeom>
          <a:noFill/>
          <a:ln/>
        </p:spPr>
        <p:txBody>
          <a:bodyPr wrap="none" lIns="0" tIns="0" rIns="0" bIns="0" rtlCol="0" anchor="t"/>
          <a:lstStyle/>
          <a:p>
            <a:pPr marL="0" indent="0" algn="ctr">
              <a:lnSpc>
                <a:spcPts val="2200"/>
              </a:lnSpc>
              <a:buNone/>
            </a:pPr>
            <a:r>
              <a:rPr lang="en-US" sz="2200" b="1" kern="0" spc="-67" dirty="0">
                <a:solidFill>
                  <a:srgbClr val="E5E0DF"/>
                </a:solidFill>
                <a:latin typeface="Inter Bold" pitchFamily="34" charset="0"/>
                <a:ea typeface="Inter Bold" pitchFamily="34" charset="-122"/>
                <a:cs typeface="Inter Bold" pitchFamily="34" charset="-120"/>
              </a:rPr>
              <a:t>1</a:t>
            </a:r>
            <a:endParaRPr lang="en-US" sz="2200" dirty="0"/>
          </a:p>
        </p:txBody>
      </p:sp>
      <p:sp>
        <p:nvSpPr>
          <p:cNvPr id="7" name="Text 5"/>
          <p:cNvSpPr/>
          <p:nvPr/>
        </p:nvSpPr>
        <p:spPr>
          <a:xfrm>
            <a:off x="1989177" y="1682115"/>
            <a:ext cx="3709511" cy="295989"/>
          </a:xfrm>
          <a:prstGeom prst="rect">
            <a:avLst/>
          </a:prstGeom>
          <a:noFill/>
          <a:ln/>
        </p:spPr>
        <p:txBody>
          <a:bodyPr wrap="none" lIns="0" tIns="0" rIns="0" bIns="0" rtlCol="0" anchor="t"/>
          <a:lstStyle/>
          <a:p>
            <a:pPr marL="0" indent="0" algn="l">
              <a:lnSpc>
                <a:spcPts val="2300"/>
              </a:lnSpc>
              <a:buNone/>
            </a:pPr>
            <a:r>
              <a:rPr lang="en-US" sz="1850" b="1" kern="0" spc="-56" dirty="0">
                <a:solidFill>
                  <a:srgbClr val="E5E0DF"/>
                </a:solidFill>
                <a:latin typeface="Inter Bold" pitchFamily="34" charset="0"/>
                <a:ea typeface="Inter Bold" pitchFamily="34" charset="-122"/>
                <a:cs typeface="Inter Bold" pitchFamily="34" charset="-120"/>
              </a:rPr>
              <a:t>Introduction and Objective Setting</a:t>
            </a:r>
            <a:endParaRPr lang="en-US" sz="1850" dirty="0"/>
          </a:p>
        </p:txBody>
      </p:sp>
      <p:sp>
        <p:nvSpPr>
          <p:cNvPr id="8" name="Text 6"/>
          <p:cNvSpPr/>
          <p:nvPr/>
        </p:nvSpPr>
        <p:spPr>
          <a:xfrm>
            <a:off x="1989177" y="2091690"/>
            <a:ext cx="11978164" cy="303014"/>
          </a:xfrm>
          <a:prstGeom prst="rect">
            <a:avLst/>
          </a:prstGeom>
          <a:noFill/>
          <a:ln/>
        </p:spPr>
        <p:txBody>
          <a:bodyPr wrap="none" lIns="0" tIns="0" rIns="0" bIns="0" rtlCol="0" anchor="t"/>
          <a:lstStyle/>
          <a:p>
            <a:pPr marL="0" indent="0" algn="l">
              <a:lnSpc>
                <a:spcPts val="2350"/>
              </a:lnSpc>
              <a:buNone/>
            </a:pPr>
            <a:r>
              <a:rPr lang="en-US" sz="1450" kern="0" spc="-30" dirty="0">
                <a:solidFill>
                  <a:srgbClr val="E5E0DF"/>
                </a:solidFill>
                <a:latin typeface="Inter" pitchFamily="34" charset="0"/>
                <a:ea typeface="Inter" pitchFamily="34" charset="-122"/>
                <a:cs typeface="Inter" pitchFamily="34" charset="-120"/>
              </a:rPr>
              <a:t>Set the tone with an icebreaker and overview presentation.</a:t>
            </a:r>
            <a:endParaRPr lang="en-US" sz="1450" dirty="0"/>
          </a:p>
        </p:txBody>
      </p:sp>
      <p:sp>
        <p:nvSpPr>
          <p:cNvPr id="9" name="Shape 7"/>
          <p:cNvSpPr/>
          <p:nvPr/>
        </p:nvSpPr>
        <p:spPr>
          <a:xfrm>
            <a:off x="1137404" y="3188375"/>
            <a:ext cx="663059" cy="22860"/>
          </a:xfrm>
          <a:prstGeom prst="roundRect">
            <a:avLst>
              <a:gd name="adj" fmla="val 348092"/>
            </a:avLst>
          </a:prstGeom>
          <a:solidFill>
            <a:srgbClr val="2A1999"/>
          </a:solidFill>
          <a:ln/>
        </p:spPr>
        <p:txBody>
          <a:bodyPr/>
          <a:lstStyle/>
          <a:p>
            <a:endParaRPr lang="en-GB"/>
          </a:p>
        </p:txBody>
      </p:sp>
      <p:sp>
        <p:nvSpPr>
          <p:cNvPr id="10" name="Shape 8"/>
          <p:cNvSpPr/>
          <p:nvPr/>
        </p:nvSpPr>
        <p:spPr>
          <a:xfrm>
            <a:off x="734020" y="2986683"/>
            <a:ext cx="426244" cy="426244"/>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11" name="Text 9"/>
          <p:cNvSpPr/>
          <p:nvPr/>
        </p:nvSpPr>
        <p:spPr>
          <a:xfrm>
            <a:off x="861893" y="3057644"/>
            <a:ext cx="170497" cy="284202"/>
          </a:xfrm>
          <a:prstGeom prst="rect">
            <a:avLst/>
          </a:prstGeom>
          <a:noFill/>
          <a:ln/>
        </p:spPr>
        <p:txBody>
          <a:bodyPr wrap="none" lIns="0" tIns="0" rIns="0" bIns="0" rtlCol="0" anchor="t"/>
          <a:lstStyle/>
          <a:p>
            <a:pPr marL="0" indent="0" algn="ctr">
              <a:lnSpc>
                <a:spcPts val="2200"/>
              </a:lnSpc>
              <a:buNone/>
            </a:pPr>
            <a:r>
              <a:rPr lang="en-US" sz="2200" b="1" kern="0" spc="-67" dirty="0">
                <a:solidFill>
                  <a:srgbClr val="E5E0DF"/>
                </a:solidFill>
                <a:latin typeface="Inter Bold" pitchFamily="34" charset="0"/>
                <a:ea typeface="Inter Bold" pitchFamily="34" charset="-122"/>
                <a:cs typeface="Inter Bold" pitchFamily="34" charset="-120"/>
              </a:rPr>
              <a:t>2</a:t>
            </a:r>
            <a:endParaRPr lang="en-US" sz="2200" dirty="0"/>
          </a:p>
        </p:txBody>
      </p:sp>
      <p:sp>
        <p:nvSpPr>
          <p:cNvPr id="12" name="Text 10"/>
          <p:cNvSpPr/>
          <p:nvPr/>
        </p:nvSpPr>
        <p:spPr>
          <a:xfrm>
            <a:off x="1989177" y="2962989"/>
            <a:ext cx="2890242" cy="295989"/>
          </a:xfrm>
          <a:prstGeom prst="rect">
            <a:avLst/>
          </a:prstGeom>
          <a:noFill/>
          <a:ln/>
        </p:spPr>
        <p:txBody>
          <a:bodyPr wrap="none" lIns="0" tIns="0" rIns="0" bIns="0" rtlCol="0" anchor="t"/>
          <a:lstStyle/>
          <a:p>
            <a:pPr marL="0" indent="0" algn="l">
              <a:lnSpc>
                <a:spcPts val="2300"/>
              </a:lnSpc>
              <a:buNone/>
            </a:pPr>
            <a:r>
              <a:rPr lang="en-US" sz="1850" b="1" kern="0" spc="-56" dirty="0">
                <a:solidFill>
                  <a:srgbClr val="E5E0DF"/>
                </a:solidFill>
                <a:latin typeface="Inter Bold" pitchFamily="34" charset="0"/>
                <a:ea typeface="Inter Bold" pitchFamily="34" charset="-122"/>
                <a:cs typeface="Inter Bold" pitchFamily="34" charset="-120"/>
              </a:rPr>
              <a:t>Drafting Proposal Sections</a:t>
            </a:r>
            <a:endParaRPr lang="en-US" sz="1850" dirty="0"/>
          </a:p>
        </p:txBody>
      </p:sp>
      <p:sp>
        <p:nvSpPr>
          <p:cNvPr id="13" name="Text 11"/>
          <p:cNvSpPr/>
          <p:nvPr/>
        </p:nvSpPr>
        <p:spPr>
          <a:xfrm>
            <a:off x="1989177" y="3372564"/>
            <a:ext cx="11978164" cy="303014"/>
          </a:xfrm>
          <a:prstGeom prst="rect">
            <a:avLst/>
          </a:prstGeom>
          <a:noFill/>
          <a:ln/>
        </p:spPr>
        <p:txBody>
          <a:bodyPr wrap="none" lIns="0" tIns="0" rIns="0" bIns="0" rtlCol="0" anchor="t"/>
          <a:lstStyle/>
          <a:p>
            <a:pPr marL="0" indent="0" algn="l">
              <a:lnSpc>
                <a:spcPts val="2350"/>
              </a:lnSpc>
              <a:buNone/>
            </a:pPr>
            <a:r>
              <a:rPr lang="en-US" sz="1450" kern="0" spc="-30" dirty="0">
                <a:solidFill>
                  <a:srgbClr val="E5E0DF"/>
                </a:solidFill>
                <a:latin typeface="Inter" pitchFamily="34" charset="0"/>
                <a:ea typeface="Inter" pitchFamily="34" charset="-122"/>
                <a:cs typeface="Inter" pitchFamily="34" charset="-120"/>
              </a:rPr>
              <a:t>Guide students through writing essential sections of their proposals.</a:t>
            </a:r>
            <a:endParaRPr lang="en-US" sz="1450" dirty="0"/>
          </a:p>
        </p:txBody>
      </p:sp>
      <p:sp>
        <p:nvSpPr>
          <p:cNvPr id="14" name="Shape 12"/>
          <p:cNvSpPr/>
          <p:nvPr/>
        </p:nvSpPr>
        <p:spPr>
          <a:xfrm>
            <a:off x="1137404" y="4469249"/>
            <a:ext cx="663059" cy="22860"/>
          </a:xfrm>
          <a:prstGeom prst="roundRect">
            <a:avLst>
              <a:gd name="adj" fmla="val 348092"/>
            </a:avLst>
          </a:prstGeom>
          <a:solidFill>
            <a:srgbClr val="2A1999"/>
          </a:solidFill>
          <a:ln/>
        </p:spPr>
        <p:txBody>
          <a:bodyPr/>
          <a:lstStyle/>
          <a:p>
            <a:endParaRPr lang="en-GB"/>
          </a:p>
        </p:txBody>
      </p:sp>
      <p:sp>
        <p:nvSpPr>
          <p:cNvPr id="15" name="Shape 13"/>
          <p:cNvSpPr/>
          <p:nvPr/>
        </p:nvSpPr>
        <p:spPr>
          <a:xfrm>
            <a:off x="734020" y="4267557"/>
            <a:ext cx="426244" cy="426244"/>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16" name="Text 14"/>
          <p:cNvSpPr/>
          <p:nvPr/>
        </p:nvSpPr>
        <p:spPr>
          <a:xfrm>
            <a:off x="859631" y="4338518"/>
            <a:ext cx="174903" cy="284202"/>
          </a:xfrm>
          <a:prstGeom prst="rect">
            <a:avLst/>
          </a:prstGeom>
          <a:noFill/>
          <a:ln/>
        </p:spPr>
        <p:txBody>
          <a:bodyPr wrap="none" lIns="0" tIns="0" rIns="0" bIns="0" rtlCol="0" anchor="t"/>
          <a:lstStyle/>
          <a:p>
            <a:pPr marL="0" indent="0" algn="ctr">
              <a:lnSpc>
                <a:spcPts val="2200"/>
              </a:lnSpc>
              <a:buNone/>
            </a:pPr>
            <a:r>
              <a:rPr lang="en-US" sz="2200" b="1" kern="0" spc="-67" dirty="0">
                <a:solidFill>
                  <a:srgbClr val="E5E0DF"/>
                </a:solidFill>
                <a:latin typeface="Inter Bold" pitchFamily="34" charset="0"/>
                <a:ea typeface="Inter Bold" pitchFamily="34" charset="-122"/>
                <a:cs typeface="Inter Bold" pitchFamily="34" charset="-120"/>
              </a:rPr>
              <a:t>3</a:t>
            </a:r>
            <a:endParaRPr lang="en-US" sz="2200" dirty="0"/>
          </a:p>
        </p:txBody>
      </p:sp>
      <p:sp>
        <p:nvSpPr>
          <p:cNvPr id="17" name="Text 15"/>
          <p:cNvSpPr/>
          <p:nvPr/>
        </p:nvSpPr>
        <p:spPr>
          <a:xfrm>
            <a:off x="1989177" y="4243864"/>
            <a:ext cx="2384584" cy="295989"/>
          </a:xfrm>
          <a:prstGeom prst="rect">
            <a:avLst/>
          </a:prstGeom>
          <a:noFill/>
          <a:ln/>
        </p:spPr>
        <p:txBody>
          <a:bodyPr wrap="none" lIns="0" tIns="0" rIns="0" bIns="0" rtlCol="0" anchor="t"/>
          <a:lstStyle/>
          <a:p>
            <a:pPr marL="0" indent="0" algn="l">
              <a:lnSpc>
                <a:spcPts val="2300"/>
              </a:lnSpc>
              <a:buNone/>
            </a:pPr>
            <a:r>
              <a:rPr lang="en-US" sz="1850" b="1" kern="0" spc="-56" dirty="0">
                <a:solidFill>
                  <a:srgbClr val="E5E0DF"/>
                </a:solidFill>
                <a:latin typeface="Inter Bold" pitchFamily="34" charset="0"/>
                <a:ea typeface="Inter Bold" pitchFamily="34" charset="-122"/>
                <a:cs typeface="Inter Bold" pitchFamily="34" charset="-120"/>
              </a:rPr>
              <a:t>Peer Review Sessions</a:t>
            </a:r>
            <a:endParaRPr lang="en-US" sz="1850" dirty="0"/>
          </a:p>
        </p:txBody>
      </p:sp>
      <p:sp>
        <p:nvSpPr>
          <p:cNvPr id="18" name="Text 16"/>
          <p:cNvSpPr/>
          <p:nvPr/>
        </p:nvSpPr>
        <p:spPr>
          <a:xfrm>
            <a:off x="1989177" y="4653439"/>
            <a:ext cx="11978164" cy="303014"/>
          </a:xfrm>
          <a:prstGeom prst="rect">
            <a:avLst/>
          </a:prstGeom>
          <a:noFill/>
          <a:ln/>
        </p:spPr>
        <p:txBody>
          <a:bodyPr wrap="none" lIns="0" tIns="0" rIns="0" bIns="0" rtlCol="0" anchor="t"/>
          <a:lstStyle/>
          <a:p>
            <a:pPr marL="0" indent="0" algn="l">
              <a:lnSpc>
                <a:spcPts val="2350"/>
              </a:lnSpc>
              <a:buNone/>
            </a:pPr>
            <a:r>
              <a:rPr lang="en-US" sz="1450" kern="0" spc="-30" dirty="0">
                <a:solidFill>
                  <a:srgbClr val="E5E0DF"/>
                </a:solidFill>
                <a:latin typeface="Inter" pitchFamily="34" charset="0"/>
                <a:ea typeface="Inter" pitchFamily="34" charset="-122"/>
                <a:cs typeface="Inter" pitchFamily="34" charset="-120"/>
              </a:rPr>
              <a:t>Enable students to refine proposals through structured peer feedback.</a:t>
            </a:r>
            <a:endParaRPr lang="en-US" sz="1450" dirty="0"/>
          </a:p>
        </p:txBody>
      </p:sp>
      <p:sp>
        <p:nvSpPr>
          <p:cNvPr id="19" name="Shape 17"/>
          <p:cNvSpPr/>
          <p:nvPr/>
        </p:nvSpPr>
        <p:spPr>
          <a:xfrm>
            <a:off x="1137404" y="5750123"/>
            <a:ext cx="663059" cy="22860"/>
          </a:xfrm>
          <a:prstGeom prst="roundRect">
            <a:avLst>
              <a:gd name="adj" fmla="val 348092"/>
            </a:avLst>
          </a:prstGeom>
          <a:solidFill>
            <a:srgbClr val="2A1999"/>
          </a:solidFill>
          <a:ln/>
        </p:spPr>
        <p:txBody>
          <a:bodyPr/>
          <a:lstStyle/>
          <a:p>
            <a:endParaRPr lang="en-GB"/>
          </a:p>
        </p:txBody>
      </p:sp>
      <p:sp>
        <p:nvSpPr>
          <p:cNvPr id="20" name="Shape 18"/>
          <p:cNvSpPr/>
          <p:nvPr/>
        </p:nvSpPr>
        <p:spPr>
          <a:xfrm>
            <a:off x="734020" y="5548432"/>
            <a:ext cx="426244" cy="426244"/>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21" name="Text 19"/>
          <p:cNvSpPr/>
          <p:nvPr/>
        </p:nvSpPr>
        <p:spPr>
          <a:xfrm>
            <a:off x="855345" y="5619393"/>
            <a:ext cx="183594" cy="284202"/>
          </a:xfrm>
          <a:prstGeom prst="rect">
            <a:avLst/>
          </a:prstGeom>
          <a:noFill/>
          <a:ln/>
        </p:spPr>
        <p:txBody>
          <a:bodyPr wrap="none" lIns="0" tIns="0" rIns="0" bIns="0" rtlCol="0" anchor="t"/>
          <a:lstStyle/>
          <a:p>
            <a:pPr marL="0" indent="0" algn="ctr">
              <a:lnSpc>
                <a:spcPts val="2200"/>
              </a:lnSpc>
              <a:buNone/>
            </a:pPr>
            <a:r>
              <a:rPr lang="en-US" sz="2200" b="1" kern="0" spc="-67" dirty="0">
                <a:solidFill>
                  <a:srgbClr val="E5E0DF"/>
                </a:solidFill>
                <a:latin typeface="Inter Bold" pitchFamily="34" charset="0"/>
                <a:ea typeface="Inter Bold" pitchFamily="34" charset="-122"/>
                <a:cs typeface="Inter Bold" pitchFamily="34" charset="-120"/>
              </a:rPr>
              <a:t>4</a:t>
            </a:r>
            <a:endParaRPr lang="en-US" sz="2200" dirty="0"/>
          </a:p>
        </p:txBody>
      </p:sp>
      <p:sp>
        <p:nvSpPr>
          <p:cNvPr id="22" name="Text 20"/>
          <p:cNvSpPr/>
          <p:nvPr/>
        </p:nvSpPr>
        <p:spPr>
          <a:xfrm>
            <a:off x="1989177" y="5524738"/>
            <a:ext cx="3364706" cy="295989"/>
          </a:xfrm>
          <a:prstGeom prst="rect">
            <a:avLst/>
          </a:prstGeom>
          <a:noFill/>
          <a:ln/>
        </p:spPr>
        <p:txBody>
          <a:bodyPr wrap="none" lIns="0" tIns="0" rIns="0" bIns="0" rtlCol="0" anchor="t"/>
          <a:lstStyle/>
          <a:p>
            <a:pPr marL="0" indent="0" algn="l">
              <a:lnSpc>
                <a:spcPts val="2300"/>
              </a:lnSpc>
              <a:buNone/>
            </a:pPr>
            <a:r>
              <a:rPr lang="en-US" sz="1850" b="1" kern="0" spc="-56" dirty="0">
                <a:solidFill>
                  <a:srgbClr val="E5E0DF"/>
                </a:solidFill>
                <a:latin typeface="Inter Bold" pitchFamily="34" charset="0"/>
                <a:ea typeface="Inter Bold" pitchFamily="34" charset="-122"/>
                <a:cs typeface="Inter Bold" pitchFamily="34" charset="-120"/>
              </a:rPr>
              <a:t>Feasibility and Impact Analysis</a:t>
            </a:r>
            <a:endParaRPr lang="en-US" sz="1850" dirty="0"/>
          </a:p>
        </p:txBody>
      </p:sp>
      <p:sp>
        <p:nvSpPr>
          <p:cNvPr id="23" name="Text 21"/>
          <p:cNvSpPr/>
          <p:nvPr/>
        </p:nvSpPr>
        <p:spPr>
          <a:xfrm>
            <a:off x="1989177" y="5934313"/>
            <a:ext cx="11978164" cy="303014"/>
          </a:xfrm>
          <a:prstGeom prst="rect">
            <a:avLst/>
          </a:prstGeom>
          <a:noFill/>
          <a:ln/>
        </p:spPr>
        <p:txBody>
          <a:bodyPr wrap="none" lIns="0" tIns="0" rIns="0" bIns="0" rtlCol="0" anchor="t"/>
          <a:lstStyle/>
          <a:p>
            <a:pPr marL="0" indent="0" algn="l">
              <a:lnSpc>
                <a:spcPts val="2350"/>
              </a:lnSpc>
              <a:buNone/>
            </a:pPr>
            <a:r>
              <a:rPr lang="en-US" sz="1450" kern="0" spc="-30" dirty="0">
                <a:solidFill>
                  <a:srgbClr val="E5E0DF"/>
                </a:solidFill>
                <a:latin typeface="Inter" pitchFamily="34" charset="0"/>
                <a:ea typeface="Inter" pitchFamily="34" charset="-122"/>
                <a:cs typeface="Inter" pitchFamily="34" charset="-120"/>
              </a:rPr>
              <a:t>Critically evaluate proposals for feasibility and potential impact.</a:t>
            </a:r>
            <a:endParaRPr lang="en-US" sz="1450" dirty="0"/>
          </a:p>
        </p:txBody>
      </p:sp>
      <p:sp>
        <p:nvSpPr>
          <p:cNvPr id="24" name="Shape 22"/>
          <p:cNvSpPr/>
          <p:nvPr/>
        </p:nvSpPr>
        <p:spPr>
          <a:xfrm>
            <a:off x="1137404" y="7030998"/>
            <a:ext cx="663059" cy="22860"/>
          </a:xfrm>
          <a:prstGeom prst="roundRect">
            <a:avLst>
              <a:gd name="adj" fmla="val 348092"/>
            </a:avLst>
          </a:prstGeom>
          <a:solidFill>
            <a:srgbClr val="2A1999"/>
          </a:solidFill>
          <a:ln/>
        </p:spPr>
        <p:txBody>
          <a:bodyPr/>
          <a:lstStyle/>
          <a:p>
            <a:endParaRPr lang="en-GB"/>
          </a:p>
        </p:txBody>
      </p:sp>
      <p:sp>
        <p:nvSpPr>
          <p:cNvPr id="25" name="Shape 23"/>
          <p:cNvSpPr/>
          <p:nvPr/>
        </p:nvSpPr>
        <p:spPr>
          <a:xfrm>
            <a:off x="734020" y="6829306"/>
            <a:ext cx="426244" cy="426244"/>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26" name="Text 24"/>
          <p:cNvSpPr/>
          <p:nvPr/>
        </p:nvSpPr>
        <p:spPr>
          <a:xfrm>
            <a:off x="862965" y="6900267"/>
            <a:ext cx="168235" cy="284202"/>
          </a:xfrm>
          <a:prstGeom prst="rect">
            <a:avLst/>
          </a:prstGeom>
          <a:noFill/>
          <a:ln/>
        </p:spPr>
        <p:txBody>
          <a:bodyPr wrap="none" lIns="0" tIns="0" rIns="0" bIns="0" rtlCol="0" anchor="t"/>
          <a:lstStyle/>
          <a:p>
            <a:pPr marL="0" indent="0" algn="ctr">
              <a:lnSpc>
                <a:spcPts val="2200"/>
              </a:lnSpc>
              <a:buNone/>
            </a:pPr>
            <a:r>
              <a:rPr lang="en-US" sz="2200" b="1" kern="0" spc="-67" dirty="0">
                <a:solidFill>
                  <a:srgbClr val="E5E0DF"/>
                </a:solidFill>
                <a:latin typeface="Inter Bold" pitchFamily="34" charset="0"/>
                <a:ea typeface="Inter Bold" pitchFamily="34" charset="-122"/>
                <a:cs typeface="Inter Bold" pitchFamily="34" charset="-120"/>
              </a:rPr>
              <a:t>5</a:t>
            </a:r>
            <a:endParaRPr lang="en-US" sz="2200" dirty="0"/>
          </a:p>
        </p:txBody>
      </p:sp>
      <p:sp>
        <p:nvSpPr>
          <p:cNvPr id="27" name="Text 25"/>
          <p:cNvSpPr/>
          <p:nvPr/>
        </p:nvSpPr>
        <p:spPr>
          <a:xfrm>
            <a:off x="1989177" y="6805613"/>
            <a:ext cx="2964061" cy="295989"/>
          </a:xfrm>
          <a:prstGeom prst="rect">
            <a:avLst/>
          </a:prstGeom>
          <a:noFill/>
          <a:ln/>
        </p:spPr>
        <p:txBody>
          <a:bodyPr wrap="none" lIns="0" tIns="0" rIns="0" bIns="0" rtlCol="0" anchor="t"/>
          <a:lstStyle/>
          <a:p>
            <a:pPr marL="0" indent="0" algn="l">
              <a:lnSpc>
                <a:spcPts val="2300"/>
              </a:lnSpc>
              <a:buNone/>
            </a:pPr>
            <a:r>
              <a:rPr lang="en-US" sz="1850" b="1" kern="0" spc="-56" dirty="0">
                <a:solidFill>
                  <a:srgbClr val="E5E0DF"/>
                </a:solidFill>
                <a:latin typeface="Inter Bold" pitchFamily="34" charset="0"/>
                <a:ea typeface="Inter Bold" pitchFamily="34" charset="-122"/>
                <a:cs typeface="Inter Bold" pitchFamily="34" charset="-120"/>
              </a:rPr>
              <a:t>Refinement and Next Steps</a:t>
            </a:r>
            <a:endParaRPr lang="en-US" sz="1850" dirty="0"/>
          </a:p>
        </p:txBody>
      </p:sp>
      <p:sp>
        <p:nvSpPr>
          <p:cNvPr id="28" name="Text 26"/>
          <p:cNvSpPr/>
          <p:nvPr/>
        </p:nvSpPr>
        <p:spPr>
          <a:xfrm>
            <a:off x="1989177" y="7215188"/>
            <a:ext cx="11978164" cy="303014"/>
          </a:xfrm>
          <a:prstGeom prst="rect">
            <a:avLst/>
          </a:prstGeom>
          <a:noFill/>
          <a:ln/>
        </p:spPr>
        <p:txBody>
          <a:bodyPr wrap="none" lIns="0" tIns="0" rIns="0" bIns="0" rtlCol="0" anchor="t"/>
          <a:lstStyle/>
          <a:p>
            <a:pPr marL="0" indent="0" algn="l">
              <a:lnSpc>
                <a:spcPts val="2350"/>
              </a:lnSpc>
              <a:buNone/>
            </a:pPr>
            <a:r>
              <a:rPr lang="en-US" sz="1450" kern="0" spc="-30" dirty="0">
                <a:solidFill>
                  <a:srgbClr val="E5E0DF"/>
                </a:solidFill>
                <a:latin typeface="Inter" pitchFamily="34" charset="0"/>
                <a:ea typeface="Inter" pitchFamily="34" charset="-122"/>
                <a:cs typeface="Inter" pitchFamily="34" charset="-120"/>
              </a:rPr>
              <a:t>Consolidate learnings and refine proposals for final submission.</a:t>
            </a:r>
            <a:endParaRPr lang="en-US" sz="14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868561"/>
            <a:ext cx="6923365" cy="708779"/>
          </a:xfrm>
          <a:prstGeom prst="rect">
            <a:avLst/>
          </a:prstGeom>
          <a:noFill/>
          <a:ln/>
        </p:spPr>
        <p:txBody>
          <a:bodyPr wrap="non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Drafting Proposal Sections</a:t>
            </a:r>
            <a:endParaRPr lang="en-US" sz="4450" dirty="0"/>
          </a:p>
        </p:txBody>
      </p:sp>
      <p:pic>
        <p:nvPicPr>
          <p:cNvPr id="4" name="Image 1" descr="preencoded.png"/>
          <p:cNvPicPr>
            <a:picLocks noChangeAspect="1"/>
          </p:cNvPicPr>
          <p:nvPr/>
        </p:nvPicPr>
        <p:blipFill>
          <a:blip r:embed="rId4"/>
          <a:stretch>
            <a:fillRect/>
          </a:stretch>
        </p:blipFill>
        <p:spPr>
          <a:xfrm>
            <a:off x="6280190" y="1917502"/>
            <a:ext cx="1134070" cy="1814513"/>
          </a:xfrm>
          <a:prstGeom prst="rect">
            <a:avLst/>
          </a:prstGeom>
        </p:spPr>
      </p:pic>
      <p:sp>
        <p:nvSpPr>
          <p:cNvPr id="5" name="Text 1"/>
          <p:cNvSpPr/>
          <p:nvPr/>
        </p:nvSpPr>
        <p:spPr>
          <a:xfrm>
            <a:off x="7754422" y="2144316"/>
            <a:ext cx="4631888"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Finalizing the Business Opportunity</a:t>
            </a:r>
            <a:endParaRPr lang="en-US" sz="2200" dirty="0"/>
          </a:p>
        </p:txBody>
      </p:sp>
      <p:sp>
        <p:nvSpPr>
          <p:cNvPr id="6" name="Text 2"/>
          <p:cNvSpPr/>
          <p:nvPr/>
        </p:nvSpPr>
        <p:spPr>
          <a:xfrm>
            <a:off x="7754422" y="2634734"/>
            <a:ext cx="6082189" cy="725805"/>
          </a:xfrm>
          <a:prstGeom prst="rect">
            <a:avLst/>
          </a:prstGeom>
          <a:noFill/>
          <a:ln/>
        </p:spPr>
        <p:txBody>
          <a:bodyPr wrap="squar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Outline the business opportunity, problem statement, and solution framework.</a:t>
            </a:r>
            <a:endParaRPr lang="en-US" sz="1750" dirty="0"/>
          </a:p>
        </p:txBody>
      </p:sp>
      <p:pic>
        <p:nvPicPr>
          <p:cNvPr id="7" name="Image 2" descr="preencoded.png"/>
          <p:cNvPicPr>
            <a:picLocks noChangeAspect="1"/>
          </p:cNvPicPr>
          <p:nvPr/>
        </p:nvPicPr>
        <p:blipFill>
          <a:blip r:embed="rId5"/>
          <a:stretch>
            <a:fillRect/>
          </a:stretch>
        </p:blipFill>
        <p:spPr>
          <a:xfrm>
            <a:off x="6280190" y="3732014"/>
            <a:ext cx="1134070" cy="1814513"/>
          </a:xfrm>
          <a:prstGeom prst="rect">
            <a:avLst/>
          </a:prstGeom>
        </p:spPr>
      </p:pic>
      <p:sp>
        <p:nvSpPr>
          <p:cNvPr id="8" name="Text 3"/>
          <p:cNvSpPr/>
          <p:nvPr/>
        </p:nvSpPr>
        <p:spPr>
          <a:xfrm>
            <a:off x="7754422" y="3958828"/>
            <a:ext cx="3891439"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Integrating Research Findings</a:t>
            </a:r>
            <a:endParaRPr lang="en-US" sz="2200" dirty="0"/>
          </a:p>
        </p:txBody>
      </p:sp>
      <p:sp>
        <p:nvSpPr>
          <p:cNvPr id="9" name="Text 4"/>
          <p:cNvSpPr/>
          <p:nvPr/>
        </p:nvSpPr>
        <p:spPr>
          <a:xfrm>
            <a:off x="7754422" y="4449247"/>
            <a:ext cx="6082189" cy="362903"/>
          </a:xfrm>
          <a:prstGeom prst="rect">
            <a:avLst/>
          </a:prstGeom>
          <a:noFill/>
          <a:ln/>
        </p:spPr>
        <p:txBody>
          <a:bodyPr wrap="non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Map research data to proposals using visual elements.</a:t>
            </a:r>
            <a:endParaRPr lang="en-US" sz="1750" dirty="0"/>
          </a:p>
        </p:txBody>
      </p:sp>
      <p:pic>
        <p:nvPicPr>
          <p:cNvPr id="10" name="Image 3" descr="preencoded.png"/>
          <p:cNvPicPr>
            <a:picLocks noChangeAspect="1"/>
          </p:cNvPicPr>
          <p:nvPr/>
        </p:nvPicPr>
        <p:blipFill>
          <a:blip r:embed="rId6"/>
          <a:stretch>
            <a:fillRect/>
          </a:stretch>
        </p:blipFill>
        <p:spPr>
          <a:xfrm>
            <a:off x="6280190" y="5546527"/>
            <a:ext cx="1134070" cy="1814513"/>
          </a:xfrm>
          <a:prstGeom prst="rect">
            <a:avLst/>
          </a:prstGeom>
        </p:spPr>
      </p:pic>
      <p:sp>
        <p:nvSpPr>
          <p:cNvPr id="11" name="Text 5"/>
          <p:cNvSpPr/>
          <p:nvPr/>
        </p:nvSpPr>
        <p:spPr>
          <a:xfrm>
            <a:off x="7754422" y="5773341"/>
            <a:ext cx="4088844"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Strategic and Operational Plans</a:t>
            </a:r>
            <a:endParaRPr lang="en-US" sz="2200" dirty="0"/>
          </a:p>
        </p:txBody>
      </p:sp>
      <p:sp>
        <p:nvSpPr>
          <p:cNvPr id="12" name="Text 6"/>
          <p:cNvSpPr/>
          <p:nvPr/>
        </p:nvSpPr>
        <p:spPr>
          <a:xfrm>
            <a:off x="7754422" y="6263759"/>
            <a:ext cx="6082189" cy="725805"/>
          </a:xfrm>
          <a:prstGeom prst="rect">
            <a:avLst/>
          </a:prstGeom>
          <a:noFill/>
          <a:ln/>
        </p:spPr>
        <p:txBody>
          <a:bodyPr wrap="squar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Detail the operational plan, resource allocation, and timelines.</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642586"/>
            <a:ext cx="5670590" cy="708779"/>
          </a:xfrm>
          <a:prstGeom prst="rect">
            <a:avLst/>
          </a:prstGeom>
          <a:noFill/>
          <a:ln/>
        </p:spPr>
        <p:txBody>
          <a:bodyPr wrap="non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Peer Review Process</a:t>
            </a:r>
            <a:endParaRPr lang="en-US" sz="4450" dirty="0"/>
          </a:p>
        </p:txBody>
      </p:sp>
      <p:sp>
        <p:nvSpPr>
          <p:cNvPr id="4" name="Shape 1"/>
          <p:cNvSpPr/>
          <p:nvPr/>
        </p:nvSpPr>
        <p:spPr>
          <a:xfrm>
            <a:off x="6280190" y="2946678"/>
            <a:ext cx="510302" cy="510302"/>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5" name="Text 2"/>
          <p:cNvSpPr/>
          <p:nvPr/>
        </p:nvSpPr>
        <p:spPr>
          <a:xfrm>
            <a:off x="6466999" y="3031688"/>
            <a:ext cx="136565" cy="340281"/>
          </a:xfrm>
          <a:prstGeom prst="rect">
            <a:avLst/>
          </a:prstGeom>
          <a:noFill/>
          <a:ln/>
        </p:spPr>
        <p:txBody>
          <a:bodyPr wrap="none" lIns="0" tIns="0" rIns="0" bIns="0" rtlCol="0" anchor="t"/>
          <a:lstStyle/>
          <a:p>
            <a:pPr marL="0" indent="0" algn="ctr">
              <a:lnSpc>
                <a:spcPts val="2650"/>
              </a:lnSpc>
              <a:buNone/>
            </a:pPr>
            <a:r>
              <a:rPr lang="en-US" sz="2650" b="1" kern="0" spc="-80" dirty="0">
                <a:solidFill>
                  <a:srgbClr val="E5E0DF"/>
                </a:solidFill>
                <a:latin typeface="Inter Bold" pitchFamily="34" charset="0"/>
                <a:ea typeface="Inter Bold" pitchFamily="34" charset="-122"/>
                <a:cs typeface="Inter Bold" pitchFamily="34" charset="-120"/>
              </a:rPr>
              <a:t>1</a:t>
            </a:r>
            <a:endParaRPr lang="en-US" sz="2650" dirty="0"/>
          </a:p>
        </p:txBody>
      </p:sp>
      <p:sp>
        <p:nvSpPr>
          <p:cNvPr id="6" name="Text 3"/>
          <p:cNvSpPr/>
          <p:nvPr/>
        </p:nvSpPr>
        <p:spPr>
          <a:xfrm>
            <a:off x="7017306" y="2946678"/>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Review Instructions</a:t>
            </a:r>
            <a:endParaRPr lang="en-US" sz="2200" dirty="0"/>
          </a:p>
        </p:txBody>
      </p:sp>
      <p:sp>
        <p:nvSpPr>
          <p:cNvPr id="7" name="Text 4"/>
          <p:cNvSpPr/>
          <p:nvPr/>
        </p:nvSpPr>
        <p:spPr>
          <a:xfrm>
            <a:off x="7017306" y="3437096"/>
            <a:ext cx="2927747" cy="1451610"/>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Guidelines on providing constructive feedback focusing on clarity and feasibility.</a:t>
            </a:r>
            <a:endParaRPr lang="en-US" sz="1750" dirty="0"/>
          </a:p>
        </p:txBody>
      </p:sp>
      <p:sp>
        <p:nvSpPr>
          <p:cNvPr id="8" name="Shape 5"/>
          <p:cNvSpPr/>
          <p:nvPr/>
        </p:nvSpPr>
        <p:spPr>
          <a:xfrm>
            <a:off x="10171867" y="2946678"/>
            <a:ext cx="510302" cy="510302"/>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9" name="Text 6"/>
          <p:cNvSpPr/>
          <p:nvPr/>
        </p:nvSpPr>
        <p:spPr>
          <a:xfrm>
            <a:off x="10324981" y="3031688"/>
            <a:ext cx="204073" cy="340281"/>
          </a:xfrm>
          <a:prstGeom prst="rect">
            <a:avLst/>
          </a:prstGeom>
          <a:noFill/>
          <a:ln/>
        </p:spPr>
        <p:txBody>
          <a:bodyPr wrap="none" lIns="0" tIns="0" rIns="0" bIns="0" rtlCol="0" anchor="t"/>
          <a:lstStyle/>
          <a:p>
            <a:pPr marL="0" indent="0" algn="ctr">
              <a:lnSpc>
                <a:spcPts val="2650"/>
              </a:lnSpc>
              <a:buNone/>
            </a:pPr>
            <a:r>
              <a:rPr lang="en-US" sz="2650" b="1" kern="0" spc="-80" dirty="0">
                <a:solidFill>
                  <a:srgbClr val="E5E0DF"/>
                </a:solidFill>
                <a:latin typeface="Inter Bold" pitchFamily="34" charset="0"/>
                <a:ea typeface="Inter Bold" pitchFamily="34" charset="-122"/>
                <a:cs typeface="Inter Bold" pitchFamily="34" charset="-120"/>
              </a:rPr>
              <a:t>2</a:t>
            </a:r>
            <a:endParaRPr lang="en-US" sz="2650" dirty="0"/>
          </a:p>
        </p:txBody>
      </p:sp>
      <p:sp>
        <p:nvSpPr>
          <p:cNvPr id="10" name="Text 7"/>
          <p:cNvSpPr/>
          <p:nvPr/>
        </p:nvSpPr>
        <p:spPr>
          <a:xfrm>
            <a:off x="10908983" y="2946678"/>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Group Formation</a:t>
            </a:r>
            <a:endParaRPr lang="en-US" sz="2200" dirty="0"/>
          </a:p>
        </p:txBody>
      </p:sp>
      <p:sp>
        <p:nvSpPr>
          <p:cNvPr id="11" name="Text 8"/>
          <p:cNvSpPr/>
          <p:nvPr/>
        </p:nvSpPr>
        <p:spPr>
          <a:xfrm>
            <a:off x="10908983" y="3437096"/>
            <a:ext cx="2927747" cy="1088708"/>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Divide students into small groups of 4-5 for review sessions.</a:t>
            </a:r>
            <a:endParaRPr lang="en-US" sz="1750" dirty="0"/>
          </a:p>
        </p:txBody>
      </p:sp>
      <p:sp>
        <p:nvSpPr>
          <p:cNvPr id="12" name="Shape 9"/>
          <p:cNvSpPr/>
          <p:nvPr/>
        </p:nvSpPr>
        <p:spPr>
          <a:xfrm>
            <a:off x="6280190" y="5370671"/>
            <a:ext cx="510302" cy="510302"/>
          </a:xfrm>
          <a:prstGeom prst="roundRect">
            <a:avLst>
              <a:gd name="adj" fmla="val 18669"/>
            </a:avLst>
          </a:prstGeom>
          <a:solidFill>
            <a:srgbClr val="110080"/>
          </a:solidFill>
          <a:ln w="7620">
            <a:solidFill>
              <a:srgbClr val="2A1999"/>
            </a:solidFill>
            <a:prstDash val="solid"/>
          </a:ln>
        </p:spPr>
        <p:txBody>
          <a:bodyPr/>
          <a:lstStyle/>
          <a:p>
            <a:endParaRPr lang="en-GB"/>
          </a:p>
        </p:txBody>
      </p:sp>
      <p:sp>
        <p:nvSpPr>
          <p:cNvPr id="13" name="Text 10"/>
          <p:cNvSpPr/>
          <p:nvPr/>
        </p:nvSpPr>
        <p:spPr>
          <a:xfrm>
            <a:off x="6430566" y="5455682"/>
            <a:ext cx="209431" cy="340281"/>
          </a:xfrm>
          <a:prstGeom prst="rect">
            <a:avLst/>
          </a:prstGeom>
          <a:noFill/>
          <a:ln/>
        </p:spPr>
        <p:txBody>
          <a:bodyPr wrap="none" lIns="0" tIns="0" rIns="0" bIns="0" rtlCol="0" anchor="t"/>
          <a:lstStyle/>
          <a:p>
            <a:pPr marL="0" indent="0" algn="ctr">
              <a:lnSpc>
                <a:spcPts val="2650"/>
              </a:lnSpc>
              <a:buNone/>
            </a:pPr>
            <a:r>
              <a:rPr lang="en-US" sz="2650" b="1" kern="0" spc="-80" dirty="0">
                <a:solidFill>
                  <a:srgbClr val="E5E0DF"/>
                </a:solidFill>
                <a:latin typeface="Inter Bold" pitchFamily="34" charset="0"/>
                <a:ea typeface="Inter Bold" pitchFamily="34" charset="-122"/>
                <a:cs typeface="Inter Bold" pitchFamily="34" charset="-120"/>
              </a:rPr>
              <a:t>3</a:t>
            </a:r>
            <a:endParaRPr lang="en-US" sz="2650" dirty="0"/>
          </a:p>
        </p:txBody>
      </p:sp>
      <p:sp>
        <p:nvSpPr>
          <p:cNvPr id="14" name="Text 11"/>
          <p:cNvSpPr/>
          <p:nvPr/>
        </p:nvSpPr>
        <p:spPr>
          <a:xfrm>
            <a:off x="7017306" y="5370671"/>
            <a:ext cx="3557826"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Presentation and Feedback</a:t>
            </a:r>
            <a:endParaRPr lang="en-US" sz="2200" dirty="0"/>
          </a:p>
        </p:txBody>
      </p:sp>
      <p:sp>
        <p:nvSpPr>
          <p:cNvPr id="15" name="Text 12"/>
          <p:cNvSpPr/>
          <p:nvPr/>
        </p:nvSpPr>
        <p:spPr>
          <a:xfrm>
            <a:off x="7017306" y="5861090"/>
            <a:ext cx="6819305" cy="725805"/>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Each student presents their proposal and receives written and verbal feedback.</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2358509"/>
            <a:ext cx="8059936" cy="708779"/>
          </a:xfrm>
          <a:prstGeom prst="rect">
            <a:avLst/>
          </a:prstGeom>
          <a:noFill/>
          <a:ln/>
        </p:spPr>
        <p:txBody>
          <a:bodyPr wrap="non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Feasibility and Impact Analysis</a:t>
            </a:r>
            <a:endParaRPr lang="en-US" sz="4450" dirty="0"/>
          </a:p>
        </p:txBody>
      </p:sp>
      <p:sp>
        <p:nvSpPr>
          <p:cNvPr id="3" name="Text 1"/>
          <p:cNvSpPr/>
          <p:nvPr/>
        </p:nvSpPr>
        <p:spPr>
          <a:xfrm>
            <a:off x="793790" y="3634264"/>
            <a:ext cx="3590092" cy="354330"/>
          </a:xfrm>
          <a:prstGeom prst="rect">
            <a:avLst/>
          </a:prstGeom>
          <a:noFill/>
          <a:ln/>
        </p:spPr>
        <p:txBody>
          <a:bodyPr wrap="none" lIns="0" tIns="0" rIns="0" bIns="0" rtlCol="0" anchor="t"/>
          <a:lstStyle/>
          <a:p>
            <a:pPr marL="0" indent="0">
              <a:lnSpc>
                <a:spcPts val="2750"/>
              </a:lnSpc>
              <a:buNone/>
            </a:pPr>
            <a:r>
              <a:rPr lang="en-US" sz="2200" b="1" kern="0" spc="-67" dirty="0">
                <a:solidFill>
                  <a:srgbClr val="FFFFFF"/>
                </a:solidFill>
                <a:latin typeface="Inter Bold" pitchFamily="34" charset="0"/>
                <a:ea typeface="Inter Bold" pitchFamily="34" charset="-122"/>
                <a:cs typeface="Inter Bold" pitchFamily="34" charset="-120"/>
              </a:rPr>
              <a:t>Key Assessment Questions</a:t>
            </a:r>
            <a:endParaRPr lang="en-US" sz="2200" dirty="0"/>
          </a:p>
        </p:txBody>
      </p:sp>
      <p:sp>
        <p:nvSpPr>
          <p:cNvPr id="4" name="Text 2"/>
          <p:cNvSpPr/>
          <p:nvPr/>
        </p:nvSpPr>
        <p:spPr>
          <a:xfrm>
            <a:off x="793790" y="4215408"/>
            <a:ext cx="6244709" cy="362903"/>
          </a:xfrm>
          <a:prstGeom prst="rect">
            <a:avLst/>
          </a:prstGeom>
          <a:noFill/>
          <a:ln/>
        </p:spPr>
        <p:txBody>
          <a:bodyPr wrap="none" lIns="0" tIns="0" rIns="0" bIns="0" rtlCol="0" anchor="t"/>
          <a:lstStyle/>
          <a:p>
            <a:pPr marL="342900" indent="-342900" algn="l">
              <a:lnSpc>
                <a:spcPts val="2850"/>
              </a:lnSpc>
              <a:buSzPct val="100000"/>
              <a:buChar char="•"/>
            </a:pPr>
            <a:r>
              <a:rPr lang="en-US" sz="1750" kern="0" spc="-36" dirty="0">
                <a:solidFill>
                  <a:srgbClr val="E5E0DF"/>
                </a:solidFill>
                <a:latin typeface="Inter" pitchFamily="34" charset="0"/>
                <a:ea typeface="Inter" pitchFamily="34" charset="-122"/>
                <a:cs typeface="Inter" pitchFamily="34" charset="-120"/>
              </a:rPr>
              <a:t>Is the solution viable within existing constraints?</a:t>
            </a:r>
            <a:endParaRPr lang="en-US" sz="1750" dirty="0"/>
          </a:p>
        </p:txBody>
      </p:sp>
      <p:sp>
        <p:nvSpPr>
          <p:cNvPr id="5" name="Text 3"/>
          <p:cNvSpPr/>
          <p:nvPr/>
        </p:nvSpPr>
        <p:spPr>
          <a:xfrm>
            <a:off x="793790" y="4657606"/>
            <a:ext cx="6244709" cy="362903"/>
          </a:xfrm>
          <a:prstGeom prst="rect">
            <a:avLst/>
          </a:prstGeom>
          <a:noFill/>
          <a:ln/>
        </p:spPr>
        <p:txBody>
          <a:bodyPr wrap="none" lIns="0" tIns="0" rIns="0" bIns="0" rtlCol="0" anchor="t"/>
          <a:lstStyle/>
          <a:p>
            <a:pPr marL="342900" indent="-342900" algn="l">
              <a:lnSpc>
                <a:spcPts val="2850"/>
              </a:lnSpc>
              <a:buSzPct val="100000"/>
              <a:buChar char="•"/>
            </a:pPr>
            <a:r>
              <a:rPr lang="en-US" sz="1750" kern="0" spc="-36" dirty="0">
                <a:solidFill>
                  <a:srgbClr val="E5E0DF"/>
                </a:solidFill>
                <a:latin typeface="Inter" pitchFamily="34" charset="0"/>
                <a:ea typeface="Inter" pitchFamily="34" charset="-122"/>
                <a:cs typeface="Inter" pitchFamily="34" charset="-120"/>
              </a:rPr>
              <a:t>What is the projected financial impact?</a:t>
            </a:r>
            <a:endParaRPr lang="en-US" sz="1750" dirty="0"/>
          </a:p>
        </p:txBody>
      </p:sp>
      <p:sp>
        <p:nvSpPr>
          <p:cNvPr id="6" name="Text 4"/>
          <p:cNvSpPr/>
          <p:nvPr/>
        </p:nvSpPr>
        <p:spPr>
          <a:xfrm>
            <a:off x="793790" y="5099804"/>
            <a:ext cx="6244709" cy="362903"/>
          </a:xfrm>
          <a:prstGeom prst="rect">
            <a:avLst/>
          </a:prstGeom>
          <a:noFill/>
          <a:ln/>
        </p:spPr>
        <p:txBody>
          <a:bodyPr wrap="none" lIns="0" tIns="0" rIns="0" bIns="0" rtlCol="0" anchor="t"/>
          <a:lstStyle/>
          <a:p>
            <a:pPr marL="342900" indent="-342900" algn="l">
              <a:lnSpc>
                <a:spcPts val="2850"/>
              </a:lnSpc>
              <a:buSzPct val="100000"/>
              <a:buChar char="•"/>
            </a:pPr>
            <a:r>
              <a:rPr lang="en-US" sz="1750" kern="0" spc="-36" dirty="0">
                <a:solidFill>
                  <a:srgbClr val="E5E0DF"/>
                </a:solidFill>
                <a:latin typeface="Inter" pitchFamily="34" charset="0"/>
                <a:ea typeface="Inter" pitchFamily="34" charset="-122"/>
                <a:cs typeface="Inter" pitchFamily="34" charset="-120"/>
              </a:rPr>
              <a:t>How does the proposal align with market trends?</a:t>
            </a:r>
            <a:endParaRPr lang="en-US" sz="1750" dirty="0"/>
          </a:p>
        </p:txBody>
      </p:sp>
      <p:sp>
        <p:nvSpPr>
          <p:cNvPr id="7" name="Text 5"/>
          <p:cNvSpPr/>
          <p:nvPr/>
        </p:nvSpPr>
        <p:spPr>
          <a:xfrm>
            <a:off x="7599521" y="3634264"/>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FFFFFF"/>
                </a:solidFill>
                <a:latin typeface="Inter Bold" pitchFamily="34" charset="0"/>
                <a:ea typeface="Inter Bold" pitchFamily="34" charset="-122"/>
                <a:cs typeface="Inter Bold" pitchFamily="34" charset="-120"/>
              </a:rPr>
              <a:t>Group Exercise</a:t>
            </a:r>
            <a:endParaRPr lang="en-US" sz="2200" dirty="0"/>
          </a:p>
        </p:txBody>
      </p:sp>
      <p:sp>
        <p:nvSpPr>
          <p:cNvPr id="8" name="Text 6"/>
          <p:cNvSpPr/>
          <p:nvPr/>
        </p:nvSpPr>
        <p:spPr>
          <a:xfrm>
            <a:off x="7599521" y="4215408"/>
            <a:ext cx="6244709" cy="1451610"/>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Teams evaluate proposals using a rubric covering feasibility, impact, and originality. This collaborative approach enhances critical thinking and provides diverse perspectives on each proposal.</a:t>
            </a:r>
            <a:endParaRPr lang="en-US" sz="1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791772"/>
            <a:ext cx="7100173" cy="708779"/>
          </a:xfrm>
          <a:prstGeom prst="rect">
            <a:avLst/>
          </a:prstGeom>
          <a:noFill/>
          <a:ln/>
        </p:spPr>
        <p:txBody>
          <a:bodyPr wrap="non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Refinement and Next Steps</a:t>
            </a:r>
            <a:endParaRPr lang="en-US" sz="4450" dirty="0"/>
          </a:p>
        </p:txBody>
      </p:sp>
      <p:sp>
        <p:nvSpPr>
          <p:cNvPr id="4" name="Shape 1"/>
          <p:cNvSpPr/>
          <p:nvPr/>
        </p:nvSpPr>
        <p:spPr>
          <a:xfrm>
            <a:off x="793790" y="2840712"/>
            <a:ext cx="3664863" cy="2047994"/>
          </a:xfrm>
          <a:prstGeom prst="roundRect">
            <a:avLst>
              <a:gd name="adj" fmla="val 4652"/>
            </a:avLst>
          </a:prstGeom>
          <a:solidFill>
            <a:srgbClr val="110080"/>
          </a:solidFill>
          <a:ln w="7620">
            <a:solidFill>
              <a:srgbClr val="2A1999"/>
            </a:solidFill>
            <a:prstDash val="solid"/>
          </a:ln>
        </p:spPr>
        <p:txBody>
          <a:bodyPr/>
          <a:lstStyle/>
          <a:p>
            <a:endParaRPr lang="en-GB"/>
          </a:p>
        </p:txBody>
      </p:sp>
      <p:sp>
        <p:nvSpPr>
          <p:cNvPr id="5" name="Text 2"/>
          <p:cNvSpPr/>
          <p:nvPr/>
        </p:nvSpPr>
        <p:spPr>
          <a:xfrm>
            <a:off x="1028224" y="3075146"/>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Action Plan</a:t>
            </a:r>
            <a:endParaRPr lang="en-US" sz="2200" dirty="0"/>
          </a:p>
        </p:txBody>
      </p:sp>
      <p:sp>
        <p:nvSpPr>
          <p:cNvPr id="6" name="Text 3"/>
          <p:cNvSpPr/>
          <p:nvPr/>
        </p:nvSpPr>
        <p:spPr>
          <a:xfrm>
            <a:off x="1028224" y="3565565"/>
            <a:ext cx="3195995" cy="1088708"/>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Identify 3 key improvement areas and create a revision plan.</a:t>
            </a:r>
            <a:endParaRPr lang="en-US" sz="1750" dirty="0"/>
          </a:p>
        </p:txBody>
      </p:sp>
      <p:sp>
        <p:nvSpPr>
          <p:cNvPr id="7" name="Shape 4"/>
          <p:cNvSpPr/>
          <p:nvPr/>
        </p:nvSpPr>
        <p:spPr>
          <a:xfrm>
            <a:off x="4685467" y="2840712"/>
            <a:ext cx="3664863" cy="2047994"/>
          </a:xfrm>
          <a:prstGeom prst="roundRect">
            <a:avLst>
              <a:gd name="adj" fmla="val 4652"/>
            </a:avLst>
          </a:prstGeom>
          <a:solidFill>
            <a:srgbClr val="110080"/>
          </a:solidFill>
          <a:ln w="7620">
            <a:solidFill>
              <a:srgbClr val="2A1999"/>
            </a:solidFill>
            <a:prstDash val="solid"/>
          </a:ln>
        </p:spPr>
        <p:txBody>
          <a:bodyPr/>
          <a:lstStyle/>
          <a:p>
            <a:endParaRPr lang="en-GB"/>
          </a:p>
        </p:txBody>
      </p:sp>
      <p:sp>
        <p:nvSpPr>
          <p:cNvPr id="8" name="Text 5"/>
          <p:cNvSpPr/>
          <p:nvPr/>
        </p:nvSpPr>
        <p:spPr>
          <a:xfrm>
            <a:off x="4919901" y="3075146"/>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Reflective Discussion</a:t>
            </a:r>
            <a:endParaRPr lang="en-US" sz="2200" dirty="0"/>
          </a:p>
        </p:txBody>
      </p:sp>
      <p:sp>
        <p:nvSpPr>
          <p:cNvPr id="9" name="Text 6"/>
          <p:cNvSpPr/>
          <p:nvPr/>
        </p:nvSpPr>
        <p:spPr>
          <a:xfrm>
            <a:off x="4919901" y="3565565"/>
            <a:ext cx="3195995" cy="1088708"/>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Share insights gained from peer reviews to shape final proposals.</a:t>
            </a:r>
            <a:endParaRPr lang="en-US" sz="1750" dirty="0"/>
          </a:p>
        </p:txBody>
      </p:sp>
      <p:sp>
        <p:nvSpPr>
          <p:cNvPr id="10" name="Shape 7"/>
          <p:cNvSpPr/>
          <p:nvPr/>
        </p:nvSpPr>
        <p:spPr>
          <a:xfrm>
            <a:off x="793790" y="5115520"/>
            <a:ext cx="7556421" cy="1322189"/>
          </a:xfrm>
          <a:prstGeom prst="roundRect">
            <a:avLst>
              <a:gd name="adj" fmla="val 7205"/>
            </a:avLst>
          </a:prstGeom>
          <a:solidFill>
            <a:srgbClr val="110080"/>
          </a:solidFill>
          <a:ln w="7620">
            <a:solidFill>
              <a:srgbClr val="2A1999"/>
            </a:solidFill>
            <a:prstDash val="solid"/>
          </a:ln>
        </p:spPr>
        <p:txBody>
          <a:bodyPr/>
          <a:lstStyle/>
          <a:p>
            <a:endParaRPr lang="en-GB"/>
          </a:p>
        </p:txBody>
      </p:sp>
      <p:sp>
        <p:nvSpPr>
          <p:cNvPr id="11" name="Text 8"/>
          <p:cNvSpPr/>
          <p:nvPr/>
        </p:nvSpPr>
        <p:spPr>
          <a:xfrm>
            <a:off x="1028224" y="5349954"/>
            <a:ext cx="2835235" cy="354330"/>
          </a:xfrm>
          <a:prstGeom prst="rect">
            <a:avLst/>
          </a:prstGeom>
          <a:noFill/>
          <a:ln/>
        </p:spPr>
        <p:txBody>
          <a:bodyPr wrap="none" lIns="0" tIns="0" rIns="0" bIns="0" rtlCol="0" anchor="t"/>
          <a:lstStyle/>
          <a:p>
            <a:pPr marL="0" indent="0">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Closing Remarks</a:t>
            </a:r>
            <a:endParaRPr lang="en-US" sz="2200" dirty="0"/>
          </a:p>
        </p:txBody>
      </p:sp>
      <p:sp>
        <p:nvSpPr>
          <p:cNvPr id="12" name="Text 9"/>
          <p:cNvSpPr/>
          <p:nvPr/>
        </p:nvSpPr>
        <p:spPr>
          <a:xfrm>
            <a:off x="1028224" y="5840373"/>
            <a:ext cx="7087553" cy="362903"/>
          </a:xfrm>
          <a:prstGeom prst="rect">
            <a:avLst/>
          </a:prstGeom>
          <a:noFill/>
          <a:ln/>
        </p:spPr>
        <p:txBody>
          <a:bodyPr wrap="non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Summarize key takeaways and encourage proposal finalization.</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3172"/>
          </a:xfrm>
          <a:prstGeom prst="rect">
            <a:avLst/>
          </a:prstGeom>
        </p:spPr>
      </p:pic>
      <p:sp>
        <p:nvSpPr>
          <p:cNvPr id="3" name="Text 0"/>
          <p:cNvSpPr/>
          <p:nvPr/>
        </p:nvSpPr>
        <p:spPr>
          <a:xfrm>
            <a:off x="6246495" y="597218"/>
            <a:ext cx="5429369" cy="678656"/>
          </a:xfrm>
          <a:prstGeom prst="rect">
            <a:avLst/>
          </a:prstGeom>
          <a:noFill/>
          <a:ln/>
        </p:spPr>
        <p:txBody>
          <a:bodyPr wrap="none" lIns="0" tIns="0" rIns="0" bIns="0" rtlCol="0" anchor="t"/>
          <a:lstStyle/>
          <a:p>
            <a:pPr marL="0" indent="0">
              <a:lnSpc>
                <a:spcPts val="5300"/>
              </a:lnSpc>
              <a:buNone/>
            </a:pPr>
            <a:r>
              <a:rPr lang="en-US" sz="4250" b="1" kern="0" spc="-128" dirty="0">
                <a:solidFill>
                  <a:srgbClr val="FFFFFF"/>
                </a:solidFill>
                <a:latin typeface="Inter Bold" pitchFamily="34" charset="0"/>
                <a:ea typeface="Inter Bold" pitchFamily="34" charset="-122"/>
                <a:cs typeface="Inter Bold" pitchFamily="34" charset="-120"/>
              </a:rPr>
              <a:t>Workshop Materials</a:t>
            </a:r>
            <a:endParaRPr lang="en-US" sz="4250" dirty="0"/>
          </a:p>
        </p:txBody>
      </p:sp>
      <p:pic>
        <p:nvPicPr>
          <p:cNvPr id="4" name="Image 1" descr="preencoded.png"/>
          <p:cNvPicPr>
            <a:picLocks noChangeAspect="1"/>
          </p:cNvPicPr>
          <p:nvPr/>
        </p:nvPicPr>
        <p:blipFill>
          <a:blip r:embed="rId4"/>
          <a:stretch>
            <a:fillRect/>
          </a:stretch>
        </p:blipFill>
        <p:spPr>
          <a:xfrm>
            <a:off x="6246495" y="1601629"/>
            <a:ext cx="542925" cy="542925"/>
          </a:xfrm>
          <a:prstGeom prst="rect">
            <a:avLst/>
          </a:prstGeom>
        </p:spPr>
      </p:pic>
      <p:sp>
        <p:nvSpPr>
          <p:cNvPr id="5" name="Text 1"/>
          <p:cNvSpPr/>
          <p:nvPr/>
        </p:nvSpPr>
        <p:spPr>
          <a:xfrm>
            <a:off x="6246495" y="2361724"/>
            <a:ext cx="2714625" cy="339328"/>
          </a:xfrm>
          <a:prstGeom prst="rect">
            <a:avLst/>
          </a:prstGeom>
          <a:noFill/>
          <a:ln/>
        </p:spPr>
        <p:txBody>
          <a:bodyPr wrap="none" lIns="0" tIns="0" rIns="0" bIns="0" rtlCol="0" anchor="t"/>
          <a:lstStyle/>
          <a:p>
            <a:pPr marL="0" indent="0" algn="l">
              <a:lnSpc>
                <a:spcPts val="2650"/>
              </a:lnSpc>
              <a:buNone/>
            </a:pPr>
            <a:r>
              <a:rPr lang="en-US" sz="2100" b="1" kern="0" spc="-64" dirty="0">
                <a:solidFill>
                  <a:srgbClr val="E5E0DF"/>
                </a:solidFill>
                <a:latin typeface="Inter Bold" pitchFamily="34" charset="0"/>
                <a:ea typeface="Inter Bold" pitchFamily="34" charset="-122"/>
                <a:cs typeface="Inter Bold" pitchFamily="34" charset="-120"/>
              </a:rPr>
              <a:t>Digital Tools</a:t>
            </a:r>
            <a:endParaRPr lang="en-US" sz="2100" dirty="0"/>
          </a:p>
        </p:txBody>
      </p:sp>
      <p:sp>
        <p:nvSpPr>
          <p:cNvPr id="6" name="Text 2"/>
          <p:cNvSpPr/>
          <p:nvPr/>
        </p:nvSpPr>
        <p:spPr>
          <a:xfrm>
            <a:off x="6246495" y="2831306"/>
            <a:ext cx="7623810" cy="347424"/>
          </a:xfrm>
          <a:prstGeom prst="rect">
            <a:avLst/>
          </a:prstGeom>
          <a:noFill/>
          <a:ln/>
        </p:spPr>
        <p:txBody>
          <a:bodyPr wrap="none" lIns="0" tIns="0" rIns="0" bIns="0" rtlCol="0" anchor="t"/>
          <a:lstStyle/>
          <a:p>
            <a:pPr marL="0" indent="0" algn="l">
              <a:lnSpc>
                <a:spcPts val="2700"/>
              </a:lnSpc>
              <a:buNone/>
            </a:pPr>
            <a:r>
              <a:rPr lang="en-US" sz="1700" kern="0" spc="-34" dirty="0">
                <a:solidFill>
                  <a:srgbClr val="E5E0DF"/>
                </a:solidFill>
                <a:latin typeface="Inter" pitchFamily="34" charset="0"/>
                <a:ea typeface="Inter" pitchFamily="34" charset="-122"/>
                <a:cs typeface="Inter" pitchFamily="34" charset="-120"/>
              </a:rPr>
              <a:t>Laptops or tablets for drafting and digital templates.</a:t>
            </a:r>
            <a:endParaRPr lang="en-US" sz="1700" dirty="0"/>
          </a:p>
        </p:txBody>
      </p:sp>
      <p:pic>
        <p:nvPicPr>
          <p:cNvPr id="7" name="Image 2" descr="preencoded.png"/>
          <p:cNvPicPr>
            <a:picLocks noChangeAspect="1"/>
          </p:cNvPicPr>
          <p:nvPr/>
        </p:nvPicPr>
        <p:blipFill>
          <a:blip r:embed="rId5"/>
          <a:stretch>
            <a:fillRect/>
          </a:stretch>
        </p:blipFill>
        <p:spPr>
          <a:xfrm>
            <a:off x="6246495" y="3830241"/>
            <a:ext cx="542925" cy="542925"/>
          </a:xfrm>
          <a:prstGeom prst="rect">
            <a:avLst/>
          </a:prstGeom>
        </p:spPr>
      </p:pic>
      <p:sp>
        <p:nvSpPr>
          <p:cNvPr id="8" name="Text 3"/>
          <p:cNvSpPr/>
          <p:nvPr/>
        </p:nvSpPr>
        <p:spPr>
          <a:xfrm>
            <a:off x="6246495" y="4590336"/>
            <a:ext cx="2714625" cy="339328"/>
          </a:xfrm>
          <a:prstGeom prst="rect">
            <a:avLst/>
          </a:prstGeom>
          <a:noFill/>
          <a:ln/>
        </p:spPr>
        <p:txBody>
          <a:bodyPr wrap="none" lIns="0" tIns="0" rIns="0" bIns="0" rtlCol="0" anchor="t"/>
          <a:lstStyle/>
          <a:p>
            <a:pPr marL="0" indent="0" algn="l">
              <a:lnSpc>
                <a:spcPts val="2650"/>
              </a:lnSpc>
              <a:buNone/>
            </a:pPr>
            <a:r>
              <a:rPr lang="en-US" sz="2100" b="1" kern="0" spc="-64" dirty="0">
                <a:solidFill>
                  <a:srgbClr val="E5E0DF"/>
                </a:solidFill>
                <a:latin typeface="Inter Bold" pitchFamily="34" charset="0"/>
                <a:ea typeface="Inter Bold" pitchFamily="34" charset="-122"/>
                <a:cs typeface="Inter Bold" pitchFamily="34" charset="-120"/>
              </a:rPr>
              <a:t>Printed Resources</a:t>
            </a:r>
            <a:endParaRPr lang="en-US" sz="2100" dirty="0"/>
          </a:p>
        </p:txBody>
      </p:sp>
      <p:sp>
        <p:nvSpPr>
          <p:cNvPr id="9" name="Text 4"/>
          <p:cNvSpPr/>
          <p:nvPr/>
        </p:nvSpPr>
        <p:spPr>
          <a:xfrm>
            <a:off x="6246495" y="5059918"/>
            <a:ext cx="7623810" cy="347424"/>
          </a:xfrm>
          <a:prstGeom prst="rect">
            <a:avLst/>
          </a:prstGeom>
          <a:noFill/>
          <a:ln/>
        </p:spPr>
        <p:txBody>
          <a:bodyPr wrap="none" lIns="0" tIns="0" rIns="0" bIns="0" rtlCol="0" anchor="t"/>
          <a:lstStyle/>
          <a:p>
            <a:pPr marL="0" indent="0" algn="l">
              <a:lnSpc>
                <a:spcPts val="2700"/>
              </a:lnSpc>
              <a:buNone/>
            </a:pPr>
            <a:r>
              <a:rPr lang="en-US" sz="1700" kern="0" spc="-34" dirty="0">
                <a:solidFill>
                  <a:srgbClr val="E5E0DF"/>
                </a:solidFill>
                <a:latin typeface="Inter" pitchFamily="34" charset="0"/>
                <a:ea typeface="Inter" pitchFamily="34" charset="-122"/>
                <a:cs typeface="Inter" pitchFamily="34" charset="-120"/>
              </a:rPr>
              <a:t>Printed templates, rubrics, and sample business proposals.</a:t>
            </a:r>
            <a:endParaRPr lang="en-US" sz="1700" dirty="0"/>
          </a:p>
        </p:txBody>
      </p:sp>
      <p:pic>
        <p:nvPicPr>
          <p:cNvPr id="10" name="Image 3" descr="preencoded.png"/>
          <p:cNvPicPr>
            <a:picLocks noChangeAspect="1"/>
          </p:cNvPicPr>
          <p:nvPr/>
        </p:nvPicPr>
        <p:blipFill>
          <a:blip r:embed="rId6"/>
          <a:stretch>
            <a:fillRect/>
          </a:stretch>
        </p:blipFill>
        <p:spPr>
          <a:xfrm>
            <a:off x="6246495" y="6058853"/>
            <a:ext cx="542925" cy="542925"/>
          </a:xfrm>
          <a:prstGeom prst="rect">
            <a:avLst/>
          </a:prstGeom>
        </p:spPr>
      </p:pic>
      <p:sp>
        <p:nvSpPr>
          <p:cNvPr id="11" name="Text 5"/>
          <p:cNvSpPr/>
          <p:nvPr/>
        </p:nvSpPr>
        <p:spPr>
          <a:xfrm>
            <a:off x="6246495" y="6818947"/>
            <a:ext cx="2714625" cy="339328"/>
          </a:xfrm>
          <a:prstGeom prst="rect">
            <a:avLst/>
          </a:prstGeom>
          <a:noFill/>
          <a:ln/>
        </p:spPr>
        <p:txBody>
          <a:bodyPr wrap="none" lIns="0" tIns="0" rIns="0" bIns="0" rtlCol="0" anchor="t"/>
          <a:lstStyle/>
          <a:p>
            <a:pPr marL="0" indent="0" algn="l">
              <a:lnSpc>
                <a:spcPts val="2650"/>
              </a:lnSpc>
              <a:buNone/>
            </a:pPr>
            <a:r>
              <a:rPr lang="en-US" sz="2100" b="1" kern="0" spc="-64" dirty="0">
                <a:solidFill>
                  <a:srgbClr val="E5E0DF"/>
                </a:solidFill>
                <a:latin typeface="Inter Bold" pitchFamily="34" charset="0"/>
                <a:ea typeface="Inter Bold" pitchFamily="34" charset="-122"/>
                <a:cs typeface="Inter Bold" pitchFamily="34" charset="-120"/>
              </a:rPr>
              <a:t>Collaboration Tools</a:t>
            </a:r>
            <a:endParaRPr lang="en-US" sz="2100" dirty="0"/>
          </a:p>
        </p:txBody>
      </p:sp>
      <p:sp>
        <p:nvSpPr>
          <p:cNvPr id="12" name="Text 6"/>
          <p:cNvSpPr/>
          <p:nvPr/>
        </p:nvSpPr>
        <p:spPr>
          <a:xfrm>
            <a:off x="6246495" y="7288530"/>
            <a:ext cx="7623810" cy="347424"/>
          </a:xfrm>
          <a:prstGeom prst="rect">
            <a:avLst/>
          </a:prstGeom>
          <a:noFill/>
          <a:ln/>
        </p:spPr>
        <p:txBody>
          <a:bodyPr wrap="none" lIns="0" tIns="0" rIns="0" bIns="0" rtlCol="0" anchor="t"/>
          <a:lstStyle/>
          <a:p>
            <a:pPr marL="0" indent="0" algn="l">
              <a:lnSpc>
                <a:spcPts val="2700"/>
              </a:lnSpc>
              <a:buNone/>
            </a:pPr>
            <a:r>
              <a:rPr lang="en-US" sz="1700" kern="0" spc="-34" dirty="0">
                <a:solidFill>
                  <a:srgbClr val="E5E0DF"/>
                </a:solidFill>
                <a:latin typeface="Inter" pitchFamily="34" charset="0"/>
                <a:ea typeface="Inter" pitchFamily="34" charset="-122"/>
                <a:cs typeface="Inter" pitchFamily="34" charset="-120"/>
              </a:rPr>
              <a:t>Flip charts or whiteboards for group discussions and brainstorming.</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025962"/>
            <a:ext cx="7229118" cy="708779"/>
          </a:xfrm>
          <a:prstGeom prst="rect">
            <a:avLst/>
          </a:prstGeom>
          <a:noFill/>
          <a:ln/>
        </p:spPr>
        <p:txBody>
          <a:bodyPr wrap="none" lIns="0" tIns="0" rIns="0" bIns="0" rtlCol="0" anchor="t"/>
          <a:lstStyle/>
          <a:p>
            <a:pPr marL="0" indent="0">
              <a:lnSpc>
                <a:spcPts val="5550"/>
              </a:lnSpc>
              <a:buNone/>
            </a:pPr>
            <a:r>
              <a:rPr lang="en-US" sz="4450" b="1" kern="0" spc="-134" dirty="0">
                <a:solidFill>
                  <a:srgbClr val="FFFFFF"/>
                </a:solidFill>
                <a:latin typeface="Inter Bold" pitchFamily="34" charset="0"/>
                <a:ea typeface="Inter Bold" pitchFamily="34" charset="-122"/>
                <a:cs typeface="Inter Bold" pitchFamily="34" charset="-120"/>
              </a:rPr>
              <a:t>Assessment and Evaluation</a:t>
            </a:r>
            <a:endParaRPr lang="en-US" sz="4450" dirty="0"/>
          </a:p>
        </p:txBody>
      </p:sp>
      <p:pic>
        <p:nvPicPr>
          <p:cNvPr id="3" name="Image 0" descr="preencoded.png"/>
          <p:cNvPicPr>
            <a:picLocks noChangeAspect="1"/>
          </p:cNvPicPr>
          <p:nvPr/>
        </p:nvPicPr>
        <p:blipFill>
          <a:blip r:embed="rId3"/>
          <a:stretch>
            <a:fillRect/>
          </a:stretch>
        </p:blipFill>
        <p:spPr>
          <a:xfrm>
            <a:off x="2978348" y="2188369"/>
            <a:ext cx="2152055" cy="1306949"/>
          </a:xfrm>
          <a:prstGeom prst="rect">
            <a:avLst/>
          </a:prstGeom>
        </p:spPr>
      </p:pic>
      <p:sp>
        <p:nvSpPr>
          <p:cNvPr id="4" name="Text 1"/>
          <p:cNvSpPr/>
          <p:nvPr/>
        </p:nvSpPr>
        <p:spPr>
          <a:xfrm>
            <a:off x="3997523" y="2777014"/>
            <a:ext cx="113705" cy="453509"/>
          </a:xfrm>
          <a:prstGeom prst="rect">
            <a:avLst/>
          </a:prstGeom>
          <a:noFill/>
          <a:ln/>
        </p:spPr>
        <p:txBody>
          <a:bodyPr wrap="none" lIns="0" tIns="0" rIns="0" bIns="0" rtlCol="0" anchor="t"/>
          <a:lstStyle/>
          <a:p>
            <a:pPr marL="0" indent="0" algn="ctr">
              <a:lnSpc>
                <a:spcPts val="3550"/>
              </a:lnSpc>
              <a:buNone/>
            </a:pPr>
            <a:r>
              <a:rPr lang="en-US" sz="2200" b="1" kern="0" spc="-67" dirty="0">
                <a:solidFill>
                  <a:srgbClr val="E5E0DF"/>
                </a:solidFill>
                <a:latin typeface="Inter Bold" pitchFamily="34" charset="0"/>
                <a:ea typeface="Inter Bold" pitchFamily="34" charset="-122"/>
                <a:cs typeface="Inter Bold" pitchFamily="34" charset="-120"/>
              </a:rPr>
              <a:t>1</a:t>
            </a:r>
            <a:endParaRPr lang="en-US" sz="2200" dirty="0"/>
          </a:p>
        </p:txBody>
      </p:sp>
      <p:sp>
        <p:nvSpPr>
          <p:cNvPr id="5" name="Text 2"/>
          <p:cNvSpPr/>
          <p:nvPr/>
        </p:nvSpPr>
        <p:spPr>
          <a:xfrm>
            <a:off x="5357217" y="2415183"/>
            <a:ext cx="2835235"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Action Plans</a:t>
            </a:r>
            <a:endParaRPr lang="en-US" sz="2200" dirty="0"/>
          </a:p>
        </p:txBody>
      </p:sp>
      <p:sp>
        <p:nvSpPr>
          <p:cNvPr id="6" name="Text 3"/>
          <p:cNvSpPr/>
          <p:nvPr/>
        </p:nvSpPr>
        <p:spPr>
          <a:xfrm>
            <a:off x="5357217" y="2905601"/>
            <a:ext cx="4981694" cy="362903"/>
          </a:xfrm>
          <a:prstGeom prst="rect">
            <a:avLst/>
          </a:prstGeom>
          <a:noFill/>
          <a:ln/>
        </p:spPr>
        <p:txBody>
          <a:bodyPr wrap="non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Final revision guidelines for proposal refinement.</a:t>
            </a:r>
            <a:endParaRPr lang="en-US" sz="1750" dirty="0"/>
          </a:p>
        </p:txBody>
      </p:sp>
      <p:sp>
        <p:nvSpPr>
          <p:cNvPr id="7" name="Shape 4"/>
          <p:cNvSpPr/>
          <p:nvPr/>
        </p:nvSpPr>
        <p:spPr>
          <a:xfrm>
            <a:off x="5187077" y="3508415"/>
            <a:ext cx="8592860" cy="15240"/>
          </a:xfrm>
          <a:prstGeom prst="roundRect">
            <a:avLst>
              <a:gd name="adj" fmla="val 625116"/>
            </a:avLst>
          </a:prstGeom>
          <a:solidFill>
            <a:srgbClr val="2A1999"/>
          </a:solidFill>
          <a:ln/>
        </p:spPr>
        <p:txBody>
          <a:bodyPr/>
          <a:lstStyle/>
          <a:p>
            <a:endParaRPr lang="en-GB"/>
          </a:p>
        </p:txBody>
      </p:sp>
      <p:pic>
        <p:nvPicPr>
          <p:cNvPr id="8" name="Image 1" descr="preencoded.png"/>
          <p:cNvPicPr>
            <a:picLocks noChangeAspect="1"/>
          </p:cNvPicPr>
          <p:nvPr/>
        </p:nvPicPr>
        <p:blipFill>
          <a:blip r:embed="rId4"/>
          <a:stretch>
            <a:fillRect/>
          </a:stretch>
        </p:blipFill>
        <p:spPr>
          <a:xfrm>
            <a:off x="1902381" y="3551992"/>
            <a:ext cx="4304109" cy="1306949"/>
          </a:xfrm>
          <a:prstGeom prst="rect">
            <a:avLst/>
          </a:prstGeom>
        </p:spPr>
      </p:pic>
      <p:sp>
        <p:nvSpPr>
          <p:cNvPr id="9" name="Text 5"/>
          <p:cNvSpPr/>
          <p:nvPr/>
        </p:nvSpPr>
        <p:spPr>
          <a:xfrm>
            <a:off x="3969306" y="3978712"/>
            <a:ext cx="170021" cy="453509"/>
          </a:xfrm>
          <a:prstGeom prst="rect">
            <a:avLst/>
          </a:prstGeom>
          <a:noFill/>
          <a:ln/>
        </p:spPr>
        <p:txBody>
          <a:bodyPr wrap="none" lIns="0" tIns="0" rIns="0" bIns="0" rtlCol="0" anchor="t"/>
          <a:lstStyle/>
          <a:p>
            <a:pPr marL="0" indent="0" algn="ctr">
              <a:lnSpc>
                <a:spcPts val="3550"/>
              </a:lnSpc>
              <a:buNone/>
            </a:pPr>
            <a:r>
              <a:rPr lang="en-US" sz="2200" b="1" kern="0" spc="-67" dirty="0">
                <a:solidFill>
                  <a:srgbClr val="E5E0DF"/>
                </a:solidFill>
                <a:latin typeface="Inter Bold" pitchFamily="34" charset="0"/>
                <a:ea typeface="Inter Bold" pitchFamily="34" charset="-122"/>
                <a:cs typeface="Inter Bold" pitchFamily="34" charset="-120"/>
              </a:rPr>
              <a:t>2</a:t>
            </a:r>
            <a:endParaRPr lang="en-US" sz="2200" dirty="0"/>
          </a:p>
        </p:txBody>
      </p:sp>
      <p:sp>
        <p:nvSpPr>
          <p:cNvPr id="10" name="Text 6"/>
          <p:cNvSpPr/>
          <p:nvPr/>
        </p:nvSpPr>
        <p:spPr>
          <a:xfrm>
            <a:off x="6433304" y="3778806"/>
            <a:ext cx="3660577"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Feasibility Evaluation Rubric</a:t>
            </a:r>
            <a:endParaRPr lang="en-US" sz="2200" dirty="0"/>
          </a:p>
        </p:txBody>
      </p:sp>
      <p:sp>
        <p:nvSpPr>
          <p:cNvPr id="11" name="Text 7"/>
          <p:cNvSpPr/>
          <p:nvPr/>
        </p:nvSpPr>
        <p:spPr>
          <a:xfrm>
            <a:off x="6433304" y="4269224"/>
            <a:ext cx="6009442" cy="362903"/>
          </a:xfrm>
          <a:prstGeom prst="rect">
            <a:avLst/>
          </a:prstGeom>
          <a:noFill/>
          <a:ln/>
        </p:spPr>
        <p:txBody>
          <a:bodyPr wrap="non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Structured tool for assessing proposal viability and impact.</a:t>
            </a:r>
            <a:endParaRPr lang="en-US" sz="1750" dirty="0"/>
          </a:p>
        </p:txBody>
      </p:sp>
      <p:sp>
        <p:nvSpPr>
          <p:cNvPr id="12" name="Shape 8"/>
          <p:cNvSpPr/>
          <p:nvPr/>
        </p:nvSpPr>
        <p:spPr>
          <a:xfrm>
            <a:off x="6263164" y="4872038"/>
            <a:ext cx="7516773" cy="15240"/>
          </a:xfrm>
          <a:prstGeom prst="roundRect">
            <a:avLst>
              <a:gd name="adj" fmla="val 625116"/>
            </a:avLst>
          </a:prstGeom>
          <a:solidFill>
            <a:srgbClr val="2A1999"/>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826294" y="4915614"/>
            <a:ext cx="6456164" cy="1306949"/>
          </a:xfrm>
          <a:prstGeom prst="rect">
            <a:avLst/>
          </a:prstGeom>
        </p:spPr>
      </p:pic>
      <p:sp>
        <p:nvSpPr>
          <p:cNvPr id="14" name="Text 9"/>
          <p:cNvSpPr/>
          <p:nvPr/>
        </p:nvSpPr>
        <p:spPr>
          <a:xfrm>
            <a:off x="3967043" y="5342334"/>
            <a:ext cx="174427" cy="453509"/>
          </a:xfrm>
          <a:prstGeom prst="rect">
            <a:avLst/>
          </a:prstGeom>
          <a:noFill/>
          <a:ln/>
        </p:spPr>
        <p:txBody>
          <a:bodyPr wrap="none" lIns="0" tIns="0" rIns="0" bIns="0" rtlCol="0" anchor="t"/>
          <a:lstStyle/>
          <a:p>
            <a:pPr marL="0" indent="0" algn="ctr">
              <a:lnSpc>
                <a:spcPts val="3550"/>
              </a:lnSpc>
              <a:buNone/>
            </a:pPr>
            <a:r>
              <a:rPr lang="en-US" sz="2200" b="1" kern="0" spc="-67" dirty="0">
                <a:solidFill>
                  <a:srgbClr val="E5E0DF"/>
                </a:solidFill>
                <a:latin typeface="Inter Bold" pitchFamily="34" charset="0"/>
                <a:ea typeface="Inter Bold" pitchFamily="34" charset="-122"/>
                <a:cs typeface="Inter Bold" pitchFamily="34" charset="-120"/>
              </a:rPr>
              <a:t>3</a:t>
            </a:r>
            <a:endParaRPr lang="en-US" sz="2200" dirty="0"/>
          </a:p>
        </p:txBody>
      </p:sp>
      <p:sp>
        <p:nvSpPr>
          <p:cNvPr id="15" name="Text 10"/>
          <p:cNvSpPr/>
          <p:nvPr/>
        </p:nvSpPr>
        <p:spPr>
          <a:xfrm>
            <a:off x="7509272" y="5142428"/>
            <a:ext cx="2835235" cy="354330"/>
          </a:xfrm>
          <a:prstGeom prst="rect">
            <a:avLst/>
          </a:prstGeom>
          <a:noFill/>
          <a:ln/>
        </p:spPr>
        <p:txBody>
          <a:bodyPr wrap="none" lIns="0" tIns="0" rIns="0" bIns="0" rtlCol="0" anchor="t"/>
          <a:lstStyle/>
          <a:p>
            <a:pPr marL="0" indent="0" algn="l">
              <a:lnSpc>
                <a:spcPts val="2750"/>
              </a:lnSpc>
              <a:buNone/>
            </a:pPr>
            <a:r>
              <a:rPr lang="en-US" sz="2200" b="1" kern="0" spc="-67" dirty="0">
                <a:solidFill>
                  <a:srgbClr val="E5E0DF"/>
                </a:solidFill>
                <a:latin typeface="Inter Bold" pitchFamily="34" charset="0"/>
                <a:ea typeface="Inter Bold" pitchFamily="34" charset="-122"/>
                <a:cs typeface="Inter Bold" pitchFamily="34" charset="-120"/>
              </a:rPr>
              <a:t>Peer Review Forms</a:t>
            </a:r>
            <a:endParaRPr lang="en-US" sz="2200" dirty="0"/>
          </a:p>
        </p:txBody>
      </p:sp>
      <p:sp>
        <p:nvSpPr>
          <p:cNvPr id="16" name="Text 11"/>
          <p:cNvSpPr/>
          <p:nvPr/>
        </p:nvSpPr>
        <p:spPr>
          <a:xfrm>
            <a:off x="7509272" y="5632847"/>
            <a:ext cx="6022896" cy="362903"/>
          </a:xfrm>
          <a:prstGeom prst="rect">
            <a:avLst/>
          </a:prstGeom>
          <a:noFill/>
          <a:ln/>
        </p:spPr>
        <p:txBody>
          <a:bodyPr wrap="none" lIns="0" tIns="0" rIns="0" bIns="0" rtlCol="0" anchor="t"/>
          <a:lstStyle/>
          <a:p>
            <a:pPr marL="0" indent="0" algn="l">
              <a:lnSpc>
                <a:spcPts val="2850"/>
              </a:lnSpc>
              <a:buNone/>
            </a:pPr>
            <a:r>
              <a:rPr lang="en-US" sz="1750" kern="0" spc="-36" dirty="0">
                <a:solidFill>
                  <a:srgbClr val="E5E0DF"/>
                </a:solidFill>
                <a:latin typeface="Inter" pitchFamily="34" charset="0"/>
                <a:ea typeface="Inter" pitchFamily="34" charset="-122"/>
                <a:cs typeface="Inter" pitchFamily="34" charset="-120"/>
              </a:rPr>
              <a:t>Documented feedback from collaborative review sessions.</a:t>
            </a:r>
            <a:endParaRPr lang="en-US" sz="1750" dirty="0"/>
          </a:p>
        </p:txBody>
      </p:sp>
      <p:sp>
        <p:nvSpPr>
          <p:cNvPr id="17" name="Text 12"/>
          <p:cNvSpPr/>
          <p:nvPr/>
        </p:nvSpPr>
        <p:spPr>
          <a:xfrm>
            <a:off x="793790" y="6477714"/>
            <a:ext cx="13042821" cy="725805"/>
          </a:xfrm>
          <a:prstGeom prst="rect">
            <a:avLst/>
          </a:prstGeom>
          <a:noFill/>
          <a:ln/>
        </p:spPr>
        <p:txBody>
          <a:bodyPr wrap="square" lIns="0" tIns="0" rIns="0" bIns="0" rtlCol="0" anchor="t"/>
          <a:lstStyle/>
          <a:p>
            <a:pPr marL="0" indent="0">
              <a:lnSpc>
                <a:spcPts val="2850"/>
              </a:lnSpc>
              <a:buNone/>
            </a:pPr>
            <a:r>
              <a:rPr lang="en-US" sz="1750" kern="0" spc="-36" dirty="0">
                <a:solidFill>
                  <a:srgbClr val="E5E0DF"/>
                </a:solidFill>
                <a:latin typeface="Inter" pitchFamily="34" charset="0"/>
                <a:ea typeface="Inter" pitchFamily="34" charset="-122"/>
                <a:cs typeface="Inter" pitchFamily="34" charset="-120"/>
              </a:rPr>
              <a:t>These assessment tools ensure a comprehensive evaluation of each proposal, combining peer insights, feasibility analysis, and actionable feedback for improvement.</a:t>
            </a:r>
            <a:endParaRPr lang="en-US" sz="1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421</Words>
  <Application>Microsoft Office PowerPoint</Application>
  <PresentationFormat>Custom</PresentationFormat>
  <Paragraphs>75</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Inter</vt:lpstr>
      <vt:lpstr>Inter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Gladius David Kulothungan</cp:lastModifiedBy>
  <cp:revision>2</cp:revision>
  <dcterms:created xsi:type="dcterms:W3CDTF">2024-12-04T00:03:43Z</dcterms:created>
  <dcterms:modified xsi:type="dcterms:W3CDTF">2024-12-04T00:04:55Z</dcterms:modified>
</cp:coreProperties>
</file>