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2" r:id="rId15"/>
    <p:sldId id="271"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59" d="100"/>
          <a:sy n="59" d="100"/>
        </p:scale>
        <p:origin x="96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902CF4-A186-39C5-07FB-85FBB6E3628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157B71F-B89D-5D86-6571-972377FFD79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DF0C680-E116-17CB-AF10-E710E7664A17}"/>
              </a:ext>
            </a:extLst>
          </p:cNvPr>
          <p:cNvSpPr>
            <a:spLocks noGrp="1"/>
          </p:cNvSpPr>
          <p:nvPr>
            <p:ph type="dt" sz="half" idx="10"/>
          </p:nvPr>
        </p:nvSpPr>
        <p:spPr/>
        <p:txBody>
          <a:bodyPr/>
          <a:lstStyle/>
          <a:p>
            <a:fld id="{E4DF4E7E-7505-4765-895C-A5C9B81B9F3E}" type="datetimeFigureOut">
              <a:rPr lang="en-GB" smtClean="0"/>
              <a:t>08/08/2026</a:t>
            </a:fld>
            <a:endParaRPr lang="en-GB"/>
          </a:p>
        </p:txBody>
      </p:sp>
      <p:sp>
        <p:nvSpPr>
          <p:cNvPr id="5" name="Footer Placeholder 4">
            <a:extLst>
              <a:ext uri="{FF2B5EF4-FFF2-40B4-BE49-F238E27FC236}">
                <a16:creationId xmlns:a16="http://schemas.microsoft.com/office/drawing/2014/main" id="{D1446DAB-290B-787F-C197-FEBE311856C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AEDB238-05D5-86A7-1056-91A92A49E738}"/>
              </a:ext>
            </a:extLst>
          </p:cNvPr>
          <p:cNvSpPr>
            <a:spLocks noGrp="1"/>
          </p:cNvSpPr>
          <p:nvPr>
            <p:ph type="sldNum" sz="quarter" idx="12"/>
          </p:nvPr>
        </p:nvSpPr>
        <p:spPr/>
        <p:txBody>
          <a:bodyPr/>
          <a:lstStyle/>
          <a:p>
            <a:fld id="{90D45619-644C-43E9-8278-9470F9131C0A}" type="slidenum">
              <a:rPr lang="en-GB" smtClean="0"/>
              <a:t>‹#›</a:t>
            </a:fld>
            <a:endParaRPr lang="en-GB"/>
          </a:p>
        </p:txBody>
      </p:sp>
    </p:spTree>
    <p:extLst>
      <p:ext uri="{BB962C8B-B14F-4D97-AF65-F5344CB8AC3E}">
        <p14:creationId xmlns:p14="http://schemas.microsoft.com/office/powerpoint/2010/main" val="24673139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C151EE-7D25-A19B-FE1D-E02E483D234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CBC2A84-DD4B-73F4-A28D-EC84C48CC04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06C7C02-F79B-EA5D-3C54-C47A0629A944}"/>
              </a:ext>
            </a:extLst>
          </p:cNvPr>
          <p:cNvSpPr>
            <a:spLocks noGrp="1"/>
          </p:cNvSpPr>
          <p:nvPr>
            <p:ph type="dt" sz="half" idx="10"/>
          </p:nvPr>
        </p:nvSpPr>
        <p:spPr/>
        <p:txBody>
          <a:bodyPr/>
          <a:lstStyle/>
          <a:p>
            <a:fld id="{E4DF4E7E-7505-4765-895C-A5C9B81B9F3E}" type="datetimeFigureOut">
              <a:rPr lang="en-GB" smtClean="0"/>
              <a:t>08/08/2026</a:t>
            </a:fld>
            <a:endParaRPr lang="en-GB"/>
          </a:p>
        </p:txBody>
      </p:sp>
      <p:sp>
        <p:nvSpPr>
          <p:cNvPr id="5" name="Footer Placeholder 4">
            <a:extLst>
              <a:ext uri="{FF2B5EF4-FFF2-40B4-BE49-F238E27FC236}">
                <a16:creationId xmlns:a16="http://schemas.microsoft.com/office/drawing/2014/main" id="{FCA7F7A6-3529-7946-DC5E-70487476F84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648BEF8-F1D5-01BF-D4B3-7FC01FB0501B}"/>
              </a:ext>
            </a:extLst>
          </p:cNvPr>
          <p:cNvSpPr>
            <a:spLocks noGrp="1"/>
          </p:cNvSpPr>
          <p:nvPr>
            <p:ph type="sldNum" sz="quarter" idx="12"/>
          </p:nvPr>
        </p:nvSpPr>
        <p:spPr/>
        <p:txBody>
          <a:bodyPr/>
          <a:lstStyle/>
          <a:p>
            <a:fld id="{90D45619-644C-43E9-8278-9470F9131C0A}" type="slidenum">
              <a:rPr lang="en-GB" smtClean="0"/>
              <a:t>‹#›</a:t>
            </a:fld>
            <a:endParaRPr lang="en-GB"/>
          </a:p>
        </p:txBody>
      </p:sp>
    </p:spTree>
    <p:extLst>
      <p:ext uri="{BB962C8B-B14F-4D97-AF65-F5344CB8AC3E}">
        <p14:creationId xmlns:p14="http://schemas.microsoft.com/office/powerpoint/2010/main" val="37717048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DD6CF0-51B3-5978-8DF0-D04BC0EE8E8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85B50D2-DE22-152E-ECBB-2C11D8AFD93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C06CD1B-00FA-9DEB-9B5E-B2A024203BEC}"/>
              </a:ext>
            </a:extLst>
          </p:cNvPr>
          <p:cNvSpPr>
            <a:spLocks noGrp="1"/>
          </p:cNvSpPr>
          <p:nvPr>
            <p:ph type="dt" sz="half" idx="10"/>
          </p:nvPr>
        </p:nvSpPr>
        <p:spPr/>
        <p:txBody>
          <a:bodyPr/>
          <a:lstStyle/>
          <a:p>
            <a:fld id="{E4DF4E7E-7505-4765-895C-A5C9B81B9F3E}" type="datetimeFigureOut">
              <a:rPr lang="en-GB" smtClean="0"/>
              <a:t>08/08/2026</a:t>
            </a:fld>
            <a:endParaRPr lang="en-GB"/>
          </a:p>
        </p:txBody>
      </p:sp>
      <p:sp>
        <p:nvSpPr>
          <p:cNvPr id="5" name="Footer Placeholder 4">
            <a:extLst>
              <a:ext uri="{FF2B5EF4-FFF2-40B4-BE49-F238E27FC236}">
                <a16:creationId xmlns:a16="http://schemas.microsoft.com/office/drawing/2014/main" id="{E01AE123-EDF9-5F02-FA93-D22362F7DDA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3879DCC-FAE1-D696-4B9C-A96D595E6594}"/>
              </a:ext>
            </a:extLst>
          </p:cNvPr>
          <p:cNvSpPr>
            <a:spLocks noGrp="1"/>
          </p:cNvSpPr>
          <p:nvPr>
            <p:ph type="sldNum" sz="quarter" idx="12"/>
          </p:nvPr>
        </p:nvSpPr>
        <p:spPr/>
        <p:txBody>
          <a:bodyPr/>
          <a:lstStyle/>
          <a:p>
            <a:fld id="{90D45619-644C-43E9-8278-9470F9131C0A}" type="slidenum">
              <a:rPr lang="en-GB" smtClean="0"/>
              <a:t>‹#›</a:t>
            </a:fld>
            <a:endParaRPr lang="en-GB"/>
          </a:p>
        </p:txBody>
      </p:sp>
    </p:spTree>
    <p:extLst>
      <p:ext uri="{BB962C8B-B14F-4D97-AF65-F5344CB8AC3E}">
        <p14:creationId xmlns:p14="http://schemas.microsoft.com/office/powerpoint/2010/main" val="9657871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86CD46-DE46-F7CD-D316-4EC56D42615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D6DD987-25CB-A4BA-7616-D380145849C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7C61B64-3E87-B95F-AC9F-58EDD6A90D0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DC311C9-A78B-A18D-4F81-4B3F77127277}"/>
              </a:ext>
            </a:extLst>
          </p:cNvPr>
          <p:cNvSpPr>
            <a:spLocks noGrp="1"/>
          </p:cNvSpPr>
          <p:nvPr>
            <p:ph type="dt" sz="half" idx="10"/>
          </p:nvPr>
        </p:nvSpPr>
        <p:spPr/>
        <p:txBody>
          <a:bodyPr/>
          <a:lstStyle/>
          <a:p>
            <a:fld id="{E4DF4E7E-7505-4765-895C-A5C9B81B9F3E}" type="datetimeFigureOut">
              <a:rPr lang="en-GB" smtClean="0"/>
              <a:t>08/08/2026</a:t>
            </a:fld>
            <a:endParaRPr lang="en-GB"/>
          </a:p>
        </p:txBody>
      </p:sp>
      <p:sp>
        <p:nvSpPr>
          <p:cNvPr id="6" name="Footer Placeholder 5">
            <a:extLst>
              <a:ext uri="{FF2B5EF4-FFF2-40B4-BE49-F238E27FC236}">
                <a16:creationId xmlns:a16="http://schemas.microsoft.com/office/drawing/2014/main" id="{269BF3D5-9335-E432-71E0-C1E6CC6F9CA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F6079D3-67D2-2F24-73AA-441695C5F85A}"/>
              </a:ext>
            </a:extLst>
          </p:cNvPr>
          <p:cNvSpPr>
            <a:spLocks noGrp="1"/>
          </p:cNvSpPr>
          <p:nvPr>
            <p:ph type="sldNum" sz="quarter" idx="12"/>
          </p:nvPr>
        </p:nvSpPr>
        <p:spPr/>
        <p:txBody>
          <a:bodyPr/>
          <a:lstStyle/>
          <a:p>
            <a:fld id="{90D45619-644C-43E9-8278-9470F9131C0A}" type="slidenum">
              <a:rPr lang="en-GB" smtClean="0"/>
              <a:t>‹#›</a:t>
            </a:fld>
            <a:endParaRPr lang="en-GB"/>
          </a:p>
        </p:txBody>
      </p:sp>
    </p:spTree>
    <p:extLst>
      <p:ext uri="{BB962C8B-B14F-4D97-AF65-F5344CB8AC3E}">
        <p14:creationId xmlns:p14="http://schemas.microsoft.com/office/powerpoint/2010/main" val="17599916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655FCA-2518-46EC-3354-ECF9E2CF274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32DE3B5-69A2-9EEF-F303-EA42370B7DA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9CBCB57-790F-C98C-F11A-6ABB71E0F88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670A5AF-CE5B-27F1-322F-E7E040C370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86F07ED-654D-6A96-17C6-84CE0AC2351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651BFEB-8059-0CC0-496F-CAC55CC65804}"/>
              </a:ext>
            </a:extLst>
          </p:cNvPr>
          <p:cNvSpPr>
            <a:spLocks noGrp="1"/>
          </p:cNvSpPr>
          <p:nvPr>
            <p:ph type="dt" sz="half" idx="10"/>
          </p:nvPr>
        </p:nvSpPr>
        <p:spPr/>
        <p:txBody>
          <a:bodyPr/>
          <a:lstStyle/>
          <a:p>
            <a:fld id="{E4DF4E7E-7505-4765-895C-A5C9B81B9F3E}" type="datetimeFigureOut">
              <a:rPr lang="en-GB" smtClean="0"/>
              <a:t>08/08/2026</a:t>
            </a:fld>
            <a:endParaRPr lang="en-GB"/>
          </a:p>
        </p:txBody>
      </p:sp>
      <p:sp>
        <p:nvSpPr>
          <p:cNvPr id="8" name="Footer Placeholder 7">
            <a:extLst>
              <a:ext uri="{FF2B5EF4-FFF2-40B4-BE49-F238E27FC236}">
                <a16:creationId xmlns:a16="http://schemas.microsoft.com/office/drawing/2014/main" id="{9A4593F6-A26C-4730-8D7F-EAB78D0EFBD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0813AE1-3622-F712-89A1-499CBE215513}"/>
              </a:ext>
            </a:extLst>
          </p:cNvPr>
          <p:cNvSpPr>
            <a:spLocks noGrp="1"/>
          </p:cNvSpPr>
          <p:nvPr>
            <p:ph type="sldNum" sz="quarter" idx="12"/>
          </p:nvPr>
        </p:nvSpPr>
        <p:spPr/>
        <p:txBody>
          <a:bodyPr/>
          <a:lstStyle/>
          <a:p>
            <a:fld id="{90D45619-644C-43E9-8278-9470F9131C0A}" type="slidenum">
              <a:rPr lang="en-GB" smtClean="0"/>
              <a:t>‹#›</a:t>
            </a:fld>
            <a:endParaRPr lang="en-GB"/>
          </a:p>
        </p:txBody>
      </p:sp>
    </p:spTree>
    <p:extLst>
      <p:ext uri="{BB962C8B-B14F-4D97-AF65-F5344CB8AC3E}">
        <p14:creationId xmlns:p14="http://schemas.microsoft.com/office/powerpoint/2010/main" val="17891594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477E5A-4394-4109-7808-C84E5CD8D45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6662C82-2C6B-BB7F-9AAA-8D755392B38A}"/>
              </a:ext>
            </a:extLst>
          </p:cNvPr>
          <p:cNvSpPr>
            <a:spLocks noGrp="1"/>
          </p:cNvSpPr>
          <p:nvPr>
            <p:ph type="dt" sz="half" idx="10"/>
          </p:nvPr>
        </p:nvSpPr>
        <p:spPr/>
        <p:txBody>
          <a:bodyPr/>
          <a:lstStyle/>
          <a:p>
            <a:fld id="{E4DF4E7E-7505-4765-895C-A5C9B81B9F3E}" type="datetimeFigureOut">
              <a:rPr lang="en-GB" smtClean="0"/>
              <a:t>08/08/2026</a:t>
            </a:fld>
            <a:endParaRPr lang="en-GB"/>
          </a:p>
        </p:txBody>
      </p:sp>
      <p:sp>
        <p:nvSpPr>
          <p:cNvPr id="4" name="Footer Placeholder 3">
            <a:extLst>
              <a:ext uri="{FF2B5EF4-FFF2-40B4-BE49-F238E27FC236}">
                <a16:creationId xmlns:a16="http://schemas.microsoft.com/office/drawing/2014/main" id="{35339563-E2D6-DBB4-3B18-BB7D48E8F93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00C34C1-0EF3-EBB8-509B-952412D9480D}"/>
              </a:ext>
            </a:extLst>
          </p:cNvPr>
          <p:cNvSpPr>
            <a:spLocks noGrp="1"/>
          </p:cNvSpPr>
          <p:nvPr>
            <p:ph type="sldNum" sz="quarter" idx="12"/>
          </p:nvPr>
        </p:nvSpPr>
        <p:spPr/>
        <p:txBody>
          <a:bodyPr/>
          <a:lstStyle/>
          <a:p>
            <a:fld id="{90D45619-644C-43E9-8278-9470F9131C0A}" type="slidenum">
              <a:rPr lang="en-GB" smtClean="0"/>
              <a:t>‹#›</a:t>
            </a:fld>
            <a:endParaRPr lang="en-GB"/>
          </a:p>
        </p:txBody>
      </p:sp>
    </p:spTree>
    <p:extLst>
      <p:ext uri="{BB962C8B-B14F-4D97-AF65-F5344CB8AC3E}">
        <p14:creationId xmlns:p14="http://schemas.microsoft.com/office/powerpoint/2010/main" val="8046357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635920B-1EB9-5BC7-6807-4AAC359F28EA}"/>
              </a:ext>
            </a:extLst>
          </p:cNvPr>
          <p:cNvSpPr>
            <a:spLocks noGrp="1"/>
          </p:cNvSpPr>
          <p:nvPr>
            <p:ph type="dt" sz="half" idx="10"/>
          </p:nvPr>
        </p:nvSpPr>
        <p:spPr/>
        <p:txBody>
          <a:bodyPr/>
          <a:lstStyle/>
          <a:p>
            <a:fld id="{E4DF4E7E-7505-4765-895C-A5C9B81B9F3E}" type="datetimeFigureOut">
              <a:rPr lang="en-GB" smtClean="0"/>
              <a:t>08/08/2026</a:t>
            </a:fld>
            <a:endParaRPr lang="en-GB"/>
          </a:p>
        </p:txBody>
      </p:sp>
      <p:sp>
        <p:nvSpPr>
          <p:cNvPr id="3" name="Footer Placeholder 2">
            <a:extLst>
              <a:ext uri="{FF2B5EF4-FFF2-40B4-BE49-F238E27FC236}">
                <a16:creationId xmlns:a16="http://schemas.microsoft.com/office/drawing/2014/main" id="{B77E44B6-8DD1-455B-FA1D-2263622817E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D372F9B-B340-33A6-50CE-895860E8FAC7}"/>
              </a:ext>
            </a:extLst>
          </p:cNvPr>
          <p:cNvSpPr>
            <a:spLocks noGrp="1"/>
          </p:cNvSpPr>
          <p:nvPr>
            <p:ph type="sldNum" sz="quarter" idx="12"/>
          </p:nvPr>
        </p:nvSpPr>
        <p:spPr/>
        <p:txBody>
          <a:bodyPr/>
          <a:lstStyle/>
          <a:p>
            <a:fld id="{90D45619-644C-43E9-8278-9470F9131C0A}" type="slidenum">
              <a:rPr lang="en-GB" smtClean="0"/>
              <a:t>‹#›</a:t>
            </a:fld>
            <a:endParaRPr lang="en-GB"/>
          </a:p>
        </p:txBody>
      </p:sp>
    </p:spTree>
    <p:extLst>
      <p:ext uri="{BB962C8B-B14F-4D97-AF65-F5344CB8AC3E}">
        <p14:creationId xmlns:p14="http://schemas.microsoft.com/office/powerpoint/2010/main" val="4446257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5FE68F-DDCD-BBA7-92FA-E190187A42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D11C7B9-07D8-A565-5BB6-376EE346807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8A3B017-C350-78DE-C7E9-FE61BE599E2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71E6392-A85F-8015-5959-1356A4C7E2A8}"/>
              </a:ext>
            </a:extLst>
          </p:cNvPr>
          <p:cNvSpPr>
            <a:spLocks noGrp="1"/>
          </p:cNvSpPr>
          <p:nvPr>
            <p:ph type="dt" sz="half" idx="10"/>
          </p:nvPr>
        </p:nvSpPr>
        <p:spPr/>
        <p:txBody>
          <a:bodyPr/>
          <a:lstStyle/>
          <a:p>
            <a:fld id="{E4DF4E7E-7505-4765-895C-A5C9B81B9F3E}" type="datetimeFigureOut">
              <a:rPr lang="en-GB" smtClean="0"/>
              <a:t>08/08/2026</a:t>
            </a:fld>
            <a:endParaRPr lang="en-GB"/>
          </a:p>
        </p:txBody>
      </p:sp>
      <p:sp>
        <p:nvSpPr>
          <p:cNvPr id="6" name="Footer Placeholder 5">
            <a:extLst>
              <a:ext uri="{FF2B5EF4-FFF2-40B4-BE49-F238E27FC236}">
                <a16:creationId xmlns:a16="http://schemas.microsoft.com/office/drawing/2014/main" id="{C37BA6FC-7B35-F5F9-EA34-642420CD29D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AFA90D3-D7AB-98DC-7A25-2D79B2F92AF9}"/>
              </a:ext>
            </a:extLst>
          </p:cNvPr>
          <p:cNvSpPr>
            <a:spLocks noGrp="1"/>
          </p:cNvSpPr>
          <p:nvPr>
            <p:ph type="sldNum" sz="quarter" idx="12"/>
          </p:nvPr>
        </p:nvSpPr>
        <p:spPr/>
        <p:txBody>
          <a:bodyPr/>
          <a:lstStyle/>
          <a:p>
            <a:fld id="{90D45619-644C-43E9-8278-9470F9131C0A}" type="slidenum">
              <a:rPr lang="en-GB" smtClean="0"/>
              <a:t>‹#›</a:t>
            </a:fld>
            <a:endParaRPr lang="en-GB"/>
          </a:p>
        </p:txBody>
      </p:sp>
    </p:spTree>
    <p:extLst>
      <p:ext uri="{BB962C8B-B14F-4D97-AF65-F5344CB8AC3E}">
        <p14:creationId xmlns:p14="http://schemas.microsoft.com/office/powerpoint/2010/main" val="13044610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68D917-CCB9-3EC6-6EDF-D363AC4C798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A0A4349-F351-B4A6-F9D7-8601A5364D7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08ADB83-FB02-A695-3CB2-A29E1C7F6A6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1612081-3966-C1D5-9FCF-384831E7065E}"/>
              </a:ext>
            </a:extLst>
          </p:cNvPr>
          <p:cNvSpPr>
            <a:spLocks noGrp="1"/>
          </p:cNvSpPr>
          <p:nvPr>
            <p:ph type="dt" sz="half" idx="10"/>
          </p:nvPr>
        </p:nvSpPr>
        <p:spPr/>
        <p:txBody>
          <a:bodyPr/>
          <a:lstStyle/>
          <a:p>
            <a:fld id="{E4DF4E7E-7505-4765-895C-A5C9B81B9F3E}" type="datetimeFigureOut">
              <a:rPr lang="en-GB" smtClean="0"/>
              <a:t>08/08/2026</a:t>
            </a:fld>
            <a:endParaRPr lang="en-GB"/>
          </a:p>
        </p:txBody>
      </p:sp>
      <p:sp>
        <p:nvSpPr>
          <p:cNvPr id="6" name="Footer Placeholder 5">
            <a:extLst>
              <a:ext uri="{FF2B5EF4-FFF2-40B4-BE49-F238E27FC236}">
                <a16:creationId xmlns:a16="http://schemas.microsoft.com/office/drawing/2014/main" id="{C76061A8-9970-C1FC-0358-64CAE454582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615A3D0-D074-AF8A-3916-D3D3CE1C8655}"/>
              </a:ext>
            </a:extLst>
          </p:cNvPr>
          <p:cNvSpPr>
            <a:spLocks noGrp="1"/>
          </p:cNvSpPr>
          <p:nvPr>
            <p:ph type="sldNum" sz="quarter" idx="12"/>
          </p:nvPr>
        </p:nvSpPr>
        <p:spPr/>
        <p:txBody>
          <a:bodyPr/>
          <a:lstStyle/>
          <a:p>
            <a:fld id="{90D45619-644C-43E9-8278-9470F9131C0A}" type="slidenum">
              <a:rPr lang="en-GB" smtClean="0"/>
              <a:t>‹#›</a:t>
            </a:fld>
            <a:endParaRPr lang="en-GB"/>
          </a:p>
        </p:txBody>
      </p:sp>
    </p:spTree>
    <p:extLst>
      <p:ext uri="{BB962C8B-B14F-4D97-AF65-F5344CB8AC3E}">
        <p14:creationId xmlns:p14="http://schemas.microsoft.com/office/powerpoint/2010/main" val="821512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204381-F793-18B9-BFA5-15365BC4946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EBDB9E7-95AF-A428-C210-59002B257CF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E92BF5D-A42B-4E2B-886F-69070EFEF456}"/>
              </a:ext>
            </a:extLst>
          </p:cNvPr>
          <p:cNvSpPr>
            <a:spLocks noGrp="1"/>
          </p:cNvSpPr>
          <p:nvPr>
            <p:ph type="dt" sz="half" idx="10"/>
          </p:nvPr>
        </p:nvSpPr>
        <p:spPr/>
        <p:txBody>
          <a:bodyPr/>
          <a:lstStyle/>
          <a:p>
            <a:fld id="{E4DF4E7E-7505-4765-895C-A5C9B81B9F3E}" type="datetimeFigureOut">
              <a:rPr lang="en-GB" smtClean="0"/>
              <a:t>08/08/2026</a:t>
            </a:fld>
            <a:endParaRPr lang="en-GB"/>
          </a:p>
        </p:txBody>
      </p:sp>
      <p:sp>
        <p:nvSpPr>
          <p:cNvPr id="5" name="Footer Placeholder 4">
            <a:extLst>
              <a:ext uri="{FF2B5EF4-FFF2-40B4-BE49-F238E27FC236}">
                <a16:creationId xmlns:a16="http://schemas.microsoft.com/office/drawing/2014/main" id="{CE8ABDF3-06AE-AAF9-C8AC-5BD51078273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1369487-0D7E-17B9-F556-F20FF0238CFC}"/>
              </a:ext>
            </a:extLst>
          </p:cNvPr>
          <p:cNvSpPr>
            <a:spLocks noGrp="1"/>
          </p:cNvSpPr>
          <p:nvPr>
            <p:ph type="sldNum" sz="quarter" idx="12"/>
          </p:nvPr>
        </p:nvSpPr>
        <p:spPr/>
        <p:txBody>
          <a:bodyPr/>
          <a:lstStyle/>
          <a:p>
            <a:fld id="{90D45619-644C-43E9-8278-9470F9131C0A}" type="slidenum">
              <a:rPr lang="en-GB" smtClean="0"/>
              <a:t>‹#›</a:t>
            </a:fld>
            <a:endParaRPr lang="en-GB"/>
          </a:p>
        </p:txBody>
      </p:sp>
    </p:spTree>
    <p:extLst>
      <p:ext uri="{BB962C8B-B14F-4D97-AF65-F5344CB8AC3E}">
        <p14:creationId xmlns:p14="http://schemas.microsoft.com/office/powerpoint/2010/main" val="13771554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876C5FC-6E29-5A7F-FA74-35A08243956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D8CBDAE-FAB1-3151-8220-09CEFE2266F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777E533-5277-E1D0-3F54-829A7840E979}"/>
              </a:ext>
            </a:extLst>
          </p:cNvPr>
          <p:cNvSpPr>
            <a:spLocks noGrp="1"/>
          </p:cNvSpPr>
          <p:nvPr>
            <p:ph type="dt" sz="half" idx="10"/>
          </p:nvPr>
        </p:nvSpPr>
        <p:spPr/>
        <p:txBody>
          <a:bodyPr/>
          <a:lstStyle/>
          <a:p>
            <a:fld id="{E4DF4E7E-7505-4765-895C-A5C9B81B9F3E}" type="datetimeFigureOut">
              <a:rPr lang="en-GB" smtClean="0"/>
              <a:t>08/08/2026</a:t>
            </a:fld>
            <a:endParaRPr lang="en-GB"/>
          </a:p>
        </p:txBody>
      </p:sp>
      <p:sp>
        <p:nvSpPr>
          <p:cNvPr id="5" name="Footer Placeholder 4">
            <a:extLst>
              <a:ext uri="{FF2B5EF4-FFF2-40B4-BE49-F238E27FC236}">
                <a16:creationId xmlns:a16="http://schemas.microsoft.com/office/drawing/2014/main" id="{542A4B35-F6D4-A21F-CBC3-A8CCA1F245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483C890-992A-2C0E-0F0A-3C298806FF55}"/>
              </a:ext>
            </a:extLst>
          </p:cNvPr>
          <p:cNvSpPr>
            <a:spLocks noGrp="1"/>
          </p:cNvSpPr>
          <p:nvPr>
            <p:ph type="sldNum" sz="quarter" idx="12"/>
          </p:nvPr>
        </p:nvSpPr>
        <p:spPr/>
        <p:txBody>
          <a:bodyPr/>
          <a:lstStyle/>
          <a:p>
            <a:fld id="{90D45619-644C-43E9-8278-9470F9131C0A}" type="slidenum">
              <a:rPr lang="en-GB" smtClean="0"/>
              <a:t>‹#›</a:t>
            </a:fld>
            <a:endParaRPr lang="en-GB"/>
          </a:p>
        </p:txBody>
      </p:sp>
    </p:spTree>
    <p:extLst>
      <p:ext uri="{BB962C8B-B14F-4D97-AF65-F5344CB8AC3E}">
        <p14:creationId xmlns:p14="http://schemas.microsoft.com/office/powerpoint/2010/main" val="40848591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30896B1-4B24-D331-B1C9-90D3AF59B2C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50EB114-B06F-075D-B1AC-3C999D94943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6577A75-92B5-E1CD-5C41-AF742A26DD2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4DF4E7E-7505-4765-895C-A5C9B81B9F3E}" type="datetimeFigureOut">
              <a:rPr lang="en-GB" smtClean="0"/>
              <a:t>08/08/2026</a:t>
            </a:fld>
            <a:endParaRPr lang="en-GB"/>
          </a:p>
        </p:txBody>
      </p:sp>
      <p:sp>
        <p:nvSpPr>
          <p:cNvPr id="5" name="Footer Placeholder 4">
            <a:extLst>
              <a:ext uri="{FF2B5EF4-FFF2-40B4-BE49-F238E27FC236}">
                <a16:creationId xmlns:a16="http://schemas.microsoft.com/office/drawing/2014/main" id="{27D407D8-33C6-6676-916D-2C7F7AED9A3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E4C1C674-42FC-0699-60F2-48228D5E513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0D45619-644C-43E9-8278-9470F9131C0A}" type="slidenum">
              <a:rPr lang="en-GB" smtClean="0"/>
              <a:t>‹#›</a:t>
            </a:fld>
            <a:endParaRPr lang="en-GB"/>
          </a:p>
        </p:txBody>
      </p:sp>
    </p:spTree>
    <p:extLst>
      <p:ext uri="{BB962C8B-B14F-4D97-AF65-F5344CB8AC3E}">
        <p14:creationId xmlns:p14="http://schemas.microsoft.com/office/powerpoint/2010/main" val="23733886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4.mp4"/><Relationship Id="rId1" Type="http://schemas.microsoft.com/office/2007/relationships/media" Target="../media/media4.mp4"/><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5.mp4"/><Relationship Id="rId1" Type="http://schemas.microsoft.com/office/2007/relationships/media" Target="../media/media5.mp4"/><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6.mp4"/><Relationship Id="rId1" Type="http://schemas.microsoft.com/office/2007/relationships/media" Target="../media/media6.mp4"/><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7.mp4"/><Relationship Id="rId1" Type="http://schemas.microsoft.com/office/2007/relationships/media" Target="../media/media7.mp4"/><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8.mp4"/><Relationship Id="rId1" Type="http://schemas.microsoft.com/office/2007/relationships/media" Target="../media/media8.mp4"/><Relationship Id="rId5" Type="http://schemas.openxmlformats.org/officeDocument/2006/relationships/image" Target="../media/image11.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9.mp4"/><Relationship Id="rId1" Type="http://schemas.microsoft.com/office/2007/relationships/media" Target="../media/media9.mp4"/><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0.mp4"/><Relationship Id="rId1" Type="http://schemas.microsoft.com/office/2007/relationships/media" Target="../media/media10.mp4"/><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1.mp4"/><Relationship Id="rId1" Type="http://schemas.microsoft.com/office/2007/relationships/media" Target="../media/media11.mp4"/><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2.mp4"/><Relationship Id="rId1" Type="http://schemas.microsoft.com/office/2007/relationships/media" Target="../media/media12.mp4"/><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3.mp4"/><Relationship Id="rId1" Type="http://schemas.microsoft.com/office/2007/relationships/media" Target="../media/media13.mp4"/><Relationship Id="rId5" Type="http://schemas.openxmlformats.org/officeDocument/2006/relationships/image" Target="../media/image18.png"/><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4.mp4"/><Relationship Id="rId1" Type="http://schemas.microsoft.com/office/2007/relationships/media" Target="../media/media14.mp4"/><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8" Type="http://schemas.openxmlformats.org/officeDocument/2006/relationships/hyperlink" Target="https://www.nice.org.uk/guidance/ng226" TargetMode="External"/><Relationship Id="rId3" Type="http://schemas.openxmlformats.org/officeDocument/2006/relationships/hyperlink" Target="https://www.arthritis.org/" TargetMode="External"/><Relationship Id="rId7" Type="http://schemas.openxmlformats.org/officeDocument/2006/relationships/hyperlink" Target="https://www.nice.org.uk/guidance/cg177" TargetMode="External"/><Relationship Id="rId2" Type="http://schemas.openxmlformats.org/officeDocument/2006/relationships/hyperlink" Target="https://rheumatology.org/" TargetMode="External"/><Relationship Id="rId1" Type="http://schemas.openxmlformats.org/officeDocument/2006/relationships/slideLayout" Target="../slideLayouts/slideLayout2.xml"/><Relationship Id="rId6" Type="http://schemas.openxmlformats.org/officeDocument/2006/relationships/hyperlink" Target="https://www.niams.nih.gov/" TargetMode="External"/><Relationship Id="rId5" Type="http://schemas.openxmlformats.org/officeDocument/2006/relationships/hyperlink" Target="https://www.mayoclinic.org/" TargetMode="External"/><Relationship Id="rId10" Type="http://schemas.openxmlformats.org/officeDocument/2006/relationships/hyperlink" Target="https://www.versusarthritis.org/" TargetMode="External"/><Relationship Id="rId4" Type="http://schemas.openxmlformats.org/officeDocument/2006/relationships/hyperlink" Target="https://www.uptodate.com/" TargetMode="External"/><Relationship Id="rId9" Type="http://schemas.openxmlformats.org/officeDocument/2006/relationships/hyperlink" Target="https://www.nhs.uk/conditions/osteoarthriti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6E00D4-03DE-CCEA-F962-D9C3F3041775}"/>
              </a:ext>
            </a:extLst>
          </p:cNvPr>
          <p:cNvSpPr>
            <a:spLocks noGrp="1"/>
          </p:cNvSpPr>
          <p:nvPr>
            <p:ph type="ctrTitle"/>
          </p:nvPr>
        </p:nvSpPr>
        <p:spPr/>
        <p:txBody>
          <a:bodyPr/>
          <a:lstStyle/>
          <a:p>
            <a:r>
              <a:rPr lang="en-GB" dirty="0"/>
              <a:t>ASSESSMETNT 2 PYSIOLOGY</a:t>
            </a:r>
          </a:p>
        </p:txBody>
      </p:sp>
      <p:sp>
        <p:nvSpPr>
          <p:cNvPr id="3" name="Subtitle 2">
            <a:extLst>
              <a:ext uri="{FF2B5EF4-FFF2-40B4-BE49-F238E27FC236}">
                <a16:creationId xmlns:a16="http://schemas.microsoft.com/office/drawing/2014/main" id="{E61791C8-D42C-F6C8-2528-CFA085364444}"/>
              </a:ext>
            </a:extLst>
          </p:cNvPr>
          <p:cNvSpPr>
            <a:spLocks noGrp="1"/>
          </p:cNvSpPr>
          <p:nvPr>
            <p:ph type="subTitle" idx="1"/>
          </p:nvPr>
        </p:nvSpPr>
        <p:spPr/>
        <p:txBody>
          <a:bodyPr>
            <a:normAutofit lnSpcReduction="10000"/>
          </a:bodyPr>
          <a:lstStyle/>
          <a:p>
            <a:r>
              <a:rPr lang="en-GB" dirty="0"/>
              <a:t>NAME: RITAH NABUUMA</a:t>
            </a:r>
          </a:p>
          <a:p>
            <a:r>
              <a:rPr lang="en-GB" dirty="0"/>
              <a:t>IDENTIFICATION NUMBER: 2442765</a:t>
            </a:r>
          </a:p>
          <a:p>
            <a:r>
              <a:rPr lang="en-GB" dirty="0"/>
              <a:t>LECTEURE’S NAME: Soban Sadiq</a:t>
            </a:r>
          </a:p>
          <a:p>
            <a:r>
              <a:rPr lang="en-GB" dirty="0"/>
              <a:t>COURSE </a:t>
            </a:r>
            <a:r>
              <a:rPr lang="en-GB"/>
              <a:t>CODE: BMHP5023</a:t>
            </a:r>
            <a:endParaRPr lang="en-GB" dirty="0"/>
          </a:p>
        </p:txBody>
      </p:sp>
      <p:pic>
        <p:nvPicPr>
          <p:cNvPr id="11" name="Video 10">
            <a:hlinkClick r:id="" action="ppaction://media"/>
            <a:extLst>
              <a:ext uri="{FF2B5EF4-FFF2-40B4-BE49-F238E27FC236}">
                <a16:creationId xmlns:a16="http://schemas.microsoft.com/office/drawing/2014/main" id="{EB7F0C25-59BC-82EE-F327-21F327170097}"/>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4"/>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296423381"/>
      </p:ext>
    </p:extLst>
  </p:cSld>
  <p:clrMapOvr>
    <a:masterClrMapping/>
  </p:clrMapOvr>
  <mc:AlternateContent xmlns:mc="http://schemas.openxmlformats.org/markup-compatibility/2006">
    <mc:Choice xmlns:p14="http://schemas.microsoft.com/office/powerpoint/2010/main" Requires="p14">
      <p:transition spd="slow" p14:dur="2000" advTm="10667"/>
    </mc:Choice>
    <mc:Fallback>
      <p:transition spd="slow" advTm="106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1"/>
                </p:tgtEl>
              </p:cMediaNode>
            </p:video>
            <p:seq concurrent="1" nextAc="seek">
              <p:cTn id="8" restart="whenNotActive" fill="hold" evtFilter="cancelBubble" nodeType="interactiveSeq">
                <p:stCondLst>
                  <p:cond evt="onClick" delay="0">
                    <p:tgtEl>
                      <p:spTgt spid="11"/>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1"/>
                                        </p:tgtEl>
                                      </p:cBhvr>
                                    </p:cmd>
                                  </p:childTnLst>
                                </p:cTn>
                              </p:par>
                            </p:childTnLst>
                          </p:cTn>
                        </p:par>
                      </p:childTnLst>
                    </p:cTn>
                  </p:par>
                </p:childTnLst>
              </p:cTn>
              <p:nextCondLst>
                <p:cond evt="onClick" delay="0">
                  <p:tgtEl>
                    <p:spTgt spid="11"/>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3A286F-C7CB-CEF5-C7AC-3DF76CE89628}"/>
              </a:ext>
            </a:extLst>
          </p:cNvPr>
          <p:cNvSpPr>
            <a:spLocks noGrp="1"/>
          </p:cNvSpPr>
          <p:nvPr>
            <p:ph type="title"/>
          </p:nvPr>
        </p:nvSpPr>
        <p:spPr/>
        <p:txBody>
          <a:bodyPr>
            <a:normAutofit fontScale="90000"/>
          </a:bodyPr>
          <a:lstStyle/>
          <a:p>
            <a:r>
              <a:rPr lang="en-GB" dirty="0"/>
              <a:t>ANATOMY AND PHYSIOLOGY OF THE BODY SYSTEM</a:t>
            </a:r>
            <a:br>
              <a:rPr lang="en-GB" dirty="0"/>
            </a:br>
            <a:r>
              <a:rPr lang="en-GB" sz="2700" dirty="0"/>
              <a:t>( HOW THE SYSTEM WORKS AND HOW ARTHIRITIS DISRUPTS IT)</a:t>
            </a:r>
          </a:p>
        </p:txBody>
      </p:sp>
      <p:sp>
        <p:nvSpPr>
          <p:cNvPr id="3" name="Content Placeholder 2">
            <a:extLst>
              <a:ext uri="{FF2B5EF4-FFF2-40B4-BE49-F238E27FC236}">
                <a16:creationId xmlns:a16="http://schemas.microsoft.com/office/drawing/2014/main" id="{10B6DE34-9C8F-A94B-7CC0-CE6411840F61}"/>
              </a:ext>
            </a:extLst>
          </p:cNvPr>
          <p:cNvSpPr>
            <a:spLocks noGrp="1"/>
          </p:cNvSpPr>
          <p:nvPr>
            <p:ph idx="1"/>
          </p:nvPr>
        </p:nvSpPr>
        <p:spPr/>
        <p:txBody>
          <a:bodyPr>
            <a:normAutofit fontScale="77500" lnSpcReduction="20000"/>
          </a:bodyPr>
          <a:lstStyle/>
          <a:p>
            <a:pPr marL="0" indent="0">
              <a:buNone/>
            </a:pPr>
            <a:r>
              <a:rPr lang="en-GB" dirty="0"/>
              <a:t>Osteoarthritis (OA) is the most common form of arthritis in the UK. It is a long-term degenerative joint condition in which the cartilage gradually breaks down, causing pain, stiffness, reduced mobility, and difficulty performing everyday activities (NHS, 2023). It commonly affects the knees, hips, hands, and spine (Mayo Clinic, 2025).</a:t>
            </a:r>
          </a:p>
          <a:p>
            <a:pPr marL="0" indent="0">
              <a:buNone/>
            </a:pPr>
            <a:r>
              <a:rPr lang="en-GB" b="1" dirty="0"/>
              <a:t>Anatomy of the Joint</a:t>
            </a:r>
            <a:endParaRPr lang="en-GB" dirty="0"/>
          </a:p>
          <a:p>
            <a:pPr marL="0" indent="0">
              <a:buNone/>
            </a:pPr>
            <a:r>
              <a:rPr lang="en-GB" dirty="0"/>
              <a:t>A healthy synovial joint contains:</a:t>
            </a:r>
          </a:p>
          <a:p>
            <a:pPr lvl="0"/>
            <a:r>
              <a:rPr lang="en-GB" b="1" dirty="0"/>
              <a:t>Articular cartilage</a:t>
            </a:r>
            <a:r>
              <a:rPr lang="en-GB" dirty="0"/>
              <a:t> covering bone ends</a:t>
            </a:r>
          </a:p>
          <a:p>
            <a:pPr lvl="0"/>
            <a:r>
              <a:rPr lang="en-GB" b="1" dirty="0"/>
              <a:t>Synovial membrane</a:t>
            </a:r>
            <a:r>
              <a:rPr lang="en-GB" dirty="0"/>
              <a:t> producing lubricating fluid</a:t>
            </a:r>
          </a:p>
          <a:p>
            <a:pPr lvl="0"/>
            <a:r>
              <a:rPr lang="en-GB" b="1" dirty="0"/>
              <a:t>Joint capsule</a:t>
            </a:r>
            <a:r>
              <a:rPr lang="en-GB" dirty="0"/>
              <a:t> providing stability</a:t>
            </a:r>
          </a:p>
          <a:p>
            <a:pPr lvl="0"/>
            <a:r>
              <a:rPr lang="en-GB" b="1" dirty="0"/>
              <a:t>Subchondral bone</a:t>
            </a:r>
            <a:r>
              <a:rPr lang="en-GB" dirty="0"/>
              <a:t> supporting cartilage</a:t>
            </a:r>
          </a:p>
          <a:p>
            <a:pPr marL="0" lvl="0" indent="0">
              <a:buNone/>
            </a:pPr>
            <a:endParaRPr lang="en-GB" dirty="0"/>
          </a:p>
          <a:p>
            <a:pPr marL="0" indent="0">
              <a:buNone/>
            </a:pPr>
            <a:r>
              <a:rPr lang="en-GB" dirty="0"/>
              <a:t>Articular cartilage provides a smooth surface that allows bones to move with minimal friction while absorbing shock during movement (NIAMS, 2025).</a:t>
            </a:r>
          </a:p>
          <a:p>
            <a:endParaRPr lang="en-GB" dirty="0"/>
          </a:p>
        </p:txBody>
      </p:sp>
      <p:pic>
        <p:nvPicPr>
          <p:cNvPr id="9" name="Video 8">
            <a:hlinkClick r:id="" action="ppaction://media"/>
            <a:extLst>
              <a:ext uri="{FF2B5EF4-FFF2-40B4-BE49-F238E27FC236}">
                <a16:creationId xmlns:a16="http://schemas.microsoft.com/office/drawing/2014/main" id="{B59BEEDF-5B55-79FF-0D79-124756A8D207}"/>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4"/>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522535508"/>
      </p:ext>
    </p:extLst>
  </p:cSld>
  <p:clrMapOvr>
    <a:masterClrMapping/>
  </p:clrMapOvr>
  <mc:AlternateContent xmlns:mc="http://schemas.openxmlformats.org/markup-compatibility/2006">
    <mc:Choice xmlns:p14="http://schemas.microsoft.com/office/powerpoint/2010/main" Requires="p14">
      <p:transition spd="slow" p14:dur="2000" advTm="82125"/>
    </mc:Choice>
    <mc:Fallback>
      <p:transition spd="slow" advTm="821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619C69-26E8-A8F6-A1E0-F562AAF582EB}"/>
              </a:ext>
            </a:extLst>
          </p:cNvPr>
          <p:cNvSpPr>
            <a:spLocks noGrp="1"/>
          </p:cNvSpPr>
          <p:nvPr>
            <p:ph type="title"/>
          </p:nvPr>
        </p:nvSpPr>
        <p:spPr>
          <a:xfrm>
            <a:off x="1137034" y="609597"/>
            <a:ext cx="9392421" cy="1330841"/>
          </a:xfrm>
        </p:spPr>
        <p:txBody>
          <a:bodyPr>
            <a:normAutofit/>
          </a:bodyPr>
          <a:lstStyle/>
          <a:p>
            <a:r>
              <a:rPr lang="en-GB" dirty="0"/>
              <a:t>PHYSIOLOGY OF NORMAL JOINT FUNCTION</a:t>
            </a:r>
          </a:p>
        </p:txBody>
      </p:sp>
      <p:sp>
        <p:nvSpPr>
          <p:cNvPr id="3" name="Content Placeholder 2">
            <a:extLst>
              <a:ext uri="{FF2B5EF4-FFF2-40B4-BE49-F238E27FC236}">
                <a16:creationId xmlns:a16="http://schemas.microsoft.com/office/drawing/2014/main" id="{99CA2CE3-32D3-DEC6-0493-27B8D3D552F1}"/>
              </a:ext>
            </a:extLst>
          </p:cNvPr>
          <p:cNvSpPr>
            <a:spLocks noGrp="1"/>
          </p:cNvSpPr>
          <p:nvPr>
            <p:ph idx="1"/>
          </p:nvPr>
        </p:nvSpPr>
        <p:spPr>
          <a:xfrm>
            <a:off x="1137034" y="2198362"/>
            <a:ext cx="4958966" cy="3917773"/>
          </a:xfrm>
        </p:spPr>
        <p:txBody>
          <a:bodyPr>
            <a:normAutofit/>
          </a:bodyPr>
          <a:lstStyle/>
          <a:p>
            <a:pPr marL="0" indent="0">
              <a:buNone/>
            </a:pPr>
            <a:endParaRPr lang="en-GB" sz="2000"/>
          </a:p>
          <a:p>
            <a:pPr marL="0" indent="0">
              <a:buNone/>
            </a:pPr>
            <a:r>
              <a:rPr lang="en-GB" sz="2000"/>
              <a:t>Cartilage absorbs shock and distributes load. Synovial fluid reduces friction and nourishes cartilage. Ligaments and muscles maintain alignment and stability (NHS, 2023).</a:t>
            </a:r>
          </a:p>
          <a:p>
            <a:pPr marL="0" indent="0">
              <a:buNone/>
            </a:pPr>
            <a:r>
              <a:rPr lang="en-GB" sz="2000"/>
              <a:t>When these normal joint functions become disrupted, cartilage gradually deteriorates, leading to pain, stiffness, inflammation, and reduced movement associated with osteoarthritis.</a:t>
            </a:r>
          </a:p>
          <a:p>
            <a:endParaRPr lang="en-GB" sz="2000"/>
          </a:p>
        </p:txBody>
      </p:sp>
      <p:pic>
        <p:nvPicPr>
          <p:cNvPr id="5" name="Picture 4">
            <a:extLst>
              <a:ext uri="{FF2B5EF4-FFF2-40B4-BE49-F238E27FC236}">
                <a16:creationId xmlns:a16="http://schemas.microsoft.com/office/drawing/2014/main" id="{2FFE68F8-0804-A322-9068-B48041D613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66172" y="2184914"/>
            <a:ext cx="4694894" cy="3755915"/>
          </a:xfrm>
          <a:prstGeom prst="rect">
            <a:avLst/>
          </a:prstGeom>
        </p:spPr>
      </p:pic>
      <p:pic>
        <p:nvPicPr>
          <p:cNvPr id="8" name="Video 7">
            <a:hlinkClick r:id="" action="ppaction://media"/>
            <a:extLst>
              <a:ext uri="{FF2B5EF4-FFF2-40B4-BE49-F238E27FC236}">
                <a16:creationId xmlns:a16="http://schemas.microsoft.com/office/drawing/2014/main" id="{4C4318E4-3876-E7EB-A29A-021FDED9B1FB}"/>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289098053"/>
      </p:ext>
    </p:extLst>
  </p:cSld>
  <p:clrMapOvr>
    <a:masterClrMapping/>
  </p:clrMapOvr>
  <mc:AlternateContent xmlns:mc="http://schemas.openxmlformats.org/markup-compatibility/2006">
    <mc:Choice xmlns:p14="http://schemas.microsoft.com/office/powerpoint/2010/main" Requires="p14">
      <p:transition spd="slow" p14:dur="2000" advTm="69824"/>
    </mc:Choice>
    <mc:Fallback>
      <p:transition spd="slow" advTm="698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F672A-DE01-2A21-8474-ED806018FD00}"/>
              </a:ext>
            </a:extLst>
          </p:cNvPr>
          <p:cNvSpPr>
            <a:spLocks noGrp="1"/>
          </p:cNvSpPr>
          <p:nvPr>
            <p:ph type="title"/>
          </p:nvPr>
        </p:nvSpPr>
        <p:spPr>
          <a:xfrm>
            <a:off x="793662" y="386930"/>
            <a:ext cx="10066122" cy="1298448"/>
          </a:xfrm>
        </p:spPr>
        <p:txBody>
          <a:bodyPr anchor="b">
            <a:normAutofit/>
          </a:bodyPr>
          <a:lstStyle/>
          <a:p>
            <a:r>
              <a:rPr lang="en-GB" sz="4800"/>
              <a:t>Pathophysiology of osteoarthritis</a:t>
            </a:r>
          </a:p>
        </p:txBody>
      </p:sp>
      <p:sp>
        <p:nvSpPr>
          <p:cNvPr id="3" name="Content Placeholder 2">
            <a:extLst>
              <a:ext uri="{FF2B5EF4-FFF2-40B4-BE49-F238E27FC236}">
                <a16:creationId xmlns:a16="http://schemas.microsoft.com/office/drawing/2014/main" id="{38352BEC-4388-8917-03ED-C77535F94317}"/>
              </a:ext>
            </a:extLst>
          </p:cNvPr>
          <p:cNvSpPr>
            <a:spLocks noGrp="1"/>
          </p:cNvSpPr>
          <p:nvPr>
            <p:ph idx="1"/>
          </p:nvPr>
        </p:nvSpPr>
        <p:spPr>
          <a:xfrm>
            <a:off x="793661" y="2599509"/>
            <a:ext cx="4530898" cy="3639450"/>
          </a:xfrm>
        </p:spPr>
        <p:txBody>
          <a:bodyPr anchor="ctr">
            <a:normAutofit/>
          </a:bodyPr>
          <a:lstStyle/>
          <a:p>
            <a:pPr marL="0" indent="0">
              <a:buNone/>
            </a:pPr>
            <a:endParaRPr lang="en-GB" sz="1900"/>
          </a:p>
          <a:p>
            <a:pPr marL="0" indent="0">
              <a:buNone/>
            </a:pPr>
            <a:r>
              <a:rPr lang="en-GB" sz="1900"/>
              <a:t>OA occurs when cartilage </a:t>
            </a:r>
            <a:r>
              <a:rPr lang="en-GB" sz="1900" b="1"/>
              <a:t>gradually wears down</a:t>
            </a:r>
            <a:r>
              <a:rPr lang="en-GB" sz="1900"/>
              <a:t>, causing:</a:t>
            </a:r>
          </a:p>
          <a:p>
            <a:pPr lvl="0"/>
            <a:r>
              <a:rPr lang="en-GB" sz="1900"/>
              <a:t>Progressive cartilage loss resulting in increased friction between bones</a:t>
            </a:r>
          </a:p>
          <a:p>
            <a:pPr lvl="0"/>
            <a:r>
              <a:rPr lang="en-GB" sz="1900"/>
              <a:t>Osteophyte (bone spur) formation</a:t>
            </a:r>
          </a:p>
          <a:p>
            <a:pPr lvl="0"/>
            <a:r>
              <a:rPr lang="en-GB" sz="1900"/>
              <a:t>Mild synovial inflammation</a:t>
            </a:r>
          </a:p>
          <a:p>
            <a:pPr lvl="0"/>
            <a:r>
              <a:rPr lang="en-GB" sz="1900"/>
              <a:t>Joint space narrowing</a:t>
            </a:r>
          </a:p>
          <a:p>
            <a:pPr lvl="0"/>
            <a:r>
              <a:rPr lang="en-GB" sz="1900"/>
              <a:t>Reduced range of motion</a:t>
            </a:r>
          </a:p>
          <a:p>
            <a:pPr marL="0" indent="0">
              <a:buNone/>
            </a:pPr>
            <a:r>
              <a:rPr lang="en-GB" sz="1900"/>
              <a:t>(Mayo Clinic, 2025; NIAMS, 2025).</a:t>
            </a:r>
          </a:p>
          <a:p>
            <a:endParaRPr lang="en-GB" sz="1900"/>
          </a:p>
        </p:txBody>
      </p:sp>
      <p:pic>
        <p:nvPicPr>
          <p:cNvPr id="5" name="Picture 4">
            <a:extLst>
              <a:ext uri="{FF2B5EF4-FFF2-40B4-BE49-F238E27FC236}">
                <a16:creationId xmlns:a16="http://schemas.microsoft.com/office/drawing/2014/main" id="{2A681EF3-F32B-7A4F-95EC-E0444941F07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11532" y="2738353"/>
            <a:ext cx="5150277" cy="3206047"/>
          </a:xfrm>
          <a:prstGeom prst="rect">
            <a:avLst/>
          </a:prstGeom>
        </p:spPr>
      </p:pic>
      <p:pic>
        <p:nvPicPr>
          <p:cNvPr id="8" name="Video 7">
            <a:hlinkClick r:id="" action="ppaction://media"/>
            <a:extLst>
              <a:ext uri="{FF2B5EF4-FFF2-40B4-BE49-F238E27FC236}">
                <a16:creationId xmlns:a16="http://schemas.microsoft.com/office/drawing/2014/main" id="{0F749CD6-CE42-2BF8-AC41-3B0127AD079D}"/>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794094820"/>
      </p:ext>
    </p:extLst>
  </p:cSld>
  <p:clrMapOvr>
    <a:masterClrMapping/>
  </p:clrMapOvr>
  <mc:AlternateContent xmlns:mc="http://schemas.openxmlformats.org/markup-compatibility/2006">
    <mc:Choice xmlns:p14="http://schemas.microsoft.com/office/powerpoint/2010/main" Requires="p14">
      <p:transition spd="slow" p14:dur="2000" advTm="70811"/>
    </mc:Choice>
    <mc:Fallback>
      <p:transition spd="slow" advTm="708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E245C3-9FD3-C94C-E98A-EE967236AA44}"/>
              </a:ext>
            </a:extLst>
          </p:cNvPr>
          <p:cNvSpPr>
            <a:spLocks noGrp="1"/>
          </p:cNvSpPr>
          <p:nvPr>
            <p:ph type="title"/>
          </p:nvPr>
        </p:nvSpPr>
        <p:spPr/>
        <p:txBody>
          <a:bodyPr/>
          <a:lstStyle/>
          <a:p>
            <a:r>
              <a:rPr lang="en-GB" dirty="0"/>
              <a:t>Risk factors</a:t>
            </a:r>
          </a:p>
        </p:txBody>
      </p:sp>
      <p:sp>
        <p:nvSpPr>
          <p:cNvPr id="3" name="Content Placeholder 2">
            <a:extLst>
              <a:ext uri="{FF2B5EF4-FFF2-40B4-BE49-F238E27FC236}">
                <a16:creationId xmlns:a16="http://schemas.microsoft.com/office/drawing/2014/main" id="{49E61C27-0E33-AE44-7A35-5F83470FA676}"/>
              </a:ext>
            </a:extLst>
          </p:cNvPr>
          <p:cNvSpPr>
            <a:spLocks noGrp="1"/>
          </p:cNvSpPr>
          <p:nvPr>
            <p:ph idx="1"/>
          </p:nvPr>
        </p:nvSpPr>
        <p:spPr/>
        <p:txBody>
          <a:bodyPr/>
          <a:lstStyle/>
          <a:p>
            <a:pPr marL="0" indent="0">
              <a:buNone/>
            </a:pPr>
            <a:endParaRPr lang="en-GB" dirty="0"/>
          </a:p>
          <a:p>
            <a:pPr marL="0" indent="0">
              <a:buNone/>
            </a:pPr>
            <a:r>
              <a:rPr lang="en-GB" dirty="0"/>
              <a:t>Major risk factors include:</a:t>
            </a:r>
          </a:p>
          <a:p>
            <a:pPr lvl="0"/>
            <a:r>
              <a:rPr lang="en-GB" b="1" dirty="0"/>
              <a:t>Age</a:t>
            </a:r>
            <a:r>
              <a:rPr lang="en-GB" dirty="0"/>
              <a:t> (most common in adults 45+) (NHS, 2023)</a:t>
            </a:r>
          </a:p>
          <a:p>
            <a:pPr lvl="0"/>
            <a:r>
              <a:rPr lang="en-GB" b="1" dirty="0"/>
              <a:t>Female gender</a:t>
            </a:r>
            <a:r>
              <a:rPr lang="en-GB" dirty="0"/>
              <a:t> (particularly after menopause)</a:t>
            </a:r>
          </a:p>
          <a:p>
            <a:pPr lvl="0"/>
            <a:r>
              <a:rPr lang="en-GB" b="1" dirty="0"/>
              <a:t>Obesity</a:t>
            </a:r>
            <a:r>
              <a:rPr lang="en-GB" dirty="0"/>
              <a:t> (increased joint load)</a:t>
            </a:r>
          </a:p>
          <a:p>
            <a:pPr lvl="0"/>
            <a:r>
              <a:rPr lang="en-GB" b="1" dirty="0"/>
              <a:t>Previous joint injury</a:t>
            </a:r>
            <a:endParaRPr lang="en-GB" dirty="0"/>
          </a:p>
          <a:p>
            <a:pPr lvl="0"/>
            <a:r>
              <a:rPr lang="en-GB" b="1" dirty="0"/>
              <a:t>Genetics</a:t>
            </a:r>
            <a:endParaRPr lang="en-GB" dirty="0"/>
          </a:p>
          <a:p>
            <a:pPr lvl="0"/>
            <a:r>
              <a:rPr lang="en-GB" b="1" dirty="0"/>
              <a:t>Repetitive joint stress</a:t>
            </a:r>
            <a:r>
              <a:rPr lang="en-GB" dirty="0"/>
              <a:t> (Mayo Clinic, 2025)</a:t>
            </a:r>
          </a:p>
          <a:p>
            <a:pPr marL="0" indent="0">
              <a:buNone/>
            </a:pPr>
            <a:endParaRPr lang="en-GB" dirty="0"/>
          </a:p>
        </p:txBody>
      </p:sp>
      <p:pic>
        <p:nvPicPr>
          <p:cNvPr id="7" name="Video 6">
            <a:hlinkClick r:id="" action="ppaction://media"/>
            <a:extLst>
              <a:ext uri="{FF2B5EF4-FFF2-40B4-BE49-F238E27FC236}">
                <a16:creationId xmlns:a16="http://schemas.microsoft.com/office/drawing/2014/main" id="{6D2277D5-B4A2-9FDB-AEF0-901C8D4AF8A9}"/>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4"/>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103435279"/>
      </p:ext>
    </p:extLst>
  </p:cSld>
  <p:clrMapOvr>
    <a:masterClrMapping/>
  </p:clrMapOvr>
  <mc:AlternateContent xmlns:mc="http://schemas.openxmlformats.org/markup-compatibility/2006">
    <mc:Choice xmlns:p14="http://schemas.microsoft.com/office/powerpoint/2010/main" Requires="p14">
      <p:transition spd="slow" p14:dur="2000" advTm="66762"/>
    </mc:Choice>
    <mc:Fallback>
      <p:transition spd="slow" advTm="667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8CC06E-1AEB-30CC-3824-FC58C3422DDD}"/>
              </a:ext>
            </a:extLst>
          </p:cNvPr>
          <p:cNvSpPr>
            <a:spLocks noGrp="1"/>
          </p:cNvSpPr>
          <p:nvPr>
            <p:ph type="title"/>
          </p:nvPr>
        </p:nvSpPr>
        <p:spPr/>
        <p:txBody>
          <a:bodyPr/>
          <a:lstStyle/>
          <a:p>
            <a:r>
              <a:rPr lang="en-GB" dirty="0"/>
              <a:t>Fictional patient profile</a:t>
            </a:r>
          </a:p>
        </p:txBody>
      </p:sp>
      <p:sp>
        <p:nvSpPr>
          <p:cNvPr id="3" name="Content Placeholder 2">
            <a:extLst>
              <a:ext uri="{FF2B5EF4-FFF2-40B4-BE49-F238E27FC236}">
                <a16:creationId xmlns:a16="http://schemas.microsoft.com/office/drawing/2014/main" id="{CD823D7A-C1B8-1493-6ED1-7B47E498E10D}"/>
              </a:ext>
            </a:extLst>
          </p:cNvPr>
          <p:cNvSpPr>
            <a:spLocks noGrp="1"/>
          </p:cNvSpPr>
          <p:nvPr>
            <p:ph idx="1"/>
          </p:nvPr>
        </p:nvSpPr>
        <p:spPr/>
        <p:txBody>
          <a:bodyPr>
            <a:normAutofit fontScale="92500" lnSpcReduction="10000"/>
          </a:bodyPr>
          <a:lstStyle/>
          <a:p>
            <a:pPr marL="0" indent="0">
              <a:buNone/>
            </a:pPr>
            <a:endParaRPr lang="en-GB" dirty="0"/>
          </a:p>
          <a:p>
            <a:pPr marL="0" indent="0">
              <a:buNone/>
            </a:pPr>
            <a:r>
              <a:rPr lang="en-GB" b="1" dirty="0"/>
              <a:t>Name:</a:t>
            </a:r>
            <a:r>
              <a:rPr lang="en-GB" dirty="0"/>
              <a:t> Mrs. Amina K. (fictional) </a:t>
            </a:r>
          </a:p>
          <a:p>
            <a:pPr marL="0" indent="0">
              <a:buNone/>
            </a:pPr>
            <a:r>
              <a:rPr lang="en-GB" b="1" dirty="0"/>
              <a:t>Age:</a:t>
            </a:r>
            <a:r>
              <a:rPr lang="en-GB" dirty="0"/>
              <a:t> 58 </a:t>
            </a:r>
          </a:p>
          <a:p>
            <a:pPr marL="0" indent="0">
              <a:buNone/>
            </a:pPr>
            <a:r>
              <a:rPr lang="en-GB" b="1" dirty="0"/>
              <a:t>Occupation:</a:t>
            </a:r>
            <a:r>
              <a:rPr lang="en-GB" dirty="0"/>
              <a:t> Retail worker (standing long hours) </a:t>
            </a:r>
          </a:p>
          <a:p>
            <a:pPr marL="0" indent="0">
              <a:buNone/>
            </a:pPr>
            <a:r>
              <a:rPr lang="en-GB" b="1" dirty="0"/>
              <a:t>BMI:</a:t>
            </a:r>
            <a:r>
              <a:rPr lang="en-GB" dirty="0"/>
              <a:t> 32 (obese)</a:t>
            </a:r>
          </a:p>
          <a:p>
            <a:pPr marL="0" indent="0">
              <a:buNone/>
            </a:pPr>
            <a:r>
              <a:rPr lang="en-GB" dirty="0"/>
              <a:t> </a:t>
            </a:r>
            <a:r>
              <a:rPr lang="en-GB" b="1" dirty="0"/>
              <a:t>Symptoms:</a:t>
            </a:r>
            <a:r>
              <a:rPr lang="en-GB" dirty="0"/>
              <a:t> Knee pain, stiffness &lt;30 mins morning, difficulty climbing stairs </a:t>
            </a:r>
          </a:p>
          <a:p>
            <a:pPr marL="0" indent="0">
              <a:buNone/>
            </a:pPr>
            <a:r>
              <a:rPr lang="en-GB" b="1" dirty="0"/>
              <a:t>Risk Factors:</a:t>
            </a:r>
            <a:r>
              <a:rPr lang="en-GB" dirty="0"/>
              <a:t> Obesity, repetitive strain, female sex, age</a:t>
            </a:r>
          </a:p>
          <a:p>
            <a:pPr marL="0" indent="0">
              <a:buNone/>
            </a:pPr>
            <a:r>
              <a:rPr lang="en-GB" b="1" dirty="0"/>
              <a:t>Diagnosis:</a:t>
            </a:r>
            <a:r>
              <a:rPr lang="en-GB" dirty="0"/>
              <a:t> knee osteoarthritis confirmed through clinical assessmentNG226 guidance (2022).</a:t>
            </a:r>
          </a:p>
          <a:p>
            <a:endParaRPr lang="en-GB" dirty="0"/>
          </a:p>
        </p:txBody>
      </p:sp>
      <p:pic>
        <p:nvPicPr>
          <p:cNvPr id="7" name="Video 6">
            <a:hlinkClick r:id="" action="ppaction://media"/>
            <a:extLst>
              <a:ext uri="{FF2B5EF4-FFF2-40B4-BE49-F238E27FC236}">
                <a16:creationId xmlns:a16="http://schemas.microsoft.com/office/drawing/2014/main" id="{44755AE8-D324-A4E0-C17C-47E9C53BAB3B}"/>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4"/>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61443201"/>
      </p:ext>
    </p:extLst>
  </p:cSld>
  <p:clrMapOvr>
    <a:masterClrMapping/>
  </p:clrMapOvr>
  <mc:AlternateContent xmlns:mc="http://schemas.openxmlformats.org/markup-compatibility/2006">
    <mc:Choice xmlns:p14="http://schemas.microsoft.com/office/powerpoint/2010/main" Requires="p14">
      <p:transition spd="slow" p14:dur="2000" advTm="90912"/>
    </mc:Choice>
    <mc:Fallback>
      <p:transition spd="slow" advTm="909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83D2E3-AA06-1CF6-771B-6D355CF1935D}"/>
              </a:ext>
            </a:extLst>
          </p:cNvPr>
          <p:cNvSpPr>
            <a:spLocks noGrp="1"/>
          </p:cNvSpPr>
          <p:nvPr>
            <p:ph type="title"/>
          </p:nvPr>
        </p:nvSpPr>
        <p:spPr/>
        <p:txBody>
          <a:bodyPr/>
          <a:lstStyle/>
          <a:p>
            <a:r>
              <a:rPr lang="en-GB" dirty="0"/>
              <a:t>Impact on the body system</a:t>
            </a:r>
          </a:p>
        </p:txBody>
      </p:sp>
      <p:sp>
        <p:nvSpPr>
          <p:cNvPr id="3" name="Content Placeholder 2">
            <a:extLst>
              <a:ext uri="{FF2B5EF4-FFF2-40B4-BE49-F238E27FC236}">
                <a16:creationId xmlns:a16="http://schemas.microsoft.com/office/drawing/2014/main" id="{BEA7A53C-F4BA-D9BA-FA04-283C17453BB3}"/>
              </a:ext>
            </a:extLst>
          </p:cNvPr>
          <p:cNvSpPr>
            <a:spLocks noGrp="1"/>
          </p:cNvSpPr>
          <p:nvPr>
            <p:ph idx="1"/>
          </p:nvPr>
        </p:nvSpPr>
        <p:spPr/>
        <p:txBody>
          <a:bodyPr>
            <a:normAutofit fontScale="92500"/>
          </a:bodyPr>
          <a:lstStyle/>
          <a:p>
            <a:pPr marL="0" indent="0">
              <a:buNone/>
            </a:pPr>
            <a:endParaRPr lang="en-GB" dirty="0"/>
          </a:p>
          <a:p>
            <a:pPr marL="0" indent="0">
              <a:buNone/>
            </a:pPr>
            <a:r>
              <a:rPr lang="en-GB" dirty="0"/>
              <a:t>OA affects the </a:t>
            </a:r>
            <a:r>
              <a:rPr lang="en-GB" b="1" dirty="0"/>
              <a:t>musculoskeletal system</a:t>
            </a:r>
            <a:r>
              <a:rPr lang="en-GB" dirty="0"/>
              <a:t>, causing:</a:t>
            </a:r>
          </a:p>
          <a:p>
            <a:pPr lvl="0"/>
            <a:r>
              <a:rPr lang="en-GB" dirty="0"/>
              <a:t>Reduced joint mobility</a:t>
            </a:r>
          </a:p>
          <a:p>
            <a:pPr lvl="0"/>
            <a:r>
              <a:rPr lang="en-GB" dirty="0"/>
              <a:t>Pain during movement</a:t>
            </a:r>
          </a:p>
          <a:p>
            <a:pPr lvl="0"/>
            <a:r>
              <a:rPr lang="en-GB" dirty="0"/>
              <a:t>Muscle weakness due to disuse</a:t>
            </a:r>
          </a:p>
          <a:p>
            <a:pPr lvl="0"/>
            <a:r>
              <a:rPr lang="en-GB" dirty="0"/>
              <a:t>Reduced independence in daily activities and decreased quality of life</a:t>
            </a:r>
          </a:p>
          <a:p>
            <a:pPr lvl="0"/>
            <a:r>
              <a:rPr lang="en-GB" dirty="0"/>
              <a:t>Functional limitations in ADLs (NHS, 2023)</a:t>
            </a:r>
          </a:p>
          <a:p>
            <a:r>
              <a:rPr lang="en-GB" dirty="0"/>
              <a:t>Long-term pain and reduced physical function may also negatively affect participation in social activities ( Versus Arthritis, 2024)</a:t>
            </a:r>
          </a:p>
          <a:p>
            <a:endParaRPr lang="en-GB" dirty="0"/>
          </a:p>
        </p:txBody>
      </p:sp>
      <p:pic>
        <p:nvPicPr>
          <p:cNvPr id="7" name="Video 6">
            <a:hlinkClick r:id="" action="ppaction://media"/>
            <a:extLst>
              <a:ext uri="{FF2B5EF4-FFF2-40B4-BE49-F238E27FC236}">
                <a16:creationId xmlns:a16="http://schemas.microsoft.com/office/drawing/2014/main" id="{23881D1C-3BDA-AD1D-91B8-C718C4770DC3}"/>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4"/>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521068938"/>
      </p:ext>
    </p:extLst>
  </p:cSld>
  <p:clrMapOvr>
    <a:masterClrMapping/>
  </p:clrMapOvr>
  <mc:AlternateContent xmlns:mc="http://schemas.openxmlformats.org/markup-compatibility/2006">
    <mc:Choice xmlns:p14="http://schemas.microsoft.com/office/powerpoint/2010/main" Requires="p14">
      <p:transition spd="slow" p14:dur="2000" advTm="52447"/>
    </mc:Choice>
    <mc:Fallback>
      <p:transition spd="slow" advTm="524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3DF941-92C8-3DB3-5868-4784A321C55E}"/>
              </a:ext>
            </a:extLst>
          </p:cNvPr>
          <p:cNvSpPr>
            <a:spLocks noGrp="1"/>
          </p:cNvSpPr>
          <p:nvPr>
            <p:ph type="title"/>
          </p:nvPr>
        </p:nvSpPr>
        <p:spPr>
          <a:xfrm>
            <a:off x="1137034" y="609597"/>
            <a:ext cx="9392421" cy="1330841"/>
          </a:xfrm>
        </p:spPr>
        <p:txBody>
          <a:bodyPr>
            <a:normAutofit/>
          </a:bodyPr>
          <a:lstStyle/>
          <a:p>
            <a:r>
              <a:rPr lang="en-GB" dirty="0"/>
              <a:t>NICE Core Management</a:t>
            </a:r>
          </a:p>
        </p:txBody>
      </p:sp>
      <p:sp>
        <p:nvSpPr>
          <p:cNvPr id="3" name="Content Placeholder 2">
            <a:extLst>
              <a:ext uri="{FF2B5EF4-FFF2-40B4-BE49-F238E27FC236}">
                <a16:creationId xmlns:a16="http://schemas.microsoft.com/office/drawing/2014/main" id="{0578E10E-D125-CBE6-4DF5-4CA5B83862F5}"/>
              </a:ext>
            </a:extLst>
          </p:cNvPr>
          <p:cNvSpPr>
            <a:spLocks noGrp="1"/>
          </p:cNvSpPr>
          <p:nvPr>
            <p:ph idx="1"/>
          </p:nvPr>
        </p:nvSpPr>
        <p:spPr>
          <a:xfrm>
            <a:off x="1137034" y="2198362"/>
            <a:ext cx="4958966" cy="3917773"/>
          </a:xfrm>
        </p:spPr>
        <p:txBody>
          <a:bodyPr>
            <a:normAutofit fontScale="25000" lnSpcReduction="20000"/>
          </a:bodyPr>
          <a:lstStyle/>
          <a:p>
            <a:pPr marL="0" indent="0">
              <a:buNone/>
            </a:pPr>
            <a:endParaRPr lang="en-GB" sz="1400" dirty="0"/>
          </a:p>
          <a:p>
            <a:pPr marL="0" indent="0">
              <a:buNone/>
            </a:pPr>
            <a:r>
              <a:rPr lang="en-GB" sz="8000" dirty="0"/>
              <a:t>NICE (NG226, 2022) recommends:</a:t>
            </a:r>
          </a:p>
          <a:p>
            <a:pPr lvl="0"/>
            <a:r>
              <a:rPr lang="en-GB" sz="8000" b="1" dirty="0"/>
              <a:t>Therapeutic exercise</a:t>
            </a:r>
            <a:r>
              <a:rPr lang="en-GB" sz="8000" dirty="0"/>
              <a:t> (strength + aerobic)</a:t>
            </a:r>
          </a:p>
          <a:p>
            <a:pPr lvl="0"/>
            <a:r>
              <a:rPr lang="en-GB" sz="8000" b="1" dirty="0"/>
              <a:t>Weight management</a:t>
            </a:r>
            <a:endParaRPr lang="en-GB" sz="8000" dirty="0"/>
          </a:p>
          <a:p>
            <a:pPr lvl="0"/>
            <a:r>
              <a:rPr lang="en-GB" sz="8000" b="1" dirty="0"/>
              <a:t>Education &amp; support</a:t>
            </a:r>
            <a:endParaRPr lang="en-GB" sz="8000" dirty="0"/>
          </a:p>
          <a:p>
            <a:pPr lvl="0"/>
            <a:r>
              <a:rPr lang="en-GB" sz="8000" b="1" dirty="0"/>
              <a:t>Activity pacing</a:t>
            </a:r>
            <a:endParaRPr lang="en-GB" sz="8000" dirty="0"/>
          </a:p>
          <a:p>
            <a:pPr lvl="0"/>
            <a:r>
              <a:rPr lang="en-GB" sz="8000" b="1" dirty="0"/>
              <a:t>Assistive devices</a:t>
            </a:r>
            <a:r>
              <a:rPr lang="en-GB" sz="8000" dirty="0"/>
              <a:t> if needed</a:t>
            </a:r>
          </a:p>
          <a:p>
            <a:r>
              <a:rPr lang="en-GB" sz="8000" dirty="0"/>
              <a:t>Earlier NICE guidance (CG177) also recognised exercise and weight management as the foundation of osteoarthritis care before being updated by NG226 (NICE, 2014; NICE, 2022).</a:t>
            </a:r>
          </a:p>
          <a:p>
            <a:pPr marL="0" indent="0">
              <a:buNone/>
            </a:pPr>
            <a:r>
              <a:rPr lang="en-GB" sz="8000" dirty="0"/>
              <a:t>These interventions are recommended as first-line management because they address symptoms while helping patients remain active and independent.</a:t>
            </a:r>
          </a:p>
          <a:p>
            <a:endParaRPr lang="en-GB" sz="1400" dirty="0"/>
          </a:p>
        </p:txBody>
      </p:sp>
      <p:pic>
        <p:nvPicPr>
          <p:cNvPr id="5" name="Picture 4">
            <a:extLst>
              <a:ext uri="{FF2B5EF4-FFF2-40B4-BE49-F238E27FC236}">
                <a16:creationId xmlns:a16="http://schemas.microsoft.com/office/drawing/2014/main" id="{3BC2A73E-ADC9-6350-D47F-00192382C14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62898" y="2184914"/>
            <a:ext cx="2901443" cy="3755915"/>
          </a:xfrm>
          <a:prstGeom prst="rect">
            <a:avLst/>
          </a:prstGeom>
        </p:spPr>
      </p:pic>
      <p:pic>
        <p:nvPicPr>
          <p:cNvPr id="8" name="Video 7">
            <a:hlinkClick r:id="" action="ppaction://media"/>
            <a:extLst>
              <a:ext uri="{FF2B5EF4-FFF2-40B4-BE49-F238E27FC236}">
                <a16:creationId xmlns:a16="http://schemas.microsoft.com/office/drawing/2014/main" id="{EE32DA41-E6B5-10D1-1F69-A6800E599EFC}"/>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57352891"/>
      </p:ext>
    </p:extLst>
  </p:cSld>
  <p:clrMapOvr>
    <a:masterClrMapping/>
  </p:clrMapOvr>
  <mc:AlternateContent xmlns:mc="http://schemas.openxmlformats.org/markup-compatibility/2006">
    <mc:Choice xmlns:p14="http://schemas.microsoft.com/office/powerpoint/2010/main" Requires="p14">
      <p:transition spd="slow" p14:dur="2000" advTm="68030"/>
    </mc:Choice>
    <mc:Fallback>
      <p:transition spd="slow" advTm="680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AC02C7-8DEC-448C-8262-F51433499384}"/>
              </a:ext>
            </a:extLst>
          </p:cNvPr>
          <p:cNvSpPr>
            <a:spLocks noGrp="1"/>
          </p:cNvSpPr>
          <p:nvPr>
            <p:ph type="title"/>
          </p:nvPr>
        </p:nvSpPr>
        <p:spPr/>
        <p:txBody>
          <a:bodyPr/>
          <a:lstStyle/>
          <a:p>
            <a:r>
              <a:rPr lang="en-GB" dirty="0"/>
              <a:t>Pharmacological Management</a:t>
            </a:r>
          </a:p>
        </p:txBody>
      </p:sp>
      <p:sp>
        <p:nvSpPr>
          <p:cNvPr id="3" name="Content Placeholder 2">
            <a:extLst>
              <a:ext uri="{FF2B5EF4-FFF2-40B4-BE49-F238E27FC236}">
                <a16:creationId xmlns:a16="http://schemas.microsoft.com/office/drawing/2014/main" id="{8B492688-6E4E-630B-205A-06FA850E424D}"/>
              </a:ext>
            </a:extLst>
          </p:cNvPr>
          <p:cNvSpPr>
            <a:spLocks noGrp="1"/>
          </p:cNvSpPr>
          <p:nvPr>
            <p:ph idx="1"/>
          </p:nvPr>
        </p:nvSpPr>
        <p:spPr/>
        <p:txBody>
          <a:bodyPr>
            <a:normAutofit fontScale="92500" lnSpcReduction="10000"/>
          </a:bodyPr>
          <a:lstStyle/>
          <a:p>
            <a:pPr marL="0" indent="0">
              <a:buNone/>
            </a:pPr>
            <a:endParaRPr lang="en-GB" dirty="0"/>
          </a:p>
          <a:p>
            <a:pPr marL="0" indent="0">
              <a:buNone/>
            </a:pPr>
            <a:r>
              <a:rPr lang="en-GB" dirty="0"/>
              <a:t>NICE guidance (NG226, 2022):</a:t>
            </a:r>
          </a:p>
          <a:p>
            <a:pPr lvl="0"/>
            <a:r>
              <a:rPr lang="en-GB" dirty="0"/>
              <a:t>Topical NSAIDs as first-line medication for knee osteoarthritis </a:t>
            </a:r>
          </a:p>
          <a:p>
            <a:pPr lvl="0"/>
            <a:r>
              <a:rPr lang="en-GB" dirty="0"/>
              <a:t>Oral NSAIDs with a proton pump inhibitor (PPI) if appropriate </a:t>
            </a:r>
          </a:p>
          <a:p>
            <a:pPr lvl="0"/>
            <a:r>
              <a:rPr lang="en-GB" dirty="0"/>
              <a:t>Capsaicin cream for knee osteoarthritis </a:t>
            </a:r>
          </a:p>
          <a:p>
            <a:pPr lvl="0"/>
            <a:r>
              <a:rPr lang="en-GB" dirty="0"/>
              <a:t>Intra-articular corticosteroid injections may be considered for short-term pain relief </a:t>
            </a:r>
          </a:p>
          <a:p>
            <a:pPr lvl="0"/>
            <a:r>
              <a:rPr lang="en-GB" dirty="0"/>
              <a:t>Opioids only when other treatments are ineffective or unsuitable, and for the shortest possible duration </a:t>
            </a:r>
          </a:p>
          <a:p>
            <a:pPr marL="0" indent="0">
              <a:buNone/>
            </a:pPr>
            <a:r>
              <a:rPr lang="en-GB" dirty="0"/>
              <a:t>(NHS, 2023; NICE, 2022).</a:t>
            </a:r>
          </a:p>
          <a:p>
            <a:endParaRPr lang="en-GB" dirty="0"/>
          </a:p>
        </p:txBody>
      </p:sp>
      <p:pic>
        <p:nvPicPr>
          <p:cNvPr id="7" name="Video 6">
            <a:hlinkClick r:id="" action="ppaction://media"/>
            <a:extLst>
              <a:ext uri="{FF2B5EF4-FFF2-40B4-BE49-F238E27FC236}">
                <a16:creationId xmlns:a16="http://schemas.microsoft.com/office/drawing/2014/main" id="{72FF7BFD-548B-01A1-C99E-1BDE97BF0114}"/>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4"/>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521347028"/>
      </p:ext>
    </p:extLst>
  </p:cSld>
  <p:clrMapOvr>
    <a:masterClrMapping/>
  </p:clrMapOvr>
  <mc:AlternateContent xmlns:mc="http://schemas.openxmlformats.org/markup-compatibility/2006">
    <mc:Choice xmlns:p14="http://schemas.microsoft.com/office/powerpoint/2010/main" Requires="p14">
      <p:transition spd="slow" p14:dur="2000" advTm="90103"/>
    </mc:Choice>
    <mc:Fallback>
      <p:transition spd="slow" advTm="901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53CF44-4B9D-7E94-5AFD-D54A95599839}"/>
              </a:ext>
            </a:extLst>
          </p:cNvPr>
          <p:cNvSpPr>
            <a:spLocks noGrp="1"/>
          </p:cNvSpPr>
          <p:nvPr>
            <p:ph type="title"/>
          </p:nvPr>
        </p:nvSpPr>
        <p:spPr>
          <a:xfrm>
            <a:off x="1137034" y="609597"/>
            <a:ext cx="9392421" cy="1330841"/>
          </a:xfrm>
        </p:spPr>
        <p:txBody>
          <a:bodyPr>
            <a:normAutofit/>
          </a:bodyPr>
          <a:lstStyle/>
          <a:p>
            <a:r>
              <a:rPr lang="en-GB" dirty="0"/>
              <a:t>Non-Pharmacological Management</a:t>
            </a:r>
          </a:p>
        </p:txBody>
      </p:sp>
      <p:sp>
        <p:nvSpPr>
          <p:cNvPr id="3" name="Content Placeholder 2">
            <a:extLst>
              <a:ext uri="{FF2B5EF4-FFF2-40B4-BE49-F238E27FC236}">
                <a16:creationId xmlns:a16="http://schemas.microsoft.com/office/drawing/2014/main" id="{7EE2E239-BCBC-0F04-C465-4E1717389A64}"/>
              </a:ext>
            </a:extLst>
          </p:cNvPr>
          <p:cNvSpPr>
            <a:spLocks noGrp="1"/>
          </p:cNvSpPr>
          <p:nvPr>
            <p:ph idx="1"/>
          </p:nvPr>
        </p:nvSpPr>
        <p:spPr>
          <a:xfrm>
            <a:off x="1137034" y="2198362"/>
            <a:ext cx="4958966" cy="3917773"/>
          </a:xfrm>
        </p:spPr>
        <p:txBody>
          <a:bodyPr>
            <a:normAutofit fontScale="32500" lnSpcReduction="20000"/>
          </a:bodyPr>
          <a:lstStyle/>
          <a:p>
            <a:pPr marL="0" indent="0">
              <a:buNone/>
            </a:pPr>
            <a:r>
              <a:rPr lang="en-GB" sz="5100" dirty="0"/>
              <a:t>Evidence‑based interventions:</a:t>
            </a:r>
          </a:p>
          <a:p>
            <a:pPr lvl="0"/>
            <a:r>
              <a:rPr lang="en-GB" sz="5100" dirty="0"/>
              <a:t>Physiotherapy‑led muscle strengthening and flexibility exercises</a:t>
            </a:r>
          </a:p>
          <a:p>
            <a:pPr lvl="0"/>
            <a:r>
              <a:rPr lang="en-GB" sz="5100" dirty="0"/>
              <a:t>Aerobic exercise</a:t>
            </a:r>
          </a:p>
          <a:p>
            <a:pPr lvl="0"/>
            <a:r>
              <a:rPr lang="en-GB" sz="5100" dirty="0"/>
              <a:t>Weight reduction</a:t>
            </a:r>
          </a:p>
          <a:p>
            <a:pPr lvl="0"/>
            <a:r>
              <a:rPr lang="en-GB" sz="5100" dirty="0"/>
              <a:t>Heat/cold therapy</a:t>
            </a:r>
          </a:p>
          <a:p>
            <a:pPr lvl="0"/>
            <a:r>
              <a:rPr lang="en-GB" sz="5100" dirty="0"/>
              <a:t>Manual therapy</a:t>
            </a:r>
          </a:p>
          <a:p>
            <a:pPr lvl="0"/>
            <a:r>
              <a:rPr lang="en-GB" sz="5100" dirty="0"/>
              <a:t>Mobility aids (NHS, 2023)</a:t>
            </a:r>
          </a:p>
          <a:p>
            <a:pPr lvl="0"/>
            <a:r>
              <a:rPr lang="en-GB" sz="5100" dirty="0"/>
              <a:t>Patience education and self-management support</a:t>
            </a:r>
          </a:p>
          <a:p>
            <a:pPr marL="0" lvl="0" indent="0">
              <a:buNone/>
            </a:pPr>
            <a:r>
              <a:rPr lang="en-GB" sz="5100" dirty="0"/>
              <a:t>Self management programmes improve confidence, encourage regular physical activity and help individual cope with chronic pain (Arthritis foundation, 2024).</a:t>
            </a:r>
          </a:p>
          <a:p>
            <a:pPr marL="0" lvl="0" indent="0">
              <a:buNone/>
            </a:pPr>
            <a:endParaRPr lang="en-GB" sz="5100" dirty="0"/>
          </a:p>
          <a:p>
            <a:endParaRPr lang="en-GB" sz="1600" dirty="0"/>
          </a:p>
        </p:txBody>
      </p:sp>
      <p:pic>
        <p:nvPicPr>
          <p:cNvPr id="5" name="Picture 4">
            <a:extLst>
              <a:ext uri="{FF2B5EF4-FFF2-40B4-BE49-F238E27FC236}">
                <a16:creationId xmlns:a16="http://schemas.microsoft.com/office/drawing/2014/main" id="{51C48241-297F-53A5-D0B1-7EA884A99AB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19367" y="2494636"/>
            <a:ext cx="4788505" cy="3136470"/>
          </a:xfrm>
          <a:prstGeom prst="rect">
            <a:avLst/>
          </a:prstGeom>
        </p:spPr>
      </p:pic>
      <p:pic>
        <p:nvPicPr>
          <p:cNvPr id="8" name="Video 7">
            <a:hlinkClick r:id="" action="ppaction://media"/>
            <a:extLst>
              <a:ext uri="{FF2B5EF4-FFF2-40B4-BE49-F238E27FC236}">
                <a16:creationId xmlns:a16="http://schemas.microsoft.com/office/drawing/2014/main" id="{C09A1F5B-93A1-4623-D085-D9AD422D8BA4}"/>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204611866"/>
      </p:ext>
    </p:extLst>
  </p:cSld>
  <p:clrMapOvr>
    <a:masterClrMapping/>
  </p:clrMapOvr>
  <mc:AlternateContent xmlns:mc="http://schemas.openxmlformats.org/markup-compatibility/2006">
    <mc:Choice xmlns:p14="http://schemas.microsoft.com/office/powerpoint/2010/main" Requires="p14">
      <p:transition spd="slow" p14:dur="2000" advTm="64953"/>
    </mc:Choice>
    <mc:Fallback>
      <p:transition spd="slow" advTm="649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912F36-C496-F588-F6DF-19B269A389FE}"/>
              </a:ext>
            </a:extLst>
          </p:cNvPr>
          <p:cNvSpPr>
            <a:spLocks noGrp="1"/>
          </p:cNvSpPr>
          <p:nvPr>
            <p:ph type="title"/>
          </p:nvPr>
        </p:nvSpPr>
        <p:spPr/>
        <p:txBody>
          <a:bodyPr/>
          <a:lstStyle/>
          <a:p>
            <a:r>
              <a:rPr lang="en-GB" dirty="0"/>
              <a:t>Care Plan for Mrs. Amina K.</a:t>
            </a:r>
          </a:p>
        </p:txBody>
      </p:sp>
      <p:sp>
        <p:nvSpPr>
          <p:cNvPr id="3" name="Content Placeholder 2">
            <a:extLst>
              <a:ext uri="{FF2B5EF4-FFF2-40B4-BE49-F238E27FC236}">
                <a16:creationId xmlns:a16="http://schemas.microsoft.com/office/drawing/2014/main" id="{BA9D09F9-E79A-F188-5553-6F8E18980E72}"/>
              </a:ext>
            </a:extLst>
          </p:cNvPr>
          <p:cNvSpPr>
            <a:spLocks noGrp="1"/>
          </p:cNvSpPr>
          <p:nvPr>
            <p:ph idx="1"/>
          </p:nvPr>
        </p:nvSpPr>
        <p:spPr/>
        <p:txBody>
          <a:bodyPr>
            <a:normAutofit fontScale="92500" lnSpcReduction="20000"/>
          </a:bodyPr>
          <a:lstStyle/>
          <a:p>
            <a:pPr marL="0" indent="0">
              <a:buNone/>
            </a:pPr>
            <a:r>
              <a:rPr lang="en-GB" b="1" dirty="0"/>
              <a:t>Goals:</a:t>
            </a:r>
            <a:r>
              <a:rPr lang="en-GB" dirty="0"/>
              <a:t> Reduce pain, improve mobility, enhance quality of life.</a:t>
            </a:r>
          </a:p>
          <a:p>
            <a:pPr marL="0" indent="0">
              <a:buNone/>
            </a:pPr>
            <a:r>
              <a:rPr lang="en-GB" b="1" dirty="0"/>
              <a:t>Plan:</a:t>
            </a:r>
            <a:endParaRPr lang="en-GB" dirty="0"/>
          </a:p>
          <a:p>
            <a:pPr lvl="0"/>
            <a:r>
              <a:rPr lang="en-GB" dirty="0"/>
              <a:t>Individualised physiotherapy- led strength and aerobic exercise programme</a:t>
            </a:r>
          </a:p>
          <a:p>
            <a:pPr lvl="0"/>
            <a:r>
              <a:rPr lang="en-GB" dirty="0"/>
              <a:t>Weight loss target: 5-10% body weight</a:t>
            </a:r>
          </a:p>
          <a:p>
            <a:pPr lvl="0"/>
            <a:r>
              <a:rPr lang="en-GB" dirty="0"/>
              <a:t>Topical NSAID for knee pain</a:t>
            </a:r>
          </a:p>
          <a:p>
            <a:pPr lvl="0"/>
            <a:r>
              <a:rPr lang="en-GB" dirty="0"/>
              <a:t>Capsaicin cream if needed</a:t>
            </a:r>
          </a:p>
          <a:p>
            <a:pPr lvl="0"/>
            <a:r>
              <a:rPr lang="en-GB" dirty="0"/>
              <a:t>Occupational therapy for workplace adjustments</a:t>
            </a:r>
          </a:p>
          <a:p>
            <a:pPr lvl="0"/>
            <a:r>
              <a:rPr lang="en-GB" dirty="0"/>
              <a:t>Education on joint protection, activity pacing, and self </a:t>
            </a:r>
            <a:r>
              <a:rPr lang="en-GB"/>
              <a:t>management strategies</a:t>
            </a:r>
            <a:endParaRPr lang="en-GB" dirty="0"/>
          </a:p>
          <a:p>
            <a:pPr lvl="0"/>
            <a:r>
              <a:rPr lang="en-GB" dirty="0"/>
              <a:t>Regular follow‑up every 3-6 months (NICE, 2022)</a:t>
            </a:r>
          </a:p>
          <a:p>
            <a:endParaRPr lang="en-GB" dirty="0"/>
          </a:p>
        </p:txBody>
      </p:sp>
      <p:pic>
        <p:nvPicPr>
          <p:cNvPr id="7" name="Video 6">
            <a:hlinkClick r:id="" action="ppaction://media"/>
            <a:extLst>
              <a:ext uri="{FF2B5EF4-FFF2-40B4-BE49-F238E27FC236}">
                <a16:creationId xmlns:a16="http://schemas.microsoft.com/office/drawing/2014/main" id="{5522CE75-BF2B-BAE5-336D-2AA2DD5A79B0}"/>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4"/>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601061141"/>
      </p:ext>
    </p:extLst>
  </p:cSld>
  <p:clrMapOvr>
    <a:masterClrMapping/>
  </p:clrMapOvr>
  <mc:AlternateContent xmlns:mc="http://schemas.openxmlformats.org/markup-compatibility/2006">
    <mc:Choice xmlns:p14="http://schemas.microsoft.com/office/powerpoint/2010/main" Requires="p14">
      <p:transition spd="slow" p14:dur="2000" advTm="69682"/>
    </mc:Choice>
    <mc:Fallback>
      <p:transition spd="slow" advTm="696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05FE64-70B2-4DCB-BDEE-94328B0A685F}"/>
              </a:ext>
            </a:extLst>
          </p:cNvPr>
          <p:cNvSpPr>
            <a:spLocks noGrp="1"/>
          </p:cNvSpPr>
          <p:nvPr>
            <p:ph type="title"/>
          </p:nvPr>
        </p:nvSpPr>
        <p:spPr/>
        <p:txBody>
          <a:bodyPr/>
          <a:lstStyle/>
          <a:p>
            <a:r>
              <a:rPr lang="en-GB" dirty="0"/>
              <a:t>Monitoring and Evaluation</a:t>
            </a:r>
          </a:p>
        </p:txBody>
      </p:sp>
      <p:sp>
        <p:nvSpPr>
          <p:cNvPr id="3" name="Content Placeholder 2">
            <a:extLst>
              <a:ext uri="{FF2B5EF4-FFF2-40B4-BE49-F238E27FC236}">
                <a16:creationId xmlns:a16="http://schemas.microsoft.com/office/drawing/2014/main" id="{86AAA988-EE54-40DB-C707-41AFD4818324}"/>
              </a:ext>
            </a:extLst>
          </p:cNvPr>
          <p:cNvSpPr>
            <a:spLocks noGrp="1"/>
          </p:cNvSpPr>
          <p:nvPr>
            <p:ph idx="1"/>
          </p:nvPr>
        </p:nvSpPr>
        <p:spPr/>
        <p:txBody>
          <a:bodyPr>
            <a:normAutofit lnSpcReduction="10000"/>
          </a:bodyPr>
          <a:lstStyle/>
          <a:p>
            <a:pPr marL="0" indent="0">
              <a:buNone/>
            </a:pPr>
            <a:r>
              <a:rPr lang="en-GB" dirty="0"/>
              <a:t>Monitor:</a:t>
            </a:r>
          </a:p>
          <a:p>
            <a:pPr lvl="0"/>
            <a:r>
              <a:rPr lang="en-GB" dirty="0"/>
              <a:t>Pain levels</a:t>
            </a:r>
          </a:p>
          <a:p>
            <a:pPr lvl="0"/>
            <a:r>
              <a:rPr lang="en-GB" dirty="0"/>
              <a:t>Mobility &amp; function</a:t>
            </a:r>
          </a:p>
          <a:p>
            <a:pPr lvl="0"/>
            <a:r>
              <a:rPr lang="en-GB" dirty="0"/>
              <a:t>Weight changes</a:t>
            </a:r>
          </a:p>
          <a:p>
            <a:pPr lvl="0"/>
            <a:r>
              <a:rPr lang="en-GB" dirty="0"/>
              <a:t>Medication effectiveness</a:t>
            </a:r>
          </a:p>
          <a:p>
            <a:pPr lvl="0"/>
            <a:r>
              <a:rPr lang="en-GB" dirty="0"/>
              <a:t>Adherence to exercise</a:t>
            </a:r>
          </a:p>
          <a:p>
            <a:pPr lvl="0"/>
            <a:r>
              <a:rPr lang="en-GB" dirty="0"/>
              <a:t>Psychological wellbeing</a:t>
            </a:r>
          </a:p>
          <a:p>
            <a:pPr lvl="0"/>
            <a:r>
              <a:rPr lang="en-GB" dirty="0"/>
              <a:t>Regular review of treatment and patient satisfaction</a:t>
            </a:r>
          </a:p>
          <a:p>
            <a:r>
              <a:rPr lang="en-GB" dirty="0"/>
              <a:t>Adjust care plan based on symptoms (NICE, 2022).</a:t>
            </a:r>
          </a:p>
          <a:p>
            <a:endParaRPr lang="en-GB" dirty="0"/>
          </a:p>
        </p:txBody>
      </p:sp>
      <p:pic>
        <p:nvPicPr>
          <p:cNvPr id="7" name="Video 6">
            <a:hlinkClick r:id="" action="ppaction://media"/>
            <a:extLst>
              <a:ext uri="{FF2B5EF4-FFF2-40B4-BE49-F238E27FC236}">
                <a16:creationId xmlns:a16="http://schemas.microsoft.com/office/drawing/2014/main" id="{0420B762-F31D-9FC3-99A5-BE15D361516F}"/>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4"/>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696739018"/>
      </p:ext>
    </p:extLst>
  </p:cSld>
  <p:clrMapOvr>
    <a:masterClrMapping/>
  </p:clrMapOvr>
  <mc:AlternateContent xmlns:mc="http://schemas.openxmlformats.org/markup-compatibility/2006">
    <mc:Choice xmlns:p14="http://schemas.microsoft.com/office/powerpoint/2010/main" Requires="p14">
      <p:transition spd="slow" p14:dur="2000" advTm="59186"/>
    </mc:Choice>
    <mc:Fallback>
      <p:transition spd="slow" advTm="591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97835-7707-2C12-2EF1-E25DC120E5F2}"/>
              </a:ext>
            </a:extLst>
          </p:cNvPr>
          <p:cNvSpPr>
            <a:spLocks noGrp="1"/>
          </p:cNvSpPr>
          <p:nvPr>
            <p:ph type="title"/>
          </p:nvPr>
        </p:nvSpPr>
        <p:spPr>
          <a:xfrm>
            <a:off x="1137034" y="609597"/>
            <a:ext cx="9392421" cy="1330841"/>
          </a:xfrm>
        </p:spPr>
        <p:txBody>
          <a:bodyPr>
            <a:normAutofit/>
          </a:bodyPr>
          <a:lstStyle/>
          <a:p>
            <a:r>
              <a:rPr lang="en-GB" dirty="0"/>
              <a:t>Communication and Ethical Considerations</a:t>
            </a:r>
          </a:p>
        </p:txBody>
      </p:sp>
      <p:sp>
        <p:nvSpPr>
          <p:cNvPr id="3" name="Content Placeholder 2">
            <a:extLst>
              <a:ext uri="{FF2B5EF4-FFF2-40B4-BE49-F238E27FC236}">
                <a16:creationId xmlns:a16="http://schemas.microsoft.com/office/drawing/2014/main" id="{CFCBA338-8EBF-D6DC-02AE-26282CD52D9F}"/>
              </a:ext>
            </a:extLst>
          </p:cNvPr>
          <p:cNvSpPr>
            <a:spLocks noGrp="1"/>
          </p:cNvSpPr>
          <p:nvPr>
            <p:ph idx="1"/>
          </p:nvPr>
        </p:nvSpPr>
        <p:spPr>
          <a:xfrm>
            <a:off x="1137034" y="2198362"/>
            <a:ext cx="4958966" cy="3917773"/>
          </a:xfrm>
        </p:spPr>
        <p:txBody>
          <a:bodyPr>
            <a:normAutofit/>
          </a:bodyPr>
          <a:lstStyle/>
          <a:p>
            <a:pPr marL="0" indent="0">
              <a:buNone/>
            </a:pPr>
            <a:endParaRPr lang="en-GB" sz="2000" dirty="0"/>
          </a:p>
          <a:p>
            <a:pPr lvl="0"/>
            <a:r>
              <a:rPr lang="en-GB" sz="2000" dirty="0"/>
              <a:t>Shared decision‑making (NICE, 2022)</a:t>
            </a:r>
          </a:p>
          <a:p>
            <a:pPr lvl="0"/>
            <a:r>
              <a:rPr lang="en-GB" sz="2000" dirty="0"/>
              <a:t>Respect cultural needs</a:t>
            </a:r>
          </a:p>
          <a:p>
            <a:pPr lvl="0"/>
            <a:r>
              <a:rPr lang="en-GB" sz="2000" dirty="0"/>
              <a:t>Provide accessible information</a:t>
            </a:r>
          </a:p>
          <a:p>
            <a:pPr lvl="0"/>
            <a:r>
              <a:rPr lang="en-GB" sz="2000" dirty="0"/>
              <a:t>Maintain confidentiality</a:t>
            </a:r>
          </a:p>
          <a:p>
            <a:pPr lvl="0"/>
            <a:r>
              <a:rPr lang="en-GB" sz="2000" dirty="0"/>
              <a:t>Encourage patient autonomy</a:t>
            </a:r>
          </a:p>
          <a:p>
            <a:pPr lvl="0"/>
            <a:r>
              <a:rPr lang="en-GB" sz="2000" dirty="0"/>
              <a:t>Support mental wellbeing</a:t>
            </a:r>
          </a:p>
          <a:p>
            <a:pPr lvl="0"/>
            <a:r>
              <a:rPr lang="en-GB" sz="2000" dirty="0"/>
              <a:t>Involve Mrs. Amina in developing and reviewing her care plan</a:t>
            </a:r>
          </a:p>
          <a:p>
            <a:endParaRPr lang="en-GB" sz="2000" dirty="0"/>
          </a:p>
        </p:txBody>
      </p:sp>
      <p:pic>
        <p:nvPicPr>
          <p:cNvPr id="5" name="Picture 4">
            <a:extLst>
              <a:ext uri="{FF2B5EF4-FFF2-40B4-BE49-F238E27FC236}">
                <a16:creationId xmlns:a16="http://schemas.microsoft.com/office/drawing/2014/main" id="{D4EE2EE4-7388-64C4-A646-6AF583ADEC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19367" y="2464708"/>
            <a:ext cx="4788505" cy="3196327"/>
          </a:xfrm>
          <a:prstGeom prst="rect">
            <a:avLst/>
          </a:prstGeom>
        </p:spPr>
      </p:pic>
      <p:pic>
        <p:nvPicPr>
          <p:cNvPr id="8" name="Video 7">
            <a:hlinkClick r:id="" action="ppaction://media"/>
            <a:extLst>
              <a:ext uri="{FF2B5EF4-FFF2-40B4-BE49-F238E27FC236}">
                <a16:creationId xmlns:a16="http://schemas.microsoft.com/office/drawing/2014/main" id="{B2186FC4-CE03-5347-9910-A6D78B724A49}"/>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835651636"/>
      </p:ext>
    </p:extLst>
  </p:cSld>
  <p:clrMapOvr>
    <a:masterClrMapping/>
  </p:clrMapOvr>
  <mc:AlternateContent xmlns:mc="http://schemas.openxmlformats.org/markup-compatibility/2006">
    <mc:Choice xmlns:p14="http://schemas.microsoft.com/office/powerpoint/2010/main" Requires="p14">
      <p:transition spd="slow" p14:dur="2000" advTm="60006"/>
    </mc:Choice>
    <mc:Fallback>
      <p:transition spd="slow" advTm="600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9E265-699E-B9F4-62C4-97FF4FB26F63}"/>
              </a:ext>
            </a:extLst>
          </p:cNvPr>
          <p:cNvSpPr>
            <a:spLocks noGrp="1"/>
          </p:cNvSpPr>
          <p:nvPr>
            <p:ph type="title"/>
          </p:nvPr>
        </p:nvSpPr>
        <p:spPr/>
        <p:txBody>
          <a:bodyPr/>
          <a:lstStyle/>
          <a:p>
            <a:r>
              <a:rPr lang="en-GB" dirty="0"/>
              <a:t>Conclusion </a:t>
            </a:r>
          </a:p>
        </p:txBody>
      </p:sp>
      <p:sp>
        <p:nvSpPr>
          <p:cNvPr id="3" name="Content Placeholder 2">
            <a:extLst>
              <a:ext uri="{FF2B5EF4-FFF2-40B4-BE49-F238E27FC236}">
                <a16:creationId xmlns:a16="http://schemas.microsoft.com/office/drawing/2014/main" id="{4A4E5DEF-0EA2-F9D6-BC69-7059D5635E03}"/>
              </a:ext>
            </a:extLst>
          </p:cNvPr>
          <p:cNvSpPr>
            <a:spLocks noGrp="1"/>
          </p:cNvSpPr>
          <p:nvPr>
            <p:ph idx="1"/>
          </p:nvPr>
        </p:nvSpPr>
        <p:spPr/>
        <p:txBody>
          <a:bodyPr/>
          <a:lstStyle/>
          <a:p>
            <a:pPr marL="0" indent="0">
              <a:buNone/>
            </a:pPr>
            <a:r>
              <a:rPr lang="en-GB" dirty="0"/>
              <a:t>Osteoarthritis is a long-term musculoskeletal condition that affects mobility, independence, and quality of life. A person-centred care plan combining education, exercise, weight management, appropriate medication, and regular review can effectively reduce symptoms and improve function. Following NICE guidance ensures safe, evidence-based care while supporting patients to manage their condition independently.</a:t>
            </a:r>
          </a:p>
          <a:p>
            <a:endParaRPr lang="en-GB" dirty="0"/>
          </a:p>
        </p:txBody>
      </p:sp>
      <p:pic>
        <p:nvPicPr>
          <p:cNvPr id="7" name="Video 6">
            <a:hlinkClick r:id="" action="ppaction://media"/>
            <a:extLst>
              <a:ext uri="{FF2B5EF4-FFF2-40B4-BE49-F238E27FC236}">
                <a16:creationId xmlns:a16="http://schemas.microsoft.com/office/drawing/2014/main" id="{FB420AC5-6CA7-B68D-D43A-B1615211731B}"/>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4"/>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230812981"/>
      </p:ext>
    </p:extLst>
  </p:cSld>
  <p:clrMapOvr>
    <a:masterClrMapping/>
  </p:clrMapOvr>
  <mc:AlternateContent xmlns:mc="http://schemas.openxmlformats.org/markup-compatibility/2006">
    <mc:Choice xmlns:p14="http://schemas.microsoft.com/office/powerpoint/2010/main" Requires="p14">
      <p:transition spd="slow" p14:dur="2000" advTm="48451"/>
    </mc:Choice>
    <mc:Fallback>
      <p:transition spd="slow" advTm="484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76B603-1D22-E3A4-1E3D-0B04E5703E62}"/>
              </a:ext>
            </a:extLst>
          </p:cNvPr>
          <p:cNvSpPr>
            <a:spLocks noGrp="1"/>
          </p:cNvSpPr>
          <p:nvPr>
            <p:ph type="title"/>
          </p:nvPr>
        </p:nvSpPr>
        <p:spPr/>
        <p:txBody>
          <a:bodyPr/>
          <a:lstStyle/>
          <a:p>
            <a:r>
              <a:rPr lang="en-GB" dirty="0"/>
              <a:t>References </a:t>
            </a:r>
          </a:p>
        </p:txBody>
      </p:sp>
      <p:sp>
        <p:nvSpPr>
          <p:cNvPr id="3" name="Content Placeholder 2">
            <a:extLst>
              <a:ext uri="{FF2B5EF4-FFF2-40B4-BE49-F238E27FC236}">
                <a16:creationId xmlns:a16="http://schemas.microsoft.com/office/drawing/2014/main" id="{ED8168EE-90EC-2A19-E082-EAF64302AAB9}"/>
              </a:ext>
            </a:extLst>
          </p:cNvPr>
          <p:cNvSpPr>
            <a:spLocks noGrp="1"/>
          </p:cNvSpPr>
          <p:nvPr>
            <p:ph idx="1"/>
          </p:nvPr>
        </p:nvSpPr>
        <p:spPr>
          <a:xfrm>
            <a:off x="555171" y="1825625"/>
            <a:ext cx="10798629" cy="4667250"/>
          </a:xfrm>
        </p:spPr>
        <p:txBody>
          <a:bodyPr>
            <a:normAutofit fontScale="25000" lnSpcReduction="20000"/>
          </a:bodyPr>
          <a:lstStyle/>
          <a:p>
            <a:pPr marL="0" indent="0">
              <a:buNone/>
            </a:pPr>
            <a:r>
              <a:rPr lang="en-GB" sz="7200" dirty="0"/>
              <a:t>American College of Rheumatology (2025) </a:t>
            </a:r>
            <a:r>
              <a:rPr lang="en-GB" sz="7200" i="1" dirty="0"/>
              <a:t>Osteoarthritis</a:t>
            </a:r>
            <a:r>
              <a:rPr lang="en-GB" sz="7200" dirty="0"/>
              <a:t>. Available at: </a:t>
            </a:r>
            <a:r>
              <a:rPr lang="en-GB" sz="7200" dirty="0">
                <a:hlinkClick r:id="rId2"/>
              </a:rPr>
              <a:t>https://rheumatology.org</a:t>
            </a:r>
            <a:r>
              <a:rPr lang="en-GB" sz="7200" dirty="0"/>
              <a:t> (Accessed:  31 July 2026).</a:t>
            </a:r>
          </a:p>
          <a:p>
            <a:pPr marL="0" indent="0">
              <a:buNone/>
            </a:pPr>
            <a:r>
              <a:rPr lang="en-GB" sz="7200" dirty="0"/>
              <a:t>Arthritis Foundation (2024) </a:t>
            </a:r>
            <a:r>
              <a:rPr lang="en-GB" sz="7200" i="1" dirty="0"/>
              <a:t>Managing osteoarthritis.</a:t>
            </a:r>
            <a:r>
              <a:rPr lang="en-GB" sz="7200" dirty="0"/>
              <a:t> Available at: </a:t>
            </a:r>
            <a:r>
              <a:rPr lang="en-GB" sz="7200" u="sng" dirty="0">
                <a:hlinkClick r:id="rId3"/>
              </a:rPr>
              <a:t>https://www.arthritis.org</a:t>
            </a:r>
            <a:r>
              <a:rPr lang="en-GB" sz="7200" dirty="0"/>
              <a:t> (Accessed: 31 July 2026).</a:t>
            </a:r>
          </a:p>
          <a:p>
            <a:pPr marL="0" indent="0">
              <a:buNone/>
            </a:pPr>
            <a:r>
              <a:rPr lang="en-GB" sz="7200" dirty="0"/>
              <a:t>Deveza, L. (2025) </a:t>
            </a:r>
            <a:r>
              <a:rPr lang="en-GB" sz="7200" i="1" dirty="0"/>
              <a:t>Management of osteoarthritis</a:t>
            </a:r>
            <a:r>
              <a:rPr lang="en-GB" sz="7200" dirty="0"/>
              <a:t>. UpToDate. Available at: </a:t>
            </a:r>
            <a:r>
              <a:rPr lang="en-GB" sz="7200" dirty="0">
                <a:hlinkClick r:id="rId4"/>
              </a:rPr>
              <a:t>https://www.uptodate.com</a:t>
            </a:r>
            <a:r>
              <a:rPr lang="en-GB" sz="7200" dirty="0"/>
              <a:t> (Accessed: 31 July 2026).</a:t>
            </a:r>
          </a:p>
          <a:p>
            <a:pPr marL="0" indent="0">
              <a:buNone/>
            </a:pPr>
            <a:r>
              <a:rPr lang="en-GB" sz="7200" dirty="0"/>
              <a:t>Mayo Clinic (2025) </a:t>
            </a:r>
            <a:r>
              <a:rPr lang="en-GB" sz="7200" i="1" dirty="0"/>
              <a:t>Osteoarthritis – Symptoms and causes</a:t>
            </a:r>
            <a:r>
              <a:rPr lang="en-GB" sz="7200" dirty="0"/>
              <a:t>. Available at: </a:t>
            </a:r>
            <a:r>
              <a:rPr lang="en-GB" sz="7200" dirty="0">
                <a:hlinkClick r:id="rId5"/>
              </a:rPr>
              <a:t>https://www.mayoclinic.org</a:t>
            </a:r>
            <a:r>
              <a:rPr lang="en-GB" sz="7200" dirty="0"/>
              <a:t> (Accessed: 31 July 2026).</a:t>
            </a:r>
          </a:p>
          <a:p>
            <a:pPr marL="0" indent="0">
              <a:buNone/>
            </a:pPr>
            <a:r>
              <a:rPr lang="en-GB" sz="7200" dirty="0"/>
              <a:t>National Institute of Arthritis and Musculoskeletal and Skin Diseases (NIAMS) (2025) </a:t>
            </a:r>
            <a:r>
              <a:rPr lang="en-GB" sz="7200" i="1" dirty="0"/>
              <a:t>Osteoarthritis</a:t>
            </a:r>
            <a:r>
              <a:rPr lang="en-GB" sz="7200" dirty="0"/>
              <a:t>. Available at: </a:t>
            </a:r>
            <a:r>
              <a:rPr lang="en-GB" sz="7200" dirty="0">
                <a:hlinkClick r:id="rId6"/>
              </a:rPr>
              <a:t>https://www.niams.nih.gov</a:t>
            </a:r>
            <a:r>
              <a:rPr lang="en-GB" sz="7200" dirty="0"/>
              <a:t> (Accessed: 31 July 2026).</a:t>
            </a:r>
          </a:p>
          <a:p>
            <a:pPr marL="0" indent="0">
              <a:buNone/>
            </a:pPr>
            <a:r>
              <a:rPr lang="en-GB" sz="7200" dirty="0"/>
              <a:t>National Institute for Health and Care Excellence (NICE) (2014) </a:t>
            </a:r>
            <a:r>
              <a:rPr lang="en-GB" sz="7200" i="1" dirty="0"/>
              <a:t>Osteoarthritis: Care and management (CG177)</a:t>
            </a:r>
            <a:r>
              <a:rPr lang="en-GB" sz="7200" dirty="0"/>
              <a:t>. London: NICE. Available at: </a:t>
            </a:r>
            <a:r>
              <a:rPr lang="en-GB" sz="7200" dirty="0">
                <a:hlinkClick r:id="rId7"/>
              </a:rPr>
              <a:t>https://www.nice.org.uk/guidance/cg177</a:t>
            </a:r>
            <a:r>
              <a:rPr lang="en-GB" sz="7200" dirty="0"/>
              <a:t> (Accessed: 31 July 2026).</a:t>
            </a:r>
          </a:p>
          <a:p>
            <a:pPr marL="0" indent="0">
              <a:buNone/>
            </a:pPr>
            <a:r>
              <a:rPr lang="en-GB" sz="7200" dirty="0"/>
              <a:t>National Institute for Health and Care Excellence (NICE) (2022) </a:t>
            </a:r>
            <a:r>
              <a:rPr lang="en-GB" sz="7200" i="1" dirty="0"/>
              <a:t>Osteoarthritis in over 16s: Diagnosis and management (NG226)</a:t>
            </a:r>
            <a:r>
              <a:rPr lang="en-GB" sz="7200" dirty="0"/>
              <a:t>. London: NICE. Available at: </a:t>
            </a:r>
            <a:r>
              <a:rPr lang="en-GB" sz="7200" dirty="0">
                <a:hlinkClick r:id="rId8"/>
              </a:rPr>
              <a:t>https://www.nice.org.uk/guidance/ng226</a:t>
            </a:r>
            <a:r>
              <a:rPr lang="en-GB" sz="7200" dirty="0"/>
              <a:t> (Accessed: 31 July 2026).</a:t>
            </a:r>
          </a:p>
          <a:p>
            <a:pPr marL="0" indent="0">
              <a:buNone/>
            </a:pPr>
            <a:r>
              <a:rPr lang="en-GB" sz="7200" dirty="0"/>
              <a:t>NHS (2023) </a:t>
            </a:r>
            <a:r>
              <a:rPr lang="en-GB" sz="7200" i="1" dirty="0"/>
              <a:t>Osteoarthritis</a:t>
            </a:r>
            <a:r>
              <a:rPr lang="en-GB" sz="7200" dirty="0"/>
              <a:t>. Available at: </a:t>
            </a:r>
            <a:r>
              <a:rPr lang="en-GB" sz="7200" dirty="0">
                <a:hlinkClick r:id="rId9"/>
              </a:rPr>
              <a:t>https://www.nhs.uk/conditions/osteoarthritis/</a:t>
            </a:r>
            <a:r>
              <a:rPr lang="en-GB" sz="7200" dirty="0"/>
              <a:t> (Accessed: 31 July 2026).</a:t>
            </a:r>
          </a:p>
          <a:p>
            <a:pPr marL="0" indent="0">
              <a:buNone/>
            </a:pPr>
            <a:r>
              <a:rPr lang="en-GB" sz="7200" dirty="0"/>
              <a:t>Versus Arthritis (2024) </a:t>
            </a:r>
            <a:r>
              <a:rPr lang="en-GB" sz="7200" i="1" dirty="0"/>
              <a:t>Osteoarthritis.</a:t>
            </a:r>
            <a:r>
              <a:rPr lang="en-GB" sz="7200" dirty="0"/>
              <a:t> Available at: </a:t>
            </a:r>
            <a:r>
              <a:rPr lang="en-GB" sz="7200" u="sng" dirty="0">
                <a:hlinkClick r:id="rId10"/>
              </a:rPr>
              <a:t>https://www.versusarthritis.org</a:t>
            </a:r>
            <a:r>
              <a:rPr lang="en-GB" sz="7200" dirty="0"/>
              <a:t> (Accessed</a:t>
            </a:r>
            <a:r>
              <a:rPr lang="en-GB" sz="7200"/>
              <a:t>: 31 </a:t>
            </a:r>
            <a:r>
              <a:rPr lang="en-GB" sz="7200" dirty="0"/>
              <a:t>July 2026).</a:t>
            </a:r>
          </a:p>
          <a:p>
            <a:pPr marL="0" indent="0">
              <a:buNone/>
            </a:pPr>
            <a:endParaRPr lang="en-GB" sz="7200" dirty="0"/>
          </a:p>
          <a:p>
            <a:endParaRPr lang="en-GB" dirty="0"/>
          </a:p>
        </p:txBody>
      </p:sp>
    </p:spTree>
    <p:extLst>
      <p:ext uri="{BB962C8B-B14F-4D97-AF65-F5344CB8AC3E}">
        <p14:creationId xmlns:p14="http://schemas.microsoft.com/office/powerpoint/2010/main" val="30556492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300</TotalTime>
  <Words>1160</Words>
  <Application>Microsoft Office PowerPoint</Application>
  <PresentationFormat>Widescreen</PresentationFormat>
  <Paragraphs>125</Paragraphs>
  <Slides>15</Slides>
  <Notes>0</Notes>
  <HiddenSlides>0</HiddenSlides>
  <MMClips>14</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Aptos</vt:lpstr>
      <vt:lpstr>Aptos Display</vt:lpstr>
      <vt:lpstr>Arial</vt:lpstr>
      <vt:lpstr>Office Theme</vt:lpstr>
      <vt:lpstr>ASSESSMETNT 2 PYSIOLOGY</vt:lpstr>
      <vt:lpstr>ANATOMY AND PHYSIOLOGY OF THE BODY SYSTEM ( HOW THE SYSTEM WORKS AND HOW ARTHIRITIS DISRUPTS IT)</vt:lpstr>
      <vt:lpstr>PHYSIOLOGY OF NORMAL JOINT FUNCTION</vt:lpstr>
      <vt:lpstr>Pathophysiology of osteoarthritis</vt:lpstr>
      <vt:lpstr>Risk factors</vt:lpstr>
      <vt:lpstr>Fictional patient profile</vt:lpstr>
      <vt:lpstr>Impact on the body system</vt:lpstr>
      <vt:lpstr>NICE Core Management</vt:lpstr>
      <vt:lpstr>Pharmacological Management</vt:lpstr>
      <vt:lpstr>Non-Pharmacological Management</vt:lpstr>
      <vt:lpstr>Care Plan for Mrs. Amina K.</vt:lpstr>
      <vt:lpstr>Monitoring and Evaluation</vt:lpstr>
      <vt:lpstr>Communication and Ethical Considerations</vt:lpstr>
      <vt:lpstr>Conclusion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Abb Bbc</dc:creator>
  <cp:lastModifiedBy>Abb Bbc</cp:lastModifiedBy>
  <cp:revision>69</cp:revision>
  <dcterms:created xsi:type="dcterms:W3CDTF">2026-07-15T12:01:05Z</dcterms:created>
  <dcterms:modified xsi:type="dcterms:W3CDTF">2026-08-08T23:41:52Z</dcterms:modified>
</cp:coreProperties>
</file>