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svg" ContentType="image/svg+xml"/>
  <Default Extension="vml" ContentType="application/vnd.openxmlformats-officedocument.vmlDrawing"/>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6" r:id="rId3"/>
  </p:sldMasterIdLst>
  <p:notesMasterIdLst>
    <p:notesMasterId r:id="rId52"/>
  </p:notesMasterIdLst>
  <p:sldIdLst>
    <p:sldId id="267" r:id="rId4"/>
    <p:sldId id="266" r:id="rId5"/>
    <p:sldId id="342" r:id="rId6"/>
    <p:sldId id="275" r:id="rId7"/>
    <p:sldId id="274" r:id="rId8"/>
    <p:sldId id="276" r:id="rId9"/>
    <p:sldId id="349" r:id="rId10"/>
    <p:sldId id="334" r:id="rId11"/>
    <p:sldId id="279" r:id="rId12"/>
    <p:sldId id="280" r:id="rId13"/>
    <p:sldId id="256" r:id="rId14"/>
    <p:sldId id="382" r:id="rId15"/>
    <p:sldId id="374" r:id="rId16"/>
    <p:sldId id="365" r:id="rId17"/>
    <p:sldId id="366" r:id="rId18"/>
    <p:sldId id="351" r:id="rId19"/>
    <p:sldId id="353" r:id="rId20"/>
    <p:sldId id="354" r:id="rId21"/>
    <p:sldId id="355" r:id="rId22"/>
    <p:sldId id="356" r:id="rId23"/>
    <p:sldId id="357" r:id="rId24"/>
    <p:sldId id="358" r:id="rId25"/>
    <p:sldId id="359" r:id="rId26"/>
    <p:sldId id="360" r:id="rId27"/>
    <p:sldId id="362" r:id="rId28"/>
    <p:sldId id="363" r:id="rId29"/>
    <p:sldId id="364" r:id="rId30"/>
    <p:sldId id="367" r:id="rId31"/>
    <p:sldId id="368" r:id="rId32"/>
    <p:sldId id="369" r:id="rId33"/>
    <p:sldId id="370" r:id="rId34"/>
    <p:sldId id="371" r:id="rId35"/>
    <p:sldId id="372" r:id="rId36"/>
    <p:sldId id="373" r:id="rId37"/>
    <p:sldId id="271" r:id="rId38"/>
    <p:sldId id="273" r:id="rId39"/>
    <p:sldId id="337" r:id="rId40"/>
    <p:sldId id="377" r:id="rId41"/>
    <p:sldId id="381" r:id="rId42"/>
    <p:sldId id="258" r:id="rId43"/>
    <p:sldId id="383" r:id="rId44"/>
    <p:sldId id="384" r:id="rId45"/>
    <p:sldId id="344" r:id="rId46"/>
    <p:sldId id="281" r:id="rId47"/>
    <p:sldId id="379" r:id="rId48"/>
    <p:sldId id="282" r:id="rId49"/>
    <p:sldId id="380" r:id="rId50"/>
    <p:sldId id="378"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103" d="100"/>
          <a:sy n="103" d="100"/>
        </p:scale>
        <p:origin x="126"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theme" Target="theme/theme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presProps" Target="presProps.xml"/><Relationship Id="rId5" Type="http://schemas.openxmlformats.org/officeDocument/2006/relationships/slide" Target="slides/slide2.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tableStyles" Target="tableStyles.xml"/><Relationship Id="rId8" Type="http://schemas.openxmlformats.org/officeDocument/2006/relationships/slide" Target="slides/slide5.xml"/><Relationship Id="rId51" Type="http://schemas.openxmlformats.org/officeDocument/2006/relationships/slide" Target="slides/slide48.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8828120-8EBB-4E55-AF7F-7971B33F40A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9A679E4-98AB-4CE0-994E-265BA457B8A9}">
      <dgm:prSet/>
      <dgm:spPr/>
      <dgm:t>
        <a:bodyPr/>
        <a:lstStyle/>
        <a:p>
          <a:r>
            <a:rPr lang="en-GB">
              <a:latin typeface="Arial" panose="020B0604020202020204" pitchFamily="34" charset="0"/>
              <a:cs typeface="Arial" panose="020B0604020202020204" pitchFamily="34" charset="0"/>
            </a:rPr>
            <a:t>It’s also useful at this stage to refine our QUAD chart a little more by thinking about Critical Success Factors rather than desired outcomes.</a:t>
          </a:r>
          <a:endParaRPr lang="en-US">
            <a:latin typeface="Arial" panose="020B0604020202020204" pitchFamily="34" charset="0"/>
            <a:cs typeface="Arial" panose="020B0604020202020204" pitchFamily="34" charset="0"/>
          </a:endParaRPr>
        </a:p>
      </dgm:t>
    </dgm:pt>
    <dgm:pt modelId="{EBCB7196-4D4B-407D-9FED-16E30A0B5EB6}" type="parTrans" cxnId="{68BAED44-AA6B-45BE-B7FE-90D9E5F87DF8}">
      <dgm:prSet/>
      <dgm:spPr/>
      <dgm:t>
        <a:bodyPr/>
        <a:lstStyle/>
        <a:p>
          <a:endParaRPr lang="en-US">
            <a:latin typeface="Arial" panose="020B0604020202020204" pitchFamily="34" charset="0"/>
            <a:cs typeface="Arial" panose="020B0604020202020204" pitchFamily="34" charset="0"/>
          </a:endParaRPr>
        </a:p>
      </dgm:t>
    </dgm:pt>
    <dgm:pt modelId="{801E63B5-085F-4167-837F-A5FA218B1CFB}" type="sibTrans" cxnId="{68BAED44-AA6B-45BE-B7FE-90D9E5F87DF8}">
      <dgm:prSet/>
      <dgm:spPr/>
      <dgm:t>
        <a:bodyPr/>
        <a:lstStyle/>
        <a:p>
          <a:endParaRPr lang="en-US">
            <a:latin typeface="Arial" panose="020B0604020202020204" pitchFamily="34" charset="0"/>
            <a:cs typeface="Arial" panose="020B0604020202020204" pitchFamily="34" charset="0"/>
          </a:endParaRPr>
        </a:p>
      </dgm:t>
    </dgm:pt>
    <dgm:pt modelId="{6FE3239D-4406-4715-8967-0CCBE0EDE723}">
      <dgm:prSet/>
      <dgm:spPr/>
      <dgm:t>
        <a:bodyPr/>
        <a:lstStyle/>
        <a:p>
          <a:r>
            <a:rPr lang="en-GB">
              <a:latin typeface="Arial" panose="020B0604020202020204" pitchFamily="34" charset="0"/>
              <a:cs typeface="Arial" panose="020B0604020202020204" pitchFamily="34" charset="0"/>
            </a:rPr>
            <a:t>Desired outcomes are less specific.</a:t>
          </a:r>
          <a:endParaRPr lang="en-US">
            <a:latin typeface="Arial" panose="020B0604020202020204" pitchFamily="34" charset="0"/>
            <a:cs typeface="Arial" panose="020B0604020202020204" pitchFamily="34" charset="0"/>
          </a:endParaRPr>
        </a:p>
      </dgm:t>
    </dgm:pt>
    <dgm:pt modelId="{E157E617-B303-4E3D-B802-4C23AFD8C2EF}" type="parTrans" cxnId="{1326210E-F07E-47E4-85ED-1F7FC5A48CD7}">
      <dgm:prSet/>
      <dgm:spPr/>
      <dgm:t>
        <a:bodyPr/>
        <a:lstStyle/>
        <a:p>
          <a:endParaRPr lang="en-US">
            <a:latin typeface="Arial" panose="020B0604020202020204" pitchFamily="34" charset="0"/>
            <a:cs typeface="Arial" panose="020B0604020202020204" pitchFamily="34" charset="0"/>
          </a:endParaRPr>
        </a:p>
      </dgm:t>
    </dgm:pt>
    <dgm:pt modelId="{4B691138-0909-44BC-9FD3-F74BB3907AC8}" type="sibTrans" cxnId="{1326210E-F07E-47E4-85ED-1F7FC5A48CD7}">
      <dgm:prSet/>
      <dgm:spPr/>
      <dgm:t>
        <a:bodyPr/>
        <a:lstStyle/>
        <a:p>
          <a:endParaRPr lang="en-US">
            <a:latin typeface="Arial" panose="020B0604020202020204" pitchFamily="34" charset="0"/>
            <a:cs typeface="Arial" panose="020B0604020202020204" pitchFamily="34" charset="0"/>
          </a:endParaRPr>
        </a:p>
      </dgm:t>
    </dgm:pt>
    <dgm:pt modelId="{CEA9E534-26FD-4470-9935-ADBD1908B54B}">
      <dgm:prSet/>
      <dgm:spPr/>
      <dgm:t>
        <a:bodyPr/>
        <a:lstStyle/>
        <a:p>
          <a:r>
            <a:rPr lang="en-GB">
              <a:latin typeface="Arial" panose="020B0604020202020204" pitchFamily="34" charset="0"/>
              <a:cs typeface="Arial" panose="020B0604020202020204" pitchFamily="34" charset="0"/>
            </a:rPr>
            <a:t>Critical outcomes are those that are essential for the project to be successful</a:t>
          </a:r>
          <a:endParaRPr lang="en-US">
            <a:latin typeface="Arial" panose="020B0604020202020204" pitchFamily="34" charset="0"/>
            <a:cs typeface="Arial" panose="020B0604020202020204" pitchFamily="34" charset="0"/>
          </a:endParaRPr>
        </a:p>
      </dgm:t>
    </dgm:pt>
    <dgm:pt modelId="{852965B1-9FB6-4F1B-A915-69C743AFF518}" type="parTrans" cxnId="{FA4A2ADD-31F8-4A78-8948-4128A6A20716}">
      <dgm:prSet/>
      <dgm:spPr/>
      <dgm:t>
        <a:bodyPr/>
        <a:lstStyle/>
        <a:p>
          <a:endParaRPr lang="en-US">
            <a:latin typeface="Arial" panose="020B0604020202020204" pitchFamily="34" charset="0"/>
            <a:cs typeface="Arial" panose="020B0604020202020204" pitchFamily="34" charset="0"/>
          </a:endParaRPr>
        </a:p>
      </dgm:t>
    </dgm:pt>
    <dgm:pt modelId="{AF883C18-75EA-4FE9-BE82-28B5BBCEE919}" type="sibTrans" cxnId="{FA4A2ADD-31F8-4A78-8948-4128A6A20716}">
      <dgm:prSet/>
      <dgm:spPr/>
      <dgm:t>
        <a:bodyPr/>
        <a:lstStyle/>
        <a:p>
          <a:endParaRPr lang="en-US">
            <a:latin typeface="Arial" panose="020B0604020202020204" pitchFamily="34" charset="0"/>
            <a:cs typeface="Arial" panose="020B0604020202020204" pitchFamily="34" charset="0"/>
          </a:endParaRPr>
        </a:p>
      </dgm:t>
    </dgm:pt>
    <dgm:pt modelId="{10A94804-A3B9-4690-992D-F1F7DBAF3A6C}" type="pres">
      <dgm:prSet presAssocID="{38828120-8EBB-4E55-AF7F-7971B33F40AD}" presName="root" presStyleCnt="0">
        <dgm:presLayoutVars>
          <dgm:dir/>
          <dgm:resizeHandles val="exact"/>
        </dgm:presLayoutVars>
      </dgm:prSet>
      <dgm:spPr/>
    </dgm:pt>
    <dgm:pt modelId="{C28AD247-D62E-44BE-88C4-5ED33E894861}" type="pres">
      <dgm:prSet presAssocID="{39A679E4-98AB-4CE0-994E-265BA457B8A9}" presName="compNode" presStyleCnt="0"/>
      <dgm:spPr/>
    </dgm:pt>
    <dgm:pt modelId="{5F96B3E7-AB80-479E-9795-4494B54FBD4D}" type="pres">
      <dgm:prSet presAssocID="{39A679E4-98AB-4CE0-994E-265BA457B8A9}" presName="bgRect" presStyleLbl="bgShp" presStyleIdx="0" presStyleCnt="3"/>
      <dgm:spPr/>
    </dgm:pt>
    <dgm:pt modelId="{B2CEEE1F-694F-48BB-82B7-98FBE4E2454E}" type="pres">
      <dgm:prSet presAssocID="{39A679E4-98AB-4CE0-994E-265BA457B8A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 Bulb and Gear"/>
        </a:ext>
      </dgm:extLst>
    </dgm:pt>
    <dgm:pt modelId="{11B9C9E1-1E33-4C22-B223-C08AA93FD752}" type="pres">
      <dgm:prSet presAssocID="{39A679E4-98AB-4CE0-994E-265BA457B8A9}" presName="spaceRect" presStyleCnt="0"/>
      <dgm:spPr/>
    </dgm:pt>
    <dgm:pt modelId="{9D0BEB32-CCBE-41D3-8D6B-EBB5C0267243}" type="pres">
      <dgm:prSet presAssocID="{39A679E4-98AB-4CE0-994E-265BA457B8A9}" presName="parTx" presStyleLbl="revTx" presStyleIdx="0" presStyleCnt="3">
        <dgm:presLayoutVars>
          <dgm:chMax val="0"/>
          <dgm:chPref val="0"/>
        </dgm:presLayoutVars>
      </dgm:prSet>
      <dgm:spPr/>
    </dgm:pt>
    <dgm:pt modelId="{BA82740E-02D1-4FB3-8A12-4B00C41407B9}" type="pres">
      <dgm:prSet presAssocID="{801E63B5-085F-4167-837F-A5FA218B1CFB}" presName="sibTrans" presStyleCnt="0"/>
      <dgm:spPr/>
    </dgm:pt>
    <dgm:pt modelId="{A3A65358-8AE1-4C7A-B26D-BC946A22C530}" type="pres">
      <dgm:prSet presAssocID="{6FE3239D-4406-4715-8967-0CCBE0EDE723}" presName="compNode" presStyleCnt="0"/>
      <dgm:spPr/>
    </dgm:pt>
    <dgm:pt modelId="{55043E1B-AF70-455E-82B0-AE72D2F19482}" type="pres">
      <dgm:prSet presAssocID="{6FE3239D-4406-4715-8967-0CCBE0EDE723}" presName="bgRect" presStyleLbl="bgShp" presStyleIdx="1" presStyleCnt="3"/>
      <dgm:spPr/>
    </dgm:pt>
    <dgm:pt modelId="{6C9545E8-C744-482D-B997-2C62C36AA5C7}" type="pres">
      <dgm:prSet presAssocID="{6FE3239D-4406-4715-8967-0CCBE0EDE72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solidFill>
            <a:schemeClr val="accent1">
              <a:lumMod val="60000"/>
              <a:lumOff val="40000"/>
            </a:schemeClr>
          </a:solidFill>
        </a:ln>
      </dgm:spPr>
      <dgm:extLst>
        <a:ext uri="{E40237B7-FDA0-4F09-8148-C483321AD2D9}">
          <dgm14:cNvPr xmlns:dgm14="http://schemas.microsoft.com/office/drawing/2010/diagram" id="0" name="" descr="Bullseye"/>
        </a:ext>
      </dgm:extLst>
    </dgm:pt>
    <dgm:pt modelId="{D7728FE1-FDE8-41EC-8C90-23C4D5167A04}" type="pres">
      <dgm:prSet presAssocID="{6FE3239D-4406-4715-8967-0CCBE0EDE723}" presName="spaceRect" presStyleCnt="0"/>
      <dgm:spPr/>
    </dgm:pt>
    <dgm:pt modelId="{15F0F2EA-3288-4794-9FF1-ECCA788EBA1E}" type="pres">
      <dgm:prSet presAssocID="{6FE3239D-4406-4715-8967-0CCBE0EDE723}" presName="parTx" presStyleLbl="revTx" presStyleIdx="1" presStyleCnt="3">
        <dgm:presLayoutVars>
          <dgm:chMax val="0"/>
          <dgm:chPref val="0"/>
        </dgm:presLayoutVars>
      </dgm:prSet>
      <dgm:spPr/>
    </dgm:pt>
    <dgm:pt modelId="{60D0A624-FD32-4618-B089-6CCCB6B174A3}" type="pres">
      <dgm:prSet presAssocID="{4B691138-0909-44BC-9FD3-F74BB3907AC8}" presName="sibTrans" presStyleCnt="0"/>
      <dgm:spPr/>
    </dgm:pt>
    <dgm:pt modelId="{20FC675D-3C83-416E-B965-9AEE91C74E6A}" type="pres">
      <dgm:prSet presAssocID="{CEA9E534-26FD-4470-9935-ADBD1908B54B}" presName="compNode" presStyleCnt="0"/>
      <dgm:spPr/>
    </dgm:pt>
    <dgm:pt modelId="{1B235389-6309-4DF2-934B-9DC0F83C16D7}" type="pres">
      <dgm:prSet presAssocID="{CEA9E534-26FD-4470-9935-ADBD1908B54B}" presName="bgRect" presStyleLbl="bgShp" presStyleIdx="2" presStyleCnt="3"/>
      <dgm:spPr/>
    </dgm:pt>
    <dgm:pt modelId="{41773507-AAAB-4A41-A205-20CB3E4A9C50}" type="pres">
      <dgm:prSet presAssocID="{CEA9E534-26FD-4470-9935-ADBD1908B54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2B3BA3E1-8F42-439A-9A22-235289C22135}" type="pres">
      <dgm:prSet presAssocID="{CEA9E534-26FD-4470-9935-ADBD1908B54B}" presName="spaceRect" presStyleCnt="0"/>
      <dgm:spPr/>
    </dgm:pt>
    <dgm:pt modelId="{E4FB3E55-937F-4AFC-A123-C6CE24C4A5B5}" type="pres">
      <dgm:prSet presAssocID="{CEA9E534-26FD-4470-9935-ADBD1908B54B}" presName="parTx" presStyleLbl="revTx" presStyleIdx="2" presStyleCnt="3">
        <dgm:presLayoutVars>
          <dgm:chMax val="0"/>
          <dgm:chPref val="0"/>
        </dgm:presLayoutVars>
      </dgm:prSet>
      <dgm:spPr/>
    </dgm:pt>
  </dgm:ptLst>
  <dgm:cxnLst>
    <dgm:cxn modelId="{1326210E-F07E-47E4-85ED-1F7FC5A48CD7}" srcId="{38828120-8EBB-4E55-AF7F-7971B33F40AD}" destId="{6FE3239D-4406-4715-8967-0CCBE0EDE723}" srcOrd="1" destOrd="0" parTransId="{E157E617-B303-4E3D-B802-4C23AFD8C2EF}" sibTransId="{4B691138-0909-44BC-9FD3-F74BB3907AC8}"/>
    <dgm:cxn modelId="{CBD1503C-6AC0-466A-92F2-B91AA6A2A4CB}" type="presOf" srcId="{CEA9E534-26FD-4470-9935-ADBD1908B54B}" destId="{E4FB3E55-937F-4AFC-A123-C6CE24C4A5B5}" srcOrd="0" destOrd="0" presId="urn:microsoft.com/office/officeart/2018/2/layout/IconVerticalSolidList"/>
    <dgm:cxn modelId="{68BAED44-AA6B-45BE-B7FE-90D9E5F87DF8}" srcId="{38828120-8EBB-4E55-AF7F-7971B33F40AD}" destId="{39A679E4-98AB-4CE0-994E-265BA457B8A9}" srcOrd="0" destOrd="0" parTransId="{EBCB7196-4D4B-407D-9FED-16E30A0B5EB6}" sibTransId="{801E63B5-085F-4167-837F-A5FA218B1CFB}"/>
    <dgm:cxn modelId="{A4F8897D-291B-4F47-A367-FA98746167EE}" type="presOf" srcId="{38828120-8EBB-4E55-AF7F-7971B33F40AD}" destId="{10A94804-A3B9-4690-992D-F1F7DBAF3A6C}" srcOrd="0" destOrd="0" presId="urn:microsoft.com/office/officeart/2018/2/layout/IconVerticalSolidList"/>
    <dgm:cxn modelId="{7ECCA1B8-CE89-4BC8-9018-626E8B310A0B}" type="presOf" srcId="{39A679E4-98AB-4CE0-994E-265BA457B8A9}" destId="{9D0BEB32-CCBE-41D3-8D6B-EBB5C0267243}" srcOrd="0" destOrd="0" presId="urn:microsoft.com/office/officeart/2018/2/layout/IconVerticalSolidList"/>
    <dgm:cxn modelId="{08A533CB-9F1A-405A-9879-49E56BCB72B1}" type="presOf" srcId="{6FE3239D-4406-4715-8967-0CCBE0EDE723}" destId="{15F0F2EA-3288-4794-9FF1-ECCA788EBA1E}" srcOrd="0" destOrd="0" presId="urn:microsoft.com/office/officeart/2018/2/layout/IconVerticalSolidList"/>
    <dgm:cxn modelId="{FA4A2ADD-31F8-4A78-8948-4128A6A20716}" srcId="{38828120-8EBB-4E55-AF7F-7971B33F40AD}" destId="{CEA9E534-26FD-4470-9935-ADBD1908B54B}" srcOrd="2" destOrd="0" parTransId="{852965B1-9FB6-4F1B-A915-69C743AFF518}" sibTransId="{AF883C18-75EA-4FE9-BE82-28B5BBCEE919}"/>
    <dgm:cxn modelId="{820EE5B2-8B38-4AFB-9B96-E0F0AE5AE980}" type="presParOf" srcId="{10A94804-A3B9-4690-992D-F1F7DBAF3A6C}" destId="{C28AD247-D62E-44BE-88C4-5ED33E894861}" srcOrd="0" destOrd="0" presId="urn:microsoft.com/office/officeart/2018/2/layout/IconVerticalSolidList"/>
    <dgm:cxn modelId="{800A967D-DA3E-452B-919D-5DBCACAF268F}" type="presParOf" srcId="{C28AD247-D62E-44BE-88C4-5ED33E894861}" destId="{5F96B3E7-AB80-479E-9795-4494B54FBD4D}" srcOrd="0" destOrd="0" presId="urn:microsoft.com/office/officeart/2018/2/layout/IconVerticalSolidList"/>
    <dgm:cxn modelId="{B2E1AD20-44A4-4252-A477-0B7CFF6A1BFA}" type="presParOf" srcId="{C28AD247-D62E-44BE-88C4-5ED33E894861}" destId="{B2CEEE1F-694F-48BB-82B7-98FBE4E2454E}" srcOrd="1" destOrd="0" presId="urn:microsoft.com/office/officeart/2018/2/layout/IconVerticalSolidList"/>
    <dgm:cxn modelId="{7398426D-88B5-46A2-9887-7EF7F142B12A}" type="presParOf" srcId="{C28AD247-D62E-44BE-88C4-5ED33E894861}" destId="{11B9C9E1-1E33-4C22-B223-C08AA93FD752}" srcOrd="2" destOrd="0" presId="urn:microsoft.com/office/officeart/2018/2/layout/IconVerticalSolidList"/>
    <dgm:cxn modelId="{BF5F2A33-6585-48C2-AC59-5E9C094C0BB6}" type="presParOf" srcId="{C28AD247-D62E-44BE-88C4-5ED33E894861}" destId="{9D0BEB32-CCBE-41D3-8D6B-EBB5C0267243}" srcOrd="3" destOrd="0" presId="urn:microsoft.com/office/officeart/2018/2/layout/IconVerticalSolidList"/>
    <dgm:cxn modelId="{CB057C9B-6CD1-4776-9229-C39E11928865}" type="presParOf" srcId="{10A94804-A3B9-4690-992D-F1F7DBAF3A6C}" destId="{BA82740E-02D1-4FB3-8A12-4B00C41407B9}" srcOrd="1" destOrd="0" presId="urn:microsoft.com/office/officeart/2018/2/layout/IconVerticalSolidList"/>
    <dgm:cxn modelId="{37A310D4-447F-4B79-9C53-304821F51407}" type="presParOf" srcId="{10A94804-A3B9-4690-992D-F1F7DBAF3A6C}" destId="{A3A65358-8AE1-4C7A-B26D-BC946A22C530}" srcOrd="2" destOrd="0" presId="urn:microsoft.com/office/officeart/2018/2/layout/IconVerticalSolidList"/>
    <dgm:cxn modelId="{A7C02A05-84D3-47A4-94DF-261BCA7ED67E}" type="presParOf" srcId="{A3A65358-8AE1-4C7A-B26D-BC946A22C530}" destId="{55043E1B-AF70-455E-82B0-AE72D2F19482}" srcOrd="0" destOrd="0" presId="urn:microsoft.com/office/officeart/2018/2/layout/IconVerticalSolidList"/>
    <dgm:cxn modelId="{F21C3FAD-3BB0-4E01-B492-4B4BFDD796DA}" type="presParOf" srcId="{A3A65358-8AE1-4C7A-B26D-BC946A22C530}" destId="{6C9545E8-C744-482D-B997-2C62C36AA5C7}" srcOrd="1" destOrd="0" presId="urn:microsoft.com/office/officeart/2018/2/layout/IconVerticalSolidList"/>
    <dgm:cxn modelId="{9B109817-65EF-4AC5-8F09-45DD3A96EC9F}" type="presParOf" srcId="{A3A65358-8AE1-4C7A-B26D-BC946A22C530}" destId="{D7728FE1-FDE8-41EC-8C90-23C4D5167A04}" srcOrd="2" destOrd="0" presId="urn:microsoft.com/office/officeart/2018/2/layout/IconVerticalSolidList"/>
    <dgm:cxn modelId="{160DDF48-C4F8-4842-BD4E-A0F4104016F2}" type="presParOf" srcId="{A3A65358-8AE1-4C7A-B26D-BC946A22C530}" destId="{15F0F2EA-3288-4794-9FF1-ECCA788EBA1E}" srcOrd="3" destOrd="0" presId="urn:microsoft.com/office/officeart/2018/2/layout/IconVerticalSolidList"/>
    <dgm:cxn modelId="{F4E8F01C-053A-4780-949B-461F6A835012}" type="presParOf" srcId="{10A94804-A3B9-4690-992D-F1F7DBAF3A6C}" destId="{60D0A624-FD32-4618-B089-6CCCB6B174A3}" srcOrd="3" destOrd="0" presId="urn:microsoft.com/office/officeart/2018/2/layout/IconVerticalSolidList"/>
    <dgm:cxn modelId="{F694B6A6-242A-4B18-A3FE-7D1495DFC815}" type="presParOf" srcId="{10A94804-A3B9-4690-992D-F1F7DBAF3A6C}" destId="{20FC675D-3C83-416E-B965-9AEE91C74E6A}" srcOrd="4" destOrd="0" presId="urn:microsoft.com/office/officeart/2018/2/layout/IconVerticalSolidList"/>
    <dgm:cxn modelId="{C65B9A6F-5DEA-4B7F-8368-E0471784FAB8}" type="presParOf" srcId="{20FC675D-3C83-416E-B965-9AEE91C74E6A}" destId="{1B235389-6309-4DF2-934B-9DC0F83C16D7}" srcOrd="0" destOrd="0" presId="urn:microsoft.com/office/officeart/2018/2/layout/IconVerticalSolidList"/>
    <dgm:cxn modelId="{50B888EA-4E3D-4D5A-9ABE-B10BA828838A}" type="presParOf" srcId="{20FC675D-3C83-416E-B965-9AEE91C74E6A}" destId="{41773507-AAAB-4A41-A205-20CB3E4A9C50}" srcOrd="1" destOrd="0" presId="urn:microsoft.com/office/officeart/2018/2/layout/IconVerticalSolidList"/>
    <dgm:cxn modelId="{FCDB1AFB-5F0B-4B6E-A524-CE477FC3A76C}" type="presParOf" srcId="{20FC675D-3C83-416E-B965-9AEE91C74E6A}" destId="{2B3BA3E1-8F42-439A-9A22-235289C22135}" srcOrd="2" destOrd="0" presId="urn:microsoft.com/office/officeart/2018/2/layout/IconVerticalSolidList"/>
    <dgm:cxn modelId="{3238F373-578D-4D97-99EE-18C75DF25BDA}" type="presParOf" srcId="{20FC675D-3C83-416E-B965-9AEE91C74E6A}" destId="{E4FB3E55-937F-4AFC-A123-C6CE24C4A5B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1677297-52EB-4039-A141-BE26F761C62B}" type="doc">
      <dgm:prSet loTypeId="urn:microsoft.com/office/officeart/2005/8/layout/bProcess2" loCatId="process" qsTypeId="urn:microsoft.com/office/officeart/2005/8/quickstyle/simple1" qsCatId="simple" csTypeId="urn:microsoft.com/office/officeart/2005/8/colors/colorful5" csCatId="colorful" phldr="1"/>
      <dgm:spPr/>
      <dgm:t>
        <a:bodyPr/>
        <a:lstStyle/>
        <a:p>
          <a:endParaRPr lang="en-US"/>
        </a:p>
      </dgm:t>
    </dgm:pt>
    <dgm:pt modelId="{4A43F22E-17B1-41ED-B13A-0F2E9B5D0189}">
      <dgm:prSet custT="1"/>
      <dgm:spPr>
        <a:solidFill>
          <a:schemeClr val="accent1">
            <a:lumMod val="50000"/>
          </a:schemeClr>
        </a:solidFill>
      </dgm:spPr>
      <dgm:t>
        <a:bodyPr/>
        <a:lstStyle/>
        <a:p>
          <a:r>
            <a:rPr lang="en-GB" sz="2000" b="1" kern="1200" dirty="0">
              <a:latin typeface="Arial" panose="020B0604020202020204" pitchFamily="34" charset="0"/>
              <a:cs typeface="Arial" panose="020B0604020202020204" pitchFamily="34" charset="0"/>
            </a:rPr>
            <a:t>A Key question “</a:t>
          </a:r>
          <a:r>
            <a:rPr lang="en-GB" sz="2000" b="1" i="1" kern="1200" dirty="0">
              <a:latin typeface="Arial" panose="020B0604020202020204" pitchFamily="34" charset="0"/>
              <a:cs typeface="Arial" panose="020B0604020202020204" pitchFamily="34" charset="0"/>
            </a:rPr>
            <a:t>Is the project a failure without this?”.</a:t>
          </a:r>
          <a:r>
            <a:rPr lang="en-GB" sz="2000" b="1" kern="1200" dirty="0">
              <a:latin typeface="Arial" panose="020B0604020202020204" pitchFamily="34" charset="0"/>
              <a:cs typeface="Arial" panose="020B0604020202020204" pitchFamily="34" charset="0"/>
            </a:rPr>
            <a:t> If the answer is No then it is not a critical </a:t>
          </a:r>
          <a:r>
            <a:rPr lang="en-GB" sz="2000" b="1" kern="1200" dirty="0">
              <a:solidFill>
                <a:srgbClr val="FFFFFF"/>
              </a:solidFill>
              <a:latin typeface="Arial" panose="020B0604020202020204" pitchFamily="34" charset="0"/>
              <a:ea typeface="+mn-ea"/>
              <a:cs typeface="Arial" panose="020B0604020202020204" pitchFamily="34" charset="0"/>
            </a:rPr>
            <a:t>success</a:t>
          </a:r>
          <a:r>
            <a:rPr lang="en-GB" sz="2000" b="1" kern="1200" dirty="0">
              <a:latin typeface="Arial" panose="020B0604020202020204" pitchFamily="34" charset="0"/>
              <a:cs typeface="Arial" panose="020B0604020202020204" pitchFamily="34" charset="0"/>
            </a:rPr>
            <a:t> factor.</a:t>
          </a:r>
          <a:endParaRPr lang="en-US" sz="2000" b="1" kern="1200" dirty="0">
            <a:latin typeface="Arial" panose="020B0604020202020204" pitchFamily="34" charset="0"/>
            <a:cs typeface="Arial" panose="020B0604020202020204" pitchFamily="34" charset="0"/>
          </a:endParaRPr>
        </a:p>
      </dgm:t>
    </dgm:pt>
    <dgm:pt modelId="{EB8B9A39-81A1-4AFD-8EBB-00F7A87597FF}" type="parTrans" cxnId="{DF8849AD-9D81-4114-8A77-0BA66F28A62B}">
      <dgm:prSet/>
      <dgm:spPr/>
      <dgm:t>
        <a:bodyPr/>
        <a:lstStyle/>
        <a:p>
          <a:endParaRPr lang="en-US" sz="2000" b="1">
            <a:latin typeface="Arial" panose="020B0604020202020204" pitchFamily="34" charset="0"/>
            <a:cs typeface="Arial" panose="020B0604020202020204" pitchFamily="34" charset="0"/>
          </a:endParaRPr>
        </a:p>
      </dgm:t>
    </dgm:pt>
    <dgm:pt modelId="{0537B4B8-DC2B-431D-AE00-C668F7AFE065}" type="sibTrans" cxnId="{DF8849AD-9D81-4114-8A77-0BA66F28A62B}">
      <dgm:prSet/>
      <dgm:spPr/>
      <dgm:t>
        <a:bodyPr/>
        <a:lstStyle/>
        <a:p>
          <a:endParaRPr lang="en-US" sz="2000" b="1">
            <a:latin typeface="Arial" panose="020B0604020202020204" pitchFamily="34" charset="0"/>
            <a:cs typeface="Arial" panose="020B0604020202020204" pitchFamily="34" charset="0"/>
          </a:endParaRPr>
        </a:p>
      </dgm:t>
    </dgm:pt>
    <dgm:pt modelId="{0E7DCC87-401C-4172-868D-8296A24AA173}">
      <dgm:prSet custT="1"/>
      <dgm:spPr/>
      <dgm:t>
        <a:bodyPr/>
        <a:lstStyle/>
        <a:p>
          <a:r>
            <a:rPr lang="en-GB" sz="2000" b="1" dirty="0">
              <a:latin typeface="Arial" panose="020B0604020202020204" pitchFamily="34" charset="0"/>
              <a:cs typeface="Arial" panose="020B0604020202020204" pitchFamily="34" charset="0"/>
            </a:rPr>
            <a:t>That’s slightly different from asking “is this necessary for the project to be successful?”</a:t>
          </a:r>
          <a:endParaRPr lang="en-US" sz="2000" b="1" dirty="0">
            <a:latin typeface="Arial" panose="020B0604020202020204" pitchFamily="34" charset="0"/>
            <a:cs typeface="Arial" panose="020B0604020202020204" pitchFamily="34" charset="0"/>
          </a:endParaRPr>
        </a:p>
      </dgm:t>
    </dgm:pt>
    <dgm:pt modelId="{4FC48919-5926-4210-B1FB-A7E015C9A129}" type="parTrans" cxnId="{4C5D042A-F2B3-4695-BB37-1378881C5B45}">
      <dgm:prSet/>
      <dgm:spPr/>
      <dgm:t>
        <a:bodyPr/>
        <a:lstStyle/>
        <a:p>
          <a:endParaRPr lang="en-US" sz="2000" b="1">
            <a:latin typeface="Arial" panose="020B0604020202020204" pitchFamily="34" charset="0"/>
            <a:cs typeface="Arial" panose="020B0604020202020204" pitchFamily="34" charset="0"/>
          </a:endParaRPr>
        </a:p>
      </dgm:t>
    </dgm:pt>
    <dgm:pt modelId="{7D5C5452-6651-4E9D-8DFC-52B996D2D5BE}" type="sibTrans" cxnId="{4C5D042A-F2B3-4695-BB37-1378881C5B45}">
      <dgm:prSet/>
      <dgm:spPr/>
      <dgm:t>
        <a:bodyPr/>
        <a:lstStyle/>
        <a:p>
          <a:endParaRPr lang="en-US" sz="2000" b="1">
            <a:latin typeface="Arial" panose="020B0604020202020204" pitchFamily="34" charset="0"/>
            <a:cs typeface="Arial" panose="020B0604020202020204" pitchFamily="34" charset="0"/>
          </a:endParaRPr>
        </a:p>
      </dgm:t>
    </dgm:pt>
    <dgm:pt modelId="{C7CA6F44-F50C-4255-B6FA-EDB5AE243E48}" type="pres">
      <dgm:prSet presAssocID="{61677297-52EB-4039-A141-BE26F761C62B}" presName="diagram" presStyleCnt="0">
        <dgm:presLayoutVars>
          <dgm:dir/>
          <dgm:resizeHandles/>
        </dgm:presLayoutVars>
      </dgm:prSet>
      <dgm:spPr/>
    </dgm:pt>
    <dgm:pt modelId="{64BB09B2-1131-4AF1-B747-1F6E5575B1C0}" type="pres">
      <dgm:prSet presAssocID="{4A43F22E-17B1-41ED-B13A-0F2E9B5D0189}" presName="firstNode" presStyleLbl="node1" presStyleIdx="0" presStyleCnt="2" custScaleX="101940" custScaleY="119551">
        <dgm:presLayoutVars>
          <dgm:bulletEnabled val="1"/>
        </dgm:presLayoutVars>
      </dgm:prSet>
      <dgm:spPr/>
    </dgm:pt>
    <dgm:pt modelId="{02839AA1-50BE-4A98-95C2-8B09671A268C}" type="pres">
      <dgm:prSet presAssocID="{0537B4B8-DC2B-431D-AE00-C668F7AFE065}" presName="sibTrans" presStyleLbl="sibTrans2D1" presStyleIdx="0" presStyleCnt="1"/>
      <dgm:spPr/>
    </dgm:pt>
    <dgm:pt modelId="{388AC074-07BD-4DD5-B420-1682FD32EDE3}" type="pres">
      <dgm:prSet presAssocID="{0E7DCC87-401C-4172-868D-8296A24AA173}" presName="lastNode" presStyleLbl="node1" presStyleIdx="1" presStyleCnt="2" custScaleX="107240" custScaleY="125301">
        <dgm:presLayoutVars>
          <dgm:bulletEnabled val="1"/>
        </dgm:presLayoutVars>
      </dgm:prSet>
      <dgm:spPr/>
    </dgm:pt>
  </dgm:ptLst>
  <dgm:cxnLst>
    <dgm:cxn modelId="{56AD1A00-9BD1-49F8-864E-DEDD3A35AA19}" type="presOf" srcId="{0E7DCC87-401C-4172-868D-8296A24AA173}" destId="{388AC074-07BD-4DD5-B420-1682FD32EDE3}" srcOrd="0" destOrd="0" presId="urn:microsoft.com/office/officeart/2005/8/layout/bProcess2"/>
    <dgm:cxn modelId="{4C5D042A-F2B3-4695-BB37-1378881C5B45}" srcId="{61677297-52EB-4039-A141-BE26F761C62B}" destId="{0E7DCC87-401C-4172-868D-8296A24AA173}" srcOrd="1" destOrd="0" parTransId="{4FC48919-5926-4210-B1FB-A7E015C9A129}" sibTransId="{7D5C5452-6651-4E9D-8DFC-52B996D2D5BE}"/>
    <dgm:cxn modelId="{66877F67-788A-480A-8AF6-DB355AE2FE53}" type="presOf" srcId="{0537B4B8-DC2B-431D-AE00-C668F7AFE065}" destId="{02839AA1-50BE-4A98-95C2-8B09671A268C}" srcOrd="0" destOrd="0" presId="urn:microsoft.com/office/officeart/2005/8/layout/bProcess2"/>
    <dgm:cxn modelId="{9940B654-C626-4ED0-B8C3-D428C0BD443B}" type="presOf" srcId="{4A43F22E-17B1-41ED-B13A-0F2E9B5D0189}" destId="{64BB09B2-1131-4AF1-B747-1F6E5575B1C0}" srcOrd="0" destOrd="0" presId="urn:microsoft.com/office/officeart/2005/8/layout/bProcess2"/>
    <dgm:cxn modelId="{DF8849AD-9D81-4114-8A77-0BA66F28A62B}" srcId="{61677297-52EB-4039-A141-BE26F761C62B}" destId="{4A43F22E-17B1-41ED-B13A-0F2E9B5D0189}" srcOrd="0" destOrd="0" parTransId="{EB8B9A39-81A1-4AFD-8EBB-00F7A87597FF}" sibTransId="{0537B4B8-DC2B-431D-AE00-C668F7AFE065}"/>
    <dgm:cxn modelId="{320897CD-F7F1-4597-ABAB-3F700E747B34}" type="presOf" srcId="{61677297-52EB-4039-A141-BE26F761C62B}" destId="{C7CA6F44-F50C-4255-B6FA-EDB5AE243E48}" srcOrd="0" destOrd="0" presId="urn:microsoft.com/office/officeart/2005/8/layout/bProcess2"/>
    <dgm:cxn modelId="{EE3D2324-CC69-47B8-87CC-D3EB0C0B0BA1}" type="presParOf" srcId="{C7CA6F44-F50C-4255-B6FA-EDB5AE243E48}" destId="{64BB09B2-1131-4AF1-B747-1F6E5575B1C0}" srcOrd="0" destOrd="0" presId="urn:microsoft.com/office/officeart/2005/8/layout/bProcess2"/>
    <dgm:cxn modelId="{0680C15A-1B19-47D5-8FF4-442C58D9B8D1}" type="presParOf" srcId="{C7CA6F44-F50C-4255-B6FA-EDB5AE243E48}" destId="{02839AA1-50BE-4A98-95C2-8B09671A268C}" srcOrd="1" destOrd="0" presId="urn:microsoft.com/office/officeart/2005/8/layout/bProcess2"/>
    <dgm:cxn modelId="{F0450F49-DEED-4159-9776-AD50118886E2}" type="presParOf" srcId="{C7CA6F44-F50C-4255-B6FA-EDB5AE243E48}" destId="{388AC074-07BD-4DD5-B420-1682FD32EDE3}" srcOrd="2" destOrd="0" presId="urn:microsoft.com/office/officeart/2005/8/layout/b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921B07A-DE00-4390-8067-C99ED4F12A94}" type="doc">
      <dgm:prSet loTypeId="urn:microsoft.com/office/officeart/2005/8/layout/matrix1" loCatId="matrix" qsTypeId="urn:microsoft.com/office/officeart/2005/8/quickstyle/simple1" qsCatId="simple" csTypeId="urn:microsoft.com/office/officeart/2005/8/colors/accent1_1" csCatId="accent1" phldr="1"/>
      <dgm:spPr/>
      <dgm:t>
        <a:bodyPr/>
        <a:lstStyle/>
        <a:p>
          <a:endParaRPr lang="en-US"/>
        </a:p>
      </dgm:t>
    </dgm:pt>
    <dgm:pt modelId="{3ADE442D-67E5-4405-829A-5DD5D98169F1}">
      <dgm:prSet phldrT="[Text]" custT="1"/>
      <dgm:spPr>
        <a:solidFill>
          <a:schemeClr val="bg1"/>
        </a:solidFill>
        <a:ln>
          <a:noFill/>
        </a:ln>
      </dgm:spPr>
      <dgm:t>
        <a:bodyPr/>
        <a:lstStyle/>
        <a:p>
          <a:endParaRPr lang="en-US" sz="1200" dirty="0"/>
        </a:p>
      </dgm:t>
    </dgm:pt>
    <dgm:pt modelId="{933B4E08-BD8A-4FC2-8C69-1F677617029C}" type="parTrans" cxnId="{8589F471-F497-4FAD-9BE9-E35A2D68CC57}">
      <dgm:prSet/>
      <dgm:spPr/>
      <dgm:t>
        <a:bodyPr/>
        <a:lstStyle/>
        <a:p>
          <a:endParaRPr lang="en-US" sz="1200"/>
        </a:p>
      </dgm:t>
    </dgm:pt>
    <dgm:pt modelId="{C9FF7100-DFFB-4AF4-97BD-57FA5B7AD9EB}" type="sibTrans" cxnId="{8589F471-F497-4FAD-9BE9-E35A2D68CC57}">
      <dgm:prSet/>
      <dgm:spPr/>
      <dgm:t>
        <a:bodyPr/>
        <a:lstStyle/>
        <a:p>
          <a:endParaRPr lang="en-US" sz="1200"/>
        </a:p>
      </dgm:t>
    </dgm:pt>
    <dgm:pt modelId="{4CE34B0B-F0BD-4087-854A-C31B2CE91F75}">
      <dgm:prSet custT="1"/>
      <dgm:spPr/>
      <dgm:t>
        <a:bodyPr/>
        <a:lstStyle/>
        <a:p>
          <a:pPr algn="ctr"/>
          <a:endParaRPr lang="en-US" sz="1200" dirty="0"/>
        </a:p>
        <a:p>
          <a:pPr algn="ctr"/>
          <a:endParaRPr lang="en-US" sz="1200" dirty="0"/>
        </a:p>
        <a:p>
          <a:pPr algn="ctr"/>
          <a:endParaRPr lang="en-US" sz="1200" dirty="0"/>
        </a:p>
        <a:p>
          <a:pPr algn="ctr"/>
          <a:r>
            <a:rPr lang="en-US" sz="1200" b="1" dirty="0"/>
            <a:t>Purpose</a:t>
          </a:r>
        </a:p>
        <a:p>
          <a:pPr algn="ctr"/>
          <a:r>
            <a:rPr lang="en-US" sz="1200" b="1" dirty="0"/>
            <a:t>Aims / Objectives</a:t>
          </a:r>
        </a:p>
        <a:p>
          <a:pPr algn="ctr"/>
          <a:r>
            <a:rPr lang="en-GB" sz="1200" dirty="0">
              <a:solidFill>
                <a:srgbClr val="FF0000"/>
              </a:solidFill>
            </a:rPr>
            <a:t>(why this project being done</a:t>
          </a:r>
          <a:endParaRPr lang="en-US" sz="1200" dirty="0">
            <a:solidFill>
              <a:srgbClr val="FF0000"/>
            </a:solidFill>
          </a:endParaRPr>
        </a:p>
        <a:p>
          <a:pPr algn="ctr"/>
          <a:r>
            <a:rPr lang="en-US" sz="1200" dirty="0">
              <a:solidFill>
                <a:srgbClr val="FF0000"/>
              </a:solidFill>
            </a:rPr>
            <a:t>What is the result)</a:t>
          </a:r>
        </a:p>
        <a:p>
          <a:pPr algn="l"/>
          <a:endParaRPr lang="en-US" sz="1200" dirty="0"/>
        </a:p>
        <a:p>
          <a:pPr algn="l"/>
          <a:r>
            <a:rPr lang="en-GB" sz="1200" dirty="0"/>
            <a:t>Aim: To continue teaching and learning opportunities for Skills students</a:t>
          </a:r>
          <a:endParaRPr lang="en-US" sz="1200" dirty="0"/>
        </a:p>
        <a:p>
          <a:pPr algn="l"/>
          <a:r>
            <a:rPr lang="en-US" sz="1200" dirty="0"/>
            <a:t>Objectives: </a:t>
          </a:r>
        </a:p>
        <a:p>
          <a:pPr algn="l"/>
          <a:r>
            <a:rPr lang="en-US" sz="1200" dirty="0"/>
            <a:t>Setting online teaching for skills students </a:t>
          </a:r>
        </a:p>
        <a:p>
          <a:pPr algn="l"/>
          <a:r>
            <a:rPr lang="en-US" sz="1200" dirty="0"/>
            <a:t>Provide virtual online support</a:t>
          </a:r>
        </a:p>
        <a:p>
          <a:pPr algn="l"/>
          <a:r>
            <a:rPr lang="en-GB" sz="1200" dirty="0"/>
            <a:t>Keep staff and students safe</a:t>
          </a:r>
          <a:endParaRPr lang="en-US" sz="1200" dirty="0"/>
        </a:p>
        <a:p>
          <a:pPr algn="l"/>
          <a:r>
            <a:rPr lang="en-US" sz="1200" dirty="0"/>
            <a:t>Setting up IT support</a:t>
          </a:r>
        </a:p>
        <a:p>
          <a:pPr algn="l"/>
          <a:endParaRPr lang="en-US" sz="1200" dirty="0"/>
        </a:p>
      </dgm:t>
    </dgm:pt>
    <dgm:pt modelId="{7BD4862F-8B80-479E-9D96-E5B603DA32FE}" type="parTrans" cxnId="{4A292316-EF34-4A8B-AA89-74D480CC193D}">
      <dgm:prSet/>
      <dgm:spPr/>
      <dgm:t>
        <a:bodyPr/>
        <a:lstStyle/>
        <a:p>
          <a:endParaRPr lang="en-US" sz="1200"/>
        </a:p>
      </dgm:t>
    </dgm:pt>
    <dgm:pt modelId="{1E5C9EEF-E94A-4DD5-9B17-F9FDD39C268F}" type="sibTrans" cxnId="{4A292316-EF34-4A8B-AA89-74D480CC193D}">
      <dgm:prSet/>
      <dgm:spPr/>
      <dgm:t>
        <a:bodyPr/>
        <a:lstStyle/>
        <a:p>
          <a:endParaRPr lang="en-US" sz="1200"/>
        </a:p>
      </dgm:t>
    </dgm:pt>
    <dgm:pt modelId="{390524D2-0D2B-41E8-8A7D-9D318998B395}">
      <dgm:prSet custT="1"/>
      <dgm:spPr/>
      <dgm:t>
        <a:bodyPr/>
        <a:lstStyle/>
        <a:p>
          <a:pPr algn="ctr"/>
          <a:endParaRPr lang="en-GB" sz="1200" dirty="0"/>
        </a:p>
        <a:p>
          <a:pPr algn="ctr"/>
          <a:endParaRPr lang="en-GB" sz="1200" dirty="0"/>
        </a:p>
        <a:p>
          <a:pPr algn="ctr"/>
          <a:endParaRPr lang="en-GB" sz="1200" dirty="0"/>
        </a:p>
        <a:p>
          <a:pPr algn="ctr"/>
          <a:r>
            <a:rPr lang="en-GB" sz="1200" b="1" dirty="0"/>
            <a:t>Stakeholders/ Audience </a:t>
          </a:r>
          <a:r>
            <a:rPr lang="en-GB" sz="1200" dirty="0"/>
            <a:t>(Internal/ External/ Primary/ secondary/ Drivers/ Supporters/ Observers)))</a:t>
          </a:r>
        </a:p>
        <a:p>
          <a:pPr algn="ctr"/>
          <a:r>
            <a:rPr lang="en-GB" sz="1200" dirty="0"/>
            <a:t> (</a:t>
          </a:r>
          <a:r>
            <a:rPr lang="en-GB" sz="1200" dirty="0">
              <a:solidFill>
                <a:srgbClr val="FF0000"/>
              </a:solidFill>
            </a:rPr>
            <a:t>Who is it for/ who will benefit/ effected/ involved)</a:t>
          </a:r>
        </a:p>
        <a:p>
          <a:pPr algn="ctr"/>
          <a:endParaRPr lang="en-GB" sz="1200" dirty="0"/>
        </a:p>
        <a:p>
          <a:pPr algn="r"/>
          <a:r>
            <a:rPr lang="en-GB" sz="1200" dirty="0"/>
            <a:t> Staff (lectures, admin, canteen, support, HR) (</a:t>
          </a:r>
          <a:r>
            <a:rPr lang="en-GB" sz="1200" i="1" dirty="0"/>
            <a:t>Drivers</a:t>
          </a:r>
          <a:r>
            <a:rPr lang="en-GB" sz="1200" dirty="0"/>
            <a:t>)</a:t>
          </a:r>
        </a:p>
        <a:p>
          <a:pPr algn="r"/>
          <a:r>
            <a:rPr lang="en-GB" sz="1200" dirty="0"/>
            <a:t> Students (</a:t>
          </a:r>
          <a:r>
            <a:rPr lang="en-GB" sz="1200" i="1" dirty="0"/>
            <a:t>Drivers</a:t>
          </a:r>
          <a:r>
            <a:rPr lang="en-GB" sz="1200" dirty="0"/>
            <a:t>)</a:t>
          </a:r>
        </a:p>
        <a:p>
          <a:pPr algn="r"/>
          <a:r>
            <a:rPr lang="en-GB" sz="1200" dirty="0"/>
            <a:t> Management/ Trustees (</a:t>
          </a:r>
          <a:r>
            <a:rPr lang="en-GB" sz="1200" i="1" dirty="0"/>
            <a:t>Drivers</a:t>
          </a:r>
          <a:r>
            <a:rPr lang="en-GB" sz="1200" dirty="0"/>
            <a:t>/ </a:t>
          </a:r>
          <a:r>
            <a:rPr lang="en-GB" sz="1200" i="1" dirty="0"/>
            <a:t>Supporters</a:t>
          </a:r>
          <a:r>
            <a:rPr lang="en-GB" sz="1200" dirty="0"/>
            <a:t>)</a:t>
          </a:r>
        </a:p>
        <a:p>
          <a:pPr algn="r"/>
          <a:r>
            <a:rPr lang="en-GB" sz="1200" dirty="0"/>
            <a:t> Suppliers (</a:t>
          </a:r>
          <a:r>
            <a:rPr lang="en-GB" sz="1200" i="1" dirty="0"/>
            <a:t>external</a:t>
          </a:r>
          <a:r>
            <a:rPr lang="en-GB" sz="1200" dirty="0"/>
            <a:t>) (</a:t>
          </a:r>
          <a:r>
            <a:rPr lang="en-GB" sz="1200" i="1" dirty="0"/>
            <a:t>supporters</a:t>
          </a:r>
          <a:r>
            <a:rPr lang="en-GB" sz="1200" dirty="0"/>
            <a:t>)</a:t>
          </a:r>
        </a:p>
        <a:p>
          <a:pPr algn="r"/>
          <a:r>
            <a:rPr lang="en-GB" sz="1200" dirty="0"/>
            <a:t> Students finance (external) (</a:t>
          </a:r>
          <a:r>
            <a:rPr lang="en-GB" sz="1200" i="1" dirty="0"/>
            <a:t>Supporters</a:t>
          </a:r>
          <a:r>
            <a:rPr lang="en-GB" sz="1200" dirty="0"/>
            <a:t>)/ </a:t>
          </a:r>
          <a:r>
            <a:rPr lang="en-GB" sz="1200" i="1" dirty="0"/>
            <a:t>Observer</a:t>
          </a:r>
        </a:p>
        <a:p>
          <a:pPr algn="r"/>
          <a:r>
            <a:rPr lang="en-GB" sz="1200" dirty="0"/>
            <a:t> Government (</a:t>
          </a:r>
          <a:r>
            <a:rPr lang="en-GB" sz="1200" i="1" dirty="0"/>
            <a:t>external</a:t>
          </a:r>
          <a:r>
            <a:rPr lang="en-GB" sz="1200" dirty="0"/>
            <a:t>)</a:t>
          </a:r>
        </a:p>
        <a:p>
          <a:pPr algn="r"/>
          <a:r>
            <a:rPr lang="en-GB" sz="1200" dirty="0"/>
            <a:t> Students families (external) Observers</a:t>
          </a:r>
        </a:p>
        <a:p>
          <a:pPr algn="r"/>
          <a:r>
            <a:rPr lang="en-GB" sz="1200" dirty="0"/>
            <a:t> UCAS </a:t>
          </a:r>
          <a:endParaRPr lang="en-US" sz="1200" dirty="0"/>
        </a:p>
      </dgm:t>
    </dgm:pt>
    <dgm:pt modelId="{3900049F-5781-450C-85ED-04EA3CB25624}" type="parTrans" cxnId="{9638F8D3-08EA-4B77-BB3C-0ABB1FDF660D}">
      <dgm:prSet/>
      <dgm:spPr/>
      <dgm:t>
        <a:bodyPr/>
        <a:lstStyle/>
        <a:p>
          <a:endParaRPr lang="en-US" sz="1200"/>
        </a:p>
      </dgm:t>
    </dgm:pt>
    <dgm:pt modelId="{4EE16923-9C2A-4E1C-97C8-3BC1739FA805}" type="sibTrans" cxnId="{9638F8D3-08EA-4B77-BB3C-0ABB1FDF660D}">
      <dgm:prSet/>
      <dgm:spPr/>
      <dgm:t>
        <a:bodyPr/>
        <a:lstStyle/>
        <a:p>
          <a:endParaRPr lang="en-US" sz="1200"/>
        </a:p>
      </dgm:t>
    </dgm:pt>
    <dgm:pt modelId="{6517AA9B-128B-44D8-98E6-BD99DD3D8218}">
      <dgm:prSet custT="1"/>
      <dgm:spPr/>
      <dgm:t>
        <a:bodyPr/>
        <a:lstStyle/>
        <a:p>
          <a:pPr algn="ctr"/>
          <a:r>
            <a:rPr lang="en-US" sz="1200" b="1" dirty="0"/>
            <a:t>Desired/ CSF </a:t>
          </a:r>
          <a:r>
            <a:rPr lang="en-GB" sz="1200" b="1" dirty="0"/>
            <a:t>Desired/ CSF</a:t>
          </a:r>
        </a:p>
        <a:p>
          <a:pPr algn="ctr"/>
          <a:r>
            <a:rPr lang="en-GB" sz="1200" b="0" dirty="0">
              <a:solidFill>
                <a:srgbClr val="FF0000"/>
              </a:solidFill>
            </a:rPr>
            <a:t>(Linked to Goals</a:t>
          </a:r>
        </a:p>
        <a:p>
          <a:pPr algn="ctr"/>
          <a:r>
            <a:rPr lang="en-GB" sz="1200" b="0" dirty="0">
              <a:solidFill>
                <a:srgbClr val="FF0000"/>
              </a:solidFill>
            </a:rPr>
            <a:t>What will make it successful – Measurable/ unmeasurable)</a:t>
          </a:r>
        </a:p>
        <a:p>
          <a:pPr algn="ctr"/>
          <a:endParaRPr lang="en-GB" sz="1200" dirty="0"/>
        </a:p>
        <a:p>
          <a:pPr algn="l"/>
          <a:r>
            <a:rPr lang="en-GB" sz="1200" dirty="0"/>
            <a:t>Getting 145 skills students to successfully complete the modules (measurable)</a:t>
          </a:r>
        </a:p>
        <a:p>
          <a:pPr algn="l"/>
          <a:r>
            <a:rPr lang="en-GB" sz="1200" dirty="0"/>
            <a:t>Provide weekly online classes (measurable- registers)</a:t>
          </a:r>
        </a:p>
        <a:p>
          <a:pPr algn="l"/>
          <a:r>
            <a:rPr lang="en-GB" sz="1200" dirty="0"/>
            <a:t>Able to access online support where necessary </a:t>
          </a:r>
          <a:endParaRPr lang="en-US" sz="1200" dirty="0"/>
        </a:p>
      </dgm:t>
    </dgm:pt>
    <dgm:pt modelId="{2FC70A11-E4A8-4C2A-90D1-199039614639}" type="parTrans" cxnId="{21C6D6E6-1C27-41DE-8B01-5DB240444DAA}">
      <dgm:prSet/>
      <dgm:spPr/>
      <dgm:t>
        <a:bodyPr/>
        <a:lstStyle/>
        <a:p>
          <a:endParaRPr lang="en-US" sz="1200"/>
        </a:p>
      </dgm:t>
    </dgm:pt>
    <dgm:pt modelId="{2BBA03D2-9558-487F-B44E-192000BDDEF7}" type="sibTrans" cxnId="{21C6D6E6-1C27-41DE-8B01-5DB240444DAA}">
      <dgm:prSet/>
      <dgm:spPr/>
      <dgm:t>
        <a:bodyPr/>
        <a:lstStyle/>
        <a:p>
          <a:endParaRPr lang="en-US" sz="1200"/>
        </a:p>
      </dgm:t>
    </dgm:pt>
    <dgm:pt modelId="{E8FC7B73-161D-4015-8447-FE4F4BB99589}">
      <dgm:prSet custT="1"/>
      <dgm:spPr/>
      <dgm:t>
        <a:bodyPr/>
        <a:lstStyle/>
        <a:p>
          <a:r>
            <a:rPr lang="en-GB" sz="1200" b="1" dirty="0"/>
            <a:t>Measure of success</a:t>
          </a:r>
        </a:p>
        <a:p>
          <a:r>
            <a:rPr lang="en-GB" sz="1200" dirty="0"/>
            <a:t>(</a:t>
          </a:r>
          <a:r>
            <a:rPr lang="en-GB" sz="1200" dirty="0">
              <a:solidFill>
                <a:srgbClr val="FF0000"/>
              </a:solidFill>
            </a:rPr>
            <a:t>criterion of success/ when its finished what can be measured, how do I measure success – qualitative/ quantitative)</a:t>
          </a:r>
        </a:p>
        <a:p>
          <a:endParaRPr lang="en-GB" sz="1200" dirty="0"/>
        </a:p>
        <a:p>
          <a:r>
            <a:rPr lang="en-GB" sz="1200" dirty="0"/>
            <a:t>145 students pass the modules X and Y (or at least the same number of students passing as they would if they were on face to face teaching) (</a:t>
          </a:r>
          <a:r>
            <a:rPr lang="en-GB" sz="1200" i="1" dirty="0"/>
            <a:t>Quantitative</a:t>
          </a:r>
          <a:r>
            <a:rPr lang="en-GB" sz="1200" dirty="0"/>
            <a:t>)</a:t>
          </a:r>
        </a:p>
        <a:p>
          <a:r>
            <a:rPr lang="en-GB" sz="1200" dirty="0"/>
            <a:t>Receiving positive feedback from students </a:t>
          </a:r>
          <a:r>
            <a:rPr lang="en-GB" sz="1200" i="1" dirty="0"/>
            <a:t>(qualitative)</a:t>
          </a:r>
        </a:p>
        <a:p>
          <a:r>
            <a:rPr lang="en-GB" sz="1200" dirty="0"/>
            <a:t>Number of students applying to further level</a:t>
          </a:r>
          <a:endParaRPr lang="en-US" sz="1200" dirty="0"/>
        </a:p>
      </dgm:t>
    </dgm:pt>
    <dgm:pt modelId="{81068BEE-7943-4882-940B-4AC3EC416EC7}" type="parTrans" cxnId="{39BCF12E-C24D-42E5-947D-7CC26778840F}">
      <dgm:prSet/>
      <dgm:spPr/>
      <dgm:t>
        <a:bodyPr/>
        <a:lstStyle/>
        <a:p>
          <a:endParaRPr lang="en-US" sz="1200"/>
        </a:p>
      </dgm:t>
    </dgm:pt>
    <dgm:pt modelId="{26C3DF5E-F812-421B-826B-507DD5888D23}" type="sibTrans" cxnId="{39BCF12E-C24D-42E5-947D-7CC26778840F}">
      <dgm:prSet/>
      <dgm:spPr/>
      <dgm:t>
        <a:bodyPr/>
        <a:lstStyle/>
        <a:p>
          <a:endParaRPr lang="en-US" sz="1200"/>
        </a:p>
      </dgm:t>
    </dgm:pt>
    <dgm:pt modelId="{DFF935E6-91DB-48F9-AF42-58BFA4D24CF4}" type="pres">
      <dgm:prSet presAssocID="{D921B07A-DE00-4390-8067-C99ED4F12A94}" presName="diagram" presStyleCnt="0">
        <dgm:presLayoutVars>
          <dgm:chMax val="1"/>
          <dgm:dir/>
          <dgm:animLvl val="ctr"/>
          <dgm:resizeHandles val="exact"/>
        </dgm:presLayoutVars>
      </dgm:prSet>
      <dgm:spPr/>
    </dgm:pt>
    <dgm:pt modelId="{DDB062CE-0EFF-43F4-A939-5E860E3AA3CE}" type="pres">
      <dgm:prSet presAssocID="{D921B07A-DE00-4390-8067-C99ED4F12A94}" presName="matrix" presStyleCnt="0"/>
      <dgm:spPr/>
    </dgm:pt>
    <dgm:pt modelId="{ABB5F2E0-B9A4-4C42-A0E6-6E4E4C2AA10C}" type="pres">
      <dgm:prSet presAssocID="{D921B07A-DE00-4390-8067-C99ED4F12A94}" presName="tile1" presStyleLbl="node1" presStyleIdx="0" presStyleCnt="4"/>
      <dgm:spPr/>
    </dgm:pt>
    <dgm:pt modelId="{54008BFE-06B7-4FB5-B380-1663226DCC00}" type="pres">
      <dgm:prSet presAssocID="{D921B07A-DE00-4390-8067-C99ED4F12A94}" presName="tile1text" presStyleLbl="node1" presStyleIdx="0" presStyleCnt="4">
        <dgm:presLayoutVars>
          <dgm:chMax val="0"/>
          <dgm:chPref val="0"/>
          <dgm:bulletEnabled val="1"/>
        </dgm:presLayoutVars>
      </dgm:prSet>
      <dgm:spPr/>
    </dgm:pt>
    <dgm:pt modelId="{AAC12F6C-5675-4ABF-AE85-0BF74411A66F}" type="pres">
      <dgm:prSet presAssocID="{D921B07A-DE00-4390-8067-C99ED4F12A94}" presName="tile2" presStyleLbl="node1" presStyleIdx="1" presStyleCnt="4"/>
      <dgm:spPr/>
    </dgm:pt>
    <dgm:pt modelId="{2E7CBD1F-A363-455F-8622-C44562209D60}" type="pres">
      <dgm:prSet presAssocID="{D921B07A-DE00-4390-8067-C99ED4F12A94}" presName="tile2text" presStyleLbl="node1" presStyleIdx="1" presStyleCnt="4">
        <dgm:presLayoutVars>
          <dgm:chMax val="0"/>
          <dgm:chPref val="0"/>
          <dgm:bulletEnabled val="1"/>
        </dgm:presLayoutVars>
      </dgm:prSet>
      <dgm:spPr/>
    </dgm:pt>
    <dgm:pt modelId="{2BADC536-B3C3-4D96-A177-25DD35DBB293}" type="pres">
      <dgm:prSet presAssocID="{D921B07A-DE00-4390-8067-C99ED4F12A94}" presName="tile3" presStyleLbl="node1" presStyleIdx="2" presStyleCnt="4"/>
      <dgm:spPr/>
    </dgm:pt>
    <dgm:pt modelId="{69011310-C75A-4EDC-A190-BD7F1594292B}" type="pres">
      <dgm:prSet presAssocID="{D921B07A-DE00-4390-8067-C99ED4F12A94}" presName="tile3text" presStyleLbl="node1" presStyleIdx="2" presStyleCnt="4">
        <dgm:presLayoutVars>
          <dgm:chMax val="0"/>
          <dgm:chPref val="0"/>
          <dgm:bulletEnabled val="1"/>
        </dgm:presLayoutVars>
      </dgm:prSet>
      <dgm:spPr/>
    </dgm:pt>
    <dgm:pt modelId="{249FF0CA-C984-4909-9BF7-D6A4A9C7486F}" type="pres">
      <dgm:prSet presAssocID="{D921B07A-DE00-4390-8067-C99ED4F12A94}" presName="tile4" presStyleLbl="node1" presStyleIdx="3" presStyleCnt="4"/>
      <dgm:spPr/>
    </dgm:pt>
    <dgm:pt modelId="{C85F0112-8CF4-4638-90E0-B83CF34FE438}" type="pres">
      <dgm:prSet presAssocID="{D921B07A-DE00-4390-8067-C99ED4F12A94}" presName="tile4text" presStyleLbl="node1" presStyleIdx="3" presStyleCnt="4">
        <dgm:presLayoutVars>
          <dgm:chMax val="0"/>
          <dgm:chPref val="0"/>
          <dgm:bulletEnabled val="1"/>
        </dgm:presLayoutVars>
      </dgm:prSet>
      <dgm:spPr/>
    </dgm:pt>
    <dgm:pt modelId="{0642DEE4-24F5-4C10-A429-EFFFA1958CCD}" type="pres">
      <dgm:prSet presAssocID="{D921B07A-DE00-4390-8067-C99ED4F12A94}" presName="centerTile" presStyleLbl="fgShp" presStyleIdx="0" presStyleCnt="1">
        <dgm:presLayoutVars>
          <dgm:chMax val="0"/>
          <dgm:chPref val="0"/>
        </dgm:presLayoutVars>
      </dgm:prSet>
      <dgm:spPr/>
    </dgm:pt>
  </dgm:ptLst>
  <dgm:cxnLst>
    <dgm:cxn modelId="{DA42ED01-7D33-4A26-BFF1-5B169FD88B91}" type="presOf" srcId="{D921B07A-DE00-4390-8067-C99ED4F12A94}" destId="{DFF935E6-91DB-48F9-AF42-58BFA4D24CF4}" srcOrd="0" destOrd="0" presId="urn:microsoft.com/office/officeart/2005/8/layout/matrix1"/>
    <dgm:cxn modelId="{88FF7D0D-9F1A-4C0A-8EA0-78D81FA4CF09}" type="presOf" srcId="{390524D2-0D2B-41E8-8A7D-9D318998B395}" destId="{2E7CBD1F-A363-455F-8622-C44562209D60}" srcOrd="1" destOrd="0" presId="urn:microsoft.com/office/officeart/2005/8/layout/matrix1"/>
    <dgm:cxn modelId="{4A292316-EF34-4A8B-AA89-74D480CC193D}" srcId="{3ADE442D-67E5-4405-829A-5DD5D98169F1}" destId="{4CE34B0B-F0BD-4087-854A-C31B2CE91F75}" srcOrd="0" destOrd="0" parTransId="{7BD4862F-8B80-479E-9D96-E5B603DA32FE}" sibTransId="{1E5C9EEF-E94A-4DD5-9B17-F9FDD39C268F}"/>
    <dgm:cxn modelId="{39BCF12E-C24D-42E5-947D-7CC26778840F}" srcId="{3ADE442D-67E5-4405-829A-5DD5D98169F1}" destId="{E8FC7B73-161D-4015-8447-FE4F4BB99589}" srcOrd="3" destOrd="0" parTransId="{81068BEE-7943-4882-940B-4AC3EC416EC7}" sibTransId="{26C3DF5E-F812-421B-826B-507DD5888D23}"/>
    <dgm:cxn modelId="{14CA925B-FFFD-4AB8-9587-090720A28C8A}" type="presOf" srcId="{4CE34B0B-F0BD-4087-854A-C31B2CE91F75}" destId="{ABB5F2E0-B9A4-4C42-A0E6-6E4E4C2AA10C}" srcOrd="0" destOrd="0" presId="urn:microsoft.com/office/officeart/2005/8/layout/matrix1"/>
    <dgm:cxn modelId="{B6AAC05F-3A91-4BF4-A3F9-C8C0D284772E}" type="presOf" srcId="{6517AA9B-128B-44D8-98E6-BD99DD3D8218}" destId="{69011310-C75A-4EDC-A190-BD7F1594292B}" srcOrd="1" destOrd="0" presId="urn:microsoft.com/office/officeart/2005/8/layout/matrix1"/>
    <dgm:cxn modelId="{8589F471-F497-4FAD-9BE9-E35A2D68CC57}" srcId="{D921B07A-DE00-4390-8067-C99ED4F12A94}" destId="{3ADE442D-67E5-4405-829A-5DD5D98169F1}" srcOrd="0" destOrd="0" parTransId="{933B4E08-BD8A-4FC2-8C69-1F677617029C}" sibTransId="{C9FF7100-DFFB-4AF4-97BD-57FA5B7AD9EB}"/>
    <dgm:cxn modelId="{D39CC689-3CC7-4AEB-B0BF-6438E4FF73EB}" type="presOf" srcId="{390524D2-0D2B-41E8-8A7D-9D318998B395}" destId="{AAC12F6C-5675-4ABF-AE85-0BF74411A66F}" srcOrd="0" destOrd="0" presId="urn:microsoft.com/office/officeart/2005/8/layout/matrix1"/>
    <dgm:cxn modelId="{FD6F6B8B-0C82-490A-84A4-E620CE14BB97}" type="presOf" srcId="{3ADE442D-67E5-4405-829A-5DD5D98169F1}" destId="{0642DEE4-24F5-4C10-A429-EFFFA1958CCD}" srcOrd="0" destOrd="0" presId="urn:microsoft.com/office/officeart/2005/8/layout/matrix1"/>
    <dgm:cxn modelId="{31030C99-5CB9-4208-B6D4-31216E0C1D64}" type="presOf" srcId="{6517AA9B-128B-44D8-98E6-BD99DD3D8218}" destId="{2BADC536-B3C3-4D96-A177-25DD35DBB293}" srcOrd="0" destOrd="0" presId="urn:microsoft.com/office/officeart/2005/8/layout/matrix1"/>
    <dgm:cxn modelId="{7613C1A6-809F-431F-9A83-9103F6B2994B}" type="presOf" srcId="{E8FC7B73-161D-4015-8447-FE4F4BB99589}" destId="{249FF0CA-C984-4909-9BF7-D6A4A9C7486F}" srcOrd="0" destOrd="0" presId="urn:microsoft.com/office/officeart/2005/8/layout/matrix1"/>
    <dgm:cxn modelId="{549C51AE-FD5A-4AD2-B275-3EB1A6A66EE5}" type="presOf" srcId="{E8FC7B73-161D-4015-8447-FE4F4BB99589}" destId="{C85F0112-8CF4-4638-90E0-B83CF34FE438}" srcOrd="1" destOrd="0" presId="urn:microsoft.com/office/officeart/2005/8/layout/matrix1"/>
    <dgm:cxn modelId="{9638F8D3-08EA-4B77-BB3C-0ABB1FDF660D}" srcId="{3ADE442D-67E5-4405-829A-5DD5D98169F1}" destId="{390524D2-0D2B-41E8-8A7D-9D318998B395}" srcOrd="1" destOrd="0" parTransId="{3900049F-5781-450C-85ED-04EA3CB25624}" sibTransId="{4EE16923-9C2A-4E1C-97C8-3BC1739FA805}"/>
    <dgm:cxn modelId="{4F01C3E1-D3B1-49B1-8C71-D55B90E02925}" type="presOf" srcId="{4CE34B0B-F0BD-4087-854A-C31B2CE91F75}" destId="{54008BFE-06B7-4FB5-B380-1663226DCC00}" srcOrd="1" destOrd="0" presId="urn:microsoft.com/office/officeart/2005/8/layout/matrix1"/>
    <dgm:cxn modelId="{21C6D6E6-1C27-41DE-8B01-5DB240444DAA}" srcId="{3ADE442D-67E5-4405-829A-5DD5D98169F1}" destId="{6517AA9B-128B-44D8-98E6-BD99DD3D8218}" srcOrd="2" destOrd="0" parTransId="{2FC70A11-E4A8-4C2A-90D1-199039614639}" sibTransId="{2BBA03D2-9558-487F-B44E-192000BDDEF7}"/>
    <dgm:cxn modelId="{8E14741F-7A74-45BD-8073-98996CABB0FD}" type="presParOf" srcId="{DFF935E6-91DB-48F9-AF42-58BFA4D24CF4}" destId="{DDB062CE-0EFF-43F4-A939-5E860E3AA3CE}" srcOrd="0" destOrd="0" presId="urn:microsoft.com/office/officeart/2005/8/layout/matrix1"/>
    <dgm:cxn modelId="{0F3A4296-7C15-49F1-A4FC-A1F6808BCF73}" type="presParOf" srcId="{DDB062CE-0EFF-43F4-A939-5E860E3AA3CE}" destId="{ABB5F2E0-B9A4-4C42-A0E6-6E4E4C2AA10C}" srcOrd="0" destOrd="0" presId="urn:microsoft.com/office/officeart/2005/8/layout/matrix1"/>
    <dgm:cxn modelId="{2F26DAFF-5F9C-4086-9BDA-BC85F338F467}" type="presParOf" srcId="{DDB062CE-0EFF-43F4-A939-5E860E3AA3CE}" destId="{54008BFE-06B7-4FB5-B380-1663226DCC00}" srcOrd="1" destOrd="0" presId="urn:microsoft.com/office/officeart/2005/8/layout/matrix1"/>
    <dgm:cxn modelId="{6BE07069-A0FE-46CC-AB5A-25D8A4F61BE1}" type="presParOf" srcId="{DDB062CE-0EFF-43F4-A939-5E860E3AA3CE}" destId="{AAC12F6C-5675-4ABF-AE85-0BF74411A66F}" srcOrd="2" destOrd="0" presId="urn:microsoft.com/office/officeart/2005/8/layout/matrix1"/>
    <dgm:cxn modelId="{61724B7C-1BB3-4458-9807-008FB67CF603}" type="presParOf" srcId="{DDB062CE-0EFF-43F4-A939-5E860E3AA3CE}" destId="{2E7CBD1F-A363-455F-8622-C44562209D60}" srcOrd="3" destOrd="0" presId="urn:microsoft.com/office/officeart/2005/8/layout/matrix1"/>
    <dgm:cxn modelId="{E7CCF8E9-4346-4463-9495-91416947E6E1}" type="presParOf" srcId="{DDB062CE-0EFF-43F4-A939-5E860E3AA3CE}" destId="{2BADC536-B3C3-4D96-A177-25DD35DBB293}" srcOrd="4" destOrd="0" presId="urn:microsoft.com/office/officeart/2005/8/layout/matrix1"/>
    <dgm:cxn modelId="{B5CE63E8-3A93-4F40-81D5-06E216E3F84F}" type="presParOf" srcId="{DDB062CE-0EFF-43F4-A939-5E860E3AA3CE}" destId="{69011310-C75A-4EDC-A190-BD7F1594292B}" srcOrd="5" destOrd="0" presId="urn:microsoft.com/office/officeart/2005/8/layout/matrix1"/>
    <dgm:cxn modelId="{E736895F-33E6-4DBD-93ED-1D16E5E6A1D4}" type="presParOf" srcId="{DDB062CE-0EFF-43F4-A939-5E860E3AA3CE}" destId="{249FF0CA-C984-4909-9BF7-D6A4A9C7486F}" srcOrd="6" destOrd="0" presId="urn:microsoft.com/office/officeart/2005/8/layout/matrix1"/>
    <dgm:cxn modelId="{AE0BF659-E3A1-447E-ABAB-6BC853804F24}" type="presParOf" srcId="{DDB062CE-0EFF-43F4-A939-5E860E3AA3CE}" destId="{C85F0112-8CF4-4638-90E0-B83CF34FE438}" srcOrd="7" destOrd="0" presId="urn:microsoft.com/office/officeart/2005/8/layout/matrix1"/>
    <dgm:cxn modelId="{1A5E7149-63E4-4021-8692-C80656532F21}" type="presParOf" srcId="{DFF935E6-91DB-48F9-AF42-58BFA4D24CF4}" destId="{0642DEE4-24F5-4C10-A429-EFFFA1958CCD}"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8FC9EF6-6451-4924-879C-94745B4D36C2}" type="doc">
      <dgm:prSet loTypeId="urn:microsoft.com/office/officeart/2005/8/layout/vList2" loCatId="list" qsTypeId="urn:microsoft.com/office/officeart/2005/8/quickstyle/simple5" qsCatId="simple" csTypeId="urn:microsoft.com/office/officeart/2005/8/colors/colorful5" csCatId="colorful"/>
      <dgm:spPr/>
      <dgm:t>
        <a:bodyPr/>
        <a:lstStyle/>
        <a:p>
          <a:endParaRPr lang="en-US"/>
        </a:p>
      </dgm:t>
    </dgm:pt>
    <dgm:pt modelId="{79423994-8256-45FB-A4DC-11F4EDD2EC13}">
      <dgm:prSet/>
      <dgm:spPr/>
      <dgm:t>
        <a:bodyPr/>
        <a:lstStyle/>
        <a:p>
          <a:r>
            <a:rPr lang="en-GB" b="1" dirty="0">
              <a:latin typeface="Arial" panose="020B0604020202020204" pitchFamily="34" charset="0"/>
              <a:cs typeface="Arial" panose="020B0604020202020204" pitchFamily="34" charset="0"/>
            </a:rPr>
            <a:t>Ensures that you don’t miss people that have roles in the project (i.e. those people that need to be informed or involved).</a:t>
          </a:r>
          <a:endParaRPr lang="en-US" b="1" dirty="0">
            <a:latin typeface="Arial" panose="020B0604020202020204" pitchFamily="34" charset="0"/>
            <a:cs typeface="Arial" panose="020B0604020202020204" pitchFamily="34" charset="0"/>
          </a:endParaRPr>
        </a:p>
      </dgm:t>
    </dgm:pt>
    <dgm:pt modelId="{C2100E21-176F-4B26-9751-B8ED17C0AC35}" type="parTrans" cxnId="{AC3E2706-8DD2-4361-A7E1-6170074F2850}">
      <dgm:prSet/>
      <dgm:spPr/>
      <dgm:t>
        <a:bodyPr/>
        <a:lstStyle/>
        <a:p>
          <a:endParaRPr lang="en-US"/>
        </a:p>
      </dgm:t>
    </dgm:pt>
    <dgm:pt modelId="{2E69AF1B-25C8-40F6-A897-8AC594823733}" type="sibTrans" cxnId="{AC3E2706-8DD2-4361-A7E1-6170074F2850}">
      <dgm:prSet/>
      <dgm:spPr/>
      <dgm:t>
        <a:bodyPr/>
        <a:lstStyle/>
        <a:p>
          <a:endParaRPr lang="en-US"/>
        </a:p>
      </dgm:t>
    </dgm:pt>
    <dgm:pt modelId="{14A09CDA-969F-4590-868D-72405B16CABE}">
      <dgm:prSet/>
      <dgm:spPr/>
      <dgm:t>
        <a:bodyPr/>
        <a:lstStyle/>
        <a:p>
          <a:r>
            <a:rPr lang="en-GB" b="1" dirty="0">
              <a:latin typeface="Arial" panose="020B0604020202020204" pitchFamily="34" charset="0"/>
              <a:cs typeface="Arial" panose="020B0604020202020204" pitchFamily="34" charset="0"/>
            </a:rPr>
            <a:t>Ensures you take account of their views if you need to.</a:t>
          </a:r>
          <a:endParaRPr lang="en-US" b="1" dirty="0">
            <a:latin typeface="Arial" panose="020B0604020202020204" pitchFamily="34" charset="0"/>
            <a:cs typeface="Arial" panose="020B0604020202020204" pitchFamily="34" charset="0"/>
          </a:endParaRPr>
        </a:p>
      </dgm:t>
    </dgm:pt>
    <dgm:pt modelId="{21DD8E4B-06C1-4727-BAF2-BB1B239ED6BE}" type="parTrans" cxnId="{48B56328-EBD4-4A72-9927-90C37EA534CF}">
      <dgm:prSet/>
      <dgm:spPr/>
      <dgm:t>
        <a:bodyPr/>
        <a:lstStyle/>
        <a:p>
          <a:endParaRPr lang="en-US"/>
        </a:p>
      </dgm:t>
    </dgm:pt>
    <dgm:pt modelId="{43CC75A1-D588-4098-9BD5-CA59152C1B24}" type="sibTrans" cxnId="{48B56328-EBD4-4A72-9927-90C37EA534CF}">
      <dgm:prSet/>
      <dgm:spPr/>
      <dgm:t>
        <a:bodyPr/>
        <a:lstStyle/>
        <a:p>
          <a:endParaRPr lang="en-US"/>
        </a:p>
      </dgm:t>
    </dgm:pt>
    <dgm:pt modelId="{B246DAFE-904E-4FAE-AEDE-958CD56ED23B}">
      <dgm:prSet/>
      <dgm:spPr/>
      <dgm:t>
        <a:bodyPr/>
        <a:lstStyle/>
        <a:p>
          <a:r>
            <a:rPr lang="en-GB" b="1" dirty="0">
              <a:latin typeface="Arial" panose="020B0604020202020204" pitchFamily="34" charset="0"/>
              <a:cs typeface="Arial" panose="020B0604020202020204" pitchFamily="34" charset="0"/>
            </a:rPr>
            <a:t>Which is not quite the same as ensuring you take account of their views if you want to.</a:t>
          </a:r>
          <a:endParaRPr lang="en-US" b="1" dirty="0">
            <a:latin typeface="Arial" panose="020B0604020202020204" pitchFamily="34" charset="0"/>
            <a:cs typeface="Arial" panose="020B0604020202020204" pitchFamily="34" charset="0"/>
          </a:endParaRPr>
        </a:p>
      </dgm:t>
    </dgm:pt>
    <dgm:pt modelId="{B5C3E2EB-D49B-4E12-8E57-FF9BDB13F273}" type="parTrans" cxnId="{E2BB9845-250A-43B3-A899-305C0FE130A8}">
      <dgm:prSet/>
      <dgm:spPr/>
      <dgm:t>
        <a:bodyPr/>
        <a:lstStyle/>
        <a:p>
          <a:endParaRPr lang="en-US"/>
        </a:p>
      </dgm:t>
    </dgm:pt>
    <dgm:pt modelId="{1D907798-3E8F-4094-ACAB-7F0E4DCF889C}" type="sibTrans" cxnId="{E2BB9845-250A-43B3-A899-305C0FE130A8}">
      <dgm:prSet/>
      <dgm:spPr/>
      <dgm:t>
        <a:bodyPr/>
        <a:lstStyle/>
        <a:p>
          <a:endParaRPr lang="en-US"/>
        </a:p>
      </dgm:t>
    </dgm:pt>
    <dgm:pt modelId="{B4F3F0BA-AE2D-4677-9D28-2771C4411F1B}" type="pres">
      <dgm:prSet presAssocID="{A8FC9EF6-6451-4924-879C-94745B4D36C2}" presName="linear" presStyleCnt="0">
        <dgm:presLayoutVars>
          <dgm:animLvl val="lvl"/>
          <dgm:resizeHandles val="exact"/>
        </dgm:presLayoutVars>
      </dgm:prSet>
      <dgm:spPr/>
    </dgm:pt>
    <dgm:pt modelId="{16C3A3D2-5BAA-4E35-AB75-6933673C62B6}" type="pres">
      <dgm:prSet presAssocID="{79423994-8256-45FB-A4DC-11F4EDD2EC13}" presName="parentText" presStyleLbl="node1" presStyleIdx="0" presStyleCnt="3">
        <dgm:presLayoutVars>
          <dgm:chMax val="0"/>
          <dgm:bulletEnabled val="1"/>
        </dgm:presLayoutVars>
      </dgm:prSet>
      <dgm:spPr/>
    </dgm:pt>
    <dgm:pt modelId="{24C0A697-75EC-46E2-AB83-A72FC61EF0CF}" type="pres">
      <dgm:prSet presAssocID="{2E69AF1B-25C8-40F6-A897-8AC594823733}" presName="spacer" presStyleCnt="0"/>
      <dgm:spPr/>
    </dgm:pt>
    <dgm:pt modelId="{0BFFE7F6-E909-44C3-B4B2-44B9811C71CE}" type="pres">
      <dgm:prSet presAssocID="{14A09CDA-969F-4590-868D-72405B16CABE}" presName="parentText" presStyleLbl="node1" presStyleIdx="1" presStyleCnt="3">
        <dgm:presLayoutVars>
          <dgm:chMax val="0"/>
          <dgm:bulletEnabled val="1"/>
        </dgm:presLayoutVars>
      </dgm:prSet>
      <dgm:spPr/>
    </dgm:pt>
    <dgm:pt modelId="{64C5DE7D-F4FF-482D-B98A-6C652F096C1E}" type="pres">
      <dgm:prSet presAssocID="{43CC75A1-D588-4098-9BD5-CA59152C1B24}" presName="spacer" presStyleCnt="0"/>
      <dgm:spPr/>
    </dgm:pt>
    <dgm:pt modelId="{02FA8722-B43C-4110-8417-74A2F55E5E37}" type="pres">
      <dgm:prSet presAssocID="{B246DAFE-904E-4FAE-AEDE-958CD56ED23B}" presName="parentText" presStyleLbl="node1" presStyleIdx="2" presStyleCnt="3">
        <dgm:presLayoutVars>
          <dgm:chMax val="0"/>
          <dgm:bulletEnabled val="1"/>
        </dgm:presLayoutVars>
      </dgm:prSet>
      <dgm:spPr/>
    </dgm:pt>
  </dgm:ptLst>
  <dgm:cxnLst>
    <dgm:cxn modelId="{AC3E2706-8DD2-4361-A7E1-6170074F2850}" srcId="{A8FC9EF6-6451-4924-879C-94745B4D36C2}" destId="{79423994-8256-45FB-A4DC-11F4EDD2EC13}" srcOrd="0" destOrd="0" parTransId="{C2100E21-176F-4B26-9751-B8ED17C0AC35}" sibTransId="{2E69AF1B-25C8-40F6-A897-8AC594823733}"/>
    <dgm:cxn modelId="{5E5C950F-534B-4458-95AD-E887E2596981}" type="presOf" srcId="{14A09CDA-969F-4590-868D-72405B16CABE}" destId="{0BFFE7F6-E909-44C3-B4B2-44B9811C71CE}" srcOrd="0" destOrd="0" presId="urn:microsoft.com/office/officeart/2005/8/layout/vList2"/>
    <dgm:cxn modelId="{48B56328-EBD4-4A72-9927-90C37EA534CF}" srcId="{A8FC9EF6-6451-4924-879C-94745B4D36C2}" destId="{14A09CDA-969F-4590-868D-72405B16CABE}" srcOrd="1" destOrd="0" parTransId="{21DD8E4B-06C1-4727-BAF2-BB1B239ED6BE}" sibTransId="{43CC75A1-D588-4098-9BD5-CA59152C1B24}"/>
    <dgm:cxn modelId="{7DA74828-5825-40EA-8680-8005E391EC93}" type="presOf" srcId="{79423994-8256-45FB-A4DC-11F4EDD2EC13}" destId="{16C3A3D2-5BAA-4E35-AB75-6933673C62B6}" srcOrd="0" destOrd="0" presId="urn:microsoft.com/office/officeart/2005/8/layout/vList2"/>
    <dgm:cxn modelId="{E2BB9845-250A-43B3-A899-305C0FE130A8}" srcId="{A8FC9EF6-6451-4924-879C-94745B4D36C2}" destId="{B246DAFE-904E-4FAE-AEDE-958CD56ED23B}" srcOrd="2" destOrd="0" parTransId="{B5C3E2EB-D49B-4E12-8E57-FF9BDB13F273}" sibTransId="{1D907798-3E8F-4094-ACAB-7F0E4DCF889C}"/>
    <dgm:cxn modelId="{07AE12AC-80C3-46A0-8115-0E34A30CC909}" type="presOf" srcId="{A8FC9EF6-6451-4924-879C-94745B4D36C2}" destId="{B4F3F0BA-AE2D-4677-9D28-2771C4411F1B}" srcOrd="0" destOrd="0" presId="urn:microsoft.com/office/officeart/2005/8/layout/vList2"/>
    <dgm:cxn modelId="{E56305EE-8AC5-4EA9-A256-12111E0F2A88}" type="presOf" srcId="{B246DAFE-904E-4FAE-AEDE-958CD56ED23B}" destId="{02FA8722-B43C-4110-8417-74A2F55E5E37}" srcOrd="0" destOrd="0" presId="urn:microsoft.com/office/officeart/2005/8/layout/vList2"/>
    <dgm:cxn modelId="{07B21007-FF9D-4D7F-9835-62ADECC28F8F}" type="presParOf" srcId="{B4F3F0BA-AE2D-4677-9D28-2771C4411F1B}" destId="{16C3A3D2-5BAA-4E35-AB75-6933673C62B6}" srcOrd="0" destOrd="0" presId="urn:microsoft.com/office/officeart/2005/8/layout/vList2"/>
    <dgm:cxn modelId="{A8069BCE-7357-4FFC-B6F7-D9A62E687108}" type="presParOf" srcId="{B4F3F0BA-AE2D-4677-9D28-2771C4411F1B}" destId="{24C0A697-75EC-46E2-AB83-A72FC61EF0CF}" srcOrd="1" destOrd="0" presId="urn:microsoft.com/office/officeart/2005/8/layout/vList2"/>
    <dgm:cxn modelId="{347D4106-F47A-498B-92EE-3FA6A83084EB}" type="presParOf" srcId="{B4F3F0BA-AE2D-4677-9D28-2771C4411F1B}" destId="{0BFFE7F6-E909-44C3-B4B2-44B9811C71CE}" srcOrd="2" destOrd="0" presId="urn:microsoft.com/office/officeart/2005/8/layout/vList2"/>
    <dgm:cxn modelId="{A777E261-DDFC-4E80-BFD1-F92BC8F305D5}" type="presParOf" srcId="{B4F3F0BA-AE2D-4677-9D28-2771C4411F1B}" destId="{64C5DE7D-F4FF-482D-B98A-6C652F096C1E}" srcOrd="3" destOrd="0" presId="urn:microsoft.com/office/officeart/2005/8/layout/vList2"/>
    <dgm:cxn modelId="{A0B13749-EC56-4147-B73A-6EF91AAF2E67}" type="presParOf" srcId="{B4F3F0BA-AE2D-4677-9D28-2771C4411F1B}" destId="{02FA8722-B43C-4110-8417-74A2F55E5E37}"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09DCD39-22D5-4A74-B677-81F5CB15A722}"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83E877E0-04EF-4245-AC25-3ADF591B6011}">
      <dgm:prSet/>
      <dgm:spPr/>
      <dgm:t>
        <a:bodyPr/>
        <a:lstStyle/>
        <a:p>
          <a:r>
            <a:rPr lang="en-GB" dirty="0">
              <a:latin typeface="Arial" panose="020B0604020202020204" pitchFamily="34" charset="0"/>
              <a:cs typeface="Arial" panose="020B0604020202020204" pitchFamily="34" charset="0"/>
            </a:rPr>
            <a:t>The prime skill required here of the effective project manager is that of </a:t>
          </a:r>
          <a:r>
            <a:rPr lang="en-GB" b="1" dirty="0">
              <a:latin typeface="Arial" panose="020B0604020202020204" pitchFamily="34" charset="0"/>
              <a:cs typeface="Arial" panose="020B0604020202020204" pitchFamily="34" charset="0"/>
            </a:rPr>
            <a:t>excellent communication skills.</a:t>
          </a:r>
          <a:endParaRPr lang="en-US" dirty="0">
            <a:latin typeface="Arial" panose="020B0604020202020204" pitchFamily="34" charset="0"/>
            <a:cs typeface="Arial" panose="020B0604020202020204" pitchFamily="34" charset="0"/>
          </a:endParaRPr>
        </a:p>
      </dgm:t>
    </dgm:pt>
    <dgm:pt modelId="{303ABB25-360C-4D9F-AA1A-6992C34CE7CE}" type="parTrans" cxnId="{F9E0A5D7-D89D-4D7B-88B2-489618E056D1}">
      <dgm:prSet/>
      <dgm:spPr/>
      <dgm:t>
        <a:bodyPr/>
        <a:lstStyle/>
        <a:p>
          <a:endParaRPr lang="en-US"/>
        </a:p>
      </dgm:t>
    </dgm:pt>
    <dgm:pt modelId="{635497B0-B1D8-465A-9EB5-A898D0D1E1FD}" type="sibTrans" cxnId="{F9E0A5D7-D89D-4D7B-88B2-489618E056D1}">
      <dgm:prSet/>
      <dgm:spPr/>
      <dgm:t>
        <a:bodyPr/>
        <a:lstStyle/>
        <a:p>
          <a:endParaRPr lang="en-US"/>
        </a:p>
      </dgm:t>
    </dgm:pt>
    <dgm:pt modelId="{73A3F63C-BCEA-4475-BBBE-6BD5C80BE892}">
      <dgm:prSet/>
      <dgm:spPr/>
      <dgm:t>
        <a:bodyPr/>
        <a:lstStyle/>
        <a:p>
          <a:r>
            <a:rPr lang="en-GB" dirty="0">
              <a:latin typeface="Arial" panose="020B0604020202020204" pitchFamily="34" charset="0"/>
              <a:cs typeface="Arial" panose="020B0604020202020204" pitchFamily="34" charset="0"/>
            </a:rPr>
            <a:t>One-to-one meetings</a:t>
          </a:r>
          <a:endParaRPr lang="en-US" dirty="0">
            <a:latin typeface="Arial" panose="020B0604020202020204" pitchFamily="34" charset="0"/>
            <a:cs typeface="Arial" panose="020B0604020202020204" pitchFamily="34" charset="0"/>
          </a:endParaRPr>
        </a:p>
      </dgm:t>
    </dgm:pt>
    <dgm:pt modelId="{9E9FFEA4-BEA4-49EE-B67A-DCC4FADB8C10}" type="parTrans" cxnId="{6B5EDED5-F787-4E7A-9435-986D3F62A7F0}">
      <dgm:prSet/>
      <dgm:spPr/>
      <dgm:t>
        <a:bodyPr/>
        <a:lstStyle/>
        <a:p>
          <a:endParaRPr lang="en-US"/>
        </a:p>
      </dgm:t>
    </dgm:pt>
    <dgm:pt modelId="{FF03576F-4C3E-4538-9B92-C802C5368393}" type="sibTrans" cxnId="{6B5EDED5-F787-4E7A-9435-986D3F62A7F0}">
      <dgm:prSet/>
      <dgm:spPr/>
      <dgm:t>
        <a:bodyPr/>
        <a:lstStyle/>
        <a:p>
          <a:endParaRPr lang="en-US"/>
        </a:p>
      </dgm:t>
    </dgm:pt>
    <dgm:pt modelId="{D3D7E2F1-7CF2-413D-8E34-DC50BFFACD32}">
      <dgm:prSet custT="1"/>
      <dgm:spPr/>
      <dgm:t>
        <a:bodyPr/>
        <a:lstStyle/>
        <a:p>
          <a:r>
            <a:rPr lang="en-GB" sz="1800" dirty="0">
              <a:latin typeface="Arial" panose="020B0604020202020204" pitchFamily="34" charset="0"/>
              <a:cs typeface="Arial" panose="020B0604020202020204" pitchFamily="34" charset="0"/>
            </a:rPr>
            <a:t>Group meetings</a:t>
          </a:r>
          <a:endParaRPr lang="en-US" sz="1800" dirty="0">
            <a:latin typeface="Arial" panose="020B0604020202020204" pitchFamily="34" charset="0"/>
            <a:cs typeface="Arial" panose="020B0604020202020204" pitchFamily="34" charset="0"/>
          </a:endParaRPr>
        </a:p>
      </dgm:t>
    </dgm:pt>
    <dgm:pt modelId="{A9EF6114-191E-47F1-8BFE-A3BE3A97AD5C}" type="parTrans" cxnId="{FCF55C9F-173D-4B3E-8E1A-28E910BE65A2}">
      <dgm:prSet/>
      <dgm:spPr/>
      <dgm:t>
        <a:bodyPr/>
        <a:lstStyle/>
        <a:p>
          <a:endParaRPr lang="en-US"/>
        </a:p>
      </dgm:t>
    </dgm:pt>
    <dgm:pt modelId="{E907EE8B-9629-4137-A454-FB87CB267961}" type="sibTrans" cxnId="{FCF55C9F-173D-4B3E-8E1A-28E910BE65A2}">
      <dgm:prSet/>
      <dgm:spPr/>
      <dgm:t>
        <a:bodyPr/>
        <a:lstStyle/>
        <a:p>
          <a:endParaRPr lang="en-US"/>
        </a:p>
      </dgm:t>
    </dgm:pt>
    <dgm:pt modelId="{5E1408BF-AB72-4F65-8E09-B08E6B04260A}">
      <dgm:prSet custT="1"/>
      <dgm:spPr/>
      <dgm:t>
        <a:bodyPr/>
        <a:lstStyle/>
        <a:p>
          <a:r>
            <a:rPr lang="en-GB" sz="1800" dirty="0">
              <a:latin typeface="Arial" panose="020B0604020202020204" pitchFamily="34" charset="0"/>
              <a:cs typeface="Arial" panose="020B0604020202020204" pitchFamily="34" charset="0"/>
            </a:rPr>
            <a:t>Formal and informal written correspondence</a:t>
          </a:r>
          <a:endParaRPr lang="en-US" sz="1800" dirty="0">
            <a:latin typeface="Arial" panose="020B0604020202020204" pitchFamily="34" charset="0"/>
            <a:cs typeface="Arial" panose="020B0604020202020204" pitchFamily="34" charset="0"/>
          </a:endParaRPr>
        </a:p>
      </dgm:t>
    </dgm:pt>
    <dgm:pt modelId="{48D48002-43A3-440A-9C51-81877682D798}" type="parTrans" cxnId="{8739BF1C-1EF5-468F-BCE9-2F8529EE0D18}">
      <dgm:prSet/>
      <dgm:spPr/>
      <dgm:t>
        <a:bodyPr/>
        <a:lstStyle/>
        <a:p>
          <a:endParaRPr lang="en-US"/>
        </a:p>
      </dgm:t>
    </dgm:pt>
    <dgm:pt modelId="{87B91E0B-FE6F-4ED4-BC79-D7B4CD66095A}" type="sibTrans" cxnId="{8739BF1C-1EF5-468F-BCE9-2F8529EE0D18}">
      <dgm:prSet/>
      <dgm:spPr/>
      <dgm:t>
        <a:bodyPr/>
        <a:lstStyle/>
        <a:p>
          <a:endParaRPr lang="en-US"/>
        </a:p>
      </dgm:t>
    </dgm:pt>
    <dgm:pt modelId="{51125DFB-A91D-45D0-8011-D1322832B6C9}">
      <dgm:prSet custT="1"/>
      <dgm:spPr/>
      <dgm:t>
        <a:bodyPr/>
        <a:lstStyle/>
        <a:p>
          <a:r>
            <a:rPr lang="en-GB" sz="1800">
              <a:latin typeface="Arial" panose="020B0604020202020204" pitchFamily="34" charset="0"/>
              <a:cs typeface="Arial" panose="020B0604020202020204" pitchFamily="34" charset="0"/>
            </a:rPr>
            <a:t>Email, telephone correspondence</a:t>
          </a:r>
          <a:endParaRPr lang="en-US" sz="1800">
            <a:latin typeface="Arial" panose="020B0604020202020204" pitchFamily="34" charset="0"/>
            <a:cs typeface="Arial" panose="020B0604020202020204" pitchFamily="34" charset="0"/>
          </a:endParaRPr>
        </a:p>
      </dgm:t>
    </dgm:pt>
    <dgm:pt modelId="{8C9E0A06-6A23-449B-881B-1193A8563A8D}" type="parTrans" cxnId="{9DEB6DB4-1C24-4E13-9E9A-898AA568153E}">
      <dgm:prSet/>
      <dgm:spPr/>
      <dgm:t>
        <a:bodyPr/>
        <a:lstStyle/>
        <a:p>
          <a:endParaRPr lang="en-US"/>
        </a:p>
      </dgm:t>
    </dgm:pt>
    <dgm:pt modelId="{6AFAE546-4B9F-40DE-B44E-6011F533E816}" type="sibTrans" cxnId="{9DEB6DB4-1C24-4E13-9E9A-898AA568153E}">
      <dgm:prSet/>
      <dgm:spPr/>
      <dgm:t>
        <a:bodyPr/>
        <a:lstStyle/>
        <a:p>
          <a:endParaRPr lang="en-US"/>
        </a:p>
      </dgm:t>
    </dgm:pt>
    <dgm:pt modelId="{2382BBA5-4469-4692-B6B5-E6FE5C9ABA75}">
      <dgm:prSet custT="1"/>
      <dgm:spPr/>
      <dgm:t>
        <a:bodyPr/>
        <a:lstStyle/>
        <a:p>
          <a:r>
            <a:rPr lang="en-GB" sz="1800">
              <a:latin typeface="Arial" panose="020B0604020202020204" pitchFamily="34" charset="0"/>
              <a:cs typeface="Arial" panose="020B0604020202020204" pitchFamily="34" charset="0"/>
            </a:rPr>
            <a:t>Marketing publicity</a:t>
          </a:r>
          <a:endParaRPr lang="en-US" sz="1800">
            <a:latin typeface="Arial" panose="020B0604020202020204" pitchFamily="34" charset="0"/>
            <a:cs typeface="Arial" panose="020B0604020202020204" pitchFamily="34" charset="0"/>
          </a:endParaRPr>
        </a:p>
      </dgm:t>
    </dgm:pt>
    <dgm:pt modelId="{30E5C93E-ED89-4F0E-AB02-8BEFB6756C6F}" type="parTrans" cxnId="{6AE324D3-3693-4423-9A64-CCCD64C2D819}">
      <dgm:prSet/>
      <dgm:spPr/>
      <dgm:t>
        <a:bodyPr/>
        <a:lstStyle/>
        <a:p>
          <a:endParaRPr lang="en-US"/>
        </a:p>
      </dgm:t>
    </dgm:pt>
    <dgm:pt modelId="{4256B580-778F-480A-B9A5-9D6789087164}" type="sibTrans" cxnId="{6AE324D3-3693-4423-9A64-CCCD64C2D819}">
      <dgm:prSet/>
      <dgm:spPr/>
      <dgm:t>
        <a:bodyPr/>
        <a:lstStyle/>
        <a:p>
          <a:endParaRPr lang="en-US"/>
        </a:p>
      </dgm:t>
    </dgm:pt>
    <dgm:pt modelId="{72FD3FA8-CAD2-4EBA-8391-CCC501944822}" type="pres">
      <dgm:prSet presAssocID="{D09DCD39-22D5-4A74-B677-81F5CB15A722}" presName="root" presStyleCnt="0">
        <dgm:presLayoutVars>
          <dgm:dir/>
          <dgm:resizeHandles val="exact"/>
        </dgm:presLayoutVars>
      </dgm:prSet>
      <dgm:spPr/>
    </dgm:pt>
    <dgm:pt modelId="{75E59568-0FF8-446F-BDA2-5671BDA8EF4D}" type="pres">
      <dgm:prSet presAssocID="{83E877E0-04EF-4245-AC25-3ADF591B6011}" presName="compNode" presStyleCnt="0"/>
      <dgm:spPr/>
    </dgm:pt>
    <dgm:pt modelId="{F8B0394B-65F2-4402-A127-454AF8141CD1}" type="pres">
      <dgm:prSet presAssocID="{83E877E0-04EF-4245-AC25-3ADF591B6011}" presName="bgRect" presStyleLbl="bgShp" presStyleIdx="0" presStyleCnt="2"/>
      <dgm:spPr/>
    </dgm:pt>
    <dgm:pt modelId="{EDDC63BB-68E6-4702-9275-80F3094ACA1C}" type="pres">
      <dgm:prSet presAssocID="{83E877E0-04EF-4245-AC25-3ADF591B601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72028B5B-5D7B-4828-9D88-2D09E91F3ED1}" type="pres">
      <dgm:prSet presAssocID="{83E877E0-04EF-4245-AC25-3ADF591B6011}" presName="spaceRect" presStyleCnt="0"/>
      <dgm:spPr/>
    </dgm:pt>
    <dgm:pt modelId="{F4286B91-33C1-4877-AE06-D9200858C991}" type="pres">
      <dgm:prSet presAssocID="{83E877E0-04EF-4245-AC25-3ADF591B6011}" presName="parTx" presStyleLbl="revTx" presStyleIdx="0" presStyleCnt="3">
        <dgm:presLayoutVars>
          <dgm:chMax val="0"/>
          <dgm:chPref val="0"/>
        </dgm:presLayoutVars>
      </dgm:prSet>
      <dgm:spPr/>
    </dgm:pt>
    <dgm:pt modelId="{34B407B0-8DB6-4006-927F-FF8E48D81F46}" type="pres">
      <dgm:prSet presAssocID="{635497B0-B1D8-465A-9EB5-A898D0D1E1FD}" presName="sibTrans" presStyleCnt="0"/>
      <dgm:spPr/>
    </dgm:pt>
    <dgm:pt modelId="{F6E1A597-3B25-445F-A153-67CE65D63214}" type="pres">
      <dgm:prSet presAssocID="{73A3F63C-BCEA-4475-BBBE-6BD5C80BE892}" presName="compNode" presStyleCnt="0"/>
      <dgm:spPr/>
    </dgm:pt>
    <dgm:pt modelId="{09D79989-4513-4EF7-AA8A-11675BD7A69D}" type="pres">
      <dgm:prSet presAssocID="{73A3F63C-BCEA-4475-BBBE-6BD5C80BE892}" presName="bgRect" presStyleLbl="bgShp" presStyleIdx="1" presStyleCnt="2"/>
      <dgm:spPr/>
    </dgm:pt>
    <dgm:pt modelId="{588382B2-49AB-44A8-BE46-A3F081232ACA}" type="pres">
      <dgm:prSet presAssocID="{73A3F63C-BCEA-4475-BBBE-6BD5C80BE89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nvelope"/>
        </a:ext>
      </dgm:extLst>
    </dgm:pt>
    <dgm:pt modelId="{5F1845CF-3334-46FC-AD27-606B98732B41}" type="pres">
      <dgm:prSet presAssocID="{73A3F63C-BCEA-4475-BBBE-6BD5C80BE892}" presName="spaceRect" presStyleCnt="0"/>
      <dgm:spPr/>
    </dgm:pt>
    <dgm:pt modelId="{8C5277DD-E276-4A9B-B1F6-F9F70982A11D}" type="pres">
      <dgm:prSet presAssocID="{73A3F63C-BCEA-4475-BBBE-6BD5C80BE892}" presName="parTx" presStyleLbl="revTx" presStyleIdx="1" presStyleCnt="3">
        <dgm:presLayoutVars>
          <dgm:chMax val="0"/>
          <dgm:chPref val="0"/>
        </dgm:presLayoutVars>
      </dgm:prSet>
      <dgm:spPr/>
    </dgm:pt>
    <dgm:pt modelId="{5C77A891-D06D-4697-8AD7-69AC2D86067E}" type="pres">
      <dgm:prSet presAssocID="{73A3F63C-BCEA-4475-BBBE-6BD5C80BE892}" presName="desTx" presStyleLbl="revTx" presStyleIdx="2" presStyleCnt="3">
        <dgm:presLayoutVars/>
      </dgm:prSet>
      <dgm:spPr/>
    </dgm:pt>
  </dgm:ptLst>
  <dgm:cxnLst>
    <dgm:cxn modelId="{BB919C02-A029-445D-A1E6-5339D40628F0}" type="presOf" srcId="{83E877E0-04EF-4245-AC25-3ADF591B6011}" destId="{F4286B91-33C1-4877-AE06-D9200858C991}" srcOrd="0" destOrd="0" presId="urn:microsoft.com/office/officeart/2018/2/layout/IconVerticalSolidList"/>
    <dgm:cxn modelId="{8739BF1C-1EF5-468F-BCE9-2F8529EE0D18}" srcId="{73A3F63C-BCEA-4475-BBBE-6BD5C80BE892}" destId="{5E1408BF-AB72-4F65-8E09-B08E6B04260A}" srcOrd="1" destOrd="0" parTransId="{48D48002-43A3-440A-9C51-81877682D798}" sibTransId="{87B91E0B-FE6F-4ED4-BC79-D7B4CD66095A}"/>
    <dgm:cxn modelId="{F6900764-DDC4-4DC3-ABD0-F2394AA34032}" type="presOf" srcId="{2382BBA5-4469-4692-B6B5-E6FE5C9ABA75}" destId="{5C77A891-D06D-4697-8AD7-69AC2D86067E}" srcOrd="0" destOrd="3" presId="urn:microsoft.com/office/officeart/2018/2/layout/IconVerticalSolidList"/>
    <dgm:cxn modelId="{9C9BE982-62B7-4041-AAC7-EED276148449}" type="presOf" srcId="{5E1408BF-AB72-4F65-8E09-B08E6B04260A}" destId="{5C77A891-D06D-4697-8AD7-69AC2D86067E}" srcOrd="0" destOrd="1" presId="urn:microsoft.com/office/officeart/2018/2/layout/IconVerticalSolidList"/>
    <dgm:cxn modelId="{FCF55C9F-173D-4B3E-8E1A-28E910BE65A2}" srcId="{73A3F63C-BCEA-4475-BBBE-6BD5C80BE892}" destId="{D3D7E2F1-7CF2-413D-8E34-DC50BFFACD32}" srcOrd="0" destOrd="0" parTransId="{A9EF6114-191E-47F1-8BFE-A3BE3A97AD5C}" sibTransId="{E907EE8B-9629-4137-A454-FB87CB267961}"/>
    <dgm:cxn modelId="{3D0F67A6-3C41-4C24-B5F3-26F633A0FC12}" type="presOf" srcId="{73A3F63C-BCEA-4475-BBBE-6BD5C80BE892}" destId="{8C5277DD-E276-4A9B-B1F6-F9F70982A11D}" srcOrd="0" destOrd="0" presId="urn:microsoft.com/office/officeart/2018/2/layout/IconVerticalSolidList"/>
    <dgm:cxn modelId="{9DEB6DB4-1C24-4E13-9E9A-898AA568153E}" srcId="{73A3F63C-BCEA-4475-BBBE-6BD5C80BE892}" destId="{51125DFB-A91D-45D0-8011-D1322832B6C9}" srcOrd="2" destOrd="0" parTransId="{8C9E0A06-6A23-449B-881B-1193A8563A8D}" sibTransId="{6AFAE546-4B9F-40DE-B44E-6011F533E816}"/>
    <dgm:cxn modelId="{87AD22BE-BCA6-4AC6-91B7-5F2B9F785BDF}" type="presOf" srcId="{D09DCD39-22D5-4A74-B677-81F5CB15A722}" destId="{72FD3FA8-CAD2-4EBA-8391-CCC501944822}" srcOrd="0" destOrd="0" presId="urn:microsoft.com/office/officeart/2018/2/layout/IconVerticalSolidList"/>
    <dgm:cxn modelId="{11464FCB-8DC8-46E7-876B-5A3F13CF3FDB}" type="presOf" srcId="{51125DFB-A91D-45D0-8011-D1322832B6C9}" destId="{5C77A891-D06D-4697-8AD7-69AC2D86067E}" srcOrd="0" destOrd="2" presId="urn:microsoft.com/office/officeart/2018/2/layout/IconVerticalSolidList"/>
    <dgm:cxn modelId="{6AE324D3-3693-4423-9A64-CCCD64C2D819}" srcId="{73A3F63C-BCEA-4475-BBBE-6BD5C80BE892}" destId="{2382BBA5-4469-4692-B6B5-E6FE5C9ABA75}" srcOrd="3" destOrd="0" parTransId="{30E5C93E-ED89-4F0E-AB02-8BEFB6756C6F}" sibTransId="{4256B580-778F-480A-B9A5-9D6789087164}"/>
    <dgm:cxn modelId="{6B5EDED5-F787-4E7A-9435-986D3F62A7F0}" srcId="{D09DCD39-22D5-4A74-B677-81F5CB15A722}" destId="{73A3F63C-BCEA-4475-BBBE-6BD5C80BE892}" srcOrd="1" destOrd="0" parTransId="{9E9FFEA4-BEA4-49EE-B67A-DCC4FADB8C10}" sibTransId="{FF03576F-4C3E-4538-9B92-C802C5368393}"/>
    <dgm:cxn modelId="{F9E0A5D7-D89D-4D7B-88B2-489618E056D1}" srcId="{D09DCD39-22D5-4A74-B677-81F5CB15A722}" destId="{83E877E0-04EF-4245-AC25-3ADF591B6011}" srcOrd="0" destOrd="0" parTransId="{303ABB25-360C-4D9F-AA1A-6992C34CE7CE}" sibTransId="{635497B0-B1D8-465A-9EB5-A898D0D1E1FD}"/>
    <dgm:cxn modelId="{0EE6A9E2-E728-4D46-B3E6-32CCB682A716}" type="presOf" srcId="{D3D7E2F1-7CF2-413D-8E34-DC50BFFACD32}" destId="{5C77A891-D06D-4697-8AD7-69AC2D86067E}" srcOrd="0" destOrd="0" presId="urn:microsoft.com/office/officeart/2018/2/layout/IconVerticalSolidList"/>
    <dgm:cxn modelId="{65D3D289-4A4C-4BED-B77D-100E39D78240}" type="presParOf" srcId="{72FD3FA8-CAD2-4EBA-8391-CCC501944822}" destId="{75E59568-0FF8-446F-BDA2-5671BDA8EF4D}" srcOrd="0" destOrd="0" presId="urn:microsoft.com/office/officeart/2018/2/layout/IconVerticalSolidList"/>
    <dgm:cxn modelId="{02248276-4A75-484D-B868-297DE14C659E}" type="presParOf" srcId="{75E59568-0FF8-446F-BDA2-5671BDA8EF4D}" destId="{F8B0394B-65F2-4402-A127-454AF8141CD1}" srcOrd="0" destOrd="0" presId="urn:microsoft.com/office/officeart/2018/2/layout/IconVerticalSolidList"/>
    <dgm:cxn modelId="{6E889599-BE74-4142-BD89-F16727DFF4DD}" type="presParOf" srcId="{75E59568-0FF8-446F-BDA2-5671BDA8EF4D}" destId="{EDDC63BB-68E6-4702-9275-80F3094ACA1C}" srcOrd="1" destOrd="0" presId="urn:microsoft.com/office/officeart/2018/2/layout/IconVerticalSolidList"/>
    <dgm:cxn modelId="{C398E8E8-F9B0-4280-AD3F-4D99389C34A5}" type="presParOf" srcId="{75E59568-0FF8-446F-BDA2-5671BDA8EF4D}" destId="{72028B5B-5D7B-4828-9D88-2D09E91F3ED1}" srcOrd="2" destOrd="0" presId="urn:microsoft.com/office/officeart/2018/2/layout/IconVerticalSolidList"/>
    <dgm:cxn modelId="{998AA50B-4720-427D-AC41-9ED8361264BB}" type="presParOf" srcId="{75E59568-0FF8-446F-BDA2-5671BDA8EF4D}" destId="{F4286B91-33C1-4877-AE06-D9200858C991}" srcOrd="3" destOrd="0" presId="urn:microsoft.com/office/officeart/2018/2/layout/IconVerticalSolidList"/>
    <dgm:cxn modelId="{0738F957-D98B-4B49-95B4-FD87F00DBA17}" type="presParOf" srcId="{72FD3FA8-CAD2-4EBA-8391-CCC501944822}" destId="{34B407B0-8DB6-4006-927F-FF8E48D81F46}" srcOrd="1" destOrd="0" presId="urn:microsoft.com/office/officeart/2018/2/layout/IconVerticalSolidList"/>
    <dgm:cxn modelId="{597D5A49-FCD5-4450-B321-A92A11BBFAC1}" type="presParOf" srcId="{72FD3FA8-CAD2-4EBA-8391-CCC501944822}" destId="{F6E1A597-3B25-445F-A153-67CE65D63214}" srcOrd="2" destOrd="0" presId="urn:microsoft.com/office/officeart/2018/2/layout/IconVerticalSolidList"/>
    <dgm:cxn modelId="{D6320547-D7D3-4A60-9196-3CCAD6CF9297}" type="presParOf" srcId="{F6E1A597-3B25-445F-A153-67CE65D63214}" destId="{09D79989-4513-4EF7-AA8A-11675BD7A69D}" srcOrd="0" destOrd="0" presId="urn:microsoft.com/office/officeart/2018/2/layout/IconVerticalSolidList"/>
    <dgm:cxn modelId="{1318BBB3-351F-480D-AF68-B1E6CB00C403}" type="presParOf" srcId="{F6E1A597-3B25-445F-A153-67CE65D63214}" destId="{588382B2-49AB-44A8-BE46-A3F081232ACA}" srcOrd="1" destOrd="0" presId="urn:microsoft.com/office/officeart/2018/2/layout/IconVerticalSolidList"/>
    <dgm:cxn modelId="{B23B0D3B-D14E-402D-B675-4B499C6FC916}" type="presParOf" srcId="{F6E1A597-3B25-445F-A153-67CE65D63214}" destId="{5F1845CF-3334-46FC-AD27-606B98732B41}" srcOrd="2" destOrd="0" presId="urn:microsoft.com/office/officeart/2018/2/layout/IconVerticalSolidList"/>
    <dgm:cxn modelId="{3A93B656-72D7-4359-94C0-B13CFC2ED010}" type="presParOf" srcId="{F6E1A597-3B25-445F-A153-67CE65D63214}" destId="{8C5277DD-E276-4A9B-B1F6-F9F70982A11D}" srcOrd="3" destOrd="0" presId="urn:microsoft.com/office/officeart/2018/2/layout/IconVerticalSolidList"/>
    <dgm:cxn modelId="{2A7F0519-77DD-4650-86B8-98448933B936}" type="presParOf" srcId="{F6E1A597-3B25-445F-A153-67CE65D63214}" destId="{5C77A891-D06D-4697-8AD7-69AC2D86067E}" srcOrd="4"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26E7366-FF27-4FB9-948D-0F43DDBA6FB3}"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92492820-EA80-4C6E-8DD5-8FB44DBD6E5E}">
      <dgm:prSet/>
      <dgm:spPr/>
      <dgm:t>
        <a:bodyPr/>
        <a:lstStyle/>
        <a:p>
          <a:r>
            <a:rPr lang="en-GB" dirty="0">
              <a:latin typeface="Arial" panose="020B0604020202020204" pitchFamily="34" charset="0"/>
              <a:cs typeface="Arial" panose="020B0604020202020204" pitchFamily="34" charset="0"/>
            </a:rPr>
            <a:t>Some of the </a:t>
          </a:r>
          <a:r>
            <a:rPr lang="en-GB" b="1" dirty="0">
              <a:solidFill>
                <a:srgbClr val="7030A0"/>
              </a:solidFill>
              <a:latin typeface="Arial" panose="020B0604020202020204" pitchFamily="34" charset="0"/>
              <a:cs typeface="Arial" panose="020B0604020202020204" pitchFamily="34" charset="0"/>
            </a:rPr>
            <a:t>Benefits</a:t>
          </a:r>
          <a:r>
            <a:rPr lang="en-GB" dirty="0">
              <a:latin typeface="Arial" panose="020B0604020202020204" pitchFamily="34" charset="0"/>
              <a:cs typeface="Arial" panose="020B0604020202020204" pitchFamily="34" charset="0"/>
            </a:rPr>
            <a:t> of completing a stakeholder analysis are:</a:t>
          </a:r>
          <a:endParaRPr lang="en-US" dirty="0">
            <a:latin typeface="Arial" panose="020B0604020202020204" pitchFamily="34" charset="0"/>
            <a:cs typeface="Arial" panose="020B0604020202020204" pitchFamily="34" charset="0"/>
          </a:endParaRPr>
        </a:p>
      </dgm:t>
    </dgm:pt>
    <dgm:pt modelId="{DBD41F62-CD8B-4ABE-BA1D-6756E7446514}" type="parTrans" cxnId="{E3B445E1-DECF-457B-A76E-31F9E636291D}">
      <dgm:prSet/>
      <dgm:spPr/>
      <dgm:t>
        <a:bodyPr/>
        <a:lstStyle/>
        <a:p>
          <a:endParaRPr lang="en-US">
            <a:latin typeface="Arial" panose="020B0604020202020204" pitchFamily="34" charset="0"/>
            <a:cs typeface="Arial" panose="020B0604020202020204" pitchFamily="34" charset="0"/>
          </a:endParaRPr>
        </a:p>
      </dgm:t>
    </dgm:pt>
    <dgm:pt modelId="{4350D395-8AA7-4A9B-B5A8-5528ECB3639A}" type="sibTrans" cxnId="{E3B445E1-DECF-457B-A76E-31F9E636291D}">
      <dgm:prSet/>
      <dgm:spPr/>
      <dgm:t>
        <a:bodyPr/>
        <a:lstStyle/>
        <a:p>
          <a:endParaRPr lang="en-US">
            <a:latin typeface="Arial" panose="020B0604020202020204" pitchFamily="34" charset="0"/>
            <a:cs typeface="Arial" panose="020B0604020202020204" pitchFamily="34" charset="0"/>
          </a:endParaRPr>
        </a:p>
      </dgm:t>
    </dgm:pt>
    <dgm:pt modelId="{8D5E507F-9BE9-4EDB-B08B-9E41B55146AC}">
      <dgm:prSet/>
      <dgm:spPr/>
      <dgm:t>
        <a:bodyPr/>
        <a:lstStyle/>
        <a:p>
          <a:r>
            <a:rPr lang="en-GB" dirty="0">
              <a:latin typeface="Arial" panose="020B0604020202020204" pitchFamily="34" charset="0"/>
              <a:cs typeface="Arial" panose="020B0604020202020204" pitchFamily="34" charset="0"/>
            </a:rPr>
            <a:t>Get to know stakeholders and prioritise.</a:t>
          </a:r>
          <a:endParaRPr lang="en-US" dirty="0">
            <a:latin typeface="Arial" panose="020B0604020202020204" pitchFamily="34" charset="0"/>
            <a:cs typeface="Arial" panose="020B0604020202020204" pitchFamily="34" charset="0"/>
          </a:endParaRPr>
        </a:p>
      </dgm:t>
    </dgm:pt>
    <dgm:pt modelId="{D9A39843-A9E3-41F4-99FF-A6FBFB8D0297}" type="parTrans" cxnId="{F6B17856-789F-4E47-AB73-B5E03D128FAD}">
      <dgm:prSet/>
      <dgm:spPr/>
      <dgm:t>
        <a:bodyPr/>
        <a:lstStyle/>
        <a:p>
          <a:endParaRPr lang="en-US">
            <a:latin typeface="Arial" panose="020B0604020202020204" pitchFamily="34" charset="0"/>
            <a:cs typeface="Arial" panose="020B0604020202020204" pitchFamily="34" charset="0"/>
          </a:endParaRPr>
        </a:p>
      </dgm:t>
    </dgm:pt>
    <dgm:pt modelId="{BB32BF5D-CD1B-4869-B588-91C19FD06156}" type="sibTrans" cxnId="{F6B17856-789F-4E47-AB73-B5E03D128FAD}">
      <dgm:prSet/>
      <dgm:spPr/>
      <dgm:t>
        <a:bodyPr/>
        <a:lstStyle/>
        <a:p>
          <a:endParaRPr lang="en-US">
            <a:latin typeface="Arial" panose="020B0604020202020204" pitchFamily="34" charset="0"/>
            <a:cs typeface="Arial" panose="020B0604020202020204" pitchFamily="34" charset="0"/>
          </a:endParaRPr>
        </a:p>
      </dgm:t>
    </dgm:pt>
    <dgm:pt modelId="{90088B13-ABAE-4097-A0DF-998699C12E82}">
      <dgm:prSet/>
      <dgm:spPr/>
      <dgm:t>
        <a:bodyPr/>
        <a:lstStyle/>
        <a:p>
          <a:r>
            <a:rPr lang="en-GB" dirty="0">
              <a:latin typeface="Arial" panose="020B0604020202020204" pitchFamily="34" charset="0"/>
              <a:cs typeface="Arial" panose="020B0604020202020204" pitchFamily="34" charset="0"/>
            </a:rPr>
            <a:t>Determine importance, power and interests.</a:t>
          </a:r>
          <a:endParaRPr lang="en-US" dirty="0">
            <a:latin typeface="Arial" panose="020B0604020202020204" pitchFamily="34" charset="0"/>
            <a:cs typeface="Arial" panose="020B0604020202020204" pitchFamily="34" charset="0"/>
          </a:endParaRPr>
        </a:p>
      </dgm:t>
    </dgm:pt>
    <dgm:pt modelId="{7FB4FF0B-0DCC-4FCB-815F-0B10D0F04A4E}" type="parTrans" cxnId="{8DA912B0-0280-4D52-9934-EA28E67B7A64}">
      <dgm:prSet/>
      <dgm:spPr/>
      <dgm:t>
        <a:bodyPr/>
        <a:lstStyle/>
        <a:p>
          <a:endParaRPr lang="en-US">
            <a:latin typeface="Arial" panose="020B0604020202020204" pitchFamily="34" charset="0"/>
            <a:cs typeface="Arial" panose="020B0604020202020204" pitchFamily="34" charset="0"/>
          </a:endParaRPr>
        </a:p>
      </dgm:t>
    </dgm:pt>
    <dgm:pt modelId="{DEB98A35-BADC-4094-AE16-A23F105B57F6}" type="sibTrans" cxnId="{8DA912B0-0280-4D52-9934-EA28E67B7A64}">
      <dgm:prSet/>
      <dgm:spPr/>
      <dgm:t>
        <a:bodyPr/>
        <a:lstStyle/>
        <a:p>
          <a:endParaRPr lang="en-US">
            <a:latin typeface="Arial" panose="020B0604020202020204" pitchFamily="34" charset="0"/>
            <a:cs typeface="Arial" panose="020B0604020202020204" pitchFamily="34" charset="0"/>
          </a:endParaRPr>
        </a:p>
      </dgm:t>
    </dgm:pt>
    <dgm:pt modelId="{CD5636EE-A6FA-454C-89ED-AF8EBF9658C9}">
      <dgm:prSet/>
      <dgm:spPr/>
      <dgm:t>
        <a:bodyPr/>
        <a:lstStyle/>
        <a:p>
          <a:r>
            <a:rPr lang="en-GB" dirty="0">
              <a:latin typeface="Arial" panose="020B0604020202020204" pitchFamily="34" charset="0"/>
              <a:cs typeface="Arial" panose="020B0604020202020204" pitchFamily="34" charset="0"/>
            </a:rPr>
            <a:t>Better managed relationships.</a:t>
          </a:r>
          <a:endParaRPr lang="en-US" dirty="0">
            <a:latin typeface="Arial" panose="020B0604020202020204" pitchFamily="34" charset="0"/>
            <a:cs typeface="Arial" panose="020B0604020202020204" pitchFamily="34" charset="0"/>
          </a:endParaRPr>
        </a:p>
      </dgm:t>
    </dgm:pt>
    <dgm:pt modelId="{54156AB5-9966-4A6D-B9E2-D7F9484F8FF3}" type="parTrans" cxnId="{7F903F03-F3E9-49D9-8E0C-694F8577B12B}">
      <dgm:prSet/>
      <dgm:spPr/>
      <dgm:t>
        <a:bodyPr/>
        <a:lstStyle/>
        <a:p>
          <a:endParaRPr lang="en-US">
            <a:latin typeface="Arial" panose="020B0604020202020204" pitchFamily="34" charset="0"/>
            <a:cs typeface="Arial" panose="020B0604020202020204" pitchFamily="34" charset="0"/>
          </a:endParaRPr>
        </a:p>
      </dgm:t>
    </dgm:pt>
    <dgm:pt modelId="{191838CB-A4A9-4AE9-8435-37CDB4A2C836}" type="sibTrans" cxnId="{7F903F03-F3E9-49D9-8E0C-694F8577B12B}">
      <dgm:prSet/>
      <dgm:spPr/>
      <dgm:t>
        <a:bodyPr/>
        <a:lstStyle/>
        <a:p>
          <a:endParaRPr lang="en-US">
            <a:latin typeface="Arial" panose="020B0604020202020204" pitchFamily="34" charset="0"/>
            <a:cs typeface="Arial" panose="020B0604020202020204" pitchFamily="34" charset="0"/>
          </a:endParaRPr>
        </a:p>
      </dgm:t>
    </dgm:pt>
    <dgm:pt modelId="{044BDF77-12EB-46E7-B259-B94180ACC5C2}">
      <dgm:prSet/>
      <dgm:spPr/>
      <dgm:t>
        <a:bodyPr/>
        <a:lstStyle/>
        <a:p>
          <a:r>
            <a:rPr lang="en-GB" dirty="0">
              <a:latin typeface="Arial" panose="020B0604020202020204" pitchFamily="34" charset="0"/>
              <a:cs typeface="Arial" panose="020B0604020202020204" pitchFamily="34" charset="0"/>
            </a:rPr>
            <a:t>Risks identified.</a:t>
          </a:r>
          <a:endParaRPr lang="en-US" dirty="0">
            <a:latin typeface="Arial" panose="020B0604020202020204" pitchFamily="34" charset="0"/>
            <a:cs typeface="Arial" panose="020B0604020202020204" pitchFamily="34" charset="0"/>
          </a:endParaRPr>
        </a:p>
      </dgm:t>
    </dgm:pt>
    <dgm:pt modelId="{9A948F61-AD2B-49A0-B15C-15C2701A507E}" type="parTrans" cxnId="{68D34631-847A-4931-978E-D30EA14F26D7}">
      <dgm:prSet/>
      <dgm:spPr/>
      <dgm:t>
        <a:bodyPr/>
        <a:lstStyle/>
        <a:p>
          <a:endParaRPr lang="en-US">
            <a:latin typeface="Arial" panose="020B0604020202020204" pitchFamily="34" charset="0"/>
            <a:cs typeface="Arial" panose="020B0604020202020204" pitchFamily="34" charset="0"/>
          </a:endParaRPr>
        </a:p>
      </dgm:t>
    </dgm:pt>
    <dgm:pt modelId="{33ECD18C-936A-46F0-A175-A6387C0835AE}" type="sibTrans" cxnId="{68D34631-847A-4931-978E-D30EA14F26D7}">
      <dgm:prSet/>
      <dgm:spPr/>
      <dgm:t>
        <a:bodyPr/>
        <a:lstStyle/>
        <a:p>
          <a:endParaRPr lang="en-US">
            <a:latin typeface="Arial" panose="020B0604020202020204" pitchFamily="34" charset="0"/>
            <a:cs typeface="Arial" panose="020B0604020202020204" pitchFamily="34" charset="0"/>
          </a:endParaRPr>
        </a:p>
      </dgm:t>
    </dgm:pt>
    <dgm:pt modelId="{D49EF553-AF64-4A30-9682-71C382AB5E4B}">
      <dgm:prSet/>
      <dgm:spPr/>
      <dgm:t>
        <a:bodyPr/>
        <a:lstStyle/>
        <a:p>
          <a:r>
            <a:rPr lang="en-GB" dirty="0">
              <a:latin typeface="Arial" panose="020B0604020202020204" pitchFamily="34" charset="0"/>
              <a:cs typeface="Arial" panose="020B0604020202020204" pitchFamily="34" charset="0"/>
            </a:rPr>
            <a:t>Make better strategies and decisions.</a:t>
          </a:r>
          <a:endParaRPr lang="en-US" dirty="0">
            <a:latin typeface="Arial" panose="020B0604020202020204" pitchFamily="34" charset="0"/>
            <a:cs typeface="Arial" panose="020B0604020202020204" pitchFamily="34" charset="0"/>
          </a:endParaRPr>
        </a:p>
      </dgm:t>
    </dgm:pt>
    <dgm:pt modelId="{FC6A3A83-2BC9-4661-8D50-BAE70F4CD7AB}" type="parTrans" cxnId="{D9108569-6A1A-4CB7-98CD-2FB4284FD7B5}">
      <dgm:prSet/>
      <dgm:spPr/>
      <dgm:t>
        <a:bodyPr/>
        <a:lstStyle/>
        <a:p>
          <a:endParaRPr lang="en-US">
            <a:latin typeface="Arial" panose="020B0604020202020204" pitchFamily="34" charset="0"/>
            <a:cs typeface="Arial" panose="020B0604020202020204" pitchFamily="34" charset="0"/>
          </a:endParaRPr>
        </a:p>
      </dgm:t>
    </dgm:pt>
    <dgm:pt modelId="{C7BC5555-1C41-469B-A803-4AA84E3887FA}" type="sibTrans" cxnId="{D9108569-6A1A-4CB7-98CD-2FB4284FD7B5}">
      <dgm:prSet/>
      <dgm:spPr/>
      <dgm:t>
        <a:bodyPr/>
        <a:lstStyle/>
        <a:p>
          <a:endParaRPr lang="en-US">
            <a:latin typeface="Arial" panose="020B0604020202020204" pitchFamily="34" charset="0"/>
            <a:cs typeface="Arial" panose="020B0604020202020204" pitchFamily="34" charset="0"/>
          </a:endParaRPr>
        </a:p>
      </dgm:t>
    </dgm:pt>
    <dgm:pt modelId="{4F3780D9-7405-46C2-8108-0EE9DF452D2F}">
      <dgm:prSet/>
      <dgm:spPr/>
      <dgm:t>
        <a:bodyPr/>
        <a:lstStyle/>
        <a:p>
          <a:r>
            <a:rPr lang="en-GB" b="1" dirty="0">
              <a:solidFill>
                <a:srgbClr val="FF0000"/>
              </a:solidFill>
              <a:latin typeface="Arial" panose="020B0604020202020204" pitchFamily="34" charset="0"/>
              <a:cs typeface="Arial" panose="020B0604020202020204" pitchFamily="34" charset="0"/>
            </a:rPr>
            <a:t>Limitations </a:t>
          </a:r>
          <a:r>
            <a:rPr lang="en-GB" dirty="0">
              <a:latin typeface="Arial" panose="020B0604020202020204" pitchFamily="34" charset="0"/>
              <a:cs typeface="Arial" panose="020B0604020202020204" pitchFamily="34" charset="0"/>
            </a:rPr>
            <a:t>are:</a:t>
          </a:r>
          <a:endParaRPr lang="en-US" dirty="0">
            <a:latin typeface="Arial" panose="020B0604020202020204" pitchFamily="34" charset="0"/>
            <a:cs typeface="Arial" panose="020B0604020202020204" pitchFamily="34" charset="0"/>
          </a:endParaRPr>
        </a:p>
      </dgm:t>
    </dgm:pt>
    <dgm:pt modelId="{2047FE36-C539-47D2-8046-9ABCDA2BCCC7}" type="parTrans" cxnId="{7E730709-17BA-40F9-B18E-3FF844A0C359}">
      <dgm:prSet/>
      <dgm:spPr/>
      <dgm:t>
        <a:bodyPr/>
        <a:lstStyle/>
        <a:p>
          <a:endParaRPr lang="en-US">
            <a:latin typeface="Arial" panose="020B0604020202020204" pitchFamily="34" charset="0"/>
            <a:cs typeface="Arial" panose="020B0604020202020204" pitchFamily="34" charset="0"/>
          </a:endParaRPr>
        </a:p>
      </dgm:t>
    </dgm:pt>
    <dgm:pt modelId="{867658B0-0870-477C-8969-A653A9802BE3}" type="sibTrans" cxnId="{7E730709-17BA-40F9-B18E-3FF844A0C359}">
      <dgm:prSet/>
      <dgm:spPr/>
      <dgm:t>
        <a:bodyPr/>
        <a:lstStyle/>
        <a:p>
          <a:endParaRPr lang="en-US">
            <a:latin typeface="Arial" panose="020B0604020202020204" pitchFamily="34" charset="0"/>
            <a:cs typeface="Arial" panose="020B0604020202020204" pitchFamily="34" charset="0"/>
          </a:endParaRPr>
        </a:p>
      </dgm:t>
    </dgm:pt>
    <dgm:pt modelId="{1827A256-4625-4ABA-8287-1BECE5D37236}">
      <dgm:prSet/>
      <dgm:spPr/>
      <dgm:t>
        <a:bodyPr/>
        <a:lstStyle/>
        <a:p>
          <a:r>
            <a:rPr lang="en-GB" dirty="0">
              <a:latin typeface="Arial" panose="020B0604020202020204" pitchFamily="34" charset="0"/>
              <a:cs typeface="Arial" panose="020B0604020202020204" pitchFamily="34" charset="0"/>
            </a:rPr>
            <a:t>Best done on a continuous basis.</a:t>
          </a:r>
          <a:endParaRPr lang="en-US" dirty="0">
            <a:latin typeface="Arial" panose="020B0604020202020204" pitchFamily="34" charset="0"/>
            <a:cs typeface="Arial" panose="020B0604020202020204" pitchFamily="34" charset="0"/>
          </a:endParaRPr>
        </a:p>
      </dgm:t>
    </dgm:pt>
    <dgm:pt modelId="{0B8BFA9F-E28D-4556-8CBC-D7021880755D}" type="parTrans" cxnId="{E14378CD-07B5-4500-BF0A-58042A875410}">
      <dgm:prSet/>
      <dgm:spPr/>
      <dgm:t>
        <a:bodyPr/>
        <a:lstStyle/>
        <a:p>
          <a:endParaRPr lang="en-US">
            <a:latin typeface="Arial" panose="020B0604020202020204" pitchFamily="34" charset="0"/>
            <a:cs typeface="Arial" panose="020B0604020202020204" pitchFamily="34" charset="0"/>
          </a:endParaRPr>
        </a:p>
      </dgm:t>
    </dgm:pt>
    <dgm:pt modelId="{B11925D8-18D4-456C-9135-5BAF691998E8}" type="sibTrans" cxnId="{E14378CD-07B5-4500-BF0A-58042A875410}">
      <dgm:prSet/>
      <dgm:spPr/>
      <dgm:t>
        <a:bodyPr/>
        <a:lstStyle/>
        <a:p>
          <a:endParaRPr lang="en-US">
            <a:latin typeface="Arial" panose="020B0604020202020204" pitchFamily="34" charset="0"/>
            <a:cs typeface="Arial" panose="020B0604020202020204" pitchFamily="34" charset="0"/>
          </a:endParaRPr>
        </a:p>
      </dgm:t>
    </dgm:pt>
    <dgm:pt modelId="{CA93A804-14BE-4E53-804B-BF7A70363C54}">
      <dgm:prSet/>
      <dgm:spPr/>
      <dgm:t>
        <a:bodyPr/>
        <a:lstStyle/>
        <a:p>
          <a:r>
            <a:rPr lang="en-GB" dirty="0">
              <a:latin typeface="Arial" panose="020B0604020202020204" pitchFamily="34" charset="0"/>
              <a:cs typeface="Arial" panose="020B0604020202020204" pitchFamily="34" charset="0"/>
            </a:rPr>
            <a:t>Assessment of analysis may be subjective.</a:t>
          </a:r>
          <a:endParaRPr lang="en-US" dirty="0">
            <a:latin typeface="Arial" panose="020B0604020202020204" pitchFamily="34" charset="0"/>
            <a:cs typeface="Arial" panose="020B0604020202020204" pitchFamily="34" charset="0"/>
          </a:endParaRPr>
        </a:p>
      </dgm:t>
    </dgm:pt>
    <dgm:pt modelId="{84419655-3001-40E6-9409-64E266610793}" type="parTrans" cxnId="{06715275-E8B9-489E-9318-3793EBA95996}">
      <dgm:prSet/>
      <dgm:spPr/>
      <dgm:t>
        <a:bodyPr/>
        <a:lstStyle/>
        <a:p>
          <a:endParaRPr lang="en-US">
            <a:latin typeface="Arial" panose="020B0604020202020204" pitchFamily="34" charset="0"/>
            <a:cs typeface="Arial" panose="020B0604020202020204" pitchFamily="34" charset="0"/>
          </a:endParaRPr>
        </a:p>
      </dgm:t>
    </dgm:pt>
    <dgm:pt modelId="{5742D8FC-723E-4993-B191-34770C836C4C}" type="sibTrans" cxnId="{06715275-E8B9-489E-9318-3793EBA95996}">
      <dgm:prSet/>
      <dgm:spPr/>
      <dgm:t>
        <a:bodyPr/>
        <a:lstStyle/>
        <a:p>
          <a:endParaRPr lang="en-US">
            <a:latin typeface="Arial" panose="020B0604020202020204" pitchFamily="34" charset="0"/>
            <a:cs typeface="Arial" panose="020B0604020202020204" pitchFamily="34" charset="0"/>
          </a:endParaRPr>
        </a:p>
      </dgm:t>
    </dgm:pt>
    <dgm:pt modelId="{E92A1528-BD06-4E4D-A5BF-4A9D29C10BFF}">
      <dgm:prSet/>
      <dgm:spPr/>
      <dgm:t>
        <a:bodyPr/>
        <a:lstStyle/>
        <a:p>
          <a:r>
            <a:rPr lang="en-GB" dirty="0">
              <a:latin typeface="Arial" panose="020B0604020202020204" pitchFamily="34" charset="0"/>
              <a:cs typeface="Arial" panose="020B0604020202020204" pitchFamily="34" charset="0"/>
            </a:rPr>
            <a:t>May be not all stakeholders interests can be met at the same time.</a:t>
          </a:r>
          <a:endParaRPr lang="en-US" dirty="0">
            <a:latin typeface="Arial" panose="020B0604020202020204" pitchFamily="34" charset="0"/>
            <a:cs typeface="Arial" panose="020B0604020202020204" pitchFamily="34" charset="0"/>
          </a:endParaRPr>
        </a:p>
      </dgm:t>
    </dgm:pt>
    <dgm:pt modelId="{6FC1F9BF-4C6F-4BBA-A636-357D7577E707}" type="parTrans" cxnId="{1FD58A64-6E6C-45C4-9C20-5E782B48E282}">
      <dgm:prSet/>
      <dgm:spPr/>
      <dgm:t>
        <a:bodyPr/>
        <a:lstStyle/>
        <a:p>
          <a:endParaRPr lang="en-US">
            <a:latin typeface="Arial" panose="020B0604020202020204" pitchFamily="34" charset="0"/>
            <a:cs typeface="Arial" panose="020B0604020202020204" pitchFamily="34" charset="0"/>
          </a:endParaRPr>
        </a:p>
      </dgm:t>
    </dgm:pt>
    <dgm:pt modelId="{29E9CCDA-5D93-4785-B5BB-FE1EFAFA1549}" type="sibTrans" cxnId="{1FD58A64-6E6C-45C4-9C20-5E782B48E282}">
      <dgm:prSet/>
      <dgm:spPr/>
      <dgm:t>
        <a:bodyPr/>
        <a:lstStyle/>
        <a:p>
          <a:endParaRPr lang="en-US">
            <a:latin typeface="Arial" panose="020B0604020202020204" pitchFamily="34" charset="0"/>
            <a:cs typeface="Arial" panose="020B0604020202020204" pitchFamily="34" charset="0"/>
          </a:endParaRPr>
        </a:p>
      </dgm:t>
    </dgm:pt>
    <dgm:pt modelId="{25060114-982D-4CDA-B715-88765F29A429}">
      <dgm:prSet/>
      <dgm:spPr/>
      <dgm:t>
        <a:bodyPr/>
        <a:lstStyle/>
        <a:p>
          <a:r>
            <a:rPr lang="en-GB" dirty="0">
              <a:latin typeface="Arial" panose="020B0604020202020204" pitchFamily="34" charset="0"/>
              <a:cs typeface="Arial" panose="020B0604020202020204" pitchFamily="34" charset="0"/>
            </a:rPr>
            <a:t>Focus on most important stakeholders.</a:t>
          </a:r>
          <a:endParaRPr lang="en-US" dirty="0">
            <a:latin typeface="Arial" panose="020B0604020202020204" pitchFamily="34" charset="0"/>
            <a:cs typeface="Arial" panose="020B0604020202020204" pitchFamily="34" charset="0"/>
          </a:endParaRPr>
        </a:p>
      </dgm:t>
    </dgm:pt>
    <dgm:pt modelId="{0D802498-0C61-4CE7-9322-C9560555BF18}" type="parTrans" cxnId="{C067FA6A-F7F5-4A6B-825A-2755591ACBAE}">
      <dgm:prSet/>
      <dgm:spPr/>
      <dgm:t>
        <a:bodyPr/>
        <a:lstStyle/>
        <a:p>
          <a:endParaRPr lang="en-US">
            <a:latin typeface="Arial" panose="020B0604020202020204" pitchFamily="34" charset="0"/>
            <a:cs typeface="Arial" panose="020B0604020202020204" pitchFamily="34" charset="0"/>
          </a:endParaRPr>
        </a:p>
      </dgm:t>
    </dgm:pt>
    <dgm:pt modelId="{D258A2A3-6913-4EBC-B8AB-E676BD61C08B}" type="sibTrans" cxnId="{C067FA6A-F7F5-4A6B-825A-2755591ACBAE}">
      <dgm:prSet/>
      <dgm:spPr/>
      <dgm:t>
        <a:bodyPr/>
        <a:lstStyle/>
        <a:p>
          <a:endParaRPr lang="en-US">
            <a:latin typeface="Arial" panose="020B0604020202020204" pitchFamily="34" charset="0"/>
            <a:cs typeface="Arial" panose="020B0604020202020204" pitchFamily="34" charset="0"/>
          </a:endParaRPr>
        </a:p>
      </dgm:t>
    </dgm:pt>
    <dgm:pt modelId="{F1003539-74F9-418E-B268-2562C9FDB57F}" type="pres">
      <dgm:prSet presAssocID="{626E7366-FF27-4FB9-948D-0F43DDBA6FB3}" presName="Name0" presStyleCnt="0">
        <dgm:presLayoutVars>
          <dgm:dir/>
          <dgm:resizeHandles val="exact"/>
        </dgm:presLayoutVars>
      </dgm:prSet>
      <dgm:spPr/>
    </dgm:pt>
    <dgm:pt modelId="{CE8FEE98-A795-4ACD-A439-278791678C6E}" type="pres">
      <dgm:prSet presAssocID="{92492820-EA80-4C6E-8DD5-8FB44DBD6E5E}" presName="node" presStyleLbl="node1" presStyleIdx="0" presStyleCnt="11">
        <dgm:presLayoutVars>
          <dgm:bulletEnabled val="1"/>
        </dgm:presLayoutVars>
      </dgm:prSet>
      <dgm:spPr/>
    </dgm:pt>
    <dgm:pt modelId="{CB502D5E-8702-4D6C-893D-057C351A5445}" type="pres">
      <dgm:prSet presAssocID="{4350D395-8AA7-4A9B-B5A8-5528ECB3639A}" presName="sibTrans" presStyleLbl="sibTrans1D1" presStyleIdx="0" presStyleCnt="10"/>
      <dgm:spPr/>
    </dgm:pt>
    <dgm:pt modelId="{72015178-9126-44C0-A404-B0EA14A7FC2B}" type="pres">
      <dgm:prSet presAssocID="{4350D395-8AA7-4A9B-B5A8-5528ECB3639A}" presName="connectorText" presStyleLbl="sibTrans1D1" presStyleIdx="0" presStyleCnt="10"/>
      <dgm:spPr/>
    </dgm:pt>
    <dgm:pt modelId="{696FE9B0-4635-4344-9E29-B7D42923A9D2}" type="pres">
      <dgm:prSet presAssocID="{8D5E507F-9BE9-4EDB-B08B-9E41B55146AC}" presName="node" presStyleLbl="node1" presStyleIdx="1" presStyleCnt="11">
        <dgm:presLayoutVars>
          <dgm:bulletEnabled val="1"/>
        </dgm:presLayoutVars>
      </dgm:prSet>
      <dgm:spPr/>
    </dgm:pt>
    <dgm:pt modelId="{3A1B17BB-61FD-4E47-8D96-FCDF2444BFA5}" type="pres">
      <dgm:prSet presAssocID="{BB32BF5D-CD1B-4869-B588-91C19FD06156}" presName="sibTrans" presStyleLbl="sibTrans1D1" presStyleIdx="1" presStyleCnt="10"/>
      <dgm:spPr/>
    </dgm:pt>
    <dgm:pt modelId="{10A0B96F-6443-4B61-87AF-4A39F4E408FD}" type="pres">
      <dgm:prSet presAssocID="{BB32BF5D-CD1B-4869-B588-91C19FD06156}" presName="connectorText" presStyleLbl="sibTrans1D1" presStyleIdx="1" presStyleCnt="10"/>
      <dgm:spPr/>
    </dgm:pt>
    <dgm:pt modelId="{749887DB-C76A-4502-AAE9-E8A9700AE80A}" type="pres">
      <dgm:prSet presAssocID="{90088B13-ABAE-4097-A0DF-998699C12E82}" presName="node" presStyleLbl="node1" presStyleIdx="2" presStyleCnt="11">
        <dgm:presLayoutVars>
          <dgm:bulletEnabled val="1"/>
        </dgm:presLayoutVars>
      </dgm:prSet>
      <dgm:spPr/>
    </dgm:pt>
    <dgm:pt modelId="{7B6C283C-1662-453F-8F6E-CE4984296E19}" type="pres">
      <dgm:prSet presAssocID="{DEB98A35-BADC-4094-AE16-A23F105B57F6}" presName="sibTrans" presStyleLbl="sibTrans1D1" presStyleIdx="2" presStyleCnt="10"/>
      <dgm:spPr/>
    </dgm:pt>
    <dgm:pt modelId="{1259FAE7-870E-4C7F-8D37-4C2D37241006}" type="pres">
      <dgm:prSet presAssocID="{DEB98A35-BADC-4094-AE16-A23F105B57F6}" presName="connectorText" presStyleLbl="sibTrans1D1" presStyleIdx="2" presStyleCnt="10"/>
      <dgm:spPr/>
    </dgm:pt>
    <dgm:pt modelId="{E53739C7-93E8-4D13-8AE1-4E72539FD5CC}" type="pres">
      <dgm:prSet presAssocID="{CD5636EE-A6FA-454C-89ED-AF8EBF9658C9}" presName="node" presStyleLbl="node1" presStyleIdx="3" presStyleCnt="11">
        <dgm:presLayoutVars>
          <dgm:bulletEnabled val="1"/>
        </dgm:presLayoutVars>
      </dgm:prSet>
      <dgm:spPr/>
    </dgm:pt>
    <dgm:pt modelId="{A4426994-AFCF-48D3-A6EA-4DF7950B4D90}" type="pres">
      <dgm:prSet presAssocID="{191838CB-A4A9-4AE9-8435-37CDB4A2C836}" presName="sibTrans" presStyleLbl="sibTrans1D1" presStyleIdx="3" presStyleCnt="10"/>
      <dgm:spPr/>
    </dgm:pt>
    <dgm:pt modelId="{251E873C-6C61-4ECD-A04F-C6181C3E704D}" type="pres">
      <dgm:prSet presAssocID="{191838CB-A4A9-4AE9-8435-37CDB4A2C836}" presName="connectorText" presStyleLbl="sibTrans1D1" presStyleIdx="3" presStyleCnt="10"/>
      <dgm:spPr/>
    </dgm:pt>
    <dgm:pt modelId="{FC175BCB-CCCE-447F-81D9-1575508980D7}" type="pres">
      <dgm:prSet presAssocID="{044BDF77-12EB-46E7-B259-B94180ACC5C2}" presName="node" presStyleLbl="node1" presStyleIdx="4" presStyleCnt="11">
        <dgm:presLayoutVars>
          <dgm:bulletEnabled val="1"/>
        </dgm:presLayoutVars>
      </dgm:prSet>
      <dgm:spPr/>
    </dgm:pt>
    <dgm:pt modelId="{0660DDFD-479C-4C51-9AFF-271E23437F3D}" type="pres">
      <dgm:prSet presAssocID="{33ECD18C-936A-46F0-A175-A6387C0835AE}" presName="sibTrans" presStyleLbl="sibTrans1D1" presStyleIdx="4" presStyleCnt="10"/>
      <dgm:spPr/>
    </dgm:pt>
    <dgm:pt modelId="{2308ADE1-0F46-412C-859F-F53E191BB308}" type="pres">
      <dgm:prSet presAssocID="{33ECD18C-936A-46F0-A175-A6387C0835AE}" presName="connectorText" presStyleLbl="sibTrans1D1" presStyleIdx="4" presStyleCnt="10"/>
      <dgm:spPr/>
    </dgm:pt>
    <dgm:pt modelId="{F4B81448-69DA-4A45-BD4F-740973F0873C}" type="pres">
      <dgm:prSet presAssocID="{D49EF553-AF64-4A30-9682-71C382AB5E4B}" presName="node" presStyleLbl="node1" presStyleIdx="5" presStyleCnt="11">
        <dgm:presLayoutVars>
          <dgm:bulletEnabled val="1"/>
        </dgm:presLayoutVars>
      </dgm:prSet>
      <dgm:spPr/>
    </dgm:pt>
    <dgm:pt modelId="{0EB89BE0-F94D-4225-AEEC-4A8572A63F74}" type="pres">
      <dgm:prSet presAssocID="{C7BC5555-1C41-469B-A803-4AA84E3887FA}" presName="sibTrans" presStyleLbl="sibTrans1D1" presStyleIdx="5" presStyleCnt="10"/>
      <dgm:spPr/>
    </dgm:pt>
    <dgm:pt modelId="{DDBEFD5A-E4BB-4642-B8D0-C2B36DD5300C}" type="pres">
      <dgm:prSet presAssocID="{C7BC5555-1C41-469B-A803-4AA84E3887FA}" presName="connectorText" presStyleLbl="sibTrans1D1" presStyleIdx="5" presStyleCnt="10"/>
      <dgm:spPr/>
    </dgm:pt>
    <dgm:pt modelId="{EECEB49E-26ED-4833-857B-1838D28DD376}" type="pres">
      <dgm:prSet presAssocID="{4F3780D9-7405-46C2-8108-0EE9DF452D2F}" presName="node" presStyleLbl="node1" presStyleIdx="6" presStyleCnt="11">
        <dgm:presLayoutVars>
          <dgm:bulletEnabled val="1"/>
        </dgm:presLayoutVars>
      </dgm:prSet>
      <dgm:spPr/>
    </dgm:pt>
    <dgm:pt modelId="{2E7554D9-9B47-4F52-A734-65CFC265C7F9}" type="pres">
      <dgm:prSet presAssocID="{867658B0-0870-477C-8969-A653A9802BE3}" presName="sibTrans" presStyleLbl="sibTrans1D1" presStyleIdx="6" presStyleCnt="10"/>
      <dgm:spPr/>
    </dgm:pt>
    <dgm:pt modelId="{BDDBF75A-8882-43C8-A38B-E485F66A3699}" type="pres">
      <dgm:prSet presAssocID="{867658B0-0870-477C-8969-A653A9802BE3}" presName="connectorText" presStyleLbl="sibTrans1D1" presStyleIdx="6" presStyleCnt="10"/>
      <dgm:spPr/>
    </dgm:pt>
    <dgm:pt modelId="{D0A58F79-E04E-4968-9166-34ACCA485AB4}" type="pres">
      <dgm:prSet presAssocID="{1827A256-4625-4ABA-8287-1BECE5D37236}" presName="node" presStyleLbl="node1" presStyleIdx="7" presStyleCnt="11">
        <dgm:presLayoutVars>
          <dgm:bulletEnabled val="1"/>
        </dgm:presLayoutVars>
      </dgm:prSet>
      <dgm:spPr/>
    </dgm:pt>
    <dgm:pt modelId="{24FB2D4B-0AA6-4B08-A9D5-AC9F54E314E9}" type="pres">
      <dgm:prSet presAssocID="{B11925D8-18D4-456C-9135-5BAF691998E8}" presName="sibTrans" presStyleLbl="sibTrans1D1" presStyleIdx="7" presStyleCnt="10"/>
      <dgm:spPr/>
    </dgm:pt>
    <dgm:pt modelId="{278716EA-B986-4DCE-99D7-BC253419EFD7}" type="pres">
      <dgm:prSet presAssocID="{B11925D8-18D4-456C-9135-5BAF691998E8}" presName="connectorText" presStyleLbl="sibTrans1D1" presStyleIdx="7" presStyleCnt="10"/>
      <dgm:spPr/>
    </dgm:pt>
    <dgm:pt modelId="{C018D988-7D03-4EE1-9502-9F7CF947094C}" type="pres">
      <dgm:prSet presAssocID="{CA93A804-14BE-4E53-804B-BF7A70363C54}" presName="node" presStyleLbl="node1" presStyleIdx="8" presStyleCnt="11">
        <dgm:presLayoutVars>
          <dgm:bulletEnabled val="1"/>
        </dgm:presLayoutVars>
      </dgm:prSet>
      <dgm:spPr/>
    </dgm:pt>
    <dgm:pt modelId="{0D07D229-64E1-4798-ABE1-5B1B94982752}" type="pres">
      <dgm:prSet presAssocID="{5742D8FC-723E-4993-B191-34770C836C4C}" presName="sibTrans" presStyleLbl="sibTrans1D1" presStyleIdx="8" presStyleCnt="10"/>
      <dgm:spPr/>
    </dgm:pt>
    <dgm:pt modelId="{45668C40-50C8-4B31-A4A1-3800A88CE5CB}" type="pres">
      <dgm:prSet presAssocID="{5742D8FC-723E-4993-B191-34770C836C4C}" presName="connectorText" presStyleLbl="sibTrans1D1" presStyleIdx="8" presStyleCnt="10"/>
      <dgm:spPr/>
    </dgm:pt>
    <dgm:pt modelId="{3E8CCF62-1CDA-4108-8989-3F2FB78A41BF}" type="pres">
      <dgm:prSet presAssocID="{E92A1528-BD06-4E4D-A5BF-4A9D29C10BFF}" presName="node" presStyleLbl="node1" presStyleIdx="9" presStyleCnt="11">
        <dgm:presLayoutVars>
          <dgm:bulletEnabled val="1"/>
        </dgm:presLayoutVars>
      </dgm:prSet>
      <dgm:spPr/>
    </dgm:pt>
    <dgm:pt modelId="{9A0EB3EA-4341-44FD-BD5D-DA489DE1C407}" type="pres">
      <dgm:prSet presAssocID="{29E9CCDA-5D93-4785-B5BB-FE1EFAFA1549}" presName="sibTrans" presStyleLbl="sibTrans1D1" presStyleIdx="9" presStyleCnt="10"/>
      <dgm:spPr/>
    </dgm:pt>
    <dgm:pt modelId="{23F25321-2A40-4E69-8A39-6EB2E7507A25}" type="pres">
      <dgm:prSet presAssocID="{29E9CCDA-5D93-4785-B5BB-FE1EFAFA1549}" presName="connectorText" presStyleLbl="sibTrans1D1" presStyleIdx="9" presStyleCnt="10"/>
      <dgm:spPr/>
    </dgm:pt>
    <dgm:pt modelId="{3C883B0B-9C8E-489B-8849-6941FF036E90}" type="pres">
      <dgm:prSet presAssocID="{25060114-982D-4CDA-B715-88765F29A429}" presName="node" presStyleLbl="node1" presStyleIdx="10" presStyleCnt="11">
        <dgm:presLayoutVars>
          <dgm:bulletEnabled val="1"/>
        </dgm:presLayoutVars>
      </dgm:prSet>
      <dgm:spPr/>
    </dgm:pt>
  </dgm:ptLst>
  <dgm:cxnLst>
    <dgm:cxn modelId="{7F903F03-F3E9-49D9-8E0C-694F8577B12B}" srcId="{626E7366-FF27-4FB9-948D-0F43DDBA6FB3}" destId="{CD5636EE-A6FA-454C-89ED-AF8EBF9658C9}" srcOrd="3" destOrd="0" parTransId="{54156AB5-9966-4A6D-B9E2-D7F9484F8FF3}" sibTransId="{191838CB-A4A9-4AE9-8435-37CDB4A2C836}"/>
    <dgm:cxn modelId="{7E730709-17BA-40F9-B18E-3FF844A0C359}" srcId="{626E7366-FF27-4FB9-948D-0F43DDBA6FB3}" destId="{4F3780D9-7405-46C2-8108-0EE9DF452D2F}" srcOrd="6" destOrd="0" parTransId="{2047FE36-C539-47D2-8046-9ABCDA2BCCC7}" sibTransId="{867658B0-0870-477C-8969-A653A9802BE3}"/>
    <dgm:cxn modelId="{56FE8816-A26D-42DE-8266-FA48A976EAA1}" type="presOf" srcId="{33ECD18C-936A-46F0-A175-A6387C0835AE}" destId="{2308ADE1-0F46-412C-859F-F53E191BB308}" srcOrd="1" destOrd="0" presId="urn:microsoft.com/office/officeart/2016/7/layout/RepeatingBendingProcessNew"/>
    <dgm:cxn modelId="{726C5F2C-1A9E-41BB-8E4B-77B5A486DB6A}" type="presOf" srcId="{191838CB-A4A9-4AE9-8435-37CDB4A2C836}" destId="{251E873C-6C61-4ECD-A04F-C6181C3E704D}" srcOrd="1" destOrd="0" presId="urn:microsoft.com/office/officeart/2016/7/layout/RepeatingBendingProcessNew"/>
    <dgm:cxn modelId="{68D34631-847A-4931-978E-D30EA14F26D7}" srcId="{626E7366-FF27-4FB9-948D-0F43DDBA6FB3}" destId="{044BDF77-12EB-46E7-B259-B94180ACC5C2}" srcOrd="4" destOrd="0" parTransId="{9A948F61-AD2B-49A0-B15C-15C2701A507E}" sibTransId="{33ECD18C-936A-46F0-A175-A6387C0835AE}"/>
    <dgm:cxn modelId="{3F4EE03B-BF06-4847-A8AB-BCB0589F803B}" type="presOf" srcId="{1827A256-4625-4ABA-8287-1BECE5D37236}" destId="{D0A58F79-E04E-4968-9166-34ACCA485AB4}" srcOrd="0" destOrd="0" presId="urn:microsoft.com/office/officeart/2016/7/layout/RepeatingBendingProcessNew"/>
    <dgm:cxn modelId="{1708DA43-AC42-4AB2-99D8-632E2897FF81}" type="presOf" srcId="{867658B0-0870-477C-8969-A653A9802BE3}" destId="{2E7554D9-9B47-4F52-A734-65CFC265C7F9}" srcOrd="0" destOrd="0" presId="urn:microsoft.com/office/officeart/2016/7/layout/RepeatingBendingProcessNew"/>
    <dgm:cxn modelId="{1FD58A64-6E6C-45C4-9C20-5E782B48E282}" srcId="{626E7366-FF27-4FB9-948D-0F43DDBA6FB3}" destId="{E92A1528-BD06-4E4D-A5BF-4A9D29C10BFF}" srcOrd="9" destOrd="0" parTransId="{6FC1F9BF-4C6F-4BBA-A636-357D7577E707}" sibTransId="{29E9CCDA-5D93-4785-B5BB-FE1EFAFA1549}"/>
    <dgm:cxn modelId="{D8DF2D67-39D9-4630-8E4F-D8D22EE5D6B1}" type="presOf" srcId="{867658B0-0870-477C-8969-A653A9802BE3}" destId="{BDDBF75A-8882-43C8-A38B-E485F66A3699}" srcOrd="1" destOrd="0" presId="urn:microsoft.com/office/officeart/2016/7/layout/RepeatingBendingProcessNew"/>
    <dgm:cxn modelId="{D744D548-B82A-4EDE-923F-2028368201D2}" type="presOf" srcId="{E92A1528-BD06-4E4D-A5BF-4A9D29C10BFF}" destId="{3E8CCF62-1CDA-4108-8989-3F2FB78A41BF}" srcOrd="0" destOrd="0" presId="urn:microsoft.com/office/officeart/2016/7/layout/RepeatingBendingProcessNew"/>
    <dgm:cxn modelId="{86673269-AC58-40ED-BABD-4B88400E2B78}" type="presOf" srcId="{044BDF77-12EB-46E7-B259-B94180ACC5C2}" destId="{FC175BCB-CCCE-447F-81D9-1575508980D7}" srcOrd="0" destOrd="0" presId="urn:microsoft.com/office/officeart/2016/7/layout/RepeatingBendingProcessNew"/>
    <dgm:cxn modelId="{D9108569-6A1A-4CB7-98CD-2FB4284FD7B5}" srcId="{626E7366-FF27-4FB9-948D-0F43DDBA6FB3}" destId="{D49EF553-AF64-4A30-9682-71C382AB5E4B}" srcOrd="5" destOrd="0" parTransId="{FC6A3A83-2BC9-4661-8D50-BAE70F4CD7AB}" sibTransId="{C7BC5555-1C41-469B-A803-4AA84E3887FA}"/>
    <dgm:cxn modelId="{E37E2F6A-D969-4017-820C-8B4144908FBC}" type="presOf" srcId="{92492820-EA80-4C6E-8DD5-8FB44DBD6E5E}" destId="{CE8FEE98-A795-4ACD-A439-278791678C6E}" srcOrd="0" destOrd="0" presId="urn:microsoft.com/office/officeart/2016/7/layout/RepeatingBendingProcessNew"/>
    <dgm:cxn modelId="{22139F6A-6EAC-4476-B20B-1295C0F682C1}" type="presOf" srcId="{BB32BF5D-CD1B-4869-B588-91C19FD06156}" destId="{3A1B17BB-61FD-4E47-8D96-FCDF2444BFA5}" srcOrd="0" destOrd="0" presId="urn:microsoft.com/office/officeart/2016/7/layout/RepeatingBendingProcessNew"/>
    <dgm:cxn modelId="{C067FA6A-F7F5-4A6B-825A-2755591ACBAE}" srcId="{626E7366-FF27-4FB9-948D-0F43DDBA6FB3}" destId="{25060114-982D-4CDA-B715-88765F29A429}" srcOrd="10" destOrd="0" parTransId="{0D802498-0C61-4CE7-9322-C9560555BF18}" sibTransId="{D258A2A3-6913-4EBC-B8AB-E676BD61C08B}"/>
    <dgm:cxn modelId="{45EB2D6E-D4E1-43ED-B680-510E38C02DEB}" type="presOf" srcId="{5742D8FC-723E-4993-B191-34770C836C4C}" destId="{45668C40-50C8-4B31-A4A1-3800A88CE5CB}" srcOrd="1" destOrd="0" presId="urn:microsoft.com/office/officeart/2016/7/layout/RepeatingBendingProcessNew"/>
    <dgm:cxn modelId="{BFBD5C72-D442-46AC-A641-412CE7A923D2}" type="presOf" srcId="{BB32BF5D-CD1B-4869-B588-91C19FD06156}" destId="{10A0B96F-6443-4B61-87AF-4A39F4E408FD}" srcOrd="1" destOrd="0" presId="urn:microsoft.com/office/officeart/2016/7/layout/RepeatingBendingProcessNew"/>
    <dgm:cxn modelId="{06715275-E8B9-489E-9318-3793EBA95996}" srcId="{626E7366-FF27-4FB9-948D-0F43DDBA6FB3}" destId="{CA93A804-14BE-4E53-804B-BF7A70363C54}" srcOrd="8" destOrd="0" parTransId="{84419655-3001-40E6-9409-64E266610793}" sibTransId="{5742D8FC-723E-4993-B191-34770C836C4C}"/>
    <dgm:cxn modelId="{F391D475-278B-49AE-B0C2-CF977FC43E96}" type="presOf" srcId="{CD5636EE-A6FA-454C-89ED-AF8EBF9658C9}" destId="{E53739C7-93E8-4D13-8AE1-4E72539FD5CC}" srcOrd="0" destOrd="0" presId="urn:microsoft.com/office/officeart/2016/7/layout/RepeatingBendingProcessNew"/>
    <dgm:cxn modelId="{F6B17856-789F-4E47-AB73-B5E03D128FAD}" srcId="{626E7366-FF27-4FB9-948D-0F43DDBA6FB3}" destId="{8D5E507F-9BE9-4EDB-B08B-9E41B55146AC}" srcOrd="1" destOrd="0" parTransId="{D9A39843-A9E3-41F4-99FF-A6FBFB8D0297}" sibTransId="{BB32BF5D-CD1B-4869-B588-91C19FD06156}"/>
    <dgm:cxn modelId="{D406F989-FD85-46E6-833F-041A1E2F7C45}" type="presOf" srcId="{191838CB-A4A9-4AE9-8435-37CDB4A2C836}" destId="{A4426994-AFCF-48D3-A6EA-4DF7950B4D90}" srcOrd="0" destOrd="0" presId="urn:microsoft.com/office/officeart/2016/7/layout/RepeatingBendingProcessNew"/>
    <dgm:cxn modelId="{475CEC8C-6D15-45B7-80B3-26A757575D4B}" type="presOf" srcId="{4F3780D9-7405-46C2-8108-0EE9DF452D2F}" destId="{EECEB49E-26ED-4833-857B-1838D28DD376}" srcOrd="0" destOrd="0" presId="urn:microsoft.com/office/officeart/2016/7/layout/RepeatingBendingProcessNew"/>
    <dgm:cxn modelId="{267BFF8E-D819-4E30-B824-B804DAD013E6}" type="presOf" srcId="{29E9CCDA-5D93-4785-B5BB-FE1EFAFA1549}" destId="{23F25321-2A40-4E69-8A39-6EB2E7507A25}" srcOrd="1" destOrd="0" presId="urn:microsoft.com/office/officeart/2016/7/layout/RepeatingBendingProcessNew"/>
    <dgm:cxn modelId="{53271790-B309-4412-95D7-ECAAEE5E6DBC}" type="presOf" srcId="{CA93A804-14BE-4E53-804B-BF7A70363C54}" destId="{C018D988-7D03-4EE1-9502-9F7CF947094C}" srcOrd="0" destOrd="0" presId="urn:microsoft.com/office/officeart/2016/7/layout/RepeatingBendingProcessNew"/>
    <dgm:cxn modelId="{2F4E4992-6789-42C6-B87F-89075BB024E4}" type="presOf" srcId="{25060114-982D-4CDA-B715-88765F29A429}" destId="{3C883B0B-9C8E-489B-8849-6941FF036E90}" srcOrd="0" destOrd="0" presId="urn:microsoft.com/office/officeart/2016/7/layout/RepeatingBendingProcessNew"/>
    <dgm:cxn modelId="{75AE47A5-9A8E-4344-8B3F-89A3FB40CAB2}" type="presOf" srcId="{C7BC5555-1C41-469B-A803-4AA84E3887FA}" destId="{0EB89BE0-F94D-4225-AEEC-4A8572A63F74}" srcOrd="0" destOrd="0" presId="urn:microsoft.com/office/officeart/2016/7/layout/RepeatingBendingProcessNew"/>
    <dgm:cxn modelId="{6B01ECAC-2639-4C30-87B3-556387BB6B21}" type="presOf" srcId="{4350D395-8AA7-4A9B-B5A8-5528ECB3639A}" destId="{72015178-9126-44C0-A404-B0EA14A7FC2B}" srcOrd="1" destOrd="0" presId="urn:microsoft.com/office/officeart/2016/7/layout/RepeatingBendingProcessNew"/>
    <dgm:cxn modelId="{46C0E8AD-4333-4EA6-AE2C-E015F4D5C400}" type="presOf" srcId="{33ECD18C-936A-46F0-A175-A6387C0835AE}" destId="{0660DDFD-479C-4C51-9AFF-271E23437F3D}" srcOrd="0" destOrd="0" presId="urn:microsoft.com/office/officeart/2016/7/layout/RepeatingBendingProcessNew"/>
    <dgm:cxn modelId="{8BB3D7AE-66E9-4CBE-AD83-9B23D554D0E3}" type="presOf" srcId="{B11925D8-18D4-456C-9135-5BAF691998E8}" destId="{278716EA-B986-4DCE-99D7-BC253419EFD7}" srcOrd="1" destOrd="0" presId="urn:microsoft.com/office/officeart/2016/7/layout/RepeatingBendingProcessNew"/>
    <dgm:cxn modelId="{8DA912B0-0280-4D52-9934-EA28E67B7A64}" srcId="{626E7366-FF27-4FB9-948D-0F43DDBA6FB3}" destId="{90088B13-ABAE-4097-A0DF-998699C12E82}" srcOrd="2" destOrd="0" parTransId="{7FB4FF0B-0DCC-4FCB-815F-0B10D0F04A4E}" sibTransId="{DEB98A35-BADC-4094-AE16-A23F105B57F6}"/>
    <dgm:cxn modelId="{3EC556B5-6BDB-4D73-9641-95783614AD94}" type="presOf" srcId="{90088B13-ABAE-4097-A0DF-998699C12E82}" destId="{749887DB-C76A-4502-AAE9-E8A9700AE80A}" srcOrd="0" destOrd="0" presId="urn:microsoft.com/office/officeart/2016/7/layout/RepeatingBendingProcessNew"/>
    <dgm:cxn modelId="{4F64A6B8-9014-478B-B522-C1EB55934B74}" type="presOf" srcId="{4350D395-8AA7-4A9B-B5A8-5528ECB3639A}" destId="{CB502D5E-8702-4D6C-893D-057C351A5445}" srcOrd="0" destOrd="0" presId="urn:microsoft.com/office/officeart/2016/7/layout/RepeatingBendingProcessNew"/>
    <dgm:cxn modelId="{3745C8B8-52EC-4B2F-8F84-8BD3F4BD9842}" type="presOf" srcId="{5742D8FC-723E-4993-B191-34770C836C4C}" destId="{0D07D229-64E1-4798-ABE1-5B1B94982752}" srcOrd="0" destOrd="0" presId="urn:microsoft.com/office/officeart/2016/7/layout/RepeatingBendingProcessNew"/>
    <dgm:cxn modelId="{9D3C5ACA-49CC-4D7E-A515-0A600026C605}" type="presOf" srcId="{626E7366-FF27-4FB9-948D-0F43DDBA6FB3}" destId="{F1003539-74F9-418E-B268-2562C9FDB57F}" srcOrd="0" destOrd="0" presId="urn:microsoft.com/office/officeart/2016/7/layout/RepeatingBendingProcessNew"/>
    <dgm:cxn modelId="{E14378CD-07B5-4500-BF0A-58042A875410}" srcId="{626E7366-FF27-4FB9-948D-0F43DDBA6FB3}" destId="{1827A256-4625-4ABA-8287-1BECE5D37236}" srcOrd="7" destOrd="0" parTransId="{0B8BFA9F-E28D-4556-8CBC-D7021880755D}" sibTransId="{B11925D8-18D4-456C-9135-5BAF691998E8}"/>
    <dgm:cxn modelId="{898BD8D1-892C-42FB-948E-B2687149E394}" type="presOf" srcId="{C7BC5555-1C41-469B-A803-4AA84E3887FA}" destId="{DDBEFD5A-E4BB-4642-B8D0-C2B36DD5300C}" srcOrd="1" destOrd="0" presId="urn:microsoft.com/office/officeart/2016/7/layout/RepeatingBendingProcessNew"/>
    <dgm:cxn modelId="{C63D6FD9-5CC6-4DC1-87AA-F33D9AEE2298}" type="presOf" srcId="{D49EF553-AF64-4A30-9682-71C382AB5E4B}" destId="{F4B81448-69DA-4A45-BD4F-740973F0873C}" srcOrd="0" destOrd="0" presId="urn:microsoft.com/office/officeart/2016/7/layout/RepeatingBendingProcessNew"/>
    <dgm:cxn modelId="{2577A9DC-76CD-477B-80AB-D46E63F58115}" type="presOf" srcId="{29E9CCDA-5D93-4785-B5BB-FE1EFAFA1549}" destId="{9A0EB3EA-4341-44FD-BD5D-DA489DE1C407}" srcOrd="0" destOrd="0" presId="urn:microsoft.com/office/officeart/2016/7/layout/RepeatingBendingProcessNew"/>
    <dgm:cxn modelId="{E3B445E1-DECF-457B-A76E-31F9E636291D}" srcId="{626E7366-FF27-4FB9-948D-0F43DDBA6FB3}" destId="{92492820-EA80-4C6E-8DD5-8FB44DBD6E5E}" srcOrd="0" destOrd="0" parTransId="{DBD41F62-CD8B-4ABE-BA1D-6756E7446514}" sibTransId="{4350D395-8AA7-4A9B-B5A8-5528ECB3639A}"/>
    <dgm:cxn modelId="{7397FBE7-4627-41B1-AE0D-3C44837FFEDA}" type="presOf" srcId="{DEB98A35-BADC-4094-AE16-A23F105B57F6}" destId="{1259FAE7-870E-4C7F-8D37-4C2D37241006}" srcOrd="1" destOrd="0" presId="urn:microsoft.com/office/officeart/2016/7/layout/RepeatingBendingProcessNew"/>
    <dgm:cxn modelId="{D666A6E8-5528-4AB2-971B-54FA42CAB5BD}" type="presOf" srcId="{DEB98A35-BADC-4094-AE16-A23F105B57F6}" destId="{7B6C283C-1662-453F-8F6E-CE4984296E19}" srcOrd="0" destOrd="0" presId="urn:microsoft.com/office/officeart/2016/7/layout/RepeatingBendingProcessNew"/>
    <dgm:cxn modelId="{8FF941EB-C04A-43EE-A9CE-08640E7BC1BB}" type="presOf" srcId="{B11925D8-18D4-456C-9135-5BAF691998E8}" destId="{24FB2D4B-0AA6-4B08-A9D5-AC9F54E314E9}" srcOrd="0" destOrd="0" presId="urn:microsoft.com/office/officeart/2016/7/layout/RepeatingBendingProcessNew"/>
    <dgm:cxn modelId="{2EAB75F8-5044-4DCB-A05F-385875F26492}" type="presOf" srcId="{8D5E507F-9BE9-4EDB-B08B-9E41B55146AC}" destId="{696FE9B0-4635-4344-9E29-B7D42923A9D2}" srcOrd="0" destOrd="0" presId="urn:microsoft.com/office/officeart/2016/7/layout/RepeatingBendingProcessNew"/>
    <dgm:cxn modelId="{334D2590-B212-4EB3-958C-D2E4772A001C}" type="presParOf" srcId="{F1003539-74F9-418E-B268-2562C9FDB57F}" destId="{CE8FEE98-A795-4ACD-A439-278791678C6E}" srcOrd="0" destOrd="0" presId="urn:microsoft.com/office/officeart/2016/7/layout/RepeatingBendingProcessNew"/>
    <dgm:cxn modelId="{64D946B4-1C93-4730-8A53-13D4AE94D75E}" type="presParOf" srcId="{F1003539-74F9-418E-B268-2562C9FDB57F}" destId="{CB502D5E-8702-4D6C-893D-057C351A5445}" srcOrd="1" destOrd="0" presId="urn:microsoft.com/office/officeart/2016/7/layout/RepeatingBendingProcessNew"/>
    <dgm:cxn modelId="{CAF68B0A-5059-432E-9F1C-C18B4D9978FD}" type="presParOf" srcId="{CB502D5E-8702-4D6C-893D-057C351A5445}" destId="{72015178-9126-44C0-A404-B0EA14A7FC2B}" srcOrd="0" destOrd="0" presId="urn:microsoft.com/office/officeart/2016/7/layout/RepeatingBendingProcessNew"/>
    <dgm:cxn modelId="{E7A67470-47C8-449F-B8D1-32574CDDE9B8}" type="presParOf" srcId="{F1003539-74F9-418E-B268-2562C9FDB57F}" destId="{696FE9B0-4635-4344-9E29-B7D42923A9D2}" srcOrd="2" destOrd="0" presId="urn:microsoft.com/office/officeart/2016/7/layout/RepeatingBendingProcessNew"/>
    <dgm:cxn modelId="{9ADA50F4-11F0-4A57-B17C-5909A0FF574E}" type="presParOf" srcId="{F1003539-74F9-418E-B268-2562C9FDB57F}" destId="{3A1B17BB-61FD-4E47-8D96-FCDF2444BFA5}" srcOrd="3" destOrd="0" presId="urn:microsoft.com/office/officeart/2016/7/layout/RepeatingBendingProcessNew"/>
    <dgm:cxn modelId="{04894BE9-1A62-4090-B3C6-72E181F2CFA7}" type="presParOf" srcId="{3A1B17BB-61FD-4E47-8D96-FCDF2444BFA5}" destId="{10A0B96F-6443-4B61-87AF-4A39F4E408FD}" srcOrd="0" destOrd="0" presId="urn:microsoft.com/office/officeart/2016/7/layout/RepeatingBendingProcessNew"/>
    <dgm:cxn modelId="{1B169246-0704-4B2F-B212-D790F4AD9B96}" type="presParOf" srcId="{F1003539-74F9-418E-B268-2562C9FDB57F}" destId="{749887DB-C76A-4502-AAE9-E8A9700AE80A}" srcOrd="4" destOrd="0" presId="urn:microsoft.com/office/officeart/2016/7/layout/RepeatingBendingProcessNew"/>
    <dgm:cxn modelId="{7169DAB0-13C5-4501-AEEC-2A1A07EBE605}" type="presParOf" srcId="{F1003539-74F9-418E-B268-2562C9FDB57F}" destId="{7B6C283C-1662-453F-8F6E-CE4984296E19}" srcOrd="5" destOrd="0" presId="urn:microsoft.com/office/officeart/2016/7/layout/RepeatingBendingProcessNew"/>
    <dgm:cxn modelId="{E582D15E-57B5-4D16-9415-C5BBD0EF8C01}" type="presParOf" srcId="{7B6C283C-1662-453F-8F6E-CE4984296E19}" destId="{1259FAE7-870E-4C7F-8D37-4C2D37241006}" srcOrd="0" destOrd="0" presId="urn:microsoft.com/office/officeart/2016/7/layout/RepeatingBendingProcessNew"/>
    <dgm:cxn modelId="{7C50EE97-CE15-4FB2-AE2B-CAEC58D4DF8E}" type="presParOf" srcId="{F1003539-74F9-418E-B268-2562C9FDB57F}" destId="{E53739C7-93E8-4D13-8AE1-4E72539FD5CC}" srcOrd="6" destOrd="0" presId="urn:microsoft.com/office/officeart/2016/7/layout/RepeatingBendingProcessNew"/>
    <dgm:cxn modelId="{F67909BD-CF11-473F-A1C6-4FF49CFEC207}" type="presParOf" srcId="{F1003539-74F9-418E-B268-2562C9FDB57F}" destId="{A4426994-AFCF-48D3-A6EA-4DF7950B4D90}" srcOrd="7" destOrd="0" presId="urn:microsoft.com/office/officeart/2016/7/layout/RepeatingBendingProcessNew"/>
    <dgm:cxn modelId="{866A0B97-C851-4F44-8BA3-DA34433370C6}" type="presParOf" srcId="{A4426994-AFCF-48D3-A6EA-4DF7950B4D90}" destId="{251E873C-6C61-4ECD-A04F-C6181C3E704D}" srcOrd="0" destOrd="0" presId="urn:microsoft.com/office/officeart/2016/7/layout/RepeatingBendingProcessNew"/>
    <dgm:cxn modelId="{CA35260E-AFD3-4CDB-9B3C-F03C60AC3DC8}" type="presParOf" srcId="{F1003539-74F9-418E-B268-2562C9FDB57F}" destId="{FC175BCB-CCCE-447F-81D9-1575508980D7}" srcOrd="8" destOrd="0" presId="urn:microsoft.com/office/officeart/2016/7/layout/RepeatingBendingProcessNew"/>
    <dgm:cxn modelId="{66414B04-7BF6-4E8F-A5FD-3DFF88C2CD1D}" type="presParOf" srcId="{F1003539-74F9-418E-B268-2562C9FDB57F}" destId="{0660DDFD-479C-4C51-9AFF-271E23437F3D}" srcOrd="9" destOrd="0" presId="urn:microsoft.com/office/officeart/2016/7/layout/RepeatingBendingProcessNew"/>
    <dgm:cxn modelId="{2AD444D7-D813-4187-BD5E-9B978B61EA24}" type="presParOf" srcId="{0660DDFD-479C-4C51-9AFF-271E23437F3D}" destId="{2308ADE1-0F46-412C-859F-F53E191BB308}" srcOrd="0" destOrd="0" presId="urn:microsoft.com/office/officeart/2016/7/layout/RepeatingBendingProcessNew"/>
    <dgm:cxn modelId="{2D3344EA-3BB6-4335-8473-021359DE66D9}" type="presParOf" srcId="{F1003539-74F9-418E-B268-2562C9FDB57F}" destId="{F4B81448-69DA-4A45-BD4F-740973F0873C}" srcOrd="10" destOrd="0" presId="urn:microsoft.com/office/officeart/2016/7/layout/RepeatingBendingProcessNew"/>
    <dgm:cxn modelId="{F44BA21C-86F4-4F0A-86F8-BCA504B71427}" type="presParOf" srcId="{F1003539-74F9-418E-B268-2562C9FDB57F}" destId="{0EB89BE0-F94D-4225-AEEC-4A8572A63F74}" srcOrd="11" destOrd="0" presId="urn:microsoft.com/office/officeart/2016/7/layout/RepeatingBendingProcessNew"/>
    <dgm:cxn modelId="{2E1B7286-4880-4F86-84EA-A662646B2DA2}" type="presParOf" srcId="{0EB89BE0-F94D-4225-AEEC-4A8572A63F74}" destId="{DDBEFD5A-E4BB-4642-B8D0-C2B36DD5300C}" srcOrd="0" destOrd="0" presId="urn:microsoft.com/office/officeart/2016/7/layout/RepeatingBendingProcessNew"/>
    <dgm:cxn modelId="{A3655279-C98F-4683-B086-238A05D23753}" type="presParOf" srcId="{F1003539-74F9-418E-B268-2562C9FDB57F}" destId="{EECEB49E-26ED-4833-857B-1838D28DD376}" srcOrd="12" destOrd="0" presId="urn:microsoft.com/office/officeart/2016/7/layout/RepeatingBendingProcessNew"/>
    <dgm:cxn modelId="{DF8A7970-5960-4257-BF3C-607E518C638F}" type="presParOf" srcId="{F1003539-74F9-418E-B268-2562C9FDB57F}" destId="{2E7554D9-9B47-4F52-A734-65CFC265C7F9}" srcOrd="13" destOrd="0" presId="urn:microsoft.com/office/officeart/2016/7/layout/RepeatingBendingProcessNew"/>
    <dgm:cxn modelId="{4761211F-A01B-4D84-B776-96A2A9A015A7}" type="presParOf" srcId="{2E7554D9-9B47-4F52-A734-65CFC265C7F9}" destId="{BDDBF75A-8882-43C8-A38B-E485F66A3699}" srcOrd="0" destOrd="0" presId="urn:microsoft.com/office/officeart/2016/7/layout/RepeatingBendingProcessNew"/>
    <dgm:cxn modelId="{3D1385A0-9CBE-4EDA-A310-D7A3840141FA}" type="presParOf" srcId="{F1003539-74F9-418E-B268-2562C9FDB57F}" destId="{D0A58F79-E04E-4968-9166-34ACCA485AB4}" srcOrd="14" destOrd="0" presId="urn:microsoft.com/office/officeart/2016/7/layout/RepeatingBendingProcessNew"/>
    <dgm:cxn modelId="{98EDA39F-E36E-4748-9E6C-77456B69AB50}" type="presParOf" srcId="{F1003539-74F9-418E-B268-2562C9FDB57F}" destId="{24FB2D4B-0AA6-4B08-A9D5-AC9F54E314E9}" srcOrd="15" destOrd="0" presId="urn:microsoft.com/office/officeart/2016/7/layout/RepeatingBendingProcessNew"/>
    <dgm:cxn modelId="{34F87BB2-AAD3-4C08-A2A2-BACA16EF48A6}" type="presParOf" srcId="{24FB2D4B-0AA6-4B08-A9D5-AC9F54E314E9}" destId="{278716EA-B986-4DCE-99D7-BC253419EFD7}" srcOrd="0" destOrd="0" presId="urn:microsoft.com/office/officeart/2016/7/layout/RepeatingBendingProcessNew"/>
    <dgm:cxn modelId="{258D1B7C-D724-422E-BB36-21C922E9EB60}" type="presParOf" srcId="{F1003539-74F9-418E-B268-2562C9FDB57F}" destId="{C018D988-7D03-4EE1-9502-9F7CF947094C}" srcOrd="16" destOrd="0" presId="urn:microsoft.com/office/officeart/2016/7/layout/RepeatingBendingProcessNew"/>
    <dgm:cxn modelId="{91B46AD5-2188-4000-8113-5231923367BE}" type="presParOf" srcId="{F1003539-74F9-418E-B268-2562C9FDB57F}" destId="{0D07D229-64E1-4798-ABE1-5B1B94982752}" srcOrd="17" destOrd="0" presId="urn:microsoft.com/office/officeart/2016/7/layout/RepeatingBendingProcessNew"/>
    <dgm:cxn modelId="{6671375C-FC7E-4E93-8D23-52D31DC33E67}" type="presParOf" srcId="{0D07D229-64E1-4798-ABE1-5B1B94982752}" destId="{45668C40-50C8-4B31-A4A1-3800A88CE5CB}" srcOrd="0" destOrd="0" presId="urn:microsoft.com/office/officeart/2016/7/layout/RepeatingBendingProcessNew"/>
    <dgm:cxn modelId="{84CD0AB8-13CE-4B7B-9DEE-E81E8F3B4288}" type="presParOf" srcId="{F1003539-74F9-418E-B268-2562C9FDB57F}" destId="{3E8CCF62-1CDA-4108-8989-3F2FB78A41BF}" srcOrd="18" destOrd="0" presId="urn:microsoft.com/office/officeart/2016/7/layout/RepeatingBendingProcessNew"/>
    <dgm:cxn modelId="{EBF6D845-8297-41FC-B936-D711B6A7DA9D}" type="presParOf" srcId="{F1003539-74F9-418E-B268-2562C9FDB57F}" destId="{9A0EB3EA-4341-44FD-BD5D-DA489DE1C407}" srcOrd="19" destOrd="0" presId="urn:microsoft.com/office/officeart/2016/7/layout/RepeatingBendingProcessNew"/>
    <dgm:cxn modelId="{7571FEAD-2B63-4513-AB1B-F09996838252}" type="presParOf" srcId="{9A0EB3EA-4341-44FD-BD5D-DA489DE1C407}" destId="{23F25321-2A40-4E69-8A39-6EB2E7507A25}" srcOrd="0" destOrd="0" presId="urn:microsoft.com/office/officeart/2016/7/layout/RepeatingBendingProcessNew"/>
    <dgm:cxn modelId="{2F9A0602-5CDA-4845-B838-AB4CBD49FD9F}" type="presParOf" srcId="{F1003539-74F9-418E-B268-2562C9FDB57F}" destId="{3C883B0B-9C8E-489B-8849-6941FF036E90}" srcOrd="2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96B3E7-AB80-479E-9795-4494B54FBD4D}">
      <dsp:nvSpPr>
        <dsp:cNvPr id="0" name=""/>
        <dsp:cNvSpPr/>
      </dsp:nvSpPr>
      <dsp:spPr>
        <a:xfrm>
          <a:off x="0" y="640"/>
          <a:ext cx="6589260" cy="14979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CEEE1F-694F-48BB-82B7-98FBE4E2454E}">
      <dsp:nvSpPr>
        <dsp:cNvPr id="0" name=""/>
        <dsp:cNvSpPr/>
      </dsp:nvSpPr>
      <dsp:spPr>
        <a:xfrm>
          <a:off x="453120" y="337671"/>
          <a:ext cx="823854" cy="8238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D0BEB32-CCBE-41D3-8D6B-EBB5C0267243}">
      <dsp:nvSpPr>
        <dsp:cNvPr id="0" name=""/>
        <dsp:cNvSpPr/>
      </dsp:nvSpPr>
      <dsp:spPr>
        <a:xfrm>
          <a:off x="1730095" y="640"/>
          <a:ext cx="4859164" cy="1497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530" tIns="158530" rIns="158530" bIns="158530" numCol="1" spcCol="1270" anchor="ctr" anchorCtr="0">
          <a:noAutofit/>
        </a:bodyPr>
        <a:lstStyle/>
        <a:p>
          <a:pPr marL="0" lvl="0" indent="0" algn="l" defTabSz="889000">
            <a:lnSpc>
              <a:spcPct val="90000"/>
            </a:lnSpc>
            <a:spcBef>
              <a:spcPct val="0"/>
            </a:spcBef>
            <a:spcAft>
              <a:spcPct val="35000"/>
            </a:spcAft>
            <a:buNone/>
          </a:pPr>
          <a:r>
            <a:rPr lang="en-GB" sz="2000" kern="1200">
              <a:latin typeface="Arial" panose="020B0604020202020204" pitchFamily="34" charset="0"/>
              <a:cs typeface="Arial" panose="020B0604020202020204" pitchFamily="34" charset="0"/>
            </a:rPr>
            <a:t>It’s also useful at this stage to refine our QUAD chart a little more by thinking about Critical Success Factors rather than desired outcomes.</a:t>
          </a:r>
          <a:endParaRPr lang="en-US" sz="2000" kern="1200">
            <a:latin typeface="Arial" panose="020B0604020202020204" pitchFamily="34" charset="0"/>
            <a:cs typeface="Arial" panose="020B0604020202020204" pitchFamily="34" charset="0"/>
          </a:endParaRPr>
        </a:p>
      </dsp:txBody>
      <dsp:txXfrm>
        <a:off x="1730095" y="640"/>
        <a:ext cx="4859164" cy="1497917"/>
      </dsp:txXfrm>
    </dsp:sp>
    <dsp:sp modelId="{55043E1B-AF70-455E-82B0-AE72D2F19482}">
      <dsp:nvSpPr>
        <dsp:cNvPr id="0" name=""/>
        <dsp:cNvSpPr/>
      </dsp:nvSpPr>
      <dsp:spPr>
        <a:xfrm>
          <a:off x="0" y="1873037"/>
          <a:ext cx="6589260" cy="14979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9545E8-C744-482D-B997-2C62C36AA5C7}">
      <dsp:nvSpPr>
        <dsp:cNvPr id="0" name=""/>
        <dsp:cNvSpPr/>
      </dsp:nvSpPr>
      <dsp:spPr>
        <a:xfrm>
          <a:off x="453120" y="2210069"/>
          <a:ext cx="823854" cy="8238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accent1">
              <a:lumMod val="60000"/>
              <a:lumOff val="40000"/>
            </a:schemeClr>
          </a:solidFill>
          <a:prstDash val="solid"/>
        </a:ln>
        <a:effectLst/>
      </dsp:spPr>
      <dsp:style>
        <a:lnRef idx="2">
          <a:scrgbClr r="0" g="0" b="0"/>
        </a:lnRef>
        <a:fillRef idx="1">
          <a:scrgbClr r="0" g="0" b="0"/>
        </a:fillRef>
        <a:effectRef idx="0">
          <a:scrgbClr r="0" g="0" b="0"/>
        </a:effectRef>
        <a:fontRef idx="minor">
          <a:schemeClr val="lt1"/>
        </a:fontRef>
      </dsp:style>
    </dsp:sp>
    <dsp:sp modelId="{15F0F2EA-3288-4794-9FF1-ECCA788EBA1E}">
      <dsp:nvSpPr>
        <dsp:cNvPr id="0" name=""/>
        <dsp:cNvSpPr/>
      </dsp:nvSpPr>
      <dsp:spPr>
        <a:xfrm>
          <a:off x="1730095" y="1873037"/>
          <a:ext cx="4859164" cy="1497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530" tIns="158530" rIns="158530" bIns="158530" numCol="1" spcCol="1270" anchor="ctr" anchorCtr="0">
          <a:noAutofit/>
        </a:bodyPr>
        <a:lstStyle/>
        <a:p>
          <a:pPr marL="0" lvl="0" indent="0" algn="l" defTabSz="889000">
            <a:lnSpc>
              <a:spcPct val="90000"/>
            </a:lnSpc>
            <a:spcBef>
              <a:spcPct val="0"/>
            </a:spcBef>
            <a:spcAft>
              <a:spcPct val="35000"/>
            </a:spcAft>
            <a:buNone/>
          </a:pPr>
          <a:r>
            <a:rPr lang="en-GB" sz="2000" kern="1200">
              <a:latin typeface="Arial" panose="020B0604020202020204" pitchFamily="34" charset="0"/>
              <a:cs typeface="Arial" panose="020B0604020202020204" pitchFamily="34" charset="0"/>
            </a:rPr>
            <a:t>Desired outcomes are less specific.</a:t>
          </a:r>
          <a:endParaRPr lang="en-US" sz="2000" kern="1200">
            <a:latin typeface="Arial" panose="020B0604020202020204" pitchFamily="34" charset="0"/>
            <a:cs typeface="Arial" panose="020B0604020202020204" pitchFamily="34" charset="0"/>
          </a:endParaRPr>
        </a:p>
      </dsp:txBody>
      <dsp:txXfrm>
        <a:off x="1730095" y="1873037"/>
        <a:ext cx="4859164" cy="1497917"/>
      </dsp:txXfrm>
    </dsp:sp>
    <dsp:sp modelId="{1B235389-6309-4DF2-934B-9DC0F83C16D7}">
      <dsp:nvSpPr>
        <dsp:cNvPr id="0" name=""/>
        <dsp:cNvSpPr/>
      </dsp:nvSpPr>
      <dsp:spPr>
        <a:xfrm>
          <a:off x="0" y="3745434"/>
          <a:ext cx="6589260" cy="14979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773507-AAAB-4A41-A205-20CB3E4A9C50}">
      <dsp:nvSpPr>
        <dsp:cNvPr id="0" name=""/>
        <dsp:cNvSpPr/>
      </dsp:nvSpPr>
      <dsp:spPr>
        <a:xfrm>
          <a:off x="453120" y="4082466"/>
          <a:ext cx="823854" cy="82385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4FB3E55-937F-4AFC-A123-C6CE24C4A5B5}">
      <dsp:nvSpPr>
        <dsp:cNvPr id="0" name=""/>
        <dsp:cNvSpPr/>
      </dsp:nvSpPr>
      <dsp:spPr>
        <a:xfrm>
          <a:off x="1730095" y="3745434"/>
          <a:ext cx="4859164" cy="1497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530" tIns="158530" rIns="158530" bIns="158530" numCol="1" spcCol="1270" anchor="ctr" anchorCtr="0">
          <a:noAutofit/>
        </a:bodyPr>
        <a:lstStyle/>
        <a:p>
          <a:pPr marL="0" lvl="0" indent="0" algn="l" defTabSz="889000">
            <a:lnSpc>
              <a:spcPct val="90000"/>
            </a:lnSpc>
            <a:spcBef>
              <a:spcPct val="0"/>
            </a:spcBef>
            <a:spcAft>
              <a:spcPct val="35000"/>
            </a:spcAft>
            <a:buNone/>
          </a:pPr>
          <a:r>
            <a:rPr lang="en-GB" sz="2000" kern="1200">
              <a:latin typeface="Arial" panose="020B0604020202020204" pitchFamily="34" charset="0"/>
              <a:cs typeface="Arial" panose="020B0604020202020204" pitchFamily="34" charset="0"/>
            </a:rPr>
            <a:t>Critical outcomes are those that are essential for the project to be successful</a:t>
          </a:r>
          <a:endParaRPr lang="en-US" sz="2000" kern="1200">
            <a:latin typeface="Arial" panose="020B0604020202020204" pitchFamily="34" charset="0"/>
            <a:cs typeface="Arial" panose="020B0604020202020204" pitchFamily="34" charset="0"/>
          </a:endParaRPr>
        </a:p>
      </dsp:txBody>
      <dsp:txXfrm>
        <a:off x="1730095" y="3745434"/>
        <a:ext cx="4859164" cy="14979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BB09B2-1131-4AF1-B747-1F6E5575B1C0}">
      <dsp:nvSpPr>
        <dsp:cNvPr id="0" name=""/>
        <dsp:cNvSpPr/>
      </dsp:nvSpPr>
      <dsp:spPr>
        <a:xfrm>
          <a:off x="764" y="1345218"/>
          <a:ext cx="2577549" cy="3022843"/>
        </a:xfrm>
        <a:prstGeom prst="ellipse">
          <a:avLst/>
        </a:prstGeom>
        <a:solidFill>
          <a:schemeClr val="accent1">
            <a:lumMod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b="1" kern="1200" dirty="0">
              <a:latin typeface="Arial" panose="020B0604020202020204" pitchFamily="34" charset="0"/>
              <a:cs typeface="Arial" panose="020B0604020202020204" pitchFamily="34" charset="0"/>
            </a:rPr>
            <a:t>A Key question “</a:t>
          </a:r>
          <a:r>
            <a:rPr lang="en-GB" sz="2000" b="1" i="1" kern="1200" dirty="0">
              <a:latin typeface="Arial" panose="020B0604020202020204" pitchFamily="34" charset="0"/>
              <a:cs typeface="Arial" panose="020B0604020202020204" pitchFamily="34" charset="0"/>
            </a:rPr>
            <a:t>Is the project a failure without this?”.</a:t>
          </a:r>
          <a:r>
            <a:rPr lang="en-GB" sz="2000" b="1" kern="1200" dirty="0">
              <a:latin typeface="Arial" panose="020B0604020202020204" pitchFamily="34" charset="0"/>
              <a:cs typeface="Arial" panose="020B0604020202020204" pitchFamily="34" charset="0"/>
            </a:rPr>
            <a:t> If the answer is No then it is not a critical </a:t>
          </a:r>
          <a:r>
            <a:rPr lang="en-GB" sz="2000" b="1" kern="1200" dirty="0">
              <a:solidFill>
                <a:srgbClr val="FFFFFF"/>
              </a:solidFill>
              <a:latin typeface="Arial" panose="020B0604020202020204" pitchFamily="34" charset="0"/>
              <a:ea typeface="+mn-ea"/>
              <a:cs typeface="Arial" panose="020B0604020202020204" pitchFamily="34" charset="0"/>
            </a:rPr>
            <a:t>success</a:t>
          </a:r>
          <a:r>
            <a:rPr lang="en-GB" sz="2000" b="1" kern="1200" dirty="0">
              <a:latin typeface="Arial" panose="020B0604020202020204" pitchFamily="34" charset="0"/>
              <a:cs typeface="Arial" panose="020B0604020202020204" pitchFamily="34" charset="0"/>
            </a:rPr>
            <a:t> factor.</a:t>
          </a:r>
          <a:endParaRPr lang="en-US" sz="2000" b="1" kern="1200" dirty="0">
            <a:latin typeface="Arial" panose="020B0604020202020204" pitchFamily="34" charset="0"/>
            <a:cs typeface="Arial" panose="020B0604020202020204" pitchFamily="34" charset="0"/>
          </a:endParaRPr>
        </a:p>
      </dsp:txBody>
      <dsp:txXfrm>
        <a:off x="378237" y="1787903"/>
        <a:ext cx="1822603" cy="2137473"/>
      </dsp:txXfrm>
    </dsp:sp>
    <dsp:sp modelId="{02839AA1-50BE-4A98-95C2-8B09671A268C}">
      <dsp:nvSpPr>
        <dsp:cNvPr id="0" name=""/>
        <dsp:cNvSpPr/>
      </dsp:nvSpPr>
      <dsp:spPr>
        <a:xfrm rot="5336074">
          <a:off x="2786925" y="2485390"/>
          <a:ext cx="884973" cy="670344"/>
        </a:xfrm>
        <a:prstGeom prst="triangl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88AC074-07BD-4DD5-B420-1682FD32EDE3}">
      <dsp:nvSpPr>
        <dsp:cNvPr id="0" name=""/>
        <dsp:cNvSpPr/>
      </dsp:nvSpPr>
      <dsp:spPr>
        <a:xfrm>
          <a:off x="3842563" y="1199829"/>
          <a:ext cx="2711560" cy="3168231"/>
        </a:xfrm>
        <a:prstGeom prst="ellipse">
          <a:avLst/>
        </a:prstGeom>
        <a:solidFill>
          <a:schemeClr val="accent5">
            <a:hueOff val="5142836"/>
            <a:satOff val="11748"/>
            <a:lumOff val="-3254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b="1" kern="1200" dirty="0">
              <a:latin typeface="Arial" panose="020B0604020202020204" pitchFamily="34" charset="0"/>
              <a:cs typeface="Arial" panose="020B0604020202020204" pitchFamily="34" charset="0"/>
            </a:rPr>
            <a:t>That’s slightly different from asking “is this necessary for the project to be successful?”</a:t>
          </a:r>
          <a:endParaRPr lang="en-US" sz="2000" b="1" kern="1200" dirty="0">
            <a:latin typeface="Arial" panose="020B0604020202020204" pitchFamily="34" charset="0"/>
            <a:cs typeface="Arial" panose="020B0604020202020204" pitchFamily="34" charset="0"/>
          </a:endParaRPr>
        </a:p>
      </dsp:txBody>
      <dsp:txXfrm>
        <a:off x="4239662" y="1663806"/>
        <a:ext cx="1917362" cy="224027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B5F2E0-B9A4-4C42-A0E6-6E4E4C2AA10C}">
      <dsp:nvSpPr>
        <dsp:cNvPr id="0" name=""/>
        <dsp:cNvSpPr/>
      </dsp:nvSpPr>
      <dsp:spPr>
        <a:xfrm rot="16200000">
          <a:off x="1449511" y="-1449511"/>
          <a:ext cx="2831658" cy="5730681"/>
        </a:xfrm>
        <a:prstGeom prst="round1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endParaRPr lang="en-US" sz="1200" kern="1200" dirty="0"/>
        </a:p>
        <a:p>
          <a:pPr marL="0" lvl="0" indent="0" algn="ctr" defTabSz="533400">
            <a:lnSpc>
              <a:spcPct val="90000"/>
            </a:lnSpc>
            <a:spcBef>
              <a:spcPct val="0"/>
            </a:spcBef>
            <a:spcAft>
              <a:spcPct val="35000"/>
            </a:spcAft>
            <a:buNone/>
          </a:pPr>
          <a:endParaRPr lang="en-US" sz="1200" kern="1200" dirty="0"/>
        </a:p>
        <a:p>
          <a:pPr marL="0" lvl="0" indent="0" algn="ctr" defTabSz="533400">
            <a:lnSpc>
              <a:spcPct val="90000"/>
            </a:lnSpc>
            <a:spcBef>
              <a:spcPct val="0"/>
            </a:spcBef>
            <a:spcAft>
              <a:spcPct val="35000"/>
            </a:spcAft>
            <a:buNone/>
          </a:pPr>
          <a:endParaRPr lang="en-US" sz="1200" kern="1200" dirty="0"/>
        </a:p>
        <a:p>
          <a:pPr marL="0" lvl="0" indent="0" algn="ctr" defTabSz="533400">
            <a:lnSpc>
              <a:spcPct val="90000"/>
            </a:lnSpc>
            <a:spcBef>
              <a:spcPct val="0"/>
            </a:spcBef>
            <a:spcAft>
              <a:spcPct val="35000"/>
            </a:spcAft>
            <a:buNone/>
          </a:pPr>
          <a:r>
            <a:rPr lang="en-US" sz="1200" b="1" kern="1200" dirty="0"/>
            <a:t>Purpose</a:t>
          </a:r>
        </a:p>
        <a:p>
          <a:pPr marL="0" lvl="0" indent="0" algn="ctr" defTabSz="533400">
            <a:lnSpc>
              <a:spcPct val="90000"/>
            </a:lnSpc>
            <a:spcBef>
              <a:spcPct val="0"/>
            </a:spcBef>
            <a:spcAft>
              <a:spcPct val="35000"/>
            </a:spcAft>
            <a:buNone/>
          </a:pPr>
          <a:r>
            <a:rPr lang="en-US" sz="1200" b="1" kern="1200" dirty="0"/>
            <a:t>Aims / Objectives</a:t>
          </a:r>
        </a:p>
        <a:p>
          <a:pPr marL="0" lvl="0" indent="0" algn="ctr" defTabSz="533400">
            <a:lnSpc>
              <a:spcPct val="90000"/>
            </a:lnSpc>
            <a:spcBef>
              <a:spcPct val="0"/>
            </a:spcBef>
            <a:spcAft>
              <a:spcPct val="35000"/>
            </a:spcAft>
            <a:buNone/>
          </a:pPr>
          <a:r>
            <a:rPr lang="en-GB" sz="1200" kern="1200" dirty="0">
              <a:solidFill>
                <a:srgbClr val="FF0000"/>
              </a:solidFill>
            </a:rPr>
            <a:t>(why this project being done</a:t>
          </a:r>
          <a:endParaRPr lang="en-US" sz="1200" kern="1200" dirty="0">
            <a:solidFill>
              <a:srgbClr val="FF0000"/>
            </a:solidFill>
          </a:endParaRPr>
        </a:p>
        <a:p>
          <a:pPr marL="0" lvl="0" indent="0" algn="ctr" defTabSz="533400">
            <a:lnSpc>
              <a:spcPct val="90000"/>
            </a:lnSpc>
            <a:spcBef>
              <a:spcPct val="0"/>
            </a:spcBef>
            <a:spcAft>
              <a:spcPct val="35000"/>
            </a:spcAft>
            <a:buNone/>
          </a:pPr>
          <a:r>
            <a:rPr lang="en-US" sz="1200" kern="1200" dirty="0">
              <a:solidFill>
                <a:srgbClr val="FF0000"/>
              </a:solidFill>
            </a:rPr>
            <a:t>What is the result)</a:t>
          </a:r>
        </a:p>
        <a:p>
          <a:pPr marL="0" lvl="0" indent="0" algn="l" defTabSz="533400">
            <a:lnSpc>
              <a:spcPct val="90000"/>
            </a:lnSpc>
            <a:spcBef>
              <a:spcPct val="0"/>
            </a:spcBef>
            <a:spcAft>
              <a:spcPct val="35000"/>
            </a:spcAft>
            <a:buNone/>
          </a:pPr>
          <a:endParaRPr lang="en-US" sz="1200" kern="1200" dirty="0"/>
        </a:p>
        <a:p>
          <a:pPr marL="0" lvl="0" indent="0" algn="l" defTabSz="533400">
            <a:lnSpc>
              <a:spcPct val="90000"/>
            </a:lnSpc>
            <a:spcBef>
              <a:spcPct val="0"/>
            </a:spcBef>
            <a:spcAft>
              <a:spcPct val="35000"/>
            </a:spcAft>
            <a:buNone/>
          </a:pPr>
          <a:r>
            <a:rPr lang="en-GB" sz="1200" kern="1200" dirty="0"/>
            <a:t>Aim: To continue teaching and learning opportunities for Skills students</a:t>
          </a:r>
          <a:endParaRPr lang="en-US" sz="1200" kern="1200" dirty="0"/>
        </a:p>
        <a:p>
          <a:pPr marL="0" lvl="0" indent="0" algn="l" defTabSz="533400">
            <a:lnSpc>
              <a:spcPct val="90000"/>
            </a:lnSpc>
            <a:spcBef>
              <a:spcPct val="0"/>
            </a:spcBef>
            <a:spcAft>
              <a:spcPct val="35000"/>
            </a:spcAft>
            <a:buNone/>
          </a:pPr>
          <a:r>
            <a:rPr lang="en-US" sz="1200" kern="1200" dirty="0"/>
            <a:t>Objectives: </a:t>
          </a:r>
        </a:p>
        <a:p>
          <a:pPr marL="0" lvl="0" indent="0" algn="l" defTabSz="533400">
            <a:lnSpc>
              <a:spcPct val="90000"/>
            </a:lnSpc>
            <a:spcBef>
              <a:spcPct val="0"/>
            </a:spcBef>
            <a:spcAft>
              <a:spcPct val="35000"/>
            </a:spcAft>
            <a:buNone/>
          </a:pPr>
          <a:r>
            <a:rPr lang="en-US" sz="1200" kern="1200" dirty="0"/>
            <a:t>Setting online teaching for skills students </a:t>
          </a:r>
        </a:p>
        <a:p>
          <a:pPr marL="0" lvl="0" indent="0" algn="l" defTabSz="533400">
            <a:lnSpc>
              <a:spcPct val="90000"/>
            </a:lnSpc>
            <a:spcBef>
              <a:spcPct val="0"/>
            </a:spcBef>
            <a:spcAft>
              <a:spcPct val="35000"/>
            </a:spcAft>
            <a:buNone/>
          </a:pPr>
          <a:r>
            <a:rPr lang="en-US" sz="1200" kern="1200" dirty="0"/>
            <a:t>Provide virtual online support</a:t>
          </a:r>
        </a:p>
        <a:p>
          <a:pPr marL="0" lvl="0" indent="0" algn="l" defTabSz="533400">
            <a:lnSpc>
              <a:spcPct val="90000"/>
            </a:lnSpc>
            <a:spcBef>
              <a:spcPct val="0"/>
            </a:spcBef>
            <a:spcAft>
              <a:spcPct val="35000"/>
            </a:spcAft>
            <a:buNone/>
          </a:pPr>
          <a:r>
            <a:rPr lang="en-GB" sz="1200" kern="1200" dirty="0"/>
            <a:t>Keep staff and students safe</a:t>
          </a:r>
          <a:endParaRPr lang="en-US" sz="1200" kern="1200" dirty="0"/>
        </a:p>
        <a:p>
          <a:pPr marL="0" lvl="0" indent="0" algn="l" defTabSz="533400">
            <a:lnSpc>
              <a:spcPct val="90000"/>
            </a:lnSpc>
            <a:spcBef>
              <a:spcPct val="0"/>
            </a:spcBef>
            <a:spcAft>
              <a:spcPct val="35000"/>
            </a:spcAft>
            <a:buNone/>
          </a:pPr>
          <a:r>
            <a:rPr lang="en-US" sz="1200" kern="1200" dirty="0"/>
            <a:t>Setting up IT support</a:t>
          </a:r>
        </a:p>
        <a:p>
          <a:pPr marL="0" lvl="0" indent="0" algn="l" defTabSz="533400">
            <a:lnSpc>
              <a:spcPct val="90000"/>
            </a:lnSpc>
            <a:spcBef>
              <a:spcPct val="0"/>
            </a:spcBef>
            <a:spcAft>
              <a:spcPct val="35000"/>
            </a:spcAft>
            <a:buNone/>
          </a:pPr>
          <a:endParaRPr lang="en-US" sz="1200" kern="1200" dirty="0"/>
        </a:p>
      </dsp:txBody>
      <dsp:txXfrm rot="5400000">
        <a:off x="-1" y="1"/>
        <a:ext cx="5730681" cy="2123743"/>
      </dsp:txXfrm>
    </dsp:sp>
    <dsp:sp modelId="{AAC12F6C-5675-4ABF-AE85-0BF74411A66F}">
      <dsp:nvSpPr>
        <dsp:cNvPr id="0" name=""/>
        <dsp:cNvSpPr/>
      </dsp:nvSpPr>
      <dsp:spPr>
        <a:xfrm>
          <a:off x="5730681" y="0"/>
          <a:ext cx="5730681" cy="2831658"/>
        </a:xfrm>
        <a:prstGeom prst="round1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endParaRPr lang="en-GB" sz="1200" kern="1200" dirty="0"/>
        </a:p>
        <a:p>
          <a:pPr marL="0" lvl="0" indent="0" algn="ctr" defTabSz="533400">
            <a:lnSpc>
              <a:spcPct val="90000"/>
            </a:lnSpc>
            <a:spcBef>
              <a:spcPct val="0"/>
            </a:spcBef>
            <a:spcAft>
              <a:spcPct val="35000"/>
            </a:spcAft>
            <a:buNone/>
          </a:pPr>
          <a:endParaRPr lang="en-GB" sz="1200" kern="1200" dirty="0"/>
        </a:p>
        <a:p>
          <a:pPr marL="0" lvl="0" indent="0" algn="ctr" defTabSz="533400">
            <a:lnSpc>
              <a:spcPct val="90000"/>
            </a:lnSpc>
            <a:spcBef>
              <a:spcPct val="0"/>
            </a:spcBef>
            <a:spcAft>
              <a:spcPct val="35000"/>
            </a:spcAft>
            <a:buNone/>
          </a:pPr>
          <a:endParaRPr lang="en-GB" sz="1200" kern="1200" dirty="0"/>
        </a:p>
        <a:p>
          <a:pPr marL="0" lvl="0" indent="0" algn="ctr" defTabSz="533400">
            <a:lnSpc>
              <a:spcPct val="90000"/>
            </a:lnSpc>
            <a:spcBef>
              <a:spcPct val="0"/>
            </a:spcBef>
            <a:spcAft>
              <a:spcPct val="35000"/>
            </a:spcAft>
            <a:buNone/>
          </a:pPr>
          <a:r>
            <a:rPr lang="en-GB" sz="1200" b="1" kern="1200" dirty="0"/>
            <a:t>Stakeholders/ Audience </a:t>
          </a:r>
          <a:r>
            <a:rPr lang="en-GB" sz="1200" kern="1200" dirty="0"/>
            <a:t>(Internal/ External/ Primary/ secondary/ Drivers/ Supporters/ Observers)))</a:t>
          </a:r>
        </a:p>
        <a:p>
          <a:pPr marL="0" lvl="0" indent="0" algn="ctr" defTabSz="533400">
            <a:lnSpc>
              <a:spcPct val="90000"/>
            </a:lnSpc>
            <a:spcBef>
              <a:spcPct val="0"/>
            </a:spcBef>
            <a:spcAft>
              <a:spcPct val="35000"/>
            </a:spcAft>
            <a:buNone/>
          </a:pPr>
          <a:r>
            <a:rPr lang="en-GB" sz="1200" kern="1200" dirty="0"/>
            <a:t> (</a:t>
          </a:r>
          <a:r>
            <a:rPr lang="en-GB" sz="1200" kern="1200" dirty="0">
              <a:solidFill>
                <a:srgbClr val="FF0000"/>
              </a:solidFill>
            </a:rPr>
            <a:t>Who is it for/ who will benefit/ effected/ involved)</a:t>
          </a:r>
        </a:p>
        <a:p>
          <a:pPr marL="0" lvl="0" indent="0" algn="ctr" defTabSz="533400">
            <a:lnSpc>
              <a:spcPct val="90000"/>
            </a:lnSpc>
            <a:spcBef>
              <a:spcPct val="0"/>
            </a:spcBef>
            <a:spcAft>
              <a:spcPct val="35000"/>
            </a:spcAft>
            <a:buNone/>
          </a:pPr>
          <a:endParaRPr lang="en-GB" sz="1200" kern="1200" dirty="0"/>
        </a:p>
        <a:p>
          <a:pPr marL="0" lvl="0" indent="0" algn="r" defTabSz="533400">
            <a:lnSpc>
              <a:spcPct val="90000"/>
            </a:lnSpc>
            <a:spcBef>
              <a:spcPct val="0"/>
            </a:spcBef>
            <a:spcAft>
              <a:spcPct val="35000"/>
            </a:spcAft>
            <a:buNone/>
          </a:pPr>
          <a:r>
            <a:rPr lang="en-GB" sz="1200" kern="1200" dirty="0"/>
            <a:t> Staff (lectures, admin, canteen, support, HR) (</a:t>
          </a:r>
          <a:r>
            <a:rPr lang="en-GB" sz="1200" i="1" kern="1200" dirty="0"/>
            <a:t>Drivers</a:t>
          </a:r>
          <a:r>
            <a:rPr lang="en-GB" sz="1200" kern="1200" dirty="0"/>
            <a:t>)</a:t>
          </a:r>
        </a:p>
        <a:p>
          <a:pPr marL="0" lvl="0" indent="0" algn="r" defTabSz="533400">
            <a:lnSpc>
              <a:spcPct val="90000"/>
            </a:lnSpc>
            <a:spcBef>
              <a:spcPct val="0"/>
            </a:spcBef>
            <a:spcAft>
              <a:spcPct val="35000"/>
            </a:spcAft>
            <a:buNone/>
          </a:pPr>
          <a:r>
            <a:rPr lang="en-GB" sz="1200" kern="1200" dirty="0"/>
            <a:t> Students (</a:t>
          </a:r>
          <a:r>
            <a:rPr lang="en-GB" sz="1200" i="1" kern="1200" dirty="0"/>
            <a:t>Drivers</a:t>
          </a:r>
          <a:r>
            <a:rPr lang="en-GB" sz="1200" kern="1200" dirty="0"/>
            <a:t>)</a:t>
          </a:r>
        </a:p>
        <a:p>
          <a:pPr marL="0" lvl="0" indent="0" algn="r" defTabSz="533400">
            <a:lnSpc>
              <a:spcPct val="90000"/>
            </a:lnSpc>
            <a:spcBef>
              <a:spcPct val="0"/>
            </a:spcBef>
            <a:spcAft>
              <a:spcPct val="35000"/>
            </a:spcAft>
            <a:buNone/>
          </a:pPr>
          <a:r>
            <a:rPr lang="en-GB" sz="1200" kern="1200" dirty="0"/>
            <a:t> Management/ Trustees (</a:t>
          </a:r>
          <a:r>
            <a:rPr lang="en-GB" sz="1200" i="1" kern="1200" dirty="0"/>
            <a:t>Drivers</a:t>
          </a:r>
          <a:r>
            <a:rPr lang="en-GB" sz="1200" kern="1200" dirty="0"/>
            <a:t>/ </a:t>
          </a:r>
          <a:r>
            <a:rPr lang="en-GB" sz="1200" i="1" kern="1200" dirty="0"/>
            <a:t>Supporters</a:t>
          </a:r>
          <a:r>
            <a:rPr lang="en-GB" sz="1200" kern="1200" dirty="0"/>
            <a:t>)</a:t>
          </a:r>
        </a:p>
        <a:p>
          <a:pPr marL="0" lvl="0" indent="0" algn="r" defTabSz="533400">
            <a:lnSpc>
              <a:spcPct val="90000"/>
            </a:lnSpc>
            <a:spcBef>
              <a:spcPct val="0"/>
            </a:spcBef>
            <a:spcAft>
              <a:spcPct val="35000"/>
            </a:spcAft>
            <a:buNone/>
          </a:pPr>
          <a:r>
            <a:rPr lang="en-GB" sz="1200" kern="1200" dirty="0"/>
            <a:t> Suppliers (</a:t>
          </a:r>
          <a:r>
            <a:rPr lang="en-GB" sz="1200" i="1" kern="1200" dirty="0"/>
            <a:t>external</a:t>
          </a:r>
          <a:r>
            <a:rPr lang="en-GB" sz="1200" kern="1200" dirty="0"/>
            <a:t>) (</a:t>
          </a:r>
          <a:r>
            <a:rPr lang="en-GB" sz="1200" i="1" kern="1200" dirty="0"/>
            <a:t>supporters</a:t>
          </a:r>
          <a:r>
            <a:rPr lang="en-GB" sz="1200" kern="1200" dirty="0"/>
            <a:t>)</a:t>
          </a:r>
        </a:p>
        <a:p>
          <a:pPr marL="0" lvl="0" indent="0" algn="r" defTabSz="533400">
            <a:lnSpc>
              <a:spcPct val="90000"/>
            </a:lnSpc>
            <a:spcBef>
              <a:spcPct val="0"/>
            </a:spcBef>
            <a:spcAft>
              <a:spcPct val="35000"/>
            </a:spcAft>
            <a:buNone/>
          </a:pPr>
          <a:r>
            <a:rPr lang="en-GB" sz="1200" kern="1200" dirty="0"/>
            <a:t> Students finance (external) (</a:t>
          </a:r>
          <a:r>
            <a:rPr lang="en-GB" sz="1200" i="1" kern="1200" dirty="0"/>
            <a:t>Supporters</a:t>
          </a:r>
          <a:r>
            <a:rPr lang="en-GB" sz="1200" kern="1200" dirty="0"/>
            <a:t>)/ </a:t>
          </a:r>
          <a:r>
            <a:rPr lang="en-GB" sz="1200" i="1" kern="1200" dirty="0"/>
            <a:t>Observer</a:t>
          </a:r>
        </a:p>
        <a:p>
          <a:pPr marL="0" lvl="0" indent="0" algn="r" defTabSz="533400">
            <a:lnSpc>
              <a:spcPct val="90000"/>
            </a:lnSpc>
            <a:spcBef>
              <a:spcPct val="0"/>
            </a:spcBef>
            <a:spcAft>
              <a:spcPct val="35000"/>
            </a:spcAft>
            <a:buNone/>
          </a:pPr>
          <a:r>
            <a:rPr lang="en-GB" sz="1200" kern="1200" dirty="0"/>
            <a:t> Government (</a:t>
          </a:r>
          <a:r>
            <a:rPr lang="en-GB" sz="1200" i="1" kern="1200" dirty="0"/>
            <a:t>external</a:t>
          </a:r>
          <a:r>
            <a:rPr lang="en-GB" sz="1200" kern="1200" dirty="0"/>
            <a:t>)</a:t>
          </a:r>
        </a:p>
        <a:p>
          <a:pPr marL="0" lvl="0" indent="0" algn="r" defTabSz="533400">
            <a:lnSpc>
              <a:spcPct val="90000"/>
            </a:lnSpc>
            <a:spcBef>
              <a:spcPct val="0"/>
            </a:spcBef>
            <a:spcAft>
              <a:spcPct val="35000"/>
            </a:spcAft>
            <a:buNone/>
          </a:pPr>
          <a:r>
            <a:rPr lang="en-GB" sz="1200" kern="1200" dirty="0"/>
            <a:t> Students families (external) Observers</a:t>
          </a:r>
        </a:p>
        <a:p>
          <a:pPr marL="0" lvl="0" indent="0" algn="r" defTabSz="533400">
            <a:lnSpc>
              <a:spcPct val="90000"/>
            </a:lnSpc>
            <a:spcBef>
              <a:spcPct val="0"/>
            </a:spcBef>
            <a:spcAft>
              <a:spcPct val="35000"/>
            </a:spcAft>
            <a:buNone/>
          </a:pPr>
          <a:r>
            <a:rPr lang="en-GB" sz="1200" kern="1200" dirty="0"/>
            <a:t> UCAS </a:t>
          </a:r>
          <a:endParaRPr lang="en-US" sz="1200" kern="1200" dirty="0"/>
        </a:p>
      </dsp:txBody>
      <dsp:txXfrm>
        <a:off x="5730681" y="0"/>
        <a:ext cx="5730681" cy="2123743"/>
      </dsp:txXfrm>
    </dsp:sp>
    <dsp:sp modelId="{2BADC536-B3C3-4D96-A177-25DD35DBB293}">
      <dsp:nvSpPr>
        <dsp:cNvPr id="0" name=""/>
        <dsp:cNvSpPr/>
      </dsp:nvSpPr>
      <dsp:spPr>
        <a:xfrm rot="10800000">
          <a:off x="0" y="2831658"/>
          <a:ext cx="5730681" cy="2831658"/>
        </a:xfrm>
        <a:prstGeom prst="round1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b="1" kern="1200" dirty="0"/>
            <a:t>Desired/ CSF </a:t>
          </a:r>
          <a:r>
            <a:rPr lang="en-GB" sz="1200" b="1" kern="1200" dirty="0"/>
            <a:t>Desired/ CSF</a:t>
          </a:r>
        </a:p>
        <a:p>
          <a:pPr marL="0" lvl="0" indent="0" algn="ctr" defTabSz="533400">
            <a:lnSpc>
              <a:spcPct val="90000"/>
            </a:lnSpc>
            <a:spcBef>
              <a:spcPct val="0"/>
            </a:spcBef>
            <a:spcAft>
              <a:spcPct val="35000"/>
            </a:spcAft>
            <a:buNone/>
          </a:pPr>
          <a:r>
            <a:rPr lang="en-GB" sz="1200" b="0" kern="1200" dirty="0">
              <a:solidFill>
                <a:srgbClr val="FF0000"/>
              </a:solidFill>
            </a:rPr>
            <a:t>(Linked to Goals</a:t>
          </a:r>
        </a:p>
        <a:p>
          <a:pPr marL="0" lvl="0" indent="0" algn="ctr" defTabSz="533400">
            <a:lnSpc>
              <a:spcPct val="90000"/>
            </a:lnSpc>
            <a:spcBef>
              <a:spcPct val="0"/>
            </a:spcBef>
            <a:spcAft>
              <a:spcPct val="35000"/>
            </a:spcAft>
            <a:buNone/>
          </a:pPr>
          <a:r>
            <a:rPr lang="en-GB" sz="1200" b="0" kern="1200" dirty="0">
              <a:solidFill>
                <a:srgbClr val="FF0000"/>
              </a:solidFill>
            </a:rPr>
            <a:t>What will make it successful – Measurable/ unmeasurable)</a:t>
          </a:r>
        </a:p>
        <a:p>
          <a:pPr marL="0" lvl="0" indent="0" algn="ctr" defTabSz="533400">
            <a:lnSpc>
              <a:spcPct val="90000"/>
            </a:lnSpc>
            <a:spcBef>
              <a:spcPct val="0"/>
            </a:spcBef>
            <a:spcAft>
              <a:spcPct val="35000"/>
            </a:spcAft>
            <a:buNone/>
          </a:pPr>
          <a:endParaRPr lang="en-GB" sz="1200" kern="1200" dirty="0"/>
        </a:p>
        <a:p>
          <a:pPr marL="0" lvl="0" indent="0" algn="l" defTabSz="533400">
            <a:lnSpc>
              <a:spcPct val="90000"/>
            </a:lnSpc>
            <a:spcBef>
              <a:spcPct val="0"/>
            </a:spcBef>
            <a:spcAft>
              <a:spcPct val="35000"/>
            </a:spcAft>
            <a:buNone/>
          </a:pPr>
          <a:r>
            <a:rPr lang="en-GB" sz="1200" kern="1200" dirty="0"/>
            <a:t>Getting 145 skills students to successfully complete the modules (measurable)</a:t>
          </a:r>
        </a:p>
        <a:p>
          <a:pPr marL="0" lvl="0" indent="0" algn="l" defTabSz="533400">
            <a:lnSpc>
              <a:spcPct val="90000"/>
            </a:lnSpc>
            <a:spcBef>
              <a:spcPct val="0"/>
            </a:spcBef>
            <a:spcAft>
              <a:spcPct val="35000"/>
            </a:spcAft>
            <a:buNone/>
          </a:pPr>
          <a:r>
            <a:rPr lang="en-GB" sz="1200" kern="1200" dirty="0"/>
            <a:t>Provide weekly online classes (measurable- registers)</a:t>
          </a:r>
        </a:p>
        <a:p>
          <a:pPr marL="0" lvl="0" indent="0" algn="l" defTabSz="533400">
            <a:lnSpc>
              <a:spcPct val="90000"/>
            </a:lnSpc>
            <a:spcBef>
              <a:spcPct val="0"/>
            </a:spcBef>
            <a:spcAft>
              <a:spcPct val="35000"/>
            </a:spcAft>
            <a:buNone/>
          </a:pPr>
          <a:r>
            <a:rPr lang="en-GB" sz="1200" kern="1200" dirty="0"/>
            <a:t>Able to access online support where necessary </a:t>
          </a:r>
          <a:endParaRPr lang="en-US" sz="1200" kern="1200" dirty="0"/>
        </a:p>
      </dsp:txBody>
      <dsp:txXfrm rot="10800000">
        <a:off x="0" y="3539572"/>
        <a:ext cx="5730681" cy="2123743"/>
      </dsp:txXfrm>
    </dsp:sp>
    <dsp:sp modelId="{249FF0CA-C984-4909-9BF7-D6A4A9C7486F}">
      <dsp:nvSpPr>
        <dsp:cNvPr id="0" name=""/>
        <dsp:cNvSpPr/>
      </dsp:nvSpPr>
      <dsp:spPr>
        <a:xfrm rot="5400000">
          <a:off x="7180193" y="1382146"/>
          <a:ext cx="2831658" cy="5730681"/>
        </a:xfrm>
        <a:prstGeom prst="round1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b="1" kern="1200" dirty="0"/>
            <a:t>Measure of success</a:t>
          </a:r>
        </a:p>
        <a:p>
          <a:pPr marL="0" lvl="0" indent="0" algn="ctr" defTabSz="533400">
            <a:lnSpc>
              <a:spcPct val="90000"/>
            </a:lnSpc>
            <a:spcBef>
              <a:spcPct val="0"/>
            </a:spcBef>
            <a:spcAft>
              <a:spcPct val="35000"/>
            </a:spcAft>
            <a:buNone/>
          </a:pPr>
          <a:r>
            <a:rPr lang="en-GB" sz="1200" kern="1200" dirty="0"/>
            <a:t>(</a:t>
          </a:r>
          <a:r>
            <a:rPr lang="en-GB" sz="1200" kern="1200" dirty="0">
              <a:solidFill>
                <a:srgbClr val="FF0000"/>
              </a:solidFill>
            </a:rPr>
            <a:t>criterion of success/ when its finished what can be measured, how do I measure success – qualitative/ quantitative)</a:t>
          </a:r>
        </a:p>
        <a:p>
          <a:pPr marL="0" lvl="0" indent="0" algn="ctr" defTabSz="533400">
            <a:lnSpc>
              <a:spcPct val="90000"/>
            </a:lnSpc>
            <a:spcBef>
              <a:spcPct val="0"/>
            </a:spcBef>
            <a:spcAft>
              <a:spcPct val="35000"/>
            </a:spcAft>
            <a:buNone/>
          </a:pPr>
          <a:endParaRPr lang="en-GB" sz="1200" kern="1200" dirty="0"/>
        </a:p>
        <a:p>
          <a:pPr marL="0" lvl="0" indent="0" algn="ctr" defTabSz="533400">
            <a:lnSpc>
              <a:spcPct val="90000"/>
            </a:lnSpc>
            <a:spcBef>
              <a:spcPct val="0"/>
            </a:spcBef>
            <a:spcAft>
              <a:spcPct val="35000"/>
            </a:spcAft>
            <a:buNone/>
          </a:pPr>
          <a:r>
            <a:rPr lang="en-GB" sz="1200" kern="1200" dirty="0"/>
            <a:t>145 students pass the modules X and Y (or at least the same number of students passing as they would if they were on face to face teaching) (</a:t>
          </a:r>
          <a:r>
            <a:rPr lang="en-GB" sz="1200" i="1" kern="1200" dirty="0"/>
            <a:t>Quantitative</a:t>
          </a:r>
          <a:r>
            <a:rPr lang="en-GB" sz="1200" kern="1200" dirty="0"/>
            <a:t>)</a:t>
          </a:r>
        </a:p>
        <a:p>
          <a:pPr marL="0" lvl="0" indent="0" algn="ctr" defTabSz="533400">
            <a:lnSpc>
              <a:spcPct val="90000"/>
            </a:lnSpc>
            <a:spcBef>
              <a:spcPct val="0"/>
            </a:spcBef>
            <a:spcAft>
              <a:spcPct val="35000"/>
            </a:spcAft>
            <a:buNone/>
          </a:pPr>
          <a:r>
            <a:rPr lang="en-GB" sz="1200" kern="1200" dirty="0"/>
            <a:t>Receiving positive feedback from students </a:t>
          </a:r>
          <a:r>
            <a:rPr lang="en-GB" sz="1200" i="1" kern="1200" dirty="0"/>
            <a:t>(qualitative)</a:t>
          </a:r>
        </a:p>
        <a:p>
          <a:pPr marL="0" lvl="0" indent="0" algn="ctr" defTabSz="533400">
            <a:lnSpc>
              <a:spcPct val="90000"/>
            </a:lnSpc>
            <a:spcBef>
              <a:spcPct val="0"/>
            </a:spcBef>
            <a:spcAft>
              <a:spcPct val="35000"/>
            </a:spcAft>
            <a:buNone/>
          </a:pPr>
          <a:r>
            <a:rPr lang="en-GB" sz="1200" kern="1200" dirty="0"/>
            <a:t>Number of students applying to further level</a:t>
          </a:r>
          <a:endParaRPr lang="en-US" sz="1200" kern="1200" dirty="0"/>
        </a:p>
      </dsp:txBody>
      <dsp:txXfrm rot="-5400000">
        <a:off x="5730681" y="3539572"/>
        <a:ext cx="5730681" cy="2123743"/>
      </dsp:txXfrm>
    </dsp:sp>
    <dsp:sp modelId="{0642DEE4-24F5-4C10-A429-EFFFA1958CCD}">
      <dsp:nvSpPr>
        <dsp:cNvPr id="0" name=""/>
        <dsp:cNvSpPr/>
      </dsp:nvSpPr>
      <dsp:spPr>
        <a:xfrm>
          <a:off x="4011477" y="2123743"/>
          <a:ext cx="3438408" cy="1415829"/>
        </a:xfrm>
        <a:prstGeom prst="roundRect">
          <a:avLst/>
        </a:prstGeom>
        <a:solidFill>
          <a:schemeClr val="bg1"/>
        </a:solidFill>
        <a:ln w="25400" cap="flat" cmpd="sng" algn="ctr">
          <a:no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endParaRPr lang="en-US" sz="1200" kern="1200" dirty="0"/>
        </a:p>
      </dsp:txBody>
      <dsp:txXfrm>
        <a:off x="4080592" y="2192858"/>
        <a:ext cx="3300178" cy="127759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C3A3D2-5BAA-4E35-AB75-6933673C62B6}">
      <dsp:nvSpPr>
        <dsp:cNvPr id="0" name=""/>
        <dsp:cNvSpPr/>
      </dsp:nvSpPr>
      <dsp:spPr>
        <a:xfrm>
          <a:off x="0" y="63706"/>
          <a:ext cx="6002110" cy="1158300"/>
        </a:xfrm>
        <a:prstGeom prst="round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dirty="0">
              <a:latin typeface="Arial" panose="020B0604020202020204" pitchFamily="34" charset="0"/>
              <a:cs typeface="Arial" panose="020B0604020202020204" pitchFamily="34" charset="0"/>
            </a:rPr>
            <a:t>Ensures that you don’t miss people that have roles in the project (i.e. those people that need to be informed or involved).</a:t>
          </a:r>
          <a:endParaRPr lang="en-US" sz="2200" b="1" kern="1200" dirty="0">
            <a:latin typeface="Arial" panose="020B0604020202020204" pitchFamily="34" charset="0"/>
            <a:cs typeface="Arial" panose="020B0604020202020204" pitchFamily="34" charset="0"/>
          </a:endParaRPr>
        </a:p>
      </dsp:txBody>
      <dsp:txXfrm>
        <a:off x="56544" y="120250"/>
        <a:ext cx="5889022" cy="1045212"/>
      </dsp:txXfrm>
    </dsp:sp>
    <dsp:sp modelId="{0BFFE7F6-E909-44C3-B4B2-44B9811C71CE}">
      <dsp:nvSpPr>
        <dsp:cNvPr id="0" name=""/>
        <dsp:cNvSpPr/>
      </dsp:nvSpPr>
      <dsp:spPr>
        <a:xfrm>
          <a:off x="0" y="1285366"/>
          <a:ext cx="6002110" cy="1158300"/>
        </a:xfrm>
        <a:prstGeom prst="roundRect">
          <a:avLst/>
        </a:prstGeom>
        <a:gradFill rotWithShape="0">
          <a:gsLst>
            <a:gs pos="0">
              <a:schemeClr val="accent5">
                <a:hueOff val="2571418"/>
                <a:satOff val="5874"/>
                <a:lumOff val="-16274"/>
                <a:alphaOff val="0"/>
                <a:shade val="51000"/>
                <a:satMod val="130000"/>
              </a:schemeClr>
            </a:gs>
            <a:gs pos="80000">
              <a:schemeClr val="accent5">
                <a:hueOff val="2571418"/>
                <a:satOff val="5874"/>
                <a:lumOff val="-16274"/>
                <a:alphaOff val="0"/>
                <a:shade val="93000"/>
                <a:satMod val="130000"/>
              </a:schemeClr>
            </a:gs>
            <a:gs pos="100000">
              <a:schemeClr val="accent5">
                <a:hueOff val="2571418"/>
                <a:satOff val="5874"/>
                <a:lumOff val="-16274"/>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dirty="0">
              <a:latin typeface="Arial" panose="020B0604020202020204" pitchFamily="34" charset="0"/>
              <a:cs typeface="Arial" panose="020B0604020202020204" pitchFamily="34" charset="0"/>
            </a:rPr>
            <a:t>Ensures you take account of their views if you need to.</a:t>
          </a:r>
          <a:endParaRPr lang="en-US" sz="2200" b="1" kern="1200" dirty="0">
            <a:latin typeface="Arial" panose="020B0604020202020204" pitchFamily="34" charset="0"/>
            <a:cs typeface="Arial" panose="020B0604020202020204" pitchFamily="34" charset="0"/>
          </a:endParaRPr>
        </a:p>
      </dsp:txBody>
      <dsp:txXfrm>
        <a:off x="56544" y="1341910"/>
        <a:ext cx="5889022" cy="1045212"/>
      </dsp:txXfrm>
    </dsp:sp>
    <dsp:sp modelId="{02FA8722-B43C-4110-8417-74A2F55E5E37}">
      <dsp:nvSpPr>
        <dsp:cNvPr id="0" name=""/>
        <dsp:cNvSpPr/>
      </dsp:nvSpPr>
      <dsp:spPr>
        <a:xfrm>
          <a:off x="0" y="2507027"/>
          <a:ext cx="6002110" cy="1158300"/>
        </a:xfrm>
        <a:prstGeom prst="roundRect">
          <a:avLst/>
        </a:prstGeom>
        <a:gradFill rotWithShape="0">
          <a:gsLst>
            <a:gs pos="0">
              <a:schemeClr val="accent5">
                <a:hueOff val="5142836"/>
                <a:satOff val="11748"/>
                <a:lumOff val="-32549"/>
                <a:alphaOff val="0"/>
                <a:shade val="51000"/>
                <a:satMod val="130000"/>
              </a:schemeClr>
            </a:gs>
            <a:gs pos="80000">
              <a:schemeClr val="accent5">
                <a:hueOff val="5142836"/>
                <a:satOff val="11748"/>
                <a:lumOff val="-32549"/>
                <a:alphaOff val="0"/>
                <a:shade val="93000"/>
                <a:satMod val="130000"/>
              </a:schemeClr>
            </a:gs>
            <a:gs pos="100000">
              <a:schemeClr val="accent5">
                <a:hueOff val="5142836"/>
                <a:satOff val="11748"/>
                <a:lumOff val="-3254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dirty="0">
              <a:latin typeface="Arial" panose="020B0604020202020204" pitchFamily="34" charset="0"/>
              <a:cs typeface="Arial" panose="020B0604020202020204" pitchFamily="34" charset="0"/>
            </a:rPr>
            <a:t>Which is not quite the same as ensuring you take account of their views if you want to.</a:t>
          </a:r>
          <a:endParaRPr lang="en-US" sz="2200" b="1" kern="1200" dirty="0">
            <a:latin typeface="Arial" panose="020B0604020202020204" pitchFamily="34" charset="0"/>
            <a:cs typeface="Arial" panose="020B0604020202020204" pitchFamily="34" charset="0"/>
          </a:endParaRPr>
        </a:p>
      </dsp:txBody>
      <dsp:txXfrm>
        <a:off x="56544" y="2563571"/>
        <a:ext cx="5889022" cy="104521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B0394B-65F2-4402-A127-454AF8141CD1}">
      <dsp:nvSpPr>
        <dsp:cNvPr id="0" name=""/>
        <dsp:cNvSpPr/>
      </dsp:nvSpPr>
      <dsp:spPr>
        <a:xfrm>
          <a:off x="0" y="709959"/>
          <a:ext cx="10515600" cy="13028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DC63BB-68E6-4702-9275-80F3094ACA1C}">
      <dsp:nvSpPr>
        <dsp:cNvPr id="0" name=""/>
        <dsp:cNvSpPr/>
      </dsp:nvSpPr>
      <dsp:spPr>
        <a:xfrm>
          <a:off x="394113" y="1003101"/>
          <a:ext cx="716569" cy="7165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4286B91-33C1-4877-AE06-D9200858C991}">
      <dsp:nvSpPr>
        <dsp:cNvPr id="0" name=""/>
        <dsp:cNvSpPr/>
      </dsp:nvSpPr>
      <dsp:spPr>
        <a:xfrm>
          <a:off x="1504795" y="709959"/>
          <a:ext cx="9009333" cy="1302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885" tIns="137885" rIns="137885" bIns="137885" numCol="1" spcCol="1270" anchor="ctr" anchorCtr="0">
          <a:noAutofit/>
        </a:bodyPr>
        <a:lstStyle/>
        <a:p>
          <a:pPr marL="0" lvl="0" indent="0" algn="l" defTabSz="1111250">
            <a:lnSpc>
              <a:spcPct val="90000"/>
            </a:lnSpc>
            <a:spcBef>
              <a:spcPct val="0"/>
            </a:spcBef>
            <a:spcAft>
              <a:spcPct val="35000"/>
            </a:spcAft>
            <a:buNone/>
          </a:pPr>
          <a:r>
            <a:rPr lang="en-GB" sz="2500" kern="1200" dirty="0">
              <a:latin typeface="Arial" panose="020B0604020202020204" pitchFamily="34" charset="0"/>
              <a:cs typeface="Arial" panose="020B0604020202020204" pitchFamily="34" charset="0"/>
            </a:rPr>
            <a:t>The prime skill required here of the effective project manager is that of </a:t>
          </a:r>
          <a:r>
            <a:rPr lang="en-GB" sz="2500" b="1" kern="1200" dirty="0">
              <a:latin typeface="Arial" panose="020B0604020202020204" pitchFamily="34" charset="0"/>
              <a:cs typeface="Arial" panose="020B0604020202020204" pitchFamily="34" charset="0"/>
            </a:rPr>
            <a:t>excellent communication skills.</a:t>
          </a:r>
          <a:endParaRPr lang="en-US" sz="2500" kern="1200" dirty="0">
            <a:latin typeface="Arial" panose="020B0604020202020204" pitchFamily="34" charset="0"/>
            <a:cs typeface="Arial" panose="020B0604020202020204" pitchFamily="34" charset="0"/>
          </a:endParaRPr>
        </a:p>
      </dsp:txBody>
      <dsp:txXfrm>
        <a:off x="1504795" y="709959"/>
        <a:ext cx="9009333" cy="1302853"/>
      </dsp:txXfrm>
    </dsp:sp>
    <dsp:sp modelId="{09D79989-4513-4EF7-AA8A-11675BD7A69D}">
      <dsp:nvSpPr>
        <dsp:cNvPr id="0" name=""/>
        <dsp:cNvSpPr/>
      </dsp:nvSpPr>
      <dsp:spPr>
        <a:xfrm>
          <a:off x="0" y="2338525"/>
          <a:ext cx="10515600" cy="13028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8382B2-49AB-44A8-BE46-A3F081232ACA}">
      <dsp:nvSpPr>
        <dsp:cNvPr id="0" name=""/>
        <dsp:cNvSpPr/>
      </dsp:nvSpPr>
      <dsp:spPr>
        <a:xfrm>
          <a:off x="394113" y="2631667"/>
          <a:ext cx="716569" cy="7165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C5277DD-E276-4A9B-B1F6-F9F70982A11D}">
      <dsp:nvSpPr>
        <dsp:cNvPr id="0" name=""/>
        <dsp:cNvSpPr/>
      </dsp:nvSpPr>
      <dsp:spPr>
        <a:xfrm>
          <a:off x="1504795" y="2338525"/>
          <a:ext cx="4732020" cy="1302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885" tIns="137885" rIns="137885" bIns="137885" numCol="1" spcCol="1270" anchor="ctr" anchorCtr="0">
          <a:noAutofit/>
        </a:bodyPr>
        <a:lstStyle/>
        <a:p>
          <a:pPr marL="0" lvl="0" indent="0" algn="l" defTabSz="1111250">
            <a:lnSpc>
              <a:spcPct val="90000"/>
            </a:lnSpc>
            <a:spcBef>
              <a:spcPct val="0"/>
            </a:spcBef>
            <a:spcAft>
              <a:spcPct val="35000"/>
            </a:spcAft>
            <a:buNone/>
          </a:pPr>
          <a:r>
            <a:rPr lang="en-GB" sz="2500" kern="1200" dirty="0">
              <a:latin typeface="Arial" panose="020B0604020202020204" pitchFamily="34" charset="0"/>
              <a:cs typeface="Arial" panose="020B0604020202020204" pitchFamily="34" charset="0"/>
            </a:rPr>
            <a:t>One-to-one meetings</a:t>
          </a:r>
          <a:endParaRPr lang="en-US" sz="2500" kern="1200" dirty="0">
            <a:latin typeface="Arial" panose="020B0604020202020204" pitchFamily="34" charset="0"/>
            <a:cs typeface="Arial" panose="020B0604020202020204" pitchFamily="34" charset="0"/>
          </a:endParaRPr>
        </a:p>
      </dsp:txBody>
      <dsp:txXfrm>
        <a:off x="1504795" y="2338525"/>
        <a:ext cx="4732020" cy="1302853"/>
      </dsp:txXfrm>
    </dsp:sp>
    <dsp:sp modelId="{5C77A891-D06D-4697-8AD7-69AC2D86067E}">
      <dsp:nvSpPr>
        <dsp:cNvPr id="0" name=""/>
        <dsp:cNvSpPr/>
      </dsp:nvSpPr>
      <dsp:spPr>
        <a:xfrm>
          <a:off x="6236815" y="2338525"/>
          <a:ext cx="4277313" cy="1302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885" tIns="137885" rIns="137885" bIns="137885"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Group meetings</a:t>
          </a:r>
          <a:endParaRPr lang="en-US" sz="1800" kern="1200" dirty="0">
            <a:latin typeface="Arial" panose="020B0604020202020204" pitchFamily="34" charset="0"/>
            <a:cs typeface="Arial" panose="020B0604020202020204" pitchFamily="34" charset="0"/>
          </a:endParaRPr>
        </a:p>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Formal and informal written correspondence</a:t>
          </a:r>
          <a:endParaRPr lang="en-US" sz="1800" kern="1200" dirty="0">
            <a:latin typeface="Arial" panose="020B0604020202020204" pitchFamily="34" charset="0"/>
            <a:cs typeface="Arial" panose="020B0604020202020204" pitchFamily="34" charset="0"/>
          </a:endParaRPr>
        </a:p>
        <a:p>
          <a:pPr marL="0" lvl="0" indent="0" algn="l"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Email, telephone correspondence</a:t>
          </a:r>
          <a:endParaRPr lang="en-US" sz="1800" kern="1200">
            <a:latin typeface="Arial" panose="020B0604020202020204" pitchFamily="34" charset="0"/>
            <a:cs typeface="Arial" panose="020B0604020202020204" pitchFamily="34" charset="0"/>
          </a:endParaRPr>
        </a:p>
        <a:p>
          <a:pPr marL="0" lvl="0" indent="0" algn="l"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Marketing publicity</a:t>
          </a:r>
          <a:endParaRPr lang="en-US" sz="1800" kern="1200">
            <a:latin typeface="Arial" panose="020B0604020202020204" pitchFamily="34" charset="0"/>
            <a:cs typeface="Arial" panose="020B0604020202020204" pitchFamily="34" charset="0"/>
          </a:endParaRPr>
        </a:p>
      </dsp:txBody>
      <dsp:txXfrm>
        <a:off x="6236815" y="2338525"/>
        <a:ext cx="4277313" cy="130285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502D5E-8702-4D6C-893D-057C351A5445}">
      <dsp:nvSpPr>
        <dsp:cNvPr id="0" name=""/>
        <dsp:cNvSpPr/>
      </dsp:nvSpPr>
      <dsp:spPr>
        <a:xfrm>
          <a:off x="2297016" y="1048863"/>
          <a:ext cx="497634" cy="91440"/>
        </a:xfrm>
        <a:custGeom>
          <a:avLst/>
          <a:gdLst/>
          <a:ahLst/>
          <a:cxnLst/>
          <a:rect l="0" t="0" r="0" b="0"/>
          <a:pathLst>
            <a:path>
              <a:moveTo>
                <a:pt x="0" y="45720"/>
              </a:moveTo>
              <a:lnTo>
                <a:pt x="497634"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latin typeface="Arial" panose="020B0604020202020204" pitchFamily="34" charset="0"/>
            <a:cs typeface="Arial" panose="020B0604020202020204" pitchFamily="34" charset="0"/>
          </a:endParaRPr>
        </a:p>
      </dsp:txBody>
      <dsp:txXfrm>
        <a:off x="2532628" y="1091941"/>
        <a:ext cx="26411" cy="5282"/>
      </dsp:txXfrm>
    </dsp:sp>
    <dsp:sp modelId="{CE8FEE98-A795-4ACD-A439-278791678C6E}">
      <dsp:nvSpPr>
        <dsp:cNvPr id="0" name=""/>
        <dsp:cNvSpPr/>
      </dsp:nvSpPr>
      <dsp:spPr>
        <a:xfrm>
          <a:off x="2144" y="405581"/>
          <a:ext cx="2296672" cy="137800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2539" tIns="118129" rIns="112539" bIns="118129" numCol="1" spcCol="1270" anchor="ctr" anchorCtr="0">
          <a:noAutofit/>
        </a:bodyPr>
        <a:lstStyle/>
        <a:p>
          <a:pPr marL="0" lvl="0" indent="0" algn="ctr"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Some of the </a:t>
          </a:r>
          <a:r>
            <a:rPr lang="en-GB" sz="1700" b="1" kern="1200" dirty="0">
              <a:solidFill>
                <a:srgbClr val="7030A0"/>
              </a:solidFill>
              <a:latin typeface="Arial" panose="020B0604020202020204" pitchFamily="34" charset="0"/>
              <a:cs typeface="Arial" panose="020B0604020202020204" pitchFamily="34" charset="0"/>
            </a:rPr>
            <a:t>Benefits</a:t>
          </a:r>
          <a:r>
            <a:rPr lang="en-GB" sz="1700" kern="1200" dirty="0">
              <a:latin typeface="Arial" panose="020B0604020202020204" pitchFamily="34" charset="0"/>
              <a:cs typeface="Arial" panose="020B0604020202020204" pitchFamily="34" charset="0"/>
            </a:rPr>
            <a:t> of completing a stakeholder analysis are:</a:t>
          </a:r>
          <a:endParaRPr lang="en-US" sz="1700" kern="1200" dirty="0">
            <a:latin typeface="Arial" panose="020B0604020202020204" pitchFamily="34" charset="0"/>
            <a:cs typeface="Arial" panose="020B0604020202020204" pitchFamily="34" charset="0"/>
          </a:endParaRPr>
        </a:p>
      </dsp:txBody>
      <dsp:txXfrm>
        <a:off x="2144" y="405581"/>
        <a:ext cx="2296672" cy="1378003"/>
      </dsp:txXfrm>
    </dsp:sp>
    <dsp:sp modelId="{3A1B17BB-61FD-4E47-8D96-FCDF2444BFA5}">
      <dsp:nvSpPr>
        <dsp:cNvPr id="0" name=""/>
        <dsp:cNvSpPr/>
      </dsp:nvSpPr>
      <dsp:spPr>
        <a:xfrm>
          <a:off x="5121924" y="1048863"/>
          <a:ext cx="497634" cy="91440"/>
        </a:xfrm>
        <a:custGeom>
          <a:avLst/>
          <a:gdLst/>
          <a:ahLst/>
          <a:cxnLst/>
          <a:rect l="0" t="0" r="0" b="0"/>
          <a:pathLst>
            <a:path>
              <a:moveTo>
                <a:pt x="0" y="45720"/>
              </a:moveTo>
              <a:lnTo>
                <a:pt x="497634"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latin typeface="Arial" panose="020B0604020202020204" pitchFamily="34" charset="0"/>
            <a:cs typeface="Arial" panose="020B0604020202020204" pitchFamily="34" charset="0"/>
          </a:endParaRPr>
        </a:p>
      </dsp:txBody>
      <dsp:txXfrm>
        <a:off x="5357536" y="1091941"/>
        <a:ext cx="26411" cy="5282"/>
      </dsp:txXfrm>
    </dsp:sp>
    <dsp:sp modelId="{696FE9B0-4635-4344-9E29-B7D42923A9D2}">
      <dsp:nvSpPr>
        <dsp:cNvPr id="0" name=""/>
        <dsp:cNvSpPr/>
      </dsp:nvSpPr>
      <dsp:spPr>
        <a:xfrm>
          <a:off x="2827051" y="405581"/>
          <a:ext cx="2296672" cy="137800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2539" tIns="118129" rIns="112539" bIns="118129" numCol="1" spcCol="1270" anchor="ctr" anchorCtr="0">
          <a:noAutofit/>
        </a:bodyPr>
        <a:lstStyle/>
        <a:p>
          <a:pPr marL="0" lvl="0" indent="0" algn="ctr"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Get to know stakeholders and prioritise.</a:t>
          </a:r>
          <a:endParaRPr lang="en-US" sz="1700" kern="1200" dirty="0">
            <a:latin typeface="Arial" panose="020B0604020202020204" pitchFamily="34" charset="0"/>
            <a:cs typeface="Arial" panose="020B0604020202020204" pitchFamily="34" charset="0"/>
          </a:endParaRPr>
        </a:p>
      </dsp:txBody>
      <dsp:txXfrm>
        <a:off x="2827051" y="405581"/>
        <a:ext cx="2296672" cy="1378003"/>
      </dsp:txXfrm>
    </dsp:sp>
    <dsp:sp modelId="{7B6C283C-1662-453F-8F6E-CE4984296E19}">
      <dsp:nvSpPr>
        <dsp:cNvPr id="0" name=""/>
        <dsp:cNvSpPr/>
      </dsp:nvSpPr>
      <dsp:spPr>
        <a:xfrm>
          <a:off x="7946832" y="1048863"/>
          <a:ext cx="497634" cy="91440"/>
        </a:xfrm>
        <a:custGeom>
          <a:avLst/>
          <a:gdLst/>
          <a:ahLst/>
          <a:cxnLst/>
          <a:rect l="0" t="0" r="0" b="0"/>
          <a:pathLst>
            <a:path>
              <a:moveTo>
                <a:pt x="0" y="45720"/>
              </a:moveTo>
              <a:lnTo>
                <a:pt x="497634"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latin typeface="Arial" panose="020B0604020202020204" pitchFamily="34" charset="0"/>
            <a:cs typeface="Arial" panose="020B0604020202020204" pitchFamily="34" charset="0"/>
          </a:endParaRPr>
        </a:p>
      </dsp:txBody>
      <dsp:txXfrm>
        <a:off x="8182443" y="1091941"/>
        <a:ext cx="26411" cy="5282"/>
      </dsp:txXfrm>
    </dsp:sp>
    <dsp:sp modelId="{749887DB-C76A-4502-AAE9-E8A9700AE80A}">
      <dsp:nvSpPr>
        <dsp:cNvPr id="0" name=""/>
        <dsp:cNvSpPr/>
      </dsp:nvSpPr>
      <dsp:spPr>
        <a:xfrm>
          <a:off x="5651959" y="405581"/>
          <a:ext cx="2296672" cy="137800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2539" tIns="118129" rIns="112539" bIns="118129" numCol="1" spcCol="1270" anchor="ctr" anchorCtr="0">
          <a:noAutofit/>
        </a:bodyPr>
        <a:lstStyle/>
        <a:p>
          <a:pPr marL="0" lvl="0" indent="0" algn="ctr"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Determine importance, power and interests.</a:t>
          </a:r>
          <a:endParaRPr lang="en-US" sz="1700" kern="1200" dirty="0">
            <a:latin typeface="Arial" panose="020B0604020202020204" pitchFamily="34" charset="0"/>
            <a:cs typeface="Arial" panose="020B0604020202020204" pitchFamily="34" charset="0"/>
          </a:endParaRPr>
        </a:p>
      </dsp:txBody>
      <dsp:txXfrm>
        <a:off x="5651959" y="405581"/>
        <a:ext cx="2296672" cy="1378003"/>
      </dsp:txXfrm>
    </dsp:sp>
    <dsp:sp modelId="{A4426994-AFCF-48D3-A6EA-4DF7950B4D90}">
      <dsp:nvSpPr>
        <dsp:cNvPr id="0" name=""/>
        <dsp:cNvSpPr/>
      </dsp:nvSpPr>
      <dsp:spPr>
        <a:xfrm>
          <a:off x="1150480" y="1781784"/>
          <a:ext cx="8474722" cy="497634"/>
        </a:xfrm>
        <a:custGeom>
          <a:avLst/>
          <a:gdLst/>
          <a:ahLst/>
          <a:cxnLst/>
          <a:rect l="0" t="0" r="0" b="0"/>
          <a:pathLst>
            <a:path>
              <a:moveTo>
                <a:pt x="8474722" y="0"/>
              </a:moveTo>
              <a:lnTo>
                <a:pt x="8474722" y="265917"/>
              </a:lnTo>
              <a:lnTo>
                <a:pt x="0" y="265917"/>
              </a:lnTo>
              <a:lnTo>
                <a:pt x="0" y="497634"/>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latin typeface="Arial" panose="020B0604020202020204" pitchFamily="34" charset="0"/>
            <a:cs typeface="Arial" panose="020B0604020202020204" pitchFamily="34" charset="0"/>
          </a:endParaRPr>
        </a:p>
      </dsp:txBody>
      <dsp:txXfrm>
        <a:off x="5175562" y="2027961"/>
        <a:ext cx="424558" cy="5282"/>
      </dsp:txXfrm>
    </dsp:sp>
    <dsp:sp modelId="{E53739C7-93E8-4D13-8AE1-4E72539FD5CC}">
      <dsp:nvSpPr>
        <dsp:cNvPr id="0" name=""/>
        <dsp:cNvSpPr/>
      </dsp:nvSpPr>
      <dsp:spPr>
        <a:xfrm>
          <a:off x="8476867" y="405581"/>
          <a:ext cx="2296672" cy="137800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2539" tIns="118129" rIns="112539" bIns="118129" numCol="1" spcCol="1270" anchor="ctr" anchorCtr="0">
          <a:noAutofit/>
        </a:bodyPr>
        <a:lstStyle/>
        <a:p>
          <a:pPr marL="0" lvl="0" indent="0" algn="ctr"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Better managed relationships.</a:t>
          </a:r>
          <a:endParaRPr lang="en-US" sz="1700" kern="1200" dirty="0">
            <a:latin typeface="Arial" panose="020B0604020202020204" pitchFamily="34" charset="0"/>
            <a:cs typeface="Arial" panose="020B0604020202020204" pitchFamily="34" charset="0"/>
          </a:endParaRPr>
        </a:p>
      </dsp:txBody>
      <dsp:txXfrm>
        <a:off x="8476867" y="405581"/>
        <a:ext cx="2296672" cy="1378003"/>
      </dsp:txXfrm>
    </dsp:sp>
    <dsp:sp modelId="{0660DDFD-479C-4C51-9AFF-271E23437F3D}">
      <dsp:nvSpPr>
        <dsp:cNvPr id="0" name=""/>
        <dsp:cNvSpPr/>
      </dsp:nvSpPr>
      <dsp:spPr>
        <a:xfrm>
          <a:off x="2297016" y="2955101"/>
          <a:ext cx="497634" cy="91440"/>
        </a:xfrm>
        <a:custGeom>
          <a:avLst/>
          <a:gdLst/>
          <a:ahLst/>
          <a:cxnLst/>
          <a:rect l="0" t="0" r="0" b="0"/>
          <a:pathLst>
            <a:path>
              <a:moveTo>
                <a:pt x="0" y="45720"/>
              </a:moveTo>
              <a:lnTo>
                <a:pt x="497634"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latin typeface="Arial" panose="020B0604020202020204" pitchFamily="34" charset="0"/>
            <a:cs typeface="Arial" panose="020B0604020202020204" pitchFamily="34" charset="0"/>
          </a:endParaRPr>
        </a:p>
      </dsp:txBody>
      <dsp:txXfrm>
        <a:off x="2532628" y="2998180"/>
        <a:ext cx="26411" cy="5282"/>
      </dsp:txXfrm>
    </dsp:sp>
    <dsp:sp modelId="{FC175BCB-CCCE-447F-81D9-1575508980D7}">
      <dsp:nvSpPr>
        <dsp:cNvPr id="0" name=""/>
        <dsp:cNvSpPr/>
      </dsp:nvSpPr>
      <dsp:spPr>
        <a:xfrm>
          <a:off x="2144" y="2311819"/>
          <a:ext cx="2296672" cy="137800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2539" tIns="118129" rIns="112539" bIns="118129" numCol="1" spcCol="1270" anchor="ctr" anchorCtr="0">
          <a:noAutofit/>
        </a:bodyPr>
        <a:lstStyle/>
        <a:p>
          <a:pPr marL="0" lvl="0" indent="0" algn="ctr"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Risks identified.</a:t>
          </a:r>
          <a:endParaRPr lang="en-US" sz="1700" kern="1200" dirty="0">
            <a:latin typeface="Arial" panose="020B0604020202020204" pitchFamily="34" charset="0"/>
            <a:cs typeface="Arial" panose="020B0604020202020204" pitchFamily="34" charset="0"/>
          </a:endParaRPr>
        </a:p>
      </dsp:txBody>
      <dsp:txXfrm>
        <a:off x="2144" y="2311819"/>
        <a:ext cx="2296672" cy="1378003"/>
      </dsp:txXfrm>
    </dsp:sp>
    <dsp:sp modelId="{0EB89BE0-F94D-4225-AEEC-4A8572A63F74}">
      <dsp:nvSpPr>
        <dsp:cNvPr id="0" name=""/>
        <dsp:cNvSpPr/>
      </dsp:nvSpPr>
      <dsp:spPr>
        <a:xfrm>
          <a:off x="5121924" y="2955101"/>
          <a:ext cx="497634" cy="91440"/>
        </a:xfrm>
        <a:custGeom>
          <a:avLst/>
          <a:gdLst/>
          <a:ahLst/>
          <a:cxnLst/>
          <a:rect l="0" t="0" r="0" b="0"/>
          <a:pathLst>
            <a:path>
              <a:moveTo>
                <a:pt x="0" y="45720"/>
              </a:moveTo>
              <a:lnTo>
                <a:pt x="497634"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latin typeface="Arial" panose="020B0604020202020204" pitchFamily="34" charset="0"/>
            <a:cs typeface="Arial" panose="020B0604020202020204" pitchFamily="34" charset="0"/>
          </a:endParaRPr>
        </a:p>
      </dsp:txBody>
      <dsp:txXfrm>
        <a:off x="5357536" y="2998180"/>
        <a:ext cx="26411" cy="5282"/>
      </dsp:txXfrm>
    </dsp:sp>
    <dsp:sp modelId="{F4B81448-69DA-4A45-BD4F-740973F0873C}">
      <dsp:nvSpPr>
        <dsp:cNvPr id="0" name=""/>
        <dsp:cNvSpPr/>
      </dsp:nvSpPr>
      <dsp:spPr>
        <a:xfrm>
          <a:off x="2827051" y="2311819"/>
          <a:ext cx="2296672" cy="137800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2539" tIns="118129" rIns="112539" bIns="118129" numCol="1" spcCol="1270" anchor="ctr" anchorCtr="0">
          <a:noAutofit/>
        </a:bodyPr>
        <a:lstStyle/>
        <a:p>
          <a:pPr marL="0" lvl="0" indent="0" algn="ctr"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Make better strategies and decisions.</a:t>
          </a:r>
          <a:endParaRPr lang="en-US" sz="1700" kern="1200" dirty="0">
            <a:latin typeface="Arial" panose="020B0604020202020204" pitchFamily="34" charset="0"/>
            <a:cs typeface="Arial" panose="020B0604020202020204" pitchFamily="34" charset="0"/>
          </a:endParaRPr>
        </a:p>
      </dsp:txBody>
      <dsp:txXfrm>
        <a:off x="2827051" y="2311819"/>
        <a:ext cx="2296672" cy="1378003"/>
      </dsp:txXfrm>
    </dsp:sp>
    <dsp:sp modelId="{2E7554D9-9B47-4F52-A734-65CFC265C7F9}">
      <dsp:nvSpPr>
        <dsp:cNvPr id="0" name=""/>
        <dsp:cNvSpPr/>
      </dsp:nvSpPr>
      <dsp:spPr>
        <a:xfrm>
          <a:off x="7946832" y="2955101"/>
          <a:ext cx="497634" cy="91440"/>
        </a:xfrm>
        <a:custGeom>
          <a:avLst/>
          <a:gdLst/>
          <a:ahLst/>
          <a:cxnLst/>
          <a:rect l="0" t="0" r="0" b="0"/>
          <a:pathLst>
            <a:path>
              <a:moveTo>
                <a:pt x="0" y="45720"/>
              </a:moveTo>
              <a:lnTo>
                <a:pt x="497634"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latin typeface="Arial" panose="020B0604020202020204" pitchFamily="34" charset="0"/>
            <a:cs typeface="Arial" panose="020B0604020202020204" pitchFamily="34" charset="0"/>
          </a:endParaRPr>
        </a:p>
      </dsp:txBody>
      <dsp:txXfrm>
        <a:off x="8182443" y="2998180"/>
        <a:ext cx="26411" cy="5282"/>
      </dsp:txXfrm>
    </dsp:sp>
    <dsp:sp modelId="{EECEB49E-26ED-4833-857B-1838D28DD376}">
      <dsp:nvSpPr>
        <dsp:cNvPr id="0" name=""/>
        <dsp:cNvSpPr/>
      </dsp:nvSpPr>
      <dsp:spPr>
        <a:xfrm>
          <a:off x="5651959" y="2311819"/>
          <a:ext cx="2296672" cy="137800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2539" tIns="118129" rIns="112539" bIns="118129" numCol="1" spcCol="1270" anchor="ctr" anchorCtr="0">
          <a:noAutofit/>
        </a:bodyPr>
        <a:lstStyle/>
        <a:p>
          <a:pPr marL="0" lvl="0" indent="0" algn="ctr" defTabSz="755650">
            <a:lnSpc>
              <a:spcPct val="90000"/>
            </a:lnSpc>
            <a:spcBef>
              <a:spcPct val="0"/>
            </a:spcBef>
            <a:spcAft>
              <a:spcPct val="35000"/>
            </a:spcAft>
            <a:buNone/>
          </a:pPr>
          <a:r>
            <a:rPr lang="en-GB" sz="1700" b="1" kern="1200" dirty="0">
              <a:solidFill>
                <a:srgbClr val="FF0000"/>
              </a:solidFill>
              <a:latin typeface="Arial" panose="020B0604020202020204" pitchFamily="34" charset="0"/>
              <a:cs typeface="Arial" panose="020B0604020202020204" pitchFamily="34" charset="0"/>
            </a:rPr>
            <a:t>Limitations </a:t>
          </a:r>
          <a:r>
            <a:rPr lang="en-GB" sz="1700" kern="1200" dirty="0">
              <a:latin typeface="Arial" panose="020B0604020202020204" pitchFamily="34" charset="0"/>
              <a:cs typeface="Arial" panose="020B0604020202020204" pitchFamily="34" charset="0"/>
            </a:rPr>
            <a:t>are:</a:t>
          </a:r>
          <a:endParaRPr lang="en-US" sz="1700" kern="1200" dirty="0">
            <a:latin typeface="Arial" panose="020B0604020202020204" pitchFamily="34" charset="0"/>
            <a:cs typeface="Arial" panose="020B0604020202020204" pitchFamily="34" charset="0"/>
          </a:endParaRPr>
        </a:p>
      </dsp:txBody>
      <dsp:txXfrm>
        <a:off x="5651959" y="2311819"/>
        <a:ext cx="2296672" cy="1378003"/>
      </dsp:txXfrm>
    </dsp:sp>
    <dsp:sp modelId="{24FB2D4B-0AA6-4B08-A9D5-AC9F54E314E9}">
      <dsp:nvSpPr>
        <dsp:cNvPr id="0" name=""/>
        <dsp:cNvSpPr/>
      </dsp:nvSpPr>
      <dsp:spPr>
        <a:xfrm>
          <a:off x="1150480" y="3688023"/>
          <a:ext cx="8474722" cy="497634"/>
        </a:xfrm>
        <a:custGeom>
          <a:avLst/>
          <a:gdLst/>
          <a:ahLst/>
          <a:cxnLst/>
          <a:rect l="0" t="0" r="0" b="0"/>
          <a:pathLst>
            <a:path>
              <a:moveTo>
                <a:pt x="8474722" y="0"/>
              </a:moveTo>
              <a:lnTo>
                <a:pt x="8474722" y="265917"/>
              </a:lnTo>
              <a:lnTo>
                <a:pt x="0" y="265917"/>
              </a:lnTo>
              <a:lnTo>
                <a:pt x="0" y="497634"/>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latin typeface="Arial" panose="020B0604020202020204" pitchFamily="34" charset="0"/>
            <a:cs typeface="Arial" panose="020B0604020202020204" pitchFamily="34" charset="0"/>
          </a:endParaRPr>
        </a:p>
      </dsp:txBody>
      <dsp:txXfrm>
        <a:off x="5175562" y="3934199"/>
        <a:ext cx="424558" cy="5282"/>
      </dsp:txXfrm>
    </dsp:sp>
    <dsp:sp modelId="{D0A58F79-E04E-4968-9166-34ACCA485AB4}">
      <dsp:nvSpPr>
        <dsp:cNvPr id="0" name=""/>
        <dsp:cNvSpPr/>
      </dsp:nvSpPr>
      <dsp:spPr>
        <a:xfrm>
          <a:off x="8476867" y="2311819"/>
          <a:ext cx="2296672" cy="137800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2539" tIns="118129" rIns="112539" bIns="118129" numCol="1" spcCol="1270" anchor="ctr" anchorCtr="0">
          <a:noAutofit/>
        </a:bodyPr>
        <a:lstStyle/>
        <a:p>
          <a:pPr marL="0" lvl="0" indent="0" algn="ctr"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Best done on a continuous basis.</a:t>
          </a:r>
          <a:endParaRPr lang="en-US" sz="1700" kern="1200" dirty="0">
            <a:latin typeface="Arial" panose="020B0604020202020204" pitchFamily="34" charset="0"/>
            <a:cs typeface="Arial" panose="020B0604020202020204" pitchFamily="34" charset="0"/>
          </a:endParaRPr>
        </a:p>
      </dsp:txBody>
      <dsp:txXfrm>
        <a:off x="8476867" y="2311819"/>
        <a:ext cx="2296672" cy="1378003"/>
      </dsp:txXfrm>
    </dsp:sp>
    <dsp:sp modelId="{0D07D229-64E1-4798-ABE1-5B1B94982752}">
      <dsp:nvSpPr>
        <dsp:cNvPr id="0" name=""/>
        <dsp:cNvSpPr/>
      </dsp:nvSpPr>
      <dsp:spPr>
        <a:xfrm>
          <a:off x="2297016" y="4861339"/>
          <a:ext cx="497634" cy="91440"/>
        </a:xfrm>
        <a:custGeom>
          <a:avLst/>
          <a:gdLst/>
          <a:ahLst/>
          <a:cxnLst/>
          <a:rect l="0" t="0" r="0" b="0"/>
          <a:pathLst>
            <a:path>
              <a:moveTo>
                <a:pt x="0" y="45720"/>
              </a:moveTo>
              <a:lnTo>
                <a:pt x="497634"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latin typeface="Arial" panose="020B0604020202020204" pitchFamily="34" charset="0"/>
            <a:cs typeface="Arial" panose="020B0604020202020204" pitchFamily="34" charset="0"/>
          </a:endParaRPr>
        </a:p>
      </dsp:txBody>
      <dsp:txXfrm>
        <a:off x="2532628" y="4904418"/>
        <a:ext cx="26411" cy="5282"/>
      </dsp:txXfrm>
    </dsp:sp>
    <dsp:sp modelId="{C018D988-7D03-4EE1-9502-9F7CF947094C}">
      <dsp:nvSpPr>
        <dsp:cNvPr id="0" name=""/>
        <dsp:cNvSpPr/>
      </dsp:nvSpPr>
      <dsp:spPr>
        <a:xfrm>
          <a:off x="2144" y="4218058"/>
          <a:ext cx="2296672" cy="137800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2539" tIns="118129" rIns="112539" bIns="118129" numCol="1" spcCol="1270" anchor="ctr" anchorCtr="0">
          <a:noAutofit/>
        </a:bodyPr>
        <a:lstStyle/>
        <a:p>
          <a:pPr marL="0" lvl="0" indent="0" algn="ctr"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Assessment of analysis may be subjective.</a:t>
          </a:r>
          <a:endParaRPr lang="en-US" sz="1700" kern="1200" dirty="0">
            <a:latin typeface="Arial" panose="020B0604020202020204" pitchFamily="34" charset="0"/>
            <a:cs typeface="Arial" panose="020B0604020202020204" pitchFamily="34" charset="0"/>
          </a:endParaRPr>
        </a:p>
      </dsp:txBody>
      <dsp:txXfrm>
        <a:off x="2144" y="4218058"/>
        <a:ext cx="2296672" cy="1378003"/>
      </dsp:txXfrm>
    </dsp:sp>
    <dsp:sp modelId="{9A0EB3EA-4341-44FD-BD5D-DA489DE1C407}">
      <dsp:nvSpPr>
        <dsp:cNvPr id="0" name=""/>
        <dsp:cNvSpPr/>
      </dsp:nvSpPr>
      <dsp:spPr>
        <a:xfrm>
          <a:off x="5121924" y="4861339"/>
          <a:ext cx="497634" cy="91440"/>
        </a:xfrm>
        <a:custGeom>
          <a:avLst/>
          <a:gdLst/>
          <a:ahLst/>
          <a:cxnLst/>
          <a:rect l="0" t="0" r="0" b="0"/>
          <a:pathLst>
            <a:path>
              <a:moveTo>
                <a:pt x="0" y="45720"/>
              </a:moveTo>
              <a:lnTo>
                <a:pt x="497634"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latin typeface="Arial" panose="020B0604020202020204" pitchFamily="34" charset="0"/>
            <a:cs typeface="Arial" panose="020B0604020202020204" pitchFamily="34" charset="0"/>
          </a:endParaRPr>
        </a:p>
      </dsp:txBody>
      <dsp:txXfrm>
        <a:off x="5357536" y="4904418"/>
        <a:ext cx="26411" cy="5282"/>
      </dsp:txXfrm>
    </dsp:sp>
    <dsp:sp modelId="{3E8CCF62-1CDA-4108-8989-3F2FB78A41BF}">
      <dsp:nvSpPr>
        <dsp:cNvPr id="0" name=""/>
        <dsp:cNvSpPr/>
      </dsp:nvSpPr>
      <dsp:spPr>
        <a:xfrm>
          <a:off x="2827051" y="4218058"/>
          <a:ext cx="2296672" cy="137800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2539" tIns="118129" rIns="112539" bIns="118129" numCol="1" spcCol="1270" anchor="ctr" anchorCtr="0">
          <a:noAutofit/>
        </a:bodyPr>
        <a:lstStyle/>
        <a:p>
          <a:pPr marL="0" lvl="0" indent="0" algn="ctr"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May be not all stakeholders interests can be met at the same time.</a:t>
          </a:r>
          <a:endParaRPr lang="en-US" sz="1700" kern="1200" dirty="0">
            <a:latin typeface="Arial" panose="020B0604020202020204" pitchFamily="34" charset="0"/>
            <a:cs typeface="Arial" panose="020B0604020202020204" pitchFamily="34" charset="0"/>
          </a:endParaRPr>
        </a:p>
      </dsp:txBody>
      <dsp:txXfrm>
        <a:off x="2827051" y="4218058"/>
        <a:ext cx="2296672" cy="1378003"/>
      </dsp:txXfrm>
    </dsp:sp>
    <dsp:sp modelId="{3C883B0B-9C8E-489B-8849-6941FF036E90}">
      <dsp:nvSpPr>
        <dsp:cNvPr id="0" name=""/>
        <dsp:cNvSpPr/>
      </dsp:nvSpPr>
      <dsp:spPr>
        <a:xfrm>
          <a:off x="5651959" y="4218058"/>
          <a:ext cx="2296672" cy="137800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2539" tIns="118129" rIns="112539" bIns="118129" numCol="1" spcCol="1270" anchor="ctr" anchorCtr="0">
          <a:noAutofit/>
        </a:bodyPr>
        <a:lstStyle/>
        <a:p>
          <a:pPr marL="0" lvl="0" indent="0" algn="ctr"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Focus on most important stakeholders.</a:t>
          </a:r>
          <a:endParaRPr lang="en-US" sz="1700" kern="1200" dirty="0">
            <a:latin typeface="Arial" panose="020B0604020202020204" pitchFamily="34" charset="0"/>
            <a:cs typeface="Arial" panose="020B0604020202020204" pitchFamily="34" charset="0"/>
          </a:endParaRPr>
        </a:p>
      </dsp:txBody>
      <dsp:txXfrm>
        <a:off x="5651959" y="4218058"/>
        <a:ext cx="2296672" cy="137800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0.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27.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7E1891-0A2F-4307-905B-658170F6B016}" type="datetimeFigureOut">
              <a:rPr lang="en-GB" smtClean="0"/>
              <a:t>10/05/2022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26380F-920C-4B43-A925-DC6E8AB4174E}" type="slidenum">
              <a:rPr lang="en-GB" smtClean="0"/>
              <a:t>‹#›</a:t>
            </a:fld>
            <a:endParaRPr lang="en-GB"/>
          </a:p>
        </p:txBody>
      </p:sp>
    </p:spTree>
    <p:extLst>
      <p:ext uri="{BB962C8B-B14F-4D97-AF65-F5344CB8AC3E}">
        <p14:creationId xmlns:p14="http://schemas.microsoft.com/office/powerpoint/2010/main" val="806416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A7B5DDE4-E2F5-49B6-BCBD-6911B900624F}"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110595" name="Rectangle 2"/>
          <p:cNvSpPr>
            <a:spLocks noGrp="1" noRot="1" noChangeAspect="1" noChangeArrowheads="1" noTextEdit="1"/>
          </p:cNvSpPr>
          <p:nvPr>
            <p:ph type="sldImg"/>
          </p:nvPr>
        </p:nvSpPr>
        <p:spPr>
          <a:ln/>
        </p:spPr>
      </p:sp>
      <p:sp>
        <p:nvSpPr>
          <p:cNvPr id="1105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Its about DOING/</a:t>
            </a:r>
            <a:r>
              <a:rPr lang="en-US" altLang="en-US" baseline="0" dirty="0"/>
              <a:t> PLANNING/ CHECKING/ ACTING</a:t>
            </a:r>
          </a:p>
          <a:p>
            <a:pPr eaLnBrk="1" hangingPunct="1"/>
            <a:r>
              <a:rPr lang="en-US" altLang="en-US" baseline="0" dirty="0"/>
              <a:t>Do- developing </a:t>
            </a:r>
          </a:p>
          <a:p>
            <a:pPr eaLnBrk="1" hangingPunct="1"/>
            <a:r>
              <a:rPr lang="en-US" altLang="en-US" baseline="0" dirty="0"/>
              <a:t>Plan – operational side )WHO to involve </a:t>
            </a:r>
          </a:p>
          <a:p>
            <a:pPr eaLnBrk="1" hangingPunct="1"/>
            <a:r>
              <a:rPr lang="en-US" altLang="en-US" baseline="0" dirty="0"/>
              <a:t>Check – what will success look like</a:t>
            </a:r>
          </a:p>
          <a:p>
            <a:pPr eaLnBrk="1" hangingPunct="1"/>
            <a:r>
              <a:rPr lang="en-US" altLang="en-US" baseline="0" dirty="0"/>
              <a:t>ACT – how will we know we have achieved it</a:t>
            </a:r>
          </a:p>
          <a:p>
            <a:pPr eaLnBrk="1" hangingPunct="1"/>
            <a:r>
              <a:rPr lang="en-GB" sz="1200" b="0" i="0" kern="1200" dirty="0">
                <a:solidFill>
                  <a:schemeClr val="tx1"/>
                </a:solidFill>
                <a:effectLst/>
                <a:latin typeface="+mn-lt"/>
                <a:ea typeface="+mn-ea"/>
                <a:cs typeface="+mn-cs"/>
              </a:rPr>
              <a:t>strategic and</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vision goals,. It is used to document, monitor and communication progress towards achieving performance goals in four quadrants:  outcomes; strategic operational goals; and  division business objectives. Performance is visually expressed. </a:t>
            </a:r>
            <a:endParaRPr lang="en-US" altLang="en-US" dirty="0"/>
          </a:p>
        </p:txBody>
      </p:sp>
    </p:spTree>
    <p:extLst>
      <p:ext uri="{BB962C8B-B14F-4D97-AF65-F5344CB8AC3E}">
        <p14:creationId xmlns:p14="http://schemas.microsoft.com/office/powerpoint/2010/main" val="21343409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1A1C5304-B3C0-4578-8F96-5D3ADA8BEF4B}" type="slidenum">
              <a:rPr lang="en-GB" altLang="en-US" sz="1200"/>
              <a:pPr eaLnBrk="1" hangingPunct="1"/>
              <a:t>4</a:t>
            </a:fld>
            <a:endParaRPr lang="en-GB" altLang="en-US" sz="1200"/>
          </a:p>
        </p:txBody>
      </p:sp>
      <p:sp>
        <p:nvSpPr>
          <p:cNvPr id="126979" name="Rectangle 2"/>
          <p:cNvSpPr>
            <a:spLocks noGrp="1" noRot="1" noChangeAspect="1" noChangeArrowheads="1" noTextEdit="1"/>
          </p:cNvSpPr>
          <p:nvPr>
            <p:ph type="sldImg"/>
          </p:nvPr>
        </p:nvSpPr>
        <p:spPr>
          <a:ln/>
        </p:spPr>
      </p:sp>
      <p:sp>
        <p:nvSpPr>
          <p:cNvPr id="1269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9133064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AB9F70F1-8182-4A62-9E63-B86CCD867564}" type="slidenum">
              <a:rPr lang="en-GB" altLang="en-US" sz="1200"/>
              <a:pPr eaLnBrk="1" hangingPunct="1"/>
              <a:t>5</a:t>
            </a:fld>
            <a:endParaRPr lang="en-GB" altLang="en-US" sz="1200"/>
          </a:p>
        </p:txBody>
      </p:sp>
      <p:sp>
        <p:nvSpPr>
          <p:cNvPr id="125955" name="Rectangle 2"/>
          <p:cNvSpPr>
            <a:spLocks noGrp="1" noRot="1" noChangeAspect="1" noChangeArrowheads="1" noTextEdit="1"/>
          </p:cNvSpPr>
          <p:nvPr>
            <p:ph type="sldImg"/>
          </p:nvPr>
        </p:nvSpPr>
        <p:spPr>
          <a:ln/>
        </p:spPr>
      </p:sp>
      <p:sp>
        <p:nvSpPr>
          <p:cNvPr id="1259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latin typeface="Arial" panose="020B0604020202020204" pitchFamily="34" charset="0"/>
              </a:rPr>
              <a:t>individuals or groups or organizations that have an</a:t>
            </a:r>
            <a:r>
              <a:rPr lang="en-US" altLang="en-US" baseline="0" dirty="0">
                <a:latin typeface="Arial" panose="020B0604020202020204" pitchFamily="34" charset="0"/>
              </a:rPr>
              <a:t> interest (stake) in the project and can have potential influence . Its about </a:t>
            </a:r>
            <a:r>
              <a:rPr lang="en-US" altLang="en-US" dirty="0">
                <a:latin typeface="Arial" panose="020B0604020202020204" pitchFamily="34" charset="0"/>
              </a:rPr>
              <a:t>Evaluating and understanding these stake holders from the perspective</a:t>
            </a:r>
            <a:r>
              <a:rPr lang="en-US" altLang="en-US" baseline="0" dirty="0">
                <a:latin typeface="Arial" panose="020B0604020202020204" pitchFamily="34" charset="0"/>
              </a:rPr>
              <a:t> of an organization or to determine their relevance to the project. So examples of stake holders can be:</a:t>
            </a:r>
            <a:endParaRPr lang="en-US" altLang="en-US" dirty="0">
              <a:latin typeface="Arial" panose="020B0604020202020204" pitchFamily="34" charset="0"/>
            </a:endParaRPr>
          </a:p>
        </p:txBody>
      </p:sp>
    </p:spTree>
    <p:extLst>
      <p:ext uri="{BB962C8B-B14F-4D97-AF65-F5344CB8AC3E}">
        <p14:creationId xmlns:p14="http://schemas.microsoft.com/office/powerpoint/2010/main" val="14003024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CE5D0802-DF2A-4C8C-BD1F-6C324CB4764F}" type="slidenum">
              <a:rPr lang="en-GB" altLang="en-US" sz="1200"/>
              <a:pPr eaLnBrk="1" hangingPunct="1"/>
              <a:t>6</a:t>
            </a:fld>
            <a:endParaRPr lang="en-GB" altLang="en-US" sz="1200"/>
          </a:p>
        </p:txBody>
      </p:sp>
      <p:sp>
        <p:nvSpPr>
          <p:cNvPr id="128003" name="Rectangle 2"/>
          <p:cNvSpPr>
            <a:spLocks noGrp="1" noRot="1" noChangeAspect="1" noChangeArrowheads="1" noTextEdit="1"/>
          </p:cNvSpPr>
          <p:nvPr>
            <p:ph type="sldImg"/>
          </p:nvPr>
        </p:nvSpPr>
        <p:spPr>
          <a:ln/>
        </p:spPr>
      </p:sp>
      <p:sp>
        <p:nvSpPr>
          <p:cNvPr id="1280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1061263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F8165818-F20A-477D-B214-A2C8C5CC02D0}" type="slidenum">
              <a:rPr lang="en-GB" altLang="en-US" sz="1200"/>
              <a:pPr eaLnBrk="1" hangingPunct="1"/>
              <a:t>7</a:t>
            </a:fld>
            <a:endParaRPr lang="en-GB" altLang="en-US" sz="1200"/>
          </a:p>
        </p:txBody>
      </p:sp>
      <p:sp>
        <p:nvSpPr>
          <p:cNvPr id="147459" name="Rectangle 2"/>
          <p:cNvSpPr>
            <a:spLocks noGrp="1" noRot="1" noChangeAspect="1" noChangeArrowheads="1" noTextEdit="1"/>
          </p:cNvSpPr>
          <p:nvPr>
            <p:ph type="sldImg"/>
          </p:nvPr>
        </p:nvSpPr>
        <p:spPr>
          <a:ln/>
        </p:spPr>
      </p:sp>
      <p:sp>
        <p:nvSpPr>
          <p:cNvPr id="1474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42745170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1A619808-56CF-4C0C-973C-D70DCE4A2176}"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8</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42339" name="Rectangle 2"/>
          <p:cNvSpPr>
            <a:spLocks noGrp="1" noRot="1" noChangeAspect="1" noChangeArrowheads="1" noTextEdit="1"/>
          </p:cNvSpPr>
          <p:nvPr>
            <p:ph type="sldImg"/>
          </p:nvPr>
        </p:nvSpPr>
        <p:spPr>
          <a:ln/>
        </p:spPr>
      </p:sp>
      <p:sp>
        <p:nvSpPr>
          <p:cNvPr id="1423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6944101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6179209D-0777-40C7-96D6-B42F16B6FC3A}" type="slidenum">
              <a:rPr lang="en-GB" altLang="en-US" sz="1200"/>
              <a:pPr eaLnBrk="1" hangingPunct="1"/>
              <a:t>9</a:t>
            </a:fld>
            <a:endParaRPr lang="en-GB" altLang="en-US" sz="1200"/>
          </a:p>
        </p:txBody>
      </p:sp>
      <p:sp>
        <p:nvSpPr>
          <p:cNvPr id="131075" name="Rectangle 2"/>
          <p:cNvSpPr>
            <a:spLocks noGrp="1" noRot="1" noChangeAspect="1" noChangeArrowheads="1" noTextEdit="1"/>
          </p:cNvSpPr>
          <p:nvPr>
            <p:ph type="sldImg"/>
          </p:nvPr>
        </p:nvSpPr>
        <p:spPr>
          <a:ln/>
        </p:spPr>
      </p:sp>
      <p:sp>
        <p:nvSpPr>
          <p:cNvPr id="1310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6868031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8315918A-F8D5-475A-A865-14180397A815}" type="slidenum">
              <a:rPr lang="en-GB" altLang="en-US" sz="1200"/>
              <a:pPr eaLnBrk="1" hangingPunct="1"/>
              <a:t>10</a:t>
            </a:fld>
            <a:endParaRPr lang="en-GB" altLang="en-US" sz="1200"/>
          </a:p>
        </p:txBody>
      </p:sp>
      <p:sp>
        <p:nvSpPr>
          <p:cNvPr id="132099" name="Rectangle 2"/>
          <p:cNvSpPr>
            <a:spLocks noGrp="1" noRot="1" noChangeAspect="1" noChangeArrowheads="1" noTextEdit="1"/>
          </p:cNvSpPr>
          <p:nvPr>
            <p:ph type="sldImg"/>
          </p:nvPr>
        </p:nvSpPr>
        <p:spPr>
          <a:ln/>
        </p:spPr>
      </p:sp>
      <p:sp>
        <p:nvSpPr>
          <p:cNvPr id="1321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8944439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When it comes to managing projects and implementing ideas, your actions can affect a lot of people. And some of them will have more influence than others. </a:t>
            </a:r>
            <a:r>
              <a:rPr lang="en-GB" dirty="0"/>
              <a:t>knowing who these influential people are – before you start a project or initiative – is incredibly important. This is because you're more likely to succeed if you have their support.</a:t>
            </a:r>
          </a:p>
          <a:p>
            <a:r>
              <a:rPr lang="en-GB" dirty="0"/>
              <a:t>Its about identifying potential</a:t>
            </a:r>
            <a:r>
              <a:rPr lang="en-GB" baseline="0" dirty="0"/>
              <a:t> allies by identifying their support and interest in specified outcome, by assessing their capacity and willingness to hep in achieving certain goals</a:t>
            </a:r>
            <a:endParaRPr lang="en-GB" dirty="0"/>
          </a:p>
        </p:txBody>
      </p:sp>
      <p:sp>
        <p:nvSpPr>
          <p:cNvPr id="4" name="Slide Number Placeholder 3"/>
          <p:cNvSpPr>
            <a:spLocks noGrp="1"/>
          </p:cNvSpPr>
          <p:nvPr>
            <p:ph type="sldNum" sz="quarter" idx="10"/>
          </p:nvPr>
        </p:nvSpPr>
        <p:spPr/>
        <p:txBody>
          <a:bodyPr/>
          <a:lstStyle/>
          <a:p>
            <a:fld id="{D526380F-920C-4B43-A925-DC6E8AB4174E}" type="slidenum">
              <a:rPr lang="en-GB" smtClean="0"/>
              <a:t>13</a:t>
            </a:fld>
            <a:endParaRPr lang="en-GB"/>
          </a:p>
        </p:txBody>
      </p:sp>
    </p:spTree>
    <p:extLst>
      <p:ext uri="{BB962C8B-B14F-4D97-AF65-F5344CB8AC3E}">
        <p14:creationId xmlns:p14="http://schemas.microsoft.com/office/powerpoint/2010/main" val="7136788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8A7416BF-0C6D-4C52-B282-8215A783D32F}" type="slidenum">
              <a:rPr lang="en-GB" altLang="en-US" sz="1200"/>
              <a:pPr eaLnBrk="1" hangingPunct="1"/>
              <a:t>14</a:t>
            </a:fld>
            <a:endParaRPr lang="en-GB" altLang="en-US" sz="1200"/>
          </a:p>
        </p:txBody>
      </p:sp>
      <p:sp>
        <p:nvSpPr>
          <p:cNvPr id="163843" name="Rectangle 2"/>
          <p:cNvSpPr>
            <a:spLocks noGrp="1" noRot="1" noChangeAspect="1" noChangeArrowheads="1" noTextEdit="1"/>
          </p:cNvSpPr>
          <p:nvPr>
            <p:ph type="sldImg"/>
          </p:nvPr>
        </p:nvSpPr>
        <p:spPr>
          <a:ln/>
        </p:spPr>
      </p:sp>
      <p:sp>
        <p:nvSpPr>
          <p:cNvPr id="163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latin typeface="Arial" panose="020B0604020202020204" pitchFamily="34" charset="0"/>
              </a:rPr>
              <a:t>First, you brainstorm a list of people who might have an interest in your project. They could include your boss, senior executives, colleagues, clients, shareholders, or people in the community. some of these people will have a big influence on what you're doing, while others will have none at all. </a:t>
            </a:r>
            <a:r>
              <a:rPr lang="en-GB" sz="1200" b="0" i="0" kern="1200" dirty="0">
                <a:solidFill>
                  <a:schemeClr val="tx1"/>
                </a:solidFill>
                <a:effectLst/>
                <a:latin typeface="+mn-lt"/>
                <a:ea typeface="+mn-ea"/>
                <a:cs typeface="+mn-cs"/>
              </a:rPr>
              <a:t>you're going to look at their Power Interest  and assess their influence</a:t>
            </a:r>
          </a:p>
          <a:p>
            <a:pPr eaLnBrk="1" hangingPunct="1"/>
            <a:r>
              <a:rPr lang="en-GB" altLang="en-US" sz="1200" b="0" i="0" kern="1200" dirty="0">
                <a:solidFill>
                  <a:schemeClr val="tx1"/>
                </a:solidFill>
                <a:effectLst/>
                <a:latin typeface="+mn-lt"/>
                <a:ea typeface="+mn-ea"/>
                <a:cs typeface="+mn-cs"/>
              </a:rPr>
              <a:t>Primary – essential for survival and well beings of the project</a:t>
            </a:r>
          </a:p>
          <a:p>
            <a:pPr eaLnBrk="1" hangingPunct="1"/>
            <a:r>
              <a:rPr lang="en-GB" altLang="en-US" sz="1200" b="0" i="0" kern="1200" dirty="0">
                <a:solidFill>
                  <a:schemeClr val="tx1"/>
                </a:solidFill>
                <a:effectLst/>
                <a:latin typeface="+mn-lt"/>
                <a:ea typeface="+mn-ea"/>
                <a:cs typeface="+mn-cs"/>
              </a:rPr>
              <a:t>secondary are stakeholders</a:t>
            </a:r>
            <a:r>
              <a:rPr lang="en-GB" altLang="en-US" sz="1200" b="0" i="0" kern="1200" baseline="0" dirty="0">
                <a:solidFill>
                  <a:schemeClr val="tx1"/>
                </a:solidFill>
                <a:effectLst/>
                <a:latin typeface="+mn-lt"/>
                <a:ea typeface="+mn-ea"/>
                <a:cs typeface="+mn-cs"/>
              </a:rPr>
              <a:t> with whom interaction takes place but they are not essential for survival</a:t>
            </a:r>
            <a:endParaRPr lang="en-US" altLang="en-US" dirty="0">
              <a:latin typeface="Arial" panose="020B0604020202020204" pitchFamily="34" charset="0"/>
            </a:endParaRPr>
          </a:p>
        </p:txBody>
      </p:sp>
    </p:spTree>
    <p:extLst>
      <p:ext uri="{BB962C8B-B14F-4D97-AF65-F5344CB8AC3E}">
        <p14:creationId xmlns:p14="http://schemas.microsoft.com/office/powerpoint/2010/main" val="36436930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AD61CACA-B33D-4E19-A44E-79B3FBF445FD}" type="slidenum">
              <a:rPr lang="en-GB" altLang="en-US" sz="1200"/>
              <a:pPr eaLnBrk="1" hangingPunct="1"/>
              <a:t>15</a:t>
            </a:fld>
            <a:endParaRPr lang="en-GB" altLang="en-US" sz="1200"/>
          </a:p>
        </p:txBody>
      </p:sp>
      <p:sp>
        <p:nvSpPr>
          <p:cNvPr id="164867" name="Rectangle 2"/>
          <p:cNvSpPr>
            <a:spLocks noGrp="1" noRot="1" noChangeAspect="1" noChangeArrowheads="1" noTextEdit="1"/>
          </p:cNvSpPr>
          <p:nvPr>
            <p:ph type="sldImg"/>
          </p:nvPr>
        </p:nvSpPr>
        <p:spPr>
          <a:ln/>
        </p:spPr>
      </p:sp>
      <p:sp>
        <p:nvSpPr>
          <p:cNvPr id="1648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latin typeface="Arial" panose="020B0604020202020204" pitchFamily="34" charset="0"/>
              </a:rPr>
              <a:t>Its about analyzing stakeholders who may have different approaches analyzing their interest and influence and especially over project life cycle as some stakeholders will be more influential in conceptual phase whilst others might be important at execution phase.</a:t>
            </a:r>
          </a:p>
        </p:txBody>
      </p:sp>
    </p:spTree>
    <p:extLst>
      <p:ext uri="{BB962C8B-B14F-4D97-AF65-F5344CB8AC3E}">
        <p14:creationId xmlns:p14="http://schemas.microsoft.com/office/powerpoint/2010/main" val="20902001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2F1FAFF8-7CE6-440E-B7BC-20205B3952BD}" type="slidenum">
              <a:rPr lang="en-GB" altLang="en-US" sz="1200"/>
              <a:pPr eaLnBrk="1" hangingPunct="1"/>
              <a:t>16</a:t>
            </a:fld>
            <a:endParaRPr lang="en-GB" altLang="en-US" sz="1200"/>
          </a:p>
        </p:txBody>
      </p:sp>
      <p:sp>
        <p:nvSpPr>
          <p:cNvPr id="149507" name="Rectangle 2"/>
          <p:cNvSpPr>
            <a:spLocks noGrp="1" noRot="1" noChangeAspect="1" noChangeArrowheads="1" noTextEdit="1"/>
          </p:cNvSpPr>
          <p:nvPr>
            <p:ph type="sldImg"/>
          </p:nvPr>
        </p:nvSpPr>
        <p:spPr>
          <a:ln/>
        </p:spPr>
      </p:sp>
      <p:sp>
        <p:nvSpPr>
          <p:cNvPr id="1495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ndParaRPr>
          </a:p>
        </p:txBody>
      </p:sp>
    </p:spTree>
    <p:extLst>
      <p:ext uri="{BB962C8B-B14F-4D97-AF65-F5344CB8AC3E}">
        <p14:creationId xmlns:p14="http://schemas.microsoft.com/office/powerpoint/2010/main" val="32835809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92989379-03C8-4B06-BAA6-106E99544FAC}" type="slidenum">
              <a:rPr lang="en-GB" altLang="en-US" sz="1200"/>
              <a:pPr eaLnBrk="1" hangingPunct="1"/>
              <a:t>17</a:t>
            </a:fld>
            <a:endParaRPr lang="en-GB" altLang="en-US" sz="1200"/>
          </a:p>
        </p:txBody>
      </p:sp>
      <p:sp>
        <p:nvSpPr>
          <p:cNvPr id="151555" name="Rectangle 2"/>
          <p:cNvSpPr>
            <a:spLocks noGrp="1" noRot="1" noChangeAspect="1" noChangeArrowheads="1" noTextEdit="1"/>
          </p:cNvSpPr>
          <p:nvPr>
            <p:ph type="sldImg"/>
          </p:nvPr>
        </p:nvSpPr>
        <p:spPr>
          <a:ln/>
        </p:spPr>
      </p:sp>
      <p:sp>
        <p:nvSpPr>
          <p:cNvPr id="1515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ndParaRPr>
          </a:p>
        </p:txBody>
      </p:sp>
    </p:spTree>
    <p:extLst>
      <p:ext uri="{BB962C8B-B14F-4D97-AF65-F5344CB8AC3E}">
        <p14:creationId xmlns:p14="http://schemas.microsoft.com/office/powerpoint/2010/main" val="3525872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B1CEDD71-D1A8-436C-B3F0-671E12AF89D2}" type="slidenum">
              <a:rPr lang="en-GB" altLang="en-US" sz="1200"/>
              <a:pPr eaLnBrk="1" hangingPunct="1"/>
              <a:t>18</a:t>
            </a:fld>
            <a:endParaRPr lang="en-GB" altLang="en-US" sz="1200"/>
          </a:p>
        </p:txBody>
      </p:sp>
      <p:sp>
        <p:nvSpPr>
          <p:cNvPr id="152579" name="Rectangle 2"/>
          <p:cNvSpPr>
            <a:spLocks noGrp="1" noRot="1" noChangeAspect="1" noChangeArrowheads="1" noTextEdit="1"/>
          </p:cNvSpPr>
          <p:nvPr>
            <p:ph type="sldImg"/>
          </p:nvPr>
        </p:nvSpPr>
        <p:spPr>
          <a:ln/>
        </p:spPr>
      </p:sp>
      <p:sp>
        <p:nvSpPr>
          <p:cNvPr id="1525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412855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DED7261C-333F-4C84-8CEC-5D2E70CF1FCB}" type="slidenum">
              <a:rPr lang="en-GB" altLang="en-US" sz="1200"/>
              <a:pPr eaLnBrk="1" hangingPunct="1"/>
              <a:t>19</a:t>
            </a:fld>
            <a:endParaRPr lang="en-GB" altLang="en-US" sz="1200"/>
          </a:p>
        </p:txBody>
      </p:sp>
      <p:sp>
        <p:nvSpPr>
          <p:cNvPr id="153603" name="Rectangle 2"/>
          <p:cNvSpPr>
            <a:spLocks noGrp="1" noRot="1" noChangeAspect="1" noChangeArrowheads="1" noTextEdit="1"/>
          </p:cNvSpPr>
          <p:nvPr>
            <p:ph type="sldImg"/>
          </p:nvPr>
        </p:nvSpPr>
        <p:spPr>
          <a:ln/>
        </p:spPr>
      </p:sp>
      <p:sp>
        <p:nvSpPr>
          <p:cNvPr id="1536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7302298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98B4F4FE-9D7C-4DFA-8365-B79C952D6406}" type="slidenum">
              <a:rPr lang="en-GB" altLang="en-US" sz="1200"/>
              <a:pPr eaLnBrk="1" hangingPunct="1"/>
              <a:t>20</a:t>
            </a:fld>
            <a:endParaRPr lang="en-GB" altLang="en-US" sz="1200"/>
          </a:p>
        </p:txBody>
      </p:sp>
      <p:sp>
        <p:nvSpPr>
          <p:cNvPr id="154627" name="Rectangle 2"/>
          <p:cNvSpPr>
            <a:spLocks noGrp="1" noRot="1" noChangeAspect="1" noChangeArrowheads="1" noTextEdit="1"/>
          </p:cNvSpPr>
          <p:nvPr>
            <p:ph type="sldImg"/>
          </p:nvPr>
        </p:nvSpPr>
        <p:spPr>
          <a:ln/>
        </p:spPr>
      </p:sp>
      <p:sp>
        <p:nvSpPr>
          <p:cNvPr id="154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8329201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F34E295B-2E0B-4D56-855F-3409510982CF}" type="slidenum">
              <a:rPr lang="en-GB" altLang="en-US" sz="1200"/>
              <a:pPr eaLnBrk="1" hangingPunct="1"/>
              <a:t>21</a:t>
            </a:fld>
            <a:endParaRPr lang="en-GB" altLang="en-US" sz="1200"/>
          </a:p>
        </p:txBody>
      </p:sp>
      <p:sp>
        <p:nvSpPr>
          <p:cNvPr id="155651" name="Rectangle 2"/>
          <p:cNvSpPr>
            <a:spLocks noGrp="1" noRot="1" noChangeAspect="1" noChangeArrowheads="1" noTextEdit="1"/>
          </p:cNvSpPr>
          <p:nvPr>
            <p:ph type="sldImg"/>
          </p:nvPr>
        </p:nvSpPr>
        <p:spPr>
          <a:ln/>
        </p:spPr>
      </p:sp>
      <p:sp>
        <p:nvSpPr>
          <p:cNvPr id="155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7370326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34C60D8B-D63C-42AF-A829-2AF57C92DD7A}" type="slidenum">
              <a:rPr lang="en-GB" altLang="en-US" sz="1200"/>
              <a:pPr eaLnBrk="1" hangingPunct="1"/>
              <a:t>22</a:t>
            </a:fld>
            <a:endParaRPr lang="en-GB" altLang="en-US" sz="1200"/>
          </a:p>
        </p:txBody>
      </p:sp>
      <p:sp>
        <p:nvSpPr>
          <p:cNvPr id="156675" name="Rectangle 2"/>
          <p:cNvSpPr>
            <a:spLocks noGrp="1" noRot="1" noChangeAspect="1" noChangeArrowheads="1" noTextEdit="1"/>
          </p:cNvSpPr>
          <p:nvPr>
            <p:ph type="sldImg"/>
          </p:nvPr>
        </p:nvSpPr>
        <p:spPr>
          <a:ln/>
        </p:spPr>
      </p:sp>
      <p:sp>
        <p:nvSpPr>
          <p:cNvPr id="1566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75313942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A24B4BA7-C13D-4F70-905D-15FF4D5F3CAF}" type="slidenum">
              <a:rPr lang="en-GB" altLang="en-US" sz="1200"/>
              <a:pPr eaLnBrk="1" hangingPunct="1"/>
              <a:t>23</a:t>
            </a:fld>
            <a:endParaRPr lang="en-GB" altLang="en-US" sz="1200"/>
          </a:p>
        </p:txBody>
      </p:sp>
      <p:sp>
        <p:nvSpPr>
          <p:cNvPr id="157699" name="Rectangle 2"/>
          <p:cNvSpPr>
            <a:spLocks noGrp="1" noRot="1" noChangeAspect="1" noChangeArrowheads="1" noTextEdit="1"/>
          </p:cNvSpPr>
          <p:nvPr>
            <p:ph type="sldImg"/>
          </p:nvPr>
        </p:nvSpPr>
        <p:spPr>
          <a:ln/>
        </p:spPr>
      </p:sp>
      <p:sp>
        <p:nvSpPr>
          <p:cNvPr id="1577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98992191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36DF6A07-391D-43BF-8E0A-F9D607E77AD4}" type="slidenum">
              <a:rPr lang="en-GB" altLang="en-US" sz="1200"/>
              <a:pPr eaLnBrk="1" hangingPunct="1"/>
              <a:t>24</a:t>
            </a:fld>
            <a:endParaRPr lang="en-GB" altLang="en-US" sz="1200"/>
          </a:p>
        </p:txBody>
      </p:sp>
      <p:sp>
        <p:nvSpPr>
          <p:cNvPr id="158723" name="Rectangle 2"/>
          <p:cNvSpPr>
            <a:spLocks noGrp="1" noRot="1" noChangeAspect="1" noChangeArrowheads="1" noTextEdit="1"/>
          </p:cNvSpPr>
          <p:nvPr>
            <p:ph type="sldImg"/>
          </p:nvPr>
        </p:nvSpPr>
        <p:spPr>
          <a:ln/>
        </p:spPr>
      </p:sp>
      <p:sp>
        <p:nvSpPr>
          <p:cNvPr id="1587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02995874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44C66106-423C-4EC5-8931-CD00486C6C69}" type="slidenum">
              <a:rPr lang="en-GB" altLang="en-US" sz="1200"/>
              <a:pPr eaLnBrk="1" hangingPunct="1"/>
              <a:t>25</a:t>
            </a:fld>
            <a:endParaRPr lang="en-GB" altLang="en-US" sz="1200"/>
          </a:p>
        </p:txBody>
      </p:sp>
      <p:sp>
        <p:nvSpPr>
          <p:cNvPr id="160771" name="Rectangle 2"/>
          <p:cNvSpPr>
            <a:spLocks noGrp="1" noRot="1" noChangeAspect="1" noChangeArrowheads="1" noTextEdit="1"/>
          </p:cNvSpPr>
          <p:nvPr>
            <p:ph type="sldImg"/>
          </p:nvPr>
        </p:nvSpPr>
        <p:spPr>
          <a:ln/>
        </p:spPr>
      </p:sp>
      <p:sp>
        <p:nvSpPr>
          <p:cNvPr id="1607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15103040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8B4337EA-2798-4295-954A-CBBA6D361E09}" type="slidenum">
              <a:rPr lang="en-GB" altLang="en-US" sz="1200"/>
              <a:pPr eaLnBrk="1" hangingPunct="1"/>
              <a:t>26</a:t>
            </a:fld>
            <a:endParaRPr lang="en-GB" altLang="en-US" sz="1200"/>
          </a:p>
        </p:txBody>
      </p:sp>
      <p:sp>
        <p:nvSpPr>
          <p:cNvPr id="161795" name="Rectangle 2"/>
          <p:cNvSpPr>
            <a:spLocks noGrp="1" noRot="1" noChangeAspect="1" noChangeArrowheads="1" noTextEdit="1"/>
          </p:cNvSpPr>
          <p:nvPr>
            <p:ph type="sldImg"/>
          </p:nvPr>
        </p:nvSpPr>
        <p:spPr>
          <a:ln/>
        </p:spPr>
      </p:sp>
      <p:sp>
        <p:nvSpPr>
          <p:cNvPr id="1617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33625545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986C2A7C-04D7-4AAE-9E79-51EFB809146F}" type="slidenum">
              <a:rPr lang="en-GB" altLang="en-US" sz="1200"/>
              <a:pPr eaLnBrk="1" hangingPunct="1"/>
              <a:t>27</a:t>
            </a:fld>
            <a:endParaRPr lang="en-GB" altLang="en-US" sz="1200"/>
          </a:p>
        </p:txBody>
      </p:sp>
      <p:sp>
        <p:nvSpPr>
          <p:cNvPr id="162819" name="Rectangle 2"/>
          <p:cNvSpPr>
            <a:spLocks noGrp="1" noRot="1" noChangeAspect="1" noChangeArrowheads="1" noTextEdit="1"/>
          </p:cNvSpPr>
          <p:nvPr>
            <p:ph type="sldImg"/>
          </p:nvPr>
        </p:nvSpPr>
        <p:spPr>
          <a:ln/>
        </p:spPr>
      </p:sp>
      <p:sp>
        <p:nvSpPr>
          <p:cNvPr id="1628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90347594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61114949-4A89-4265-98D6-399328E8C253}" type="slidenum">
              <a:rPr lang="en-GB" altLang="en-US" sz="1200"/>
              <a:pPr eaLnBrk="1" hangingPunct="1"/>
              <a:t>28</a:t>
            </a:fld>
            <a:endParaRPr lang="en-GB" altLang="en-US" sz="1200"/>
          </a:p>
        </p:txBody>
      </p:sp>
      <p:sp>
        <p:nvSpPr>
          <p:cNvPr id="165891" name="Rectangle 2"/>
          <p:cNvSpPr>
            <a:spLocks noGrp="1" noRot="1" noChangeAspect="1" noChangeArrowheads="1" noTextEdit="1"/>
          </p:cNvSpPr>
          <p:nvPr>
            <p:ph type="sldImg"/>
          </p:nvPr>
        </p:nvSpPr>
        <p:spPr>
          <a:ln/>
        </p:spPr>
      </p:sp>
      <p:sp>
        <p:nvSpPr>
          <p:cNvPr id="165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31562873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1BCF33F5-6768-4AC4-B384-F6E1F6CDD17B}" type="slidenum">
              <a:rPr lang="en-GB" altLang="en-US" sz="1200"/>
              <a:pPr eaLnBrk="1" hangingPunct="1"/>
              <a:t>29</a:t>
            </a:fld>
            <a:endParaRPr lang="en-GB" altLang="en-US" sz="1200"/>
          </a:p>
        </p:txBody>
      </p:sp>
      <p:sp>
        <p:nvSpPr>
          <p:cNvPr id="166915" name="Rectangle 2"/>
          <p:cNvSpPr>
            <a:spLocks noGrp="1" noRot="1" noChangeAspect="1" noChangeArrowheads="1" noTextEdit="1"/>
          </p:cNvSpPr>
          <p:nvPr>
            <p:ph type="sldImg"/>
          </p:nvPr>
        </p:nvSpPr>
        <p:spPr>
          <a:ln/>
        </p:spPr>
      </p:sp>
      <p:sp>
        <p:nvSpPr>
          <p:cNvPr id="166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21809743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D8CD96DB-D39E-4B74-ABEC-DBA310BB282D}" type="slidenum">
              <a:rPr lang="en-GB" altLang="en-US" sz="1200"/>
              <a:pPr eaLnBrk="1" hangingPunct="1"/>
              <a:t>31</a:t>
            </a:fld>
            <a:endParaRPr lang="en-GB" altLang="en-US" sz="1200"/>
          </a:p>
        </p:txBody>
      </p:sp>
      <p:sp>
        <p:nvSpPr>
          <p:cNvPr id="167939" name="Rectangle 2"/>
          <p:cNvSpPr>
            <a:spLocks noGrp="1" noRot="1" noChangeAspect="1" noChangeArrowheads="1" noTextEdit="1"/>
          </p:cNvSpPr>
          <p:nvPr>
            <p:ph type="sldImg"/>
          </p:nvPr>
        </p:nvSpPr>
        <p:spPr>
          <a:ln/>
        </p:spPr>
      </p:sp>
      <p:sp>
        <p:nvSpPr>
          <p:cNvPr id="1679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4062685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8C550559-D060-4C7D-8E7B-AB632E660E7A}" type="slidenum">
              <a:rPr lang="en-GB" altLang="en-US" sz="1200"/>
              <a:pPr eaLnBrk="1" hangingPunct="1"/>
              <a:t>32</a:t>
            </a:fld>
            <a:endParaRPr lang="en-GB" altLang="en-US" sz="1200"/>
          </a:p>
        </p:txBody>
      </p:sp>
      <p:sp>
        <p:nvSpPr>
          <p:cNvPr id="168963" name="Rectangle 2"/>
          <p:cNvSpPr>
            <a:spLocks noGrp="1" noRot="1" noChangeAspect="1" noChangeArrowheads="1" noTextEdit="1"/>
          </p:cNvSpPr>
          <p:nvPr>
            <p:ph type="sldImg"/>
          </p:nvPr>
        </p:nvSpPr>
        <p:spPr>
          <a:ln/>
        </p:spPr>
      </p:sp>
      <p:sp>
        <p:nvSpPr>
          <p:cNvPr id="1689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10097714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9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B3C21EF4-D749-449A-9D52-0838D81A49EA}" type="slidenum">
              <a:rPr lang="en-GB" altLang="en-US" sz="1200"/>
              <a:pPr eaLnBrk="1" hangingPunct="1"/>
              <a:t>33</a:t>
            </a:fld>
            <a:endParaRPr lang="en-GB" altLang="en-US" sz="1200"/>
          </a:p>
        </p:txBody>
      </p:sp>
      <p:sp>
        <p:nvSpPr>
          <p:cNvPr id="169987" name="Rectangle 2"/>
          <p:cNvSpPr>
            <a:spLocks noGrp="1" noRot="1" noChangeAspect="1" noChangeArrowheads="1" noTextEdit="1"/>
          </p:cNvSpPr>
          <p:nvPr>
            <p:ph type="sldImg"/>
          </p:nvPr>
        </p:nvSpPr>
        <p:spPr>
          <a:ln/>
        </p:spPr>
      </p:sp>
      <p:sp>
        <p:nvSpPr>
          <p:cNvPr id="1699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1004548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0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B1F02553-FDAE-4151-BA83-1F0A0D960D86}" type="slidenum">
              <a:rPr lang="en-GB" altLang="en-US" sz="1200"/>
              <a:pPr eaLnBrk="1" hangingPunct="1"/>
              <a:t>34</a:t>
            </a:fld>
            <a:endParaRPr lang="en-GB" altLang="en-US" sz="1200"/>
          </a:p>
        </p:txBody>
      </p:sp>
      <p:sp>
        <p:nvSpPr>
          <p:cNvPr id="171011" name="Rectangle 2"/>
          <p:cNvSpPr>
            <a:spLocks noGrp="1" noRot="1" noChangeAspect="1" noChangeArrowheads="1" noTextEdit="1"/>
          </p:cNvSpPr>
          <p:nvPr>
            <p:ph type="sldImg"/>
          </p:nvPr>
        </p:nvSpPr>
        <p:spPr>
          <a:ln/>
        </p:spPr>
      </p:sp>
      <p:sp>
        <p:nvSpPr>
          <p:cNvPr id="1710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09836681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25E9C7B4-D021-49ED-A4D3-BD10ACBDD745}" type="slidenum">
              <a:rPr lang="en-GB" altLang="en-US" sz="1200"/>
              <a:pPr eaLnBrk="1" hangingPunct="1"/>
              <a:t>35</a:t>
            </a:fld>
            <a:endParaRPr lang="en-GB" altLang="en-US" sz="120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54799674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BD800EE5-4166-46F1-8AFE-7FEBD0F63393}" type="slidenum">
              <a:rPr lang="en-GB" altLang="en-US" sz="1200"/>
              <a:pPr eaLnBrk="1" hangingPunct="1"/>
              <a:t>36</a:t>
            </a:fld>
            <a:endParaRPr lang="en-GB" altLang="en-US" sz="1200"/>
          </a:p>
        </p:txBody>
      </p:sp>
      <p:sp>
        <p:nvSpPr>
          <p:cNvPr id="124931" name="Rectangle 2"/>
          <p:cNvSpPr>
            <a:spLocks noGrp="1" noRot="1" noChangeAspect="1" noChangeArrowheads="1" noTextEdit="1"/>
          </p:cNvSpPr>
          <p:nvPr>
            <p:ph type="sldImg"/>
          </p:nvPr>
        </p:nvSpPr>
        <p:spPr>
          <a:ln/>
        </p:spPr>
      </p:sp>
      <p:sp>
        <p:nvSpPr>
          <p:cNvPr id="1249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61852002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27075" indent="-279400">
              <a:spcBef>
                <a:spcPct val="30000"/>
              </a:spcBef>
              <a:defRPr sz="1200">
                <a:solidFill>
                  <a:schemeClr val="tx1"/>
                </a:solidFill>
                <a:latin typeface="Times New Roman" panose="02020603050405020304" pitchFamily="18" charset="0"/>
              </a:defRPr>
            </a:lvl2pPr>
            <a:lvl3pPr marL="1119188" indent="-223838">
              <a:spcBef>
                <a:spcPct val="30000"/>
              </a:spcBef>
              <a:defRPr sz="1200">
                <a:solidFill>
                  <a:schemeClr val="tx1"/>
                </a:solidFill>
                <a:latin typeface="Times New Roman" panose="02020603050405020304" pitchFamily="18" charset="0"/>
              </a:defRPr>
            </a:lvl3pPr>
            <a:lvl4pPr marL="1566863" indent="-223838">
              <a:spcBef>
                <a:spcPct val="30000"/>
              </a:spcBef>
              <a:defRPr sz="1200">
                <a:solidFill>
                  <a:schemeClr val="tx1"/>
                </a:solidFill>
                <a:latin typeface="Times New Roman" panose="02020603050405020304" pitchFamily="18" charset="0"/>
              </a:defRPr>
            </a:lvl4pPr>
            <a:lvl5pPr marL="2016125" indent="-223838">
              <a:spcBef>
                <a:spcPct val="30000"/>
              </a:spcBef>
              <a:defRPr sz="1200">
                <a:solidFill>
                  <a:schemeClr val="tx1"/>
                </a:solidFill>
                <a:latin typeface="Times New Roman" panose="02020603050405020304" pitchFamily="18" charset="0"/>
              </a:defRPr>
            </a:lvl5pPr>
            <a:lvl6pPr marL="2473325" indent="-223838" eaLnBrk="0" fontAlgn="base" hangingPunct="0">
              <a:spcBef>
                <a:spcPct val="30000"/>
              </a:spcBef>
              <a:spcAft>
                <a:spcPct val="0"/>
              </a:spcAft>
              <a:defRPr sz="1200">
                <a:solidFill>
                  <a:schemeClr val="tx1"/>
                </a:solidFill>
                <a:latin typeface="Times New Roman" panose="02020603050405020304" pitchFamily="18" charset="0"/>
              </a:defRPr>
            </a:lvl6pPr>
            <a:lvl7pPr marL="2930525" indent="-223838" eaLnBrk="0" fontAlgn="base" hangingPunct="0">
              <a:spcBef>
                <a:spcPct val="30000"/>
              </a:spcBef>
              <a:spcAft>
                <a:spcPct val="0"/>
              </a:spcAft>
              <a:defRPr sz="1200">
                <a:solidFill>
                  <a:schemeClr val="tx1"/>
                </a:solidFill>
                <a:latin typeface="Times New Roman" panose="02020603050405020304" pitchFamily="18" charset="0"/>
              </a:defRPr>
            </a:lvl7pPr>
            <a:lvl8pPr marL="3387725" indent="-223838" eaLnBrk="0" fontAlgn="base" hangingPunct="0">
              <a:spcBef>
                <a:spcPct val="30000"/>
              </a:spcBef>
              <a:spcAft>
                <a:spcPct val="0"/>
              </a:spcAft>
              <a:defRPr sz="1200">
                <a:solidFill>
                  <a:schemeClr val="tx1"/>
                </a:solidFill>
                <a:latin typeface="Times New Roman" panose="02020603050405020304" pitchFamily="18" charset="0"/>
              </a:defRPr>
            </a:lvl8pPr>
            <a:lvl9pPr marL="3844925" indent="-223838" eaLnBrk="0" fontAlgn="base" hangingPunct="0">
              <a:spcBef>
                <a:spcPct val="30000"/>
              </a:spcBef>
              <a:spcAft>
                <a:spcPct val="0"/>
              </a:spcAft>
              <a:defRPr sz="1200">
                <a:solidFill>
                  <a:schemeClr val="tx1"/>
                </a:solidFill>
                <a:latin typeface="Times New Roman" panose="02020603050405020304"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4788CEC-B7B6-46F5-9B18-53251266AFCD}"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37</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17411" name="Rectangle 2"/>
          <p:cNvSpPr>
            <a:spLocks noGrp="1" noRot="1" noChangeAspect="1" noChangeArrowheads="1" noTextEdit="1"/>
          </p:cNvSpPr>
          <p:nvPr>
            <p:ph type="sldImg"/>
          </p:nvPr>
        </p:nvSpPr>
        <p:spPr>
          <a:ln/>
        </p:spPr>
      </p:sp>
      <p:sp>
        <p:nvSpPr>
          <p:cNvPr id="174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24903811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Gantt chart was devised in the mid 1890s by Karol </a:t>
            </a:r>
            <a:r>
              <a:rPr lang="en-GB" dirty="0" err="1"/>
              <a:t>Adamiecki</a:t>
            </a:r>
            <a:r>
              <a:rPr lang="en-GB" dirty="0"/>
              <a:t>, a Polish engineer who ran a steelworks in southern Poland and had become interested in management ideas and techniques. Some 15 years after, Henry Gantt, an American engineer and project management consultant, devised his own version of the chart and it was this that became widely known and popular in western countries. Originally Gantt charts were prepared by hand; each time a project changed it was necessary to amend or redraw the chart and this limited their usefulness, continual change being a feature of most projects. Nowadays, however, now of computers and project management software, Gantt charts can be created, updated and printed easily.</a:t>
            </a:r>
          </a:p>
          <a:p>
            <a:endParaRPr lang="en-GB" dirty="0"/>
          </a:p>
          <a:p>
            <a:r>
              <a:rPr lang="en-GB" dirty="0"/>
              <a:t>Today, Gantt charts are most commonly used for tracking project schedules. </a:t>
            </a:r>
          </a:p>
        </p:txBody>
      </p:sp>
      <p:sp>
        <p:nvSpPr>
          <p:cNvPr id="4" name="Slide Number Placeholder 3"/>
          <p:cNvSpPr>
            <a:spLocks noGrp="1"/>
          </p:cNvSpPr>
          <p:nvPr>
            <p:ph type="sldNum" sz="quarter" idx="10"/>
          </p:nvPr>
        </p:nvSpPr>
        <p:spPr/>
        <p:txBody>
          <a:bodyPr/>
          <a:lstStyle/>
          <a:p>
            <a:fld id="{D526380F-920C-4B43-A925-DC6E8AB4174E}" type="slidenum">
              <a:rPr lang="en-GB" smtClean="0"/>
              <a:t>43</a:t>
            </a:fld>
            <a:endParaRPr lang="en-GB"/>
          </a:p>
        </p:txBody>
      </p:sp>
    </p:spTree>
    <p:extLst>
      <p:ext uri="{BB962C8B-B14F-4D97-AF65-F5344CB8AC3E}">
        <p14:creationId xmlns:p14="http://schemas.microsoft.com/office/powerpoint/2010/main" val="221577547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fld id="{AA0E1268-0183-41AA-9D68-16844A216891}" type="slidenum">
              <a:rPr lang="en-GB" altLang="en-US" sz="1200">
                <a:latin typeface="Times New Roman" panose="02020603050405020304" pitchFamily="18" charset="0"/>
              </a:rPr>
              <a:pPr/>
              <a:t>44</a:t>
            </a:fld>
            <a:endParaRPr lang="en-GB" altLang="en-US" sz="1200">
              <a:latin typeface="Times New Roman" panose="02020603050405020304" pitchFamily="18" charset="0"/>
            </a:endParaRPr>
          </a:p>
        </p:txBody>
      </p:sp>
      <p:sp>
        <p:nvSpPr>
          <p:cNvPr id="148483" name="Rectangle 2"/>
          <p:cNvSpPr>
            <a:spLocks noGrp="1" noRot="1" noChangeAspect="1" noChangeArrowheads="1" noTextEdit="1"/>
          </p:cNvSpPr>
          <p:nvPr>
            <p:ph type="sldImg"/>
          </p:nvPr>
        </p:nvSpPr>
        <p:spPr>
          <a:ln/>
        </p:spPr>
      </p:sp>
      <p:sp>
        <p:nvSpPr>
          <p:cNvPr id="1484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Developed in 1910’s –</a:t>
            </a:r>
            <a:r>
              <a:rPr lang="en-US" altLang="en-US" baseline="0" dirty="0"/>
              <a:t> a visual tool to show the schedule and project progress</a:t>
            </a:r>
            <a:endParaRPr lang="en-US" altLang="en-US" dirty="0"/>
          </a:p>
        </p:txBody>
      </p:sp>
    </p:spTree>
    <p:extLst>
      <p:ext uri="{BB962C8B-B14F-4D97-AF65-F5344CB8AC3E}">
        <p14:creationId xmlns:p14="http://schemas.microsoft.com/office/powerpoint/2010/main" val="407906256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fld id="{AE9F9DFC-0E4A-4879-A16E-33E653D0BE2C}" type="slidenum">
              <a:rPr lang="en-GB" altLang="en-US" sz="1200">
                <a:latin typeface="Times New Roman" panose="02020603050405020304" pitchFamily="18" charset="0"/>
              </a:rPr>
              <a:pPr/>
              <a:t>45</a:t>
            </a:fld>
            <a:endParaRPr lang="en-GB" altLang="en-US" sz="1200">
              <a:latin typeface="Times New Roman" panose="02020603050405020304" pitchFamily="18" charset="0"/>
            </a:endParaRPr>
          </a:p>
        </p:txBody>
      </p:sp>
      <p:sp>
        <p:nvSpPr>
          <p:cNvPr id="146435" name="Rectangle 2"/>
          <p:cNvSpPr>
            <a:spLocks noGrp="1" noRot="1" noChangeAspect="1" noChangeArrowheads="1" noTextEdit="1"/>
          </p:cNvSpPr>
          <p:nvPr>
            <p:ph type="sldImg"/>
          </p:nvPr>
        </p:nvSpPr>
        <p:spPr>
          <a:ln/>
        </p:spPr>
      </p:sp>
      <p:sp>
        <p:nvSpPr>
          <p:cNvPr id="146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200" b="0" i="0" kern="1200" dirty="0">
                <a:solidFill>
                  <a:schemeClr val="tx1"/>
                </a:solidFill>
                <a:effectLst/>
                <a:latin typeface="+mn-lt"/>
                <a:ea typeface="+mn-ea"/>
                <a:cs typeface="+mn-cs"/>
              </a:rPr>
              <a:t>one of the most popular and useful ways of showing activities (tasks or events) displayed against time.</a:t>
            </a:r>
            <a:endParaRPr lang="en-US" altLang="en-US" dirty="0"/>
          </a:p>
        </p:txBody>
      </p:sp>
    </p:spTree>
    <p:extLst>
      <p:ext uri="{BB962C8B-B14F-4D97-AF65-F5344CB8AC3E}">
        <p14:creationId xmlns:p14="http://schemas.microsoft.com/office/powerpoint/2010/main" val="375609868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fld id="{084DD7E0-BFF5-4097-8414-31801DB30775}" type="slidenum">
              <a:rPr lang="en-GB" altLang="en-US" sz="1200">
                <a:latin typeface="Times New Roman" panose="02020603050405020304" pitchFamily="18" charset="0"/>
              </a:rPr>
              <a:pPr/>
              <a:t>46</a:t>
            </a:fld>
            <a:endParaRPr lang="en-GB" altLang="en-US" sz="1200">
              <a:latin typeface="Times New Roman" panose="02020603050405020304" pitchFamily="18" charset="0"/>
            </a:endParaRPr>
          </a:p>
        </p:txBody>
      </p:sp>
      <p:sp>
        <p:nvSpPr>
          <p:cNvPr id="149507" name="Rectangle 2"/>
          <p:cNvSpPr>
            <a:spLocks noGrp="1" noRot="1" noChangeAspect="1" noChangeArrowheads="1" noTextEdit="1"/>
          </p:cNvSpPr>
          <p:nvPr>
            <p:ph type="sldImg"/>
          </p:nvPr>
        </p:nvSpPr>
        <p:spPr>
          <a:ln/>
        </p:spPr>
      </p:sp>
      <p:sp>
        <p:nvSpPr>
          <p:cNvPr id="1495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What the various activities are</a:t>
            </a:r>
          </a:p>
          <a:p>
            <a:r>
              <a:rPr lang="en-GB" altLang="en-US" dirty="0"/>
              <a:t>When each activity begins and ends</a:t>
            </a:r>
          </a:p>
          <a:p>
            <a:r>
              <a:rPr lang="en-GB" altLang="en-US" dirty="0"/>
              <a:t>How long each activity is scheduled to last, </a:t>
            </a:r>
            <a:endParaRPr lang="en-GB" altLang="en-US" dirty="0">
              <a:solidFill>
                <a:srgbClr val="008000"/>
              </a:solidFill>
              <a:latin typeface="Arial" panose="020B0604020202020204" pitchFamily="34" charset="0"/>
            </a:endParaRPr>
          </a:p>
          <a:p>
            <a:r>
              <a:rPr lang="en-GB" altLang="en-US" dirty="0">
                <a:solidFill>
                  <a:srgbClr val="008000"/>
                </a:solidFill>
                <a:latin typeface="Arial" panose="020B0604020202020204" pitchFamily="34" charset="0"/>
              </a:rPr>
              <a:t>SEQUENCE – the order in which you perform the activities.</a:t>
            </a:r>
          </a:p>
          <a:p>
            <a:r>
              <a:rPr lang="en-GB" altLang="en-US" dirty="0"/>
              <a:t>Where activities overlap with other activities, and by how much</a:t>
            </a:r>
          </a:p>
          <a:p>
            <a:r>
              <a:rPr lang="en-GB" altLang="en-US" dirty="0"/>
              <a:t>The start and end date of the whole project</a:t>
            </a:r>
            <a:endParaRPr lang="en-US" altLang="en-US" dirty="0"/>
          </a:p>
        </p:txBody>
      </p:sp>
    </p:spTree>
    <p:extLst>
      <p:ext uri="{BB962C8B-B14F-4D97-AF65-F5344CB8AC3E}">
        <p14:creationId xmlns:p14="http://schemas.microsoft.com/office/powerpoint/2010/main" val="194157754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fld id="{57CC4D25-5D4F-4D16-8CED-04704EDDCDA5}" type="slidenum">
              <a:rPr lang="en-GB" altLang="en-US" sz="1200">
                <a:latin typeface="Times New Roman" panose="02020603050405020304" pitchFamily="18" charset="0"/>
              </a:rPr>
              <a:pPr/>
              <a:t>47</a:t>
            </a:fld>
            <a:endParaRPr lang="en-GB" altLang="en-US" sz="1200">
              <a:latin typeface="Times New Roman" panose="02020603050405020304" pitchFamily="18" charset="0"/>
            </a:endParaRPr>
          </a:p>
        </p:txBody>
      </p:sp>
      <p:sp>
        <p:nvSpPr>
          <p:cNvPr id="147459" name="Rectangle 2"/>
          <p:cNvSpPr>
            <a:spLocks noGrp="1" noRot="1" noChangeAspect="1" noChangeArrowheads="1" noTextEdit="1"/>
          </p:cNvSpPr>
          <p:nvPr>
            <p:ph type="sldImg"/>
          </p:nvPr>
        </p:nvSpPr>
        <p:spPr>
          <a:ln/>
        </p:spPr>
      </p:sp>
      <p:sp>
        <p:nvSpPr>
          <p:cNvPr id="1474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On the left of the chart is a list of the activities and along the top is a suitable time scale. Each activity is represented by a bar; the position and length of the bar reflects the start date, duration and end date of the activity. This allows you to see at a glance:</a:t>
            </a:r>
            <a:endParaRPr lang="en-US" altLang="en-US" dirty="0"/>
          </a:p>
        </p:txBody>
      </p:sp>
    </p:spTree>
    <p:extLst>
      <p:ext uri="{BB962C8B-B14F-4D97-AF65-F5344CB8AC3E}">
        <p14:creationId xmlns:p14="http://schemas.microsoft.com/office/powerpoint/2010/main" val="1920175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5A44B505-0D3E-4A39-B02C-E35F2CCF034D}" type="slidenum">
              <a:rPr lang="en-GB" altLang="en-US"/>
              <a:pPr>
                <a:defRPr/>
              </a:pPr>
              <a:t>‹#›</a:t>
            </a:fld>
            <a:endParaRPr lang="en-GB" altLang="en-US"/>
          </a:p>
        </p:txBody>
      </p:sp>
    </p:spTree>
    <p:extLst>
      <p:ext uri="{BB962C8B-B14F-4D97-AF65-F5344CB8AC3E}">
        <p14:creationId xmlns:p14="http://schemas.microsoft.com/office/powerpoint/2010/main" val="6352759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2B637CC2-9496-4185-898D-B34AE8BA521D}" type="slidenum">
              <a:rPr lang="en-GB" altLang="en-US"/>
              <a:pPr>
                <a:defRPr/>
              </a:pPr>
              <a:t>‹#›</a:t>
            </a:fld>
            <a:endParaRPr lang="en-GB" altLang="en-US"/>
          </a:p>
        </p:txBody>
      </p:sp>
    </p:spTree>
    <p:extLst>
      <p:ext uri="{BB962C8B-B14F-4D97-AF65-F5344CB8AC3E}">
        <p14:creationId xmlns:p14="http://schemas.microsoft.com/office/powerpoint/2010/main" val="1005250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A0D757C6-00C2-42AE-98FE-2706175511EB}" type="slidenum">
              <a:rPr lang="en-GB" altLang="en-US"/>
              <a:pPr>
                <a:defRPr/>
              </a:pPr>
              <a:t>‹#›</a:t>
            </a:fld>
            <a:endParaRPr lang="en-GB" altLang="en-US"/>
          </a:p>
        </p:txBody>
      </p:sp>
    </p:spTree>
    <p:extLst>
      <p:ext uri="{BB962C8B-B14F-4D97-AF65-F5344CB8AC3E}">
        <p14:creationId xmlns:p14="http://schemas.microsoft.com/office/powerpoint/2010/main" val="15554930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9144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56D54C6C-08BD-43A7-8C94-319BA3834B1A}" type="slidenum">
              <a:rPr lang="en-GB" altLang="en-US"/>
              <a:pPr>
                <a:defRPr/>
              </a:pPr>
              <a:t>‹#›</a:t>
            </a:fld>
            <a:endParaRPr lang="en-GB" altLang="en-US"/>
          </a:p>
        </p:txBody>
      </p:sp>
    </p:spTree>
    <p:extLst>
      <p:ext uri="{BB962C8B-B14F-4D97-AF65-F5344CB8AC3E}">
        <p14:creationId xmlns:p14="http://schemas.microsoft.com/office/powerpoint/2010/main" val="5076928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74174474-7295-412D-80F5-8F3E9B8A4E95}" type="slidenum">
              <a:rPr lang="en-GB" altLang="en-US"/>
              <a:pPr>
                <a:defRPr/>
              </a:pPr>
              <a:t>‹#›</a:t>
            </a:fld>
            <a:endParaRPr lang="en-GB" altLang="en-US"/>
          </a:p>
        </p:txBody>
      </p:sp>
    </p:spTree>
    <p:extLst>
      <p:ext uri="{BB962C8B-B14F-4D97-AF65-F5344CB8AC3E}">
        <p14:creationId xmlns:p14="http://schemas.microsoft.com/office/powerpoint/2010/main" val="9484827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3996CAE8-FACD-46E9-A791-957E87634971}" type="slidenum">
              <a:rPr lang="en-GB" altLang="en-US"/>
              <a:pPr>
                <a:defRPr/>
              </a:pPr>
              <a:t>‹#›</a:t>
            </a:fld>
            <a:endParaRPr lang="en-GB" altLang="en-US"/>
          </a:p>
        </p:txBody>
      </p:sp>
    </p:spTree>
    <p:extLst>
      <p:ext uri="{BB962C8B-B14F-4D97-AF65-F5344CB8AC3E}">
        <p14:creationId xmlns:p14="http://schemas.microsoft.com/office/powerpoint/2010/main" val="31220995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1156F2D9-C41C-4DAD-9E61-202E65434565}" type="slidenum">
              <a:rPr lang="en-GB" altLang="en-US"/>
              <a:pPr>
                <a:defRPr/>
              </a:pPr>
              <a:t>‹#›</a:t>
            </a:fld>
            <a:endParaRPr lang="en-GB" altLang="en-US"/>
          </a:p>
        </p:txBody>
      </p:sp>
    </p:spTree>
    <p:extLst>
      <p:ext uri="{BB962C8B-B14F-4D97-AF65-F5344CB8AC3E}">
        <p14:creationId xmlns:p14="http://schemas.microsoft.com/office/powerpoint/2010/main" val="17867607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F36F4D44-141B-4C8D-BFEE-82E1FF408566}" type="slidenum">
              <a:rPr lang="en-GB" altLang="en-US"/>
              <a:pPr>
                <a:defRPr/>
              </a:pPr>
              <a:t>‹#›</a:t>
            </a:fld>
            <a:endParaRPr lang="en-GB" altLang="en-US"/>
          </a:p>
        </p:txBody>
      </p:sp>
    </p:spTree>
    <p:extLst>
      <p:ext uri="{BB962C8B-B14F-4D97-AF65-F5344CB8AC3E}">
        <p14:creationId xmlns:p14="http://schemas.microsoft.com/office/powerpoint/2010/main" val="21230538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23B83902-EB0C-4442-8515-8FADE460C38A}" type="slidenum">
              <a:rPr lang="en-GB" altLang="en-US"/>
              <a:pPr>
                <a:defRPr/>
              </a:pPr>
              <a:t>‹#›</a:t>
            </a:fld>
            <a:endParaRPr lang="en-GB" altLang="en-US"/>
          </a:p>
        </p:txBody>
      </p:sp>
    </p:spTree>
    <p:extLst>
      <p:ext uri="{BB962C8B-B14F-4D97-AF65-F5344CB8AC3E}">
        <p14:creationId xmlns:p14="http://schemas.microsoft.com/office/powerpoint/2010/main" val="34815740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12B6D3C4-444E-4DF1-81BD-3A911F2D5320}" type="slidenum">
              <a:rPr lang="en-GB" altLang="en-US"/>
              <a:pPr>
                <a:defRPr/>
              </a:pPr>
              <a:t>‹#›</a:t>
            </a:fld>
            <a:endParaRPr lang="en-GB" altLang="en-US"/>
          </a:p>
        </p:txBody>
      </p:sp>
    </p:spTree>
    <p:extLst>
      <p:ext uri="{BB962C8B-B14F-4D97-AF65-F5344CB8AC3E}">
        <p14:creationId xmlns:p14="http://schemas.microsoft.com/office/powerpoint/2010/main" val="31221358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6800" y="609600"/>
            <a:ext cx="2590800" cy="54864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914400" y="609600"/>
            <a:ext cx="75692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E5FD07D0-6499-4C01-89AF-4FA235F7894B}" type="slidenum">
              <a:rPr lang="en-GB" altLang="en-US"/>
              <a:pPr>
                <a:defRPr/>
              </a:pPr>
              <a:t>‹#›</a:t>
            </a:fld>
            <a:endParaRPr lang="en-GB" altLang="en-US"/>
          </a:p>
        </p:txBody>
      </p:sp>
    </p:spTree>
    <p:extLst>
      <p:ext uri="{BB962C8B-B14F-4D97-AF65-F5344CB8AC3E}">
        <p14:creationId xmlns:p14="http://schemas.microsoft.com/office/powerpoint/2010/main" val="35155727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914400" y="1981200"/>
            <a:ext cx="10363200" cy="4114800"/>
          </a:xfrm>
        </p:spPr>
        <p:txBody>
          <a:bodyPr/>
          <a:lstStyle/>
          <a:p>
            <a:pPr lvl="0"/>
            <a:endParaRPr lang="en-GB" noProof="0"/>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7D913373-377B-49F2-A5BF-DA3A2449A9A1}" type="slidenum">
              <a:rPr lang="en-GB" altLang="en-US"/>
              <a:pPr/>
              <a:t>‹#›</a:t>
            </a:fld>
            <a:endParaRPr lang="en-GB" altLang="en-US"/>
          </a:p>
        </p:txBody>
      </p:sp>
    </p:spTree>
    <p:extLst>
      <p:ext uri="{BB962C8B-B14F-4D97-AF65-F5344CB8AC3E}">
        <p14:creationId xmlns:p14="http://schemas.microsoft.com/office/powerpoint/2010/main" val="22473611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C344AE16-616B-4BD0-A8F9-C736F8F64FB3}" type="slidenum">
              <a:rPr lang="en-GB" altLang="en-US"/>
              <a:pPr/>
              <a:t>‹#›</a:t>
            </a:fld>
            <a:endParaRPr lang="en-GB" altLang="en-US"/>
          </a:p>
        </p:txBody>
      </p:sp>
    </p:spTree>
    <p:extLst>
      <p:ext uri="{BB962C8B-B14F-4D97-AF65-F5344CB8AC3E}">
        <p14:creationId xmlns:p14="http://schemas.microsoft.com/office/powerpoint/2010/main" val="13504848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DC356434-590D-4B00-BF8B-E2E3666D7596}" type="slidenum">
              <a:rPr lang="en-GB" altLang="en-US"/>
              <a:pPr/>
              <a:t>‹#›</a:t>
            </a:fld>
            <a:endParaRPr lang="en-GB" altLang="en-US"/>
          </a:p>
        </p:txBody>
      </p:sp>
    </p:spTree>
    <p:extLst>
      <p:ext uri="{BB962C8B-B14F-4D97-AF65-F5344CB8AC3E}">
        <p14:creationId xmlns:p14="http://schemas.microsoft.com/office/powerpoint/2010/main" val="42945850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92879CE0-EF7D-4AEB-A54A-3E3010C0EB8D}" type="slidenum">
              <a:rPr lang="en-GB" altLang="en-US"/>
              <a:pPr/>
              <a:t>‹#›</a:t>
            </a:fld>
            <a:endParaRPr lang="en-GB" altLang="en-US"/>
          </a:p>
        </p:txBody>
      </p:sp>
    </p:spTree>
    <p:extLst>
      <p:ext uri="{BB962C8B-B14F-4D97-AF65-F5344CB8AC3E}">
        <p14:creationId xmlns:p14="http://schemas.microsoft.com/office/powerpoint/2010/main" val="30269415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9144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fld id="{29C48628-40C1-4ABD-B4B1-DF89B633269C}" type="slidenum">
              <a:rPr lang="en-GB" altLang="en-US"/>
              <a:pPr/>
              <a:t>‹#›</a:t>
            </a:fld>
            <a:endParaRPr lang="en-GB" altLang="en-US"/>
          </a:p>
        </p:txBody>
      </p:sp>
    </p:spTree>
    <p:extLst>
      <p:ext uri="{BB962C8B-B14F-4D97-AF65-F5344CB8AC3E}">
        <p14:creationId xmlns:p14="http://schemas.microsoft.com/office/powerpoint/2010/main" val="138230909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fld id="{207DC438-287E-4129-A6F9-7156EA9FFBD4}" type="slidenum">
              <a:rPr lang="en-GB" altLang="en-US"/>
              <a:pPr/>
              <a:t>‹#›</a:t>
            </a:fld>
            <a:endParaRPr lang="en-GB" altLang="en-US"/>
          </a:p>
        </p:txBody>
      </p:sp>
    </p:spTree>
    <p:extLst>
      <p:ext uri="{BB962C8B-B14F-4D97-AF65-F5344CB8AC3E}">
        <p14:creationId xmlns:p14="http://schemas.microsoft.com/office/powerpoint/2010/main" val="398015952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fld id="{5C16ED99-5C29-4A3A-A137-F29C40675EEA}" type="slidenum">
              <a:rPr lang="en-GB" altLang="en-US"/>
              <a:pPr/>
              <a:t>‹#›</a:t>
            </a:fld>
            <a:endParaRPr lang="en-GB" altLang="en-US"/>
          </a:p>
        </p:txBody>
      </p:sp>
    </p:spTree>
    <p:extLst>
      <p:ext uri="{BB962C8B-B14F-4D97-AF65-F5344CB8AC3E}">
        <p14:creationId xmlns:p14="http://schemas.microsoft.com/office/powerpoint/2010/main" val="288348541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fld id="{3D08BD92-515C-4B99-BB63-AD1CA34C776C}" type="slidenum">
              <a:rPr lang="en-GB" altLang="en-US"/>
              <a:pPr/>
              <a:t>‹#›</a:t>
            </a:fld>
            <a:endParaRPr lang="en-GB" altLang="en-US"/>
          </a:p>
        </p:txBody>
      </p:sp>
    </p:spTree>
    <p:extLst>
      <p:ext uri="{BB962C8B-B14F-4D97-AF65-F5344CB8AC3E}">
        <p14:creationId xmlns:p14="http://schemas.microsoft.com/office/powerpoint/2010/main" val="68549047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fld id="{6168C9D2-0BAF-4A0C-9385-1C9A3523F273}" type="slidenum">
              <a:rPr lang="en-GB" altLang="en-US"/>
              <a:pPr/>
              <a:t>‹#›</a:t>
            </a:fld>
            <a:endParaRPr lang="en-GB" altLang="en-US"/>
          </a:p>
        </p:txBody>
      </p:sp>
    </p:spTree>
    <p:extLst>
      <p:ext uri="{BB962C8B-B14F-4D97-AF65-F5344CB8AC3E}">
        <p14:creationId xmlns:p14="http://schemas.microsoft.com/office/powerpoint/2010/main" val="197963169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fld id="{CED273D5-C0BC-455F-A6BD-6EA1D6A42D62}" type="slidenum">
              <a:rPr lang="en-GB" altLang="en-US"/>
              <a:pPr/>
              <a:t>‹#›</a:t>
            </a:fld>
            <a:endParaRPr lang="en-GB" altLang="en-US"/>
          </a:p>
        </p:txBody>
      </p:sp>
    </p:spTree>
    <p:extLst>
      <p:ext uri="{BB962C8B-B14F-4D97-AF65-F5344CB8AC3E}">
        <p14:creationId xmlns:p14="http://schemas.microsoft.com/office/powerpoint/2010/main" val="171745257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10422123-00B8-4833-A83C-C1399907A17D}" type="slidenum">
              <a:rPr lang="en-GB" altLang="en-US"/>
              <a:pPr/>
              <a:t>‹#›</a:t>
            </a:fld>
            <a:endParaRPr lang="en-GB" altLang="en-US"/>
          </a:p>
        </p:txBody>
      </p:sp>
    </p:spTree>
    <p:extLst>
      <p:ext uri="{BB962C8B-B14F-4D97-AF65-F5344CB8AC3E}">
        <p14:creationId xmlns:p14="http://schemas.microsoft.com/office/powerpoint/2010/main" val="84329833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6800" y="609600"/>
            <a:ext cx="2590800" cy="54864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914400" y="609600"/>
            <a:ext cx="75692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EE5985EA-C4D8-4250-905E-5B1E0B205C08}" type="slidenum">
              <a:rPr lang="en-GB" altLang="en-US"/>
              <a:pPr/>
              <a:t>‹#›</a:t>
            </a:fld>
            <a:endParaRPr lang="en-GB" altLang="en-US"/>
          </a:p>
        </p:txBody>
      </p:sp>
    </p:spTree>
    <p:extLst>
      <p:ext uri="{BB962C8B-B14F-4D97-AF65-F5344CB8AC3E}">
        <p14:creationId xmlns:p14="http://schemas.microsoft.com/office/powerpoint/2010/main" val="280303458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chart" preserve="1">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Chart Placeholder 2"/>
          <p:cNvSpPr>
            <a:spLocks noGrp="1"/>
          </p:cNvSpPr>
          <p:nvPr>
            <p:ph type="chart" idx="1"/>
          </p:nvPr>
        </p:nvSpPr>
        <p:spPr>
          <a:xfrm>
            <a:off x="914400" y="1981200"/>
            <a:ext cx="10363200" cy="4114800"/>
          </a:xfrm>
        </p:spPr>
        <p:txBody>
          <a:bodyPr/>
          <a:lstStyle/>
          <a:p>
            <a:pPr lvl="0"/>
            <a:endParaRPr lang="en-GB" noProof="0"/>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669235EB-1C12-4758-8631-837E320188CF}" type="slidenum">
              <a:rPr lang="en-GB" altLang="en-US"/>
              <a:pPr/>
              <a:t>‹#›</a:t>
            </a:fld>
            <a:endParaRPr lang="en-GB" altLang="en-US"/>
          </a:p>
        </p:txBody>
      </p:sp>
    </p:spTree>
    <p:extLst>
      <p:ext uri="{BB962C8B-B14F-4D97-AF65-F5344CB8AC3E}">
        <p14:creationId xmlns:p14="http://schemas.microsoft.com/office/powerpoint/2010/main" val="8125784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914400" y="1981200"/>
            <a:ext cx="10363200" cy="4114800"/>
          </a:xfrm>
        </p:spPr>
        <p:txBody>
          <a:bodyPr/>
          <a:lstStyle/>
          <a:p>
            <a:pPr lvl="0"/>
            <a:endParaRPr lang="en-GB" noProof="0"/>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63721383-DBF0-4D3F-BE67-BDC29E0F79E1}" type="slidenum">
              <a:rPr lang="en-GB" altLang="en-US"/>
              <a:pPr/>
              <a:t>‹#›</a:t>
            </a:fld>
            <a:endParaRPr lang="en-GB" altLang="en-US"/>
          </a:p>
        </p:txBody>
      </p:sp>
    </p:spTree>
    <p:extLst>
      <p:ext uri="{BB962C8B-B14F-4D97-AF65-F5344CB8AC3E}">
        <p14:creationId xmlns:p14="http://schemas.microsoft.com/office/powerpoint/2010/main" val="118622406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5A44B505-0D3E-4A39-B02C-E35F2CCF034D}" type="slidenum">
              <a:rPr lang="en-GB" altLang="en-US"/>
              <a:pPr>
                <a:defRPr/>
              </a:pPr>
              <a:t>‹#›</a:t>
            </a:fld>
            <a:endParaRPr lang="en-GB" altLang="en-US"/>
          </a:p>
        </p:txBody>
      </p:sp>
    </p:spTree>
    <p:extLst>
      <p:ext uri="{BB962C8B-B14F-4D97-AF65-F5344CB8AC3E}">
        <p14:creationId xmlns:p14="http://schemas.microsoft.com/office/powerpoint/2010/main" val="406042851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2B637CC2-9496-4185-898D-B34AE8BA521D}" type="slidenum">
              <a:rPr lang="en-GB" altLang="en-US"/>
              <a:pPr>
                <a:defRPr/>
              </a:pPr>
              <a:t>‹#›</a:t>
            </a:fld>
            <a:endParaRPr lang="en-GB" altLang="en-US"/>
          </a:p>
        </p:txBody>
      </p:sp>
    </p:spTree>
    <p:extLst>
      <p:ext uri="{BB962C8B-B14F-4D97-AF65-F5344CB8AC3E}">
        <p14:creationId xmlns:p14="http://schemas.microsoft.com/office/powerpoint/2010/main" val="30233946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A0D757C6-00C2-42AE-98FE-2706175511EB}" type="slidenum">
              <a:rPr lang="en-GB" altLang="en-US"/>
              <a:pPr>
                <a:defRPr/>
              </a:pPr>
              <a:t>‹#›</a:t>
            </a:fld>
            <a:endParaRPr lang="en-GB" altLang="en-US"/>
          </a:p>
        </p:txBody>
      </p:sp>
    </p:spTree>
    <p:extLst>
      <p:ext uri="{BB962C8B-B14F-4D97-AF65-F5344CB8AC3E}">
        <p14:creationId xmlns:p14="http://schemas.microsoft.com/office/powerpoint/2010/main" val="206350834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9144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56D54C6C-08BD-43A7-8C94-319BA3834B1A}" type="slidenum">
              <a:rPr lang="en-GB" altLang="en-US"/>
              <a:pPr>
                <a:defRPr/>
              </a:pPr>
              <a:t>‹#›</a:t>
            </a:fld>
            <a:endParaRPr lang="en-GB" altLang="en-US"/>
          </a:p>
        </p:txBody>
      </p:sp>
    </p:spTree>
    <p:extLst>
      <p:ext uri="{BB962C8B-B14F-4D97-AF65-F5344CB8AC3E}">
        <p14:creationId xmlns:p14="http://schemas.microsoft.com/office/powerpoint/2010/main" val="37912819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74174474-7295-412D-80F5-8F3E9B8A4E95}" type="slidenum">
              <a:rPr lang="en-GB" altLang="en-US"/>
              <a:pPr>
                <a:defRPr/>
              </a:pPr>
              <a:t>‹#›</a:t>
            </a:fld>
            <a:endParaRPr lang="en-GB" altLang="en-US"/>
          </a:p>
        </p:txBody>
      </p:sp>
    </p:spTree>
    <p:extLst>
      <p:ext uri="{BB962C8B-B14F-4D97-AF65-F5344CB8AC3E}">
        <p14:creationId xmlns:p14="http://schemas.microsoft.com/office/powerpoint/2010/main" val="179615844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3996CAE8-FACD-46E9-A791-957E87634971}" type="slidenum">
              <a:rPr lang="en-GB" altLang="en-US"/>
              <a:pPr>
                <a:defRPr/>
              </a:pPr>
              <a:t>‹#›</a:t>
            </a:fld>
            <a:endParaRPr lang="en-GB" altLang="en-US"/>
          </a:p>
        </p:txBody>
      </p:sp>
    </p:spTree>
    <p:extLst>
      <p:ext uri="{BB962C8B-B14F-4D97-AF65-F5344CB8AC3E}">
        <p14:creationId xmlns:p14="http://schemas.microsoft.com/office/powerpoint/2010/main" val="340897344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1156F2D9-C41C-4DAD-9E61-202E65434565}" type="slidenum">
              <a:rPr lang="en-GB" altLang="en-US"/>
              <a:pPr>
                <a:defRPr/>
              </a:pPr>
              <a:t>‹#›</a:t>
            </a:fld>
            <a:endParaRPr lang="en-GB" altLang="en-US"/>
          </a:p>
        </p:txBody>
      </p:sp>
    </p:spTree>
    <p:extLst>
      <p:ext uri="{BB962C8B-B14F-4D97-AF65-F5344CB8AC3E}">
        <p14:creationId xmlns:p14="http://schemas.microsoft.com/office/powerpoint/2010/main" val="337184154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F36F4D44-141B-4C8D-BFEE-82E1FF408566}" type="slidenum">
              <a:rPr lang="en-GB" altLang="en-US"/>
              <a:pPr>
                <a:defRPr/>
              </a:pPr>
              <a:t>‹#›</a:t>
            </a:fld>
            <a:endParaRPr lang="en-GB" altLang="en-US"/>
          </a:p>
        </p:txBody>
      </p:sp>
    </p:spTree>
    <p:extLst>
      <p:ext uri="{BB962C8B-B14F-4D97-AF65-F5344CB8AC3E}">
        <p14:creationId xmlns:p14="http://schemas.microsoft.com/office/powerpoint/2010/main" val="198492833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23B83902-EB0C-4442-8515-8FADE460C38A}" type="slidenum">
              <a:rPr lang="en-GB" altLang="en-US"/>
              <a:pPr>
                <a:defRPr/>
              </a:pPr>
              <a:t>‹#›</a:t>
            </a:fld>
            <a:endParaRPr lang="en-GB" altLang="en-US"/>
          </a:p>
        </p:txBody>
      </p:sp>
    </p:spTree>
    <p:extLst>
      <p:ext uri="{BB962C8B-B14F-4D97-AF65-F5344CB8AC3E}">
        <p14:creationId xmlns:p14="http://schemas.microsoft.com/office/powerpoint/2010/main" val="342624290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12B6D3C4-444E-4DF1-81BD-3A911F2D5320}" type="slidenum">
              <a:rPr lang="en-GB" altLang="en-US"/>
              <a:pPr>
                <a:defRPr/>
              </a:pPr>
              <a:t>‹#›</a:t>
            </a:fld>
            <a:endParaRPr lang="en-GB" altLang="en-US"/>
          </a:p>
        </p:txBody>
      </p:sp>
    </p:spTree>
    <p:extLst>
      <p:ext uri="{BB962C8B-B14F-4D97-AF65-F5344CB8AC3E}">
        <p14:creationId xmlns:p14="http://schemas.microsoft.com/office/powerpoint/2010/main" val="188256646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6800" y="609600"/>
            <a:ext cx="2590800" cy="54864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914400" y="609600"/>
            <a:ext cx="75692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E5FD07D0-6499-4C01-89AF-4FA235F7894B}" type="slidenum">
              <a:rPr lang="en-GB" altLang="en-US"/>
              <a:pPr>
                <a:defRPr/>
              </a:pPr>
              <a:t>‹#›</a:t>
            </a:fld>
            <a:endParaRPr lang="en-GB" altLang="en-US"/>
          </a:p>
        </p:txBody>
      </p:sp>
    </p:spTree>
    <p:extLst>
      <p:ext uri="{BB962C8B-B14F-4D97-AF65-F5344CB8AC3E}">
        <p14:creationId xmlns:p14="http://schemas.microsoft.com/office/powerpoint/2010/main" val="15214811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3.xml"/><Relationship Id="rId3" Type="http://schemas.openxmlformats.org/officeDocument/2006/relationships/slideLayout" Target="../slideLayouts/slideLayout28.xml"/><Relationship Id="rId7" Type="http://schemas.openxmlformats.org/officeDocument/2006/relationships/slideLayout" Target="../slideLayouts/slideLayout32.xml"/><Relationship Id="rId12" Type="http://schemas.openxmlformats.org/officeDocument/2006/relationships/theme" Target="../theme/theme3.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11" Type="http://schemas.openxmlformats.org/officeDocument/2006/relationships/slideLayout" Target="../slideLayouts/slideLayout36.xml"/><Relationship Id="rId5" Type="http://schemas.openxmlformats.org/officeDocument/2006/relationships/slideLayout" Target="../slideLayouts/slideLayout30.xml"/><Relationship Id="rId10" Type="http://schemas.openxmlformats.org/officeDocument/2006/relationships/slideLayout" Target="../slideLayouts/slideLayout35.xml"/><Relationship Id="rId4" Type="http://schemas.openxmlformats.org/officeDocument/2006/relationships/slideLayout" Target="../slideLayouts/slideLayout29.xml"/><Relationship Id="rId9" Type="http://schemas.openxmlformats.org/officeDocument/2006/relationships/slideLayout" Target="../slideLayouts/slideLayout3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0">
          <a:gsLst>
            <a:gs pos="0">
              <a:schemeClr val="accent2">
                <a:lumMod val="20000"/>
                <a:lumOff val="80000"/>
              </a:schemeClr>
            </a:gs>
            <a:gs pos="100000">
              <a:schemeClr val="bg1"/>
            </a:gs>
          </a:gsLst>
          <a:path path="rect">
            <a:fillToRect l="100000" b="100000"/>
          </a:path>
          <a:tileRect/>
        </a:gra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914400" y="609600"/>
            <a:ext cx="103632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1027" name="Rectangle 3"/>
          <p:cNvSpPr>
            <a:spLocks noGrp="1" noChangeArrowheads="1"/>
          </p:cNvSpPr>
          <p:nvPr>
            <p:ph type="body" idx="1"/>
          </p:nvPr>
        </p:nvSpPr>
        <p:spPr bwMode="auto">
          <a:xfrm>
            <a:off x="914400" y="1981200"/>
            <a:ext cx="103632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028" name="Rectangle 4"/>
          <p:cNvSpPr>
            <a:spLocks noGrp="1" noChangeArrowheads="1"/>
          </p:cNvSpPr>
          <p:nvPr>
            <p:ph type="dt" sz="half" idx="2"/>
          </p:nvPr>
        </p:nvSpPr>
        <p:spPr bwMode="auto">
          <a:xfrm>
            <a:off x="9144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n-GB"/>
          </a:p>
        </p:txBody>
      </p:sp>
      <p:sp>
        <p:nvSpPr>
          <p:cNvPr id="1029" name="Rectangle 5"/>
          <p:cNvSpPr>
            <a:spLocks noGrp="1" noChangeArrowheads="1"/>
          </p:cNvSpPr>
          <p:nvPr>
            <p:ph type="ftr" sz="quarter" idx="3"/>
          </p:nvPr>
        </p:nvSpPr>
        <p:spPr bwMode="auto">
          <a:xfrm>
            <a:off x="4165600" y="6248400"/>
            <a:ext cx="3860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en-GB"/>
          </a:p>
        </p:txBody>
      </p:sp>
      <p:sp>
        <p:nvSpPr>
          <p:cNvPr id="1030" name="Rectangle 6"/>
          <p:cNvSpPr>
            <a:spLocks noGrp="1" noChangeArrowheads="1"/>
          </p:cNvSpPr>
          <p:nvPr>
            <p:ph type="sldNum" sz="quarter" idx="4"/>
          </p:nvPr>
        </p:nvSpPr>
        <p:spPr bwMode="auto">
          <a:xfrm>
            <a:off x="87376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4558616F-EBEF-4D3F-844F-B6FAE70716B2}" type="slidenum">
              <a:rPr lang="en-GB" altLang="en-US"/>
              <a:pPr>
                <a:defRPr/>
              </a:pPr>
              <a:t>‹#›</a:t>
            </a:fld>
            <a:endParaRPr lang="en-GB" altLang="en-US"/>
          </a:p>
        </p:txBody>
      </p:sp>
    </p:spTree>
    <p:extLst>
      <p:ext uri="{BB962C8B-B14F-4D97-AF65-F5344CB8AC3E}">
        <p14:creationId xmlns:p14="http://schemas.microsoft.com/office/powerpoint/2010/main" val="222073193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99"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defRPr>
      </a:lvl5pPr>
      <a:lvl6pPr marL="457200" algn="ctr" rtl="0" fontAlgn="base">
        <a:spcBef>
          <a:spcPct val="0"/>
        </a:spcBef>
        <a:spcAft>
          <a:spcPct val="0"/>
        </a:spcAft>
        <a:defRPr sz="4400">
          <a:solidFill>
            <a:schemeClr val="tx2"/>
          </a:solidFill>
          <a:latin typeface="Times New Roman" pitchFamily="18" charset="0"/>
        </a:defRPr>
      </a:lvl6pPr>
      <a:lvl7pPr marL="914400" algn="ctr" rtl="0" fontAlgn="base">
        <a:spcBef>
          <a:spcPct val="0"/>
        </a:spcBef>
        <a:spcAft>
          <a:spcPct val="0"/>
        </a:spcAft>
        <a:defRPr sz="4400">
          <a:solidFill>
            <a:schemeClr val="tx2"/>
          </a:solidFill>
          <a:latin typeface="Times New Roman" pitchFamily="18" charset="0"/>
        </a:defRPr>
      </a:lvl7pPr>
      <a:lvl8pPr marL="1371600" algn="ctr" rtl="0" fontAlgn="base">
        <a:spcBef>
          <a:spcPct val="0"/>
        </a:spcBef>
        <a:spcAft>
          <a:spcPct val="0"/>
        </a:spcAft>
        <a:defRPr sz="4400">
          <a:solidFill>
            <a:schemeClr val="tx2"/>
          </a:solidFill>
          <a:latin typeface="Times New Roman" pitchFamily="18" charset="0"/>
        </a:defRPr>
      </a:lvl8pPr>
      <a:lvl9pPr marL="1828800" algn="ctr" rtl="0" fontAlgn="base">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flip="none" rotWithShape="0">
          <a:gsLst>
            <a:gs pos="0">
              <a:schemeClr val="accent2">
                <a:lumMod val="20000"/>
                <a:lumOff val="80000"/>
              </a:schemeClr>
            </a:gs>
            <a:gs pos="100000">
              <a:schemeClr val="bg1"/>
            </a:gs>
          </a:gsLst>
          <a:path path="rect">
            <a:fillToRect l="100000" b="100000"/>
          </a:path>
          <a:tileRect/>
        </a:grad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bwMode="auto">
          <a:xfrm>
            <a:off x="914400" y="609600"/>
            <a:ext cx="103632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5123" name="Rectangle 3"/>
          <p:cNvSpPr>
            <a:spLocks noGrp="1" noChangeArrowheads="1"/>
          </p:cNvSpPr>
          <p:nvPr>
            <p:ph type="body" idx="1"/>
          </p:nvPr>
        </p:nvSpPr>
        <p:spPr bwMode="auto">
          <a:xfrm>
            <a:off x="914400" y="1981200"/>
            <a:ext cx="103632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028" name="Rectangle 4"/>
          <p:cNvSpPr>
            <a:spLocks noGrp="1" noChangeArrowheads="1"/>
          </p:cNvSpPr>
          <p:nvPr>
            <p:ph type="dt" sz="half" idx="2"/>
          </p:nvPr>
        </p:nvSpPr>
        <p:spPr bwMode="auto">
          <a:xfrm>
            <a:off x="9144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atin typeface="Arial" charset="0"/>
              </a:defRPr>
            </a:lvl1pPr>
          </a:lstStyle>
          <a:p>
            <a:pPr>
              <a:defRPr/>
            </a:pPr>
            <a:endParaRPr lang="en-GB"/>
          </a:p>
        </p:txBody>
      </p:sp>
      <p:sp>
        <p:nvSpPr>
          <p:cNvPr id="1029" name="Rectangle 5"/>
          <p:cNvSpPr>
            <a:spLocks noGrp="1" noChangeArrowheads="1"/>
          </p:cNvSpPr>
          <p:nvPr>
            <p:ph type="ftr" sz="quarter" idx="3"/>
          </p:nvPr>
        </p:nvSpPr>
        <p:spPr bwMode="auto">
          <a:xfrm>
            <a:off x="4165600" y="6248400"/>
            <a:ext cx="3860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smtClean="0">
                <a:latin typeface="Arial" charset="0"/>
              </a:defRPr>
            </a:lvl1pPr>
          </a:lstStyle>
          <a:p>
            <a:pPr>
              <a:defRPr/>
            </a:pPr>
            <a:endParaRPr lang="en-GB"/>
          </a:p>
        </p:txBody>
      </p:sp>
      <p:sp>
        <p:nvSpPr>
          <p:cNvPr id="1030" name="Rectangle 6"/>
          <p:cNvSpPr>
            <a:spLocks noGrp="1" noChangeArrowheads="1"/>
          </p:cNvSpPr>
          <p:nvPr>
            <p:ph type="sldNum" sz="quarter" idx="4"/>
          </p:nvPr>
        </p:nvSpPr>
        <p:spPr bwMode="auto">
          <a:xfrm>
            <a:off x="87376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89F14546-7008-46B4-97A0-6F526AAA5303}" type="slidenum">
              <a:rPr lang="en-GB" altLang="en-US"/>
              <a:pPr/>
              <a:t>‹#›</a:t>
            </a:fld>
            <a:endParaRPr lang="en-GB" altLang="en-US"/>
          </a:p>
        </p:txBody>
      </p:sp>
    </p:spTree>
    <p:extLst>
      <p:ext uri="{BB962C8B-B14F-4D97-AF65-F5344CB8AC3E}">
        <p14:creationId xmlns:p14="http://schemas.microsoft.com/office/powerpoint/2010/main" val="241329383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gradFill flip="none" rotWithShape="0">
          <a:gsLst>
            <a:gs pos="0">
              <a:schemeClr val="accent2">
                <a:lumMod val="20000"/>
                <a:lumOff val="80000"/>
              </a:schemeClr>
            </a:gs>
            <a:gs pos="100000">
              <a:schemeClr val="bg1"/>
            </a:gs>
          </a:gsLst>
          <a:path path="rect">
            <a:fillToRect l="100000" b="100000"/>
          </a:path>
          <a:tileRect/>
        </a:gra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914400" y="609600"/>
            <a:ext cx="103632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1027" name="Rectangle 3"/>
          <p:cNvSpPr>
            <a:spLocks noGrp="1" noChangeArrowheads="1"/>
          </p:cNvSpPr>
          <p:nvPr>
            <p:ph type="body" idx="1"/>
          </p:nvPr>
        </p:nvSpPr>
        <p:spPr bwMode="auto">
          <a:xfrm>
            <a:off x="914400" y="1981200"/>
            <a:ext cx="103632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028" name="Rectangle 4"/>
          <p:cNvSpPr>
            <a:spLocks noGrp="1" noChangeArrowheads="1"/>
          </p:cNvSpPr>
          <p:nvPr>
            <p:ph type="dt" sz="half" idx="2"/>
          </p:nvPr>
        </p:nvSpPr>
        <p:spPr bwMode="auto">
          <a:xfrm>
            <a:off x="9144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n-GB"/>
          </a:p>
        </p:txBody>
      </p:sp>
      <p:sp>
        <p:nvSpPr>
          <p:cNvPr id="1029" name="Rectangle 5"/>
          <p:cNvSpPr>
            <a:spLocks noGrp="1" noChangeArrowheads="1"/>
          </p:cNvSpPr>
          <p:nvPr>
            <p:ph type="ftr" sz="quarter" idx="3"/>
          </p:nvPr>
        </p:nvSpPr>
        <p:spPr bwMode="auto">
          <a:xfrm>
            <a:off x="4165600" y="6248400"/>
            <a:ext cx="3860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en-GB"/>
          </a:p>
        </p:txBody>
      </p:sp>
      <p:sp>
        <p:nvSpPr>
          <p:cNvPr id="1030" name="Rectangle 6"/>
          <p:cNvSpPr>
            <a:spLocks noGrp="1" noChangeArrowheads="1"/>
          </p:cNvSpPr>
          <p:nvPr>
            <p:ph type="sldNum" sz="quarter" idx="4"/>
          </p:nvPr>
        </p:nvSpPr>
        <p:spPr bwMode="auto">
          <a:xfrm>
            <a:off x="87376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4558616F-EBEF-4D3F-844F-B6FAE70716B2}" type="slidenum">
              <a:rPr lang="en-GB" altLang="en-US"/>
              <a:pPr>
                <a:defRPr/>
              </a:pPr>
              <a:t>‹#›</a:t>
            </a:fld>
            <a:endParaRPr lang="en-GB" altLang="en-US"/>
          </a:p>
        </p:txBody>
      </p:sp>
    </p:spTree>
    <p:extLst>
      <p:ext uri="{BB962C8B-B14F-4D97-AF65-F5344CB8AC3E}">
        <p14:creationId xmlns:p14="http://schemas.microsoft.com/office/powerpoint/2010/main" val="4118526506"/>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defRPr>
      </a:lvl5pPr>
      <a:lvl6pPr marL="457200" algn="ctr" rtl="0" fontAlgn="base">
        <a:spcBef>
          <a:spcPct val="0"/>
        </a:spcBef>
        <a:spcAft>
          <a:spcPct val="0"/>
        </a:spcAft>
        <a:defRPr sz="4400">
          <a:solidFill>
            <a:schemeClr val="tx2"/>
          </a:solidFill>
          <a:latin typeface="Times New Roman" pitchFamily="18" charset="0"/>
        </a:defRPr>
      </a:lvl6pPr>
      <a:lvl7pPr marL="914400" algn="ctr" rtl="0" fontAlgn="base">
        <a:spcBef>
          <a:spcPct val="0"/>
        </a:spcBef>
        <a:spcAft>
          <a:spcPct val="0"/>
        </a:spcAft>
        <a:defRPr sz="4400">
          <a:solidFill>
            <a:schemeClr val="tx2"/>
          </a:solidFill>
          <a:latin typeface="Times New Roman" pitchFamily="18" charset="0"/>
        </a:defRPr>
      </a:lvl7pPr>
      <a:lvl8pPr marL="1371600" algn="ctr" rtl="0" fontAlgn="base">
        <a:spcBef>
          <a:spcPct val="0"/>
        </a:spcBef>
        <a:spcAft>
          <a:spcPct val="0"/>
        </a:spcAft>
        <a:defRPr sz="4400">
          <a:solidFill>
            <a:schemeClr val="tx2"/>
          </a:solidFill>
          <a:latin typeface="Times New Roman" pitchFamily="18" charset="0"/>
        </a:defRPr>
      </a:lvl8pPr>
      <a:lvl9pPr marL="1828800" algn="ctr" rtl="0" fontAlgn="base">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31.xml"/><Relationship Id="rId1" Type="http://schemas.openxmlformats.org/officeDocument/2006/relationships/vmlDrawing" Target="../drawings/vmlDrawing1.vml"/><Relationship Id="rId5" Type="http://schemas.openxmlformats.org/officeDocument/2006/relationships/image" Target="../media/image3.emf"/><Relationship Id="rId4" Type="http://schemas.openxmlformats.org/officeDocument/2006/relationships/oleObject" Target="../embeddings/oleObject1.bin"/></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6.xml"/><Relationship Id="rId1" Type="http://schemas.openxmlformats.org/officeDocument/2006/relationships/vmlDrawing" Target="../drawings/vmlDrawing2.vml"/><Relationship Id="rId5" Type="http://schemas.openxmlformats.org/officeDocument/2006/relationships/image" Target="../media/image10.emf"/><Relationship Id="rId4" Type="http://schemas.openxmlformats.org/officeDocument/2006/relationships/oleObject" Target="../embeddings/oleObject2.bin"/></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4.jpeg"/><Relationship Id="rId7" Type="http://schemas.openxmlformats.org/officeDocument/2006/relationships/diagramColors" Target="../diagrams/colors4.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6.xml"/><Relationship Id="rId1" Type="http://schemas.openxmlformats.org/officeDocument/2006/relationships/vmlDrawing" Target="../drawings/vmlDrawing3.vml"/><Relationship Id="rId5" Type="http://schemas.openxmlformats.org/officeDocument/2006/relationships/image" Target="../media/image27.emf"/><Relationship Id="rId4" Type="http://schemas.openxmlformats.org/officeDocument/2006/relationships/oleObject" Target="../embeddings/oleObject3.bin"/></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6.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4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4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Image result for managing project"/>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3614" r="7075"/>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p:cNvSpPr txBox="1"/>
          <p:nvPr/>
        </p:nvSpPr>
        <p:spPr>
          <a:xfrm>
            <a:off x="7935402" y="743447"/>
            <a:ext cx="3445765" cy="3692028"/>
          </a:xfrm>
          <a:prstGeom prst="rect">
            <a:avLst/>
          </a:prstGeom>
          <a:noFill/>
        </p:spPr>
        <p:txBody>
          <a:bodyPr vert="horz" lIns="91440" tIns="45720" rIns="91440" bIns="45720" rtlCol="0" anchor="b">
            <a:normAutofit/>
          </a:bodyPr>
          <a:lstStyle/>
          <a:p>
            <a:pPr>
              <a:lnSpc>
                <a:spcPct val="90000"/>
              </a:lnSpc>
              <a:spcBef>
                <a:spcPct val="0"/>
              </a:spcBef>
              <a:spcAft>
                <a:spcPts val="600"/>
              </a:spcAft>
            </a:pPr>
            <a:r>
              <a:rPr lang="en-US" sz="5200">
                <a:latin typeface="+mj-lt"/>
                <a:ea typeface="+mj-ea"/>
                <a:cs typeface="+mj-cs"/>
              </a:rPr>
              <a:t>Project Management </a:t>
            </a:r>
          </a:p>
        </p:txBody>
      </p:sp>
    </p:spTree>
    <p:extLst>
      <p:ext uri="{BB962C8B-B14F-4D97-AF65-F5344CB8AC3E}">
        <p14:creationId xmlns:p14="http://schemas.microsoft.com/office/powerpoint/2010/main" val="18108233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24" name="Rectangle 70">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22" name="Picture 2" descr="Related image"/>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10000" b="90000" l="10000" r="90000"/>
                    </a14:imgEffect>
                    <a14:imgEffect>
                      <a14:sharpenSoften amount="25000"/>
                    </a14:imgEffect>
                  </a14:imgLayer>
                </a14:imgProps>
              </a:ext>
              <a:ext uri="{28A0092B-C50C-407E-A947-70E740481C1C}">
                <a14:useLocalDpi xmlns:a14="http://schemas.microsoft.com/office/drawing/2010/main" val="0"/>
              </a:ext>
            </a:extLst>
          </a:blip>
          <a:srcRect l="9969" r="10719"/>
          <a:stretch/>
        </p:blipFill>
        <p:spPr bwMode="auto">
          <a:xfrm>
            <a:off x="2522358"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30725" name="Rectangle 72">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ubtitle 2"/>
          <p:cNvSpPr>
            <a:spLocks noGrp="1"/>
          </p:cNvSpPr>
          <p:nvPr>
            <p:ph type="subTitle" idx="1"/>
          </p:nvPr>
        </p:nvSpPr>
        <p:spPr>
          <a:xfrm>
            <a:off x="952229" y="4629234"/>
            <a:ext cx="3973386" cy="1485319"/>
          </a:xfrm>
          <a:noFill/>
        </p:spPr>
        <p:txBody>
          <a:bodyPr>
            <a:normAutofit/>
          </a:bodyPr>
          <a:lstStyle/>
          <a:p>
            <a:pPr algn="l">
              <a:lnSpc>
                <a:spcPct val="90000"/>
              </a:lnSpc>
            </a:pPr>
            <a:r>
              <a:rPr lang="en-GB" sz="2000">
                <a:latin typeface="Arial" panose="020B0604020202020204" pitchFamily="34" charset="0"/>
                <a:cs typeface="Arial" panose="020B0604020202020204" pitchFamily="34" charset="0"/>
              </a:rPr>
              <a:t>Today</a:t>
            </a:r>
          </a:p>
          <a:p>
            <a:pPr marL="457200" indent="-457200" algn="l">
              <a:lnSpc>
                <a:spcPct val="90000"/>
              </a:lnSpc>
              <a:buFont typeface="Arial" panose="020B0604020202020204" pitchFamily="34" charset="0"/>
              <a:buChar char="•"/>
            </a:pPr>
            <a:r>
              <a:rPr lang="en-GB" sz="2000">
                <a:latin typeface="Arial" panose="020B0604020202020204" pitchFamily="34" charset="0"/>
                <a:cs typeface="Arial" panose="020B0604020202020204" pitchFamily="34" charset="0"/>
              </a:rPr>
              <a:t> Completed Quad chart</a:t>
            </a:r>
          </a:p>
          <a:p>
            <a:pPr marL="457200" indent="-457200" algn="l">
              <a:lnSpc>
                <a:spcPct val="90000"/>
              </a:lnSpc>
              <a:buFont typeface="Arial" panose="020B0604020202020204" pitchFamily="34" charset="0"/>
              <a:buChar char="•"/>
            </a:pPr>
            <a:r>
              <a:rPr lang="en-GB" sz="2000">
                <a:latin typeface="Arial" panose="020B0604020202020204" pitchFamily="34" charset="0"/>
                <a:cs typeface="Arial" panose="020B0604020202020204" pitchFamily="34" charset="0"/>
              </a:rPr>
              <a:t>Stake Holders Analysis</a:t>
            </a:r>
          </a:p>
          <a:p>
            <a:pPr marL="457200" indent="-457200" algn="l">
              <a:lnSpc>
                <a:spcPct val="90000"/>
              </a:lnSpc>
              <a:buFont typeface="Arial" panose="020B0604020202020204" pitchFamily="34" charset="0"/>
              <a:buChar char="•"/>
            </a:pPr>
            <a:r>
              <a:rPr lang="en-GB" sz="2000">
                <a:latin typeface="Arial" panose="020B0604020202020204" pitchFamily="34" charset="0"/>
                <a:cs typeface="Arial" panose="020B0604020202020204" pitchFamily="34" charset="0"/>
              </a:rPr>
              <a:t>Gantt Chart</a:t>
            </a:r>
          </a:p>
        </p:txBody>
      </p:sp>
    </p:spTree>
    <p:extLst>
      <p:ext uri="{BB962C8B-B14F-4D97-AF65-F5344CB8AC3E}">
        <p14:creationId xmlns:p14="http://schemas.microsoft.com/office/powerpoint/2010/main" val="3044572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Grp="1" noChangeArrowheads="1"/>
          </p:cNvSpPr>
          <p:nvPr>
            <p:ph type="title"/>
          </p:nvPr>
        </p:nvSpPr>
        <p:spPr>
          <a:xfrm>
            <a:off x="2209800" y="219075"/>
            <a:ext cx="7772400" cy="1143000"/>
          </a:xfrm>
        </p:spPr>
        <p:txBody>
          <a:bodyPr/>
          <a:lstStyle/>
          <a:p>
            <a:pPr eaLnBrk="1" hangingPunct="1"/>
            <a:r>
              <a:rPr lang="en-GB" altLang="en-US">
                <a:latin typeface="Arial" panose="020B0604020202020204" pitchFamily="34" charset="0"/>
              </a:rPr>
              <a:t>Guided Tour</a:t>
            </a:r>
          </a:p>
        </p:txBody>
      </p:sp>
      <p:graphicFrame>
        <p:nvGraphicFramePr>
          <p:cNvPr id="109571" name="Object 2"/>
          <p:cNvGraphicFramePr>
            <a:graphicFrameLocks noChangeAspect="1"/>
          </p:cNvGraphicFramePr>
          <p:nvPr/>
        </p:nvGraphicFramePr>
        <p:xfrm>
          <a:off x="1844675" y="1309689"/>
          <a:ext cx="8572500" cy="5214937"/>
        </p:xfrm>
        <a:graphic>
          <a:graphicData uri="http://schemas.openxmlformats.org/presentationml/2006/ole">
            <mc:AlternateContent xmlns:mc="http://schemas.openxmlformats.org/markup-compatibility/2006">
              <mc:Choice xmlns:v="urn:schemas-microsoft-com:vml" Requires="v">
                <p:oleObj spid="_x0000_s71707" name="Document" r:id="rId4" imgW="10033782" imgH="6578806" progId="Word.Document.8">
                  <p:embed/>
                </p:oleObj>
              </mc:Choice>
              <mc:Fallback>
                <p:oleObj name="Document" r:id="rId4" imgW="10033782" imgH="6578806" progId="Word.Document.8">
                  <p:embed/>
                  <p:pic>
                    <p:nvPicPr>
                      <p:cNvPr id="109571" name="Object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44675" y="1309689"/>
                        <a:ext cx="8572500" cy="5214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49860" name="Text Box 4"/>
          <p:cNvSpPr txBox="1">
            <a:spLocks noChangeArrowheads="1"/>
          </p:cNvSpPr>
          <p:nvPr/>
        </p:nvSpPr>
        <p:spPr bwMode="auto">
          <a:xfrm>
            <a:off x="1931264" y="2419262"/>
            <a:ext cx="4181336"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WHY</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IS PROJECT BEING DONE?</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WHAT FOR?</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WHAT IS THE RESULT?</a:t>
            </a:r>
          </a:p>
        </p:txBody>
      </p:sp>
      <p:sp>
        <p:nvSpPr>
          <p:cNvPr id="249861" name="Rectangle 5"/>
          <p:cNvSpPr>
            <a:spLocks noChangeArrowheads="1"/>
          </p:cNvSpPr>
          <p:nvPr/>
        </p:nvSpPr>
        <p:spPr bwMode="auto">
          <a:xfrm>
            <a:off x="6190631" y="2419262"/>
            <a:ext cx="4001737"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WHO</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IS PROJECT FOR?</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WHO WILL </a:t>
            </a:r>
            <a:r>
              <a:rPr kumimoji="0" lang="en-GB" altLang="en-US" sz="2000" b="0"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BENEFIT</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(OR NOT)?</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WHO WILL IT </a:t>
            </a:r>
            <a:r>
              <a:rPr kumimoji="0" lang="en-GB" altLang="en-US" sz="2000" b="0"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INVOLVE</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t>
            </a:r>
          </a:p>
        </p:txBody>
      </p:sp>
      <p:sp>
        <p:nvSpPr>
          <p:cNvPr id="249862" name="Rectangle 6"/>
          <p:cNvSpPr>
            <a:spLocks noChangeArrowheads="1"/>
          </p:cNvSpPr>
          <p:nvPr/>
        </p:nvSpPr>
        <p:spPr bwMode="auto">
          <a:xfrm>
            <a:off x="2385497" y="4817652"/>
            <a:ext cx="3120471" cy="14311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ctr" defTabSz="914400" rtl="0" eaLnBrk="0" fontAlgn="base" latinLnBrk="0" hangingPunct="0">
              <a:lnSpc>
                <a:spcPct val="120000"/>
              </a:lnSpc>
              <a:spcBef>
                <a:spcPct val="0"/>
              </a:spcBef>
              <a:spcAft>
                <a:spcPct val="15000"/>
              </a:spcAft>
              <a:buClrTx/>
              <a:buSzTx/>
              <a:buFontTx/>
              <a:buNone/>
              <a:tabLst/>
              <a:defRPr/>
            </a:pPr>
            <a:r>
              <a:rPr kumimoji="0" lang="en-GB" altLang="en-US" sz="2000" b="0"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GOALS</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WHAT MAKES THE</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PROJECT A </a:t>
            </a:r>
            <a:r>
              <a:rPr kumimoji="0" lang="en-GB" altLang="en-US" sz="2000" b="0"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SUCCESS</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t>
            </a: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altLang="en-US" sz="20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endParaRPr>
          </a:p>
        </p:txBody>
      </p:sp>
      <p:sp>
        <p:nvSpPr>
          <p:cNvPr id="249863" name="Rectangle 7"/>
          <p:cNvSpPr>
            <a:spLocks noChangeArrowheads="1"/>
          </p:cNvSpPr>
          <p:nvPr/>
        </p:nvSpPr>
        <p:spPr bwMode="auto">
          <a:xfrm>
            <a:off x="6405988" y="4715242"/>
            <a:ext cx="3615477" cy="1631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WHEN ARE WE FINISHED?</a:t>
            </a:r>
          </a:p>
          <a:p>
            <a:pPr marL="0" marR="0" lvl="0" indent="0" algn="ctr" defTabSz="914400" rtl="0" eaLnBrk="0" fontAlgn="base" latinLnBrk="0" hangingPunct="0">
              <a:lnSpc>
                <a:spcPct val="120000"/>
              </a:lnSpc>
              <a:spcBef>
                <a:spcPct val="2000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WHAT CAN BE </a:t>
            </a:r>
            <a:r>
              <a:rPr kumimoji="0" lang="en-GB" altLang="en-US" sz="2000" b="0"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MEASURED</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t>
            </a:r>
          </a:p>
          <a:p>
            <a:pPr marL="0" marR="0" lvl="0" indent="0" algn="ctr" defTabSz="914400" rtl="0" eaLnBrk="0" fontAlgn="base" latinLnBrk="0" hangingPunct="0">
              <a:lnSpc>
                <a:spcPct val="120000"/>
              </a:lnSpc>
              <a:spcBef>
                <a:spcPct val="2000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HOW DO I </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MEASURE SUCCESS?</a:t>
            </a:r>
          </a:p>
        </p:txBody>
      </p:sp>
      <p:sp>
        <p:nvSpPr>
          <p:cNvPr id="249864" name="Rectangle 8"/>
          <p:cNvSpPr>
            <a:spLocks noChangeArrowheads="1"/>
          </p:cNvSpPr>
          <p:nvPr/>
        </p:nvSpPr>
        <p:spPr bwMode="auto">
          <a:xfrm>
            <a:off x="2447553" y="1266797"/>
            <a:ext cx="7017498"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TITLE OF PROJECT – SNAPPY ACRONYM DESCRIPTOR</a:t>
            </a:r>
          </a:p>
        </p:txBody>
      </p:sp>
    </p:spTree>
    <p:extLst>
      <p:ext uri="{BB962C8B-B14F-4D97-AF65-F5344CB8AC3E}">
        <p14:creationId xmlns:p14="http://schemas.microsoft.com/office/powerpoint/2010/main" val="1232774445"/>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49864"/>
                                        </p:tgtEl>
                                        <p:attrNameLst>
                                          <p:attrName>style.visibility</p:attrName>
                                        </p:attrNameLst>
                                      </p:cBhvr>
                                      <p:to>
                                        <p:strVal val="visible"/>
                                      </p:to>
                                    </p:set>
                                    <p:animEffect transition="in" filter="dissolve">
                                      <p:cBhvr>
                                        <p:cTn id="7" dur="500"/>
                                        <p:tgtEl>
                                          <p:spTgt spid="24986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49860"/>
                                        </p:tgtEl>
                                        <p:attrNameLst>
                                          <p:attrName>style.visibility</p:attrName>
                                        </p:attrNameLst>
                                      </p:cBhvr>
                                      <p:to>
                                        <p:strVal val="visible"/>
                                      </p:to>
                                    </p:set>
                                    <p:animEffect transition="in" filter="dissolve">
                                      <p:cBhvr>
                                        <p:cTn id="12" dur="500"/>
                                        <p:tgtEl>
                                          <p:spTgt spid="249860"/>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249861"/>
                                        </p:tgtEl>
                                        <p:attrNameLst>
                                          <p:attrName>style.visibility</p:attrName>
                                        </p:attrNameLst>
                                      </p:cBhvr>
                                      <p:to>
                                        <p:strVal val="visible"/>
                                      </p:to>
                                    </p:set>
                                    <p:animEffect transition="in" filter="dissolve">
                                      <p:cBhvr>
                                        <p:cTn id="17" dur="500"/>
                                        <p:tgtEl>
                                          <p:spTgt spid="249861"/>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249862"/>
                                        </p:tgtEl>
                                        <p:attrNameLst>
                                          <p:attrName>style.visibility</p:attrName>
                                        </p:attrNameLst>
                                      </p:cBhvr>
                                      <p:to>
                                        <p:strVal val="visible"/>
                                      </p:to>
                                    </p:set>
                                    <p:animEffect transition="in" filter="dissolve">
                                      <p:cBhvr>
                                        <p:cTn id="22" dur="500"/>
                                        <p:tgtEl>
                                          <p:spTgt spid="249862"/>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249863"/>
                                        </p:tgtEl>
                                        <p:attrNameLst>
                                          <p:attrName>style.visibility</p:attrName>
                                        </p:attrNameLst>
                                      </p:cBhvr>
                                      <p:to>
                                        <p:strVal val="visible"/>
                                      </p:to>
                                    </p:set>
                                    <p:animEffect transition="in" filter="dissolve">
                                      <p:cBhvr>
                                        <p:cTn id="27" dur="500"/>
                                        <p:tgtEl>
                                          <p:spTgt spid="2498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9860" grpId="0" autoUpdateAnimBg="0"/>
      <p:bldP spid="249861" grpId="0" autoUpdateAnimBg="0"/>
      <p:bldP spid="249862" grpId="0" autoUpdateAnimBg="0"/>
      <p:bldP spid="249863" grpId="0" autoUpdateAnimBg="0"/>
      <p:bldP spid="249864" grpId="0" autoUpdateAnimBg="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2209800" y="219075"/>
            <a:ext cx="7772400" cy="1143000"/>
          </a:xfrm>
        </p:spPr>
        <p:txBody>
          <a:bodyPr/>
          <a:lstStyle/>
          <a:p>
            <a:pPr eaLnBrk="1" hangingPunct="1"/>
            <a:r>
              <a:rPr lang="en-GB" altLang="en-US" sz="3200" dirty="0">
                <a:latin typeface="Arial" panose="020B0604020202020204" pitchFamily="34" charset="0"/>
                <a:cs typeface="Arial" panose="020B0604020202020204" pitchFamily="34" charset="0"/>
              </a:rPr>
              <a:t>So we have a Slightly Revised Quad Chart </a:t>
            </a:r>
          </a:p>
        </p:txBody>
      </p:sp>
      <p:sp>
        <p:nvSpPr>
          <p:cNvPr id="16387" name="Rectangle 3"/>
          <p:cNvSpPr>
            <a:spLocks noChangeArrowheads="1"/>
          </p:cNvSpPr>
          <p:nvPr/>
        </p:nvSpPr>
        <p:spPr bwMode="auto">
          <a:xfrm>
            <a:off x="1957389" y="1308100"/>
            <a:ext cx="496931"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1400" b="1">
                <a:solidFill>
                  <a:srgbClr val="000000"/>
                </a:solidFill>
              </a:rPr>
              <a:t>TITLE</a:t>
            </a:r>
            <a:endParaRPr lang="en-GB" altLang="en-US"/>
          </a:p>
        </p:txBody>
      </p:sp>
      <p:sp>
        <p:nvSpPr>
          <p:cNvPr id="16388" name="Rectangle 4"/>
          <p:cNvSpPr>
            <a:spLocks noChangeArrowheads="1"/>
          </p:cNvSpPr>
          <p:nvPr/>
        </p:nvSpPr>
        <p:spPr bwMode="auto">
          <a:xfrm>
            <a:off x="1841501" y="1219201"/>
            <a:ext cx="23813"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389" name="Line 5"/>
          <p:cNvSpPr>
            <a:spLocks noChangeShapeType="1"/>
          </p:cNvSpPr>
          <p:nvPr/>
        </p:nvSpPr>
        <p:spPr bwMode="auto">
          <a:xfrm>
            <a:off x="1841500" y="1219201"/>
            <a:ext cx="1588" cy="23813"/>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390" name="Rectangle 6"/>
          <p:cNvSpPr>
            <a:spLocks noChangeArrowheads="1"/>
          </p:cNvSpPr>
          <p:nvPr/>
        </p:nvSpPr>
        <p:spPr bwMode="auto">
          <a:xfrm>
            <a:off x="1841501" y="1219201"/>
            <a:ext cx="23813"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391" name="Line 7"/>
          <p:cNvSpPr>
            <a:spLocks noChangeShapeType="1"/>
          </p:cNvSpPr>
          <p:nvPr/>
        </p:nvSpPr>
        <p:spPr bwMode="auto">
          <a:xfrm>
            <a:off x="1841501" y="1219200"/>
            <a:ext cx="23813"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392" name="Line 8"/>
          <p:cNvSpPr>
            <a:spLocks noChangeShapeType="1"/>
          </p:cNvSpPr>
          <p:nvPr/>
        </p:nvSpPr>
        <p:spPr bwMode="auto">
          <a:xfrm>
            <a:off x="1841500" y="1219201"/>
            <a:ext cx="1588" cy="23813"/>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393" name="Rectangle 9"/>
          <p:cNvSpPr>
            <a:spLocks noChangeArrowheads="1"/>
          </p:cNvSpPr>
          <p:nvPr/>
        </p:nvSpPr>
        <p:spPr bwMode="auto">
          <a:xfrm>
            <a:off x="1865314" y="1219201"/>
            <a:ext cx="8447087"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394" name="Line 10"/>
          <p:cNvSpPr>
            <a:spLocks noChangeShapeType="1"/>
          </p:cNvSpPr>
          <p:nvPr/>
        </p:nvSpPr>
        <p:spPr bwMode="auto">
          <a:xfrm>
            <a:off x="1865314" y="1219200"/>
            <a:ext cx="8447087"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395" name="Rectangle 11"/>
          <p:cNvSpPr>
            <a:spLocks noChangeArrowheads="1"/>
          </p:cNvSpPr>
          <p:nvPr/>
        </p:nvSpPr>
        <p:spPr bwMode="auto">
          <a:xfrm>
            <a:off x="10312401" y="1219201"/>
            <a:ext cx="23813"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396" name="Line 12"/>
          <p:cNvSpPr>
            <a:spLocks noChangeShapeType="1"/>
          </p:cNvSpPr>
          <p:nvPr/>
        </p:nvSpPr>
        <p:spPr bwMode="auto">
          <a:xfrm>
            <a:off x="10312400" y="1219201"/>
            <a:ext cx="1588" cy="23813"/>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397" name="Rectangle 13"/>
          <p:cNvSpPr>
            <a:spLocks noChangeArrowheads="1"/>
          </p:cNvSpPr>
          <p:nvPr/>
        </p:nvSpPr>
        <p:spPr bwMode="auto">
          <a:xfrm>
            <a:off x="10312401" y="1219201"/>
            <a:ext cx="23813"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398" name="Line 14"/>
          <p:cNvSpPr>
            <a:spLocks noChangeShapeType="1"/>
          </p:cNvSpPr>
          <p:nvPr/>
        </p:nvSpPr>
        <p:spPr bwMode="auto">
          <a:xfrm>
            <a:off x="10312401" y="1219200"/>
            <a:ext cx="23813"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399" name="Line 15"/>
          <p:cNvSpPr>
            <a:spLocks noChangeShapeType="1"/>
          </p:cNvSpPr>
          <p:nvPr/>
        </p:nvSpPr>
        <p:spPr bwMode="auto">
          <a:xfrm>
            <a:off x="10312400" y="1219201"/>
            <a:ext cx="1588" cy="23813"/>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00" name="Rectangle 16"/>
          <p:cNvSpPr>
            <a:spLocks noChangeArrowheads="1"/>
          </p:cNvSpPr>
          <p:nvPr/>
        </p:nvSpPr>
        <p:spPr bwMode="auto">
          <a:xfrm>
            <a:off x="1841501" y="1243014"/>
            <a:ext cx="23813" cy="47307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01" name="Line 17"/>
          <p:cNvSpPr>
            <a:spLocks noChangeShapeType="1"/>
          </p:cNvSpPr>
          <p:nvPr/>
        </p:nvSpPr>
        <p:spPr bwMode="auto">
          <a:xfrm>
            <a:off x="1841500" y="1243014"/>
            <a:ext cx="1588" cy="473075"/>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02" name="Rectangle 18"/>
          <p:cNvSpPr>
            <a:spLocks noChangeArrowheads="1"/>
          </p:cNvSpPr>
          <p:nvPr/>
        </p:nvSpPr>
        <p:spPr bwMode="auto">
          <a:xfrm>
            <a:off x="10312401" y="1243014"/>
            <a:ext cx="23813" cy="47307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03" name="Line 19"/>
          <p:cNvSpPr>
            <a:spLocks noChangeShapeType="1"/>
          </p:cNvSpPr>
          <p:nvPr/>
        </p:nvSpPr>
        <p:spPr bwMode="auto">
          <a:xfrm>
            <a:off x="10312400" y="1243014"/>
            <a:ext cx="1588" cy="473075"/>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04" name="Rectangle 20"/>
          <p:cNvSpPr>
            <a:spLocks noChangeArrowheads="1"/>
          </p:cNvSpPr>
          <p:nvPr/>
        </p:nvSpPr>
        <p:spPr bwMode="auto">
          <a:xfrm>
            <a:off x="3575051" y="1804988"/>
            <a:ext cx="880049"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1400" b="1">
                <a:solidFill>
                  <a:srgbClr val="000000"/>
                </a:solidFill>
              </a:rPr>
              <a:t>PURPOSE</a:t>
            </a:r>
            <a:endParaRPr lang="en-GB" altLang="en-US"/>
          </a:p>
        </p:txBody>
      </p:sp>
      <p:sp>
        <p:nvSpPr>
          <p:cNvPr id="16405" name="Rectangle 21"/>
          <p:cNvSpPr>
            <a:spLocks noChangeArrowheads="1"/>
          </p:cNvSpPr>
          <p:nvPr/>
        </p:nvSpPr>
        <p:spPr bwMode="auto">
          <a:xfrm>
            <a:off x="3167064" y="2009775"/>
            <a:ext cx="1726435"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1400">
                <a:solidFill>
                  <a:srgbClr val="000000"/>
                </a:solidFill>
              </a:rPr>
              <a:t>(AIMS/OBJECTIVES)</a:t>
            </a:r>
            <a:endParaRPr lang="en-GB" altLang="en-US"/>
          </a:p>
        </p:txBody>
      </p:sp>
      <p:sp>
        <p:nvSpPr>
          <p:cNvPr id="16406" name="Rectangle 22"/>
          <p:cNvSpPr>
            <a:spLocks noChangeArrowheads="1"/>
          </p:cNvSpPr>
          <p:nvPr/>
        </p:nvSpPr>
        <p:spPr bwMode="auto">
          <a:xfrm>
            <a:off x="7680325" y="1804988"/>
            <a:ext cx="939360"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1400" b="1">
                <a:solidFill>
                  <a:srgbClr val="CC0000"/>
                </a:solidFill>
              </a:rPr>
              <a:t>AUDIENCE</a:t>
            </a:r>
            <a:endParaRPr lang="en-GB" altLang="en-US">
              <a:solidFill>
                <a:srgbClr val="CC0000"/>
              </a:solidFill>
            </a:endParaRPr>
          </a:p>
        </p:txBody>
      </p:sp>
      <p:sp>
        <p:nvSpPr>
          <p:cNvPr id="16407" name="Rectangle 23"/>
          <p:cNvSpPr>
            <a:spLocks noChangeArrowheads="1"/>
          </p:cNvSpPr>
          <p:nvPr/>
        </p:nvSpPr>
        <p:spPr bwMode="auto">
          <a:xfrm>
            <a:off x="6477000" y="2057400"/>
            <a:ext cx="3569760"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1400">
                <a:solidFill>
                  <a:srgbClr val="CC0000"/>
                </a:solidFill>
              </a:rPr>
              <a:t>(DRIVERS / SUPPORTERS / OBSERVERS)</a:t>
            </a:r>
            <a:endParaRPr lang="en-GB" altLang="en-US">
              <a:solidFill>
                <a:srgbClr val="CC0000"/>
              </a:solidFill>
            </a:endParaRPr>
          </a:p>
        </p:txBody>
      </p:sp>
      <p:sp>
        <p:nvSpPr>
          <p:cNvPr id="16408" name="Rectangle 24"/>
          <p:cNvSpPr>
            <a:spLocks noChangeArrowheads="1"/>
          </p:cNvSpPr>
          <p:nvPr/>
        </p:nvSpPr>
        <p:spPr bwMode="auto">
          <a:xfrm>
            <a:off x="1841501" y="1716088"/>
            <a:ext cx="23813" cy="25400"/>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09" name="Line 25"/>
          <p:cNvSpPr>
            <a:spLocks noChangeShapeType="1"/>
          </p:cNvSpPr>
          <p:nvPr/>
        </p:nvSpPr>
        <p:spPr bwMode="auto">
          <a:xfrm>
            <a:off x="1841500" y="1716088"/>
            <a:ext cx="1588" cy="2540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10" name="Rectangle 26"/>
          <p:cNvSpPr>
            <a:spLocks noChangeArrowheads="1"/>
          </p:cNvSpPr>
          <p:nvPr/>
        </p:nvSpPr>
        <p:spPr bwMode="auto">
          <a:xfrm>
            <a:off x="1865314" y="1716088"/>
            <a:ext cx="4262437" cy="2381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11" name="Line 27"/>
          <p:cNvSpPr>
            <a:spLocks noChangeShapeType="1"/>
          </p:cNvSpPr>
          <p:nvPr/>
        </p:nvSpPr>
        <p:spPr bwMode="auto">
          <a:xfrm>
            <a:off x="1865314" y="1716089"/>
            <a:ext cx="4262437"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12" name="Rectangle 28"/>
          <p:cNvSpPr>
            <a:spLocks noChangeArrowheads="1"/>
          </p:cNvSpPr>
          <p:nvPr/>
        </p:nvSpPr>
        <p:spPr bwMode="auto">
          <a:xfrm>
            <a:off x="6127751" y="1739900"/>
            <a:ext cx="23813" cy="158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13" name="Line 29"/>
          <p:cNvSpPr>
            <a:spLocks noChangeShapeType="1"/>
          </p:cNvSpPr>
          <p:nvPr/>
        </p:nvSpPr>
        <p:spPr bwMode="auto">
          <a:xfrm>
            <a:off x="6127751" y="1739900"/>
            <a:ext cx="23813"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14" name="Rectangle 30"/>
          <p:cNvSpPr>
            <a:spLocks noChangeArrowheads="1"/>
          </p:cNvSpPr>
          <p:nvPr/>
        </p:nvSpPr>
        <p:spPr bwMode="auto">
          <a:xfrm>
            <a:off x="6127751" y="1716088"/>
            <a:ext cx="23813" cy="2381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15" name="Line 31"/>
          <p:cNvSpPr>
            <a:spLocks noChangeShapeType="1"/>
          </p:cNvSpPr>
          <p:nvPr/>
        </p:nvSpPr>
        <p:spPr bwMode="auto">
          <a:xfrm>
            <a:off x="6127751" y="1716089"/>
            <a:ext cx="23813"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16" name="Line 32"/>
          <p:cNvSpPr>
            <a:spLocks noChangeShapeType="1"/>
          </p:cNvSpPr>
          <p:nvPr/>
        </p:nvSpPr>
        <p:spPr bwMode="auto">
          <a:xfrm>
            <a:off x="6127750" y="1716088"/>
            <a:ext cx="1588" cy="2381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17" name="Rectangle 33"/>
          <p:cNvSpPr>
            <a:spLocks noChangeArrowheads="1"/>
          </p:cNvSpPr>
          <p:nvPr/>
        </p:nvSpPr>
        <p:spPr bwMode="auto">
          <a:xfrm>
            <a:off x="6151564" y="1716088"/>
            <a:ext cx="4160837" cy="2381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18" name="Line 34"/>
          <p:cNvSpPr>
            <a:spLocks noChangeShapeType="1"/>
          </p:cNvSpPr>
          <p:nvPr/>
        </p:nvSpPr>
        <p:spPr bwMode="auto">
          <a:xfrm>
            <a:off x="6151564" y="1716089"/>
            <a:ext cx="4160837"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19" name="Rectangle 35"/>
          <p:cNvSpPr>
            <a:spLocks noChangeArrowheads="1"/>
          </p:cNvSpPr>
          <p:nvPr/>
        </p:nvSpPr>
        <p:spPr bwMode="auto">
          <a:xfrm>
            <a:off x="10312401" y="1716088"/>
            <a:ext cx="23813" cy="25400"/>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20" name="Line 36"/>
          <p:cNvSpPr>
            <a:spLocks noChangeShapeType="1"/>
          </p:cNvSpPr>
          <p:nvPr/>
        </p:nvSpPr>
        <p:spPr bwMode="auto">
          <a:xfrm>
            <a:off x="10312400" y="1716088"/>
            <a:ext cx="1588" cy="2540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21" name="Rectangle 37"/>
          <p:cNvSpPr>
            <a:spLocks noChangeArrowheads="1"/>
          </p:cNvSpPr>
          <p:nvPr/>
        </p:nvSpPr>
        <p:spPr bwMode="auto">
          <a:xfrm>
            <a:off x="1841501" y="1741488"/>
            <a:ext cx="23813" cy="241776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22" name="Line 38"/>
          <p:cNvSpPr>
            <a:spLocks noChangeShapeType="1"/>
          </p:cNvSpPr>
          <p:nvPr/>
        </p:nvSpPr>
        <p:spPr bwMode="auto">
          <a:xfrm>
            <a:off x="1841500" y="1741488"/>
            <a:ext cx="1588" cy="241776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23" name="Rectangle 39"/>
          <p:cNvSpPr>
            <a:spLocks noChangeArrowheads="1"/>
          </p:cNvSpPr>
          <p:nvPr/>
        </p:nvSpPr>
        <p:spPr bwMode="auto">
          <a:xfrm>
            <a:off x="6127751" y="1741488"/>
            <a:ext cx="23813" cy="241776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24" name="Line 40"/>
          <p:cNvSpPr>
            <a:spLocks noChangeShapeType="1"/>
          </p:cNvSpPr>
          <p:nvPr/>
        </p:nvSpPr>
        <p:spPr bwMode="auto">
          <a:xfrm>
            <a:off x="6127750" y="1741488"/>
            <a:ext cx="1588" cy="241776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25" name="Rectangle 41"/>
          <p:cNvSpPr>
            <a:spLocks noChangeArrowheads="1"/>
          </p:cNvSpPr>
          <p:nvPr/>
        </p:nvSpPr>
        <p:spPr bwMode="auto">
          <a:xfrm>
            <a:off x="10312401" y="1741488"/>
            <a:ext cx="23813" cy="241776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26" name="Line 42"/>
          <p:cNvSpPr>
            <a:spLocks noChangeShapeType="1"/>
          </p:cNvSpPr>
          <p:nvPr/>
        </p:nvSpPr>
        <p:spPr bwMode="auto">
          <a:xfrm>
            <a:off x="10312400" y="1741488"/>
            <a:ext cx="1588" cy="241776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27" name="Rectangle 43"/>
          <p:cNvSpPr>
            <a:spLocks noChangeArrowheads="1"/>
          </p:cNvSpPr>
          <p:nvPr/>
        </p:nvSpPr>
        <p:spPr bwMode="auto">
          <a:xfrm>
            <a:off x="3232151" y="4248150"/>
            <a:ext cx="1984005"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1400" b="1">
                <a:solidFill>
                  <a:srgbClr val="000000"/>
                </a:solidFill>
              </a:rPr>
              <a:t>DESIRED END RESULT</a:t>
            </a:r>
            <a:endParaRPr lang="en-GB" altLang="en-US"/>
          </a:p>
        </p:txBody>
      </p:sp>
      <p:sp>
        <p:nvSpPr>
          <p:cNvPr id="16428" name="Rectangle 44"/>
          <p:cNvSpPr>
            <a:spLocks noChangeArrowheads="1"/>
          </p:cNvSpPr>
          <p:nvPr/>
        </p:nvSpPr>
        <p:spPr bwMode="auto">
          <a:xfrm>
            <a:off x="2863850" y="4451350"/>
            <a:ext cx="2743764"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1400">
                <a:solidFill>
                  <a:srgbClr val="000000"/>
                </a:solidFill>
              </a:rPr>
              <a:t>(CRITICAL SUCCESS FACTORS)</a:t>
            </a:r>
            <a:endParaRPr lang="en-GB" altLang="en-US"/>
          </a:p>
        </p:txBody>
      </p:sp>
      <p:sp>
        <p:nvSpPr>
          <p:cNvPr id="16429" name="Rectangle 45"/>
          <p:cNvSpPr>
            <a:spLocks noChangeArrowheads="1"/>
          </p:cNvSpPr>
          <p:nvPr/>
        </p:nvSpPr>
        <p:spPr bwMode="auto">
          <a:xfrm>
            <a:off x="7158038" y="4248150"/>
            <a:ext cx="2237792"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1400" b="1">
                <a:solidFill>
                  <a:srgbClr val="000000"/>
                </a:solidFill>
              </a:rPr>
              <a:t>MEASURES OF SUCCESS</a:t>
            </a:r>
            <a:endParaRPr lang="en-GB" altLang="en-US"/>
          </a:p>
        </p:txBody>
      </p:sp>
      <p:sp>
        <p:nvSpPr>
          <p:cNvPr id="16430" name="Rectangle 46"/>
          <p:cNvSpPr>
            <a:spLocks noChangeArrowheads="1"/>
          </p:cNvSpPr>
          <p:nvPr/>
        </p:nvSpPr>
        <p:spPr bwMode="auto">
          <a:xfrm>
            <a:off x="7169151" y="4451350"/>
            <a:ext cx="2202013"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1400">
                <a:solidFill>
                  <a:srgbClr val="000000"/>
                </a:solidFill>
              </a:rPr>
              <a:t>(STANDARDS / CRITERIA)</a:t>
            </a:r>
            <a:endParaRPr lang="en-GB" altLang="en-US"/>
          </a:p>
        </p:txBody>
      </p:sp>
      <p:sp>
        <p:nvSpPr>
          <p:cNvPr id="16431" name="Rectangle 47"/>
          <p:cNvSpPr>
            <a:spLocks noChangeArrowheads="1"/>
          </p:cNvSpPr>
          <p:nvPr/>
        </p:nvSpPr>
        <p:spPr bwMode="auto">
          <a:xfrm>
            <a:off x="1841501" y="4159251"/>
            <a:ext cx="23813"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32" name="Line 48"/>
          <p:cNvSpPr>
            <a:spLocks noChangeShapeType="1"/>
          </p:cNvSpPr>
          <p:nvPr/>
        </p:nvSpPr>
        <p:spPr bwMode="auto">
          <a:xfrm>
            <a:off x="1841500" y="4159251"/>
            <a:ext cx="1588" cy="23813"/>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33" name="Rectangle 49"/>
          <p:cNvSpPr>
            <a:spLocks noChangeArrowheads="1"/>
          </p:cNvSpPr>
          <p:nvPr/>
        </p:nvSpPr>
        <p:spPr bwMode="auto">
          <a:xfrm>
            <a:off x="1865314" y="4159251"/>
            <a:ext cx="4262437"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34" name="Line 50"/>
          <p:cNvSpPr>
            <a:spLocks noChangeShapeType="1"/>
          </p:cNvSpPr>
          <p:nvPr/>
        </p:nvSpPr>
        <p:spPr bwMode="auto">
          <a:xfrm>
            <a:off x="1865314" y="4159250"/>
            <a:ext cx="4262437"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35" name="Rectangle 51"/>
          <p:cNvSpPr>
            <a:spLocks noChangeArrowheads="1"/>
          </p:cNvSpPr>
          <p:nvPr/>
        </p:nvSpPr>
        <p:spPr bwMode="auto">
          <a:xfrm>
            <a:off x="6127751" y="4159251"/>
            <a:ext cx="23813"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36" name="Line 52"/>
          <p:cNvSpPr>
            <a:spLocks noChangeShapeType="1"/>
          </p:cNvSpPr>
          <p:nvPr/>
        </p:nvSpPr>
        <p:spPr bwMode="auto">
          <a:xfrm>
            <a:off x="6127750" y="4159251"/>
            <a:ext cx="1588" cy="23813"/>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37" name="Rectangle 53"/>
          <p:cNvSpPr>
            <a:spLocks noChangeArrowheads="1"/>
          </p:cNvSpPr>
          <p:nvPr/>
        </p:nvSpPr>
        <p:spPr bwMode="auto">
          <a:xfrm>
            <a:off x="6151564" y="4159251"/>
            <a:ext cx="4160837"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38" name="Line 54"/>
          <p:cNvSpPr>
            <a:spLocks noChangeShapeType="1"/>
          </p:cNvSpPr>
          <p:nvPr/>
        </p:nvSpPr>
        <p:spPr bwMode="auto">
          <a:xfrm>
            <a:off x="6151564" y="4159250"/>
            <a:ext cx="4160837"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39" name="Rectangle 55"/>
          <p:cNvSpPr>
            <a:spLocks noChangeArrowheads="1"/>
          </p:cNvSpPr>
          <p:nvPr/>
        </p:nvSpPr>
        <p:spPr bwMode="auto">
          <a:xfrm>
            <a:off x="10312401" y="4159251"/>
            <a:ext cx="23813"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40" name="Line 56"/>
          <p:cNvSpPr>
            <a:spLocks noChangeShapeType="1"/>
          </p:cNvSpPr>
          <p:nvPr/>
        </p:nvSpPr>
        <p:spPr bwMode="auto">
          <a:xfrm>
            <a:off x="10312400" y="4159251"/>
            <a:ext cx="1588" cy="23813"/>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41" name="Rectangle 57"/>
          <p:cNvSpPr>
            <a:spLocks noChangeArrowheads="1"/>
          </p:cNvSpPr>
          <p:nvPr/>
        </p:nvSpPr>
        <p:spPr bwMode="auto">
          <a:xfrm>
            <a:off x="1841501" y="4183063"/>
            <a:ext cx="23813" cy="2343150"/>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42" name="Line 58"/>
          <p:cNvSpPr>
            <a:spLocks noChangeShapeType="1"/>
          </p:cNvSpPr>
          <p:nvPr/>
        </p:nvSpPr>
        <p:spPr bwMode="auto">
          <a:xfrm>
            <a:off x="1841500" y="4183063"/>
            <a:ext cx="1588" cy="234315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43" name="Rectangle 59"/>
          <p:cNvSpPr>
            <a:spLocks noChangeArrowheads="1"/>
          </p:cNvSpPr>
          <p:nvPr/>
        </p:nvSpPr>
        <p:spPr bwMode="auto">
          <a:xfrm>
            <a:off x="1841501" y="6526213"/>
            <a:ext cx="23813" cy="2381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44" name="Line 60"/>
          <p:cNvSpPr>
            <a:spLocks noChangeShapeType="1"/>
          </p:cNvSpPr>
          <p:nvPr/>
        </p:nvSpPr>
        <p:spPr bwMode="auto">
          <a:xfrm>
            <a:off x="1841501" y="6526214"/>
            <a:ext cx="23813"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45" name="Line 61"/>
          <p:cNvSpPr>
            <a:spLocks noChangeShapeType="1"/>
          </p:cNvSpPr>
          <p:nvPr/>
        </p:nvSpPr>
        <p:spPr bwMode="auto">
          <a:xfrm>
            <a:off x="1841500" y="6526213"/>
            <a:ext cx="1588" cy="2381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46" name="Rectangle 62"/>
          <p:cNvSpPr>
            <a:spLocks noChangeArrowheads="1"/>
          </p:cNvSpPr>
          <p:nvPr/>
        </p:nvSpPr>
        <p:spPr bwMode="auto">
          <a:xfrm>
            <a:off x="1841501" y="6526213"/>
            <a:ext cx="23813" cy="2381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47" name="Line 63"/>
          <p:cNvSpPr>
            <a:spLocks noChangeShapeType="1"/>
          </p:cNvSpPr>
          <p:nvPr/>
        </p:nvSpPr>
        <p:spPr bwMode="auto">
          <a:xfrm>
            <a:off x="1841501" y="6526214"/>
            <a:ext cx="23813"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48" name="Line 64"/>
          <p:cNvSpPr>
            <a:spLocks noChangeShapeType="1"/>
          </p:cNvSpPr>
          <p:nvPr/>
        </p:nvSpPr>
        <p:spPr bwMode="auto">
          <a:xfrm>
            <a:off x="1841500" y="6526213"/>
            <a:ext cx="1588" cy="2381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49" name="Rectangle 65"/>
          <p:cNvSpPr>
            <a:spLocks noChangeArrowheads="1"/>
          </p:cNvSpPr>
          <p:nvPr/>
        </p:nvSpPr>
        <p:spPr bwMode="auto">
          <a:xfrm>
            <a:off x="1865314" y="6526213"/>
            <a:ext cx="4262437" cy="2381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50" name="Line 66"/>
          <p:cNvSpPr>
            <a:spLocks noChangeShapeType="1"/>
          </p:cNvSpPr>
          <p:nvPr/>
        </p:nvSpPr>
        <p:spPr bwMode="auto">
          <a:xfrm>
            <a:off x="1865314" y="6526214"/>
            <a:ext cx="4262437"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51" name="Rectangle 67"/>
          <p:cNvSpPr>
            <a:spLocks noChangeArrowheads="1"/>
          </p:cNvSpPr>
          <p:nvPr/>
        </p:nvSpPr>
        <p:spPr bwMode="auto">
          <a:xfrm>
            <a:off x="6127751" y="4183063"/>
            <a:ext cx="23813" cy="2343150"/>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52" name="Line 68"/>
          <p:cNvSpPr>
            <a:spLocks noChangeShapeType="1"/>
          </p:cNvSpPr>
          <p:nvPr/>
        </p:nvSpPr>
        <p:spPr bwMode="auto">
          <a:xfrm>
            <a:off x="6127750" y="4183063"/>
            <a:ext cx="1588" cy="234315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53" name="Rectangle 69"/>
          <p:cNvSpPr>
            <a:spLocks noChangeArrowheads="1"/>
          </p:cNvSpPr>
          <p:nvPr/>
        </p:nvSpPr>
        <p:spPr bwMode="auto">
          <a:xfrm>
            <a:off x="6127751" y="6526213"/>
            <a:ext cx="23813" cy="2381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54" name="Line 70"/>
          <p:cNvSpPr>
            <a:spLocks noChangeShapeType="1"/>
          </p:cNvSpPr>
          <p:nvPr/>
        </p:nvSpPr>
        <p:spPr bwMode="auto">
          <a:xfrm>
            <a:off x="6127751" y="6526214"/>
            <a:ext cx="23813"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55" name="Line 71"/>
          <p:cNvSpPr>
            <a:spLocks noChangeShapeType="1"/>
          </p:cNvSpPr>
          <p:nvPr/>
        </p:nvSpPr>
        <p:spPr bwMode="auto">
          <a:xfrm>
            <a:off x="6127750" y="6526213"/>
            <a:ext cx="1588" cy="2381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56" name="Rectangle 72"/>
          <p:cNvSpPr>
            <a:spLocks noChangeArrowheads="1"/>
          </p:cNvSpPr>
          <p:nvPr/>
        </p:nvSpPr>
        <p:spPr bwMode="auto">
          <a:xfrm>
            <a:off x="6151564" y="6526213"/>
            <a:ext cx="4160837" cy="2381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57" name="Line 73"/>
          <p:cNvSpPr>
            <a:spLocks noChangeShapeType="1"/>
          </p:cNvSpPr>
          <p:nvPr/>
        </p:nvSpPr>
        <p:spPr bwMode="auto">
          <a:xfrm>
            <a:off x="6151564" y="6526214"/>
            <a:ext cx="4160837"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58" name="Rectangle 74"/>
          <p:cNvSpPr>
            <a:spLocks noChangeArrowheads="1"/>
          </p:cNvSpPr>
          <p:nvPr/>
        </p:nvSpPr>
        <p:spPr bwMode="auto">
          <a:xfrm>
            <a:off x="10312401" y="4183063"/>
            <a:ext cx="23813" cy="2343150"/>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59" name="Line 75"/>
          <p:cNvSpPr>
            <a:spLocks noChangeShapeType="1"/>
          </p:cNvSpPr>
          <p:nvPr/>
        </p:nvSpPr>
        <p:spPr bwMode="auto">
          <a:xfrm>
            <a:off x="10312400" y="4183063"/>
            <a:ext cx="1588" cy="234315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60" name="Rectangle 76"/>
          <p:cNvSpPr>
            <a:spLocks noChangeArrowheads="1"/>
          </p:cNvSpPr>
          <p:nvPr/>
        </p:nvSpPr>
        <p:spPr bwMode="auto">
          <a:xfrm>
            <a:off x="10312401" y="6526213"/>
            <a:ext cx="23813" cy="2381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61" name="Line 77"/>
          <p:cNvSpPr>
            <a:spLocks noChangeShapeType="1"/>
          </p:cNvSpPr>
          <p:nvPr/>
        </p:nvSpPr>
        <p:spPr bwMode="auto">
          <a:xfrm>
            <a:off x="10312401" y="6526214"/>
            <a:ext cx="23813"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62" name="Line 78"/>
          <p:cNvSpPr>
            <a:spLocks noChangeShapeType="1"/>
          </p:cNvSpPr>
          <p:nvPr/>
        </p:nvSpPr>
        <p:spPr bwMode="auto">
          <a:xfrm>
            <a:off x="10312400" y="6526213"/>
            <a:ext cx="1588" cy="2381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63" name="Rectangle 79"/>
          <p:cNvSpPr>
            <a:spLocks noChangeArrowheads="1"/>
          </p:cNvSpPr>
          <p:nvPr/>
        </p:nvSpPr>
        <p:spPr bwMode="auto">
          <a:xfrm>
            <a:off x="10312401" y="6526213"/>
            <a:ext cx="23813" cy="2381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64" name="Line 80"/>
          <p:cNvSpPr>
            <a:spLocks noChangeShapeType="1"/>
          </p:cNvSpPr>
          <p:nvPr/>
        </p:nvSpPr>
        <p:spPr bwMode="auto">
          <a:xfrm>
            <a:off x="10312401" y="6526214"/>
            <a:ext cx="23813"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65" name="Line 81"/>
          <p:cNvSpPr>
            <a:spLocks noChangeShapeType="1"/>
          </p:cNvSpPr>
          <p:nvPr/>
        </p:nvSpPr>
        <p:spPr bwMode="auto">
          <a:xfrm>
            <a:off x="10312400" y="6526213"/>
            <a:ext cx="1588" cy="2381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67" name="Text Box 83"/>
          <p:cNvSpPr txBox="1">
            <a:spLocks noChangeArrowheads="1"/>
          </p:cNvSpPr>
          <p:nvPr/>
        </p:nvSpPr>
        <p:spPr bwMode="auto">
          <a:xfrm>
            <a:off x="1931264" y="2419262"/>
            <a:ext cx="4181337"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lnSpc>
                <a:spcPct val="120000"/>
              </a:lnSpc>
            </a:pPr>
            <a:r>
              <a:rPr lang="en-GB" altLang="en-US" sz="2000"/>
              <a:t>WHY IS PROJECT BEING DONE?</a:t>
            </a:r>
          </a:p>
          <a:p>
            <a:pPr algn="ctr">
              <a:lnSpc>
                <a:spcPct val="120000"/>
              </a:lnSpc>
            </a:pPr>
            <a:r>
              <a:rPr lang="en-GB" altLang="en-US" sz="2000"/>
              <a:t>WHAT FOR?</a:t>
            </a:r>
          </a:p>
          <a:p>
            <a:pPr algn="ctr">
              <a:lnSpc>
                <a:spcPct val="120000"/>
              </a:lnSpc>
            </a:pPr>
            <a:r>
              <a:rPr lang="en-GB" altLang="en-US" sz="2000"/>
              <a:t>WHAT IS THE RESULT?</a:t>
            </a:r>
          </a:p>
        </p:txBody>
      </p:sp>
      <p:sp>
        <p:nvSpPr>
          <p:cNvPr id="16468" name="Rectangle 84"/>
          <p:cNvSpPr>
            <a:spLocks noChangeArrowheads="1"/>
          </p:cNvSpPr>
          <p:nvPr/>
        </p:nvSpPr>
        <p:spPr bwMode="auto">
          <a:xfrm>
            <a:off x="6190633" y="2419262"/>
            <a:ext cx="4001737"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lnSpc>
                <a:spcPct val="120000"/>
              </a:lnSpc>
            </a:pPr>
            <a:r>
              <a:rPr lang="en-GB" altLang="en-US" sz="2000"/>
              <a:t>WHO IS PROJECT FOR?</a:t>
            </a:r>
          </a:p>
          <a:p>
            <a:pPr algn="ctr">
              <a:lnSpc>
                <a:spcPct val="120000"/>
              </a:lnSpc>
            </a:pPr>
            <a:r>
              <a:rPr lang="en-GB" altLang="en-US" sz="2000"/>
              <a:t>WHO WILL BENEFIT (OR NOT)?</a:t>
            </a:r>
          </a:p>
          <a:p>
            <a:pPr algn="ctr">
              <a:lnSpc>
                <a:spcPct val="120000"/>
              </a:lnSpc>
            </a:pPr>
            <a:r>
              <a:rPr lang="en-GB" altLang="en-US" sz="2000"/>
              <a:t>WHO WILL IT INVOLVE?</a:t>
            </a:r>
          </a:p>
        </p:txBody>
      </p:sp>
      <p:sp>
        <p:nvSpPr>
          <p:cNvPr id="16469" name="Rectangle 85"/>
          <p:cNvSpPr>
            <a:spLocks noChangeArrowheads="1"/>
          </p:cNvSpPr>
          <p:nvPr/>
        </p:nvSpPr>
        <p:spPr bwMode="auto">
          <a:xfrm>
            <a:off x="2571750" y="4677066"/>
            <a:ext cx="2849563" cy="917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lnSpc>
                <a:spcPct val="120000"/>
              </a:lnSpc>
              <a:spcAft>
                <a:spcPct val="15000"/>
              </a:spcAft>
            </a:pPr>
            <a:r>
              <a:rPr lang="en-GB" altLang="en-US" sz="1600" dirty="0"/>
              <a:t>GOALS!</a:t>
            </a:r>
          </a:p>
          <a:p>
            <a:pPr algn="ctr"/>
            <a:r>
              <a:rPr lang="en-GB" altLang="en-US" sz="1600" dirty="0"/>
              <a:t>WHAT MAKES THE</a:t>
            </a:r>
          </a:p>
          <a:p>
            <a:pPr algn="ctr"/>
            <a:r>
              <a:rPr lang="en-GB" altLang="en-US" sz="1600" dirty="0"/>
              <a:t> PROJECT A SUCCESS?</a:t>
            </a:r>
          </a:p>
        </p:txBody>
      </p:sp>
      <p:sp>
        <p:nvSpPr>
          <p:cNvPr id="16470" name="Rectangle 86"/>
          <p:cNvSpPr>
            <a:spLocks noChangeArrowheads="1"/>
          </p:cNvSpPr>
          <p:nvPr/>
        </p:nvSpPr>
        <p:spPr bwMode="auto">
          <a:xfrm>
            <a:off x="6417894" y="4717604"/>
            <a:ext cx="3615477"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lnSpc>
                <a:spcPct val="70000"/>
              </a:lnSpc>
            </a:pPr>
            <a:r>
              <a:rPr lang="en-GB" altLang="en-US" sz="2000"/>
              <a:t>WHEN ARE WE FINISHED?</a:t>
            </a:r>
          </a:p>
          <a:p>
            <a:pPr algn="ctr">
              <a:lnSpc>
                <a:spcPct val="70000"/>
              </a:lnSpc>
              <a:spcBef>
                <a:spcPct val="20000"/>
              </a:spcBef>
            </a:pPr>
            <a:r>
              <a:rPr lang="en-GB" altLang="en-US" sz="2000"/>
              <a:t>WHAT CAN BE MEASURED?</a:t>
            </a:r>
          </a:p>
          <a:p>
            <a:pPr algn="ctr">
              <a:lnSpc>
                <a:spcPct val="70000"/>
              </a:lnSpc>
              <a:spcBef>
                <a:spcPct val="20000"/>
              </a:spcBef>
            </a:pPr>
            <a:r>
              <a:rPr lang="en-GB" altLang="en-US" sz="2000"/>
              <a:t>HOW DO I </a:t>
            </a:r>
          </a:p>
          <a:p>
            <a:pPr algn="ctr">
              <a:lnSpc>
                <a:spcPct val="70000"/>
              </a:lnSpc>
            </a:pPr>
            <a:r>
              <a:rPr lang="en-GB" altLang="en-US" sz="2000"/>
              <a:t>MEASURE SUCCESS?</a:t>
            </a:r>
          </a:p>
        </p:txBody>
      </p:sp>
      <p:sp>
        <p:nvSpPr>
          <p:cNvPr id="16471" name="Rectangle 87"/>
          <p:cNvSpPr>
            <a:spLocks noChangeArrowheads="1"/>
          </p:cNvSpPr>
          <p:nvPr/>
        </p:nvSpPr>
        <p:spPr bwMode="auto">
          <a:xfrm>
            <a:off x="5192713" y="1219201"/>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16472" name="Rectangle 88"/>
          <p:cNvSpPr>
            <a:spLocks noChangeArrowheads="1"/>
          </p:cNvSpPr>
          <p:nvPr/>
        </p:nvSpPr>
        <p:spPr bwMode="auto">
          <a:xfrm>
            <a:off x="2514601" y="5699126"/>
            <a:ext cx="2849563"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r>
              <a:rPr lang="en-GB" altLang="en-US" sz="2000">
                <a:solidFill>
                  <a:srgbClr val="CC0000"/>
                </a:solidFill>
              </a:rPr>
              <a:t>MEASURABLE / </a:t>
            </a:r>
          </a:p>
          <a:p>
            <a:pPr algn="ctr"/>
            <a:r>
              <a:rPr lang="en-GB" altLang="en-US" sz="2000">
                <a:solidFill>
                  <a:srgbClr val="CC0000"/>
                </a:solidFill>
              </a:rPr>
              <a:t>UNMEASURABLE</a:t>
            </a:r>
          </a:p>
        </p:txBody>
      </p:sp>
      <p:sp>
        <p:nvSpPr>
          <p:cNvPr id="16473" name="Rectangle 89"/>
          <p:cNvSpPr>
            <a:spLocks noChangeArrowheads="1"/>
          </p:cNvSpPr>
          <p:nvPr/>
        </p:nvSpPr>
        <p:spPr bwMode="auto">
          <a:xfrm>
            <a:off x="6781801" y="5821363"/>
            <a:ext cx="2849563"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lnSpc>
                <a:spcPct val="90000"/>
              </a:lnSpc>
            </a:pPr>
            <a:r>
              <a:rPr lang="en-GB" altLang="en-US" sz="2000">
                <a:solidFill>
                  <a:srgbClr val="CC0000"/>
                </a:solidFill>
              </a:rPr>
              <a:t>QUALITATIVE /</a:t>
            </a:r>
          </a:p>
          <a:p>
            <a:pPr algn="ctr">
              <a:lnSpc>
                <a:spcPct val="90000"/>
              </a:lnSpc>
            </a:pPr>
            <a:r>
              <a:rPr lang="en-GB" altLang="en-US" sz="2000">
                <a:solidFill>
                  <a:srgbClr val="CC0000"/>
                </a:solidFill>
              </a:rPr>
              <a:t>QUANTITATIVE</a:t>
            </a:r>
          </a:p>
        </p:txBody>
      </p:sp>
    </p:spTree>
    <p:extLst>
      <p:ext uri="{BB962C8B-B14F-4D97-AF65-F5344CB8AC3E}">
        <p14:creationId xmlns:p14="http://schemas.microsoft.com/office/powerpoint/2010/main" val="2171125807"/>
      </p:ext>
    </p:extLst>
  </p:cSld>
  <p:clrMapOvr>
    <a:masterClrMapping/>
  </p:clrMapOvr>
  <p:transition>
    <p:fade thruBlk="1"/>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74" name="Group 73">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75" name="Rectangle 74">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6" name="Rectangle 75">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78" name="Freeform: Shape 77">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80" name="Rectangle 79">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362" name="Rectangle 2"/>
          <p:cNvSpPr>
            <a:spLocks noGrp="1" noChangeArrowheads="1"/>
          </p:cNvSpPr>
          <p:nvPr>
            <p:ph type="title"/>
          </p:nvPr>
        </p:nvSpPr>
        <p:spPr>
          <a:xfrm>
            <a:off x="1143000" y="1676400"/>
            <a:ext cx="3810000" cy="3505200"/>
          </a:xfrm>
        </p:spPr>
        <p:txBody>
          <a:bodyPr anchor="t">
            <a:normAutofit/>
          </a:bodyPr>
          <a:lstStyle/>
          <a:p>
            <a:pPr eaLnBrk="1" hangingPunct="1"/>
            <a:r>
              <a:rPr lang="en-GB" altLang="en-US" sz="4000">
                <a:latin typeface="Arial" panose="020B0604020202020204" pitchFamily="34" charset="0"/>
                <a:cs typeface="Arial" panose="020B0604020202020204" pitchFamily="34" charset="0"/>
              </a:rPr>
              <a:t>Box 2. Audience (Stake holders) Might Include</a:t>
            </a:r>
          </a:p>
        </p:txBody>
      </p:sp>
      <p:sp>
        <p:nvSpPr>
          <p:cNvPr id="15363" name="Rectangle 3"/>
          <p:cNvSpPr>
            <a:spLocks noGrp="1" noChangeArrowheads="1"/>
          </p:cNvSpPr>
          <p:nvPr>
            <p:ph idx="1"/>
          </p:nvPr>
        </p:nvSpPr>
        <p:spPr>
          <a:xfrm>
            <a:off x="5181604" y="1676400"/>
            <a:ext cx="5638796" cy="3505200"/>
          </a:xfrm>
        </p:spPr>
        <p:txBody>
          <a:bodyPr>
            <a:normAutofit/>
          </a:bodyPr>
          <a:lstStyle/>
          <a:p>
            <a:pPr marL="0" indent="0" eaLnBrk="1" hangingPunct="1">
              <a:buNone/>
            </a:pPr>
            <a:r>
              <a:rPr lang="en-GB" altLang="en-US" sz="2400">
                <a:solidFill>
                  <a:schemeClr val="tx1">
                    <a:alpha val="55000"/>
                  </a:schemeClr>
                </a:solidFill>
                <a:latin typeface="Arial" panose="020B0604020202020204" pitchFamily="34" charset="0"/>
                <a:cs typeface="Arial" panose="020B0604020202020204" pitchFamily="34" charset="0"/>
              </a:rPr>
              <a:t>Examples:</a:t>
            </a:r>
          </a:p>
          <a:p>
            <a:pPr eaLnBrk="1" hangingPunct="1"/>
            <a:r>
              <a:rPr lang="en-GB" altLang="en-US" sz="2400">
                <a:solidFill>
                  <a:schemeClr val="tx1">
                    <a:alpha val="55000"/>
                  </a:schemeClr>
                </a:solidFill>
                <a:latin typeface="Arial" panose="020B0604020202020204" pitchFamily="34" charset="0"/>
                <a:cs typeface="Arial" panose="020B0604020202020204" pitchFamily="34" charset="0"/>
              </a:rPr>
              <a:t>A range of regulatory bodies,</a:t>
            </a:r>
          </a:p>
          <a:p>
            <a:pPr eaLnBrk="1" hangingPunct="1"/>
            <a:r>
              <a:rPr lang="en-GB" altLang="en-US" sz="2400">
                <a:solidFill>
                  <a:schemeClr val="tx1">
                    <a:alpha val="55000"/>
                  </a:schemeClr>
                </a:solidFill>
                <a:latin typeface="Arial" panose="020B0604020202020204" pitchFamily="34" charset="0"/>
                <a:cs typeface="Arial" panose="020B0604020202020204" pitchFamily="34" charset="0"/>
              </a:rPr>
              <a:t>The Local Council and/or councillors</a:t>
            </a:r>
          </a:p>
          <a:p>
            <a:pPr eaLnBrk="1" hangingPunct="1"/>
            <a:r>
              <a:rPr lang="en-GB" altLang="en-US" sz="2400">
                <a:solidFill>
                  <a:schemeClr val="tx1">
                    <a:alpha val="55000"/>
                  </a:schemeClr>
                </a:solidFill>
                <a:latin typeface="Arial" panose="020B0604020202020204" pitchFamily="34" charset="0"/>
                <a:cs typeface="Arial" panose="020B0604020202020204" pitchFamily="34" charset="0"/>
              </a:rPr>
              <a:t>MPs</a:t>
            </a:r>
          </a:p>
          <a:p>
            <a:pPr eaLnBrk="1" hangingPunct="1"/>
            <a:r>
              <a:rPr lang="en-GB" altLang="en-US" sz="2400">
                <a:solidFill>
                  <a:schemeClr val="tx1">
                    <a:alpha val="55000"/>
                  </a:schemeClr>
                </a:solidFill>
                <a:latin typeface="Arial" panose="020B0604020202020204" pitchFamily="34" charset="0"/>
                <a:cs typeface="Arial" panose="020B0604020202020204" pitchFamily="34" charset="0"/>
              </a:rPr>
              <a:t>Environment Agency</a:t>
            </a:r>
          </a:p>
          <a:p>
            <a:pPr eaLnBrk="1" hangingPunct="1"/>
            <a:r>
              <a:rPr lang="en-GB" altLang="en-US" sz="2400">
                <a:solidFill>
                  <a:schemeClr val="tx1">
                    <a:alpha val="55000"/>
                  </a:schemeClr>
                </a:solidFill>
                <a:latin typeface="Arial" panose="020B0604020202020204" pitchFamily="34" charset="0"/>
                <a:cs typeface="Arial" panose="020B0604020202020204" pitchFamily="34" charset="0"/>
              </a:rPr>
              <a:t>Professional bodies</a:t>
            </a:r>
          </a:p>
          <a:p>
            <a:pPr eaLnBrk="1" hangingPunct="1"/>
            <a:r>
              <a:rPr lang="en-GB" altLang="en-US" sz="2400">
                <a:solidFill>
                  <a:schemeClr val="tx1">
                    <a:alpha val="55000"/>
                  </a:schemeClr>
                </a:solidFill>
                <a:latin typeface="Arial" panose="020B0604020202020204" pitchFamily="34" charset="0"/>
                <a:cs typeface="Arial" panose="020B0604020202020204" pitchFamily="34" charset="0"/>
              </a:rPr>
              <a:t>Health &amp; Safety Executive</a:t>
            </a:r>
          </a:p>
        </p:txBody>
      </p:sp>
    </p:spTree>
    <p:extLst>
      <p:ext uri="{BB962C8B-B14F-4D97-AF65-F5344CB8AC3E}">
        <p14:creationId xmlns:p14="http://schemas.microsoft.com/office/powerpoint/2010/main" val="36801091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alpha val="35000"/>
          </a:schemeClr>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C5278130-DFE0-457B-8698-88DF69019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5" name="Rectangle 74">
            <a:extLst>
              <a:ext uri="{FF2B5EF4-FFF2-40B4-BE49-F238E27FC236}">
                <a16:creationId xmlns:a16="http://schemas.microsoft.com/office/drawing/2014/main" id="{2F99531B-1681-4D6E-BECB-18325B33A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7" name="Rectangle 76">
            <a:extLst>
              <a:ext uri="{FF2B5EF4-FFF2-40B4-BE49-F238E27FC236}">
                <a16:creationId xmlns:a16="http://schemas.microsoft.com/office/drawing/2014/main" id="{20344094-430A-400B-804B-910E696A1A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709375"/>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453C67DF-7782-4E57-AB9B-F1B4811AD8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43451" y="1248213"/>
            <a:ext cx="5413238" cy="4326335"/>
          </a:xfrm>
          <a:prstGeom prst="rect">
            <a:avLst/>
          </a:prstGeom>
          <a:solidFill>
            <a:schemeClr val="accent1">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0" name="Rectangle 2"/>
          <p:cNvSpPr>
            <a:spLocks noGrp="1" noChangeArrowheads="1"/>
          </p:cNvSpPr>
          <p:nvPr>
            <p:ph type="title"/>
          </p:nvPr>
        </p:nvSpPr>
        <p:spPr>
          <a:xfrm>
            <a:off x="504967" y="675564"/>
            <a:ext cx="3609833" cy="5204085"/>
          </a:xfrm>
        </p:spPr>
        <p:txBody>
          <a:bodyPr>
            <a:normAutofit/>
          </a:bodyPr>
          <a:lstStyle/>
          <a:p>
            <a:pPr eaLnBrk="1" hangingPunct="1"/>
            <a:r>
              <a:rPr lang="en-GB" altLang="en-US">
                <a:latin typeface="Arial" panose="020B0604020202020204" pitchFamily="34" charset="0"/>
                <a:cs typeface="Arial" panose="020B0604020202020204" pitchFamily="34" charset="0"/>
              </a:rPr>
              <a:t>Box 3. Desired Outcomes or Critical Outcomes for Project Success?</a:t>
            </a:r>
          </a:p>
        </p:txBody>
      </p:sp>
      <p:cxnSp>
        <p:nvCxnSpPr>
          <p:cNvPr id="81" name="Straight Connector 80">
            <a:extLst>
              <a:ext uri="{FF2B5EF4-FFF2-40B4-BE49-F238E27FC236}">
                <a16:creationId xmlns:a16="http://schemas.microsoft.com/office/drawing/2014/main" id="{B03A5AE3-BD30-455C-842B-7626C8BEF0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2DBECAA5-1F2D-470D-875C-8F2C2CA3E5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graphicFrame>
        <p:nvGraphicFramePr>
          <p:cNvPr id="17413" name="Rectangle 3">
            <a:extLst>
              <a:ext uri="{FF2B5EF4-FFF2-40B4-BE49-F238E27FC236}">
                <a16:creationId xmlns:a16="http://schemas.microsoft.com/office/drawing/2014/main" id="{FE27B913-850D-EE37-2CEE-65281D704F70}"/>
              </a:ext>
            </a:extLst>
          </p:cNvPr>
          <p:cNvGraphicFramePr>
            <a:graphicFrameLocks noGrp="1"/>
          </p:cNvGraphicFramePr>
          <p:nvPr>
            <p:ph idx="1"/>
            <p:extLst>
              <p:ext uri="{D42A27DB-BD31-4B8C-83A1-F6EECF244321}">
                <p14:modId xmlns:p14="http://schemas.microsoft.com/office/powerpoint/2010/main" val="3655782499"/>
              </p:ext>
            </p:extLst>
          </p:nvPr>
        </p:nvGraphicFramePr>
        <p:xfrm>
          <a:off x="4776730" y="819369"/>
          <a:ext cx="6589260" cy="52439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939556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842" name="Rectangle 2"/>
          <p:cNvSpPr>
            <a:spLocks noGrp="1" noChangeArrowheads="1"/>
          </p:cNvSpPr>
          <p:nvPr>
            <p:ph type="title"/>
          </p:nvPr>
        </p:nvSpPr>
        <p:spPr>
          <a:xfrm>
            <a:off x="838200" y="557189"/>
            <a:ext cx="3374136" cy="5567891"/>
          </a:xfrm>
        </p:spPr>
        <p:txBody>
          <a:bodyPr>
            <a:normAutofit/>
          </a:bodyPr>
          <a:lstStyle/>
          <a:p>
            <a:pPr eaLnBrk="1" hangingPunct="1"/>
            <a:r>
              <a:rPr lang="en-GB" altLang="en-US" sz="5200">
                <a:latin typeface="Arial" panose="020B0604020202020204" pitchFamily="34" charset="0"/>
                <a:cs typeface="Arial" panose="020B0604020202020204" pitchFamily="34" charset="0"/>
              </a:rPr>
              <a:t>Key Question you Should Ask</a:t>
            </a:r>
          </a:p>
        </p:txBody>
      </p:sp>
      <p:graphicFrame>
        <p:nvGraphicFramePr>
          <p:cNvPr id="35845" name="Rectangle 3">
            <a:extLst>
              <a:ext uri="{FF2B5EF4-FFF2-40B4-BE49-F238E27FC236}">
                <a16:creationId xmlns:a16="http://schemas.microsoft.com/office/drawing/2014/main" id="{1BEE517E-61FB-71E9-651A-8903392B643F}"/>
              </a:ext>
            </a:extLst>
          </p:cNvPr>
          <p:cNvGraphicFramePr/>
          <p:nvPr>
            <p:extLst>
              <p:ext uri="{D42A27DB-BD31-4B8C-83A1-F6EECF244321}">
                <p14:modId xmlns:p14="http://schemas.microsoft.com/office/powerpoint/2010/main" val="2726943019"/>
              </p:ext>
            </p:extLst>
          </p:nvPr>
        </p:nvGraphicFramePr>
        <p:xfrm>
          <a:off x="4714043" y="557189"/>
          <a:ext cx="6554888" cy="55678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565371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solidFill>
            <a:srgbClr val="FFFF66"/>
          </a:solidFill>
        </p:spPr>
        <p:txBody>
          <a:bodyPr/>
          <a:lstStyle/>
          <a:p>
            <a:pPr eaLnBrk="1" hangingPunct="1"/>
            <a:r>
              <a:rPr lang="en-GB" altLang="en-US" sz="3600" dirty="0">
                <a:solidFill>
                  <a:schemeClr val="tx1"/>
                </a:solidFill>
              </a:rPr>
              <a:t>Consider your project: What are the Critical Success Factors </a:t>
            </a:r>
          </a:p>
        </p:txBody>
      </p:sp>
      <p:sp>
        <p:nvSpPr>
          <p:cNvPr id="169987" name="Rectangle 3"/>
          <p:cNvSpPr>
            <a:spLocks noGrp="1" noChangeArrowheads="1"/>
          </p:cNvSpPr>
          <p:nvPr>
            <p:ph type="body" idx="1"/>
          </p:nvPr>
        </p:nvSpPr>
        <p:spPr/>
        <p:txBody>
          <a:bodyPr/>
          <a:lstStyle/>
          <a:p>
            <a:pPr eaLnBrk="1" hangingPunct="1">
              <a:lnSpc>
                <a:spcPct val="90000"/>
              </a:lnSpc>
            </a:pPr>
            <a:r>
              <a:rPr lang="en-GB" altLang="en-US" sz="2800" dirty="0"/>
              <a:t>Your </a:t>
            </a:r>
            <a:r>
              <a:rPr lang="en-GB" altLang="en-US" sz="2800" dirty="0" err="1"/>
              <a:t>poject’s</a:t>
            </a:r>
            <a:r>
              <a:rPr lang="en-GB" altLang="en-US" sz="2800" dirty="0"/>
              <a:t> Critical Success Factors - are they actually  measurable?</a:t>
            </a:r>
          </a:p>
          <a:p>
            <a:pPr eaLnBrk="1" hangingPunct="1">
              <a:lnSpc>
                <a:spcPct val="90000"/>
              </a:lnSpc>
            </a:pPr>
            <a:r>
              <a:rPr lang="en-GB" altLang="en-US" sz="2800" dirty="0"/>
              <a:t>Are they SMART? Are CRAP (</a:t>
            </a:r>
            <a:r>
              <a:rPr lang="en-GB" altLang="en-US" sz="1800" dirty="0">
                <a:solidFill>
                  <a:schemeClr val="bg2">
                    <a:lumMod val="75000"/>
                  </a:schemeClr>
                </a:solidFill>
              </a:rPr>
              <a:t>Correct (and Clear),Relevant, Accurate, &amp;Precise?)</a:t>
            </a:r>
          </a:p>
          <a:p>
            <a:pPr eaLnBrk="1" hangingPunct="1">
              <a:lnSpc>
                <a:spcPct val="90000"/>
              </a:lnSpc>
            </a:pPr>
            <a:r>
              <a:rPr lang="en-GB" altLang="en-US" sz="2800" dirty="0"/>
              <a:t>Are measures quantitative (using figures) or qualitative?</a:t>
            </a:r>
          </a:p>
          <a:p>
            <a:pPr eaLnBrk="1" hangingPunct="1">
              <a:lnSpc>
                <a:spcPct val="90000"/>
              </a:lnSpc>
            </a:pPr>
            <a:r>
              <a:rPr lang="en-GB" altLang="en-US" sz="2800" dirty="0"/>
              <a:t>In what way can they be measured? ( how?)</a:t>
            </a:r>
          </a:p>
          <a:p>
            <a:pPr eaLnBrk="1" hangingPunct="1">
              <a:lnSpc>
                <a:spcPct val="90000"/>
              </a:lnSpc>
            </a:pPr>
            <a:r>
              <a:rPr lang="en-GB" altLang="en-US" sz="2800" dirty="0"/>
              <a:t>Do you have things that are of </a:t>
            </a:r>
            <a:r>
              <a:rPr lang="en-GB" altLang="en-US" sz="2800" dirty="0">
                <a:solidFill>
                  <a:srgbClr val="FF0000"/>
                </a:solidFill>
              </a:rPr>
              <a:t>secondary benefits </a:t>
            </a:r>
            <a:r>
              <a:rPr lang="en-GB" altLang="en-US" sz="2800" dirty="0"/>
              <a:t>-  underlying things  - values, passion, ethics?</a:t>
            </a:r>
          </a:p>
          <a:p>
            <a:pPr eaLnBrk="1" hangingPunct="1">
              <a:lnSpc>
                <a:spcPct val="90000"/>
              </a:lnSpc>
            </a:pPr>
            <a:endParaRPr lang="en-GB" altLang="en-US" sz="2800" dirty="0"/>
          </a:p>
        </p:txBody>
      </p:sp>
    </p:spTree>
    <p:extLst>
      <p:ext uri="{BB962C8B-B14F-4D97-AF65-F5344CB8AC3E}">
        <p14:creationId xmlns:p14="http://schemas.microsoft.com/office/powerpoint/2010/main" val="657912245"/>
      </p:ext>
    </p:extLst>
  </p:cSld>
  <p:clrMapOvr>
    <a:masterClrMapping/>
  </p:clrMapOvr>
  <p:transition>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69987">
                                            <p:txEl>
                                              <p:pRg st="0" end="0"/>
                                            </p:txEl>
                                          </p:spTgt>
                                        </p:tgtEl>
                                        <p:attrNameLst>
                                          <p:attrName>style.visibility</p:attrName>
                                        </p:attrNameLst>
                                      </p:cBhvr>
                                      <p:to>
                                        <p:strVal val="visible"/>
                                      </p:to>
                                    </p:set>
                                    <p:animEffect transition="in" filter="dissolve">
                                      <p:cBhvr>
                                        <p:cTn id="7" dur="500"/>
                                        <p:tgtEl>
                                          <p:spTgt spid="16998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69987">
                                            <p:txEl>
                                              <p:pRg st="1" end="1"/>
                                            </p:txEl>
                                          </p:spTgt>
                                        </p:tgtEl>
                                        <p:attrNameLst>
                                          <p:attrName>style.visibility</p:attrName>
                                        </p:attrNameLst>
                                      </p:cBhvr>
                                      <p:to>
                                        <p:strVal val="visible"/>
                                      </p:to>
                                    </p:set>
                                    <p:animEffect transition="in" filter="dissolve">
                                      <p:cBhvr>
                                        <p:cTn id="12" dur="500"/>
                                        <p:tgtEl>
                                          <p:spTgt spid="16998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69987">
                                            <p:txEl>
                                              <p:pRg st="2" end="2"/>
                                            </p:txEl>
                                          </p:spTgt>
                                        </p:tgtEl>
                                        <p:attrNameLst>
                                          <p:attrName>style.visibility</p:attrName>
                                        </p:attrNameLst>
                                      </p:cBhvr>
                                      <p:to>
                                        <p:strVal val="visible"/>
                                      </p:to>
                                    </p:set>
                                    <p:animEffect transition="in" filter="dissolve">
                                      <p:cBhvr>
                                        <p:cTn id="17" dur="500"/>
                                        <p:tgtEl>
                                          <p:spTgt spid="16998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69987">
                                            <p:txEl>
                                              <p:pRg st="3" end="3"/>
                                            </p:txEl>
                                          </p:spTgt>
                                        </p:tgtEl>
                                        <p:attrNameLst>
                                          <p:attrName>style.visibility</p:attrName>
                                        </p:attrNameLst>
                                      </p:cBhvr>
                                      <p:to>
                                        <p:strVal val="visible"/>
                                      </p:to>
                                    </p:set>
                                    <p:animEffect transition="in" filter="dissolve">
                                      <p:cBhvr>
                                        <p:cTn id="22" dur="500"/>
                                        <p:tgtEl>
                                          <p:spTgt spid="16998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169987">
                                            <p:txEl>
                                              <p:pRg st="4" end="4"/>
                                            </p:txEl>
                                          </p:spTgt>
                                        </p:tgtEl>
                                        <p:attrNameLst>
                                          <p:attrName>style.visibility</p:attrName>
                                        </p:attrNameLst>
                                      </p:cBhvr>
                                      <p:to>
                                        <p:strVal val="visible"/>
                                      </p:to>
                                    </p:set>
                                    <p:animEffect transition="in" filter="dissolve">
                                      <p:cBhvr>
                                        <p:cTn id="27" dur="500"/>
                                        <p:tgtEl>
                                          <p:spTgt spid="16998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9987" grpId="0"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Line 2"/>
          <p:cNvSpPr>
            <a:spLocks noChangeShapeType="1"/>
          </p:cNvSpPr>
          <p:nvPr/>
        </p:nvSpPr>
        <p:spPr bwMode="auto">
          <a:xfrm>
            <a:off x="1905000" y="5410200"/>
            <a:ext cx="41910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08899" name="Rectangle 3"/>
          <p:cNvSpPr>
            <a:spLocks noChangeArrowheads="1"/>
          </p:cNvSpPr>
          <p:nvPr/>
        </p:nvSpPr>
        <p:spPr bwMode="auto">
          <a:xfrm>
            <a:off x="1905000" y="5486400"/>
            <a:ext cx="4114800" cy="990600"/>
          </a:xfrm>
          <a:prstGeom prst="rect">
            <a:avLst/>
          </a:prstGeom>
          <a:solidFill>
            <a:srgbClr val="FFCC00"/>
          </a:solidFill>
          <a:ln w="9525">
            <a:solidFill>
              <a:schemeClr val="tx1"/>
            </a:solidFill>
            <a:miter lim="800000"/>
            <a:headEnd/>
            <a:tailEnd/>
          </a:ln>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graphicFrame>
        <p:nvGraphicFramePr>
          <p:cNvPr id="2050" name="Object 4"/>
          <p:cNvGraphicFramePr>
            <a:graphicFrameLocks noChangeAspect="1"/>
          </p:cNvGraphicFramePr>
          <p:nvPr/>
        </p:nvGraphicFramePr>
        <p:xfrm>
          <a:off x="1920875" y="1311276"/>
          <a:ext cx="8351838" cy="5553075"/>
        </p:xfrm>
        <a:graphic>
          <a:graphicData uri="http://schemas.openxmlformats.org/presentationml/2006/ole">
            <mc:AlternateContent xmlns:mc="http://schemas.openxmlformats.org/markup-compatibility/2006">
              <mc:Choice xmlns:v="urn:schemas-microsoft-com:vml" Requires="v">
                <p:oleObj spid="_x0000_s7196" name="Document" r:id="rId4" imgW="10033782" imgH="6651167" progId="Word.Document.8">
                  <p:embed/>
                </p:oleObj>
              </mc:Choice>
              <mc:Fallback>
                <p:oleObj name="Document" r:id="rId4" imgW="10033782" imgH="6651167" progId="Word.Document.8">
                  <p:embed/>
                  <p:pic>
                    <p:nvPicPr>
                      <p:cNvPr id="2050" name="Object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20875" y="1311276"/>
                        <a:ext cx="8351838" cy="5553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053" name="Rectangle 5"/>
          <p:cNvSpPr>
            <a:spLocks noGrp="1" noChangeArrowheads="1"/>
          </p:cNvSpPr>
          <p:nvPr>
            <p:ph type="title"/>
          </p:nvPr>
        </p:nvSpPr>
        <p:spPr>
          <a:xfrm>
            <a:off x="2209800" y="204788"/>
            <a:ext cx="7772400" cy="1143000"/>
          </a:xfrm>
        </p:spPr>
        <p:txBody>
          <a:bodyPr/>
          <a:lstStyle/>
          <a:p>
            <a:pPr eaLnBrk="1" hangingPunct="1"/>
            <a:r>
              <a:rPr lang="en-GB" altLang="en-US" dirty="0">
                <a:latin typeface="Arial" panose="020B0604020202020204" pitchFamily="34" charset="0"/>
                <a:cs typeface="Arial" panose="020B0604020202020204" pitchFamily="34" charset="0"/>
              </a:rPr>
              <a:t>Quad Chart (with 7 boxes)</a:t>
            </a:r>
          </a:p>
        </p:txBody>
      </p:sp>
      <p:grpSp>
        <p:nvGrpSpPr>
          <p:cNvPr id="2" name="Group 6"/>
          <p:cNvGrpSpPr>
            <a:grpSpLocks/>
          </p:cNvGrpSpPr>
          <p:nvPr/>
        </p:nvGrpSpPr>
        <p:grpSpPr bwMode="auto">
          <a:xfrm>
            <a:off x="4521200" y="2667001"/>
            <a:ext cx="3175000" cy="2557463"/>
            <a:chOff x="1888" y="1680"/>
            <a:chExt cx="2000" cy="1611"/>
          </a:xfrm>
        </p:grpSpPr>
        <p:grpSp>
          <p:nvGrpSpPr>
            <p:cNvPr id="2056" name="Group 7"/>
            <p:cNvGrpSpPr>
              <a:grpSpLocks/>
            </p:cNvGrpSpPr>
            <p:nvPr/>
          </p:nvGrpSpPr>
          <p:grpSpPr bwMode="auto">
            <a:xfrm>
              <a:off x="1888" y="1680"/>
              <a:ext cx="2000" cy="1611"/>
              <a:chOff x="1888" y="1680"/>
              <a:chExt cx="2000" cy="1611"/>
            </a:xfrm>
          </p:grpSpPr>
          <p:sp>
            <p:nvSpPr>
              <p:cNvPr id="2058" name="AutoShape 8"/>
              <p:cNvSpPr>
                <a:spLocks noChangeArrowheads="1"/>
              </p:cNvSpPr>
              <p:nvPr/>
            </p:nvSpPr>
            <p:spPr bwMode="auto">
              <a:xfrm>
                <a:off x="1888" y="1680"/>
                <a:ext cx="2000" cy="1576"/>
              </a:xfrm>
              <a:prstGeom prst="triangle">
                <a:avLst>
                  <a:gd name="adj" fmla="val 50000"/>
                </a:avLst>
              </a:prstGeom>
              <a:solidFill>
                <a:srgbClr val="FFCC00"/>
              </a:solidFill>
              <a:ln w="25400">
                <a:solidFill>
                  <a:schemeClr val="tx1"/>
                </a:solidFill>
                <a:miter lim="800000"/>
                <a:headEnd/>
                <a:tailEnd/>
              </a:ln>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2059" name="Text Box 9"/>
              <p:cNvSpPr txBox="1">
                <a:spLocks noChangeArrowheads="1"/>
              </p:cNvSpPr>
              <p:nvPr/>
            </p:nvSpPr>
            <p:spPr bwMode="auto">
              <a:xfrm>
                <a:off x="3264" y="3060"/>
                <a:ext cx="528" cy="1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spcAft>
                    <a:spcPts val="600"/>
                  </a:spcAft>
                </a:pPr>
                <a:r>
                  <a:rPr lang="en-GB" altLang="en-US" sz="1600" b="1"/>
                  <a:t>ETHICS</a:t>
                </a:r>
              </a:p>
            </p:txBody>
          </p:sp>
          <p:sp>
            <p:nvSpPr>
              <p:cNvPr id="2060" name="Text Box 10"/>
              <p:cNvSpPr txBox="1">
                <a:spLocks noChangeArrowheads="1"/>
              </p:cNvSpPr>
              <p:nvPr/>
            </p:nvSpPr>
            <p:spPr bwMode="auto">
              <a:xfrm>
                <a:off x="2592" y="2092"/>
                <a:ext cx="632"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spcAft>
                    <a:spcPts val="600"/>
                  </a:spcAft>
                </a:pPr>
                <a:r>
                  <a:rPr lang="en-GB" altLang="en-US" sz="1600" b="1"/>
                  <a:t>VALUES </a:t>
                </a:r>
              </a:p>
            </p:txBody>
          </p:sp>
          <p:sp>
            <p:nvSpPr>
              <p:cNvPr id="2061" name="Text Box 11"/>
              <p:cNvSpPr txBox="1">
                <a:spLocks noChangeArrowheads="1"/>
              </p:cNvSpPr>
              <p:nvPr/>
            </p:nvSpPr>
            <p:spPr bwMode="auto">
              <a:xfrm>
                <a:off x="2018" y="3060"/>
                <a:ext cx="632"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spcAft>
                    <a:spcPts val="600"/>
                  </a:spcAft>
                </a:pPr>
                <a:r>
                  <a:rPr lang="en-GB" altLang="en-US" sz="1600" b="1"/>
                  <a:t>PASSION</a:t>
                </a:r>
              </a:p>
            </p:txBody>
          </p:sp>
        </p:grpSp>
        <p:sp>
          <p:nvSpPr>
            <p:cNvPr id="2057" name="Text Box 12"/>
            <p:cNvSpPr txBox="1">
              <a:spLocks noChangeArrowheads="1"/>
            </p:cNvSpPr>
            <p:nvPr/>
          </p:nvSpPr>
          <p:spPr bwMode="auto">
            <a:xfrm>
              <a:off x="2241" y="2507"/>
              <a:ext cx="1264" cy="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r>
                <a:rPr lang="en-GB" altLang="en-US" sz="2000" b="1" i="1"/>
                <a:t>WHAT IS THE MOTIVATION?</a:t>
              </a:r>
            </a:p>
          </p:txBody>
        </p:sp>
      </p:grpSp>
      <p:sp>
        <p:nvSpPr>
          <p:cNvPr id="208909" name="Text Box 13"/>
          <p:cNvSpPr txBox="1">
            <a:spLocks noChangeArrowheads="1"/>
          </p:cNvSpPr>
          <p:nvPr/>
        </p:nvSpPr>
        <p:spPr bwMode="auto">
          <a:xfrm>
            <a:off x="2860058" y="5528003"/>
            <a:ext cx="2261837"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spcBef>
                <a:spcPct val="50000"/>
              </a:spcBef>
            </a:pPr>
            <a:r>
              <a:rPr lang="en-GB" altLang="en-US" sz="1400" b="1"/>
              <a:t>SECONDARY BENEFITS</a:t>
            </a:r>
          </a:p>
          <a:p>
            <a:pPr algn="ctr">
              <a:lnSpc>
                <a:spcPct val="50000"/>
              </a:lnSpc>
              <a:spcBef>
                <a:spcPct val="50000"/>
              </a:spcBef>
            </a:pPr>
            <a:r>
              <a:rPr lang="en-GB" altLang="en-US" sz="1400"/>
              <a:t>(UNMEASURABLE)</a:t>
            </a:r>
            <a:endParaRPr lang="en-GB" altLang="en-US" sz="1400" b="1"/>
          </a:p>
        </p:txBody>
      </p:sp>
    </p:spTree>
    <p:extLst>
      <p:ext uri="{BB962C8B-B14F-4D97-AF65-F5344CB8AC3E}">
        <p14:creationId xmlns:p14="http://schemas.microsoft.com/office/powerpoint/2010/main" val="3373943248"/>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08909"/>
                                        </p:tgtEl>
                                        <p:attrNameLst>
                                          <p:attrName>style.visibility</p:attrName>
                                        </p:attrNameLst>
                                      </p:cBhvr>
                                      <p:to>
                                        <p:strVal val="visible"/>
                                      </p:to>
                                    </p:set>
                                  </p:childTnLst>
                                </p:cTn>
                              </p:par>
                            </p:childTnLst>
                          </p:cTn>
                        </p:par>
                        <p:par>
                          <p:cTn id="7" fill="hold" nodeType="afterGroup">
                            <p:stCondLst>
                              <p:cond delay="500"/>
                            </p:stCondLst>
                            <p:childTnLst>
                              <p:par>
                                <p:cTn id="8" presetID="9" presetClass="entr" presetSubtype="0" fill="hold" grpId="0" nodeType="afterEffect">
                                  <p:stCondLst>
                                    <p:cond delay="0"/>
                                  </p:stCondLst>
                                  <p:childTnLst>
                                    <p:set>
                                      <p:cBhvr>
                                        <p:cTn id="9" dur="1" fill="hold">
                                          <p:stCondLst>
                                            <p:cond delay="0"/>
                                          </p:stCondLst>
                                        </p:cTn>
                                        <p:tgtEl>
                                          <p:spTgt spid="208899"/>
                                        </p:tgtEl>
                                        <p:attrNameLst>
                                          <p:attrName>style.visibility</p:attrName>
                                        </p:attrNameLst>
                                      </p:cBhvr>
                                      <p:to>
                                        <p:strVal val="visible"/>
                                      </p:to>
                                    </p:set>
                                    <p:animEffect transition="in" filter="dissolve">
                                      <p:cBhvr>
                                        <p:cTn id="10" dur="500"/>
                                        <p:tgtEl>
                                          <p:spTgt spid="208899"/>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9" presetClass="entr" presetSubtype="0"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dissolve">
                                      <p:cBhvr>
                                        <p:cTn id="1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8899" grpId="0" animBg="1"/>
      <p:bldP spid="208909" grpId="0"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rotWithShape="1">
          <a:blip r:embed="rId3"/>
          <a:srcRect b="5436"/>
          <a:stretch/>
        </p:blipFill>
        <p:spPr>
          <a:xfrm>
            <a:off x="1" y="10"/>
            <a:ext cx="9669642" cy="6857990"/>
          </a:xfrm>
          <a:prstGeom prst="rect">
            <a:avLst/>
          </a:prstGeom>
        </p:spPr>
      </p:pic>
      <p:sp>
        <p:nvSpPr>
          <p:cNvPr id="74" name="Rectangle 7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483" name="Rectangle 3"/>
          <p:cNvSpPr>
            <a:spLocks noGrp="1" noChangeArrowheads="1"/>
          </p:cNvSpPr>
          <p:nvPr>
            <p:ph idx="1"/>
          </p:nvPr>
        </p:nvSpPr>
        <p:spPr>
          <a:xfrm>
            <a:off x="7531610" y="2434201"/>
            <a:ext cx="3822189" cy="3742762"/>
          </a:xfrm>
        </p:spPr>
        <p:txBody>
          <a:bodyPr>
            <a:normAutofit/>
          </a:bodyPr>
          <a:lstStyle/>
          <a:p>
            <a:pPr eaLnBrk="1" hangingPunct="1"/>
            <a:r>
              <a:rPr lang="en-GB" altLang="en-US" sz="2000">
                <a:latin typeface="Arial" panose="020B0604020202020204" pitchFamily="34" charset="0"/>
                <a:cs typeface="Arial" panose="020B0604020202020204" pitchFamily="34" charset="0"/>
              </a:rPr>
              <a:t>It’s often the underlying values, passion and ethics that are ‘what the project is all about’ or that ‘buys people in’ to it.</a:t>
            </a:r>
          </a:p>
          <a:p>
            <a:pPr marL="0" indent="0" eaLnBrk="1" hangingPunct="1">
              <a:buNone/>
            </a:pPr>
            <a:endParaRPr lang="en-GB" altLang="en-US" sz="2000"/>
          </a:p>
        </p:txBody>
      </p:sp>
    </p:spTree>
    <p:extLst>
      <p:ext uri="{BB962C8B-B14F-4D97-AF65-F5344CB8AC3E}">
        <p14:creationId xmlns:p14="http://schemas.microsoft.com/office/powerpoint/2010/main" val="16309800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365318" y="172942"/>
          <a:ext cx="11461363" cy="56633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572494" y="5716988"/>
            <a:ext cx="5523506" cy="984885"/>
          </a:xfrm>
          <a:prstGeom prst="rect">
            <a:avLst/>
          </a:prstGeom>
          <a:solidFill>
            <a:schemeClr val="accent4">
              <a:lumMod val="20000"/>
              <a:lumOff val="80000"/>
            </a:schemeClr>
          </a:solidFill>
        </p:spPr>
        <p:style>
          <a:lnRef idx="2">
            <a:schemeClr val="accent5"/>
          </a:lnRef>
          <a:fillRef idx="1">
            <a:schemeClr val="lt1"/>
          </a:fillRef>
          <a:effectRef idx="0">
            <a:schemeClr val="accent5"/>
          </a:effectRef>
          <a:fontRef idx="minor">
            <a:schemeClr val="dk1"/>
          </a:fontRef>
        </p:style>
        <p:txBody>
          <a:bodyPr wrap="square" rtlCol="0">
            <a:spAutoFit/>
          </a:bodyPr>
          <a:lstStyle/>
          <a:p>
            <a:r>
              <a:rPr lang="en-GB" sz="1000" b="1" dirty="0"/>
              <a:t>Secondary benefits</a:t>
            </a:r>
          </a:p>
          <a:p>
            <a:r>
              <a:rPr lang="en-GB" sz="1000" dirty="0"/>
              <a:t>More of an opportunity for students who weren’t able to access physically</a:t>
            </a:r>
          </a:p>
          <a:p>
            <a:r>
              <a:rPr lang="en-GB" sz="1000" dirty="0"/>
              <a:t>Encourage in students to be more creative and innovative skills </a:t>
            </a:r>
          </a:p>
          <a:p>
            <a:r>
              <a:rPr lang="en-GB" sz="1000" dirty="0"/>
              <a:t>Students and staff increased digital skills</a:t>
            </a:r>
          </a:p>
          <a:p>
            <a:endParaRPr lang="en-GB" dirty="0"/>
          </a:p>
        </p:txBody>
      </p:sp>
      <p:sp>
        <p:nvSpPr>
          <p:cNvPr id="7" name="Isosceles Triangle 6"/>
          <p:cNvSpPr/>
          <p:nvPr/>
        </p:nvSpPr>
        <p:spPr>
          <a:xfrm>
            <a:off x="3758315" y="1296065"/>
            <a:ext cx="4675367" cy="2584174"/>
          </a:xfrm>
          <a:prstGeom prst="triangle">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4929809" y="2592125"/>
            <a:ext cx="2417196" cy="1015663"/>
          </a:xfrm>
          <a:prstGeom prst="rect">
            <a:avLst/>
          </a:prstGeom>
          <a:noFill/>
        </p:spPr>
        <p:txBody>
          <a:bodyPr wrap="square" rtlCol="0">
            <a:spAutoFit/>
          </a:bodyPr>
          <a:lstStyle/>
          <a:p>
            <a:r>
              <a:rPr lang="en-GB" sz="1200" dirty="0"/>
              <a:t>Motivational Factor: Driven by my strong educational ethics to deliver online teaching project as it widens educational opportunities and makes it more accessible for all. </a:t>
            </a:r>
          </a:p>
        </p:txBody>
      </p:sp>
    </p:spTree>
    <p:extLst>
      <p:ext uri="{BB962C8B-B14F-4D97-AF65-F5344CB8AC3E}">
        <p14:creationId xmlns:p14="http://schemas.microsoft.com/office/powerpoint/2010/main" val="511775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D5189306-04D9-4982-9EBE-938B344A1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Freeform: Shape 27">
            <a:extLst>
              <a:ext uri="{FF2B5EF4-FFF2-40B4-BE49-F238E27FC236}">
                <a16:creationId xmlns:a16="http://schemas.microsoft.com/office/drawing/2014/main" id="{102C4642-2AB4-49A1-89D9-3E5C01E99D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872577" y="1372793"/>
            <a:ext cx="6135300" cy="5537781"/>
          </a:xfrm>
          <a:custGeom>
            <a:avLst/>
            <a:gdLst>
              <a:gd name="connsiteX0" fmla="*/ 0 w 6135300"/>
              <a:gd name="connsiteY0" fmla="*/ 0 h 5537781"/>
              <a:gd name="connsiteX1" fmla="*/ 6135300 w 6135300"/>
              <a:gd name="connsiteY1" fmla="*/ 0 h 5537781"/>
              <a:gd name="connsiteX2" fmla="*/ 6135300 w 6135300"/>
              <a:gd name="connsiteY2" fmla="*/ 3548931 h 5537781"/>
              <a:gd name="connsiteX3" fmla="*/ 4146451 w 6135300"/>
              <a:gd name="connsiteY3" fmla="*/ 5537781 h 5537781"/>
              <a:gd name="connsiteX4" fmla="*/ 0 w 6135300"/>
              <a:gd name="connsiteY4" fmla="*/ 1391331 h 55377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35300" h="5537781">
                <a:moveTo>
                  <a:pt x="0" y="0"/>
                </a:moveTo>
                <a:lnTo>
                  <a:pt x="6135300" y="0"/>
                </a:lnTo>
                <a:lnTo>
                  <a:pt x="6135300" y="3548931"/>
                </a:lnTo>
                <a:lnTo>
                  <a:pt x="4146451" y="5537781"/>
                </a:lnTo>
                <a:lnTo>
                  <a:pt x="0" y="1391331"/>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29">
            <a:extLst>
              <a:ext uri="{FF2B5EF4-FFF2-40B4-BE49-F238E27FC236}">
                <a16:creationId xmlns:a16="http://schemas.microsoft.com/office/drawing/2014/main" id="{82EAAEF9-78E9-4B67-93B4-CD09F7570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069931" y="-1536286"/>
            <a:ext cx="6135300" cy="6135298"/>
          </a:xfrm>
          <a:custGeom>
            <a:avLst/>
            <a:gdLst>
              <a:gd name="connsiteX0" fmla="*/ 0 w 6135300"/>
              <a:gd name="connsiteY0" fmla="*/ 3971712 h 6135298"/>
              <a:gd name="connsiteX1" fmla="*/ 3971712 w 6135300"/>
              <a:gd name="connsiteY1" fmla="*/ 0 h 6135298"/>
              <a:gd name="connsiteX2" fmla="*/ 6135300 w 6135300"/>
              <a:gd name="connsiteY2" fmla="*/ 0 h 6135298"/>
              <a:gd name="connsiteX3" fmla="*/ 6135300 w 6135300"/>
              <a:gd name="connsiteY3" fmla="*/ 6135298 h 6135298"/>
              <a:gd name="connsiteX4" fmla="*/ 0 w 6135300"/>
              <a:gd name="connsiteY4" fmla="*/ 6135298 h 61352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35300" h="6135298">
                <a:moveTo>
                  <a:pt x="0" y="3971712"/>
                </a:moveTo>
                <a:lnTo>
                  <a:pt x="3971712" y="0"/>
                </a:lnTo>
                <a:lnTo>
                  <a:pt x="6135300" y="0"/>
                </a:lnTo>
                <a:lnTo>
                  <a:pt x="6135300" y="6135298"/>
                </a:lnTo>
                <a:lnTo>
                  <a:pt x="0" y="6135298"/>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Shape 31">
            <a:extLst>
              <a:ext uri="{FF2B5EF4-FFF2-40B4-BE49-F238E27FC236}">
                <a16:creationId xmlns:a16="http://schemas.microsoft.com/office/drawing/2014/main" id="{2CE23D09-8BA3-4FEE-892D-ACE847DC0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050242" y="292975"/>
            <a:ext cx="5056735" cy="9206602"/>
          </a:xfrm>
          <a:custGeom>
            <a:avLst/>
            <a:gdLst>
              <a:gd name="connsiteX0" fmla="*/ 0 w 5053652"/>
              <a:gd name="connsiteY0" fmla="*/ 209273 h 9200989"/>
              <a:gd name="connsiteX1" fmla="*/ 209274 w 5053652"/>
              <a:gd name="connsiteY1" fmla="*/ 0 h 9200989"/>
              <a:gd name="connsiteX2" fmla="*/ 5053652 w 5053652"/>
              <a:gd name="connsiteY2" fmla="*/ 4844379 h 9200989"/>
              <a:gd name="connsiteX3" fmla="*/ 697042 w 5053652"/>
              <a:gd name="connsiteY3" fmla="*/ 9200989 h 9200989"/>
              <a:gd name="connsiteX4" fmla="*/ 0 w 5053652"/>
              <a:gd name="connsiteY4" fmla="*/ 9200989 h 9200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53652" h="9200989">
                <a:moveTo>
                  <a:pt x="0" y="209273"/>
                </a:moveTo>
                <a:lnTo>
                  <a:pt x="209274" y="0"/>
                </a:lnTo>
                <a:lnTo>
                  <a:pt x="5053652" y="4844379"/>
                </a:lnTo>
                <a:lnTo>
                  <a:pt x="697042" y="9200989"/>
                </a:lnTo>
                <a:lnTo>
                  <a:pt x="0" y="9200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Rectangle 33">
            <a:extLst>
              <a:ext uri="{FF2B5EF4-FFF2-40B4-BE49-F238E27FC236}">
                <a16:creationId xmlns:a16="http://schemas.microsoft.com/office/drawing/2014/main" id="{5707F116-8EC0-4822-9067-186AC8C96E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38684" y="1316432"/>
            <a:ext cx="4225136" cy="422513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a:p>
        </p:txBody>
      </p:sp>
      <p:sp>
        <p:nvSpPr>
          <p:cNvPr id="36" name="Freeform: Shape 35">
            <a:extLst>
              <a:ext uri="{FF2B5EF4-FFF2-40B4-BE49-F238E27FC236}">
                <a16:creationId xmlns:a16="http://schemas.microsoft.com/office/drawing/2014/main" id="{6BFBE7AA-40DE-4FE5-B385-5CA874501B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563919" y="753376"/>
            <a:ext cx="5353835" cy="5353835"/>
          </a:xfrm>
          <a:custGeom>
            <a:avLst/>
            <a:gdLst>
              <a:gd name="connsiteX0" fmla="*/ 690506 w 5353835"/>
              <a:gd name="connsiteY0" fmla="*/ 5273742 h 5353835"/>
              <a:gd name="connsiteX1" fmla="*/ 4927602 w 5353835"/>
              <a:gd name="connsiteY1" fmla="*/ 5273742 h 5353835"/>
              <a:gd name="connsiteX2" fmla="*/ 4847509 w 5353835"/>
              <a:gd name="connsiteY2" fmla="*/ 5353835 h 5353835"/>
              <a:gd name="connsiteX3" fmla="*/ 770599 w 5353835"/>
              <a:gd name="connsiteY3" fmla="*/ 5353835 h 5353835"/>
              <a:gd name="connsiteX4" fmla="*/ 422575 w 5353835"/>
              <a:gd name="connsiteY4" fmla="*/ 80093 h 5353835"/>
              <a:gd name="connsiteX5" fmla="*/ 502668 w 5353835"/>
              <a:gd name="connsiteY5" fmla="*/ 0 h 5353835"/>
              <a:gd name="connsiteX6" fmla="*/ 5353835 w 5353835"/>
              <a:gd name="connsiteY6" fmla="*/ 0 h 5353835"/>
              <a:gd name="connsiteX7" fmla="*/ 5353835 w 5353835"/>
              <a:gd name="connsiteY7" fmla="*/ 4847509 h 5353835"/>
              <a:gd name="connsiteX8" fmla="*/ 5273742 w 5353835"/>
              <a:gd name="connsiteY8" fmla="*/ 4927602 h 5353835"/>
              <a:gd name="connsiteX9" fmla="*/ 5273742 w 5353835"/>
              <a:gd name="connsiteY9" fmla="*/ 80093 h 5353835"/>
              <a:gd name="connsiteX10" fmla="*/ 0 w 5353835"/>
              <a:gd name="connsiteY10" fmla="*/ 502667 h 5353835"/>
              <a:gd name="connsiteX11" fmla="*/ 80093 w 5353835"/>
              <a:gd name="connsiteY11" fmla="*/ 422574 h 5353835"/>
              <a:gd name="connsiteX12" fmla="*/ 80093 w 5353835"/>
              <a:gd name="connsiteY12" fmla="*/ 4663329 h 5353835"/>
              <a:gd name="connsiteX13" fmla="*/ 0 w 5353835"/>
              <a:gd name="connsiteY13" fmla="*/ 4583236 h 5353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53835" h="5353835">
                <a:moveTo>
                  <a:pt x="690506" y="5273742"/>
                </a:moveTo>
                <a:lnTo>
                  <a:pt x="4927602" y="5273742"/>
                </a:lnTo>
                <a:lnTo>
                  <a:pt x="4847509" y="5353835"/>
                </a:lnTo>
                <a:lnTo>
                  <a:pt x="770599" y="5353835"/>
                </a:lnTo>
                <a:close/>
                <a:moveTo>
                  <a:pt x="422575" y="80093"/>
                </a:moveTo>
                <a:lnTo>
                  <a:pt x="502668" y="0"/>
                </a:lnTo>
                <a:lnTo>
                  <a:pt x="5353835" y="0"/>
                </a:lnTo>
                <a:lnTo>
                  <a:pt x="5353835" y="4847509"/>
                </a:lnTo>
                <a:lnTo>
                  <a:pt x="5273742" y="4927602"/>
                </a:lnTo>
                <a:lnTo>
                  <a:pt x="5273742" y="80093"/>
                </a:lnTo>
                <a:close/>
                <a:moveTo>
                  <a:pt x="0" y="502667"/>
                </a:moveTo>
                <a:lnTo>
                  <a:pt x="80093" y="422574"/>
                </a:lnTo>
                <a:lnTo>
                  <a:pt x="80093" y="4663329"/>
                </a:lnTo>
                <a:lnTo>
                  <a:pt x="0" y="4583236"/>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D988AB05-968A-447D-9399-8CEDF965801E}"/>
              </a:ext>
            </a:extLst>
          </p:cNvPr>
          <p:cNvSpPr>
            <a:spLocks noGrp="1"/>
          </p:cNvSpPr>
          <p:nvPr>
            <p:ph type="title"/>
          </p:nvPr>
        </p:nvSpPr>
        <p:spPr>
          <a:xfrm>
            <a:off x="1116701" y="2452526"/>
            <a:ext cx="4248318" cy="1952947"/>
          </a:xfrm>
          <a:noFill/>
        </p:spPr>
        <p:txBody>
          <a:bodyPr vert="horz" lIns="91440" tIns="45720" rIns="91440" bIns="45720" rtlCol="0" anchor="ctr">
            <a:normAutofit/>
          </a:bodyPr>
          <a:lstStyle/>
          <a:p>
            <a:pPr eaLnBrk="1" hangingPunct="1">
              <a:lnSpc>
                <a:spcPct val="90000"/>
              </a:lnSpc>
            </a:pPr>
            <a:r>
              <a:rPr lang="en-US" sz="3600" kern="1200">
                <a:solidFill>
                  <a:srgbClr val="080808"/>
                </a:solidFill>
                <a:latin typeface="+mj-lt"/>
                <a:ea typeface="+mj-ea"/>
                <a:cs typeface="+mj-cs"/>
              </a:rPr>
              <a:t>Complete your groups Quad</a:t>
            </a:r>
          </a:p>
        </p:txBody>
      </p:sp>
      <p:sp>
        <p:nvSpPr>
          <p:cNvPr id="38" name="Isosceles Triangle 37">
            <a:extLst>
              <a:ext uri="{FF2B5EF4-FFF2-40B4-BE49-F238E27FC236}">
                <a16:creationId xmlns:a16="http://schemas.microsoft.com/office/drawing/2014/main" id="{41ACE746-85D5-45EE-8944-61B542B392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7026569" y="0"/>
            <a:ext cx="3216074" cy="1608038"/>
          </a:xfrm>
          <a:prstGeom prst="triangle">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Isosceles Triangle 39">
            <a:extLst>
              <a:ext uri="{FF2B5EF4-FFF2-40B4-BE49-F238E27FC236}">
                <a16:creationId xmlns:a16="http://schemas.microsoft.com/office/drawing/2014/main" id="{00BB3E03-CC38-4FA6-9A99-701C62D05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86059" y="4738109"/>
            <a:ext cx="4239780" cy="2119891"/>
          </a:xfrm>
          <a:prstGeom prst="triangle">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92554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Stake Holders Analysis</a:t>
            </a:r>
          </a:p>
        </p:txBody>
      </p:sp>
      <p:pic>
        <p:nvPicPr>
          <p:cNvPr id="75778" name="Picture 2" descr="Stakeholder Analysis - YouTub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27506" y="1911152"/>
            <a:ext cx="7536987" cy="42395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06885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4965430" y="629268"/>
            <a:ext cx="6586491" cy="1286160"/>
          </a:xfrm>
        </p:spPr>
        <p:txBody>
          <a:bodyPr anchor="b">
            <a:normAutofit/>
          </a:bodyPr>
          <a:lstStyle/>
          <a:p>
            <a:pPr eaLnBrk="1" hangingPunct="1"/>
            <a:r>
              <a:rPr lang="en-GB" altLang="en-US">
                <a:latin typeface="Arial" panose="020B0604020202020204" pitchFamily="34" charset="0"/>
                <a:cs typeface="Arial" panose="020B0604020202020204" pitchFamily="34" charset="0"/>
              </a:rPr>
              <a:t>Classifying Stakeholders</a:t>
            </a:r>
          </a:p>
        </p:txBody>
      </p:sp>
      <p:sp>
        <p:nvSpPr>
          <p:cNvPr id="187395" name="Rectangle 3"/>
          <p:cNvSpPr>
            <a:spLocks noGrp="1" noChangeArrowheads="1"/>
          </p:cNvSpPr>
          <p:nvPr>
            <p:ph type="body" idx="1"/>
          </p:nvPr>
        </p:nvSpPr>
        <p:spPr>
          <a:xfrm>
            <a:off x="4965431" y="2438400"/>
            <a:ext cx="6586489" cy="3785419"/>
          </a:xfrm>
        </p:spPr>
        <p:txBody>
          <a:bodyPr>
            <a:normAutofit/>
          </a:bodyPr>
          <a:lstStyle/>
          <a:p>
            <a:pPr eaLnBrk="1" hangingPunct="1">
              <a:lnSpc>
                <a:spcPct val="90000"/>
              </a:lnSpc>
              <a:buFontTx/>
              <a:buNone/>
            </a:pPr>
            <a:r>
              <a:rPr lang="en-GB" altLang="en-US" sz="2000" b="1">
                <a:latin typeface="Arial" panose="020B0604020202020204" pitchFamily="34" charset="0"/>
                <a:cs typeface="Arial" panose="020B0604020202020204" pitchFamily="34" charset="0"/>
              </a:rPr>
              <a:t>Stakeholders</a:t>
            </a:r>
            <a:r>
              <a:rPr lang="en-GB" altLang="en-US" sz="2000">
                <a:latin typeface="Arial" panose="020B0604020202020204" pitchFamily="34" charset="0"/>
                <a:cs typeface="Arial" panose="020B0604020202020204" pitchFamily="34" charset="0"/>
              </a:rPr>
              <a:t> = persons, groups, or institutions with an interest or interests in a project.  A stakeholder may not necessarily be involved/included in the decision making process. (i.e. we are now including audience as part of the stakeholders)</a:t>
            </a:r>
          </a:p>
          <a:p>
            <a:pPr eaLnBrk="1" hangingPunct="1">
              <a:lnSpc>
                <a:spcPct val="90000"/>
              </a:lnSpc>
              <a:buFontTx/>
              <a:buNone/>
            </a:pPr>
            <a:endParaRPr lang="en-GB" altLang="en-US" sz="2000">
              <a:latin typeface="Arial" panose="020B0604020202020204" pitchFamily="34" charset="0"/>
              <a:cs typeface="Arial" panose="020B0604020202020204" pitchFamily="34" charset="0"/>
            </a:endParaRPr>
          </a:p>
          <a:p>
            <a:pPr eaLnBrk="1" hangingPunct="1">
              <a:lnSpc>
                <a:spcPct val="90000"/>
              </a:lnSpc>
              <a:buFontTx/>
              <a:buNone/>
            </a:pPr>
            <a:r>
              <a:rPr lang="en-GB" altLang="en-US" sz="2000" b="1">
                <a:latin typeface="Arial" panose="020B0604020202020204" pitchFamily="34" charset="0"/>
                <a:cs typeface="Arial" panose="020B0604020202020204" pitchFamily="34" charset="0"/>
              </a:rPr>
              <a:t>Primary stakeholders </a:t>
            </a:r>
            <a:r>
              <a:rPr lang="en-GB" altLang="en-US" sz="2000">
                <a:latin typeface="Arial" panose="020B0604020202020204" pitchFamily="34" charset="0"/>
                <a:cs typeface="Arial" panose="020B0604020202020204" pitchFamily="34" charset="0"/>
              </a:rPr>
              <a:t>= those who are ultimately affected and will gain benefit either positively (aka winners or beneficiaries) or negatively (losers). </a:t>
            </a:r>
          </a:p>
          <a:p>
            <a:pPr eaLnBrk="1" hangingPunct="1">
              <a:lnSpc>
                <a:spcPct val="90000"/>
              </a:lnSpc>
              <a:buFontTx/>
              <a:buNone/>
            </a:pPr>
            <a:endParaRPr lang="en-GB" altLang="en-US" sz="2000">
              <a:latin typeface="Arial" panose="020B0604020202020204" pitchFamily="34" charset="0"/>
              <a:cs typeface="Arial" panose="020B0604020202020204" pitchFamily="34" charset="0"/>
            </a:endParaRPr>
          </a:p>
          <a:p>
            <a:pPr eaLnBrk="1" hangingPunct="1">
              <a:lnSpc>
                <a:spcPct val="90000"/>
              </a:lnSpc>
              <a:buFontTx/>
              <a:buNone/>
            </a:pPr>
            <a:r>
              <a:rPr lang="en-GB" altLang="en-US" sz="2000" b="1">
                <a:latin typeface="Arial" panose="020B0604020202020204" pitchFamily="34" charset="0"/>
                <a:cs typeface="Arial" panose="020B0604020202020204" pitchFamily="34" charset="0"/>
              </a:rPr>
              <a:t>Secondary stakeholders</a:t>
            </a:r>
            <a:r>
              <a:rPr lang="en-GB" altLang="en-US" sz="2000">
                <a:latin typeface="Arial" panose="020B0604020202020204" pitchFamily="34" charset="0"/>
                <a:cs typeface="Arial" panose="020B0604020202020204" pitchFamily="34" charset="0"/>
              </a:rPr>
              <a:t> = the intermediaries or possible the Audience</a:t>
            </a:r>
          </a:p>
        </p:txBody>
      </p:sp>
      <p:pic>
        <p:nvPicPr>
          <p:cNvPr id="187397" name="Picture 187396" descr="Colourful carved figures of humans">
            <a:extLst>
              <a:ext uri="{FF2B5EF4-FFF2-40B4-BE49-F238E27FC236}">
                <a16:creationId xmlns:a16="http://schemas.microsoft.com/office/drawing/2014/main" id="{FB76574A-F19A-876D-0B17-CA2D24019CF5}"/>
              </a:ext>
            </a:extLst>
          </p:cNvPr>
          <p:cNvPicPr>
            <a:picLocks noChangeAspect="1"/>
          </p:cNvPicPr>
          <p:nvPr/>
        </p:nvPicPr>
        <p:blipFill rotWithShape="1">
          <a:blip r:embed="rId3"/>
          <a:srcRect l="26036" r="25803" b="-1"/>
          <a:stretch/>
        </p:blipFill>
        <p:spPr>
          <a:xfrm>
            <a:off x="20" y="10"/>
            <a:ext cx="4635571" cy="6857990"/>
          </a:xfrm>
          <a:prstGeom prst="rect">
            <a:avLst/>
          </a:prstGeom>
          <a:effectLst/>
        </p:spPr>
      </p:pic>
      <p:cxnSp>
        <p:nvCxnSpPr>
          <p:cNvPr id="137" name="Straight Connector 136">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39C1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986297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87395">
                                            <p:txEl>
                                              <p:pRg st="0" end="0"/>
                                            </p:txEl>
                                          </p:spTgt>
                                        </p:tgtEl>
                                        <p:attrNameLst>
                                          <p:attrName>style.visibility</p:attrName>
                                        </p:attrNameLst>
                                      </p:cBhvr>
                                      <p:to>
                                        <p:strVal val="visible"/>
                                      </p:to>
                                    </p:set>
                                    <p:anim calcmode="lin" valueType="num">
                                      <p:cBhvr additive="base">
                                        <p:cTn id="7" dur="500" fill="hold"/>
                                        <p:tgtEl>
                                          <p:spTgt spid="18739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8739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187395">
                                            <p:txEl>
                                              <p:pRg st="2" end="2"/>
                                            </p:txEl>
                                          </p:spTgt>
                                        </p:tgtEl>
                                        <p:attrNameLst>
                                          <p:attrName>style.visibility</p:attrName>
                                        </p:attrNameLst>
                                      </p:cBhvr>
                                      <p:to>
                                        <p:strVal val="visible"/>
                                      </p:to>
                                    </p:set>
                                    <p:anim calcmode="lin" valueType="num">
                                      <p:cBhvr additive="base">
                                        <p:cTn id="13" dur="500" fill="hold"/>
                                        <p:tgtEl>
                                          <p:spTgt spid="18739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87395">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187395">
                                            <p:txEl>
                                              <p:pRg st="4" end="4"/>
                                            </p:txEl>
                                          </p:spTgt>
                                        </p:tgtEl>
                                        <p:attrNameLst>
                                          <p:attrName>style.visibility</p:attrName>
                                        </p:attrNameLst>
                                      </p:cBhvr>
                                      <p:to>
                                        <p:strVal val="visible"/>
                                      </p:to>
                                    </p:set>
                                    <p:anim calcmode="lin" valueType="num">
                                      <p:cBhvr additive="base">
                                        <p:cTn id="17" dur="500" fill="hold"/>
                                        <p:tgtEl>
                                          <p:spTgt spid="187395">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8739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pPr eaLnBrk="1" hangingPunct="1"/>
            <a:r>
              <a:rPr lang="en-GB" altLang="en-US" b="1" dirty="0">
                <a:latin typeface="Arial" panose="020B0604020202020204" pitchFamily="34" charset="0"/>
                <a:cs typeface="Arial" panose="020B0604020202020204" pitchFamily="34" charset="0"/>
              </a:rPr>
              <a:t>Why Carry out a Stakeholder Analysis</a:t>
            </a:r>
            <a:r>
              <a:rPr lang="en-GB" altLang="en-US" b="1" dirty="0">
                <a:cs typeface="Arial" panose="020B0604020202020204" pitchFamily="34" charset="0"/>
              </a:rPr>
              <a:t>?</a:t>
            </a:r>
            <a:r>
              <a:rPr lang="en-GB" altLang="en-US" dirty="0"/>
              <a:t> </a:t>
            </a:r>
          </a:p>
        </p:txBody>
      </p:sp>
      <p:sp>
        <p:nvSpPr>
          <p:cNvPr id="175107" name="Rectangle 3"/>
          <p:cNvSpPr>
            <a:spLocks noGrp="1" noChangeArrowheads="1"/>
          </p:cNvSpPr>
          <p:nvPr>
            <p:ph type="body" idx="1"/>
          </p:nvPr>
        </p:nvSpPr>
        <p:spPr/>
        <p:txBody>
          <a:bodyPr/>
          <a:lstStyle/>
          <a:p>
            <a:pPr eaLnBrk="1" hangingPunct="1">
              <a:lnSpc>
                <a:spcPct val="90000"/>
              </a:lnSpc>
            </a:pPr>
            <a:r>
              <a:rPr lang="en-GB" altLang="en-US" sz="2400" dirty="0">
                <a:latin typeface="Arial" panose="020B0604020202020204" pitchFamily="34" charset="0"/>
                <a:cs typeface="Arial" panose="020B0604020202020204" pitchFamily="34" charset="0"/>
              </a:rPr>
              <a:t>Draws out the </a:t>
            </a:r>
            <a:r>
              <a:rPr lang="en-GB" altLang="en-US" sz="2400" dirty="0">
                <a:solidFill>
                  <a:srgbClr val="7030A0"/>
                </a:solidFill>
                <a:latin typeface="Arial" panose="020B0604020202020204" pitchFamily="34" charset="0"/>
                <a:cs typeface="Arial" panose="020B0604020202020204" pitchFamily="34" charset="0"/>
              </a:rPr>
              <a:t>interests</a:t>
            </a:r>
            <a:r>
              <a:rPr lang="en-GB" altLang="en-US" sz="2400" dirty="0">
                <a:latin typeface="Arial" panose="020B0604020202020204" pitchFamily="34" charset="0"/>
                <a:cs typeface="Arial" panose="020B0604020202020204" pitchFamily="34" charset="0"/>
              </a:rPr>
              <a:t> of stakeholders in relation to the problems which the project is seeking to address.</a:t>
            </a:r>
          </a:p>
          <a:p>
            <a:pPr eaLnBrk="1" hangingPunct="1">
              <a:lnSpc>
                <a:spcPct val="90000"/>
              </a:lnSpc>
            </a:pPr>
            <a:r>
              <a:rPr lang="en-GB" altLang="en-US" sz="2400" dirty="0">
                <a:latin typeface="Arial" panose="020B0604020202020204" pitchFamily="34" charset="0"/>
                <a:cs typeface="Arial" panose="020B0604020202020204" pitchFamily="34" charset="0"/>
              </a:rPr>
              <a:t> Identifies </a:t>
            </a:r>
            <a:r>
              <a:rPr lang="en-GB" altLang="en-US" sz="2400" dirty="0">
                <a:solidFill>
                  <a:srgbClr val="7030A0"/>
                </a:solidFill>
                <a:latin typeface="Arial" panose="020B0604020202020204" pitchFamily="34" charset="0"/>
                <a:cs typeface="Arial" panose="020B0604020202020204" pitchFamily="34" charset="0"/>
              </a:rPr>
              <a:t>conflicts</a:t>
            </a:r>
            <a:r>
              <a:rPr lang="en-GB" altLang="en-US" sz="2400" dirty="0">
                <a:latin typeface="Arial" panose="020B0604020202020204" pitchFamily="34" charset="0"/>
                <a:cs typeface="Arial" panose="020B0604020202020204" pitchFamily="34" charset="0"/>
              </a:rPr>
              <a:t> of interest and potential conflict. VERY important! – Need &amp; Want !</a:t>
            </a:r>
          </a:p>
          <a:p>
            <a:pPr eaLnBrk="1" hangingPunct="1">
              <a:lnSpc>
                <a:spcPct val="90000"/>
              </a:lnSpc>
            </a:pPr>
            <a:r>
              <a:rPr lang="en-GB" altLang="en-US" sz="2400" dirty="0">
                <a:latin typeface="Arial" panose="020B0604020202020204" pitchFamily="34" charset="0"/>
                <a:cs typeface="Arial" panose="020B0604020202020204" pitchFamily="34" charset="0"/>
              </a:rPr>
              <a:t> Identifies viability and </a:t>
            </a:r>
            <a:r>
              <a:rPr lang="en-GB" altLang="en-US" sz="2400" dirty="0">
                <a:solidFill>
                  <a:srgbClr val="7030A0"/>
                </a:solidFill>
                <a:latin typeface="Arial" panose="020B0604020202020204" pitchFamily="34" charset="0"/>
                <a:cs typeface="Arial" panose="020B0604020202020204" pitchFamily="34" charset="0"/>
              </a:rPr>
              <a:t>impact</a:t>
            </a:r>
            <a:r>
              <a:rPr lang="en-GB" altLang="en-US" sz="2400" dirty="0">
                <a:latin typeface="Arial" panose="020B0604020202020204" pitchFamily="34" charset="0"/>
                <a:cs typeface="Arial" panose="020B0604020202020204" pitchFamily="34" charset="0"/>
              </a:rPr>
              <a:t> other than in pure financial terms (includes social not just economic factors). VERY important; but often ignored.</a:t>
            </a:r>
          </a:p>
          <a:p>
            <a:pPr eaLnBrk="1" hangingPunct="1">
              <a:lnSpc>
                <a:spcPct val="90000"/>
              </a:lnSpc>
            </a:pPr>
            <a:r>
              <a:rPr lang="en-GB" altLang="en-US" sz="2400" dirty="0">
                <a:latin typeface="Arial" panose="020B0604020202020204" pitchFamily="34" charset="0"/>
                <a:cs typeface="Arial" panose="020B0604020202020204" pitchFamily="34" charset="0"/>
              </a:rPr>
              <a:t> Helps provide an overall picture</a:t>
            </a:r>
          </a:p>
          <a:p>
            <a:pPr eaLnBrk="1" hangingPunct="1">
              <a:lnSpc>
                <a:spcPct val="90000"/>
              </a:lnSpc>
            </a:pPr>
            <a:r>
              <a:rPr lang="en-GB" altLang="en-US" sz="2400" dirty="0">
                <a:latin typeface="Arial" panose="020B0604020202020204" pitchFamily="34" charset="0"/>
                <a:cs typeface="Arial" panose="020B0604020202020204" pitchFamily="34" charset="0"/>
              </a:rPr>
              <a:t> Helps identify </a:t>
            </a:r>
            <a:r>
              <a:rPr lang="en-GB" altLang="en-US" sz="2400" dirty="0">
                <a:solidFill>
                  <a:srgbClr val="7030A0"/>
                </a:solidFill>
                <a:latin typeface="Arial" panose="020B0604020202020204" pitchFamily="34" charset="0"/>
                <a:cs typeface="Arial" panose="020B0604020202020204" pitchFamily="34" charset="0"/>
              </a:rPr>
              <a:t>relationships</a:t>
            </a:r>
            <a:r>
              <a:rPr lang="en-GB" altLang="en-US" sz="2400" dirty="0">
                <a:latin typeface="Arial" panose="020B0604020202020204" pitchFamily="34" charset="0"/>
                <a:cs typeface="Arial" panose="020B0604020202020204" pitchFamily="34" charset="0"/>
              </a:rPr>
              <a:t> between different stakeholders - helps possible </a:t>
            </a:r>
            <a:r>
              <a:rPr lang="en-GB" altLang="en-US" sz="2400" dirty="0">
                <a:solidFill>
                  <a:srgbClr val="7030A0"/>
                </a:solidFill>
                <a:latin typeface="Arial" panose="020B0604020202020204" pitchFamily="34" charset="0"/>
                <a:cs typeface="Arial" panose="020B0604020202020204" pitchFamily="34" charset="0"/>
              </a:rPr>
              <a:t>coalition</a:t>
            </a:r>
            <a:r>
              <a:rPr lang="en-GB" altLang="en-US" sz="2400" dirty="0">
                <a:latin typeface="Arial" panose="020B0604020202020204" pitchFamily="34" charset="0"/>
                <a:cs typeface="Arial" panose="020B0604020202020204" pitchFamily="34" charset="0"/>
              </a:rPr>
              <a:t>.</a:t>
            </a:r>
            <a:r>
              <a:rPr lang="en-GB" altLang="en-US" sz="2800" dirty="0">
                <a:latin typeface="Arial" panose="020B0604020202020204" pitchFamily="34" charset="0"/>
                <a:cs typeface="Arial" panose="020B0604020202020204" pitchFamily="34" charset="0"/>
              </a:rPr>
              <a:t> </a:t>
            </a:r>
          </a:p>
          <a:p>
            <a:pPr lvl="1" eaLnBrk="1" hangingPunct="1">
              <a:lnSpc>
                <a:spcPct val="90000"/>
              </a:lnSpc>
            </a:pPr>
            <a:endParaRPr lang="en-GB" altLang="en-US" sz="2400" dirty="0"/>
          </a:p>
        </p:txBody>
      </p:sp>
    </p:spTree>
    <p:extLst>
      <p:ext uri="{BB962C8B-B14F-4D97-AF65-F5344CB8AC3E}">
        <p14:creationId xmlns:p14="http://schemas.microsoft.com/office/powerpoint/2010/main" val="210018298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75107">
                                            <p:txEl>
                                              <p:pRg st="0" end="0"/>
                                            </p:txEl>
                                          </p:spTgt>
                                        </p:tgtEl>
                                        <p:attrNameLst>
                                          <p:attrName>style.visibility</p:attrName>
                                        </p:attrNameLst>
                                      </p:cBhvr>
                                      <p:to>
                                        <p:strVal val="visible"/>
                                      </p:to>
                                    </p:set>
                                    <p:animEffect transition="in" filter="dissolve">
                                      <p:cBhvr>
                                        <p:cTn id="7" dur="500"/>
                                        <p:tgtEl>
                                          <p:spTgt spid="17510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75107">
                                            <p:txEl>
                                              <p:pRg st="1" end="1"/>
                                            </p:txEl>
                                          </p:spTgt>
                                        </p:tgtEl>
                                        <p:attrNameLst>
                                          <p:attrName>style.visibility</p:attrName>
                                        </p:attrNameLst>
                                      </p:cBhvr>
                                      <p:to>
                                        <p:strVal val="visible"/>
                                      </p:to>
                                    </p:set>
                                    <p:animEffect transition="in" filter="dissolve">
                                      <p:cBhvr>
                                        <p:cTn id="12" dur="500"/>
                                        <p:tgtEl>
                                          <p:spTgt spid="17510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75107">
                                            <p:txEl>
                                              <p:pRg st="2" end="2"/>
                                            </p:txEl>
                                          </p:spTgt>
                                        </p:tgtEl>
                                        <p:attrNameLst>
                                          <p:attrName>style.visibility</p:attrName>
                                        </p:attrNameLst>
                                      </p:cBhvr>
                                      <p:to>
                                        <p:strVal val="visible"/>
                                      </p:to>
                                    </p:set>
                                    <p:animEffect transition="in" filter="dissolve">
                                      <p:cBhvr>
                                        <p:cTn id="17" dur="500"/>
                                        <p:tgtEl>
                                          <p:spTgt spid="17510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75107">
                                            <p:txEl>
                                              <p:pRg st="3" end="3"/>
                                            </p:txEl>
                                          </p:spTgt>
                                        </p:tgtEl>
                                        <p:attrNameLst>
                                          <p:attrName>style.visibility</p:attrName>
                                        </p:attrNameLst>
                                      </p:cBhvr>
                                      <p:to>
                                        <p:strVal val="visible"/>
                                      </p:to>
                                    </p:set>
                                    <p:animEffect transition="in" filter="dissolve">
                                      <p:cBhvr>
                                        <p:cTn id="22" dur="500"/>
                                        <p:tgtEl>
                                          <p:spTgt spid="17510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175107">
                                            <p:txEl>
                                              <p:pRg st="4" end="4"/>
                                            </p:txEl>
                                          </p:spTgt>
                                        </p:tgtEl>
                                        <p:attrNameLst>
                                          <p:attrName>style.visibility</p:attrName>
                                        </p:attrNameLst>
                                      </p:cBhvr>
                                      <p:to>
                                        <p:strVal val="visible"/>
                                      </p:to>
                                    </p:set>
                                    <p:animEffect transition="in" filter="dissolve">
                                      <p:cBhvr>
                                        <p:cTn id="27" dur="500"/>
                                        <p:tgtEl>
                                          <p:spTgt spid="17510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5107" grpId="0" build="p"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0" name="Rectangle 2"/>
          <p:cNvSpPr>
            <a:spLocks noGrp="1" noChangeArrowheads="1"/>
          </p:cNvSpPr>
          <p:nvPr>
            <p:ph type="title"/>
          </p:nvPr>
        </p:nvSpPr>
        <p:spPr>
          <a:xfrm>
            <a:off x="838200" y="963507"/>
            <a:ext cx="3494362" cy="4930986"/>
          </a:xfrm>
        </p:spPr>
        <p:txBody>
          <a:bodyPr vert="horz" lIns="91440" tIns="45720" rIns="91440" bIns="45720" rtlCol="0" anchor="ctr">
            <a:normAutofit/>
          </a:bodyPr>
          <a:lstStyle/>
          <a:p>
            <a:pPr algn="r" eaLnBrk="1" hangingPunct="1">
              <a:lnSpc>
                <a:spcPct val="90000"/>
              </a:lnSpc>
            </a:pPr>
            <a:r>
              <a:rPr lang="en-US" altLang="en-US" kern="1200" dirty="0">
                <a:solidFill>
                  <a:schemeClr val="accent1"/>
                </a:solidFill>
                <a:latin typeface="Arial" panose="020B0604020202020204" pitchFamily="34" charset="0"/>
                <a:cs typeface="Arial" panose="020B0604020202020204" pitchFamily="34" charset="0"/>
              </a:rPr>
              <a:t>Stakeholders</a:t>
            </a:r>
          </a:p>
        </p:txBody>
      </p:sp>
      <p:cxnSp>
        <p:nvCxnSpPr>
          <p:cNvPr id="74" name="Straight Connector 73">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7891" name="Rectangle 3"/>
          <p:cNvSpPr>
            <a:spLocks noGrp="1" noChangeArrowheads="1"/>
          </p:cNvSpPr>
          <p:nvPr>
            <p:ph type="body" idx="1"/>
          </p:nvPr>
        </p:nvSpPr>
        <p:spPr>
          <a:xfrm>
            <a:off x="4976030" y="963507"/>
            <a:ext cx="6250940" cy="2304627"/>
          </a:xfrm>
        </p:spPr>
        <p:txBody>
          <a:bodyPr vert="horz" lIns="91440" tIns="45720" rIns="91440" bIns="45720" rtlCol="0" anchor="b">
            <a:normAutofit/>
          </a:bodyPr>
          <a:lstStyle/>
          <a:p>
            <a:pPr marL="114300" indent="0" algn="ctr" eaLnBrk="1" hangingPunct="1">
              <a:lnSpc>
                <a:spcPct val="90000"/>
              </a:lnSpc>
              <a:buNone/>
            </a:pPr>
            <a:r>
              <a:rPr lang="en-US" altLang="en-US" sz="2000" b="1" kern="1200" dirty="0">
                <a:latin typeface="Arial" panose="020B0604020202020204" pitchFamily="34" charset="0"/>
                <a:cs typeface="Arial" panose="020B0604020202020204" pitchFamily="34" charset="0"/>
              </a:rPr>
              <a:t>Establishing and Identifying who your stakeholders &amp; audience are.</a:t>
            </a:r>
          </a:p>
          <a:p>
            <a:pPr indent="-228600" eaLnBrk="1" hangingPunct="1">
              <a:lnSpc>
                <a:spcPct val="90000"/>
              </a:lnSpc>
              <a:buFont typeface="Arial" panose="020B0604020202020204" pitchFamily="34" charset="0"/>
              <a:buChar char="•"/>
            </a:pPr>
            <a:endParaRPr lang="en-US" altLang="en-US" sz="2000" b="1" kern="1200" dirty="0"/>
          </a:p>
          <a:p>
            <a:pPr indent="-228600" eaLnBrk="1" hangingPunct="1">
              <a:lnSpc>
                <a:spcPct val="90000"/>
              </a:lnSpc>
              <a:buFont typeface="Arial" panose="020B0604020202020204" pitchFamily="34" charset="0"/>
              <a:buChar char="•"/>
            </a:pPr>
            <a:endParaRPr lang="en-US" altLang="en-US" sz="2000" kern="1200" dirty="0"/>
          </a:p>
          <a:p>
            <a:pPr marL="0" indent="-228600" eaLnBrk="1" hangingPunct="1">
              <a:lnSpc>
                <a:spcPct val="90000"/>
              </a:lnSpc>
              <a:buFont typeface="Arial" panose="020B0604020202020204" pitchFamily="34" charset="0"/>
              <a:buChar char="•"/>
            </a:pPr>
            <a:endParaRPr lang="en-US" altLang="en-US" sz="2000" kern="1200" dirty="0"/>
          </a:p>
        </p:txBody>
      </p:sp>
      <p:sp>
        <p:nvSpPr>
          <p:cNvPr id="4" name="Rectangle 3">
            <a:extLst>
              <a:ext uri="{FF2B5EF4-FFF2-40B4-BE49-F238E27FC236}">
                <a16:creationId xmlns:a16="http://schemas.microsoft.com/office/drawing/2014/main" id="{CFAE71E0-0006-492F-A267-059D04A064CD}"/>
              </a:ext>
            </a:extLst>
          </p:cNvPr>
          <p:cNvSpPr txBox="1">
            <a:spLocks noChangeArrowheads="1"/>
          </p:cNvSpPr>
          <p:nvPr/>
        </p:nvSpPr>
        <p:spPr bwMode="auto">
          <a:xfrm>
            <a:off x="4976030" y="2805545"/>
            <a:ext cx="6250940" cy="3088949"/>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indent="-228600" eaLnBrk="1" hangingPunct="1">
              <a:lnSpc>
                <a:spcPct val="90000"/>
              </a:lnSpc>
              <a:buFont typeface="Arial" panose="020B0604020202020204" pitchFamily="34" charset="0"/>
              <a:buChar char="•"/>
            </a:pPr>
            <a:r>
              <a:rPr lang="en-US" altLang="en-US" sz="1800" b="1" dirty="0">
                <a:latin typeface="Arial" panose="020B0604020202020204" pitchFamily="34" charset="0"/>
                <a:cs typeface="Arial" panose="020B0604020202020204" pitchFamily="34" charset="0"/>
              </a:rPr>
              <a:t>U</a:t>
            </a:r>
            <a:r>
              <a:rPr lang="en-US" altLang="en-US" sz="1800" dirty="0">
                <a:latin typeface="Arial" panose="020B0604020202020204" pitchFamily="34" charset="0"/>
                <a:cs typeface="Arial" panose="020B0604020202020204" pitchFamily="34" charset="0"/>
              </a:rPr>
              <a:t>ser</a:t>
            </a:r>
          </a:p>
          <a:p>
            <a:pPr indent="-228600" eaLnBrk="1" hangingPunct="1">
              <a:lnSpc>
                <a:spcPct val="90000"/>
              </a:lnSpc>
              <a:buFont typeface="Arial" panose="020B0604020202020204" pitchFamily="34" charset="0"/>
              <a:buChar char="•"/>
            </a:pPr>
            <a:r>
              <a:rPr lang="en-US" altLang="en-US" sz="1800" b="1" dirty="0">
                <a:latin typeface="Arial" panose="020B0604020202020204" pitchFamily="34" charset="0"/>
                <a:cs typeface="Arial" panose="020B0604020202020204" pitchFamily="34" charset="0"/>
              </a:rPr>
              <a:t>C</a:t>
            </a:r>
            <a:r>
              <a:rPr lang="en-US" altLang="en-US" sz="1800" dirty="0">
                <a:latin typeface="Arial" panose="020B0604020202020204" pitchFamily="34" charset="0"/>
                <a:cs typeface="Arial" panose="020B0604020202020204" pitchFamily="34" charset="0"/>
              </a:rPr>
              <a:t>ustomer or Client</a:t>
            </a:r>
          </a:p>
          <a:p>
            <a:pPr indent="-228600" eaLnBrk="1" hangingPunct="1">
              <a:lnSpc>
                <a:spcPct val="90000"/>
              </a:lnSpc>
              <a:buFont typeface="Arial" panose="020B0604020202020204" pitchFamily="34" charset="0"/>
              <a:buChar char="•"/>
            </a:pPr>
            <a:r>
              <a:rPr lang="en-US" altLang="en-US" sz="1800" b="1" dirty="0">
                <a:latin typeface="Arial" panose="020B0604020202020204" pitchFamily="34" charset="0"/>
                <a:cs typeface="Arial" panose="020B0604020202020204" pitchFamily="34" charset="0"/>
              </a:rPr>
              <a:t>C</a:t>
            </a:r>
            <a:r>
              <a:rPr lang="en-US" altLang="en-US" sz="1800" dirty="0">
                <a:latin typeface="Arial" panose="020B0604020202020204" pitchFamily="34" charset="0"/>
                <a:cs typeface="Arial" panose="020B0604020202020204" pitchFamily="34" charset="0"/>
              </a:rPr>
              <a:t>onsumer</a:t>
            </a:r>
          </a:p>
          <a:p>
            <a:pPr indent="-228600" eaLnBrk="1" hangingPunct="1">
              <a:lnSpc>
                <a:spcPct val="90000"/>
              </a:lnSpc>
              <a:buFont typeface="Arial" panose="020B0604020202020204" pitchFamily="34" charset="0"/>
              <a:buChar char="•"/>
            </a:pPr>
            <a:r>
              <a:rPr lang="en-US" altLang="en-US" sz="1800" b="1" dirty="0">
                <a:latin typeface="Arial" panose="020B0604020202020204" pitchFamily="34" charset="0"/>
                <a:cs typeface="Arial" panose="020B0604020202020204" pitchFamily="34" charset="0"/>
              </a:rPr>
              <a:t>A</a:t>
            </a:r>
            <a:r>
              <a:rPr lang="en-US" altLang="en-US" sz="1800" dirty="0">
                <a:latin typeface="Arial" panose="020B0604020202020204" pitchFamily="34" charset="0"/>
                <a:cs typeface="Arial" panose="020B0604020202020204" pitchFamily="34" charset="0"/>
              </a:rPr>
              <a:t>udience</a:t>
            </a:r>
          </a:p>
          <a:p>
            <a:pPr indent="-228600" eaLnBrk="1" hangingPunct="1">
              <a:lnSpc>
                <a:spcPct val="90000"/>
              </a:lnSpc>
              <a:buFont typeface="Arial" panose="020B0604020202020204" pitchFamily="34" charset="0"/>
              <a:buChar char="•"/>
            </a:pPr>
            <a:r>
              <a:rPr lang="en-US" altLang="en-US" sz="1800" b="1" dirty="0">
                <a:latin typeface="Arial" panose="020B0604020202020204" pitchFamily="34" charset="0"/>
                <a:cs typeface="Arial" panose="020B0604020202020204" pitchFamily="34" charset="0"/>
              </a:rPr>
              <a:t>S</a:t>
            </a:r>
            <a:r>
              <a:rPr lang="en-US" altLang="en-US" sz="1800" dirty="0">
                <a:latin typeface="Arial" panose="020B0604020202020204" pitchFamily="34" charset="0"/>
                <a:cs typeface="Arial" panose="020B0604020202020204" pitchFamily="34" charset="0"/>
              </a:rPr>
              <a:t>upporter</a:t>
            </a:r>
          </a:p>
          <a:p>
            <a:pPr indent="-228600" eaLnBrk="1" hangingPunct="1">
              <a:lnSpc>
                <a:spcPct val="90000"/>
              </a:lnSpc>
              <a:buFont typeface="Arial" panose="020B0604020202020204" pitchFamily="34" charset="0"/>
              <a:buChar char="•"/>
            </a:pPr>
            <a:r>
              <a:rPr lang="en-US" altLang="en-US" sz="1800" b="1" dirty="0">
                <a:latin typeface="Arial" panose="020B0604020202020204" pitchFamily="34" charset="0"/>
                <a:cs typeface="Arial" panose="020B0604020202020204" pitchFamily="34" charset="0"/>
              </a:rPr>
              <a:t>S</a:t>
            </a:r>
            <a:r>
              <a:rPr lang="en-US" altLang="en-US" sz="1800" dirty="0">
                <a:latin typeface="Arial" panose="020B0604020202020204" pitchFamily="34" charset="0"/>
                <a:cs typeface="Arial" panose="020B0604020202020204" pitchFamily="34" charset="0"/>
              </a:rPr>
              <a:t>upplier</a:t>
            </a:r>
          </a:p>
          <a:p>
            <a:pPr indent="-228600" eaLnBrk="1" hangingPunct="1">
              <a:lnSpc>
                <a:spcPct val="90000"/>
              </a:lnSpc>
              <a:buFont typeface="Arial" panose="020B0604020202020204" pitchFamily="34" charset="0"/>
              <a:buChar char="•"/>
            </a:pPr>
            <a:r>
              <a:rPr lang="en-US" altLang="en-US" sz="1800" b="1" dirty="0">
                <a:latin typeface="Arial" panose="020B0604020202020204" pitchFamily="34" charset="0"/>
                <a:cs typeface="Arial" panose="020B0604020202020204" pitchFamily="34" charset="0"/>
              </a:rPr>
              <a:t>D</a:t>
            </a:r>
            <a:r>
              <a:rPr lang="en-US" altLang="en-US" sz="1800" dirty="0">
                <a:latin typeface="Arial" panose="020B0604020202020204" pitchFamily="34" charset="0"/>
                <a:cs typeface="Arial" panose="020B0604020202020204" pitchFamily="34" charset="0"/>
              </a:rPr>
              <a:t>river</a:t>
            </a:r>
          </a:p>
          <a:p>
            <a:pPr indent="-228600" eaLnBrk="1" hangingPunct="1">
              <a:lnSpc>
                <a:spcPct val="90000"/>
              </a:lnSpc>
              <a:buFont typeface="Arial" panose="020B0604020202020204" pitchFamily="34" charset="0"/>
              <a:buChar char="•"/>
            </a:pPr>
            <a:r>
              <a:rPr lang="en-US" altLang="en-US" sz="1800" b="1" dirty="0">
                <a:latin typeface="Arial" panose="020B0604020202020204" pitchFamily="34" charset="0"/>
                <a:cs typeface="Arial" panose="020B0604020202020204" pitchFamily="34" charset="0"/>
              </a:rPr>
              <a:t>O</a:t>
            </a:r>
            <a:r>
              <a:rPr lang="en-US" altLang="en-US" sz="1800" dirty="0">
                <a:latin typeface="Arial" panose="020B0604020202020204" pitchFamily="34" charset="0"/>
                <a:cs typeface="Arial" panose="020B0604020202020204" pitchFamily="34" charset="0"/>
              </a:rPr>
              <a:t>ther </a:t>
            </a:r>
          </a:p>
          <a:p>
            <a:pPr indent="-228600" eaLnBrk="1" hangingPunct="1">
              <a:lnSpc>
                <a:spcPct val="90000"/>
              </a:lnSpc>
              <a:buFont typeface="Arial" panose="020B0604020202020204" pitchFamily="34" charset="0"/>
              <a:buChar char="•"/>
            </a:pPr>
            <a:endParaRPr lang="en-US" altLang="en-US" sz="1800" dirty="0"/>
          </a:p>
        </p:txBody>
      </p:sp>
    </p:spTree>
    <p:extLst>
      <p:ext uri="{BB962C8B-B14F-4D97-AF65-F5344CB8AC3E}">
        <p14:creationId xmlns:p14="http://schemas.microsoft.com/office/powerpoint/2010/main" val="701517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938" name="Rectangle 2"/>
          <p:cNvSpPr>
            <a:spLocks noGrp="1" noChangeArrowheads="1"/>
          </p:cNvSpPr>
          <p:nvPr>
            <p:ph type="title"/>
          </p:nvPr>
        </p:nvSpPr>
        <p:spPr>
          <a:xfrm>
            <a:off x="836679" y="723898"/>
            <a:ext cx="6002110" cy="1495425"/>
          </a:xfrm>
        </p:spPr>
        <p:txBody>
          <a:bodyPr>
            <a:normAutofit/>
          </a:bodyPr>
          <a:lstStyle/>
          <a:p>
            <a:pPr eaLnBrk="1" hangingPunct="1">
              <a:lnSpc>
                <a:spcPct val="90000"/>
              </a:lnSpc>
            </a:pPr>
            <a:r>
              <a:rPr lang="en-GB" altLang="en-US" sz="3400">
                <a:latin typeface="Arial" panose="020B0604020202020204" pitchFamily="34" charset="0"/>
                <a:cs typeface="Arial" panose="020B0604020202020204" pitchFamily="34" charset="0"/>
              </a:rPr>
              <a:t>Audience – Why Bother Identifying Who our Audience is?</a:t>
            </a:r>
          </a:p>
        </p:txBody>
      </p:sp>
      <p:pic>
        <p:nvPicPr>
          <p:cNvPr id="39942" name="Picture 39941">
            <a:extLst>
              <a:ext uri="{FF2B5EF4-FFF2-40B4-BE49-F238E27FC236}">
                <a16:creationId xmlns:a16="http://schemas.microsoft.com/office/drawing/2014/main" id="{07F058CD-D718-21CF-389E-D4CD393DD4F8}"/>
              </a:ext>
            </a:extLst>
          </p:cNvPr>
          <p:cNvPicPr>
            <a:picLocks noChangeAspect="1"/>
          </p:cNvPicPr>
          <p:nvPr/>
        </p:nvPicPr>
        <p:blipFill rotWithShape="1">
          <a:blip r:embed="rId3"/>
          <a:srcRect l="41282" r="5393"/>
          <a:stretch/>
        </p:blipFill>
        <p:spPr>
          <a:xfrm>
            <a:off x="7199440" y="10"/>
            <a:ext cx="4992560" cy="6857990"/>
          </a:xfrm>
          <a:prstGeom prst="rect">
            <a:avLst/>
          </a:prstGeom>
          <a:effectLst/>
        </p:spPr>
      </p:pic>
      <p:graphicFrame>
        <p:nvGraphicFramePr>
          <p:cNvPr id="39941" name="Rectangle 3">
            <a:extLst>
              <a:ext uri="{FF2B5EF4-FFF2-40B4-BE49-F238E27FC236}">
                <a16:creationId xmlns:a16="http://schemas.microsoft.com/office/drawing/2014/main" id="{A4FFAF79-E346-D6F4-8D83-177AA0B6DD8A}"/>
              </a:ext>
            </a:extLst>
          </p:cNvPr>
          <p:cNvGraphicFramePr/>
          <p:nvPr>
            <p:extLst>
              <p:ext uri="{D42A27DB-BD31-4B8C-83A1-F6EECF244321}">
                <p14:modId xmlns:p14="http://schemas.microsoft.com/office/powerpoint/2010/main" val="1837387054"/>
              </p:ext>
            </p:extLst>
          </p:nvPr>
        </p:nvGraphicFramePr>
        <p:xfrm>
          <a:off x="836680" y="2405067"/>
          <a:ext cx="6002110" cy="372903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648653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eaLnBrk="1" hangingPunct="1"/>
            <a:r>
              <a:rPr lang="en-GB" altLang="en-US" dirty="0">
                <a:latin typeface="Arial" panose="020B0604020202020204" pitchFamily="34" charset="0"/>
                <a:cs typeface="Arial" panose="020B0604020202020204" pitchFamily="34" charset="0"/>
              </a:rPr>
              <a:t>Need and Want </a:t>
            </a:r>
          </a:p>
        </p:txBody>
      </p:sp>
      <p:sp>
        <p:nvSpPr>
          <p:cNvPr id="40963" name="Rectangle 3"/>
          <p:cNvSpPr>
            <a:spLocks noGrp="1" noChangeArrowheads="1"/>
          </p:cNvSpPr>
          <p:nvPr>
            <p:ph type="body" idx="1"/>
          </p:nvPr>
        </p:nvSpPr>
        <p:spPr/>
        <p:txBody>
          <a:bodyPr/>
          <a:lstStyle/>
          <a:p>
            <a:pPr eaLnBrk="1" hangingPunct="1">
              <a:lnSpc>
                <a:spcPct val="90000"/>
              </a:lnSpc>
            </a:pPr>
            <a:r>
              <a:rPr lang="en-GB" altLang="en-US" dirty="0">
                <a:latin typeface="Arial" panose="020B0604020202020204" pitchFamily="34" charset="0"/>
                <a:cs typeface="Arial" panose="020B0604020202020204" pitchFamily="34" charset="0"/>
              </a:rPr>
              <a:t>We (and the various members of the audience and stakeholders) might want our project to do many things. </a:t>
            </a:r>
          </a:p>
          <a:p>
            <a:pPr eaLnBrk="1" hangingPunct="1">
              <a:lnSpc>
                <a:spcPct val="90000"/>
              </a:lnSpc>
            </a:pPr>
            <a:r>
              <a:rPr lang="en-GB" altLang="en-US" dirty="0">
                <a:latin typeface="Arial" panose="020B0604020202020204" pitchFamily="34" charset="0"/>
                <a:cs typeface="Arial" panose="020B0604020202020204" pitchFamily="34" charset="0"/>
              </a:rPr>
              <a:t>These things are almost certainly not the same as what we </a:t>
            </a:r>
            <a:r>
              <a:rPr lang="en-GB" altLang="en-US" b="1" dirty="0">
                <a:solidFill>
                  <a:srgbClr val="0070C0"/>
                </a:solidFill>
                <a:latin typeface="Arial" panose="020B0604020202020204" pitchFamily="34" charset="0"/>
                <a:cs typeface="Arial" panose="020B0604020202020204" pitchFamily="34" charset="0"/>
              </a:rPr>
              <a:t>need</a:t>
            </a:r>
            <a:r>
              <a:rPr lang="en-GB" altLang="en-US" dirty="0">
                <a:latin typeface="Arial" panose="020B0604020202020204" pitchFamily="34" charset="0"/>
                <a:cs typeface="Arial" panose="020B0604020202020204" pitchFamily="34" charset="0"/>
              </a:rPr>
              <a:t> our project to do.</a:t>
            </a:r>
          </a:p>
          <a:p>
            <a:pPr eaLnBrk="1" hangingPunct="1">
              <a:lnSpc>
                <a:spcPct val="90000"/>
              </a:lnSpc>
            </a:pPr>
            <a:r>
              <a:rPr lang="en-GB" altLang="en-US" dirty="0">
                <a:latin typeface="Arial" panose="020B0604020202020204" pitchFamily="34" charset="0"/>
                <a:cs typeface="Arial" panose="020B0604020202020204" pitchFamily="34" charset="0"/>
              </a:rPr>
              <a:t>Link with the Quad chart  </a:t>
            </a:r>
          </a:p>
          <a:p>
            <a:pPr eaLnBrk="1" hangingPunct="1">
              <a:lnSpc>
                <a:spcPct val="90000"/>
              </a:lnSpc>
            </a:pPr>
            <a:r>
              <a:rPr lang="en-GB" altLang="en-US" dirty="0">
                <a:latin typeface="Arial" panose="020B0604020202020204" pitchFamily="34" charset="0"/>
                <a:cs typeface="Arial" panose="020B0604020202020204" pitchFamily="34" charset="0"/>
              </a:rPr>
              <a:t>You might not be able to satisfy everyone.</a:t>
            </a:r>
          </a:p>
        </p:txBody>
      </p:sp>
    </p:spTree>
    <p:extLst>
      <p:ext uri="{BB962C8B-B14F-4D97-AF65-F5344CB8AC3E}">
        <p14:creationId xmlns:p14="http://schemas.microsoft.com/office/powerpoint/2010/main" val="31617650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986" name="Rectangle 2"/>
          <p:cNvSpPr>
            <a:spLocks noGrp="1" noChangeArrowheads="1"/>
          </p:cNvSpPr>
          <p:nvPr>
            <p:ph type="title"/>
          </p:nvPr>
        </p:nvSpPr>
        <p:spPr>
          <a:xfrm>
            <a:off x="838201" y="365125"/>
            <a:ext cx="5251316" cy="1807305"/>
          </a:xfrm>
        </p:spPr>
        <p:txBody>
          <a:bodyPr>
            <a:normAutofit/>
          </a:bodyPr>
          <a:lstStyle/>
          <a:p>
            <a:pPr eaLnBrk="1" hangingPunct="1">
              <a:lnSpc>
                <a:spcPct val="90000"/>
              </a:lnSpc>
            </a:pPr>
            <a:r>
              <a:rPr lang="en-GB" altLang="en-US" sz="3700">
                <a:latin typeface="Arial" panose="020B0604020202020204" pitchFamily="34" charset="0"/>
                <a:cs typeface="Arial" panose="020B0604020202020204" pitchFamily="34" charset="0"/>
              </a:rPr>
              <a:t>Tools and Techniques </a:t>
            </a:r>
            <a:br>
              <a:rPr lang="en-GB" altLang="en-US" sz="3700">
                <a:latin typeface="Arial" panose="020B0604020202020204" pitchFamily="34" charset="0"/>
                <a:cs typeface="Arial" panose="020B0604020202020204" pitchFamily="34" charset="0"/>
              </a:rPr>
            </a:br>
            <a:r>
              <a:rPr lang="en-GB" altLang="en-US" sz="3700">
                <a:latin typeface="Arial" panose="020B0604020202020204" pitchFamily="34" charset="0"/>
                <a:cs typeface="Arial" panose="020B0604020202020204" pitchFamily="34" charset="0"/>
              </a:rPr>
              <a:t>Categorising your Audience</a:t>
            </a:r>
          </a:p>
        </p:txBody>
      </p:sp>
      <p:sp>
        <p:nvSpPr>
          <p:cNvPr id="41987" name="Rectangle 3"/>
          <p:cNvSpPr>
            <a:spLocks noGrp="1" noChangeArrowheads="1"/>
          </p:cNvSpPr>
          <p:nvPr>
            <p:ph type="body" idx="1"/>
          </p:nvPr>
        </p:nvSpPr>
        <p:spPr>
          <a:xfrm>
            <a:off x="838200" y="2333297"/>
            <a:ext cx="4619621" cy="3843666"/>
          </a:xfrm>
        </p:spPr>
        <p:txBody>
          <a:bodyPr>
            <a:normAutofit/>
          </a:bodyPr>
          <a:lstStyle/>
          <a:p>
            <a:pPr eaLnBrk="1" hangingPunct="1"/>
            <a:r>
              <a:rPr lang="en-GB" altLang="en-US" sz="2000" b="1">
                <a:latin typeface="Arial" panose="020B0604020202020204" pitchFamily="34" charset="0"/>
                <a:cs typeface="Arial" panose="020B0604020202020204" pitchFamily="34" charset="0"/>
              </a:rPr>
              <a:t>Internal </a:t>
            </a:r>
            <a:r>
              <a:rPr lang="en-GB" altLang="en-US" sz="2000">
                <a:latin typeface="Arial" panose="020B0604020202020204" pitchFamily="34" charset="0"/>
                <a:cs typeface="Arial" panose="020B0604020202020204" pitchFamily="34" charset="0"/>
              </a:rPr>
              <a:t> - within the department or organisation.</a:t>
            </a:r>
          </a:p>
          <a:p>
            <a:pPr eaLnBrk="1" hangingPunct="1"/>
            <a:endParaRPr lang="en-GB" altLang="en-US" sz="2000">
              <a:latin typeface="Arial" panose="020B0604020202020204" pitchFamily="34" charset="0"/>
              <a:cs typeface="Arial" panose="020B0604020202020204" pitchFamily="34" charset="0"/>
            </a:endParaRPr>
          </a:p>
          <a:p>
            <a:pPr lvl="1" eaLnBrk="1" hangingPunct="1"/>
            <a:r>
              <a:rPr lang="en-GB" altLang="en-US" sz="2000">
                <a:latin typeface="Arial" panose="020B0604020202020204" pitchFamily="34" charset="0"/>
                <a:cs typeface="Arial" panose="020B0604020202020204" pitchFamily="34" charset="0"/>
              </a:rPr>
              <a:t>Upper management</a:t>
            </a:r>
          </a:p>
          <a:p>
            <a:pPr lvl="1" eaLnBrk="1" hangingPunct="1"/>
            <a:r>
              <a:rPr lang="en-GB" altLang="en-US" sz="2000">
                <a:latin typeface="Arial" panose="020B0604020202020204" pitchFamily="34" charset="0"/>
                <a:cs typeface="Arial" panose="020B0604020202020204" pitchFamily="34" charset="0"/>
              </a:rPr>
              <a:t>Project team</a:t>
            </a:r>
          </a:p>
          <a:p>
            <a:pPr lvl="1" eaLnBrk="1" hangingPunct="1"/>
            <a:r>
              <a:rPr lang="en-GB" altLang="en-US" sz="2000">
                <a:latin typeface="Arial" panose="020B0604020202020204" pitchFamily="34" charset="0"/>
                <a:cs typeface="Arial" panose="020B0604020202020204" pitchFamily="34" charset="0"/>
              </a:rPr>
              <a:t>Groups who might be included e.g. Finance</a:t>
            </a:r>
          </a:p>
          <a:p>
            <a:pPr lvl="1" eaLnBrk="1" hangingPunct="1"/>
            <a:r>
              <a:rPr lang="en-GB" altLang="en-US" sz="2000">
                <a:latin typeface="Arial" panose="020B0604020202020204" pitchFamily="34" charset="0"/>
                <a:cs typeface="Arial" panose="020B0604020202020204" pitchFamily="34" charset="0"/>
              </a:rPr>
              <a:t>Groups or individuals with specific knowledge or interest</a:t>
            </a:r>
          </a:p>
        </p:txBody>
      </p:sp>
      <p:pic>
        <p:nvPicPr>
          <p:cNvPr id="41989" name="Picture 41988" descr="A group of multi coloured wooden stick figures">
            <a:extLst>
              <a:ext uri="{FF2B5EF4-FFF2-40B4-BE49-F238E27FC236}">
                <a16:creationId xmlns:a16="http://schemas.microsoft.com/office/drawing/2014/main" id="{FDDA1F9F-87B8-6E57-701E-009979F3D270}"/>
              </a:ext>
            </a:extLst>
          </p:cNvPr>
          <p:cNvPicPr>
            <a:picLocks noChangeAspect="1"/>
          </p:cNvPicPr>
          <p:nvPr/>
        </p:nvPicPr>
        <p:blipFill rotWithShape="1">
          <a:blip r:embed="rId3"/>
          <a:srcRect l="12829" r="26960"/>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6589292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010" name="Rectangle 2"/>
          <p:cNvSpPr>
            <a:spLocks noGrp="1" noChangeArrowheads="1"/>
          </p:cNvSpPr>
          <p:nvPr>
            <p:ph type="title"/>
          </p:nvPr>
        </p:nvSpPr>
        <p:spPr>
          <a:xfrm>
            <a:off x="6513788" y="365125"/>
            <a:ext cx="4840010" cy="1807305"/>
          </a:xfrm>
        </p:spPr>
        <p:txBody>
          <a:bodyPr>
            <a:normAutofit/>
          </a:bodyPr>
          <a:lstStyle/>
          <a:p>
            <a:pPr eaLnBrk="1" hangingPunct="1">
              <a:lnSpc>
                <a:spcPct val="90000"/>
              </a:lnSpc>
            </a:pPr>
            <a:r>
              <a:rPr lang="en-GB" altLang="en-US" sz="3700">
                <a:latin typeface="Arial" panose="020B0604020202020204" pitchFamily="34" charset="0"/>
                <a:cs typeface="Arial" panose="020B0604020202020204" pitchFamily="34" charset="0"/>
              </a:rPr>
              <a:t>Tools and Techniques </a:t>
            </a:r>
            <a:br>
              <a:rPr lang="en-GB" altLang="en-US" sz="3700">
                <a:latin typeface="Arial" panose="020B0604020202020204" pitchFamily="34" charset="0"/>
                <a:cs typeface="Arial" panose="020B0604020202020204" pitchFamily="34" charset="0"/>
              </a:rPr>
            </a:br>
            <a:r>
              <a:rPr lang="en-GB" altLang="en-US" sz="3700">
                <a:latin typeface="Arial" panose="020B0604020202020204" pitchFamily="34" charset="0"/>
                <a:cs typeface="Arial" panose="020B0604020202020204" pitchFamily="34" charset="0"/>
              </a:rPr>
              <a:t>Categorising your Audience</a:t>
            </a:r>
          </a:p>
        </p:txBody>
      </p:sp>
      <p:pic>
        <p:nvPicPr>
          <p:cNvPr id="43013" name="Picture 43012" descr="Low angle view of building corner against the clear blue sky">
            <a:extLst>
              <a:ext uri="{FF2B5EF4-FFF2-40B4-BE49-F238E27FC236}">
                <a16:creationId xmlns:a16="http://schemas.microsoft.com/office/drawing/2014/main" id="{C7BC947F-0CF2-EB2B-E1B6-94642E83E1C7}"/>
              </a:ext>
            </a:extLst>
          </p:cNvPr>
          <p:cNvPicPr>
            <a:picLocks noChangeAspect="1"/>
          </p:cNvPicPr>
          <p:nvPr/>
        </p:nvPicPr>
        <p:blipFill rotWithShape="1">
          <a:blip r:embed="rId3"/>
          <a:srcRect l="2528" r="3058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43011" name="Rectangle 3"/>
          <p:cNvSpPr>
            <a:spLocks noGrp="1" noChangeArrowheads="1"/>
          </p:cNvSpPr>
          <p:nvPr>
            <p:ph type="body" idx="1"/>
          </p:nvPr>
        </p:nvSpPr>
        <p:spPr>
          <a:xfrm>
            <a:off x="6513788" y="2333297"/>
            <a:ext cx="4840010" cy="3843666"/>
          </a:xfrm>
        </p:spPr>
        <p:txBody>
          <a:bodyPr>
            <a:normAutofit/>
          </a:bodyPr>
          <a:lstStyle/>
          <a:p>
            <a:pPr eaLnBrk="1" hangingPunct="1"/>
            <a:r>
              <a:rPr lang="en-GB" altLang="en-US" sz="2000" b="1">
                <a:latin typeface="Arial" panose="020B0604020202020204" pitchFamily="34" charset="0"/>
                <a:cs typeface="Arial" panose="020B0604020202020204" pitchFamily="34" charset="0"/>
              </a:rPr>
              <a:t>External</a:t>
            </a:r>
            <a:r>
              <a:rPr lang="en-GB" altLang="en-US" sz="2000">
                <a:latin typeface="Arial" panose="020B0604020202020204" pitchFamily="34" charset="0"/>
                <a:cs typeface="Arial" panose="020B0604020202020204" pitchFamily="34" charset="0"/>
              </a:rPr>
              <a:t> – outside of the department or organisation</a:t>
            </a:r>
          </a:p>
          <a:p>
            <a:pPr lvl="1" eaLnBrk="1" hangingPunct="1"/>
            <a:r>
              <a:rPr lang="en-GB" altLang="en-US" sz="2000">
                <a:latin typeface="Arial" panose="020B0604020202020204" pitchFamily="34" charset="0"/>
                <a:cs typeface="Arial" panose="020B0604020202020204" pitchFamily="34" charset="0"/>
              </a:rPr>
              <a:t>Clients or customers</a:t>
            </a:r>
          </a:p>
          <a:p>
            <a:pPr lvl="1" eaLnBrk="1" hangingPunct="1"/>
            <a:r>
              <a:rPr lang="en-GB" altLang="en-US" sz="2000">
                <a:latin typeface="Arial" panose="020B0604020202020204" pitchFamily="34" charset="0"/>
                <a:cs typeface="Arial" panose="020B0604020202020204" pitchFamily="34" charset="0"/>
              </a:rPr>
              <a:t>Regulatory agencies</a:t>
            </a:r>
          </a:p>
          <a:p>
            <a:pPr lvl="1" eaLnBrk="1" hangingPunct="1"/>
            <a:r>
              <a:rPr lang="en-GB" altLang="en-US" sz="2000">
                <a:latin typeface="Arial" panose="020B0604020202020204" pitchFamily="34" charset="0"/>
                <a:cs typeface="Arial" panose="020B0604020202020204" pitchFamily="34" charset="0"/>
              </a:rPr>
              <a:t>Suppliers and subcontractors</a:t>
            </a:r>
          </a:p>
          <a:p>
            <a:pPr lvl="1" eaLnBrk="1" hangingPunct="1"/>
            <a:r>
              <a:rPr lang="en-GB" altLang="en-US" sz="2000">
                <a:latin typeface="Arial" panose="020B0604020202020204" pitchFamily="34" charset="0"/>
                <a:cs typeface="Arial" panose="020B0604020202020204" pitchFamily="34" charset="0"/>
              </a:rPr>
              <a:t>The public</a:t>
            </a:r>
          </a:p>
          <a:p>
            <a:pPr lvl="1" eaLnBrk="1" hangingPunct="1"/>
            <a:r>
              <a:rPr lang="en-GB" altLang="en-US" sz="2000">
                <a:latin typeface="Arial" panose="020B0604020202020204" pitchFamily="34" charset="0"/>
                <a:cs typeface="Arial" panose="020B0604020202020204" pitchFamily="34" charset="0"/>
              </a:rPr>
              <a:t>Specific ones to your project</a:t>
            </a:r>
          </a:p>
        </p:txBody>
      </p:sp>
    </p:spTree>
    <p:extLst>
      <p:ext uri="{BB962C8B-B14F-4D97-AF65-F5344CB8AC3E}">
        <p14:creationId xmlns:p14="http://schemas.microsoft.com/office/powerpoint/2010/main" val="34750790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Oval 137">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034" name="Rectangle 2"/>
          <p:cNvSpPr>
            <a:spLocks noGrp="1" noChangeArrowheads="1"/>
          </p:cNvSpPr>
          <p:nvPr>
            <p:ph type="title"/>
          </p:nvPr>
        </p:nvSpPr>
        <p:spPr>
          <a:xfrm>
            <a:off x="1171074" y="1396686"/>
            <a:ext cx="3240506" cy="4064628"/>
          </a:xfrm>
        </p:spPr>
        <p:txBody>
          <a:bodyPr>
            <a:normAutofit/>
          </a:bodyPr>
          <a:lstStyle/>
          <a:p>
            <a:pPr eaLnBrk="1" hangingPunct="1"/>
            <a:r>
              <a:rPr lang="en-GB" altLang="en-US" sz="4100">
                <a:solidFill>
                  <a:srgbClr val="FFFFFF"/>
                </a:solidFill>
                <a:latin typeface="Arial" panose="020B0604020202020204" pitchFamily="34" charset="0"/>
                <a:cs typeface="Arial" panose="020B0604020202020204" pitchFamily="34" charset="0"/>
              </a:rPr>
              <a:t>Categorising your Audience</a:t>
            </a:r>
          </a:p>
        </p:txBody>
      </p:sp>
      <p:sp>
        <p:nvSpPr>
          <p:cNvPr id="140" name="Arc 139">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2" name="Oval 141">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76803" name="Rectangle 3"/>
          <p:cNvSpPr>
            <a:spLocks noGrp="1" noChangeArrowheads="1"/>
          </p:cNvSpPr>
          <p:nvPr>
            <p:ph type="body" idx="1"/>
          </p:nvPr>
        </p:nvSpPr>
        <p:spPr>
          <a:xfrm>
            <a:off x="5370153" y="1526033"/>
            <a:ext cx="5536397" cy="3935281"/>
          </a:xfrm>
        </p:spPr>
        <p:txBody>
          <a:bodyPr>
            <a:normAutofit/>
          </a:bodyPr>
          <a:lstStyle/>
          <a:p>
            <a:pPr eaLnBrk="1" hangingPunct="1">
              <a:lnSpc>
                <a:spcPct val="90000"/>
              </a:lnSpc>
            </a:pPr>
            <a:r>
              <a:rPr lang="en-GB" altLang="en-US" sz="2200" b="1">
                <a:latin typeface="Arial" panose="020B0604020202020204" pitchFamily="34" charset="0"/>
                <a:cs typeface="Arial" panose="020B0604020202020204" pitchFamily="34" charset="0"/>
              </a:rPr>
              <a:t>Drivers</a:t>
            </a:r>
            <a:r>
              <a:rPr lang="en-GB" altLang="en-US" sz="2200">
                <a:latin typeface="Arial" panose="020B0604020202020204" pitchFamily="34" charset="0"/>
                <a:cs typeface="Arial" panose="020B0604020202020204" pitchFamily="34" charset="0"/>
              </a:rPr>
              <a:t> – those who have a say in defining the result your project is to achieve.</a:t>
            </a:r>
          </a:p>
          <a:p>
            <a:pPr eaLnBrk="1" hangingPunct="1">
              <a:lnSpc>
                <a:spcPct val="90000"/>
              </a:lnSpc>
            </a:pPr>
            <a:r>
              <a:rPr lang="en-GB" altLang="en-US" sz="2200" b="1">
                <a:latin typeface="Arial" panose="020B0604020202020204" pitchFamily="34" charset="0"/>
                <a:cs typeface="Arial" panose="020B0604020202020204" pitchFamily="34" charset="0"/>
              </a:rPr>
              <a:t>Supporters</a:t>
            </a:r>
            <a:r>
              <a:rPr lang="en-GB" altLang="en-US" sz="2200">
                <a:latin typeface="Arial" panose="020B0604020202020204" pitchFamily="34" charset="0"/>
                <a:cs typeface="Arial" panose="020B0604020202020204" pitchFamily="34" charset="0"/>
              </a:rPr>
              <a:t> – those who help you </a:t>
            </a:r>
            <a:r>
              <a:rPr lang="en-GB" altLang="en-US" sz="2200" u="sng">
                <a:latin typeface="Arial" panose="020B0604020202020204" pitchFamily="34" charset="0"/>
                <a:cs typeface="Arial" panose="020B0604020202020204" pitchFamily="34" charset="0"/>
              </a:rPr>
              <a:t>perform </a:t>
            </a:r>
            <a:r>
              <a:rPr lang="en-GB" altLang="en-US" sz="2200">
                <a:latin typeface="Arial" panose="020B0604020202020204" pitchFamily="34" charset="0"/>
                <a:cs typeface="Arial" panose="020B0604020202020204" pitchFamily="34" charset="0"/>
              </a:rPr>
              <a:t>your project. This includes doers and those that authorise resources. (people in Finance?).</a:t>
            </a:r>
          </a:p>
          <a:p>
            <a:pPr eaLnBrk="1" hangingPunct="1">
              <a:lnSpc>
                <a:spcPct val="90000"/>
              </a:lnSpc>
            </a:pPr>
            <a:r>
              <a:rPr lang="en-GB" altLang="en-US" sz="2200" b="1">
                <a:latin typeface="Arial" panose="020B0604020202020204" pitchFamily="34" charset="0"/>
                <a:cs typeface="Arial" panose="020B0604020202020204" pitchFamily="34" charset="0"/>
              </a:rPr>
              <a:t>Observers</a:t>
            </a:r>
            <a:r>
              <a:rPr lang="en-GB" altLang="en-US" sz="2200">
                <a:latin typeface="Arial" panose="020B0604020202020204" pitchFamily="34" charset="0"/>
                <a:cs typeface="Arial" panose="020B0604020202020204" pitchFamily="34" charset="0"/>
              </a:rPr>
              <a:t> – those that are interested in the activities and results of the project, but </a:t>
            </a:r>
            <a:r>
              <a:rPr lang="en-GB" altLang="en-US" sz="2200" u="sng">
                <a:latin typeface="Arial" panose="020B0604020202020204" pitchFamily="34" charset="0"/>
                <a:cs typeface="Arial" panose="020B0604020202020204" pitchFamily="34" charset="0"/>
              </a:rPr>
              <a:t>do not</a:t>
            </a:r>
            <a:r>
              <a:rPr lang="en-GB" altLang="en-US" sz="2200">
                <a:latin typeface="Arial" panose="020B0604020202020204" pitchFamily="34" charset="0"/>
                <a:cs typeface="Arial" panose="020B0604020202020204" pitchFamily="34" charset="0"/>
              </a:rPr>
              <a:t> actually have a say in the objectives or how it is done.</a:t>
            </a:r>
          </a:p>
          <a:p>
            <a:pPr eaLnBrk="1" hangingPunct="1">
              <a:lnSpc>
                <a:spcPct val="90000"/>
              </a:lnSpc>
            </a:pPr>
            <a:endParaRPr lang="en-GB" altLang="en-US" sz="2200"/>
          </a:p>
        </p:txBody>
      </p:sp>
    </p:spTree>
    <p:extLst>
      <p:ext uri="{BB962C8B-B14F-4D97-AF65-F5344CB8AC3E}">
        <p14:creationId xmlns:p14="http://schemas.microsoft.com/office/powerpoint/2010/main" val="13598755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76803">
                                            <p:txEl>
                                              <p:pRg st="0" end="0"/>
                                            </p:txEl>
                                          </p:spTgt>
                                        </p:tgtEl>
                                        <p:attrNameLst>
                                          <p:attrName>style.visibility</p:attrName>
                                        </p:attrNameLst>
                                      </p:cBhvr>
                                      <p:to>
                                        <p:strVal val="visible"/>
                                      </p:to>
                                    </p:set>
                                    <p:anim calcmode="lin" valueType="num">
                                      <p:cBhvr additive="base">
                                        <p:cTn id="7" dur="500" fill="hold"/>
                                        <p:tgtEl>
                                          <p:spTgt spid="7680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680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76803">
                                            <p:txEl>
                                              <p:pRg st="1" end="1"/>
                                            </p:txEl>
                                          </p:spTgt>
                                        </p:tgtEl>
                                        <p:attrNameLst>
                                          <p:attrName>style.visibility</p:attrName>
                                        </p:attrNameLst>
                                      </p:cBhvr>
                                      <p:to>
                                        <p:strVal val="visible"/>
                                      </p:to>
                                    </p:set>
                                    <p:anim calcmode="lin" valueType="num">
                                      <p:cBhvr additive="base">
                                        <p:cTn id="13" dur="500" fill="hold"/>
                                        <p:tgtEl>
                                          <p:spTgt spid="7680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680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76803">
                                            <p:txEl>
                                              <p:pRg st="2" end="2"/>
                                            </p:txEl>
                                          </p:spTgt>
                                        </p:tgtEl>
                                        <p:attrNameLst>
                                          <p:attrName>style.visibility</p:attrName>
                                        </p:attrNameLst>
                                      </p:cBhvr>
                                      <p:to>
                                        <p:strVal val="visible"/>
                                      </p:to>
                                    </p:set>
                                    <p:anim calcmode="lin" valueType="num">
                                      <p:cBhvr additive="base">
                                        <p:cTn id="19" dur="500" fill="hold"/>
                                        <p:tgtEl>
                                          <p:spTgt spid="7680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680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058" name="Rectangle 2"/>
          <p:cNvSpPr>
            <a:spLocks noGrp="1" noChangeArrowheads="1"/>
          </p:cNvSpPr>
          <p:nvPr>
            <p:ph type="title"/>
          </p:nvPr>
        </p:nvSpPr>
        <p:spPr>
          <a:xfrm>
            <a:off x="4572001" y="601744"/>
            <a:ext cx="6781800" cy="1338696"/>
          </a:xfrm>
        </p:spPr>
        <p:txBody>
          <a:bodyPr>
            <a:normAutofit/>
          </a:bodyPr>
          <a:lstStyle/>
          <a:p>
            <a:pPr eaLnBrk="1" hangingPunct="1"/>
            <a:r>
              <a:rPr lang="en-GB" altLang="en-US" dirty="0">
                <a:latin typeface="Arial" panose="020B0604020202020204" pitchFamily="34" charset="0"/>
                <a:cs typeface="Arial" panose="020B0604020202020204" pitchFamily="34" charset="0"/>
              </a:rPr>
              <a:t>Project Champion</a:t>
            </a:r>
          </a:p>
        </p:txBody>
      </p:sp>
      <p:pic>
        <p:nvPicPr>
          <p:cNvPr id="45061" name="Picture 45060" descr="Person holding a puzzle piece">
            <a:extLst>
              <a:ext uri="{FF2B5EF4-FFF2-40B4-BE49-F238E27FC236}">
                <a16:creationId xmlns:a16="http://schemas.microsoft.com/office/drawing/2014/main" id="{7E793B1F-2411-9402-B173-47196BA4B166}"/>
              </a:ext>
            </a:extLst>
          </p:cNvPr>
          <p:cNvPicPr>
            <a:picLocks noChangeAspect="1"/>
          </p:cNvPicPr>
          <p:nvPr/>
        </p:nvPicPr>
        <p:blipFill rotWithShape="1">
          <a:blip r:embed="rId3"/>
          <a:srcRect l="31616" r="31291" b="-1"/>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45059" name="Rectangle 3"/>
          <p:cNvSpPr>
            <a:spLocks noGrp="1" noChangeArrowheads="1"/>
          </p:cNvSpPr>
          <p:nvPr>
            <p:ph type="body" idx="1"/>
          </p:nvPr>
        </p:nvSpPr>
        <p:spPr>
          <a:xfrm>
            <a:off x="4572001" y="2201958"/>
            <a:ext cx="6781800" cy="3900730"/>
          </a:xfrm>
        </p:spPr>
        <p:txBody>
          <a:bodyPr anchor="t">
            <a:normAutofit/>
          </a:bodyPr>
          <a:lstStyle/>
          <a:p>
            <a:pPr eaLnBrk="1" hangingPunct="1"/>
            <a:r>
              <a:rPr lang="en-GB" altLang="en-US" sz="2000">
                <a:latin typeface="Arial" panose="020B0604020202020204" pitchFamily="34" charset="0"/>
                <a:cs typeface="Arial" panose="020B0604020202020204" pitchFamily="34" charset="0"/>
              </a:rPr>
              <a:t>Person in a high position in the organisation who strongly supports the project.</a:t>
            </a:r>
          </a:p>
          <a:p>
            <a:pPr eaLnBrk="1" hangingPunct="1"/>
            <a:endParaRPr lang="en-GB" altLang="en-US" sz="2000">
              <a:latin typeface="Arial" panose="020B0604020202020204" pitchFamily="34" charset="0"/>
              <a:cs typeface="Arial" panose="020B0604020202020204" pitchFamily="34" charset="0"/>
            </a:endParaRPr>
          </a:p>
          <a:p>
            <a:pPr eaLnBrk="1" hangingPunct="1"/>
            <a:r>
              <a:rPr lang="en-GB" altLang="en-US" sz="2000">
                <a:latin typeface="Arial" panose="020B0604020202020204" pitchFamily="34" charset="0"/>
                <a:cs typeface="Arial" panose="020B0604020202020204" pitchFamily="34" charset="0"/>
              </a:rPr>
              <a:t>Very important to have one if at all possible.</a:t>
            </a:r>
          </a:p>
          <a:p>
            <a:pPr eaLnBrk="1" hangingPunct="1"/>
            <a:r>
              <a:rPr lang="en-GB" altLang="en-US" sz="2000">
                <a:latin typeface="Arial" panose="020B0604020202020204" pitchFamily="34" charset="0"/>
                <a:cs typeface="Arial" panose="020B0604020202020204" pitchFamily="34" charset="0"/>
              </a:rPr>
              <a:t>Likely to be, but not always, your line manager</a:t>
            </a:r>
          </a:p>
        </p:txBody>
      </p:sp>
    </p:spTree>
    <p:extLst>
      <p:ext uri="{BB962C8B-B14F-4D97-AF65-F5344CB8AC3E}">
        <p14:creationId xmlns:p14="http://schemas.microsoft.com/office/powerpoint/2010/main" val="7412789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082" name="Rectangle 2"/>
          <p:cNvSpPr>
            <a:spLocks noGrp="1" noChangeArrowheads="1"/>
          </p:cNvSpPr>
          <p:nvPr>
            <p:ph type="title"/>
          </p:nvPr>
        </p:nvSpPr>
        <p:spPr>
          <a:xfrm>
            <a:off x="4572001" y="601744"/>
            <a:ext cx="6781800" cy="1338696"/>
          </a:xfrm>
        </p:spPr>
        <p:txBody>
          <a:bodyPr>
            <a:normAutofit/>
          </a:bodyPr>
          <a:lstStyle/>
          <a:p>
            <a:pPr eaLnBrk="1" hangingPunct="1">
              <a:lnSpc>
                <a:spcPct val="90000"/>
              </a:lnSpc>
            </a:pPr>
            <a:r>
              <a:rPr lang="en-GB" altLang="en-US" dirty="0">
                <a:latin typeface="Arial" panose="020B0604020202020204" pitchFamily="34" charset="0"/>
                <a:cs typeface="Arial" panose="020B0604020202020204" pitchFamily="34" charset="0"/>
              </a:rPr>
              <a:t>Finding a Project Champion</a:t>
            </a:r>
            <a:endParaRPr lang="en-GB" altLang="en-US">
              <a:latin typeface="Arial" panose="020B0604020202020204" pitchFamily="34" charset="0"/>
              <a:cs typeface="Arial" panose="020B0604020202020204" pitchFamily="34" charset="0"/>
            </a:endParaRPr>
          </a:p>
        </p:txBody>
      </p:sp>
      <p:pic>
        <p:nvPicPr>
          <p:cNvPr id="46085" name="Picture 46084" descr="One in a crowd">
            <a:extLst>
              <a:ext uri="{FF2B5EF4-FFF2-40B4-BE49-F238E27FC236}">
                <a16:creationId xmlns:a16="http://schemas.microsoft.com/office/drawing/2014/main" id="{8252C4A6-B45F-BBB2-AB9F-5243A3F5A8A3}"/>
              </a:ext>
            </a:extLst>
          </p:cNvPr>
          <p:cNvPicPr>
            <a:picLocks noChangeAspect="1"/>
          </p:cNvPicPr>
          <p:nvPr/>
        </p:nvPicPr>
        <p:blipFill rotWithShape="1">
          <a:blip r:embed="rId3"/>
          <a:srcRect l="33564" r="25374"/>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46083" name="Rectangle 3"/>
          <p:cNvSpPr>
            <a:spLocks noGrp="1" noChangeArrowheads="1"/>
          </p:cNvSpPr>
          <p:nvPr>
            <p:ph type="body" idx="1"/>
          </p:nvPr>
        </p:nvSpPr>
        <p:spPr>
          <a:xfrm>
            <a:off x="4572001" y="2201958"/>
            <a:ext cx="6781800" cy="3900730"/>
          </a:xfrm>
        </p:spPr>
        <p:txBody>
          <a:bodyPr anchor="t">
            <a:normAutofit/>
          </a:bodyPr>
          <a:lstStyle/>
          <a:p>
            <a:pPr eaLnBrk="1" hangingPunct="1">
              <a:buFontTx/>
              <a:buNone/>
            </a:pPr>
            <a:r>
              <a:rPr lang="en-GB" altLang="en-US" sz="2000">
                <a:latin typeface="Arial" panose="020B0604020202020204" pitchFamily="34" charset="0"/>
                <a:cs typeface="Arial" panose="020B0604020202020204" pitchFamily="34" charset="0"/>
              </a:rPr>
              <a:t>They must have:</a:t>
            </a:r>
          </a:p>
          <a:p>
            <a:pPr eaLnBrk="1" hangingPunct="1"/>
            <a:endParaRPr lang="en-GB" altLang="en-US" sz="2000">
              <a:latin typeface="Arial" panose="020B0604020202020204" pitchFamily="34" charset="0"/>
              <a:cs typeface="Arial" panose="020B0604020202020204" pitchFamily="34" charset="0"/>
            </a:endParaRPr>
          </a:p>
          <a:p>
            <a:pPr lvl="1" eaLnBrk="1" hangingPunct="1"/>
            <a:r>
              <a:rPr lang="en-GB" altLang="en-US" sz="2000">
                <a:latin typeface="Arial" panose="020B0604020202020204" pitchFamily="34" charset="0"/>
                <a:cs typeface="Arial" panose="020B0604020202020204" pitchFamily="34" charset="0"/>
              </a:rPr>
              <a:t>Sufficient power and authority to resolve conflicts over resources, schedules and technical issues,</a:t>
            </a:r>
          </a:p>
          <a:p>
            <a:pPr lvl="1" eaLnBrk="1" hangingPunct="1"/>
            <a:r>
              <a:rPr lang="en-GB" altLang="en-US" sz="2000">
                <a:latin typeface="Arial" panose="020B0604020202020204" pitchFamily="34" charset="0"/>
                <a:cs typeface="Arial" panose="020B0604020202020204" pitchFamily="34" charset="0"/>
              </a:rPr>
              <a:t>Keen interest in the results your project will produce</a:t>
            </a:r>
          </a:p>
          <a:p>
            <a:pPr lvl="1" eaLnBrk="1" hangingPunct="1"/>
            <a:r>
              <a:rPr lang="en-GB" altLang="en-US" sz="2000">
                <a:latin typeface="Arial" panose="020B0604020202020204" pitchFamily="34" charset="0"/>
                <a:cs typeface="Arial" panose="020B0604020202020204" pitchFamily="34" charset="0"/>
              </a:rPr>
              <a:t>A willingness to have their name cited as a strong supporter of your project</a:t>
            </a:r>
          </a:p>
          <a:p>
            <a:pPr lvl="1" eaLnBrk="1" hangingPunct="1"/>
            <a:endParaRPr lang="en-GB" altLang="en-US" sz="2000"/>
          </a:p>
        </p:txBody>
      </p:sp>
    </p:spTree>
    <p:extLst>
      <p:ext uri="{BB962C8B-B14F-4D97-AF65-F5344CB8AC3E}">
        <p14:creationId xmlns:p14="http://schemas.microsoft.com/office/powerpoint/2010/main" val="22567323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106" name="Rectangle 2"/>
          <p:cNvSpPr>
            <a:spLocks noGrp="1" noChangeArrowheads="1"/>
          </p:cNvSpPr>
          <p:nvPr>
            <p:ph type="title"/>
          </p:nvPr>
        </p:nvSpPr>
        <p:spPr>
          <a:xfrm>
            <a:off x="838200" y="365125"/>
            <a:ext cx="10515600" cy="1325563"/>
          </a:xfrm>
        </p:spPr>
        <p:txBody>
          <a:bodyPr>
            <a:normAutofit/>
          </a:bodyPr>
          <a:lstStyle/>
          <a:p>
            <a:pPr eaLnBrk="1" hangingPunct="1"/>
            <a:r>
              <a:rPr lang="en-GB" altLang="en-US" sz="5400">
                <a:latin typeface="Arial" panose="020B0604020202020204" pitchFamily="34" charset="0"/>
                <a:cs typeface="Arial" panose="020B0604020202020204" pitchFamily="34" charset="0"/>
              </a:rPr>
              <a:t>When to Involve Them</a:t>
            </a:r>
          </a:p>
        </p:txBody>
      </p:sp>
      <p:sp>
        <p:nvSpPr>
          <p:cNvPr id="138"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899" name="Rectangle 3"/>
          <p:cNvSpPr>
            <a:spLocks noGrp="1" noChangeArrowheads="1"/>
          </p:cNvSpPr>
          <p:nvPr>
            <p:ph type="body" idx="1"/>
          </p:nvPr>
        </p:nvSpPr>
        <p:spPr>
          <a:xfrm>
            <a:off x="838200" y="1929384"/>
            <a:ext cx="10515600" cy="4251960"/>
          </a:xfrm>
        </p:spPr>
        <p:txBody>
          <a:bodyPr>
            <a:normAutofit/>
          </a:bodyPr>
          <a:lstStyle/>
          <a:p>
            <a:pPr eaLnBrk="1" hangingPunct="1"/>
            <a:r>
              <a:rPr lang="en-GB" altLang="en-US" sz="2200" b="1">
                <a:latin typeface="Arial" panose="020B0604020202020204" pitchFamily="34" charset="0"/>
                <a:cs typeface="Arial" panose="020B0604020202020204" pitchFamily="34" charset="0"/>
              </a:rPr>
              <a:t>Drivers</a:t>
            </a:r>
            <a:r>
              <a:rPr lang="en-GB" altLang="en-US" sz="2200">
                <a:latin typeface="Arial" panose="020B0604020202020204" pitchFamily="34" charset="0"/>
                <a:cs typeface="Arial" panose="020B0604020202020204" pitchFamily="34" charset="0"/>
              </a:rPr>
              <a:t> –  highest involvement at the conception definition and evaluation stages.</a:t>
            </a:r>
          </a:p>
          <a:p>
            <a:pPr eaLnBrk="1" hangingPunct="1"/>
            <a:endParaRPr lang="en-GB" altLang="en-US" sz="2200">
              <a:latin typeface="Arial" panose="020B0604020202020204" pitchFamily="34" charset="0"/>
              <a:cs typeface="Arial" panose="020B0604020202020204" pitchFamily="34" charset="0"/>
            </a:endParaRPr>
          </a:p>
          <a:p>
            <a:pPr eaLnBrk="1" hangingPunct="1"/>
            <a:r>
              <a:rPr lang="en-GB" altLang="en-US" sz="2200" b="1">
                <a:latin typeface="Arial" panose="020B0604020202020204" pitchFamily="34" charset="0"/>
                <a:cs typeface="Arial" panose="020B0604020202020204" pitchFamily="34" charset="0"/>
              </a:rPr>
              <a:t>Supporters</a:t>
            </a:r>
            <a:r>
              <a:rPr lang="en-GB" altLang="en-US" sz="2200">
                <a:latin typeface="Arial" panose="020B0604020202020204" pitchFamily="34" charset="0"/>
                <a:cs typeface="Arial" panose="020B0604020202020204" pitchFamily="34" charset="0"/>
              </a:rPr>
              <a:t> –  moderate involvement at the conception stage.  Higher involvement during the rest of the project. Unless supporters are involved in trying to generate income for the project in which case they need high involvement during early stages.</a:t>
            </a:r>
          </a:p>
          <a:p>
            <a:pPr eaLnBrk="1" hangingPunct="1"/>
            <a:r>
              <a:rPr lang="en-GB" altLang="en-US" sz="2200" b="1">
                <a:latin typeface="Arial" panose="020B0604020202020204" pitchFamily="34" charset="0"/>
                <a:cs typeface="Arial" panose="020B0604020202020204" pitchFamily="34" charset="0"/>
              </a:rPr>
              <a:t>Observers</a:t>
            </a:r>
            <a:r>
              <a:rPr lang="en-GB" altLang="en-US" sz="2200">
                <a:latin typeface="Arial" panose="020B0604020202020204" pitchFamily="34" charset="0"/>
                <a:cs typeface="Arial" panose="020B0604020202020204" pitchFamily="34" charset="0"/>
              </a:rPr>
              <a:t> – minimal involvement during the whole the project? </a:t>
            </a:r>
            <a:r>
              <a:rPr lang="en-GB" altLang="en-US" sz="2200" b="1">
                <a:latin typeface="Arial" panose="020B0604020202020204" pitchFamily="34" charset="0"/>
                <a:cs typeface="Arial" panose="020B0604020202020204" pitchFamily="34" charset="0"/>
              </a:rPr>
              <a:t>Possibly; it depends on your project.</a:t>
            </a:r>
          </a:p>
        </p:txBody>
      </p:sp>
    </p:spTree>
    <p:extLst>
      <p:ext uri="{BB962C8B-B14F-4D97-AF65-F5344CB8AC3E}">
        <p14:creationId xmlns:p14="http://schemas.microsoft.com/office/powerpoint/2010/main" val="106808228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8089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80899">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8089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0899" grpId="0" build="p"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130" name="Rectangle 2"/>
          <p:cNvSpPr>
            <a:spLocks noGrp="1" noChangeArrowheads="1"/>
          </p:cNvSpPr>
          <p:nvPr>
            <p:ph type="title"/>
          </p:nvPr>
        </p:nvSpPr>
        <p:spPr>
          <a:xfrm>
            <a:off x="838200" y="556995"/>
            <a:ext cx="10515600" cy="1133693"/>
          </a:xfrm>
        </p:spPr>
        <p:txBody>
          <a:bodyPr>
            <a:normAutofit/>
          </a:bodyPr>
          <a:lstStyle/>
          <a:p>
            <a:pPr eaLnBrk="1" hangingPunct="1"/>
            <a:r>
              <a:rPr lang="en-GB" altLang="en-US" sz="5200">
                <a:latin typeface="Arial" panose="020B0604020202020204" pitchFamily="34" charset="0"/>
                <a:cs typeface="Arial" panose="020B0604020202020204" pitchFamily="34" charset="0"/>
              </a:rPr>
              <a:t>How to Involve your Audience</a:t>
            </a:r>
            <a:r>
              <a:rPr lang="en-GB" altLang="en-US" sz="5200"/>
              <a:t>?</a:t>
            </a:r>
          </a:p>
        </p:txBody>
      </p:sp>
      <p:graphicFrame>
        <p:nvGraphicFramePr>
          <p:cNvPr id="48133" name="Rectangle 3">
            <a:extLst>
              <a:ext uri="{FF2B5EF4-FFF2-40B4-BE49-F238E27FC236}">
                <a16:creationId xmlns:a16="http://schemas.microsoft.com/office/drawing/2014/main" id="{463FD6F5-1677-C2D4-27EF-84D735BD25E8}"/>
              </a:ext>
            </a:extLst>
          </p:cNvPr>
          <p:cNvGraphicFramePr/>
          <p:nvPr>
            <p:extLst>
              <p:ext uri="{D42A27DB-BD31-4B8C-83A1-F6EECF244321}">
                <p14:modId xmlns:p14="http://schemas.microsoft.com/office/powerpoint/2010/main" val="68442092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145920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solidFill>
            <a:srgbClr val="FFFF66"/>
          </a:solidFill>
        </p:spPr>
        <p:txBody>
          <a:bodyPr/>
          <a:lstStyle/>
          <a:p>
            <a:pPr eaLnBrk="1" hangingPunct="1"/>
            <a:r>
              <a:rPr lang="en-GB" altLang="en-US" sz="3400" dirty="0">
                <a:solidFill>
                  <a:srgbClr val="FF0000"/>
                </a:solidFill>
                <a:latin typeface="Arial" panose="020B0604020202020204" pitchFamily="34" charset="0"/>
                <a:cs typeface="Arial" panose="020B0604020202020204" pitchFamily="34" charset="0"/>
              </a:rPr>
              <a:t>In terms of your project begin to -Categorise Your Audience</a:t>
            </a:r>
          </a:p>
        </p:txBody>
      </p:sp>
      <p:sp>
        <p:nvSpPr>
          <p:cNvPr id="172035" name="Rectangle 3"/>
          <p:cNvSpPr>
            <a:spLocks noGrp="1" noChangeArrowheads="1"/>
          </p:cNvSpPr>
          <p:nvPr>
            <p:ph type="body" idx="1"/>
          </p:nvPr>
        </p:nvSpPr>
        <p:spPr/>
        <p:txBody>
          <a:bodyPr/>
          <a:lstStyle/>
          <a:p>
            <a:pPr eaLnBrk="1" hangingPunct="1"/>
            <a:r>
              <a:rPr lang="en-GB" altLang="en-US" dirty="0">
                <a:latin typeface="Arial" panose="020B0604020202020204" pitchFamily="34" charset="0"/>
                <a:cs typeface="Arial" panose="020B0604020202020204" pitchFamily="34" charset="0"/>
              </a:rPr>
              <a:t>Categorise audience as </a:t>
            </a:r>
            <a:r>
              <a:rPr lang="en-GB" altLang="en-US" dirty="0">
                <a:solidFill>
                  <a:srgbClr val="0070C0"/>
                </a:solidFill>
                <a:latin typeface="Arial" panose="020B0604020202020204" pitchFamily="34" charset="0"/>
                <a:cs typeface="Arial" panose="020B0604020202020204" pitchFamily="34" charset="0"/>
              </a:rPr>
              <a:t>internal</a:t>
            </a:r>
            <a:r>
              <a:rPr lang="en-GB" altLang="en-US" dirty="0">
                <a:latin typeface="Arial" panose="020B0604020202020204" pitchFamily="34" charset="0"/>
                <a:cs typeface="Arial" panose="020B0604020202020204" pitchFamily="34" charset="0"/>
              </a:rPr>
              <a:t> or </a:t>
            </a:r>
            <a:r>
              <a:rPr lang="en-GB" altLang="en-US" dirty="0">
                <a:solidFill>
                  <a:srgbClr val="0070C0"/>
                </a:solidFill>
                <a:latin typeface="Arial" panose="020B0604020202020204" pitchFamily="34" charset="0"/>
                <a:cs typeface="Arial" panose="020B0604020202020204" pitchFamily="34" charset="0"/>
              </a:rPr>
              <a:t>external</a:t>
            </a:r>
          </a:p>
          <a:p>
            <a:pPr eaLnBrk="1" hangingPunct="1"/>
            <a:r>
              <a:rPr lang="en-GB" altLang="en-US" dirty="0">
                <a:latin typeface="Arial" panose="020B0604020202020204" pitchFamily="34" charset="0"/>
                <a:cs typeface="Arial" panose="020B0604020202020204" pitchFamily="34" charset="0"/>
              </a:rPr>
              <a:t>Categorise audience as a </a:t>
            </a:r>
            <a:r>
              <a:rPr lang="en-GB" altLang="en-US" dirty="0">
                <a:solidFill>
                  <a:srgbClr val="0070C0"/>
                </a:solidFill>
                <a:latin typeface="Arial" panose="020B0604020202020204" pitchFamily="34" charset="0"/>
                <a:cs typeface="Arial" panose="020B0604020202020204" pitchFamily="34" charset="0"/>
              </a:rPr>
              <a:t>driver</a:t>
            </a:r>
            <a:r>
              <a:rPr lang="en-GB" altLang="en-US" dirty="0">
                <a:latin typeface="Arial" panose="020B0604020202020204" pitchFamily="34" charset="0"/>
                <a:cs typeface="Arial" panose="020B0604020202020204" pitchFamily="34" charset="0"/>
              </a:rPr>
              <a:t>, </a:t>
            </a:r>
            <a:r>
              <a:rPr lang="en-GB" altLang="en-US" dirty="0">
                <a:solidFill>
                  <a:srgbClr val="0070C0"/>
                </a:solidFill>
                <a:latin typeface="Arial" panose="020B0604020202020204" pitchFamily="34" charset="0"/>
                <a:cs typeface="Arial" panose="020B0604020202020204" pitchFamily="34" charset="0"/>
              </a:rPr>
              <a:t>supporter</a:t>
            </a:r>
            <a:r>
              <a:rPr lang="en-GB" altLang="en-US" dirty="0">
                <a:latin typeface="Arial" panose="020B0604020202020204" pitchFamily="34" charset="0"/>
                <a:cs typeface="Arial" panose="020B0604020202020204" pitchFamily="34" charset="0"/>
              </a:rPr>
              <a:t> or </a:t>
            </a:r>
            <a:r>
              <a:rPr lang="en-GB" altLang="en-US" dirty="0">
                <a:solidFill>
                  <a:srgbClr val="0070C0"/>
                </a:solidFill>
                <a:latin typeface="Arial" panose="020B0604020202020204" pitchFamily="34" charset="0"/>
                <a:cs typeface="Arial" panose="020B0604020202020204" pitchFamily="34" charset="0"/>
              </a:rPr>
              <a:t>observer</a:t>
            </a:r>
          </a:p>
          <a:p>
            <a:pPr eaLnBrk="1" hangingPunct="1"/>
            <a:r>
              <a:rPr lang="en-GB" altLang="en-US" dirty="0">
                <a:latin typeface="Arial" panose="020B0604020202020204" pitchFamily="34" charset="0"/>
                <a:cs typeface="Arial" panose="020B0604020202020204" pitchFamily="34" charset="0"/>
              </a:rPr>
              <a:t>Is there a clear project champion</a:t>
            </a:r>
            <a:r>
              <a:rPr lang="en-GB" altLang="en-US" dirty="0"/>
              <a:t>?</a:t>
            </a:r>
          </a:p>
        </p:txBody>
      </p:sp>
    </p:spTree>
    <p:extLst>
      <p:ext uri="{BB962C8B-B14F-4D97-AF65-F5344CB8AC3E}">
        <p14:creationId xmlns:p14="http://schemas.microsoft.com/office/powerpoint/2010/main" val="3029046712"/>
      </p:ext>
    </p:extLst>
  </p:cSld>
  <p:clrMapOvr>
    <a:masterClrMapping/>
  </p:clrMapOvr>
  <p:transition>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72035">
                                            <p:txEl>
                                              <p:pRg st="0" end="0"/>
                                            </p:txEl>
                                          </p:spTgt>
                                        </p:tgtEl>
                                        <p:attrNameLst>
                                          <p:attrName>style.visibility</p:attrName>
                                        </p:attrNameLst>
                                      </p:cBhvr>
                                      <p:to>
                                        <p:strVal val="visible"/>
                                      </p:to>
                                    </p:set>
                                    <p:animEffect transition="in" filter="dissolve">
                                      <p:cBhvr>
                                        <p:cTn id="7" dur="500"/>
                                        <p:tgtEl>
                                          <p:spTgt spid="17203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72035">
                                            <p:txEl>
                                              <p:pRg st="1" end="1"/>
                                            </p:txEl>
                                          </p:spTgt>
                                        </p:tgtEl>
                                        <p:attrNameLst>
                                          <p:attrName>style.visibility</p:attrName>
                                        </p:attrNameLst>
                                      </p:cBhvr>
                                      <p:to>
                                        <p:strVal val="visible"/>
                                      </p:to>
                                    </p:set>
                                    <p:animEffect transition="in" filter="dissolve">
                                      <p:cBhvr>
                                        <p:cTn id="12" dur="500"/>
                                        <p:tgtEl>
                                          <p:spTgt spid="17203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72035">
                                            <p:txEl>
                                              <p:pRg st="2" end="2"/>
                                            </p:txEl>
                                          </p:spTgt>
                                        </p:tgtEl>
                                        <p:attrNameLst>
                                          <p:attrName>style.visibility</p:attrName>
                                        </p:attrNameLst>
                                      </p:cBhvr>
                                      <p:to>
                                        <p:strVal val="visible"/>
                                      </p:to>
                                    </p:set>
                                    <p:animEffect transition="in" filter="dissolve">
                                      <p:cBhvr>
                                        <p:cTn id="17" dur="500"/>
                                        <p:tgtEl>
                                          <p:spTgt spid="17203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2035" grpId="0" build="p" autoUpdateAnimBg="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178" name="Rectangle 2"/>
          <p:cNvSpPr>
            <a:spLocks noGrp="1" noChangeArrowheads="1"/>
          </p:cNvSpPr>
          <p:nvPr>
            <p:ph type="title"/>
          </p:nvPr>
        </p:nvSpPr>
        <p:spPr>
          <a:xfrm>
            <a:off x="836679" y="723898"/>
            <a:ext cx="6002110" cy="1495425"/>
          </a:xfrm>
        </p:spPr>
        <p:txBody>
          <a:bodyPr>
            <a:normAutofit/>
          </a:bodyPr>
          <a:lstStyle/>
          <a:p>
            <a:pPr eaLnBrk="1" hangingPunct="1">
              <a:lnSpc>
                <a:spcPct val="90000"/>
              </a:lnSpc>
            </a:pPr>
            <a:r>
              <a:rPr lang="en-GB" altLang="en-US" sz="2500">
                <a:latin typeface="Arial" panose="020B0604020202020204" pitchFamily="34" charset="0"/>
                <a:cs typeface="Arial" panose="020B0604020202020204" pitchFamily="34" charset="0"/>
              </a:rPr>
              <a:t>Tool &amp; Technique  </a:t>
            </a:r>
            <a:br>
              <a:rPr lang="en-GB" altLang="en-US" sz="2500">
                <a:latin typeface="Arial" panose="020B0604020202020204" pitchFamily="34" charset="0"/>
                <a:cs typeface="Arial" panose="020B0604020202020204" pitchFamily="34" charset="0"/>
              </a:rPr>
            </a:br>
            <a:r>
              <a:rPr lang="en-GB" altLang="en-US" sz="2500">
                <a:latin typeface="Arial" panose="020B0604020202020204" pitchFamily="34" charset="0"/>
                <a:cs typeface="Arial" panose="020B0604020202020204" pitchFamily="34" charset="0"/>
              </a:rPr>
              <a:t>STAKEHOLDER ANALYSIS</a:t>
            </a:r>
            <a:br>
              <a:rPr lang="en-GB" altLang="en-US" sz="2500">
                <a:latin typeface="Arial" panose="020B0604020202020204" pitchFamily="34" charset="0"/>
                <a:cs typeface="Arial" panose="020B0604020202020204" pitchFamily="34" charset="0"/>
              </a:rPr>
            </a:br>
            <a:r>
              <a:rPr lang="en-GB" altLang="en-US" sz="2500">
                <a:latin typeface="Arial" panose="020B0604020202020204" pitchFamily="34" charset="0"/>
                <a:cs typeface="Arial" panose="020B0604020202020204" pitchFamily="34" charset="0"/>
              </a:rPr>
              <a:t>Remember- </a:t>
            </a:r>
            <a:br>
              <a:rPr lang="en-GB" altLang="en-US" sz="2500">
                <a:cs typeface="Arial" panose="020B0604020202020204" pitchFamily="34" charset="0"/>
              </a:rPr>
            </a:br>
            <a:endParaRPr lang="en-GB" altLang="en-US" sz="2500">
              <a:cs typeface="Arial" panose="020B0604020202020204" pitchFamily="34" charset="0"/>
            </a:endParaRPr>
          </a:p>
        </p:txBody>
      </p:sp>
      <p:sp>
        <p:nvSpPr>
          <p:cNvPr id="50179" name="Rectangle 3"/>
          <p:cNvSpPr>
            <a:spLocks noGrp="1" noChangeArrowheads="1"/>
          </p:cNvSpPr>
          <p:nvPr>
            <p:ph type="body" idx="1"/>
          </p:nvPr>
        </p:nvSpPr>
        <p:spPr>
          <a:xfrm>
            <a:off x="836680" y="2405067"/>
            <a:ext cx="6002110" cy="3729034"/>
          </a:xfrm>
        </p:spPr>
        <p:txBody>
          <a:bodyPr>
            <a:normAutofit/>
          </a:bodyPr>
          <a:lstStyle/>
          <a:p>
            <a:pPr eaLnBrk="1" hangingPunct="1">
              <a:buFontTx/>
              <a:buNone/>
            </a:pPr>
            <a:r>
              <a:rPr lang="en-GB" altLang="en-US" sz="2000" b="1" i="1">
                <a:cs typeface="Arial" panose="020B0604020202020204" pitchFamily="34" charset="0"/>
              </a:rPr>
              <a:t> 	</a:t>
            </a:r>
          </a:p>
          <a:p>
            <a:pPr eaLnBrk="1" hangingPunct="1">
              <a:buFontTx/>
              <a:buNone/>
            </a:pPr>
            <a:r>
              <a:rPr lang="en-GB" altLang="en-US" sz="2000" b="1" i="1">
                <a:cs typeface="Arial" panose="020B0604020202020204" pitchFamily="34" charset="0"/>
              </a:rPr>
              <a:t>	</a:t>
            </a:r>
            <a:r>
              <a:rPr lang="en-GB" altLang="en-US" sz="2000">
                <a:latin typeface="Arial" panose="020B0604020202020204" pitchFamily="34" charset="0"/>
                <a:cs typeface="Arial" panose="020B0604020202020204" pitchFamily="34" charset="0"/>
              </a:rPr>
              <a:t>The identification of a project's key stakeholders is essential, also an assessment of their interests and the ways in which these interests affect the project and its viability is of crucial interest to you</a:t>
            </a:r>
            <a:r>
              <a:rPr lang="en-GB" altLang="en-US" sz="2000">
                <a:cs typeface="Arial" panose="020B0604020202020204" pitchFamily="34" charset="0"/>
              </a:rPr>
              <a:t>.</a:t>
            </a:r>
          </a:p>
          <a:p>
            <a:pPr eaLnBrk="1" hangingPunct="1">
              <a:buFontTx/>
              <a:buNone/>
            </a:pPr>
            <a:endParaRPr lang="en-GB" altLang="en-US" sz="2000"/>
          </a:p>
          <a:p>
            <a:pPr eaLnBrk="1" hangingPunct="1">
              <a:buFontTx/>
              <a:buNone/>
            </a:pPr>
            <a:endParaRPr lang="en-GB" altLang="en-US" sz="2000"/>
          </a:p>
        </p:txBody>
      </p:sp>
      <p:pic>
        <p:nvPicPr>
          <p:cNvPr id="50183" name="Picture 50180" descr="Person watching empty phone">
            <a:extLst>
              <a:ext uri="{FF2B5EF4-FFF2-40B4-BE49-F238E27FC236}">
                <a16:creationId xmlns:a16="http://schemas.microsoft.com/office/drawing/2014/main" id="{D8E65BC5-210C-EDBE-B00F-A45AC9C5685C}"/>
              </a:ext>
            </a:extLst>
          </p:cNvPr>
          <p:cNvPicPr>
            <a:picLocks noChangeAspect="1"/>
          </p:cNvPicPr>
          <p:nvPr/>
        </p:nvPicPr>
        <p:blipFill rotWithShape="1">
          <a:blip r:embed="rId3"/>
          <a:srcRect l="41283" r="10123" b="-1"/>
          <a:stretch/>
        </p:blipFill>
        <p:spPr>
          <a:xfrm>
            <a:off x="7199440" y="10"/>
            <a:ext cx="4992560" cy="6857990"/>
          </a:xfrm>
          <a:prstGeom prst="rect">
            <a:avLst/>
          </a:prstGeom>
          <a:effectLst/>
        </p:spPr>
      </p:pic>
    </p:spTree>
    <p:extLst>
      <p:ext uri="{BB962C8B-B14F-4D97-AF65-F5344CB8AC3E}">
        <p14:creationId xmlns:p14="http://schemas.microsoft.com/office/powerpoint/2010/main" val="162235731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250" name="Rectangle 2"/>
          <p:cNvSpPr>
            <a:spLocks noGrp="1" noChangeArrowheads="1"/>
          </p:cNvSpPr>
          <p:nvPr>
            <p:ph type="title"/>
          </p:nvPr>
        </p:nvSpPr>
        <p:spPr>
          <a:xfrm>
            <a:off x="836679" y="723898"/>
            <a:ext cx="6002110" cy="1495425"/>
          </a:xfrm>
        </p:spPr>
        <p:txBody>
          <a:bodyPr>
            <a:normAutofit/>
          </a:bodyPr>
          <a:lstStyle/>
          <a:p>
            <a:pPr eaLnBrk="1" hangingPunct="1">
              <a:lnSpc>
                <a:spcPct val="90000"/>
              </a:lnSpc>
            </a:pPr>
            <a:r>
              <a:rPr lang="en-GB" altLang="en-US" sz="3400">
                <a:latin typeface="Arial" panose="020B0604020202020204" pitchFamily="34" charset="0"/>
                <a:cs typeface="Arial" panose="020B0604020202020204" pitchFamily="34" charset="0"/>
              </a:rPr>
              <a:t>HOW would you conduct a </a:t>
            </a:r>
            <a:br>
              <a:rPr lang="en-GB" altLang="en-US" sz="3400">
                <a:latin typeface="Arial" panose="020B0604020202020204" pitchFamily="34" charset="0"/>
                <a:cs typeface="Arial" panose="020B0604020202020204" pitchFamily="34" charset="0"/>
              </a:rPr>
            </a:br>
            <a:r>
              <a:rPr lang="en-GB" altLang="en-US" sz="3400" b="1">
                <a:latin typeface="Arial" panose="020B0604020202020204" pitchFamily="34" charset="0"/>
                <a:cs typeface="Arial" panose="020B0604020202020204" pitchFamily="34" charset="0"/>
              </a:rPr>
              <a:t>STAKEHOLDER ANALYSIS (4 step approach)</a:t>
            </a:r>
            <a:r>
              <a:rPr lang="en-GB" altLang="en-US" sz="3400">
                <a:latin typeface="Arial" panose="020B0604020202020204" pitchFamily="34" charset="0"/>
                <a:cs typeface="Arial" panose="020B0604020202020204" pitchFamily="34" charset="0"/>
              </a:rPr>
              <a:t> </a:t>
            </a:r>
          </a:p>
        </p:txBody>
      </p:sp>
      <p:sp>
        <p:nvSpPr>
          <p:cNvPr id="53251" name="Rectangle 3"/>
          <p:cNvSpPr>
            <a:spLocks noGrp="1" noChangeArrowheads="1"/>
          </p:cNvSpPr>
          <p:nvPr>
            <p:ph type="body" idx="1"/>
          </p:nvPr>
        </p:nvSpPr>
        <p:spPr>
          <a:xfrm>
            <a:off x="836680" y="2405067"/>
            <a:ext cx="6002110" cy="3729034"/>
          </a:xfrm>
        </p:spPr>
        <p:txBody>
          <a:bodyPr>
            <a:normAutofit/>
          </a:bodyPr>
          <a:lstStyle/>
          <a:p>
            <a:pPr eaLnBrk="1" hangingPunct="1">
              <a:buFontTx/>
              <a:buNone/>
            </a:pPr>
            <a:r>
              <a:rPr lang="en-GB" altLang="en-US" sz="2000" b="1" dirty="0">
                <a:cs typeface="Arial" panose="020B0604020202020204" pitchFamily="34" charset="0"/>
              </a:rPr>
              <a:t>1.</a:t>
            </a:r>
            <a:r>
              <a:rPr lang="en-GB" altLang="en-US" sz="2000" dirty="0">
                <a:cs typeface="Arial" panose="020B0604020202020204" pitchFamily="34" charset="0"/>
              </a:rPr>
              <a:t> </a:t>
            </a:r>
            <a:r>
              <a:rPr lang="en-GB" altLang="en-US" sz="2000" b="1" dirty="0">
                <a:latin typeface="Arial" panose="020B0604020202020204" pitchFamily="34" charset="0"/>
                <a:cs typeface="Arial" panose="020B0604020202020204" pitchFamily="34" charset="0"/>
              </a:rPr>
              <a:t>Draw up a stakeholder table identifying who the stakeholders are.</a:t>
            </a:r>
          </a:p>
          <a:p>
            <a:pPr eaLnBrk="1" hangingPunct="1">
              <a:buFontTx/>
              <a:buNone/>
            </a:pPr>
            <a:r>
              <a:rPr lang="en-GB" altLang="en-US" sz="2000" b="1" dirty="0">
                <a:latin typeface="Arial" panose="020B0604020202020204" pitchFamily="34" charset="0"/>
                <a:cs typeface="Arial" panose="020B0604020202020204" pitchFamily="34" charset="0"/>
              </a:rPr>
              <a:t>2. Assess each stakeholder's importance and their relative power/influence.</a:t>
            </a:r>
          </a:p>
          <a:p>
            <a:pPr eaLnBrk="1" hangingPunct="1"/>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E.g</a:t>
            </a:r>
            <a:r>
              <a:rPr lang="en-GB" altLang="en-US" sz="2000" dirty="0">
                <a:latin typeface="Arial" panose="020B0604020202020204" pitchFamily="34" charset="0"/>
                <a:cs typeface="Arial" panose="020B0604020202020204" pitchFamily="34" charset="0"/>
              </a:rPr>
              <a:t> high importance but low influence, or low importance but high influence.   </a:t>
            </a:r>
          </a:p>
          <a:p>
            <a:pPr eaLnBrk="1" hangingPunct="1"/>
            <a:r>
              <a:rPr lang="en-GB" altLang="en-US" sz="2000" dirty="0">
                <a:latin typeface="Arial" panose="020B0604020202020204" pitchFamily="34" charset="0"/>
                <a:cs typeface="Arial" panose="020B0604020202020204" pitchFamily="34" charset="0"/>
              </a:rPr>
              <a:t> Can rank/rate each stakeholder's importance from     0 (zero importance) to 10 (vital). </a:t>
            </a:r>
          </a:p>
          <a:p>
            <a:pPr eaLnBrk="1" hangingPunct="1"/>
            <a:r>
              <a:rPr lang="en-GB" altLang="en-US" sz="2000" dirty="0">
                <a:latin typeface="Arial" panose="020B0604020202020204" pitchFamily="34" charset="0"/>
                <a:cs typeface="Arial" panose="020B0604020202020204" pitchFamily="34" charset="0"/>
              </a:rPr>
              <a:t>Could rank from A to Z </a:t>
            </a:r>
          </a:p>
        </p:txBody>
      </p:sp>
      <p:pic>
        <p:nvPicPr>
          <p:cNvPr id="53253" name="Picture 53252" descr="3D rendering of game pieces tied together with a rope">
            <a:extLst>
              <a:ext uri="{FF2B5EF4-FFF2-40B4-BE49-F238E27FC236}">
                <a16:creationId xmlns:a16="http://schemas.microsoft.com/office/drawing/2014/main" id="{FCA3EE59-1D81-E6EA-3519-BC50EC9A5B23}"/>
              </a:ext>
            </a:extLst>
          </p:cNvPr>
          <p:cNvPicPr>
            <a:picLocks noChangeAspect="1"/>
          </p:cNvPicPr>
          <p:nvPr/>
        </p:nvPicPr>
        <p:blipFill rotWithShape="1">
          <a:blip r:embed="rId3"/>
          <a:srcRect l="9615" r="35786"/>
          <a:stretch/>
        </p:blipFill>
        <p:spPr>
          <a:xfrm>
            <a:off x="7199440" y="10"/>
            <a:ext cx="4992560" cy="6857990"/>
          </a:xfrm>
          <a:prstGeom prst="rect">
            <a:avLst/>
          </a:prstGeom>
          <a:effectLst/>
        </p:spPr>
      </p:pic>
    </p:spTree>
    <p:extLst>
      <p:ext uri="{BB962C8B-B14F-4D97-AF65-F5344CB8AC3E}">
        <p14:creationId xmlns:p14="http://schemas.microsoft.com/office/powerpoint/2010/main" val="26024194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274" name="Rectangle 2"/>
          <p:cNvSpPr>
            <a:spLocks noGrp="1" noChangeArrowheads="1"/>
          </p:cNvSpPr>
          <p:nvPr>
            <p:ph type="title"/>
          </p:nvPr>
        </p:nvSpPr>
        <p:spPr>
          <a:xfrm>
            <a:off x="836679" y="723898"/>
            <a:ext cx="6002110" cy="1495425"/>
          </a:xfrm>
        </p:spPr>
        <p:txBody>
          <a:bodyPr>
            <a:normAutofit/>
          </a:bodyPr>
          <a:lstStyle/>
          <a:p>
            <a:pPr eaLnBrk="1" hangingPunct="1">
              <a:lnSpc>
                <a:spcPct val="90000"/>
              </a:lnSpc>
            </a:pPr>
            <a:r>
              <a:rPr lang="en-GB" altLang="en-US" sz="3400" b="1">
                <a:latin typeface="Arial" panose="020B0604020202020204" pitchFamily="34" charset="0"/>
                <a:cs typeface="Arial" panose="020B0604020202020204" pitchFamily="34" charset="0"/>
              </a:rPr>
              <a:t>STAKEHOLDER ANALYSIS</a:t>
            </a:r>
            <a:r>
              <a:rPr lang="en-GB" altLang="en-US" sz="3400">
                <a:latin typeface="Arial" panose="020B0604020202020204" pitchFamily="34" charset="0"/>
                <a:cs typeface="Arial" panose="020B0604020202020204" pitchFamily="34" charset="0"/>
              </a:rPr>
              <a:t> - HOW TO</a:t>
            </a:r>
            <a:br>
              <a:rPr lang="en-GB" altLang="en-US" sz="3400">
                <a:latin typeface="Arial" panose="020B0604020202020204" pitchFamily="34" charset="0"/>
                <a:cs typeface="Arial" panose="020B0604020202020204" pitchFamily="34" charset="0"/>
              </a:rPr>
            </a:br>
            <a:endParaRPr lang="en-GB" altLang="en-US" sz="3400">
              <a:latin typeface="Arial" panose="020B0604020202020204" pitchFamily="34" charset="0"/>
              <a:cs typeface="Arial" panose="020B0604020202020204" pitchFamily="34" charset="0"/>
            </a:endParaRPr>
          </a:p>
        </p:txBody>
      </p:sp>
      <p:sp>
        <p:nvSpPr>
          <p:cNvPr id="54275" name="Rectangle 3"/>
          <p:cNvSpPr>
            <a:spLocks noGrp="1" noChangeArrowheads="1"/>
          </p:cNvSpPr>
          <p:nvPr>
            <p:ph type="body" idx="1"/>
          </p:nvPr>
        </p:nvSpPr>
        <p:spPr>
          <a:xfrm>
            <a:off x="836680" y="2405067"/>
            <a:ext cx="6002110" cy="3729034"/>
          </a:xfrm>
        </p:spPr>
        <p:txBody>
          <a:bodyPr>
            <a:normAutofit/>
          </a:bodyPr>
          <a:lstStyle/>
          <a:p>
            <a:pPr eaLnBrk="1" hangingPunct="1">
              <a:buFontTx/>
              <a:buNone/>
            </a:pPr>
            <a:r>
              <a:rPr lang="en-GB" altLang="en-US" sz="2000" b="1" dirty="0">
                <a:latin typeface="Arial" panose="020B0604020202020204" pitchFamily="34" charset="0"/>
                <a:cs typeface="Arial" panose="020B0604020202020204" pitchFamily="34" charset="0"/>
              </a:rPr>
              <a:t>3.</a:t>
            </a:r>
            <a:r>
              <a:rPr lang="en-GB" altLang="en-US" sz="2000" dirty="0">
                <a:latin typeface="Arial" panose="020B0604020202020204" pitchFamily="34" charset="0"/>
                <a:cs typeface="Arial" panose="020B0604020202020204" pitchFamily="34" charset="0"/>
              </a:rPr>
              <a:t> </a:t>
            </a:r>
            <a:r>
              <a:rPr lang="en-GB" altLang="en-US" sz="2000" b="1" dirty="0">
                <a:latin typeface="Arial" panose="020B0604020202020204" pitchFamily="34" charset="0"/>
                <a:cs typeface="Arial" panose="020B0604020202020204" pitchFamily="34" charset="0"/>
              </a:rPr>
              <a:t>Identify risks and assumptions which will affect the project's success.</a:t>
            </a:r>
          </a:p>
          <a:p>
            <a:pPr marL="0" indent="0" eaLnBrk="1" hangingPunct="1">
              <a:buNone/>
            </a:pPr>
            <a:r>
              <a:rPr lang="en-GB" altLang="en-US" sz="2000" dirty="0">
                <a:latin typeface="Arial" panose="020B0604020202020204" pitchFamily="34" charset="0"/>
                <a:cs typeface="Arial" panose="020B0604020202020204" pitchFamily="34" charset="0"/>
              </a:rPr>
              <a:t>What do we assume each stakeholder's response is if the project is successful or not?</a:t>
            </a:r>
          </a:p>
          <a:p>
            <a:pPr marL="0" indent="0" eaLnBrk="1" hangingPunct="1">
              <a:buNone/>
            </a:pPr>
            <a:endParaRPr lang="en-GB" altLang="en-US" sz="2000" dirty="0">
              <a:latin typeface="Arial" panose="020B0604020202020204" pitchFamily="34" charset="0"/>
              <a:cs typeface="Arial" panose="020B0604020202020204" pitchFamily="34" charset="0"/>
            </a:endParaRPr>
          </a:p>
          <a:p>
            <a:pPr marL="0" indent="0" eaLnBrk="1" hangingPunct="1">
              <a:buNone/>
            </a:pPr>
            <a:r>
              <a:rPr lang="en-GB" altLang="en-US" sz="2000" dirty="0">
                <a:latin typeface="Arial" panose="020B0604020202020204" pitchFamily="34" charset="0"/>
                <a:cs typeface="Arial" panose="020B0604020202020204" pitchFamily="34" charset="0"/>
              </a:rPr>
              <a:t>4. </a:t>
            </a:r>
            <a:r>
              <a:rPr lang="en-GB" altLang="en-US" sz="2000" b="1" dirty="0">
                <a:latin typeface="Arial" panose="020B0604020202020204" pitchFamily="34" charset="0"/>
                <a:cs typeface="Arial" panose="020B0604020202020204" pitchFamily="34" charset="0"/>
              </a:rPr>
              <a:t>Stakeholders perspective – how are they involved in the project, </a:t>
            </a:r>
            <a:r>
              <a:rPr lang="en-GB" altLang="en-US" sz="2000" b="1" dirty="0">
                <a:solidFill>
                  <a:srgbClr val="FF0000"/>
                </a:solidFill>
                <a:latin typeface="Arial" panose="020B0604020202020204" pitchFamily="34" charset="0"/>
                <a:cs typeface="Arial" panose="020B0604020202020204" pitchFamily="34" charset="0"/>
              </a:rPr>
              <a:t>what are they offering</a:t>
            </a:r>
            <a:r>
              <a:rPr lang="en-GB" altLang="en-US" sz="2000" b="1" dirty="0">
                <a:latin typeface="Arial" panose="020B0604020202020204" pitchFamily="34" charset="0"/>
                <a:cs typeface="Arial" panose="020B0604020202020204" pitchFamily="34" charset="0"/>
              </a:rPr>
              <a:t>, then </a:t>
            </a:r>
            <a:r>
              <a:rPr lang="en-GB" altLang="en-US" sz="2000" b="1" dirty="0">
                <a:solidFill>
                  <a:srgbClr val="FF0000"/>
                </a:solidFill>
                <a:latin typeface="Arial" panose="020B0604020202020204" pitchFamily="34" charset="0"/>
                <a:cs typeface="Arial" panose="020B0604020202020204" pitchFamily="34" charset="0"/>
              </a:rPr>
              <a:t>identify what action </a:t>
            </a:r>
            <a:r>
              <a:rPr lang="en-GB" altLang="en-US" sz="2000" b="1" dirty="0">
                <a:latin typeface="Arial" panose="020B0604020202020204" pitchFamily="34" charset="0"/>
                <a:cs typeface="Arial" panose="020B0604020202020204" pitchFamily="34" charset="0"/>
              </a:rPr>
              <a:t>do we need to take in order to keep them </a:t>
            </a:r>
            <a:r>
              <a:rPr lang="en-GB" altLang="en-US" sz="2000" b="1" dirty="0">
                <a:solidFill>
                  <a:srgbClr val="FF0000"/>
                </a:solidFill>
                <a:latin typeface="Arial" panose="020B0604020202020204" pitchFamily="34" charset="0"/>
                <a:cs typeface="Arial" panose="020B0604020202020204" pitchFamily="34" charset="0"/>
              </a:rPr>
              <a:t>involved/ informed</a:t>
            </a:r>
          </a:p>
          <a:p>
            <a:pPr eaLnBrk="1" hangingPunct="1"/>
            <a:endParaRPr lang="en-GB" altLang="en-US" sz="2000" dirty="0">
              <a:cs typeface="Arial" panose="020B0604020202020204" pitchFamily="34" charset="0"/>
            </a:endParaRPr>
          </a:p>
          <a:p>
            <a:pPr lvl="1" eaLnBrk="1" hangingPunct="1"/>
            <a:endParaRPr lang="en-GB" altLang="en-US" sz="2000" dirty="0"/>
          </a:p>
        </p:txBody>
      </p:sp>
      <p:pic>
        <p:nvPicPr>
          <p:cNvPr id="54277" name="Picture 54276" descr="White arrows going to the red target">
            <a:extLst>
              <a:ext uri="{FF2B5EF4-FFF2-40B4-BE49-F238E27FC236}">
                <a16:creationId xmlns:a16="http://schemas.microsoft.com/office/drawing/2014/main" id="{23993184-2D29-2209-071F-FA262EE43AA4}"/>
              </a:ext>
            </a:extLst>
          </p:cNvPr>
          <p:cNvPicPr>
            <a:picLocks noChangeAspect="1"/>
          </p:cNvPicPr>
          <p:nvPr/>
        </p:nvPicPr>
        <p:blipFill rotWithShape="1">
          <a:blip r:embed="rId3"/>
          <a:srcRect l="43460" r="7946" b="-1"/>
          <a:stretch/>
        </p:blipFill>
        <p:spPr>
          <a:xfrm>
            <a:off x="7199440" y="10"/>
            <a:ext cx="4992560" cy="6857990"/>
          </a:xfrm>
          <a:prstGeom prst="rect">
            <a:avLst/>
          </a:prstGeom>
          <a:effectLst/>
        </p:spPr>
      </p:pic>
    </p:spTree>
    <p:extLst>
      <p:ext uri="{BB962C8B-B14F-4D97-AF65-F5344CB8AC3E}">
        <p14:creationId xmlns:p14="http://schemas.microsoft.com/office/powerpoint/2010/main" val="2803609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pPr eaLnBrk="1" hangingPunct="1"/>
            <a:r>
              <a:rPr lang="en-GB" altLang="en-US" sz="3600" dirty="0">
                <a:latin typeface="Arial" panose="020B0604020202020204" pitchFamily="34" charset="0"/>
                <a:cs typeface="Arial" panose="020B0604020202020204" pitchFamily="34" charset="0"/>
              </a:rPr>
              <a:t>Example - Stakeholder Analysis table</a:t>
            </a:r>
          </a:p>
        </p:txBody>
      </p:sp>
      <p:graphicFrame>
        <p:nvGraphicFramePr>
          <p:cNvPr id="416797" name="Group 29"/>
          <p:cNvGraphicFramePr>
            <a:graphicFrameLocks noGrp="1"/>
          </p:cNvGraphicFramePr>
          <p:nvPr>
            <p:ph idx="1"/>
          </p:nvPr>
        </p:nvGraphicFramePr>
        <p:xfrm>
          <a:off x="2209800" y="1981200"/>
          <a:ext cx="7772400" cy="3619500"/>
        </p:xfrm>
        <a:graphic>
          <a:graphicData uri="http://schemas.openxmlformats.org/drawingml/2006/table">
            <a:tbl>
              <a:tblPr/>
              <a:tblGrid>
                <a:gridCol w="2590800">
                  <a:extLst>
                    <a:ext uri="{9D8B030D-6E8A-4147-A177-3AD203B41FA5}">
                      <a16:colId xmlns:a16="http://schemas.microsoft.com/office/drawing/2014/main" val="20000"/>
                    </a:ext>
                  </a:extLst>
                </a:gridCol>
                <a:gridCol w="2590800">
                  <a:extLst>
                    <a:ext uri="{9D8B030D-6E8A-4147-A177-3AD203B41FA5}">
                      <a16:colId xmlns:a16="http://schemas.microsoft.com/office/drawing/2014/main" val="20001"/>
                    </a:ext>
                  </a:extLst>
                </a:gridCol>
                <a:gridCol w="2590800">
                  <a:extLst>
                    <a:ext uri="{9D8B030D-6E8A-4147-A177-3AD203B41FA5}">
                      <a16:colId xmlns:a16="http://schemas.microsoft.com/office/drawing/2014/main" val="20002"/>
                    </a:ext>
                  </a:extLst>
                </a:gridCol>
              </a:tblGrid>
              <a:tr h="13716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Arial" charset="0"/>
                        </a:rPr>
                        <a:t>Stakeholder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Arial" charset="0"/>
                        </a:rPr>
                        <a:t>What’s their Perspective or Viewpoint?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Arial" charset="0"/>
                        </a:rPr>
                        <a:t>What’s the Likely Impact on Your Project?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1620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0858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52699699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1952625" y="285750"/>
            <a:ext cx="7772400" cy="1143000"/>
          </a:xfrm>
        </p:spPr>
        <p:txBody>
          <a:bodyPr/>
          <a:lstStyle/>
          <a:p>
            <a:pPr eaLnBrk="1" hangingPunct="1"/>
            <a:r>
              <a:rPr lang="en-GB" altLang="en-US" sz="3200" dirty="0">
                <a:latin typeface="Arial" panose="020B0604020202020204" pitchFamily="34" charset="0"/>
                <a:cs typeface="Arial" panose="020B0604020202020204" pitchFamily="34" charset="0"/>
              </a:rPr>
              <a:t>Example - Stakeholder Analysis table</a:t>
            </a:r>
          </a:p>
        </p:txBody>
      </p:sp>
      <p:graphicFrame>
        <p:nvGraphicFramePr>
          <p:cNvPr id="190474" name="Group 1034"/>
          <p:cNvGraphicFramePr>
            <a:graphicFrameLocks noGrp="1"/>
          </p:cNvGraphicFramePr>
          <p:nvPr>
            <p:extLst>
              <p:ext uri="{D42A27DB-BD31-4B8C-83A1-F6EECF244321}">
                <p14:modId xmlns:p14="http://schemas.microsoft.com/office/powerpoint/2010/main" val="2827957977"/>
              </p:ext>
            </p:extLst>
          </p:nvPr>
        </p:nvGraphicFramePr>
        <p:xfrm>
          <a:off x="1828798" y="2057400"/>
          <a:ext cx="6548436" cy="3361185"/>
        </p:xfrm>
        <a:graphic>
          <a:graphicData uri="http://schemas.openxmlformats.org/drawingml/2006/table">
            <a:tbl>
              <a:tblPr/>
              <a:tblGrid>
                <a:gridCol w="2372705">
                  <a:extLst>
                    <a:ext uri="{9D8B030D-6E8A-4147-A177-3AD203B41FA5}">
                      <a16:colId xmlns:a16="http://schemas.microsoft.com/office/drawing/2014/main" val="20000"/>
                    </a:ext>
                  </a:extLst>
                </a:gridCol>
                <a:gridCol w="2261455">
                  <a:extLst>
                    <a:ext uri="{9D8B030D-6E8A-4147-A177-3AD203B41FA5}">
                      <a16:colId xmlns:a16="http://schemas.microsoft.com/office/drawing/2014/main" val="20002"/>
                    </a:ext>
                  </a:extLst>
                </a:gridCol>
                <a:gridCol w="1914276">
                  <a:extLst>
                    <a:ext uri="{9D8B030D-6E8A-4147-A177-3AD203B41FA5}">
                      <a16:colId xmlns:a16="http://schemas.microsoft.com/office/drawing/2014/main" val="20003"/>
                    </a:ext>
                  </a:extLst>
                </a:gridCol>
              </a:tblGrid>
              <a:tr h="130683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200" b="1" i="0" u="none" strike="noStrike" cap="none" normalizeH="0" baseline="0">
                          <a:ln>
                            <a:noFill/>
                          </a:ln>
                          <a:solidFill>
                            <a:schemeClr val="tx1"/>
                          </a:solidFill>
                          <a:effectLst/>
                          <a:latin typeface="Arial" charset="0"/>
                        </a:rPr>
                        <a:t>stakeholder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200" b="1" i="0" u="none" strike="noStrike" cap="none" normalizeH="0" baseline="0" dirty="0">
                          <a:ln>
                            <a:noFill/>
                          </a:ln>
                          <a:solidFill>
                            <a:schemeClr val="tx1"/>
                          </a:solidFill>
                          <a:effectLst/>
                          <a:latin typeface="Arial" charset="0"/>
                        </a:rPr>
                        <a:t>Importance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200" b="1" i="0" u="none" strike="noStrike" cap="none" normalizeH="0" baseline="0">
                          <a:ln>
                            <a:noFill/>
                          </a:ln>
                          <a:solidFill>
                            <a:schemeClr val="tx1"/>
                          </a:solidFill>
                          <a:effectLst/>
                          <a:latin typeface="Arial" charset="0"/>
                        </a:rPr>
                        <a:t>influence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9360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tx1"/>
                          </a:solidFill>
                          <a:effectLst/>
                          <a:latin typeface="Arial" charset="0"/>
                        </a:rPr>
                        <a:t>Customers</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dirty="0">
                        <a:ln>
                          <a:noFill/>
                        </a:ln>
                        <a:solidFill>
                          <a:schemeClr val="tx1"/>
                        </a:solidFill>
                        <a:effectLst/>
                        <a:latin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dirty="0">
                        <a:ln>
                          <a:noFill/>
                        </a:ln>
                        <a:solidFill>
                          <a:schemeClr val="tx1"/>
                        </a:solidFill>
                        <a:effectLst/>
                        <a:latin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tx1"/>
                          </a:solidFill>
                          <a:effectLst/>
                          <a:latin typeface="Arial" charset="0"/>
                        </a:rPr>
                        <a:t>Community</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tx1"/>
                          </a:solidFill>
                          <a:effectLst/>
                          <a:latin typeface="Arial" charset="0"/>
                        </a:rPr>
                        <a:t>Very Important</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dirty="0">
                        <a:ln>
                          <a:noFill/>
                        </a:ln>
                        <a:solidFill>
                          <a:schemeClr val="tx1"/>
                        </a:solidFill>
                        <a:effectLst/>
                        <a:latin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tx1"/>
                          </a:solidFill>
                          <a:effectLst/>
                          <a:latin typeface="Arial" charset="0"/>
                        </a:rPr>
                        <a:t>Low</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tx1"/>
                          </a:solidFill>
                          <a:effectLst/>
                          <a:latin typeface="Arial" charset="0"/>
                        </a:rPr>
                        <a:t>High</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dirty="0">
                        <a:ln>
                          <a:noFill/>
                        </a:ln>
                        <a:solidFill>
                          <a:schemeClr val="tx1"/>
                        </a:solidFill>
                        <a:effectLst/>
                        <a:latin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dirty="0">
                        <a:ln>
                          <a:noFill/>
                        </a:ln>
                        <a:solidFill>
                          <a:schemeClr val="tx1"/>
                        </a:solidFill>
                        <a:effectLst/>
                        <a:latin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tx1"/>
                          </a:solidFill>
                          <a:effectLst/>
                          <a:latin typeface="Arial" charset="0"/>
                        </a:rPr>
                        <a:t>Low</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98913440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pPr eaLnBrk="1" hangingPunct="1"/>
            <a:r>
              <a:rPr lang="en-GB" altLang="en-US" dirty="0">
                <a:latin typeface="Arial" panose="020B0604020202020204" pitchFamily="34" charset="0"/>
                <a:cs typeface="Arial" panose="020B0604020202020204" pitchFamily="34" charset="0"/>
              </a:rPr>
              <a:t>BUT</a:t>
            </a:r>
          </a:p>
        </p:txBody>
      </p:sp>
      <p:sp>
        <p:nvSpPr>
          <p:cNvPr id="218115" name="Rectangle 3"/>
          <p:cNvSpPr>
            <a:spLocks noGrp="1" noChangeArrowheads="1"/>
          </p:cNvSpPr>
          <p:nvPr>
            <p:ph type="body" idx="1"/>
          </p:nvPr>
        </p:nvSpPr>
        <p:spPr/>
        <p:txBody>
          <a:bodyPr/>
          <a:lstStyle/>
          <a:p>
            <a:pPr eaLnBrk="1" hangingPunct="1">
              <a:lnSpc>
                <a:spcPct val="90000"/>
              </a:lnSpc>
            </a:pPr>
            <a:r>
              <a:rPr lang="en-GB" altLang="en-US" dirty="0">
                <a:solidFill>
                  <a:srgbClr val="0000FF"/>
                </a:solidFill>
                <a:latin typeface="Arial" panose="020B0604020202020204" pitchFamily="34" charset="0"/>
                <a:cs typeface="Arial" panose="020B0604020202020204" pitchFamily="34" charset="0"/>
              </a:rPr>
              <a:t>The importance, &amp; influence of a stakeholder can vary over the duration of the project.</a:t>
            </a:r>
            <a:r>
              <a:rPr lang="en-GB" altLang="en-US" dirty="0">
                <a:latin typeface="Arial" panose="020B0604020202020204" pitchFamily="34" charset="0"/>
                <a:cs typeface="Arial" panose="020B0604020202020204" pitchFamily="34" charset="0"/>
              </a:rPr>
              <a:t> </a:t>
            </a:r>
          </a:p>
          <a:p>
            <a:pPr eaLnBrk="1" hangingPunct="1">
              <a:lnSpc>
                <a:spcPct val="90000"/>
              </a:lnSpc>
            </a:pPr>
            <a:r>
              <a:rPr lang="en-GB" altLang="en-US" dirty="0">
                <a:latin typeface="Arial" panose="020B0604020202020204" pitchFamily="34" charset="0"/>
                <a:cs typeface="Arial" panose="020B0604020202020204" pitchFamily="34" charset="0"/>
              </a:rPr>
              <a:t>How do you prioritise yet take account of this?</a:t>
            </a:r>
          </a:p>
          <a:p>
            <a:pPr lvl="1" eaLnBrk="1" hangingPunct="1">
              <a:lnSpc>
                <a:spcPct val="90000"/>
              </a:lnSpc>
            </a:pPr>
            <a:r>
              <a:rPr lang="en-GB" altLang="en-US" dirty="0">
                <a:latin typeface="Arial" panose="020B0604020202020204" pitchFamily="34" charset="0"/>
                <a:cs typeface="Arial" panose="020B0604020202020204" pitchFamily="34" charset="0"/>
              </a:rPr>
              <a:t>Depends on the length of your project.</a:t>
            </a:r>
          </a:p>
          <a:p>
            <a:pPr lvl="1" eaLnBrk="1" hangingPunct="1">
              <a:lnSpc>
                <a:spcPct val="90000"/>
              </a:lnSpc>
            </a:pPr>
            <a:r>
              <a:rPr lang="en-GB" altLang="en-US" dirty="0">
                <a:latin typeface="Arial" panose="020B0604020202020204" pitchFamily="34" charset="0"/>
                <a:cs typeface="Arial" panose="020B0604020202020204" pitchFamily="34" charset="0"/>
              </a:rPr>
              <a:t>For long projects you may need to do a stakeholder analysis for each of the project’s different stages. Or you could average it out? </a:t>
            </a:r>
          </a:p>
        </p:txBody>
      </p:sp>
    </p:spTree>
    <p:extLst>
      <p:ext uri="{BB962C8B-B14F-4D97-AF65-F5344CB8AC3E}">
        <p14:creationId xmlns:p14="http://schemas.microsoft.com/office/powerpoint/2010/main" val="40394415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nodeType="clickEffect">
                                  <p:stCondLst>
                                    <p:cond delay="0"/>
                                  </p:stCondLst>
                                  <p:childTnLst>
                                    <p:set>
                                      <p:cBhvr>
                                        <p:cTn id="6" dur="1" fill="hold">
                                          <p:stCondLst>
                                            <p:cond delay="0"/>
                                          </p:stCondLst>
                                        </p:cTn>
                                        <p:tgtEl>
                                          <p:spTgt spid="218115">
                                            <p:txEl>
                                              <p:pRg st="2" end="2"/>
                                            </p:txEl>
                                          </p:spTgt>
                                        </p:tgtEl>
                                        <p:attrNameLst>
                                          <p:attrName>style.visibility</p:attrName>
                                        </p:attrNameLst>
                                      </p:cBhvr>
                                      <p:to>
                                        <p:strVal val="visible"/>
                                      </p:to>
                                    </p:set>
                                    <p:animEffect transition="in" filter="box(in)">
                                      <p:cBhvr>
                                        <p:cTn id="7" dur="500"/>
                                        <p:tgtEl>
                                          <p:spTgt spid="218115">
                                            <p:txEl>
                                              <p:pRg st="2" end="2"/>
                                            </p:txEl>
                                          </p:spTgt>
                                        </p:tgtEl>
                                      </p:cBhvr>
                                    </p:animEffect>
                                  </p:childTnLst>
                                </p:cTn>
                              </p:par>
                              <p:par>
                                <p:cTn id="8" presetID="4" presetClass="entr" presetSubtype="16" fill="hold" nodeType="withEffect">
                                  <p:stCondLst>
                                    <p:cond delay="0"/>
                                  </p:stCondLst>
                                  <p:childTnLst>
                                    <p:set>
                                      <p:cBhvr>
                                        <p:cTn id="9" dur="1" fill="hold">
                                          <p:stCondLst>
                                            <p:cond delay="0"/>
                                          </p:stCondLst>
                                        </p:cTn>
                                        <p:tgtEl>
                                          <p:spTgt spid="218115">
                                            <p:txEl>
                                              <p:pRg st="3" end="3"/>
                                            </p:txEl>
                                          </p:spTgt>
                                        </p:tgtEl>
                                        <p:attrNameLst>
                                          <p:attrName>style.visibility</p:attrName>
                                        </p:attrNameLst>
                                      </p:cBhvr>
                                      <p:to>
                                        <p:strVal val="visible"/>
                                      </p:to>
                                    </p:set>
                                    <p:animEffect transition="in" filter="box(in)">
                                      <p:cBhvr>
                                        <p:cTn id="10" dur="500"/>
                                        <p:tgtEl>
                                          <p:spTgt spid="21811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76" name="Group 75">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77" name="Freeform: Shape 76">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Shape 77">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9" name="Freeform: Shape 78">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0" name="Freeform: Shape 79">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58370" name="Rectangle 2"/>
          <p:cNvSpPr>
            <a:spLocks noGrp="1" noChangeArrowheads="1"/>
          </p:cNvSpPr>
          <p:nvPr>
            <p:ph type="title"/>
          </p:nvPr>
        </p:nvSpPr>
        <p:spPr>
          <a:xfrm>
            <a:off x="640080" y="1243013"/>
            <a:ext cx="3855720" cy="4371974"/>
          </a:xfrm>
        </p:spPr>
        <p:txBody>
          <a:bodyPr>
            <a:normAutofit/>
          </a:bodyPr>
          <a:lstStyle/>
          <a:p>
            <a:pPr eaLnBrk="1" hangingPunct="1"/>
            <a:r>
              <a:rPr lang="en-GB" altLang="en-US" sz="3600">
                <a:latin typeface="Arial" panose="020B0604020202020204" pitchFamily="34" charset="0"/>
                <a:cs typeface="Arial" panose="020B0604020202020204" pitchFamily="34" charset="0"/>
              </a:rPr>
              <a:t>Ranking a Stakeholder’s Priority</a:t>
            </a:r>
          </a:p>
        </p:txBody>
      </p:sp>
      <p:sp>
        <p:nvSpPr>
          <p:cNvPr id="58371" name="Rectangle 3"/>
          <p:cNvSpPr>
            <a:spLocks noGrp="1" noChangeArrowheads="1"/>
          </p:cNvSpPr>
          <p:nvPr>
            <p:ph type="body" idx="1"/>
          </p:nvPr>
        </p:nvSpPr>
        <p:spPr>
          <a:xfrm>
            <a:off x="6172200" y="804672"/>
            <a:ext cx="5221224" cy="5230368"/>
          </a:xfrm>
        </p:spPr>
        <p:txBody>
          <a:bodyPr anchor="ctr">
            <a:normAutofit/>
          </a:bodyPr>
          <a:lstStyle/>
          <a:p>
            <a:pPr eaLnBrk="1" hangingPunct="1"/>
            <a:r>
              <a:rPr lang="en-GB" altLang="en-US" sz="1800">
                <a:solidFill>
                  <a:schemeClr val="tx2"/>
                </a:solidFill>
                <a:latin typeface="Arial" panose="020B0604020202020204" pitchFamily="34" charset="0"/>
                <a:cs typeface="Arial" panose="020B0604020202020204" pitchFamily="34" charset="0"/>
              </a:rPr>
              <a:t>You can use</a:t>
            </a:r>
          </a:p>
          <a:p>
            <a:pPr eaLnBrk="1" hangingPunct="1"/>
            <a:r>
              <a:rPr lang="en-GB" altLang="en-US" sz="1800">
                <a:solidFill>
                  <a:schemeClr val="tx2"/>
                </a:solidFill>
                <a:latin typeface="Arial" panose="020B0604020202020204" pitchFamily="34" charset="0"/>
                <a:cs typeface="Arial" panose="020B0604020202020204" pitchFamily="34" charset="0"/>
              </a:rPr>
              <a:t>High, medium, low</a:t>
            </a:r>
          </a:p>
          <a:p>
            <a:pPr eaLnBrk="1" hangingPunct="1"/>
            <a:r>
              <a:rPr lang="en-GB" altLang="en-US" sz="1800">
                <a:solidFill>
                  <a:schemeClr val="tx2"/>
                </a:solidFill>
                <a:latin typeface="Arial" panose="020B0604020202020204" pitchFamily="34" charset="0"/>
                <a:cs typeface="Arial" panose="020B0604020202020204" pitchFamily="34" charset="0"/>
              </a:rPr>
              <a:t>Very high, high, medium, low, very low.</a:t>
            </a:r>
          </a:p>
          <a:p>
            <a:pPr eaLnBrk="1" hangingPunct="1"/>
            <a:r>
              <a:rPr lang="en-GB" altLang="en-US" sz="1800">
                <a:solidFill>
                  <a:schemeClr val="tx2"/>
                </a:solidFill>
                <a:latin typeface="Arial" panose="020B0604020202020204" pitchFamily="34" charset="0"/>
                <a:cs typeface="Arial" panose="020B0604020202020204" pitchFamily="34" charset="0"/>
              </a:rPr>
              <a:t>0-100</a:t>
            </a:r>
          </a:p>
          <a:p>
            <a:pPr eaLnBrk="1" hangingPunct="1"/>
            <a:r>
              <a:rPr lang="en-GB" altLang="en-US" sz="1800">
                <a:solidFill>
                  <a:schemeClr val="tx2"/>
                </a:solidFill>
                <a:latin typeface="Arial" panose="020B0604020202020204" pitchFamily="34" charset="0"/>
                <a:cs typeface="Arial" panose="020B0604020202020204" pitchFamily="34" charset="0"/>
              </a:rPr>
              <a:t>0-10</a:t>
            </a:r>
          </a:p>
          <a:p>
            <a:pPr eaLnBrk="1" hangingPunct="1"/>
            <a:r>
              <a:rPr lang="en-GB" altLang="en-US" sz="1800">
                <a:solidFill>
                  <a:schemeClr val="tx2"/>
                </a:solidFill>
                <a:latin typeface="Arial" panose="020B0604020202020204" pitchFamily="34" charset="0"/>
                <a:cs typeface="Arial" panose="020B0604020202020204" pitchFamily="34" charset="0"/>
              </a:rPr>
              <a:t>A-Z</a:t>
            </a:r>
          </a:p>
          <a:p>
            <a:pPr eaLnBrk="1" hangingPunct="1"/>
            <a:r>
              <a:rPr lang="en-GB" altLang="en-US" sz="1800">
                <a:solidFill>
                  <a:schemeClr val="tx2"/>
                </a:solidFill>
                <a:latin typeface="Arial" panose="020B0604020202020204" pitchFamily="34" charset="0"/>
                <a:cs typeface="Arial" panose="020B0604020202020204" pitchFamily="34" charset="0"/>
              </a:rPr>
              <a:t>It’s the process that’s important not what scale or rating you use.</a:t>
            </a:r>
          </a:p>
        </p:txBody>
      </p:sp>
    </p:spTree>
    <p:extLst>
      <p:ext uri="{BB962C8B-B14F-4D97-AF65-F5344CB8AC3E}">
        <p14:creationId xmlns:p14="http://schemas.microsoft.com/office/powerpoint/2010/main" val="410971106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a:xfrm>
            <a:off x="2208213" y="620713"/>
            <a:ext cx="7772400" cy="1143000"/>
          </a:xfrm>
          <a:solidFill>
            <a:srgbClr val="FFFF66"/>
          </a:solidFill>
        </p:spPr>
        <p:txBody>
          <a:bodyPr/>
          <a:lstStyle/>
          <a:p>
            <a:pPr eaLnBrk="1" hangingPunct="1"/>
            <a:r>
              <a:rPr lang="en-GB" altLang="en-US" sz="3700" b="1" dirty="0">
                <a:solidFill>
                  <a:srgbClr val="FF0000"/>
                </a:solidFill>
                <a:latin typeface="Arial" panose="020B0604020202020204" pitchFamily="34" charset="0"/>
                <a:cs typeface="Arial" panose="020B0604020202020204" pitchFamily="34" charset="0"/>
              </a:rPr>
              <a:t>For your project identify - Stakeholder Analysis</a:t>
            </a:r>
            <a:r>
              <a:rPr lang="en-GB" altLang="en-US" sz="3700" dirty="0">
                <a:latin typeface="Arial" panose="020B0604020202020204" pitchFamily="34" charset="0"/>
                <a:cs typeface="Arial" panose="020B0604020202020204" pitchFamily="34" charset="0"/>
              </a:rPr>
              <a:t> </a:t>
            </a:r>
          </a:p>
        </p:txBody>
      </p:sp>
      <p:sp>
        <p:nvSpPr>
          <p:cNvPr id="205827" name="Rectangle 3"/>
          <p:cNvSpPr>
            <a:spLocks noGrp="1" noChangeArrowheads="1"/>
          </p:cNvSpPr>
          <p:nvPr>
            <p:ph type="body" idx="1"/>
          </p:nvPr>
        </p:nvSpPr>
        <p:spPr>
          <a:xfrm>
            <a:off x="2209800" y="1981200"/>
            <a:ext cx="8134350" cy="4114800"/>
          </a:xfrm>
        </p:spPr>
        <p:txBody>
          <a:bodyPr/>
          <a:lstStyle/>
          <a:p>
            <a:pPr eaLnBrk="1" hangingPunct="1">
              <a:lnSpc>
                <a:spcPct val="90000"/>
              </a:lnSpc>
            </a:pPr>
            <a:r>
              <a:rPr lang="en-GB" altLang="en-US" sz="2800" dirty="0">
                <a:latin typeface="Arial" panose="020B0604020202020204" pitchFamily="34" charset="0"/>
                <a:cs typeface="Arial" panose="020B0604020202020204" pitchFamily="34" charset="0"/>
              </a:rPr>
              <a:t>Identify the stakeholders</a:t>
            </a:r>
          </a:p>
          <a:p>
            <a:pPr eaLnBrk="1" hangingPunct="1">
              <a:lnSpc>
                <a:spcPct val="90000"/>
              </a:lnSpc>
            </a:pPr>
            <a:r>
              <a:rPr lang="en-GB" altLang="en-US" sz="2800" dirty="0">
                <a:latin typeface="Arial" panose="020B0604020202020204" pitchFamily="34" charset="0"/>
                <a:cs typeface="Arial" panose="020B0604020202020204" pitchFamily="34" charset="0"/>
              </a:rPr>
              <a:t>Identify each stakeholder’s importance in/to the  project’s success (overall, or start, middle, end).</a:t>
            </a:r>
          </a:p>
          <a:p>
            <a:pPr eaLnBrk="1" hangingPunct="1">
              <a:lnSpc>
                <a:spcPct val="90000"/>
              </a:lnSpc>
            </a:pPr>
            <a:r>
              <a:rPr lang="en-GB" altLang="en-US" sz="2800" dirty="0">
                <a:latin typeface="Arial" panose="020B0604020202020204" pitchFamily="34" charset="0"/>
                <a:cs typeface="Arial" panose="020B0604020202020204" pitchFamily="34" charset="0"/>
              </a:rPr>
              <a:t>Identify each stakeholder’s influence on the  project’s success (overall, or start, middle, end).</a:t>
            </a:r>
          </a:p>
          <a:p>
            <a:pPr eaLnBrk="1" hangingPunct="1">
              <a:lnSpc>
                <a:spcPct val="90000"/>
              </a:lnSpc>
            </a:pPr>
            <a:r>
              <a:rPr lang="en-GB" altLang="en-US" sz="2800" dirty="0">
                <a:latin typeface="Arial" panose="020B0604020202020204" pitchFamily="34" charset="0"/>
                <a:cs typeface="Arial" panose="020B0604020202020204" pitchFamily="34" charset="0"/>
              </a:rPr>
              <a:t>Rank their priority (overall, or start, middle, end)</a:t>
            </a:r>
            <a:endParaRPr lang="en-GB" altLang="en-US" sz="2000" dirty="0">
              <a:latin typeface="Arial" panose="020B0604020202020204" pitchFamily="34" charset="0"/>
              <a:cs typeface="Arial" panose="020B0604020202020204" pitchFamily="34" charset="0"/>
            </a:endParaRPr>
          </a:p>
          <a:p>
            <a:pPr eaLnBrk="1" hangingPunct="1">
              <a:lnSpc>
                <a:spcPct val="90000"/>
              </a:lnSpc>
            </a:pPr>
            <a:endParaRPr lang="en-GB" altLang="en-US" sz="2000" dirty="0"/>
          </a:p>
          <a:p>
            <a:pPr eaLnBrk="1" hangingPunct="1">
              <a:lnSpc>
                <a:spcPct val="90000"/>
              </a:lnSpc>
            </a:pPr>
            <a:endParaRPr lang="en-GB" altLang="en-US" sz="2800" dirty="0"/>
          </a:p>
          <a:p>
            <a:pPr eaLnBrk="1" hangingPunct="1">
              <a:lnSpc>
                <a:spcPct val="90000"/>
              </a:lnSpc>
            </a:pPr>
            <a:endParaRPr lang="en-GB" altLang="en-US" sz="2800" dirty="0"/>
          </a:p>
          <a:p>
            <a:pPr eaLnBrk="1" hangingPunct="1">
              <a:lnSpc>
                <a:spcPct val="90000"/>
              </a:lnSpc>
            </a:pPr>
            <a:endParaRPr lang="en-GB" altLang="en-US" sz="2800" dirty="0"/>
          </a:p>
        </p:txBody>
      </p:sp>
    </p:spTree>
    <p:extLst>
      <p:ext uri="{BB962C8B-B14F-4D97-AF65-F5344CB8AC3E}">
        <p14:creationId xmlns:p14="http://schemas.microsoft.com/office/powerpoint/2010/main" val="1719328273"/>
      </p:ext>
    </p:extLst>
  </p:cSld>
  <p:clrMapOvr>
    <a:masterClrMapping/>
  </p:clrMapOvr>
  <p:transition>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05827">
                                            <p:txEl>
                                              <p:pRg st="0" end="0"/>
                                            </p:txEl>
                                          </p:spTgt>
                                        </p:tgtEl>
                                        <p:attrNameLst>
                                          <p:attrName>style.visibility</p:attrName>
                                        </p:attrNameLst>
                                      </p:cBhvr>
                                      <p:to>
                                        <p:strVal val="visible"/>
                                      </p:to>
                                    </p:set>
                                    <p:animEffect transition="in" filter="dissolve">
                                      <p:cBhvr>
                                        <p:cTn id="7" dur="500"/>
                                        <p:tgtEl>
                                          <p:spTgt spid="20582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05827">
                                            <p:txEl>
                                              <p:pRg st="1" end="1"/>
                                            </p:txEl>
                                          </p:spTgt>
                                        </p:tgtEl>
                                        <p:attrNameLst>
                                          <p:attrName>style.visibility</p:attrName>
                                        </p:attrNameLst>
                                      </p:cBhvr>
                                      <p:to>
                                        <p:strVal val="visible"/>
                                      </p:to>
                                    </p:set>
                                    <p:animEffect transition="in" filter="dissolve">
                                      <p:cBhvr>
                                        <p:cTn id="12" dur="500"/>
                                        <p:tgtEl>
                                          <p:spTgt spid="20582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205827">
                                            <p:txEl>
                                              <p:pRg st="2" end="2"/>
                                            </p:txEl>
                                          </p:spTgt>
                                        </p:tgtEl>
                                        <p:attrNameLst>
                                          <p:attrName>style.visibility</p:attrName>
                                        </p:attrNameLst>
                                      </p:cBhvr>
                                      <p:to>
                                        <p:strVal val="visible"/>
                                      </p:to>
                                    </p:set>
                                    <p:animEffect transition="in" filter="dissolve">
                                      <p:cBhvr>
                                        <p:cTn id="17" dur="500"/>
                                        <p:tgtEl>
                                          <p:spTgt spid="20582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205827">
                                            <p:txEl>
                                              <p:pRg st="3" end="3"/>
                                            </p:txEl>
                                          </p:spTgt>
                                        </p:tgtEl>
                                        <p:attrNameLst>
                                          <p:attrName>style.visibility</p:attrName>
                                        </p:attrNameLst>
                                      </p:cBhvr>
                                      <p:to>
                                        <p:strVal val="visible"/>
                                      </p:to>
                                    </p:set>
                                    <p:animEffect transition="in" filter="dissolve">
                                      <p:cBhvr>
                                        <p:cTn id="22" dur="500"/>
                                        <p:tgtEl>
                                          <p:spTgt spid="20582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827" grpId="0" build="p" autoUpdateAnimBg="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6" name="Group 75">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77" name="Freeform: Shape 76">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Freeform: Shape 77">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Freeform: Shape 78">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Freeform: Shape 79">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2290" name="Rectangle 2"/>
          <p:cNvSpPr>
            <a:spLocks noGrp="1" noChangeArrowheads="1"/>
          </p:cNvSpPr>
          <p:nvPr>
            <p:ph type="title"/>
          </p:nvPr>
        </p:nvSpPr>
        <p:spPr>
          <a:xfrm>
            <a:off x="3027924" y="991261"/>
            <a:ext cx="5754696" cy="1837349"/>
          </a:xfrm>
        </p:spPr>
        <p:txBody>
          <a:bodyPr>
            <a:normAutofit/>
          </a:bodyPr>
          <a:lstStyle/>
          <a:p>
            <a:pPr eaLnBrk="1" hangingPunct="1"/>
            <a:r>
              <a:rPr lang="en-GB" altLang="en-US" sz="3600" dirty="0">
                <a:latin typeface="Arial" panose="020B0604020202020204" pitchFamily="34" charset="0"/>
                <a:cs typeface="Arial" panose="020B0604020202020204" pitchFamily="34" charset="0"/>
              </a:rPr>
              <a:t>Stakeholders / Audience</a:t>
            </a:r>
          </a:p>
        </p:txBody>
      </p:sp>
      <p:sp>
        <p:nvSpPr>
          <p:cNvPr id="12291" name="Rectangle 3"/>
          <p:cNvSpPr>
            <a:spLocks noGrp="1" noChangeArrowheads="1"/>
          </p:cNvSpPr>
          <p:nvPr>
            <p:ph idx="1"/>
          </p:nvPr>
        </p:nvSpPr>
        <p:spPr>
          <a:xfrm>
            <a:off x="2136638" y="2709072"/>
            <a:ext cx="8492837" cy="2430864"/>
          </a:xfrm>
        </p:spPr>
        <p:txBody>
          <a:bodyPr anchor="t">
            <a:noAutofit/>
          </a:bodyPr>
          <a:lstStyle/>
          <a:p>
            <a:pPr marL="0" indent="0" algn="ctr" eaLnBrk="1" hangingPunct="1">
              <a:buNone/>
            </a:pPr>
            <a:r>
              <a:rPr lang="en-GB" altLang="en-US" sz="2800" dirty="0">
                <a:solidFill>
                  <a:schemeClr val="tx2"/>
                </a:solidFill>
                <a:latin typeface="Arial" panose="020B0604020202020204" pitchFamily="34" charset="0"/>
                <a:cs typeface="Arial" panose="020B0604020202020204" pitchFamily="34" charset="0"/>
              </a:rPr>
              <a:t>The “definition” of stakeholder that we have been using so far is that a stakeholder is </a:t>
            </a:r>
            <a:r>
              <a:rPr lang="en-US" altLang="en-US" sz="2800" i="1" dirty="0">
                <a:solidFill>
                  <a:schemeClr val="tx2"/>
                </a:solidFill>
                <a:latin typeface="Arial" panose="020B0604020202020204" pitchFamily="34" charset="0"/>
                <a:cs typeface="Arial" panose="020B0604020202020204" pitchFamily="34" charset="0"/>
              </a:rPr>
              <a:t>“anybody who is affected/impacted by what you are trying to do”. </a:t>
            </a:r>
            <a:r>
              <a:rPr lang="en-US" altLang="en-US" sz="2800" dirty="0">
                <a:solidFill>
                  <a:schemeClr val="tx2"/>
                </a:solidFill>
                <a:latin typeface="Arial" panose="020B0604020202020204" pitchFamily="34" charset="0"/>
                <a:cs typeface="Arial" panose="020B0604020202020204" pitchFamily="34" charset="0"/>
              </a:rPr>
              <a:t>It is usually taken to infer that it primarily includes those people who are affected by the project; and therefore have an interest in it.</a:t>
            </a:r>
            <a:endParaRPr lang="en-GB" altLang="en-US" sz="2800" dirty="0">
              <a:solidFill>
                <a:schemeClr val="tx2"/>
              </a:solidFill>
              <a:latin typeface="Arial" panose="020B0604020202020204" pitchFamily="34" charset="0"/>
              <a:cs typeface="Arial" panose="020B0604020202020204" pitchFamily="34" charset="0"/>
            </a:endParaRPr>
          </a:p>
        </p:txBody>
      </p:sp>
      <p:grpSp>
        <p:nvGrpSpPr>
          <p:cNvPr id="82" name="Group 81">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83" name="Freeform: Shape 82">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Freeform: Shape 83">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Freeform: Shape 84">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86" name="Freeform: Shape 85">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45600147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4965430" y="629268"/>
            <a:ext cx="6586491" cy="1286160"/>
          </a:xfrm>
        </p:spPr>
        <p:txBody>
          <a:bodyPr anchor="b">
            <a:normAutofit/>
          </a:bodyPr>
          <a:lstStyle/>
          <a:p>
            <a:pPr eaLnBrk="1" hangingPunct="1">
              <a:lnSpc>
                <a:spcPct val="90000"/>
              </a:lnSpc>
            </a:pPr>
            <a:r>
              <a:rPr lang="en-GB" altLang="en-US" sz="2800">
                <a:latin typeface="Arial" panose="020B0604020202020204" pitchFamily="34" charset="0"/>
                <a:cs typeface="Arial" panose="020B0604020202020204" pitchFamily="34" charset="0"/>
              </a:rPr>
              <a:t>You can at this stage also use the term </a:t>
            </a:r>
            <a:r>
              <a:rPr lang="en-GB" altLang="en-US" sz="2800" b="1">
                <a:latin typeface="Arial" panose="020B0604020202020204" pitchFamily="34" charset="0"/>
                <a:cs typeface="Arial" panose="020B0604020202020204" pitchFamily="34" charset="0"/>
              </a:rPr>
              <a:t>Audience </a:t>
            </a:r>
            <a:r>
              <a:rPr lang="en-GB" altLang="en-US" sz="2800">
                <a:latin typeface="Arial" panose="020B0604020202020204" pitchFamily="34" charset="0"/>
                <a:cs typeface="Arial" panose="020B0604020202020204" pitchFamily="34" charset="0"/>
              </a:rPr>
              <a:t>rather than Stakeholder</a:t>
            </a:r>
          </a:p>
        </p:txBody>
      </p:sp>
      <p:sp>
        <p:nvSpPr>
          <p:cNvPr id="14339" name="Rectangle 3"/>
          <p:cNvSpPr>
            <a:spLocks noGrp="1" noChangeArrowheads="1"/>
          </p:cNvSpPr>
          <p:nvPr>
            <p:ph idx="1"/>
          </p:nvPr>
        </p:nvSpPr>
        <p:spPr>
          <a:xfrm>
            <a:off x="4965431" y="2438400"/>
            <a:ext cx="6586489" cy="3785419"/>
          </a:xfrm>
        </p:spPr>
        <p:txBody>
          <a:bodyPr>
            <a:normAutofit/>
          </a:bodyPr>
          <a:lstStyle/>
          <a:p>
            <a:pPr eaLnBrk="1" hangingPunct="1"/>
            <a:r>
              <a:rPr lang="en-GB" altLang="en-US" sz="2000">
                <a:latin typeface="Arial" panose="020B0604020202020204" pitchFamily="34" charset="0"/>
                <a:cs typeface="Arial" panose="020B0604020202020204" pitchFamily="34" charset="0"/>
              </a:rPr>
              <a:t>Using ‘Audience’ might allow us to involve more people.</a:t>
            </a:r>
          </a:p>
          <a:p>
            <a:pPr eaLnBrk="1" hangingPunct="1"/>
            <a:r>
              <a:rPr lang="en-GB" altLang="en-US" sz="2000">
                <a:latin typeface="Arial" panose="020B0604020202020204" pitchFamily="34" charset="0"/>
                <a:cs typeface="Arial" panose="020B0604020202020204" pitchFamily="34" charset="0"/>
              </a:rPr>
              <a:t>It allows us to look at people/parties who are affected by/impacted by our project AND those who may </a:t>
            </a:r>
            <a:r>
              <a:rPr lang="en-GB" altLang="en-US" sz="2000" b="1">
                <a:latin typeface="Arial" panose="020B0604020202020204" pitchFamily="34" charset="0"/>
                <a:cs typeface="Arial" panose="020B0604020202020204" pitchFamily="34" charset="0"/>
              </a:rPr>
              <a:t>not</a:t>
            </a:r>
            <a:r>
              <a:rPr lang="en-GB" altLang="en-US" sz="2000">
                <a:latin typeface="Arial" panose="020B0604020202020204" pitchFamily="34" charset="0"/>
                <a:cs typeface="Arial" panose="020B0604020202020204" pitchFamily="34" charset="0"/>
              </a:rPr>
              <a:t> be affected by it……but may be interested in it.</a:t>
            </a:r>
          </a:p>
        </p:txBody>
      </p:sp>
      <p:pic>
        <p:nvPicPr>
          <p:cNvPr id="14341" name="Picture 14340" descr="Rear-view of rows of people watching a film in a theater">
            <a:extLst>
              <a:ext uri="{FF2B5EF4-FFF2-40B4-BE49-F238E27FC236}">
                <a16:creationId xmlns:a16="http://schemas.microsoft.com/office/drawing/2014/main" id="{B0DAC02A-0F55-BA14-6E89-4C5309A76033}"/>
              </a:ext>
            </a:extLst>
          </p:cNvPr>
          <p:cNvPicPr>
            <a:picLocks noChangeAspect="1"/>
          </p:cNvPicPr>
          <p:nvPr/>
        </p:nvPicPr>
        <p:blipFill rotWithShape="1">
          <a:blip r:embed="rId3"/>
          <a:srcRect l="24888" r="29993" b="-1"/>
          <a:stretch/>
        </p:blipFill>
        <p:spPr>
          <a:xfrm>
            <a:off x="20" y="10"/>
            <a:ext cx="4635571" cy="6857990"/>
          </a:xfrm>
          <a:prstGeom prst="rect">
            <a:avLst/>
          </a:prstGeom>
          <a:effectLst/>
        </p:spPr>
      </p:pic>
      <p:cxnSp>
        <p:nvCxnSpPr>
          <p:cNvPr id="73" name="Straight Connector 72">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95774E"/>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805537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6387" name="Object 3"/>
          <p:cNvGraphicFramePr>
            <a:graphicFrameLocks noChangeAspect="1"/>
          </p:cNvGraphicFramePr>
          <p:nvPr>
            <p:extLst>
              <p:ext uri="{D42A27DB-BD31-4B8C-83A1-F6EECF244321}">
                <p14:modId xmlns:p14="http://schemas.microsoft.com/office/powerpoint/2010/main" val="778296329"/>
              </p:ext>
            </p:extLst>
          </p:nvPr>
        </p:nvGraphicFramePr>
        <p:xfrm>
          <a:off x="982868" y="778908"/>
          <a:ext cx="10605945" cy="5590634"/>
        </p:xfrm>
        <a:graphic>
          <a:graphicData uri="http://schemas.openxmlformats.org/presentationml/2006/ole">
            <mc:AlternateContent xmlns:mc="http://schemas.openxmlformats.org/markup-compatibility/2006">
              <mc:Choice xmlns:v="urn:schemas-microsoft-com:vml" Requires="v">
                <p:oleObj spid="_x0000_s69657" name="Document" r:id="rId4" imgW="6837730" imgH="3523421" progId="Word.Document.8">
                  <p:embed/>
                </p:oleObj>
              </mc:Choice>
              <mc:Fallback>
                <p:oleObj name="Document" r:id="rId4" imgW="6837730" imgH="3523421" progId="Word.Document.8">
                  <p:embed/>
                  <p:pic>
                    <p:nvPicPr>
                      <p:cNvPr id="16387" name="Object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82868" y="778908"/>
                        <a:ext cx="10605945" cy="5590634"/>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2069074259"/>
      </p:ext>
    </p:extLst>
  </p:cSld>
  <p:clrMapOvr>
    <a:masterClrMapping/>
  </p:clrMapOvr>
  <p:transition spd="med">
    <p:fade thruBlk="1"/>
  </p:transition>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p:cNvGraphicFramePr>
            <a:graphicFrameLocks noGrp="1"/>
          </p:cNvGraphicFramePr>
          <p:nvPr>
            <p:extLst>
              <p:ext uri="{D42A27DB-BD31-4B8C-83A1-F6EECF244321}">
                <p14:modId xmlns:p14="http://schemas.microsoft.com/office/powerpoint/2010/main" val="72453845"/>
              </p:ext>
            </p:extLst>
          </p:nvPr>
        </p:nvGraphicFramePr>
        <p:xfrm>
          <a:off x="643467" y="954851"/>
          <a:ext cx="10905067" cy="5194924"/>
        </p:xfrm>
        <a:graphic>
          <a:graphicData uri="http://schemas.openxmlformats.org/drawingml/2006/table">
            <a:tbl>
              <a:tblPr firstRow="1" bandRow="1">
                <a:tableStyleId>{93296810-A885-4BE3-A3E7-6D5BEEA58F35}</a:tableStyleId>
              </a:tblPr>
              <a:tblGrid>
                <a:gridCol w="1951481">
                  <a:extLst>
                    <a:ext uri="{9D8B030D-6E8A-4147-A177-3AD203B41FA5}">
                      <a16:colId xmlns:a16="http://schemas.microsoft.com/office/drawing/2014/main" val="3562100952"/>
                    </a:ext>
                  </a:extLst>
                </a:gridCol>
                <a:gridCol w="2901320">
                  <a:extLst>
                    <a:ext uri="{9D8B030D-6E8A-4147-A177-3AD203B41FA5}">
                      <a16:colId xmlns:a16="http://schemas.microsoft.com/office/drawing/2014/main" val="340805103"/>
                    </a:ext>
                  </a:extLst>
                </a:gridCol>
                <a:gridCol w="3039715">
                  <a:extLst>
                    <a:ext uri="{9D8B030D-6E8A-4147-A177-3AD203B41FA5}">
                      <a16:colId xmlns:a16="http://schemas.microsoft.com/office/drawing/2014/main" val="995436216"/>
                    </a:ext>
                  </a:extLst>
                </a:gridCol>
                <a:gridCol w="3012551">
                  <a:extLst>
                    <a:ext uri="{9D8B030D-6E8A-4147-A177-3AD203B41FA5}">
                      <a16:colId xmlns:a16="http://schemas.microsoft.com/office/drawing/2014/main" val="1231856579"/>
                    </a:ext>
                  </a:extLst>
                </a:gridCol>
              </a:tblGrid>
              <a:tr h="430287">
                <a:tc>
                  <a:txBody>
                    <a:bodyPr/>
                    <a:lstStyle/>
                    <a:p>
                      <a:r>
                        <a:rPr lang="en-GB" sz="1900">
                          <a:latin typeface="Arial" panose="020B0604020202020204" pitchFamily="34" charset="0"/>
                          <a:cs typeface="Arial" panose="020B0604020202020204" pitchFamily="34" charset="0"/>
                        </a:rPr>
                        <a:t>Priority</a:t>
                      </a:r>
                    </a:p>
                  </a:txBody>
                  <a:tcPr marL="97792" marR="97792" marT="48896" marB="48896"/>
                </a:tc>
                <a:tc>
                  <a:txBody>
                    <a:bodyPr/>
                    <a:lstStyle/>
                    <a:p>
                      <a:r>
                        <a:rPr lang="en-GB" sz="1900">
                          <a:latin typeface="Arial" panose="020B0604020202020204" pitchFamily="34" charset="0"/>
                          <a:cs typeface="Arial" panose="020B0604020202020204" pitchFamily="34" charset="0"/>
                        </a:rPr>
                        <a:t>Stakeholders</a:t>
                      </a:r>
                    </a:p>
                  </a:txBody>
                  <a:tcPr marL="97792" marR="97792" marT="48896" marB="48896"/>
                </a:tc>
                <a:tc>
                  <a:txBody>
                    <a:bodyPr/>
                    <a:lstStyle/>
                    <a:p>
                      <a:r>
                        <a:rPr lang="en-GB" sz="1900">
                          <a:latin typeface="Arial" panose="020B0604020202020204" pitchFamily="34" charset="0"/>
                          <a:cs typeface="Arial" panose="020B0604020202020204" pitchFamily="34" charset="0"/>
                        </a:rPr>
                        <a:t>Stake holders perspective</a:t>
                      </a:r>
                    </a:p>
                  </a:txBody>
                  <a:tcPr marL="97792" marR="97792" marT="48896" marB="48896"/>
                </a:tc>
                <a:tc>
                  <a:txBody>
                    <a:bodyPr/>
                    <a:lstStyle/>
                    <a:p>
                      <a:r>
                        <a:rPr lang="en-GB" sz="1900">
                          <a:latin typeface="Arial" panose="020B0604020202020204" pitchFamily="34" charset="0"/>
                          <a:cs typeface="Arial" panose="020B0604020202020204" pitchFamily="34" charset="0"/>
                        </a:rPr>
                        <a:t>Action</a:t>
                      </a:r>
                    </a:p>
                  </a:txBody>
                  <a:tcPr marL="97792" marR="97792" marT="48896" marB="48896"/>
                </a:tc>
                <a:extLst>
                  <a:ext uri="{0D108BD9-81ED-4DB2-BD59-A6C34878D82A}">
                    <a16:rowId xmlns:a16="http://schemas.microsoft.com/office/drawing/2014/main" val="1797449432"/>
                  </a:ext>
                </a:extLst>
              </a:tr>
              <a:tr h="1897174">
                <a:tc>
                  <a:txBody>
                    <a:bodyPr/>
                    <a:lstStyle/>
                    <a:p>
                      <a:r>
                        <a:rPr lang="en-GB" sz="1900">
                          <a:latin typeface="Arial" panose="020B0604020202020204" pitchFamily="34" charset="0"/>
                          <a:cs typeface="Arial" panose="020B0604020202020204" pitchFamily="34" charset="0"/>
                        </a:rPr>
                        <a:t>High</a:t>
                      </a:r>
                    </a:p>
                  </a:txBody>
                  <a:tcPr marL="97792" marR="97792" marT="48896" marB="48896"/>
                </a:tc>
                <a:tc>
                  <a:txBody>
                    <a:bodyPr/>
                    <a:lstStyle/>
                    <a:p>
                      <a:r>
                        <a:rPr lang="en-GB" sz="1900">
                          <a:latin typeface="Arial" panose="020B0604020202020204" pitchFamily="34" charset="0"/>
                          <a:cs typeface="Arial" panose="020B0604020202020204" pitchFamily="34" charset="0"/>
                        </a:rPr>
                        <a:t>University</a:t>
                      </a:r>
                    </a:p>
                  </a:txBody>
                  <a:tcPr marL="97792" marR="97792" marT="48896" marB="48896"/>
                </a:tc>
                <a:tc>
                  <a:txBody>
                    <a:bodyPr/>
                    <a:lstStyle/>
                    <a:p>
                      <a:r>
                        <a:rPr lang="en-GB" sz="1900">
                          <a:latin typeface="Arial" panose="020B0604020202020204" pitchFamily="34" charset="0"/>
                          <a:cs typeface="Arial" panose="020B0604020202020204" pitchFamily="34" charset="0"/>
                        </a:rPr>
                        <a:t>Providing</a:t>
                      </a:r>
                      <a:r>
                        <a:rPr lang="en-GB" sz="1900" baseline="0">
                          <a:latin typeface="Arial" panose="020B0604020202020204" pitchFamily="34" charset="0"/>
                          <a:cs typeface="Arial" panose="020B0604020202020204" pitchFamily="34" charset="0"/>
                        </a:rPr>
                        <a:t> research opportunity with their students and the results will impact in their program delivery/ (future funding implications)</a:t>
                      </a:r>
                      <a:endParaRPr lang="en-GB" sz="1900">
                        <a:latin typeface="Arial" panose="020B0604020202020204" pitchFamily="34" charset="0"/>
                        <a:cs typeface="Arial" panose="020B0604020202020204" pitchFamily="34" charset="0"/>
                      </a:endParaRPr>
                    </a:p>
                  </a:txBody>
                  <a:tcPr marL="97792" marR="97792" marT="48896" marB="48896"/>
                </a:tc>
                <a:tc>
                  <a:txBody>
                    <a:bodyPr/>
                    <a:lstStyle/>
                    <a:p>
                      <a:r>
                        <a:rPr lang="en-GB" sz="1900">
                          <a:latin typeface="Arial" panose="020B0604020202020204" pitchFamily="34" charset="0"/>
                          <a:cs typeface="Arial" panose="020B0604020202020204" pitchFamily="34" charset="0"/>
                        </a:rPr>
                        <a:t>Liaise regularly and</a:t>
                      </a:r>
                      <a:r>
                        <a:rPr lang="en-GB" sz="1900" baseline="0">
                          <a:latin typeface="Arial" panose="020B0604020202020204" pitchFamily="34" charset="0"/>
                          <a:cs typeface="Arial" panose="020B0604020202020204" pitchFamily="34" charset="0"/>
                        </a:rPr>
                        <a:t> hold focus groups, feed back sessions and regular monitoring meetings of results derived from the research</a:t>
                      </a:r>
                      <a:endParaRPr lang="en-GB" sz="1900">
                        <a:latin typeface="Arial" panose="020B0604020202020204" pitchFamily="34" charset="0"/>
                        <a:cs typeface="Arial" panose="020B0604020202020204" pitchFamily="34" charset="0"/>
                      </a:endParaRPr>
                    </a:p>
                  </a:txBody>
                  <a:tcPr marL="97792" marR="97792" marT="48896" marB="48896"/>
                </a:tc>
                <a:extLst>
                  <a:ext uri="{0D108BD9-81ED-4DB2-BD59-A6C34878D82A}">
                    <a16:rowId xmlns:a16="http://schemas.microsoft.com/office/drawing/2014/main" val="705216459"/>
                  </a:ext>
                </a:extLst>
              </a:tr>
              <a:tr h="1017042">
                <a:tc>
                  <a:txBody>
                    <a:bodyPr/>
                    <a:lstStyle/>
                    <a:p>
                      <a:r>
                        <a:rPr lang="en-GB" sz="1900">
                          <a:latin typeface="Arial" panose="020B0604020202020204" pitchFamily="34" charset="0"/>
                          <a:cs typeface="Arial" panose="020B0604020202020204" pitchFamily="34" charset="0"/>
                        </a:rPr>
                        <a:t>High </a:t>
                      </a:r>
                    </a:p>
                  </a:txBody>
                  <a:tcPr marL="97792" marR="97792" marT="48896" marB="48896"/>
                </a:tc>
                <a:tc>
                  <a:txBody>
                    <a:bodyPr/>
                    <a:lstStyle/>
                    <a:p>
                      <a:r>
                        <a:rPr lang="en-GB" sz="1900">
                          <a:latin typeface="Arial" panose="020B0604020202020204" pitchFamily="34" charset="0"/>
                          <a:cs typeface="Arial" panose="020B0604020202020204" pitchFamily="34" charset="0"/>
                        </a:rPr>
                        <a:t>Graduates</a:t>
                      </a:r>
                    </a:p>
                  </a:txBody>
                  <a:tcPr marL="97792" marR="97792" marT="48896" marB="48896"/>
                </a:tc>
                <a:tc>
                  <a:txBody>
                    <a:bodyPr/>
                    <a:lstStyle/>
                    <a:p>
                      <a:r>
                        <a:rPr lang="en-GB" sz="1900">
                          <a:latin typeface="Arial" panose="020B0604020202020204" pitchFamily="34" charset="0"/>
                          <a:cs typeface="Arial" panose="020B0604020202020204" pitchFamily="34" charset="0"/>
                        </a:rPr>
                        <a:t>Participate in research, the</a:t>
                      </a:r>
                      <a:r>
                        <a:rPr lang="en-GB" sz="1900" baseline="0">
                          <a:latin typeface="Arial" panose="020B0604020202020204" pitchFamily="34" charset="0"/>
                          <a:cs typeface="Arial" panose="020B0604020202020204" pitchFamily="34" charset="0"/>
                        </a:rPr>
                        <a:t> results will potentially effect their future</a:t>
                      </a:r>
                      <a:endParaRPr lang="en-GB" sz="1900">
                        <a:latin typeface="Arial" panose="020B0604020202020204" pitchFamily="34" charset="0"/>
                        <a:cs typeface="Arial" panose="020B0604020202020204" pitchFamily="34" charset="0"/>
                      </a:endParaRPr>
                    </a:p>
                  </a:txBody>
                  <a:tcPr marL="97792" marR="97792" marT="48896" marB="48896"/>
                </a:tc>
                <a:tc>
                  <a:txBody>
                    <a:bodyPr/>
                    <a:lstStyle/>
                    <a:p>
                      <a:r>
                        <a:rPr lang="en-GB" sz="1900">
                          <a:latin typeface="Arial" panose="020B0604020202020204" pitchFamily="34" charset="0"/>
                          <a:cs typeface="Arial" panose="020B0604020202020204" pitchFamily="34" charset="0"/>
                        </a:rPr>
                        <a:t>Engage</a:t>
                      </a:r>
                      <a:r>
                        <a:rPr lang="en-GB" sz="1900" baseline="0">
                          <a:latin typeface="Arial" panose="020B0604020202020204" pitchFamily="34" charset="0"/>
                          <a:cs typeface="Arial" panose="020B0604020202020204" pitchFamily="34" charset="0"/>
                        </a:rPr>
                        <a:t> in surveys and interviews to draw out research results</a:t>
                      </a:r>
                      <a:endParaRPr lang="en-GB" sz="1900">
                        <a:latin typeface="Arial" panose="020B0604020202020204" pitchFamily="34" charset="0"/>
                        <a:cs typeface="Arial" panose="020B0604020202020204" pitchFamily="34" charset="0"/>
                      </a:endParaRPr>
                    </a:p>
                  </a:txBody>
                  <a:tcPr marL="97792" marR="97792" marT="48896" marB="48896"/>
                </a:tc>
                <a:extLst>
                  <a:ext uri="{0D108BD9-81ED-4DB2-BD59-A6C34878D82A}">
                    <a16:rowId xmlns:a16="http://schemas.microsoft.com/office/drawing/2014/main" val="3263018189"/>
                  </a:ext>
                </a:extLst>
              </a:tr>
              <a:tr h="1603796">
                <a:tc>
                  <a:txBody>
                    <a:bodyPr/>
                    <a:lstStyle/>
                    <a:p>
                      <a:r>
                        <a:rPr lang="en-GB" sz="1900">
                          <a:latin typeface="Arial" panose="020B0604020202020204" pitchFamily="34" charset="0"/>
                          <a:cs typeface="Arial" panose="020B0604020202020204" pitchFamily="34" charset="0"/>
                        </a:rPr>
                        <a:t>Medium</a:t>
                      </a:r>
                    </a:p>
                  </a:txBody>
                  <a:tcPr marL="97792" marR="97792" marT="48896" marB="48896"/>
                </a:tc>
                <a:tc>
                  <a:txBody>
                    <a:bodyPr/>
                    <a:lstStyle/>
                    <a:p>
                      <a:r>
                        <a:rPr lang="en-GB" sz="1900">
                          <a:latin typeface="Arial" panose="020B0604020202020204" pitchFamily="34" charset="0"/>
                          <a:cs typeface="Arial" panose="020B0604020202020204" pitchFamily="34" charset="0"/>
                        </a:rPr>
                        <a:t>Employers</a:t>
                      </a:r>
                    </a:p>
                  </a:txBody>
                  <a:tcPr marL="97792" marR="97792" marT="48896" marB="48896"/>
                </a:tc>
                <a:tc>
                  <a:txBody>
                    <a:bodyPr/>
                    <a:lstStyle/>
                    <a:p>
                      <a:r>
                        <a:rPr lang="en-GB" sz="1900">
                          <a:latin typeface="Arial" panose="020B0604020202020204" pitchFamily="34" charset="0"/>
                          <a:cs typeface="Arial" panose="020B0604020202020204" pitchFamily="34" charset="0"/>
                        </a:rPr>
                        <a:t>Potential recruiters of the graduates </a:t>
                      </a:r>
                    </a:p>
                  </a:txBody>
                  <a:tcPr marL="97792" marR="97792" marT="48896" marB="48896"/>
                </a:tc>
                <a:tc>
                  <a:txBody>
                    <a:bodyPr/>
                    <a:lstStyle/>
                    <a:p>
                      <a:r>
                        <a:rPr lang="en-GB" sz="1900" dirty="0">
                          <a:latin typeface="Arial" panose="020B0604020202020204" pitchFamily="34" charset="0"/>
                          <a:cs typeface="Arial" panose="020B0604020202020204" pitchFamily="34" charset="0"/>
                        </a:rPr>
                        <a:t>Form partnerships and communicate at the end, once a clear outline of policy is drawn out from results of the research</a:t>
                      </a:r>
                    </a:p>
                  </a:txBody>
                  <a:tcPr marL="97792" marR="97792" marT="48896" marB="48896"/>
                </a:tc>
                <a:extLst>
                  <a:ext uri="{0D108BD9-81ED-4DB2-BD59-A6C34878D82A}">
                    <a16:rowId xmlns:a16="http://schemas.microsoft.com/office/drawing/2014/main" val="376441418"/>
                  </a:ext>
                </a:extLst>
              </a:tr>
            </a:tbl>
          </a:graphicData>
        </a:graphic>
      </p:graphicFrame>
      <p:sp>
        <p:nvSpPr>
          <p:cNvPr id="2" name="TextBox 1">
            <a:extLst>
              <a:ext uri="{FF2B5EF4-FFF2-40B4-BE49-F238E27FC236}">
                <a16:creationId xmlns:a16="http://schemas.microsoft.com/office/drawing/2014/main" id="{3EF22367-9047-48D5-BFFC-CA449673396C}"/>
              </a:ext>
            </a:extLst>
          </p:cNvPr>
          <p:cNvSpPr txBox="1"/>
          <p:nvPr/>
        </p:nvSpPr>
        <p:spPr>
          <a:xfrm>
            <a:off x="3152959" y="246626"/>
            <a:ext cx="6203684" cy="646331"/>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Example: research project looking at employment opportunities for graduates</a:t>
            </a:r>
          </a:p>
        </p:txBody>
      </p:sp>
    </p:spTree>
    <p:extLst>
      <p:ext uri="{BB962C8B-B14F-4D97-AF65-F5344CB8AC3E}">
        <p14:creationId xmlns:p14="http://schemas.microsoft.com/office/powerpoint/2010/main" val="219523065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73A25D70-4A55-4F72-B9C5-A69CDBF4D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54957100-6D8B-4161-9F2F-C0A949EC8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31" name="Rectangle 30">
            <a:extLst>
              <a:ext uri="{FF2B5EF4-FFF2-40B4-BE49-F238E27FC236}">
                <a16:creationId xmlns:a16="http://schemas.microsoft.com/office/drawing/2014/main" id="{0BD8B065-EE51-4AE2-A94C-86249998FD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0092FD-8824-41C6-90B4-412774EBE123}"/>
              </a:ext>
            </a:extLst>
          </p:cNvPr>
          <p:cNvSpPr>
            <a:spLocks noGrp="1"/>
          </p:cNvSpPr>
          <p:nvPr>
            <p:ph type="title"/>
          </p:nvPr>
        </p:nvSpPr>
        <p:spPr>
          <a:xfrm>
            <a:off x="491836" y="3112008"/>
            <a:ext cx="11339946" cy="2387918"/>
          </a:xfrm>
        </p:spPr>
        <p:txBody>
          <a:bodyPr vert="horz" lIns="91440" tIns="45720" rIns="91440" bIns="45720" rtlCol="0" anchor="b">
            <a:noAutofit/>
          </a:bodyPr>
          <a:lstStyle/>
          <a:p>
            <a:pPr eaLnBrk="1" hangingPunct="1">
              <a:lnSpc>
                <a:spcPct val="90000"/>
              </a:lnSpc>
            </a:pPr>
            <a:r>
              <a:rPr lang="en-US" sz="2800" kern="1200" dirty="0">
                <a:latin typeface="Arial" panose="020B0604020202020204" pitchFamily="34" charset="0"/>
                <a:cs typeface="Arial" panose="020B0604020202020204" pitchFamily="34" charset="0"/>
              </a:rPr>
              <a:t>Exercise :Construct a stake holders analysis for</a:t>
            </a:r>
            <a:br>
              <a:rPr lang="en-US" sz="2800" kern="1200" dirty="0">
                <a:latin typeface="Arial" panose="020B0604020202020204" pitchFamily="34" charset="0"/>
                <a:cs typeface="Arial" panose="020B0604020202020204" pitchFamily="34" charset="0"/>
              </a:rPr>
            </a:br>
            <a:r>
              <a:rPr lang="en-US" sz="2800" kern="1200" dirty="0">
                <a:latin typeface="Arial" panose="020B0604020202020204" pitchFamily="34" charset="0"/>
                <a:cs typeface="Arial" panose="020B0604020202020204" pitchFamily="34" charset="0"/>
              </a:rPr>
              <a:t>project: providing online classes for Skill </a:t>
            </a:r>
            <a:r>
              <a:rPr lang="en-US" sz="2800" kern="1200" dirty="0" err="1">
                <a:latin typeface="Arial" panose="020B0604020202020204" pitchFamily="34" charset="0"/>
                <a:cs typeface="Arial" panose="020B0604020202020204" pitchFamily="34" charset="0"/>
              </a:rPr>
              <a:t>programme</a:t>
            </a:r>
            <a:r>
              <a:rPr lang="en-US" sz="2800" kern="1200" dirty="0">
                <a:latin typeface="Arial" panose="020B0604020202020204" pitchFamily="34" charset="0"/>
                <a:cs typeface="Arial" panose="020B0604020202020204" pitchFamily="34" charset="0"/>
              </a:rPr>
              <a:t> </a:t>
            </a:r>
            <a:br>
              <a:rPr lang="en-US" sz="2800" kern="1200" dirty="0">
                <a:latin typeface="Arial" panose="020B0604020202020204" pitchFamily="34" charset="0"/>
                <a:cs typeface="Arial" panose="020B0604020202020204" pitchFamily="34" charset="0"/>
              </a:rPr>
            </a:br>
            <a:r>
              <a:rPr lang="en-US" sz="2800" kern="1200" dirty="0">
                <a:latin typeface="Arial" panose="020B0604020202020204" pitchFamily="34" charset="0"/>
                <a:cs typeface="Arial" panose="020B0604020202020204" pitchFamily="34" charset="0"/>
              </a:rPr>
              <a:t>highlight:</a:t>
            </a:r>
            <a:br>
              <a:rPr lang="en-US" sz="2800" kern="1200" dirty="0">
                <a:latin typeface="Arial" panose="020B0604020202020204" pitchFamily="34" charset="0"/>
                <a:cs typeface="Arial" panose="020B0604020202020204" pitchFamily="34" charset="0"/>
              </a:rPr>
            </a:br>
            <a:r>
              <a:rPr lang="en-US" sz="2800" kern="1200" dirty="0">
                <a:latin typeface="Arial" panose="020B0604020202020204" pitchFamily="34" charset="0"/>
                <a:cs typeface="Arial" panose="020B0604020202020204" pitchFamily="34" charset="0"/>
              </a:rPr>
              <a:t>Importance (H/M/L)</a:t>
            </a:r>
            <a:br>
              <a:rPr lang="en-US" sz="2800" kern="1200" dirty="0">
                <a:latin typeface="Arial" panose="020B0604020202020204" pitchFamily="34" charset="0"/>
                <a:cs typeface="Arial" panose="020B0604020202020204" pitchFamily="34" charset="0"/>
              </a:rPr>
            </a:br>
            <a:r>
              <a:rPr lang="en-US" sz="2800" kern="1200" dirty="0">
                <a:latin typeface="Arial" panose="020B0604020202020204" pitchFamily="34" charset="0"/>
                <a:cs typeface="Arial" panose="020B0604020202020204" pitchFamily="34" charset="0"/>
              </a:rPr>
              <a:t> drivers/ supporters</a:t>
            </a:r>
            <a:br>
              <a:rPr lang="en-US" sz="2800" kern="1200" dirty="0">
                <a:latin typeface="Arial" panose="020B0604020202020204" pitchFamily="34" charset="0"/>
                <a:cs typeface="Arial" panose="020B0604020202020204" pitchFamily="34" charset="0"/>
              </a:rPr>
            </a:br>
            <a:r>
              <a:rPr lang="en-US" sz="2800" kern="1200" dirty="0">
                <a:latin typeface="Arial" panose="020B0604020202020204" pitchFamily="34" charset="0"/>
                <a:cs typeface="Arial" panose="020B0604020202020204" pitchFamily="34" charset="0"/>
              </a:rPr>
              <a:t>internal / external</a:t>
            </a:r>
            <a:br>
              <a:rPr lang="en-US" sz="2800" kern="1200" dirty="0">
                <a:latin typeface="Arial" panose="020B0604020202020204" pitchFamily="34" charset="0"/>
                <a:cs typeface="Arial" panose="020B0604020202020204" pitchFamily="34" charset="0"/>
              </a:rPr>
            </a:br>
            <a:r>
              <a:rPr lang="en-US" sz="2800" kern="1200" dirty="0">
                <a:latin typeface="Arial" panose="020B0604020202020204" pitchFamily="34" charset="0"/>
                <a:cs typeface="Arial" panose="020B0604020202020204" pitchFamily="34" charset="0"/>
              </a:rPr>
              <a:t>Stakeholder perspective - How are they involved in the project, what are they offering </a:t>
            </a:r>
            <a:br>
              <a:rPr lang="en-US" sz="2800" kern="1200" dirty="0">
                <a:latin typeface="Arial" panose="020B0604020202020204" pitchFamily="34" charset="0"/>
                <a:cs typeface="Arial" panose="020B0604020202020204" pitchFamily="34" charset="0"/>
              </a:rPr>
            </a:br>
            <a:r>
              <a:rPr lang="en-US" sz="2800" kern="1200" dirty="0">
                <a:latin typeface="Arial" panose="020B0604020202020204" pitchFamily="34" charset="0"/>
                <a:cs typeface="Arial" panose="020B0604020202020204" pitchFamily="34" charset="0"/>
              </a:rPr>
              <a:t>Action required to keep them engaged</a:t>
            </a:r>
          </a:p>
        </p:txBody>
      </p:sp>
      <p:grpSp>
        <p:nvGrpSpPr>
          <p:cNvPr id="33" name="Group 32">
            <a:extLst>
              <a:ext uri="{FF2B5EF4-FFF2-40B4-BE49-F238E27FC236}">
                <a16:creationId xmlns:a16="http://schemas.microsoft.com/office/drawing/2014/main" id="{18999293-B054-4B57-A26F-D04C2BB113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43336"/>
            <a:ext cx="5163047" cy="2657478"/>
            <a:chOff x="6867015" y="-1"/>
            <a:chExt cx="5324985" cy="3251912"/>
          </a:xfrm>
          <a:solidFill>
            <a:schemeClr val="bg1">
              <a:alpha val="30000"/>
            </a:schemeClr>
          </a:solidFill>
        </p:grpSpPr>
        <p:sp>
          <p:nvSpPr>
            <p:cNvPr id="34" name="Freeform: Shape 33">
              <a:extLst>
                <a:ext uri="{FF2B5EF4-FFF2-40B4-BE49-F238E27FC236}">
                  <a16:creationId xmlns:a16="http://schemas.microsoft.com/office/drawing/2014/main" id="{5E505D8A-F41A-450D-A648-E77DF6B8D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E2BD6DCE-6A81-4F34-9958-67B578EA16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5C462BE8-CD72-48CF-8A7B-C716D2B99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1C2CDB70-40F1-4D00-8F17-A532E732EB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9" name="Group 38">
            <a:extLst>
              <a:ext uri="{FF2B5EF4-FFF2-40B4-BE49-F238E27FC236}">
                <a16:creationId xmlns:a16="http://schemas.microsoft.com/office/drawing/2014/main" id="{761945C4-D997-42F3-B59A-984CF00667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40" name="Freeform: Shape 39">
              <a:extLst>
                <a:ext uri="{FF2B5EF4-FFF2-40B4-BE49-F238E27FC236}">
                  <a16:creationId xmlns:a16="http://schemas.microsoft.com/office/drawing/2014/main" id="{4651FE4A-9487-43BE-A388-134535743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F44B0EF3-9992-4B95-8A43-6206B3FC3F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041B1C1F-C2FE-4C47-9D74-ADB9B53F4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43" name="Freeform: Shape 42">
              <a:extLst>
                <a:ext uri="{FF2B5EF4-FFF2-40B4-BE49-F238E27FC236}">
                  <a16:creationId xmlns:a16="http://schemas.microsoft.com/office/drawing/2014/main" id="{1048177B-A49E-4E24-9007-07A0EDD6A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09257459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2074141324"/>
              </p:ext>
            </p:extLst>
          </p:nvPr>
        </p:nvGraphicFramePr>
        <p:xfrm>
          <a:off x="670290" y="1616929"/>
          <a:ext cx="10851420" cy="4766348"/>
        </p:xfrm>
        <a:graphic>
          <a:graphicData uri="http://schemas.openxmlformats.org/drawingml/2006/table">
            <a:tbl>
              <a:tblPr firstRow="1" bandRow="1">
                <a:tableStyleId>{3B4B98B0-60AC-42C2-AFA5-B58CD77FA1E5}</a:tableStyleId>
              </a:tblPr>
              <a:tblGrid>
                <a:gridCol w="2712855">
                  <a:extLst>
                    <a:ext uri="{9D8B030D-6E8A-4147-A177-3AD203B41FA5}">
                      <a16:colId xmlns:a16="http://schemas.microsoft.com/office/drawing/2014/main" val="3562100952"/>
                    </a:ext>
                  </a:extLst>
                </a:gridCol>
                <a:gridCol w="2712855">
                  <a:extLst>
                    <a:ext uri="{9D8B030D-6E8A-4147-A177-3AD203B41FA5}">
                      <a16:colId xmlns:a16="http://schemas.microsoft.com/office/drawing/2014/main" val="340805103"/>
                    </a:ext>
                  </a:extLst>
                </a:gridCol>
                <a:gridCol w="2712855">
                  <a:extLst>
                    <a:ext uri="{9D8B030D-6E8A-4147-A177-3AD203B41FA5}">
                      <a16:colId xmlns:a16="http://schemas.microsoft.com/office/drawing/2014/main" val="995436216"/>
                    </a:ext>
                  </a:extLst>
                </a:gridCol>
                <a:gridCol w="2712855">
                  <a:extLst>
                    <a:ext uri="{9D8B030D-6E8A-4147-A177-3AD203B41FA5}">
                      <a16:colId xmlns:a16="http://schemas.microsoft.com/office/drawing/2014/main" val="1231856579"/>
                    </a:ext>
                  </a:extLst>
                </a:gridCol>
              </a:tblGrid>
              <a:tr h="664920">
                <a:tc>
                  <a:txBody>
                    <a:bodyPr/>
                    <a:lstStyle/>
                    <a:p>
                      <a:r>
                        <a:rPr lang="en-GB" dirty="0">
                          <a:latin typeface="Arial" panose="020B0604020202020204" pitchFamily="34" charset="0"/>
                          <a:cs typeface="Arial" panose="020B0604020202020204" pitchFamily="34" charset="0"/>
                        </a:rPr>
                        <a:t>Priority</a:t>
                      </a:r>
                    </a:p>
                  </a:txBody>
                  <a:tcPr/>
                </a:tc>
                <a:tc>
                  <a:txBody>
                    <a:bodyPr/>
                    <a:lstStyle/>
                    <a:p>
                      <a:r>
                        <a:rPr lang="en-GB" dirty="0">
                          <a:latin typeface="Arial" panose="020B0604020202020204" pitchFamily="34" charset="0"/>
                          <a:cs typeface="Arial" panose="020B0604020202020204" pitchFamily="34" charset="0"/>
                        </a:rPr>
                        <a:t>Stakeholders</a:t>
                      </a:r>
                    </a:p>
                  </a:txBody>
                  <a:tcPr/>
                </a:tc>
                <a:tc>
                  <a:txBody>
                    <a:bodyPr/>
                    <a:lstStyle/>
                    <a:p>
                      <a:r>
                        <a:rPr lang="en-GB" dirty="0">
                          <a:latin typeface="Arial" panose="020B0604020202020204" pitchFamily="34" charset="0"/>
                          <a:cs typeface="Arial" panose="020B0604020202020204" pitchFamily="34" charset="0"/>
                        </a:rPr>
                        <a:t>Stake holders perspective</a:t>
                      </a:r>
                    </a:p>
                  </a:txBody>
                  <a:tcPr/>
                </a:tc>
                <a:tc>
                  <a:txBody>
                    <a:bodyPr/>
                    <a:lstStyle/>
                    <a:p>
                      <a:r>
                        <a:rPr lang="en-GB" dirty="0">
                          <a:latin typeface="Arial" panose="020B0604020202020204" pitchFamily="34" charset="0"/>
                          <a:cs typeface="Arial" panose="020B0604020202020204" pitchFamily="34" charset="0"/>
                        </a:rPr>
                        <a:t>Action</a:t>
                      </a:r>
                    </a:p>
                  </a:txBody>
                  <a:tcPr/>
                </a:tc>
                <a:extLst>
                  <a:ext uri="{0D108BD9-81ED-4DB2-BD59-A6C34878D82A}">
                    <a16:rowId xmlns:a16="http://schemas.microsoft.com/office/drawing/2014/main" val="1797449432"/>
                  </a:ext>
                </a:extLst>
              </a:tr>
              <a:tr h="2089748">
                <a:tc>
                  <a:txBody>
                    <a:bodyPr/>
                    <a:lstStyle/>
                    <a:p>
                      <a:r>
                        <a:rPr lang="en-GB" dirty="0">
                          <a:latin typeface="Arial" panose="020B0604020202020204" pitchFamily="34" charset="0"/>
                          <a:cs typeface="Arial" panose="020B0604020202020204" pitchFamily="34" charset="0"/>
                        </a:rPr>
                        <a:t>High</a:t>
                      </a:r>
                    </a:p>
                  </a:txBody>
                  <a:tcPr/>
                </a:tc>
                <a:tc>
                  <a:txBody>
                    <a:bodyPr/>
                    <a:lstStyle/>
                    <a:p>
                      <a:r>
                        <a:rPr lang="en-GB" dirty="0">
                          <a:latin typeface="Arial" panose="020B0604020202020204" pitchFamily="34" charset="0"/>
                          <a:cs typeface="Arial" panose="020B0604020202020204" pitchFamily="34" charset="0"/>
                        </a:rPr>
                        <a:t>Staff (Drivers/</a:t>
                      </a:r>
                      <a:r>
                        <a:rPr lang="en-GB" baseline="0" dirty="0">
                          <a:latin typeface="Arial" panose="020B0604020202020204" pitchFamily="34" charset="0"/>
                          <a:cs typeface="Arial" panose="020B0604020202020204" pitchFamily="34" charset="0"/>
                        </a:rPr>
                        <a:t> Internal)</a:t>
                      </a:r>
                      <a:endParaRPr lang="en-GB"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Delivering weekly online classes and providing one to one support to students</a:t>
                      </a:r>
                    </a:p>
                  </a:txBody>
                  <a:tcPr/>
                </a:tc>
                <a:tc>
                  <a:txBody>
                    <a:bodyPr/>
                    <a:lstStyle/>
                    <a:p>
                      <a:r>
                        <a:rPr lang="en-GB" dirty="0">
                          <a:latin typeface="Arial" panose="020B0604020202020204" pitchFamily="34" charset="0"/>
                          <a:cs typeface="Arial" panose="020B0604020202020204" pitchFamily="34" charset="0"/>
                        </a:rPr>
                        <a:t>Provide online training, resources and line management support to deliver classes</a:t>
                      </a:r>
                    </a:p>
                  </a:txBody>
                  <a:tcPr/>
                </a:tc>
                <a:extLst>
                  <a:ext uri="{0D108BD9-81ED-4DB2-BD59-A6C34878D82A}">
                    <a16:rowId xmlns:a16="http://schemas.microsoft.com/office/drawing/2014/main" val="705216459"/>
                  </a:ext>
                </a:extLst>
              </a:tr>
              <a:tr h="1234851">
                <a:tc>
                  <a:txBody>
                    <a:bodyPr/>
                    <a:lstStyle/>
                    <a:p>
                      <a:r>
                        <a:rPr lang="en-GB" dirty="0">
                          <a:latin typeface="Arial" panose="020B0604020202020204" pitchFamily="34" charset="0"/>
                          <a:cs typeface="Arial" panose="020B0604020202020204" pitchFamily="34" charset="0"/>
                        </a:rPr>
                        <a:t>High </a:t>
                      </a:r>
                    </a:p>
                  </a:txBody>
                  <a:tcPr/>
                </a:tc>
                <a:tc>
                  <a:txBody>
                    <a:bodyPr/>
                    <a:lstStyle/>
                    <a:p>
                      <a:r>
                        <a:rPr lang="en-GB" dirty="0">
                          <a:latin typeface="Arial" panose="020B0604020202020204" pitchFamily="34" charset="0"/>
                          <a:cs typeface="Arial" panose="020B0604020202020204" pitchFamily="34" charset="0"/>
                        </a:rPr>
                        <a:t>Students (Drivers/ External)</a:t>
                      </a:r>
                    </a:p>
                  </a:txBody>
                  <a:tcPr/>
                </a:tc>
                <a:tc>
                  <a:txBody>
                    <a:bodyPr/>
                    <a:lstStyle/>
                    <a:p>
                      <a:r>
                        <a:rPr lang="en-GB" dirty="0">
                          <a:latin typeface="Arial" panose="020B0604020202020204" pitchFamily="34" charset="0"/>
                          <a:cs typeface="Arial" panose="020B0604020202020204" pitchFamily="34" charset="0"/>
                        </a:rPr>
                        <a:t>Engaging,</a:t>
                      </a:r>
                      <a:r>
                        <a:rPr lang="en-GB" baseline="0" dirty="0">
                          <a:latin typeface="Arial" panose="020B0604020202020204" pitchFamily="34" charset="0"/>
                          <a:cs typeface="Arial" panose="020B0604020202020204" pitchFamily="34" charset="0"/>
                        </a:rPr>
                        <a:t> participating and contributing to weekly classes and working towards completion of the modules by submitting assessments</a:t>
                      </a:r>
                      <a:endParaRPr lang="en-GB"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Provide support, resources and encouragement to complete the course/ modules</a:t>
                      </a:r>
                    </a:p>
                  </a:txBody>
                  <a:tcPr/>
                </a:tc>
                <a:extLst>
                  <a:ext uri="{0D108BD9-81ED-4DB2-BD59-A6C34878D82A}">
                    <a16:rowId xmlns:a16="http://schemas.microsoft.com/office/drawing/2014/main" val="3263018189"/>
                  </a:ext>
                </a:extLst>
              </a:tr>
            </a:tbl>
          </a:graphicData>
        </a:graphic>
      </p:graphicFrame>
      <p:sp>
        <p:nvSpPr>
          <p:cNvPr id="2" name="Rectangle 1"/>
          <p:cNvSpPr/>
          <p:nvPr/>
        </p:nvSpPr>
        <p:spPr>
          <a:xfrm>
            <a:off x="6096000" y="588091"/>
            <a:ext cx="5425710" cy="923330"/>
          </a:xfrm>
          <a:prstGeom prst="rect">
            <a:avLst/>
          </a:prstGeom>
        </p:spPr>
        <p:txBody>
          <a:bodyPr wrap="square">
            <a:spAutoFit/>
          </a:bodyPr>
          <a:lstStyle/>
          <a:p>
            <a:r>
              <a:rPr lang="en-GB" dirty="0">
                <a:latin typeface="Arial" panose="020B0604020202020204" pitchFamily="34" charset="0"/>
                <a:cs typeface="Arial" panose="020B0604020202020204" pitchFamily="34" charset="0"/>
              </a:rPr>
              <a:t>How are they involved in the project, what are they offering, then identify what action do we need to take in order to keep them involved/ informed</a:t>
            </a:r>
          </a:p>
        </p:txBody>
      </p:sp>
      <p:sp>
        <p:nvSpPr>
          <p:cNvPr id="3" name="Rectangle 2"/>
          <p:cNvSpPr/>
          <p:nvPr/>
        </p:nvSpPr>
        <p:spPr>
          <a:xfrm>
            <a:off x="740628" y="611270"/>
            <a:ext cx="4578718" cy="646331"/>
          </a:xfrm>
          <a:prstGeom prst="rect">
            <a:avLst/>
          </a:prstGeom>
        </p:spPr>
        <p:txBody>
          <a:bodyPr wrap="square">
            <a:spAutoFit/>
          </a:bodyPr>
          <a:lstStyle/>
          <a:p>
            <a:r>
              <a:rPr lang="en-GB" dirty="0">
                <a:latin typeface="Arial" panose="020B0604020202020204" pitchFamily="34" charset="0"/>
                <a:cs typeface="Arial" panose="020B0604020202020204" pitchFamily="34" charset="0"/>
              </a:rPr>
              <a:t>Assess each stakeholder's importance and their relative power/influence</a:t>
            </a:r>
          </a:p>
        </p:txBody>
      </p:sp>
    </p:spTree>
    <p:extLst>
      <p:ext uri="{BB962C8B-B14F-4D97-AF65-F5344CB8AC3E}">
        <p14:creationId xmlns:p14="http://schemas.microsoft.com/office/powerpoint/2010/main" val="139285037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985F7-6A2D-4074-84D7-9A5C17BCDADF}"/>
              </a:ext>
            </a:extLst>
          </p:cNvPr>
          <p:cNvSpPr>
            <a:spLocks noGrp="1"/>
          </p:cNvSpPr>
          <p:nvPr>
            <p:ph type="title"/>
          </p:nvPr>
        </p:nvSpPr>
        <p:spPr>
          <a:xfrm rot="20379346">
            <a:off x="1418141" y="2263186"/>
            <a:ext cx="10363200" cy="1143000"/>
          </a:xfrm>
        </p:spPr>
        <p:txBody>
          <a:bodyPr/>
          <a:lstStyle/>
          <a:p>
            <a:r>
              <a:rPr lang="en-GB" dirty="0">
                <a:latin typeface="Arial" panose="020B0604020202020204" pitchFamily="34" charset="0"/>
                <a:cs typeface="Arial" panose="020B0604020202020204" pitchFamily="34" charset="0"/>
              </a:rPr>
              <a:t>Construct your Projects Stake holder analysis</a:t>
            </a:r>
          </a:p>
        </p:txBody>
      </p:sp>
    </p:spTree>
    <p:extLst>
      <p:ext uri="{BB962C8B-B14F-4D97-AF65-F5344CB8AC3E}">
        <p14:creationId xmlns:p14="http://schemas.microsoft.com/office/powerpoint/2010/main" val="429216559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4" name="TextBox 5">
            <a:extLst>
              <a:ext uri="{FF2B5EF4-FFF2-40B4-BE49-F238E27FC236}">
                <a16:creationId xmlns:a16="http://schemas.microsoft.com/office/drawing/2014/main" id="{AE74DE35-F102-F660-98C2-B12FF6706707}"/>
              </a:ext>
            </a:extLst>
          </p:cNvPr>
          <p:cNvGraphicFramePr/>
          <p:nvPr>
            <p:extLst>
              <p:ext uri="{D42A27DB-BD31-4B8C-83A1-F6EECF244321}">
                <p14:modId xmlns:p14="http://schemas.microsoft.com/office/powerpoint/2010/main" val="3334755100"/>
              </p:ext>
            </p:extLst>
          </p:nvPr>
        </p:nvGraphicFramePr>
        <p:xfrm>
          <a:off x="531118" y="153935"/>
          <a:ext cx="10775684" cy="60016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4916061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rot="20030886">
            <a:off x="955554" y="1439532"/>
            <a:ext cx="10363200" cy="1143000"/>
          </a:xfrm>
        </p:spPr>
        <p:txBody>
          <a:bodyPr/>
          <a:lstStyle/>
          <a:p>
            <a:r>
              <a:rPr lang="en-GB" sz="8000" dirty="0">
                <a:solidFill>
                  <a:srgbClr val="C00000"/>
                </a:solidFill>
                <a:latin typeface="Arial" panose="020B0604020202020204" pitchFamily="34" charset="0"/>
                <a:cs typeface="Arial" panose="020B0604020202020204" pitchFamily="34" charset="0"/>
              </a:rPr>
              <a:t>Gantt Charts </a:t>
            </a:r>
          </a:p>
        </p:txBody>
      </p:sp>
      <p:pic>
        <p:nvPicPr>
          <p:cNvPr id="4" name="Picture 3"/>
          <p:cNvPicPr>
            <a:picLocks noChangeAspect="1"/>
          </p:cNvPicPr>
          <p:nvPr/>
        </p:nvPicPr>
        <p:blipFill>
          <a:blip r:embed="rId3"/>
          <a:stretch>
            <a:fillRect/>
          </a:stretch>
        </p:blipFill>
        <p:spPr>
          <a:xfrm>
            <a:off x="1421557" y="1851577"/>
            <a:ext cx="1247775" cy="1247775"/>
          </a:xfrm>
          <a:prstGeom prst="rect">
            <a:avLst/>
          </a:prstGeom>
        </p:spPr>
      </p:pic>
      <p:pic>
        <p:nvPicPr>
          <p:cNvPr id="5" name="Picture 4"/>
          <p:cNvPicPr>
            <a:picLocks noChangeAspect="1"/>
          </p:cNvPicPr>
          <p:nvPr/>
        </p:nvPicPr>
        <p:blipFill>
          <a:blip r:embed="rId4"/>
          <a:stretch>
            <a:fillRect/>
          </a:stretch>
        </p:blipFill>
        <p:spPr>
          <a:xfrm>
            <a:off x="9696243" y="1771442"/>
            <a:ext cx="1247775" cy="1247775"/>
          </a:xfrm>
          <a:prstGeom prst="rect">
            <a:avLst/>
          </a:prstGeom>
        </p:spPr>
      </p:pic>
      <p:sp>
        <p:nvSpPr>
          <p:cNvPr id="6" name="Rectangle 5"/>
          <p:cNvSpPr/>
          <p:nvPr/>
        </p:nvSpPr>
        <p:spPr>
          <a:xfrm>
            <a:off x="1161195" y="3363604"/>
            <a:ext cx="1839030" cy="369332"/>
          </a:xfrm>
          <a:prstGeom prst="rect">
            <a:avLst/>
          </a:prstGeom>
        </p:spPr>
        <p:txBody>
          <a:bodyPr wrap="none">
            <a:spAutoFit/>
          </a:bodyPr>
          <a:lstStyle/>
          <a:p>
            <a:r>
              <a:rPr lang="en-GB" dirty="0">
                <a:latin typeface="Arial" panose="020B0604020202020204" pitchFamily="34" charset="0"/>
                <a:cs typeface="Arial" panose="020B0604020202020204" pitchFamily="34" charset="0"/>
              </a:rPr>
              <a:t>Karol </a:t>
            </a:r>
            <a:r>
              <a:rPr lang="en-GB" dirty="0" err="1">
                <a:latin typeface="Arial" panose="020B0604020202020204" pitchFamily="34" charset="0"/>
                <a:cs typeface="Arial" panose="020B0604020202020204" pitchFamily="34" charset="0"/>
              </a:rPr>
              <a:t>Adamiecki</a:t>
            </a:r>
            <a:endParaRPr lang="en-GB" dirty="0">
              <a:latin typeface="Arial" panose="020B0604020202020204" pitchFamily="34" charset="0"/>
              <a:cs typeface="Arial" panose="020B0604020202020204" pitchFamily="34" charset="0"/>
            </a:endParaRPr>
          </a:p>
        </p:txBody>
      </p:sp>
      <p:sp>
        <p:nvSpPr>
          <p:cNvPr id="7" name="Rectangle 6"/>
          <p:cNvSpPr/>
          <p:nvPr/>
        </p:nvSpPr>
        <p:spPr>
          <a:xfrm>
            <a:off x="9611602" y="3284091"/>
            <a:ext cx="1428596" cy="369332"/>
          </a:xfrm>
          <a:prstGeom prst="rect">
            <a:avLst/>
          </a:prstGeom>
        </p:spPr>
        <p:txBody>
          <a:bodyPr wrap="none">
            <a:spAutoFit/>
          </a:bodyPr>
          <a:lstStyle/>
          <a:p>
            <a:r>
              <a:rPr lang="en-GB" dirty="0">
                <a:latin typeface="Arial" panose="020B0604020202020204" pitchFamily="34" charset="0"/>
                <a:cs typeface="Arial" panose="020B0604020202020204" pitchFamily="34" charset="0"/>
              </a:rPr>
              <a:t>Henry Gantt</a:t>
            </a:r>
          </a:p>
        </p:txBody>
      </p:sp>
      <p:sp>
        <p:nvSpPr>
          <p:cNvPr id="3" name="Rounded Rectangle 2"/>
          <p:cNvSpPr/>
          <p:nvPr/>
        </p:nvSpPr>
        <p:spPr>
          <a:xfrm>
            <a:off x="1840522" y="4019715"/>
            <a:ext cx="8956431" cy="2212821"/>
          </a:xfrm>
          <a:prstGeom prst="roundRect">
            <a:avLst/>
          </a:prstGeom>
        </p:spPr>
        <p:style>
          <a:lnRef idx="3">
            <a:schemeClr val="lt1"/>
          </a:lnRef>
          <a:fillRef idx="1">
            <a:schemeClr val="accent5"/>
          </a:fillRef>
          <a:effectRef idx="1">
            <a:schemeClr val="accent5"/>
          </a:effectRef>
          <a:fontRef idx="minor">
            <a:schemeClr val="lt1"/>
          </a:fontRef>
        </p:style>
        <p:txBody>
          <a:bodyPr rtlCol="0" anchor="ctr"/>
          <a:lstStyle/>
          <a:p>
            <a:pPr algn="ctr"/>
            <a:r>
              <a:rPr lang="en-GB" sz="2400" b="1" dirty="0">
                <a:solidFill>
                  <a:srgbClr val="C00000"/>
                </a:solidFill>
                <a:latin typeface="Arial" panose="020B0604020202020204" pitchFamily="34" charset="0"/>
                <a:cs typeface="Arial" panose="020B0604020202020204" pitchFamily="34" charset="0"/>
              </a:rPr>
              <a:t>Provides team with a visualisation of the tasks through planning period. Gantt chart is visualisation of project plan and progress chart with milestones and activities specified against the time axis.</a:t>
            </a:r>
          </a:p>
        </p:txBody>
      </p:sp>
    </p:spTree>
    <p:extLst>
      <p:ext uri="{BB962C8B-B14F-4D97-AF65-F5344CB8AC3E}">
        <p14:creationId xmlns:p14="http://schemas.microsoft.com/office/powerpoint/2010/main" val="21736285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r>
              <a:rPr lang="en-GB" altLang="en-US">
                <a:latin typeface="Arial" panose="020B0604020202020204" pitchFamily="34" charset="0"/>
              </a:rPr>
              <a:t>Gantt Chart</a:t>
            </a:r>
          </a:p>
        </p:txBody>
      </p:sp>
      <p:sp>
        <p:nvSpPr>
          <p:cNvPr id="40963" name="Rectangle 3"/>
          <p:cNvSpPr>
            <a:spLocks noGrp="1" noChangeArrowheads="1"/>
          </p:cNvSpPr>
          <p:nvPr>
            <p:ph idx="1"/>
          </p:nvPr>
        </p:nvSpPr>
        <p:spPr/>
        <p:txBody>
          <a:bodyPr/>
          <a:lstStyle/>
          <a:p>
            <a:pPr>
              <a:lnSpc>
                <a:spcPct val="90000"/>
              </a:lnSpc>
            </a:pPr>
            <a:r>
              <a:rPr lang="en-GB" altLang="en-US" sz="2800" dirty="0">
                <a:latin typeface="Arial" panose="020B0604020202020204" pitchFamily="34" charset="0"/>
              </a:rPr>
              <a:t>A Gantt chart is a bar graph which illustrates on a timeline when each activity will start, finish and end. </a:t>
            </a:r>
          </a:p>
          <a:p>
            <a:pPr>
              <a:lnSpc>
                <a:spcPct val="90000"/>
              </a:lnSpc>
            </a:pPr>
            <a:r>
              <a:rPr lang="en-GB" altLang="en-US" sz="2800" dirty="0">
                <a:latin typeface="Arial" panose="020B0604020202020204" pitchFamily="34" charset="0"/>
              </a:rPr>
              <a:t>It’s a pictorial representation of each stage of the project showing individual tasks subdivided into work units according to the length of time they will take.</a:t>
            </a:r>
          </a:p>
        </p:txBody>
      </p:sp>
      <p:pic>
        <p:nvPicPr>
          <p:cNvPr id="2" name="Picture 1"/>
          <p:cNvPicPr>
            <a:picLocks noChangeAspect="1"/>
          </p:cNvPicPr>
          <p:nvPr/>
        </p:nvPicPr>
        <p:blipFill>
          <a:blip r:embed="rId3"/>
          <a:stretch>
            <a:fillRect/>
          </a:stretch>
        </p:blipFill>
        <p:spPr>
          <a:xfrm>
            <a:off x="4681291" y="4505739"/>
            <a:ext cx="2358915" cy="1818861"/>
          </a:xfrm>
          <a:prstGeom prst="rect">
            <a:avLst/>
          </a:prstGeom>
        </p:spPr>
      </p:pic>
    </p:spTree>
    <p:extLst>
      <p:ext uri="{BB962C8B-B14F-4D97-AF65-F5344CB8AC3E}">
        <p14:creationId xmlns:p14="http://schemas.microsoft.com/office/powerpoint/2010/main" val="295578652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GB" altLang="en-US">
                <a:latin typeface="Arial" panose="020B0604020202020204" pitchFamily="34" charset="0"/>
              </a:rPr>
              <a:t>Gantt Chart</a:t>
            </a:r>
          </a:p>
        </p:txBody>
      </p:sp>
      <p:sp>
        <p:nvSpPr>
          <p:cNvPr id="38915" name="Rectangle 3"/>
          <p:cNvSpPr>
            <a:spLocks noGrp="1" noChangeArrowheads="1"/>
          </p:cNvSpPr>
          <p:nvPr>
            <p:ph idx="1"/>
          </p:nvPr>
        </p:nvSpPr>
        <p:spPr/>
        <p:txBody>
          <a:bodyPr/>
          <a:lstStyle/>
          <a:p>
            <a:r>
              <a:rPr lang="en-GB" altLang="en-US" dirty="0">
                <a:latin typeface="Arial" panose="020B0604020202020204" pitchFamily="34" charset="0"/>
              </a:rPr>
              <a:t>If we were to cut the length of each post it note or card used for the construction of WBS and lay them out from start to finish then we basically have a Gantt Chart.</a:t>
            </a:r>
          </a:p>
          <a:p>
            <a:endParaRPr lang="en-GB" altLang="en-US" dirty="0">
              <a:latin typeface="Arial" panose="020B0604020202020204" pitchFamily="34" charset="0"/>
            </a:endParaRPr>
          </a:p>
          <a:p>
            <a:r>
              <a:rPr lang="en-GB" altLang="en-US" dirty="0">
                <a:latin typeface="Arial" panose="020B0604020202020204" pitchFamily="34" charset="0"/>
              </a:rPr>
              <a:t>The Gantt chart is one of the project manager’s tools for scheduling</a:t>
            </a:r>
          </a:p>
        </p:txBody>
      </p:sp>
    </p:spTree>
    <p:extLst>
      <p:ext uri="{BB962C8B-B14F-4D97-AF65-F5344CB8AC3E}">
        <p14:creationId xmlns:p14="http://schemas.microsoft.com/office/powerpoint/2010/main" val="383075576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r>
              <a:rPr lang="en-GB" altLang="en-US" dirty="0">
                <a:latin typeface="Arial" panose="020B0604020202020204" pitchFamily="34" charset="0"/>
              </a:rPr>
              <a:t>Gantt Chart </a:t>
            </a:r>
          </a:p>
        </p:txBody>
      </p:sp>
      <p:sp>
        <p:nvSpPr>
          <p:cNvPr id="41987" name="Rectangle 3"/>
          <p:cNvSpPr>
            <a:spLocks noGrp="1" noChangeArrowheads="1"/>
          </p:cNvSpPr>
          <p:nvPr>
            <p:ph idx="1"/>
          </p:nvPr>
        </p:nvSpPr>
        <p:spPr>
          <a:xfrm>
            <a:off x="574431" y="1465384"/>
            <a:ext cx="9258300" cy="4114800"/>
          </a:xfrm>
        </p:spPr>
        <p:txBody>
          <a:bodyPr/>
          <a:lstStyle/>
          <a:p>
            <a:pPr>
              <a:lnSpc>
                <a:spcPct val="90000"/>
              </a:lnSpc>
            </a:pPr>
            <a:r>
              <a:rPr lang="en-GB" altLang="en-US" dirty="0">
                <a:latin typeface="Arial" panose="020B0604020202020204" pitchFamily="34" charset="0"/>
              </a:rPr>
              <a:t>A bar graph</a:t>
            </a:r>
          </a:p>
          <a:p>
            <a:pPr>
              <a:lnSpc>
                <a:spcPct val="90000"/>
              </a:lnSpc>
            </a:pPr>
            <a:r>
              <a:rPr lang="en-GB" altLang="en-US" dirty="0">
                <a:latin typeface="Arial" panose="020B0604020202020204" pitchFamily="34" charset="0"/>
              </a:rPr>
              <a:t>Time on the horizontal axis</a:t>
            </a:r>
          </a:p>
          <a:p>
            <a:pPr>
              <a:lnSpc>
                <a:spcPct val="90000"/>
              </a:lnSpc>
            </a:pPr>
            <a:r>
              <a:rPr lang="en-GB" altLang="en-US" dirty="0">
                <a:latin typeface="Arial" panose="020B0604020202020204" pitchFamily="34" charset="0"/>
              </a:rPr>
              <a:t>Each task (preferably in sequence) is listed on the vertical axis</a:t>
            </a:r>
          </a:p>
          <a:p>
            <a:pPr marL="0" indent="0">
              <a:lnSpc>
                <a:spcPct val="90000"/>
              </a:lnSpc>
              <a:buNone/>
            </a:pPr>
            <a:endParaRPr lang="en-GB" altLang="en-US" dirty="0">
              <a:latin typeface="Arial" panose="020B0604020202020204" pitchFamily="34" charset="0"/>
            </a:endParaRPr>
          </a:p>
        </p:txBody>
      </p:sp>
      <p:pic>
        <p:nvPicPr>
          <p:cNvPr id="1026" name="Picture 2" descr="See the source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85846" y="3305955"/>
            <a:ext cx="6028835" cy="33912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118094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GB" altLang="en-US">
                <a:latin typeface="Arial" panose="020B0604020202020204" pitchFamily="34" charset="0"/>
              </a:rPr>
              <a:t>The Gantt Chart - Example</a:t>
            </a:r>
          </a:p>
        </p:txBody>
      </p:sp>
      <p:grpSp>
        <p:nvGrpSpPr>
          <p:cNvPr id="39939" name="Group 6"/>
          <p:cNvGrpSpPr>
            <a:grpSpLocks noChangeAspect="1"/>
          </p:cNvGrpSpPr>
          <p:nvPr/>
        </p:nvGrpSpPr>
        <p:grpSpPr bwMode="auto">
          <a:xfrm>
            <a:off x="1533525" y="2287588"/>
            <a:ext cx="8661400" cy="2914650"/>
            <a:chOff x="64" y="1440"/>
            <a:chExt cx="5456" cy="1836"/>
          </a:xfrm>
        </p:grpSpPr>
        <p:sp>
          <p:nvSpPr>
            <p:cNvPr id="39940" name="AutoShape 5"/>
            <p:cNvSpPr>
              <a:spLocks noChangeAspect="1" noChangeArrowheads="1" noTextEdit="1"/>
            </p:cNvSpPr>
            <p:nvPr/>
          </p:nvSpPr>
          <p:spPr bwMode="auto">
            <a:xfrm>
              <a:off x="144" y="1440"/>
              <a:ext cx="5376" cy="18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
          <p:nvSpPr>
            <p:cNvPr id="39941" name="Rectangle 7"/>
            <p:cNvSpPr>
              <a:spLocks noChangeArrowheads="1"/>
            </p:cNvSpPr>
            <p:nvPr/>
          </p:nvSpPr>
          <p:spPr bwMode="auto">
            <a:xfrm>
              <a:off x="1343" y="1566"/>
              <a:ext cx="181" cy="123"/>
            </a:xfrm>
            <a:prstGeom prst="rect">
              <a:avLst/>
            </a:prstGeom>
            <a:solidFill>
              <a:srgbClr val="99C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42" name="Rectangle 8"/>
            <p:cNvSpPr>
              <a:spLocks noChangeArrowheads="1"/>
            </p:cNvSpPr>
            <p:nvPr/>
          </p:nvSpPr>
          <p:spPr bwMode="auto">
            <a:xfrm>
              <a:off x="1524" y="1688"/>
              <a:ext cx="55" cy="122"/>
            </a:xfrm>
            <a:prstGeom prst="rect">
              <a:avLst/>
            </a:prstGeom>
            <a:solidFill>
              <a:srgbClr val="99C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43" name="Rectangle 9"/>
            <p:cNvSpPr>
              <a:spLocks noChangeArrowheads="1"/>
            </p:cNvSpPr>
            <p:nvPr/>
          </p:nvSpPr>
          <p:spPr bwMode="auto">
            <a:xfrm>
              <a:off x="1578" y="1810"/>
              <a:ext cx="3253" cy="122"/>
            </a:xfrm>
            <a:prstGeom prst="rect">
              <a:avLst/>
            </a:prstGeom>
            <a:solidFill>
              <a:srgbClr val="99C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44" name="Rectangle 10"/>
            <p:cNvSpPr>
              <a:spLocks noChangeArrowheads="1"/>
            </p:cNvSpPr>
            <p:nvPr/>
          </p:nvSpPr>
          <p:spPr bwMode="auto">
            <a:xfrm>
              <a:off x="4831" y="1931"/>
              <a:ext cx="181" cy="123"/>
            </a:xfrm>
            <a:prstGeom prst="rect">
              <a:avLst/>
            </a:prstGeom>
            <a:solidFill>
              <a:srgbClr val="99C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45" name="Rectangle 11"/>
            <p:cNvSpPr>
              <a:spLocks noChangeArrowheads="1"/>
            </p:cNvSpPr>
            <p:nvPr/>
          </p:nvSpPr>
          <p:spPr bwMode="auto">
            <a:xfrm>
              <a:off x="5011" y="2053"/>
              <a:ext cx="91" cy="123"/>
            </a:xfrm>
            <a:prstGeom prst="rect">
              <a:avLst/>
            </a:prstGeom>
            <a:solidFill>
              <a:srgbClr val="99C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46" name="Rectangle 12"/>
            <p:cNvSpPr>
              <a:spLocks noChangeArrowheads="1"/>
            </p:cNvSpPr>
            <p:nvPr/>
          </p:nvSpPr>
          <p:spPr bwMode="auto">
            <a:xfrm>
              <a:off x="5011" y="2175"/>
              <a:ext cx="182" cy="123"/>
            </a:xfrm>
            <a:prstGeom prst="rect">
              <a:avLst/>
            </a:prstGeom>
            <a:solidFill>
              <a:srgbClr val="99C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47" name="Rectangle 13"/>
            <p:cNvSpPr>
              <a:spLocks noChangeArrowheads="1"/>
            </p:cNvSpPr>
            <p:nvPr/>
          </p:nvSpPr>
          <p:spPr bwMode="auto">
            <a:xfrm>
              <a:off x="5192" y="2297"/>
              <a:ext cx="272" cy="123"/>
            </a:xfrm>
            <a:prstGeom prst="rect">
              <a:avLst/>
            </a:prstGeom>
            <a:solidFill>
              <a:srgbClr val="99C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48" name="Rectangle 14"/>
            <p:cNvSpPr>
              <a:spLocks noChangeArrowheads="1"/>
            </p:cNvSpPr>
            <p:nvPr/>
          </p:nvSpPr>
          <p:spPr bwMode="auto">
            <a:xfrm>
              <a:off x="1578" y="2419"/>
              <a:ext cx="272" cy="123"/>
            </a:xfrm>
            <a:prstGeom prst="rect">
              <a:avLst/>
            </a:prstGeom>
            <a:solidFill>
              <a:srgbClr val="99C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49" name="Rectangle 15"/>
            <p:cNvSpPr>
              <a:spLocks noChangeArrowheads="1"/>
            </p:cNvSpPr>
            <p:nvPr/>
          </p:nvSpPr>
          <p:spPr bwMode="auto">
            <a:xfrm>
              <a:off x="1849" y="2541"/>
              <a:ext cx="272" cy="123"/>
            </a:xfrm>
            <a:prstGeom prst="rect">
              <a:avLst/>
            </a:prstGeom>
            <a:solidFill>
              <a:srgbClr val="99C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50" name="Rectangle 16"/>
            <p:cNvSpPr>
              <a:spLocks noChangeArrowheads="1"/>
            </p:cNvSpPr>
            <p:nvPr/>
          </p:nvSpPr>
          <p:spPr bwMode="auto">
            <a:xfrm>
              <a:off x="2120" y="2663"/>
              <a:ext cx="181" cy="123"/>
            </a:xfrm>
            <a:prstGeom prst="rect">
              <a:avLst/>
            </a:prstGeom>
            <a:solidFill>
              <a:srgbClr val="99C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51" name="Rectangle 17"/>
            <p:cNvSpPr>
              <a:spLocks noChangeArrowheads="1"/>
            </p:cNvSpPr>
            <p:nvPr/>
          </p:nvSpPr>
          <p:spPr bwMode="auto">
            <a:xfrm>
              <a:off x="2301" y="2785"/>
              <a:ext cx="181" cy="122"/>
            </a:xfrm>
            <a:prstGeom prst="rect">
              <a:avLst/>
            </a:prstGeom>
            <a:solidFill>
              <a:srgbClr val="99C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52" name="Rectangle 18"/>
            <p:cNvSpPr>
              <a:spLocks noChangeArrowheads="1"/>
            </p:cNvSpPr>
            <p:nvPr/>
          </p:nvSpPr>
          <p:spPr bwMode="auto">
            <a:xfrm>
              <a:off x="2481" y="2785"/>
              <a:ext cx="2350" cy="122"/>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53" name="Rectangle 19"/>
            <p:cNvSpPr>
              <a:spLocks noChangeArrowheads="1"/>
            </p:cNvSpPr>
            <p:nvPr/>
          </p:nvSpPr>
          <p:spPr bwMode="auto">
            <a:xfrm>
              <a:off x="5463" y="2906"/>
              <a:ext cx="55" cy="123"/>
            </a:xfrm>
            <a:prstGeom prst="rect">
              <a:avLst/>
            </a:prstGeom>
            <a:solidFill>
              <a:srgbClr val="99C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54" name="Rectangle 20"/>
            <p:cNvSpPr>
              <a:spLocks noChangeArrowheads="1"/>
            </p:cNvSpPr>
            <p:nvPr/>
          </p:nvSpPr>
          <p:spPr bwMode="auto">
            <a:xfrm>
              <a:off x="1041" y="1448"/>
              <a:ext cx="370" cy="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200" b="1">
                  <a:solidFill>
                    <a:srgbClr val="000000"/>
                  </a:solidFill>
                  <a:latin typeface="Arial" panose="020B0604020202020204" pitchFamily="34" charset="0"/>
                </a:rPr>
                <a:t>Time (s)</a:t>
              </a:r>
              <a:endParaRPr lang="en-GB" altLang="en-US"/>
            </a:p>
          </p:txBody>
        </p:sp>
        <p:sp>
          <p:nvSpPr>
            <p:cNvPr id="39955" name="Rectangle 21"/>
            <p:cNvSpPr>
              <a:spLocks noChangeArrowheads="1"/>
            </p:cNvSpPr>
            <p:nvPr/>
          </p:nvSpPr>
          <p:spPr bwMode="auto">
            <a:xfrm>
              <a:off x="126" y="1570"/>
              <a:ext cx="418"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a:t>Switch stove on</a:t>
              </a:r>
            </a:p>
          </p:txBody>
        </p:sp>
        <p:sp>
          <p:nvSpPr>
            <p:cNvPr id="39956" name="Rectangle 22"/>
            <p:cNvSpPr>
              <a:spLocks noChangeArrowheads="1"/>
            </p:cNvSpPr>
            <p:nvPr/>
          </p:nvSpPr>
          <p:spPr bwMode="auto">
            <a:xfrm>
              <a:off x="1223" y="1572"/>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57" name="Rectangle 23"/>
            <p:cNvSpPr>
              <a:spLocks noChangeArrowheads="1"/>
            </p:cNvSpPr>
            <p:nvPr/>
          </p:nvSpPr>
          <p:spPr bwMode="auto">
            <a:xfrm>
              <a:off x="306" y="1691"/>
              <a:ext cx="303"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a:t>Break eggs</a:t>
              </a:r>
            </a:p>
          </p:txBody>
        </p:sp>
        <p:sp>
          <p:nvSpPr>
            <p:cNvPr id="39958" name="Rectangle 24"/>
            <p:cNvSpPr>
              <a:spLocks noChangeArrowheads="1"/>
            </p:cNvSpPr>
            <p:nvPr/>
          </p:nvSpPr>
          <p:spPr bwMode="auto">
            <a:xfrm>
              <a:off x="1223" y="1694"/>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59" name="Rectangle 25"/>
            <p:cNvSpPr>
              <a:spLocks noChangeArrowheads="1"/>
            </p:cNvSpPr>
            <p:nvPr/>
          </p:nvSpPr>
          <p:spPr bwMode="auto">
            <a:xfrm>
              <a:off x="271" y="1813"/>
              <a:ext cx="414"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a:t>Cook sausages</a:t>
              </a:r>
            </a:p>
          </p:txBody>
        </p:sp>
        <p:sp>
          <p:nvSpPr>
            <p:cNvPr id="39960" name="Rectangle 26"/>
            <p:cNvSpPr>
              <a:spLocks noChangeArrowheads="1"/>
            </p:cNvSpPr>
            <p:nvPr/>
          </p:nvSpPr>
          <p:spPr bwMode="auto">
            <a:xfrm>
              <a:off x="1222" y="1816"/>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61" name="Rectangle 27"/>
            <p:cNvSpPr>
              <a:spLocks noChangeArrowheads="1"/>
            </p:cNvSpPr>
            <p:nvPr/>
          </p:nvSpPr>
          <p:spPr bwMode="auto">
            <a:xfrm>
              <a:off x="333" y="1935"/>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62" name="Rectangle 28"/>
            <p:cNvSpPr>
              <a:spLocks noChangeArrowheads="1"/>
            </p:cNvSpPr>
            <p:nvPr/>
          </p:nvSpPr>
          <p:spPr bwMode="auto">
            <a:xfrm>
              <a:off x="1223" y="1938"/>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63" name="Rectangle 29"/>
            <p:cNvSpPr>
              <a:spLocks noChangeArrowheads="1"/>
            </p:cNvSpPr>
            <p:nvPr/>
          </p:nvSpPr>
          <p:spPr bwMode="auto">
            <a:xfrm>
              <a:off x="280" y="2057"/>
              <a:ext cx="404" cy="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200" b="1">
                  <a:solidFill>
                    <a:srgbClr val="000000"/>
                  </a:solidFill>
                  <a:latin typeface="Arial" panose="020B0604020202020204" pitchFamily="34" charset="0"/>
                </a:rPr>
                <a:t>Fry eggs</a:t>
              </a:r>
              <a:endParaRPr lang="en-GB" altLang="en-US"/>
            </a:p>
          </p:txBody>
        </p:sp>
        <p:sp>
          <p:nvSpPr>
            <p:cNvPr id="39964" name="Rectangle 30"/>
            <p:cNvSpPr>
              <a:spLocks noChangeArrowheads="1"/>
            </p:cNvSpPr>
            <p:nvPr/>
          </p:nvSpPr>
          <p:spPr bwMode="auto">
            <a:xfrm>
              <a:off x="1223" y="2060"/>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65" name="Rectangle 31"/>
            <p:cNvSpPr>
              <a:spLocks noChangeArrowheads="1"/>
            </p:cNvSpPr>
            <p:nvPr/>
          </p:nvSpPr>
          <p:spPr bwMode="auto">
            <a:xfrm>
              <a:off x="299" y="2179"/>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66" name="Rectangle 32"/>
            <p:cNvSpPr>
              <a:spLocks noChangeArrowheads="1"/>
            </p:cNvSpPr>
            <p:nvPr/>
          </p:nvSpPr>
          <p:spPr bwMode="auto">
            <a:xfrm>
              <a:off x="1223" y="2182"/>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67" name="Rectangle 33"/>
            <p:cNvSpPr>
              <a:spLocks noChangeArrowheads="1"/>
            </p:cNvSpPr>
            <p:nvPr/>
          </p:nvSpPr>
          <p:spPr bwMode="auto">
            <a:xfrm>
              <a:off x="106" y="2301"/>
              <a:ext cx="513" cy="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200" b="1">
                  <a:solidFill>
                    <a:srgbClr val="000000"/>
                  </a:solidFill>
                  <a:latin typeface="Arial" panose="020B0604020202020204" pitchFamily="34" charset="0"/>
                </a:rPr>
                <a:t>Pour Water</a:t>
              </a:r>
              <a:endParaRPr lang="en-GB" altLang="en-US"/>
            </a:p>
          </p:txBody>
        </p:sp>
        <p:sp>
          <p:nvSpPr>
            <p:cNvPr id="39968" name="Rectangle 34"/>
            <p:cNvSpPr>
              <a:spLocks noChangeArrowheads="1"/>
            </p:cNvSpPr>
            <p:nvPr/>
          </p:nvSpPr>
          <p:spPr bwMode="auto">
            <a:xfrm>
              <a:off x="1223" y="2304"/>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69" name="Rectangle 35"/>
            <p:cNvSpPr>
              <a:spLocks noChangeArrowheads="1"/>
            </p:cNvSpPr>
            <p:nvPr/>
          </p:nvSpPr>
          <p:spPr bwMode="auto">
            <a:xfrm>
              <a:off x="196" y="2423"/>
              <a:ext cx="466"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a:t>Slice + dice salad</a:t>
              </a:r>
            </a:p>
          </p:txBody>
        </p:sp>
        <p:sp>
          <p:nvSpPr>
            <p:cNvPr id="39970" name="Rectangle 36"/>
            <p:cNvSpPr>
              <a:spLocks noChangeArrowheads="1"/>
            </p:cNvSpPr>
            <p:nvPr/>
          </p:nvSpPr>
          <p:spPr bwMode="auto">
            <a:xfrm>
              <a:off x="1223" y="2426"/>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71" name="Rectangle 37"/>
            <p:cNvSpPr>
              <a:spLocks noChangeArrowheads="1"/>
            </p:cNvSpPr>
            <p:nvPr/>
          </p:nvSpPr>
          <p:spPr bwMode="auto">
            <a:xfrm>
              <a:off x="474" y="2545"/>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72" name="Rectangle 38"/>
            <p:cNvSpPr>
              <a:spLocks noChangeArrowheads="1"/>
            </p:cNvSpPr>
            <p:nvPr/>
          </p:nvSpPr>
          <p:spPr bwMode="auto">
            <a:xfrm>
              <a:off x="1223" y="2548"/>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73" name="Rectangle 39"/>
            <p:cNvSpPr>
              <a:spLocks noChangeArrowheads="1"/>
            </p:cNvSpPr>
            <p:nvPr/>
          </p:nvSpPr>
          <p:spPr bwMode="auto">
            <a:xfrm>
              <a:off x="67" y="2667"/>
              <a:ext cx="506" cy="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200" b="1">
                  <a:solidFill>
                    <a:srgbClr val="000000"/>
                  </a:solidFill>
                  <a:latin typeface="Arial" panose="020B0604020202020204" pitchFamily="34" charset="0"/>
                </a:rPr>
                <a:t>Get cutlery</a:t>
              </a:r>
              <a:endParaRPr lang="en-GB" altLang="en-US"/>
            </a:p>
          </p:txBody>
        </p:sp>
        <p:sp>
          <p:nvSpPr>
            <p:cNvPr id="39974" name="Rectangle 40"/>
            <p:cNvSpPr>
              <a:spLocks noChangeArrowheads="1"/>
            </p:cNvSpPr>
            <p:nvPr/>
          </p:nvSpPr>
          <p:spPr bwMode="auto">
            <a:xfrm>
              <a:off x="1223" y="2669"/>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75" name="Rectangle 41"/>
            <p:cNvSpPr>
              <a:spLocks noChangeArrowheads="1"/>
            </p:cNvSpPr>
            <p:nvPr/>
          </p:nvSpPr>
          <p:spPr bwMode="auto">
            <a:xfrm>
              <a:off x="613" y="2788"/>
              <a:ext cx="447" cy="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200" b="1">
                  <a:solidFill>
                    <a:srgbClr val="000000"/>
                  </a:solidFill>
                  <a:latin typeface="Arial" panose="020B0604020202020204" pitchFamily="34" charset="0"/>
                </a:rPr>
                <a:t>Lay table </a:t>
              </a:r>
              <a:endParaRPr lang="en-GB" altLang="en-US"/>
            </a:p>
          </p:txBody>
        </p:sp>
        <p:sp>
          <p:nvSpPr>
            <p:cNvPr id="39976" name="Rectangle 42"/>
            <p:cNvSpPr>
              <a:spLocks noChangeArrowheads="1"/>
            </p:cNvSpPr>
            <p:nvPr/>
          </p:nvSpPr>
          <p:spPr bwMode="auto">
            <a:xfrm>
              <a:off x="1223" y="2791"/>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77" name="Rectangle 43"/>
            <p:cNvSpPr>
              <a:spLocks noChangeArrowheads="1"/>
            </p:cNvSpPr>
            <p:nvPr/>
          </p:nvSpPr>
          <p:spPr bwMode="auto">
            <a:xfrm>
              <a:off x="2312" y="2807"/>
              <a:ext cx="1389" cy="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000">
                  <a:solidFill>
                    <a:srgbClr val="000000"/>
                  </a:solidFill>
                  <a:latin typeface="Arial" panose="020B0604020202020204" pitchFamily="34" charset="0"/>
                </a:rPr>
                <a:t>SLACK  -  SLACK  -  SLACK  -  SLACK</a:t>
              </a:r>
              <a:endParaRPr lang="en-GB" altLang="en-US"/>
            </a:p>
          </p:txBody>
        </p:sp>
        <p:sp>
          <p:nvSpPr>
            <p:cNvPr id="39978" name="Rectangle 44"/>
            <p:cNvSpPr>
              <a:spLocks noChangeArrowheads="1"/>
            </p:cNvSpPr>
            <p:nvPr/>
          </p:nvSpPr>
          <p:spPr bwMode="auto">
            <a:xfrm>
              <a:off x="64" y="2910"/>
              <a:ext cx="809" cy="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200" b="1">
                  <a:solidFill>
                    <a:srgbClr val="000000"/>
                  </a:solidFill>
                  <a:latin typeface="Arial" panose="020B0604020202020204" pitchFamily="34" charset="0"/>
                </a:rPr>
                <a:t>Place Pot on Tray</a:t>
              </a:r>
              <a:endParaRPr lang="en-GB" altLang="en-US"/>
            </a:p>
          </p:txBody>
        </p:sp>
        <p:sp>
          <p:nvSpPr>
            <p:cNvPr id="39979" name="Rectangle 45"/>
            <p:cNvSpPr>
              <a:spLocks noChangeArrowheads="1"/>
            </p:cNvSpPr>
            <p:nvPr/>
          </p:nvSpPr>
          <p:spPr bwMode="auto">
            <a:xfrm>
              <a:off x="1223" y="2913"/>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80" name="Rectangle 46"/>
            <p:cNvSpPr>
              <a:spLocks noChangeArrowheads="1"/>
            </p:cNvSpPr>
            <p:nvPr/>
          </p:nvSpPr>
          <p:spPr bwMode="auto">
            <a:xfrm>
              <a:off x="140" y="3032"/>
              <a:ext cx="263" cy="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200" b="1">
                  <a:solidFill>
                    <a:srgbClr val="000000"/>
                  </a:solidFill>
                  <a:latin typeface="Arial" panose="020B0604020202020204" pitchFamily="34" charset="0"/>
                </a:rPr>
                <a:t>Serve</a:t>
              </a:r>
              <a:endParaRPr lang="en-GB" altLang="en-US"/>
            </a:p>
          </p:txBody>
        </p:sp>
        <p:sp>
          <p:nvSpPr>
            <p:cNvPr id="39981" name="Rectangle 47"/>
            <p:cNvSpPr>
              <a:spLocks noChangeArrowheads="1"/>
            </p:cNvSpPr>
            <p:nvPr/>
          </p:nvSpPr>
          <p:spPr bwMode="auto">
            <a:xfrm>
              <a:off x="1223" y="3035"/>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82" name="Rectangle 48"/>
            <p:cNvSpPr>
              <a:spLocks noChangeArrowheads="1"/>
            </p:cNvSpPr>
            <p:nvPr/>
          </p:nvSpPr>
          <p:spPr bwMode="auto">
            <a:xfrm>
              <a:off x="138" y="3154"/>
              <a:ext cx="767" cy="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200" b="1">
                  <a:solidFill>
                    <a:srgbClr val="000000"/>
                  </a:solidFill>
                  <a:latin typeface="Arial" panose="020B0604020202020204" pitchFamily="34" charset="0"/>
                </a:rPr>
                <a:t>breakfast served</a:t>
              </a:r>
              <a:endParaRPr lang="en-GB" altLang="en-US"/>
            </a:p>
          </p:txBody>
        </p:sp>
        <p:sp>
          <p:nvSpPr>
            <p:cNvPr id="39983" name="Line 49"/>
            <p:cNvSpPr>
              <a:spLocks noChangeShapeType="1"/>
            </p:cNvSpPr>
            <p:nvPr/>
          </p:nvSpPr>
          <p:spPr bwMode="auto">
            <a:xfrm>
              <a:off x="147" y="1806"/>
              <a:ext cx="142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9984" name="Rectangle 50"/>
            <p:cNvSpPr>
              <a:spLocks noChangeArrowheads="1"/>
            </p:cNvSpPr>
            <p:nvPr/>
          </p:nvSpPr>
          <p:spPr bwMode="auto">
            <a:xfrm>
              <a:off x="147" y="1806"/>
              <a:ext cx="1422"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85" name="Line 51"/>
            <p:cNvSpPr>
              <a:spLocks noChangeShapeType="1"/>
            </p:cNvSpPr>
            <p:nvPr/>
          </p:nvSpPr>
          <p:spPr bwMode="auto">
            <a:xfrm>
              <a:off x="147" y="1928"/>
              <a:ext cx="142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9986" name="Rectangle 52"/>
            <p:cNvSpPr>
              <a:spLocks noChangeArrowheads="1"/>
            </p:cNvSpPr>
            <p:nvPr/>
          </p:nvSpPr>
          <p:spPr bwMode="auto">
            <a:xfrm>
              <a:off x="147" y="1928"/>
              <a:ext cx="1422"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87" name="Line 53"/>
            <p:cNvSpPr>
              <a:spLocks noChangeShapeType="1"/>
            </p:cNvSpPr>
            <p:nvPr/>
          </p:nvSpPr>
          <p:spPr bwMode="auto">
            <a:xfrm>
              <a:off x="1586" y="1928"/>
              <a:ext cx="323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9988" name="Rectangle 54"/>
            <p:cNvSpPr>
              <a:spLocks noChangeArrowheads="1"/>
            </p:cNvSpPr>
            <p:nvPr/>
          </p:nvSpPr>
          <p:spPr bwMode="auto">
            <a:xfrm>
              <a:off x="1586" y="1928"/>
              <a:ext cx="3236"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89" name="Line 55"/>
            <p:cNvSpPr>
              <a:spLocks noChangeShapeType="1"/>
            </p:cNvSpPr>
            <p:nvPr/>
          </p:nvSpPr>
          <p:spPr bwMode="auto">
            <a:xfrm>
              <a:off x="147" y="2049"/>
              <a:ext cx="142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9990" name="Rectangle 56"/>
            <p:cNvSpPr>
              <a:spLocks noChangeArrowheads="1"/>
            </p:cNvSpPr>
            <p:nvPr/>
          </p:nvSpPr>
          <p:spPr bwMode="auto">
            <a:xfrm>
              <a:off x="147" y="2049"/>
              <a:ext cx="1422"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91" name="Line 57"/>
            <p:cNvSpPr>
              <a:spLocks noChangeShapeType="1"/>
            </p:cNvSpPr>
            <p:nvPr/>
          </p:nvSpPr>
          <p:spPr bwMode="auto">
            <a:xfrm>
              <a:off x="1586" y="2049"/>
              <a:ext cx="323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9992" name="Rectangle 58"/>
            <p:cNvSpPr>
              <a:spLocks noChangeArrowheads="1"/>
            </p:cNvSpPr>
            <p:nvPr/>
          </p:nvSpPr>
          <p:spPr bwMode="auto">
            <a:xfrm>
              <a:off x="1586" y="2049"/>
              <a:ext cx="3236"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93" name="Line 59"/>
            <p:cNvSpPr>
              <a:spLocks noChangeShapeType="1"/>
            </p:cNvSpPr>
            <p:nvPr/>
          </p:nvSpPr>
          <p:spPr bwMode="auto">
            <a:xfrm>
              <a:off x="147" y="2171"/>
              <a:ext cx="142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9994" name="Rectangle 60"/>
            <p:cNvSpPr>
              <a:spLocks noChangeArrowheads="1"/>
            </p:cNvSpPr>
            <p:nvPr/>
          </p:nvSpPr>
          <p:spPr bwMode="auto">
            <a:xfrm>
              <a:off x="147" y="2171"/>
              <a:ext cx="1422"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95" name="Line 61"/>
            <p:cNvSpPr>
              <a:spLocks noChangeShapeType="1"/>
            </p:cNvSpPr>
            <p:nvPr/>
          </p:nvSpPr>
          <p:spPr bwMode="auto">
            <a:xfrm>
              <a:off x="1586" y="2171"/>
              <a:ext cx="323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9996" name="Rectangle 62"/>
            <p:cNvSpPr>
              <a:spLocks noChangeArrowheads="1"/>
            </p:cNvSpPr>
            <p:nvPr/>
          </p:nvSpPr>
          <p:spPr bwMode="auto">
            <a:xfrm>
              <a:off x="1586" y="2171"/>
              <a:ext cx="3236"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97" name="Line 63"/>
            <p:cNvSpPr>
              <a:spLocks noChangeShapeType="1"/>
            </p:cNvSpPr>
            <p:nvPr/>
          </p:nvSpPr>
          <p:spPr bwMode="auto">
            <a:xfrm>
              <a:off x="147" y="2293"/>
              <a:ext cx="142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9998" name="Rectangle 64"/>
            <p:cNvSpPr>
              <a:spLocks noChangeArrowheads="1"/>
            </p:cNvSpPr>
            <p:nvPr/>
          </p:nvSpPr>
          <p:spPr bwMode="auto">
            <a:xfrm>
              <a:off x="147" y="2293"/>
              <a:ext cx="1422"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99" name="Line 65"/>
            <p:cNvSpPr>
              <a:spLocks noChangeShapeType="1"/>
            </p:cNvSpPr>
            <p:nvPr/>
          </p:nvSpPr>
          <p:spPr bwMode="auto">
            <a:xfrm>
              <a:off x="1586" y="2293"/>
              <a:ext cx="323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00" name="Rectangle 66"/>
            <p:cNvSpPr>
              <a:spLocks noChangeArrowheads="1"/>
            </p:cNvSpPr>
            <p:nvPr/>
          </p:nvSpPr>
          <p:spPr bwMode="auto">
            <a:xfrm>
              <a:off x="1586" y="2293"/>
              <a:ext cx="3236"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01" name="Line 67"/>
            <p:cNvSpPr>
              <a:spLocks noChangeShapeType="1"/>
            </p:cNvSpPr>
            <p:nvPr/>
          </p:nvSpPr>
          <p:spPr bwMode="auto">
            <a:xfrm>
              <a:off x="147" y="2415"/>
              <a:ext cx="142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02" name="Rectangle 68"/>
            <p:cNvSpPr>
              <a:spLocks noChangeArrowheads="1"/>
            </p:cNvSpPr>
            <p:nvPr/>
          </p:nvSpPr>
          <p:spPr bwMode="auto">
            <a:xfrm>
              <a:off x="147" y="2415"/>
              <a:ext cx="1422"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03" name="Line 69"/>
            <p:cNvSpPr>
              <a:spLocks noChangeShapeType="1"/>
            </p:cNvSpPr>
            <p:nvPr/>
          </p:nvSpPr>
          <p:spPr bwMode="auto">
            <a:xfrm>
              <a:off x="1586" y="2415"/>
              <a:ext cx="323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04" name="Rectangle 70"/>
            <p:cNvSpPr>
              <a:spLocks noChangeArrowheads="1"/>
            </p:cNvSpPr>
            <p:nvPr/>
          </p:nvSpPr>
          <p:spPr bwMode="auto">
            <a:xfrm>
              <a:off x="1586" y="2415"/>
              <a:ext cx="3236"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05" name="Line 71"/>
            <p:cNvSpPr>
              <a:spLocks noChangeShapeType="1"/>
            </p:cNvSpPr>
            <p:nvPr/>
          </p:nvSpPr>
          <p:spPr bwMode="auto">
            <a:xfrm>
              <a:off x="4839" y="2415"/>
              <a:ext cx="61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06" name="Rectangle 72"/>
            <p:cNvSpPr>
              <a:spLocks noChangeArrowheads="1"/>
            </p:cNvSpPr>
            <p:nvPr/>
          </p:nvSpPr>
          <p:spPr bwMode="auto">
            <a:xfrm>
              <a:off x="4839" y="2415"/>
              <a:ext cx="616"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07" name="Line 73"/>
            <p:cNvSpPr>
              <a:spLocks noChangeShapeType="1"/>
            </p:cNvSpPr>
            <p:nvPr/>
          </p:nvSpPr>
          <p:spPr bwMode="auto">
            <a:xfrm>
              <a:off x="147" y="2537"/>
              <a:ext cx="142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08" name="Rectangle 74"/>
            <p:cNvSpPr>
              <a:spLocks noChangeArrowheads="1"/>
            </p:cNvSpPr>
            <p:nvPr/>
          </p:nvSpPr>
          <p:spPr bwMode="auto">
            <a:xfrm>
              <a:off x="147" y="2537"/>
              <a:ext cx="1422"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09" name="Line 75"/>
            <p:cNvSpPr>
              <a:spLocks noChangeShapeType="1"/>
            </p:cNvSpPr>
            <p:nvPr/>
          </p:nvSpPr>
          <p:spPr bwMode="auto">
            <a:xfrm>
              <a:off x="1586" y="2537"/>
              <a:ext cx="323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10" name="Rectangle 76"/>
            <p:cNvSpPr>
              <a:spLocks noChangeArrowheads="1"/>
            </p:cNvSpPr>
            <p:nvPr/>
          </p:nvSpPr>
          <p:spPr bwMode="auto">
            <a:xfrm>
              <a:off x="1586" y="2537"/>
              <a:ext cx="3236"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11" name="Line 77"/>
            <p:cNvSpPr>
              <a:spLocks noChangeShapeType="1"/>
            </p:cNvSpPr>
            <p:nvPr/>
          </p:nvSpPr>
          <p:spPr bwMode="auto">
            <a:xfrm>
              <a:off x="4839" y="2537"/>
              <a:ext cx="61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12" name="Rectangle 78"/>
            <p:cNvSpPr>
              <a:spLocks noChangeArrowheads="1"/>
            </p:cNvSpPr>
            <p:nvPr/>
          </p:nvSpPr>
          <p:spPr bwMode="auto">
            <a:xfrm>
              <a:off x="4839" y="2537"/>
              <a:ext cx="616"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13" name="Line 79"/>
            <p:cNvSpPr>
              <a:spLocks noChangeShapeType="1"/>
            </p:cNvSpPr>
            <p:nvPr/>
          </p:nvSpPr>
          <p:spPr bwMode="auto">
            <a:xfrm>
              <a:off x="147" y="2659"/>
              <a:ext cx="467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14" name="Rectangle 80"/>
            <p:cNvSpPr>
              <a:spLocks noChangeArrowheads="1"/>
            </p:cNvSpPr>
            <p:nvPr/>
          </p:nvSpPr>
          <p:spPr bwMode="auto">
            <a:xfrm>
              <a:off x="147" y="2659"/>
              <a:ext cx="4675"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15" name="Line 81"/>
            <p:cNvSpPr>
              <a:spLocks noChangeShapeType="1"/>
            </p:cNvSpPr>
            <p:nvPr/>
          </p:nvSpPr>
          <p:spPr bwMode="auto">
            <a:xfrm>
              <a:off x="4839" y="2659"/>
              <a:ext cx="61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16" name="Rectangle 82"/>
            <p:cNvSpPr>
              <a:spLocks noChangeArrowheads="1"/>
            </p:cNvSpPr>
            <p:nvPr/>
          </p:nvSpPr>
          <p:spPr bwMode="auto">
            <a:xfrm>
              <a:off x="4839" y="2659"/>
              <a:ext cx="616"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17" name="Line 83"/>
            <p:cNvSpPr>
              <a:spLocks noChangeShapeType="1"/>
            </p:cNvSpPr>
            <p:nvPr/>
          </p:nvSpPr>
          <p:spPr bwMode="auto">
            <a:xfrm>
              <a:off x="147" y="2781"/>
              <a:ext cx="232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18" name="Rectangle 84"/>
            <p:cNvSpPr>
              <a:spLocks noChangeArrowheads="1"/>
            </p:cNvSpPr>
            <p:nvPr/>
          </p:nvSpPr>
          <p:spPr bwMode="auto">
            <a:xfrm>
              <a:off x="147" y="2781"/>
              <a:ext cx="2326"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19" name="Rectangle 85"/>
            <p:cNvSpPr>
              <a:spLocks noChangeArrowheads="1"/>
            </p:cNvSpPr>
            <p:nvPr/>
          </p:nvSpPr>
          <p:spPr bwMode="auto">
            <a:xfrm>
              <a:off x="4822" y="1928"/>
              <a:ext cx="17" cy="85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20" name="Line 86"/>
            <p:cNvSpPr>
              <a:spLocks noChangeShapeType="1"/>
            </p:cNvSpPr>
            <p:nvPr/>
          </p:nvSpPr>
          <p:spPr bwMode="auto">
            <a:xfrm>
              <a:off x="2490" y="2781"/>
              <a:ext cx="233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21" name="Rectangle 87"/>
            <p:cNvSpPr>
              <a:spLocks noChangeArrowheads="1"/>
            </p:cNvSpPr>
            <p:nvPr/>
          </p:nvSpPr>
          <p:spPr bwMode="auto">
            <a:xfrm>
              <a:off x="2490" y="2781"/>
              <a:ext cx="2332"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22" name="Line 88"/>
            <p:cNvSpPr>
              <a:spLocks noChangeShapeType="1"/>
            </p:cNvSpPr>
            <p:nvPr/>
          </p:nvSpPr>
          <p:spPr bwMode="auto">
            <a:xfrm>
              <a:off x="4839" y="2781"/>
              <a:ext cx="61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23" name="Rectangle 89"/>
            <p:cNvSpPr>
              <a:spLocks noChangeArrowheads="1"/>
            </p:cNvSpPr>
            <p:nvPr/>
          </p:nvSpPr>
          <p:spPr bwMode="auto">
            <a:xfrm>
              <a:off x="4839" y="2781"/>
              <a:ext cx="616"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24" name="Line 90"/>
            <p:cNvSpPr>
              <a:spLocks noChangeShapeType="1"/>
            </p:cNvSpPr>
            <p:nvPr/>
          </p:nvSpPr>
          <p:spPr bwMode="auto">
            <a:xfrm>
              <a:off x="147" y="2903"/>
              <a:ext cx="232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25" name="Rectangle 91"/>
            <p:cNvSpPr>
              <a:spLocks noChangeArrowheads="1"/>
            </p:cNvSpPr>
            <p:nvPr/>
          </p:nvSpPr>
          <p:spPr bwMode="auto">
            <a:xfrm>
              <a:off x="147" y="2903"/>
              <a:ext cx="2326"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26" name="Line 92"/>
            <p:cNvSpPr>
              <a:spLocks noChangeShapeType="1"/>
            </p:cNvSpPr>
            <p:nvPr/>
          </p:nvSpPr>
          <p:spPr bwMode="auto">
            <a:xfrm>
              <a:off x="2490" y="2903"/>
              <a:ext cx="233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27" name="Rectangle 93"/>
            <p:cNvSpPr>
              <a:spLocks noChangeArrowheads="1"/>
            </p:cNvSpPr>
            <p:nvPr/>
          </p:nvSpPr>
          <p:spPr bwMode="auto">
            <a:xfrm>
              <a:off x="2490" y="2903"/>
              <a:ext cx="2332"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28" name="Line 94"/>
            <p:cNvSpPr>
              <a:spLocks noChangeShapeType="1"/>
            </p:cNvSpPr>
            <p:nvPr/>
          </p:nvSpPr>
          <p:spPr bwMode="auto">
            <a:xfrm>
              <a:off x="4839" y="2903"/>
              <a:ext cx="61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29" name="Rectangle 95"/>
            <p:cNvSpPr>
              <a:spLocks noChangeArrowheads="1"/>
            </p:cNvSpPr>
            <p:nvPr/>
          </p:nvSpPr>
          <p:spPr bwMode="auto">
            <a:xfrm>
              <a:off x="4839" y="2903"/>
              <a:ext cx="616"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30" name="Rectangle 96"/>
            <p:cNvSpPr>
              <a:spLocks noChangeArrowheads="1"/>
            </p:cNvSpPr>
            <p:nvPr/>
          </p:nvSpPr>
          <p:spPr bwMode="auto">
            <a:xfrm>
              <a:off x="1569" y="1806"/>
              <a:ext cx="17" cy="739"/>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31" name="Rectangle 97"/>
            <p:cNvSpPr>
              <a:spLocks noChangeArrowheads="1"/>
            </p:cNvSpPr>
            <p:nvPr/>
          </p:nvSpPr>
          <p:spPr bwMode="auto">
            <a:xfrm>
              <a:off x="4822" y="2781"/>
              <a:ext cx="17" cy="129"/>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32" name="Rectangle 98"/>
            <p:cNvSpPr>
              <a:spLocks noChangeArrowheads="1"/>
            </p:cNvSpPr>
            <p:nvPr/>
          </p:nvSpPr>
          <p:spPr bwMode="auto">
            <a:xfrm>
              <a:off x="5455" y="2415"/>
              <a:ext cx="16" cy="49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33" name="Rectangle 99"/>
            <p:cNvSpPr>
              <a:spLocks noChangeArrowheads="1"/>
            </p:cNvSpPr>
            <p:nvPr/>
          </p:nvSpPr>
          <p:spPr bwMode="auto">
            <a:xfrm>
              <a:off x="2473" y="2781"/>
              <a:ext cx="17" cy="129"/>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34" name="Line 100"/>
            <p:cNvSpPr>
              <a:spLocks noChangeShapeType="1"/>
            </p:cNvSpPr>
            <p:nvPr/>
          </p:nvSpPr>
          <p:spPr bwMode="auto">
            <a:xfrm>
              <a:off x="147" y="1440"/>
              <a:ext cx="5371"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35" name="Rectangle 101"/>
            <p:cNvSpPr>
              <a:spLocks noChangeArrowheads="1"/>
            </p:cNvSpPr>
            <p:nvPr/>
          </p:nvSpPr>
          <p:spPr bwMode="auto">
            <a:xfrm>
              <a:off x="147" y="1440"/>
              <a:ext cx="5371"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36" name="Line 102"/>
            <p:cNvSpPr>
              <a:spLocks noChangeShapeType="1"/>
            </p:cNvSpPr>
            <p:nvPr/>
          </p:nvSpPr>
          <p:spPr bwMode="auto">
            <a:xfrm>
              <a:off x="147" y="1562"/>
              <a:ext cx="5371"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37" name="Rectangle 103"/>
            <p:cNvSpPr>
              <a:spLocks noChangeArrowheads="1"/>
            </p:cNvSpPr>
            <p:nvPr/>
          </p:nvSpPr>
          <p:spPr bwMode="auto">
            <a:xfrm>
              <a:off x="147" y="1562"/>
              <a:ext cx="5371"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38" name="Line 104"/>
            <p:cNvSpPr>
              <a:spLocks noChangeShapeType="1"/>
            </p:cNvSpPr>
            <p:nvPr/>
          </p:nvSpPr>
          <p:spPr bwMode="auto">
            <a:xfrm>
              <a:off x="147" y="1684"/>
              <a:ext cx="5371"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39" name="Rectangle 105"/>
            <p:cNvSpPr>
              <a:spLocks noChangeArrowheads="1"/>
            </p:cNvSpPr>
            <p:nvPr/>
          </p:nvSpPr>
          <p:spPr bwMode="auto">
            <a:xfrm>
              <a:off x="147" y="1684"/>
              <a:ext cx="5371"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40" name="Line 106"/>
            <p:cNvSpPr>
              <a:spLocks noChangeShapeType="1"/>
            </p:cNvSpPr>
            <p:nvPr/>
          </p:nvSpPr>
          <p:spPr bwMode="auto">
            <a:xfrm>
              <a:off x="1586" y="1806"/>
              <a:ext cx="393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41" name="Rectangle 107"/>
            <p:cNvSpPr>
              <a:spLocks noChangeArrowheads="1"/>
            </p:cNvSpPr>
            <p:nvPr/>
          </p:nvSpPr>
          <p:spPr bwMode="auto">
            <a:xfrm>
              <a:off x="1586" y="1806"/>
              <a:ext cx="3932"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42" name="Line 108"/>
            <p:cNvSpPr>
              <a:spLocks noChangeShapeType="1"/>
            </p:cNvSpPr>
            <p:nvPr/>
          </p:nvSpPr>
          <p:spPr bwMode="auto">
            <a:xfrm>
              <a:off x="4839" y="1928"/>
              <a:ext cx="679"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43" name="Rectangle 109"/>
            <p:cNvSpPr>
              <a:spLocks noChangeArrowheads="1"/>
            </p:cNvSpPr>
            <p:nvPr/>
          </p:nvSpPr>
          <p:spPr bwMode="auto">
            <a:xfrm>
              <a:off x="4839" y="1928"/>
              <a:ext cx="679"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44" name="Line 110"/>
            <p:cNvSpPr>
              <a:spLocks noChangeShapeType="1"/>
            </p:cNvSpPr>
            <p:nvPr/>
          </p:nvSpPr>
          <p:spPr bwMode="auto">
            <a:xfrm>
              <a:off x="4839" y="2049"/>
              <a:ext cx="679"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45" name="Rectangle 111"/>
            <p:cNvSpPr>
              <a:spLocks noChangeArrowheads="1"/>
            </p:cNvSpPr>
            <p:nvPr/>
          </p:nvSpPr>
          <p:spPr bwMode="auto">
            <a:xfrm>
              <a:off x="4839" y="2049"/>
              <a:ext cx="679"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46" name="Line 112"/>
            <p:cNvSpPr>
              <a:spLocks noChangeShapeType="1"/>
            </p:cNvSpPr>
            <p:nvPr/>
          </p:nvSpPr>
          <p:spPr bwMode="auto">
            <a:xfrm>
              <a:off x="4839" y="2171"/>
              <a:ext cx="679"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47" name="Rectangle 113"/>
            <p:cNvSpPr>
              <a:spLocks noChangeArrowheads="1"/>
            </p:cNvSpPr>
            <p:nvPr/>
          </p:nvSpPr>
          <p:spPr bwMode="auto">
            <a:xfrm>
              <a:off x="4839" y="2171"/>
              <a:ext cx="679"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48" name="Line 114"/>
            <p:cNvSpPr>
              <a:spLocks noChangeShapeType="1"/>
            </p:cNvSpPr>
            <p:nvPr/>
          </p:nvSpPr>
          <p:spPr bwMode="auto">
            <a:xfrm>
              <a:off x="4839" y="2293"/>
              <a:ext cx="679"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49" name="Rectangle 115"/>
            <p:cNvSpPr>
              <a:spLocks noChangeArrowheads="1"/>
            </p:cNvSpPr>
            <p:nvPr/>
          </p:nvSpPr>
          <p:spPr bwMode="auto">
            <a:xfrm>
              <a:off x="4839" y="2293"/>
              <a:ext cx="679"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50" name="Line 116"/>
            <p:cNvSpPr>
              <a:spLocks noChangeShapeType="1"/>
            </p:cNvSpPr>
            <p:nvPr/>
          </p:nvSpPr>
          <p:spPr bwMode="auto">
            <a:xfrm>
              <a:off x="5471" y="2415"/>
              <a:ext cx="47"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51" name="Rectangle 117"/>
            <p:cNvSpPr>
              <a:spLocks noChangeArrowheads="1"/>
            </p:cNvSpPr>
            <p:nvPr/>
          </p:nvSpPr>
          <p:spPr bwMode="auto">
            <a:xfrm>
              <a:off x="5471" y="2415"/>
              <a:ext cx="47"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52" name="Line 118"/>
            <p:cNvSpPr>
              <a:spLocks noChangeShapeType="1"/>
            </p:cNvSpPr>
            <p:nvPr/>
          </p:nvSpPr>
          <p:spPr bwMode="auto">
            <a:xfrm>
              <a:off x="5471" y="2537"/>
              <a:ext cx="47"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53" name="Rectangle 119"/>
            <p:cNvSpPr>
              <a:spLocks noChangeArrowheads="1"/>
            </p:cNvSpPr>
            <p:nvPr/>
          </p:nvSpPr>
          <p:spPr bwMode="auto">
            <a:xfrm>
              <a:off x="5471" y="2537"/>
              <a:ext cx="47"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54" name="Line 120"/>
            <p:cNvSpPr>
              <a:spLocks noChangeShapeType="1"/>
            </p:cNvSpPr>
            <p:nvPr/>
          </p:nvSpPr>
          <p:spPr bwMode="auto">
            <a:xfrm>
              <a:off x="5471" y="2659"/>
              <a:ext cx="47"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55" name="Rectangle 121"/>
            <p:cNvSpPr>
              <a:spLocks noChangeArrowheads="1"/>
            </p:cNvSpPr>
            <p:nvPr/>
          </p:nvSpPr>
          <p:spPr bwMode="auto">
            <a:xfrm>
              <a:off x="5471" y="2659"/>
              <a:ext cx="47"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56" name="Line 122"/>
            <p:cNvSpPr>
              <a:spLocks noChangeShapeType="1"/>
            </p:cNvSpPr>
            <p:nvPr/>
          </p:nvSpPr>
          <p:spPr bwMode="auto">
            <a:xfrm>
              <a:off x="5471" y="2781"/>
              <a:ext cx="47"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57" name="Rectangle 123"/>
            <p:cNvSpPr>
              <a:spLocks noChangeArrowheads="1"/>
            </p:cNvSpPr>
            <p:nvPr/>
          </p:nvSpPr>
          <p:spPr bwMode="auto">
            <a:xfrm>
              <a:off x="5471" y="2781"/>
              <a:ext cx="47"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58" name="Line 124"/>
            <p:cNvSpPr>
              <a:spLocks noChangeShapeType="1"/>
            </p:cNvSpPr>
            <p:nvPr/>
          </p:nvSpPr>
          <p:spPr bwMode="auto">
            <a:xfrm>
              <a:off x="5471" y="2903"/>
              <a:ext cx="47"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59" name="Rectangle 125"/>
            <p:cNvSpPr>
              <a:spLocks noChangeArrowheads="1"/>
            </p:cNvSpPr>
            <p:nvPr/>
          </p:nvSpPr>
          <p:spPr bwMode="auto">
            <a:xfrm>
              <a:off x="5471" y="2903"/>
              <a:ext cx="47"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60" name="Line 126"/>
            <p:cNvSpPr>
              <a:spLocks noChangeShapeType="1"/>
            </p:cNvSpPr>
            <p:nvPr/>
          </p:nvSpPr>
          <p:spPr bwMode="auto">
            <a:xfrm>
              <a:off x="147" y="3025"/>
              <a:ext cx="5371"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61" name="Rectangle 127"/>
            <p:cNvSpPr>
              <a:spLocks noChangeArrowheads="1"/>
            </p:cNvSpPr>
            <p:nvPr/>
          </p:nvSpPr>
          <p:spPr bwMode="auto">
            <a:xfrm>
              <a:off x="147" y="3025"/>
              <a:ext cx="5371"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62" name="Line 128"/>
            <p:cNvSpPr>
              <a:spLocks noChangeShapeType="1"/>
            </p:cNvSpPr>
            <p:nvPr/>
          </p:nvSpPr>
          <p:spPr bwMode="auto">
            <a:xfrm>
              <a:off x="147" y="3146"/>
              <a:ext cx="5371"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63" name="Rectangle 129"/>
            <p:cNvSpPr>
              <a:spLocks noChangeArrowheads="1"/>
            </p:cNvSpPr>
            <p:nvPr/>
          </p:nvSpPr>
          <p:spPr bwMode="auto">
            <a:xfrm>
              <a:off x="147" y="3146"/>
              <a:ext cx="5371"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64" name="Line 130"/>
            <p:cNvSpPr>
              <a:spLocks noChangeShapeType="1"/>
            </p:cNvSpPr>
            <p:nvPr/>
          </p:nvSpPr>
          <p:spPr bwMode="auto">
            <a:xfrm>
              <a:off x="147" y="3268"/>
              <a:ext cx="5371"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65" name="Rectangle 131"/>
            <p:cNvSpPr>
              <a:spLocks noChangeArrowheads="1"/>
            </p:cNvSpPr>
            <p:nvPr/>
          </p:nvSpPr>
          <p:spPr bwMode="auto">
            <a:xfrm>
              <a:off x="147" y="3268"/>
              <a:ext cx="5371"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grpSp>
    </p:spTree>
    <p:extLst>
      <p:ext uri="{BB962C8B-B14F-4D97-AF65-F5344CB8AC3E}">
        <p14:creationId xmlns:p14="http://schemas.microsoft.com/office/powerpoint/2010/main" val="124259615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Homework </a:t>
            </a:r>
          </a:p>
        </p:txBody>
      </p:sp>
      <p:sp>
        <p:nvSpPr>
          <p:cNvPr id="3" name="TextBox 2"/>
          <p:cNvSpPr txBox="1"/>
          <p:nvPr/>
        </p:nvSpPr>
        <p:spPr>
          <a:xfrm>
            <a:off x="1262358" y="2524715"/>
            <a:ext cx="8496637" cy="286232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1. Formulate a Quad chart for your project outlining all four components clearly</a:t>
            </a:r>
          </a:p>
          <a:p>
            <a:r>
              <a:rPr lang="en-GB" dirty="0">
                <a:latin typeface="Arial" panose="020B0604020202020204" pitchFamily="34" charset="0"/>
                <a:cs typeface="Arial" panose="020B0604020202020204" pitchFamily="34" charset="0"/>
              </a:rPr>
              <a:t>(Purpose (aims &amp; Objectives)/ Outline of stakeholders/ Desired Results/ Measure of success – where possible identify secondary benefits and what is the motivational Factor)</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2. Draw up a stake holders analysis for your project.</a:t>
            </a:r>
          </a:p>
          <a:p>
            <a:r>
              <a:rPr lang="en-GB" dirty="0">
                <a:latin typeface="Arial" panose="020B0604020202020204" pitchFamily="34" charset="0"/>
                <a:cs typeface="Arial" panose="020B0604020202020204" pitchFamily="34" charset="0"/>
              </a:rPr>
              <a:t>Identify stakeholders</a:t>
            </a:r>
          </a:p>
          <a:p>
            <a:r>
              <a:rPr lang="en-GB" dirty="0">
                <a:latin typeface="Arial" panose="020B0604020202020204" pitchFamily="34" charset="0"/>
                <a:cs typeface="Arial" panose="020B0604020202020204" pitchFamily="34" charset="0"/>
              </a:rPr>
              <a:t>Importance</a:t>
            </a:r>
          </a:p>
          <a:p>
            <a:r>
              <a:rPr lang="en-GB" dirty="0">
                <a:latin typeface="Arial" panose="020B0604020202020204" pitchFamily="34" charset="0"/>
                <a:cs typeface="Arial" panose="020B0604020202020204" pitchFamily="34" charset="0"/>
              </a:rPr>
              <a:t>Their perspective</a:t>
            </a:r>
          </a:p>
          <a:p>
            <a:r>
              <a:rPr lang="en-GB" dirty="0">
                <a:latin typeface="Arial" panose="020B0604020202020204" pitchFamily="34" charset="0"/>
                <a:cs typeface="Arial" panose="020B0604020202020204" pitchFamily="34" charset="0"/>
              </a:rPr>
              <a:t>Action required</a:t>
            </a:r>
          </a:p>
        </p:txBody>
      </p:sp>
    </p:spTree>
    <p:extLst>
      <p:ext uri="{BB962C8B-B14F-4D97-AF65-F5344CB8AC3E}">
        <p14:creationId xmlns:p14="http://schemas.microsoft.com/office/powerpoint/2010/main" val="2794393124"/>
      </p:ext>
    </p:extLst>
  </p:cSld>
  <p:clrMapOvr>
    <a:masterClrMapping/>
  </p:clrMapOvr>
</p:sld>
</file>

<file path=ppt/theme/theme1.xml><?xml version="1.0" encoding="utf-8"?>
<a:theme xmlns:a="http://schemas.openxmlformats.org/drawingml/2006/main" name="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2_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1246</TotalTime>
  <Words>3293</Words>
  <Application>Microsoft Office PowerPoint</Application>
  <PresentationFormat>Widescreen</PresentationFormat>
  <Paragraphs>403</Paragraphs>
  <Slides>48</Slides>
  <Notes>37</Notes>
  <HiddenSlides>0</HiddenSlides>
  <MMClips>0</MMClips>
  <ScaleCrop>false</ScaleCrop>
  <HeadingPairs>
    <vt:vector size="8" baseType="variant">
      <vt:variant>
        <vt:lpstr>Fonts Used</vt:lpstr>
      </vt:variant>
      <vt:variant>
        <vt:i4>4</vt:i4>
      </vt:variant>
      <vt:variant>
        <vt:lpstr>Theme</vt:lpstr>
      </vt:variant>
      <vt:variant>
        <vt:i4>3</vt:i4>
      </vt:variant>
      <vt:variant>
        <vt:lpstr>Embedded OLE Servers</vt:lpstr>
      </vt:variant>
      <vt:variant>
        <vt:i4>1</vt:i4>
      </vt:variant>
      <vt:variant>
        <vt:lpstr>Slide Titles</vt:lpstr>
      </vt:variant>
      <vt:variant>
        <vt:i4>48</vt:i4>
      </vt:variant>
    </vt:vector>
  </HeadingPairs>
  <TitlesOfParts>
    <vt:vector size="56" baseType="lpstr">
      <vt:lpstr>Arial</vt:lpstr>
      <vt:lpstr>Arial Narrow</vt:lpstr>
      <vt:lpstr>Calibri</vt:lpstr>
      <vt:lpstr>Times New Roman</vt:lpstr>
      <vt:lpstr>Default Design</vt:lpstr>
      <vt:lpstr>1_Default Design</vt:lpstr>
      <vt:lpstr>2_Default Design</vt:lpstr>
      <vt:lpstr>Document</vt:lpstr>
      <vt:lpstr>PowerPoint Presentation</vt:lpstr>
      <vt:lpstr>PowerPoint Presentation</vt:lpstr>
      <vt:lpstr>Guided Tour</vt:lpstr>
      <vt:lpstr>So we have a Slightly Revised Quad Chart </vt:lpstr>
      <vt:lpstr>Box 2. Audience (Stake holders) Might Include</vt:lpstr>
      <vt:lpstr>Box 3. Desired Outcomes or Critical Outcomes for Project Success?</vt:lpstr>
      <vt:lpstr>Key Question you Should Ask</vt:lpstr>
      <vt:lpstr>Consider your project: What are the Critical Success Factors </vt:lpstr>
      <vt:lpstr>Quad Chart (with 7 boxes)</vt:lpstr>
      <vt:lpstr>PowerPoint Presentation</vt:lpstr>
      <vt:lpstr>PowerPoint Presentation</vt:lpstr>
      <vt:lpstr>Complete your groups Quad</vt:lpstr>
      <vt:lpstr>Stake Holders Analysis</vt:lpstr>
      <vt:lpstr>Classifying Stakeholders</vt:lpstr>
      <vt:lpstr>Why Carry out a Stakeholder Analysis? </vt:lpstr>
      <vt:lpstr>Stakeholders</vt:lpstr>
      <vt:lpstr>Audience – Why Bother Identifying Who our Audience is?</vt:lpstr>
      <vt:lpstr>Need and Want </vt:lpstr>
      <vt:lpstr>Tools and Techniques  Categorising your Audience</vt:lpstr>
      <vt:lpstr>Tools and Techniques  Categorising your Audience</vt:lpstr>
      <vt:lpstr>Categorising your Audience</vt:lpstr>
      <vt:lpstr>Project Champion</vt:lpstr>
      <vt:lpstr>Finding a Project Champion</vt:lpstr>
      <vt:lpstr>When to Involve Them</vt:lpstr>
      <vt:lpstr>How to Involve your Audience?</vt:lpstr>
      <vt:lpstr>In terms of your project begin to -Categorise Your Audience</vt:lpstr>
      <vt:lpstr>Tool &amp; Technique   STAKEHOLDER ANALYSIS Remember-  </vt:lpstr>
      <vt:lpstr>HOW would you conduct a  STAKEHOLDER ANALYSIS (4 step approach) </vt:lpstr>
      <vt:lpstr>STAKEHOLDER ANALYSIS - HOW TO </vt:lpstr>
      <vt:lpstr>Example - Stakeholder Analysis table</vt:lpstr>
      <vt:lpstr>Example - Stakeholder Analysis table</vt:lpstr>
      <vt:lpstr>BUT</vt:lpstr>
      <vt:lpstr>Ranking a Stakeholder’s Priority</vt:lpstr>
      <vt:lpstr>For your project identify - Stakeholder Analysis </vt:lpstr>
      <vt:lpstr>Stakeholders / Audience</vt:lpstr>
      <vt:lpstr>You can at this stage also use the term Audience rather than Stakeholder</vt:lpstr>
      <vt:lpstr>PowerPoint Presentation</vt:lpstr>
      <vt:lpstr>PowerPoint Presentation</vt:lpstr>
      <vt:lpstr>Exercise :Construct a stake holders analysis for project: providing online classes for Skill programme  highlight: Importance (H/M/L)  drivers/ supporters internal / external Stakeholder perspective - How are they involved in the project, what are they offering  Action required to keep them engaged</vt:lpstr>
      <vt:lpstr>PowerPoint Presentation</vt:lpstr>
      <vt:lpstr>Construct your Projects Stake holder analysis</vt:lpstr>
      <vt:lpstr>PowerPoint Presentation</vt:lpstr>
      <vt:lpstr>Gantt Charts </vt:lpstr>
      <vt:lpstr>Gantt Chart</vt:lpstr>
      <vt:lpstr>Gantt Chart</vt:lpstr>
      <vt:lpstr>Gantt Chart </vt:lpstr>
      <vt:lpstr>The Gantt Chart - Example</vt:lpstr>
      <vt:lpstr>Homework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Tool and techniques of project management</dc:title>
  <dc:creator>Shehla Khan</dc:creator>
  <cp:lastModifiedBy>Shehla Khan</cp:lastModifiedBy>
  <cp:revision>55</cp:revision>
  <dcterms:created xsi:type="dcterms:W3CDTF">2019-05-07T11:37:10Z</dcterms:created>
  <dcterms:modified xsi:type="dcterms:W3CDTF">2022-05-10T07:34:40Z</dcterms:modified>
</cp:coreProperties>
</file>