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09" r:id="rId5"/>
    <p:sldId id="306" r:id="rId6"/>
    <p:sldId id="292" r:id="rId7"/>
    <p:sldId id="311" r:id="rId8"/>
    <p:sldId id="296" r:id="rId9"/>
    <p:sldId id="297" r:id="rId10"/>
    <p:sldId id="287" r:id="rId11"/>
    <p:sldId id="268" r:id="rId12"/>
    <p:sldId id="304" r:id="rId13"/>
    <p:sldId id="305" r:id="rId14"/>
    <p:sldId id="312" r:id="rId15"/>
    <p:sldId id="313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EDE9"/>
    <a:srgbClr val="C59C93"/>
    <a:srgbClr val="4D7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F822E4-80CD-427B-8FBA-9C8EC399AC7F}" v="28" dt="2024-11-07T12:56:45.0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5" autoAdjust="0"/>
    <p:restoredTop sz="94524" autoAdjust="0"/>
  </p:normalViewPr>
  <p:slideViewPr>
    <p:cSldViewPr snapToGrid="0">
      <p:cViewPr varScale="1">
        <p:scale>
          <a:sx n="46" d="100"/>
          <a:sy n="46" d="100"/>
        </p:scale>
        <p:origin x="40" y="152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lia Sandra Isaic" userId="aa086ab807a9f3a1" providerId="LiveId" clId="{AB37807A-24FE-4CD1-A333-4197ADF149F7}"/>
    <pc:docChg chg="modSld">
      <pc:chgData name="Delia Sandra Isaic" userId="aa086ab807a9f3a1" providerId="LiveId" clId="{AB37807A-24FE-4CD1-A333-4197ADF149F7}" dt="2024-11-07T20:11:04.148" v="35" actId="20577"/>
      <pc:docMkLst>
        <pc:docMk/>
      </pc:docMkLst>
      <pc:sldChg chg="modSp mod">
        <pc:chgData name="Delia Sandra Isaic" userId="aa086ab807a9f3a1" providerId="LiveId" clId="{AB37807A-24FE-4CD1-A333-4197ADF149F7}" dt="2024-11-07T20:11:04.148" v="35" actId="20577"/>
        <pc:sldMkLst>
          <pc:docMk/>
          <pc:sldMk cId="3946180162" sldId="309"/>
        </pc:sldMkLst>
        <pc:spChg chg="mod">
          <ac:chgData name="Delia Sandra Isaic" userId="aa086ab807a9f3a1" providerId="LiveId" clId="{AB37807A-24FE-4CD1-A333-4197ADF149F7}" dt="2024-11-07T20:11:04.148" v="35" actId="20577"/>
          <ac:spMkLst>
            <pc:docMk/>
            <pc:sldMk cId="3946180162" sldId="309"/>
            <ac:spMk id="2" creationId="{216815C6-3AD0-46E6-A74A-1967BD91AF5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0447318.2020.1841438" TargetMode="External"/><Relationship Id="rId2" Type="http://schemas.openxmlformats.org/officeDocument/2006/relationships/hyperlink" Target="https://doi.org/10.4324/9781003110224" TargetMode="External"/><Relationship Id="rId1" Type="http://schemas.openxmlformats.org/officeDocument/2006/relationships/hyperlink" Target="https://doi.org/10.1007/s11747-020-00762-y" TargetMode="External"/><Relationship Id="rId4" Type="http://schemas.openxmlformats.org/officeDocument/2006/relationships/hyperlink" Target="https://www-emerald-com.ezproxy.uwtsd.ac.uk/insight/content/doi/10.1108/978-1-78756-687-320191006/full/html" TargetMode="Externa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eswa.2021.115461" TargetMode="External"/><Relationship Id="rId2" Type="http://schemas.openxmlformats.org/officeDocument/2006/relationships/hyperlink" Target="https://doi.org/10.1016/j.jretconser.2022.103209" TargetMode="External"/><Relationship Id="rId1" Type="http://schemas.openxmlformats.org/officeDocument/2006/relationships/hyperlink" Target="https://doi.org/10.1016/j.ijhm.2024.103910" TargetMode="External"/><Relationship Id="rId4" Type="http://schemas.openxmlformats.org/officeDocument/2006/relationships/hyperlink" Target="https://doi.org/10.1108/IJCHM-04-2022-0535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0447318.2020.1841438" TargetMode="External"/><Relationship Id="rId2" Type="http://schemas.openxmlformats.org/officeDocument/2006/relationships/hyperlink" Target="https://doi.org/10.4324/9781003110224" TargetMode="External"/><Relationship Id="rId1" Type="http://schemas.openxmlformats.org/officeDocument/2006/relationships/hyperlink" Target="https://doi.org/10.1007/s11747-020-00762-y" TargetMode="External"/><Relationship Id="rId4" Type="http://schemas.openxmlformats.org/officeDocument/2006/relationships/hyperlink" Target="https://www-emerald-com.ezproxy.uwtsd.ac.uk/insight/content/doi/10.1108/978-1-78756-687-320191006/full/html" TargetMode="External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eswa.2021.115461" TargetMode="External"/><Relationship Id="rId2" Type="http://schemas.openxmlformats.org/officeDocument/2006/relationships/hyperlink" Target="https://doi.org/10.1016/j.jretconser.2022.103209" TargetMode="External"/><Relationship Id="rId1" Type="http://schemas.openxmlformats.org/officeDocument/2006/relationships/hyperlink" Target="https://doi.org/10.1016/j.ijhm.2024.103910" TargetMode="External"/><Relationship Id="rId4" Type="http://schemas.openxmlformats.org/officeDocument/2006/relationships/hyperlink" Target="https://doi.org/10.1108/IJCHM-04-2022-0535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A2B9E2-53F0-4ADC-8E46-38B22EBC2A56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3_2" csCatId="accent3" phldr="1"/>
      <dgm:spPr/>
      <dgm:t>
        <a:bodyPr rtlCol="0"/>
        <a:lstStyle/>
        <a:p>
          <a:pPr rtl="0"/>
          <a:endParaRPr lang="en-US"/>
        </a:p>
      </dgm:t>
    </dgm:pt>
    <dgm:pt modelId="{C4879951-FE2E-4A07-B5B1-1E2CB2DCE9C2}">
      <dgm:prSet phldrT="[Text]" phldr="0" custT="1"/>
      <dgm:spPr>
        <a:ln>
          <a:noFill/>
        </a:ln>
      </dgm:spPr>
      <dgm:t>
        <a:bodyPr tIns="365760" rtlCol="0"/>
        <a:lstStyle/>
        <a:p>
          <a:pPr rtl="0"/>
          <a:r>
            <a:rPr lang="en-GB" sz="4800" noProof="0" dirty="0">
              <a:solidFill>
                <a:schemeClr val="tx1"/>
              </a:solidFill>
              <a:latin typeface="+mn-lt"/>
            </a:rPr>
            <a:t>Chatbot</a:t>
          </a:r>
        </a:p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519E7D13-95C2-4D5E-AC29-F9E5914B294F}" type="parTrans" cxnId="{067FC511-E1FD-4152-830C-FDF481AFF5D1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919F06D-0E72-4383-B054-A6492C43359A}" type="sibTrans" cxnId="{067FC511-E1FD-4152-830C-FDF481AFF5D1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E90122EF-7E6F-4A23-968F-90A0DB380749}">
      <dgm:prSet phldrT="[Text]" phldr="0" custT="1"/>
      <dgm:spPr>
        <a:ln>
          <a:noFill/>
        </a:ln>
      </dgm:spPr>
      <dgm:t>
        <a:bodyPr rtlCol="0"/>
        <a:lstStyle/>
        <a:p>
          <a:pPr rtl="0"/>
          <a:r>
            <a:rPr lang="en-GB" sz="2400" noProof="0" dirty="0">
              <a:solidFill>
                <a:schemeClr val="tx1"/>
              </a:solidFill>
              <a:latin typeface="+mn-lt"/>
            </a:rPr>
            <a:t>Outstanding</a:t>
          </a:r>
          <a:r>
            <a:rPr lang="en-GB" sz="2400" baseline="0" noProof="0" dirty="0">
              <a:solidFill>
                <a:schemeClr val="tx1"/>
              </a:solidFill>
              <a:latin typeface="+mn-lt"/>
            </a:rPr>
            <a:t> quality experiences</a:t>
          </a:r>
        </a:p>
        <a:p>
          <a:pPr rtl="0"/>
          <a:r>
            <a:rPr lang="en-GB" sz="2400" baseline="0" noProof="0" dirty="0">
              <a:solidFill>
                <a:schemeClr val="tx1"/>
              </a:solidFill>
              <a:latin typeface="+mn-lt"/>
            </a:rPr>
            <a:t>(Blut et al.2021).</a:t>
          </a:r>
          <a:endParaRPr lang="en-GB" sz="1200" noProof="0" dirty="0">
            <a:solidFill>
              <a:schemeClr val="tx1"/>
            </a:solidFill>
            <a:latin typeface="+mn-lt"/>
          </a:endParaRPr>
        </a:p>
      </dgm:t>
    </dgm:pt>
    <dgm:pt modelId="{73A6102F-EFA3-4A37-8094-920B60E95634}" type="parTrans" cxnId="{E5C7F86B-4F82-4021-95F2-C28DAC403C0A}">
      <dgm:prSet/>
      <dgm:spPr>
        <a:ln>
          <a:solidFill>
            <a:schemeClr val="accent3">
              <a:lumMod val="75000"/>
            </a:schemeClr>
          </a:solidFill>
        </a:ln>
      </dgm:spPr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502DD61-DB08-4893-BB39-096F5EDFDB7E}" type="sibTrans" cxnId="{E5C7F86B-4F82-4021-95F2-C28DAC403C0A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5BBD6C54-EA37-4028-8E8B-C0CA75EB14B2}">
      <dgm:prSet phldrT="[Text]" phldr="0" custT="1"/>
      <dgm:spPr>
        <a:ln>
          <a:noFill/>
        </a:ln>
      </dgm:spPr>
      <dgm:t>
        <a:bodyPr rtlCol="0"/>
        <a:lstStyle/>
        <a:p>
          <a:pPr rtl="0"/>
          <a:r>
            <a:rPr lang="en-GB" sz="2400" noProof="0" dirty="0">
              <a:solidFill>
                <a:schemeClr val="tx1"/>
              </a:solidFill>
              <a:latin typeface="+mn-lt"/>
            </a:rPr>
            <a:t>Computer program (</a:t>
          </a:r>
          <a:r>
            <a:rPr lang="en-GB" sz="2400" noProof="0" dirty="0" err="1">
              <a:solidFill>
                <a:schemeClr val="tx1"/>
              </a:solidFill>
              <a:latin typeface="+mn-lt"/>
            </a:rPr>
            <a:t>Adamopoulou</a:t>
          </a:r>
          <a:r>
            <a:rPr lang="en-GB" sz="2400" noProof="0" dirty="0">
              <a:solidFill>
                <a:schemeClr val="tx1"/>
              </a:solidFill>
              <a:latin typeface="+mn-lt"/>
            </a:rPr>
            <a:t> &amp; Moussiades,2020).</a:t>
          </a:r>
        </a:p>
      </dgm:t>
    </dgm:pt>
    <dgm:pt modelId="{E36E28FD-55F3-4E9E-BCCC-095CCE190254}" type="parTrans" cxnId="{FA053703-CC7B-47CC-899E-68A18A6E3CB7}">
      <dgm:prSet/>
      <dgm:spPr>
        <a:ln>
          <a:solidFill>
            <a:schemeClr val="accent3">
              <a:lumMod val="75000"/>
            </a:schemeClr>
          </a:solidFill>
        </a:ln>
      </dgm:spPr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D3B11109-6CE1-47F1-B424-65985E61CFCD}" type="sibTrans" cxnId="{FA053703-CC7B-47CC-899E-68A18A6E3CB7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EFF81BA-1920-438E-9DBD-E463C3BD71DF}">
      <dgm:prSet phldrT="[Text]" phldr="0" custT="1"/>
      <dgm:spPr>
        <a:ln>
          <a:noFill/>
        </a:ln>
      </dgm:spPr>
      <dgm:t>
        <a:bodyPr rtlCol="0"/>
        <a:lstStyle/>
        <a:p>
          <a:pPr rtl="0"/>
          <a:r>
            <a:rPr lang="en-GB" sz="2400" noProof="0" dirty="0">
              <a:solidFill>
                <a:schemeClr val="tx1"/>
              </a:solidFill>
              <a:latin typeface="+mn-lt"/>
            </a:rPr>
            <a:t>Pre-recorded</a:t>
          </a:r>
          <a:r>
            <a:rPr lang="en-GB" sz="2400" baseline="0" noProof="0" dirty="0">
              <a:solidFill>
                <a:schemeClr val="tx1"/>
              </a:solidFill>
              <a:latin typeface="+mn-lt"/>
            </a:rPr>
            <a:t> messages ( Mohamad et al ,2021</a:t>
          </a:r>
          <a:r>
            <a:rPr lang="en-GB" sz="1200" baseline="0" noProof="0" dirty="0">
              <a:solidFill>
                <a:schemeClr val="tx1"/>
              </a:solidFill>
              <a:latin typeface="+mn-lt"/>
            </a:rPr>
            <a:t>)</a:t>
          </a:r>
          <a:endParaRPr lang="en-GB" sz="1200" noProof="0" dirty="0">
            <a:solidFill>
              <a:schemeClr val="tx1"/>
            </a:solidFill>
            <a:latin typeface="+mn-lt"/>
          </a:endParaRPr>
        </a:p>
      </dgm:t>
    </dgm:pt>
    <dgm:pt modelId="{183DC87C-F226-46F2-B3DE-16B83B4C90FF}" type="parTrans" cxnId="{8E4386B7-6086-4529-B9B7-BD5B078DD933}">
      <dgm:prSet/>
      <dgm:spPr>
        <a:ln>
          <a:solidFill>
            <a:schemeClr val="accent3">
              <a:lumMod val="75000"/>
            </a:schemeClr>
          </a:solidFill>
        </a:ln>
      </dgm:spPr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B0511FD6-6AC9-4013-9B60-6232DA58E765}" type="sibTrans" cxnId="{8E4386B7-6086-4529-B9B7-BD5B078DD933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1A26779-B355-432C-9E48-46E69AA863DB}">
      <dgm:prSet phldrT="[Text]" phldr="0" custT="1"/>
      <dgm:spPr>
        <a:ln>
          <a:noFill/>
        </a:ln>
      </dgm:spPr>
      <dgm:t>
        <a:bodyPr rtlCol="0"/>
        <a:lstStyle/>
        <a:p>
          <a:pPr rtl="0"/>
          <a:r>
            <a:rPr lang="en-GB" sz="2400" noProof="0" dirty="0">
              <a:solidFill>
                <a:schemeClr val="tx1"/>
              </a:solidFill>
              <a:latin typeface="+mn-lt"/>
            </a:rPr>
            <a:t>Human conversation (Islam et al, 2024)</a:t>
          </a:r>
        </a:p>
      </dgm:t>
    </dgm:pt>
    <dgm:pt modelId="{62A8C1DC-BBF2-4B56-B1F8-F80E66CD17C0}" type="parTrans" cxnId="{A2D9EE1D-FBA4-48C0-A96E-7E1A4824DEE5}">
      <dgm:prSet/>
      <dgm:spPr>
        <a:ln>
          <a:solidFill>
            <a:schemeClr val="accent3">
              <a:lumMod val="75000"/>
            </a:schemeClr>
          </a:solidFill>
        </a:ln>
      </dgm:spPr>
      <dgm:t>
        <a:bodyPr rtlCol="0"/>
        <a:lstStyle/>
        <a:p>
          <a:pPr rtl="0"/>
          <a:endParaRPr lang="en-GB" noProof="0" dirty="0"/>
        </a:p>
      </dgm:t>
    </dgm:pt>
    <dgm:pt modelId="{DAE66C87-98C6-40E7-9CC5-56DC7BEE7E8D}" type="sibTrans" cxnId="{A2D9EE1D-FBA4-48C0-A96E-7E1A4824DEE5}">
      <dgm:prSet/>
      <dgm:spPr/>
      <dgm:t>
        <a:bodyPr rtlCol="0"/>
        <a:lstStyle/>
        <a:p>
          <a:pPr rtl="0"/>
          <a:endParaRPr lang="en-GB" noProof="0" dirty="0"/>
        </a:p>
      </dgm:t>
    </dgm:pt>
    <dgm:pt modelId="{39203E46-87DB-4380-BB72-399C63E67D51}" type="pres">
      <dgm:prSet presAssocID="{CBA2B9E2-53F0-4ADC-8E46-38B22EBC2A5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FB0E2F0-5BF7-4CF4-8813-52E7D8FCE17D}" type="pres">
      <dgm:prSet presAssocID="{C4879951-FE2E-4A07-B5B1-1E2CB2DCE9C2}" presName="hierRoot1" presStyleCnt="0">
        <dgm:presLayoutVars>
          <dgm:hierBranch val="init"/>
        </dgm:presLayoutVars>
      </dgm:prSet>
      <dgm:spPr/>
    </dgm:pt>
    <dgm:pt modelId="{68D0F851-AE0E-489C-9295-8F0AFD03C6AF}" type="pres">
      <dgm:prSet presAssocID="{C4879951-FE2E-4A07-B5B1-1E2CB2DCE9C2}" presName="rootComposite1" presStyleCnt="0"/>
      <dgm:spPr/>
    </dgm:pt>
    <dgm:pt modelId="{77A167E2-E1AF-4D5E-9C92-994B1DE28A97}" type="pres">
      <dgm:prSet presAssocID="{C4879951-FE2E-4A07-B5B1-1E2CB2DCE9C2}" presName="rootText1" presStyleLbl="node0" presStyleIdx="0" presStyleCnt="1" custScaleY="99922">
        <dgm:presLayoutVars>
          <dgm:chPref val="3"/>
        </dgm:presLayoutVars>
      </dgm:prSet>
      <dgm:spPr/>
    </dgm:pt>
    <dgm:pt modelId="{B8F92B41-0893-46A8-B126-437873777856}" type="pres">
      <dgm:prSet presAssocID="{C4879951-FE2E-4A07-B5B1-1E2CB2DCE9C2}" presName="rootConnector1" presStyleLbl="node1" presStyleIdx="0" presStyleCnt="0"/>
      <dgm:spPr/>
    </dgm:pt>
    <dgm:pt modelId="{833FB061-7E6E-4CCD-B5C2-ABBD43995FD5}" type="pres">
      <dgm:prSet presAssocID="{C4879951-FE2E-4A07-B5B1-1E2CB2DCE9C2}" presName="hierChild2" presStyleCnt="0"/>
      <dgm:spPr/>
    </dgm:pt>
    <dgm:pt modelId="{64EB3E4B-9DF1-41C2-B537-8771A225FF51}" type="pres">
      <dgm:prSet presAssocID="{73A6102F-EFA3-4A37-8094-920B60E95634}" presName="Name64" presStyleLbl="parChTrans1D2" presStyleIdx="0" presStyleCnt="3"/>
      <dgm:spPr/>
    </dgm:pt>
    <dgm:pt modelId="{4E32F3BB-74F5-475A-9C46-C67DC9CA1071}" type="pres">
      <dgm:prSet presAssocID="{E90122EF-7E6F-4A23-968F-90A0DB380749}" presName="hierRoot2" presStyleCnt="0">
        <dgm:presLayoutVars>
          <dgm:hierBranch val="init"/>
        </dgm:presLayoutVars>
      </dgm:prSet>
      <dgm:spPr/>
    </dgm:pt>
    <dgm:pt modelId="{AA8BD1EC-1741-4F7D-98E0-42B93F1162BE}" type="pres">
      <dgm:prSet presAssocID="{E90122EF-7E6F-4A23-968F-90A0DB380749}" presName="rootComposite" presStyleCnt="0"/>
      <dgm:spPr/>
    </dgm:pt>
    <dgm:pt modelId="{C154D395-FDEC-442D-B1F2-E2C2BC8DA9E8}" type="pres">
      <dgm:prSet presAssocID="{E90122EF-7E6F-4A23-968F-90A0DB380749}" presName="rootText" presStyleLbl="node2" presStyleIdx="0" presStyleCnt="3">
        <dgm:presLayoutVars>
          <dgm:chPref val="3"/>
        </dgm:presLayoutVars>
      </dgm:prSet>
      <dgm:spPr/>
    </dgm:pt>
    <dgm:pt modelId="{C53E4CCC-5480-4B1A-93C8-C3B7D307C322}" type="pres">
      <dgm:prSet presAssocID="{E90122EF-7E6F-4A23-968F-90A0DB380749}" presName="rootConnector" presStyleLbl="node2" presStyleIdx="0" presStyleCnt="3"/>
      <dgm:spPr/>
    </dgm:pt>
    <dgm:pt modelId="{F6DD9BBB-107D-4158-B34A-973A82AEF3F4}" type="pres">
      <dgm:prSet presAssocID="{E90122EF-7E6F-4A23-968F-90A0DB380749}" presName="hierChild4" presStyleCnt="0"/>
      <dgm:spPr/>
    </dgm:pt>
    <dgm:pt modelId="{0E697D12-3BD7-438D-9F15-24413B844181}" type="pres">
      <dgm:prSet presAssocID="{62A8C1DC-BBF2-4B56-B1F8-F80E66CD17C0}" presName="Name64" presStyleLbl="parChTrans1D3" presStyleIdx="0" presStyleCnt="1"/>
      <dgm:spPr/>
    </dgm:pt>
    <dgm:pt modelId="{508F747D-C617-497F-92B9-F15D8A0110B4}" type="pres">
      <dgm:prSet presAssocID="{31A26779-B355-432C-9E48-46E69AA863DB}" presName="hierRoot2" presStyleCnt="0">
        <dgm:presLayoutVars>
          <dgm:hierBranch val="init"/>
        </dgm:presLayoutVars>
      </dgm:prSet>
      <dgm:spPr/>
    </dgm:pt>
    <dgm:pt modelId="{7AF6DC77-0A67-4BCD-96DA-ED56A761137D}" type="pres">
      <dgm:prSet presAssocID="{31A26779-B355-432C-9E48-46E69AA863DB}" presName="rootComposite" presStyleCnt="0"/>
      <dgm:spPr/>
    </dgm:pt>
    <dgm:pt modelId="{52960E96-B766-4CCB-B371-4F2A4432E9B2}" type="pres">
      <dgm:prSet presAssocID="{31A26779-B355-432C-9E48-46E69AA863DB}" presName="rootText" presStyleLbl="node3" presStyleIdx="0" presStyleCnt="1" custLinFactY="40971" custLinFactNeighborX="3304" custLinFactNeighborY="100000">
        <dgm:presLayoutVars>
          <dgm:chPref val="3"/>
        </dgm:presLayoutVars>
      </dgm:prSet>
      <dgm:spPr/>
    </dgm:pt>
    <dgm:pt modelId="{E13FD76D-5CC3-4477-9AE4-E916D188CDC0}" type="pres">
      <dgm:prSet presAssocID="{31A26779-B355-432C-9E48-46E69AA863DB}" presName="rootConnector" presStyleLbl="node3" presStyleIdx="0" presStyleCnt="1"/>
      <dgm:spPr/>
    </dgm:pt>
    <dgm:pt modelId="{F508CC95-586D-47D8-B423-F1CA51CA7C3C}" type="pres">
      <dgm:prSet presAssocID="{31A26779-B355-432C-9E48-46E69AA863DB}" presName="hierChild4" presStyleCnt="0"/>
      <dgm:spPr/>
    </dgm:pt>
    <dgm:pt modelId="{5AA0B381-EA19-4AD6-9252-B1E625C36C7C}" type="pres">
      <dgm:prSet presAssocID="{31A26779-B355-432C-9E48-46E69AA863DB}" presName="hierChild5" presStyleCnt="0"/>
      <dgm:spPr/>
    </dgm:pt>
    <dgm:pt modelId="{51EC5AF3-F220-4C33-AD72-3E4C8F09FC1B}" type="pres">
      <dgm:prSet presAssocID="{E90122EF-7E6F-4A23-968F-90A0DB380749}" presName="hierChild5" presStyleCnt="0"/>
      <dgm:spPr/>
    </dgm:pt>
    <dgm:pt modelId="{BB2383B8-D7D4-4DC0-A150-E83822D24179}" type="pres">
      <dgm:prSet presAssocID="{E36E28FD-55F3-4E9E-BCCC-095CCE190254}" presName="Name64" presStyleLbl="parChTrans1D2" presStyleIdx="1" presStyleCnt="3"/>
      <dgm:spPr/>
    </dgm:pt>
    <dgm:pt modelId="{1D9937A9-EA7D-47E9-BCE7-4B3D99C329EC}" type="pres">
      <dgm:prSet presAssocID="{5BBD6C54-EA37-4028-8E8B-C0CA75EB14B2}" presName="hierRoot2" presStyleCnt="0">
        <dgm:presLayoutVars>
          <dgm:hierBranch val="init"/>
        </dgm:presLayoutVars>
      </dgm:prSet>
      <dgm:spPr/>
    </dgm:pt>
    <dgm:pt modelId="{F25FB02A-B091-4C87-A967-54506A7ABB2C}" type="pres">
      <dgm:prSet presAssocID="{5BBD6C54-EA37-4028-8E8B-C0CA75EB14B2}" presName="rootComposite" presStyleCnt="0"/>
      <dgm:spPr/>
    </dgm:pt>
    <dgm:pt modelId="{A6FFE2CA-344D-4D7D-8DAD-38B53049765C}" type="pres">
      <dgm:prSet presAssocID="{5BBD6C54-EA37-4028-8E8B-C0CA75EB14B2}" presName="rootText" presStyleLbl="node2" presStyleIdx="1" presStyleCnt="3">
        <dgm:presLayoutVars>
          <dgm:chPref val="3"/>
        </dgm:presLayoutVars>
      </dgm:prSet>
      <dgm:spPr/>
    </dgm:pt>
    <dgm:pt modelId="{A9AE4BFB-97CC-4A68-B0F0-5A5E57EE89C6}" type="pres">
      <dgm:prSet presAssocID="{5BBD6C54-EA37-4028-8E8B-C0CA75EB14B2}" presName="rootConnector" presStyleLbl="node2" presStyleIdx="1" presStyleCnt="3"/>
      <dgm:spPr/>
    </dgm:pt>
    <dgm:pt modelId="{4C6761D1-F0E0-43F1-9DC2-759B517A4B4A}" type="pres">
      <dgm:prSet presAssocID="{5BBD6C54-EA37-4028-8E8B-C0CA75EB14B2}" presName="hierChild4" presStyleCnt="0"/>
      <dgm:spPr/>
    </dgm:pt>
    <dgm:pt modelId="{1A325B8F-F8F2-4151-9CA7-DB0EF98862B1}" type="pres">
      <dgm:prSet presAssocID="{5BBD6C54-EA37-4028-8E8B-C0CA75EB14B2}" presName="hierChild5" presStyleCnt="0"/>
      <dgm:spPr/>
    </dgm:pt>
    <dgm:pt modelId="{4CDE4160-7704-4D6C-B259-551B88F2DC28}" type="pres">
      <dgm:prSet presAssocID="{183DC87C-F226-46F2-B3DE-16B83B4C90FF}" presName="Name64" presStyleLbl="parChTrans1D2" presStyleIdx="2" presStyleCnt="3"/>
      <dgm:spPr/>
    </dgm:pt>
    <dgm:pt modelId="{F1EEBD36-972D-4776-B6FA-30F146CBE4CC}" type="pres">
      <dgm:prSet presAssocID="{3EFF81BA-1920-438E-9DBD-E463C3BD71DF}" presName="hierRoot2" presStyleCnt="0">
        <dgm:presLayoutVars>
          <dgm:hierBranch val="init"/>
        </dgm:presLayoutVars>
      </dgm:prSet>
      <dgm:spPr/>
    </dgm:pt>
    <dgm:pt modelId="{DAED8373-856D-401F-B6A2-37648315DE07}" type="pres">
      <dgm:prSet presAssocID="{3EFF81BA-1920-438E-9DBD-E463C3BD71DF}" presName="rootComposite" presStyleCnt="0"/>
      <dgm:spPr/>
    </dgm:pt>
    <dgm:pt modelId="{ECEBE82E-8419-43D9-A0C8-65FFBFADF737}" type="pres">
      <dgm:prSet presAssocID="{3EFF81BA-1920-438E-9DBD-E463C3BD71DF}" presName="rootText" presStyleLbl="node2" presStyleIdx="2" presStyleCnt="3">
        <dgm:presLayoutVars>
          <dgm:chPref val="3"/>
        </dgm:presLayoutVars>
      </dgm:prSet>
      <dgm:spPr/>
    </dgm:pt>
    <dgm:pt modelId="{D282EF26-99AE-4228-906A-68CF9CB21486}" type="pres">
      <dgm:prSet presAssocID="{3EFF81BA-1920-438E-9DBD-E463C3BD71DF}" presName="rootConnector" presStyleLbl="node2" presStyleIdx="2" presStyleCnt="3"/>
      <dgm:spPr/>
    </dgm:pt>
    <dgm:pt modelId="{AF335727-BF06-4F91-AC4F-62AA33CE58EF}" type="pres">
      <dgm:prSet presAssocID="{3EFF81BA-1920-438E-9DBD-E463C3BD71DF}" presName="hierChild4" presStyleCnt="0"/>
      <dgm:spPr/>
    </dgm:pt>
    <dgm:pt modelId="{3BA32824-FAC2-4761-A593-6FED291B3C65}" type="pres">
      <dgm:prSet presAssocID="{3EFF81BA-1920-438E-9DBD-E463C3BD71DF}" presName="hierChild5" presStyleCnt="0"/>
      <dgm:spPr/>
    </dgm:pt>
    <dgm:pt modelId="{5D5F1B30-7DEF-4DE7-A58B-70CECF7967DC}" type="pres">
      <dgm:prSet presAssocID="{C4879951-FE2E-4A07-B5B1-1E2CB2DCE9C2}" presName="hierChild3" presStyleCnt="0"/>
      <dgm:spPr/>
    </dgm:pt>
  </dgm:ptLst>
  <dgm:cxnLst>
    <dgm:cxn modelId="{FA053703-CC7B-47CC-899E-68A18A6E3CB7}" srcId="{C4879951-FE2E-4A07-B5B1-1E2CB2DCE9C2}" destId="{5BBD6C54-EA37-4028-8E8B-C0CA75EB14B2}" srcOrd="1" destOrd="0" parTransId="{E36E28FD-55F3-4E9E-BCCC-095CCE190254}" sibTransId="{D3B11109-6CE1-47F1-B424-65985E61CFCD}"/>
    <dgm:cxn modelId="{91C28A04-A28F-488C-B312-1AB12B74A338}" type="presOf" srcId="{E36E28FD-55F3-4E9E-BCCC-095CCE190254}" destId="{BB2383B8-D7D4-4DC0-A150-E83822D24179}" srcOrd="0" destOrd="0" presId="urn:microsoft.com/office/officeart/2009/3/layout/HorizontalOrganizationChart"/>
    <dgm:cxn modelId="{067FC511-E1FD-4152-830C-FDF481AFF5D1}" srcId="{CBA2B9E2-53F0-4ADC-8E46-38B22EBC2A56}" destId="{C4879951-FE2E-4A07-B5B1-1E2CB2DCE9C2}" srcOrd="0" destOrd="0" parTransId="{519E7D13-95C2-4D5E-AC29-F9E5914B294F}" sibTransId="{3919F06D-0E72-4383-B054-A6492C43359A}"/>
    <dgm:cxn modelId="{A2D9EE1D-FBA4-48C0-A96E-7E1A4824DEE5}" srcId="{E90122EF-7E6F-4A23-968F-90A0DB380749}" destId="{31A26779-B355-432C-9E48-46E69AA863DB}" srcOrd="0" destOrd="0" parTransId="{62A8C1DC-BBF2-4B56-B1F8-F80E66CD17C0}" sibTransId="{DAE66C87-98C6-40E7-9CC5-56DC7BEE7E8D}"/>
    <dgm:cxn modelId="{5EFAD527-1CC4-42D6-ACA4-DF6D283A00FE}" type="presOf" srcId="{183DC87C-F226-46F2-B3DE-16B83B4C90FF}" destId="{4CDE4160-7704-4D6C-B259-551B88F2DC28}" srcOrd="0" destOrd="0" presId="urn:microsoft.com/office/officeart/2009/3/layout/HorizontalOrganizationChart"/>
    <dgm:cxn modelId="{FF6BEF3E-FA12-4F06-8F35-A302906176B9}" type="presOf" srcId="{CBA2B9E2-53F0-4ADC-8E46-38B22EBC2A56}" destId="{39203E46-87DB-4380-BB72-399C63E67D51}" srcOrd="0" destOrd="0" presId="urn:microsoft.com/office/officeart/2009/3/layout/HorizontalOrganizationChart"/>
    <dgm:cxn modelId="{117BDB49-66DA-42D6-A048-6D3F1DF0D3DA}" type="presOf" srcId="{31A26779-B355-432C-9E48-46E69AA863DB}" destId="{E13FD76D-5CC3-4477-9AE4-E916D188CDC0}" srcOrd="1" destOrd="0" presId="urn:microsoft.com/office/officeart/2009/3/layout/HorizontalOrganizationChart"/>
    <dgm:cxn modelId="{4AE39A6A-D845-4F53-A801-EE6DDF93FA9B}" type="presOf" srcId="{3EFF81BA-1920-438E-9DBD-E463C3BD71DF}" destId="{D282EF26-99AE-4228-906A-68CF9CB21486}" srcOrd="1" destOrd="0" presId="urn:microsoft.com/office/officeart/2009/3/layout/HorizontalOrganizationChart"/>
    <dgm:cxn modelId="{E5C7F86B-4F82-4021-95F2-C28DAC403C0A}" srcId="{C4879951-FE2E-4A07-B5B1-1E2CB2DCE9C2}" destId="{E90122EF-7E6F-4A23-968F-90A0DB380749}" srcOrd="0" destOrd="0" parTransId="{73A6102F-EFA3-4A37-8094-920B60E95634}" sibTransId="{3502DD61-DB08-4893-BB39-096F5EDFDB7E}"/>
    <dgm:cxn modelId="{FC07A574-9D11-43B6-909C-B8DD74DF1E32}" type="presOf" srcId="{3EFF81BA-1920-438E-9DBD-E463C3BD71DF}" destId="{ECEBE82E-8419-43D9-A0C8-65FFBFADF737}" srcOrd="0" destOrd="0" presId="urn:microsoft.com/office/officeart/2009/3/layout/HorizontalOrganizationChart"/>
    <dgm:cxn modelId="{522DF65A-F2D4-4050-BCCE-0FC05A21B86B}" type="presOf" srcId="{E90122EF-7E6F-4A23-968F-90A0DB380749}" destId="{C53E4CCC-5480-4B1A-93C8-C3B7D307C322}" srcOrd="1" destOrd="0" presId="urn:microsoft.com/office/officeart/2009/3/layout/HorizontalOrganizationChart"/>
    <dgm:cxn modelId="{FADB1D89-EC85-49A6-BB95-F1526E15C285}" type="presOf" srcId="{73A6102F-EFA3-4A37-8094-920B60E95634}" destId="{64EB3E4B-9DF1-41C2-B537-8771A225FF51}" srcOrd="0" destOrd="0" presId="urn:microsoft.com/office/officeart/2009/3/layout/HorizontalOrganizationChart"/>
    <dgm:cxn modelId="{E33F3899-AB42-4AA9-9B60-BB8BDBDEF340}" type="presOf" srcId="{5BBD6C54-EA37-4028-8E8B-C0CA75EB14B2}" destId="{A6FFE2CA-344D-4D7D-8DAD-38B53049765C}" srcOrd="0" destOrd="0" presId="urn:microsoft.com/office/officeart/2009/3/layout/HorizontalOrganizationChart"/>
    <dgm:cxn modelId="{BE006DA6-C0FA-4DB4-B94E-EA011F3457B3}" type="presOf" srcId="{C4879951-FE2E-4A07-B5B1-1E2CB2DCE9C2}" destId="{77A167E2-E1AF-4D5E-9C92-994B1DE28A97}" srcOrd="0" destOrd="0" presId="urn:microsoft.com/office/officeart/2009/3/layout/HorizontalOrganizationChart"/>
    <dgm:cxn modelId="{6F83C1B5-CA91-429B-932D-5265B9E5D054}" type="presOf" srcId="{C4879951-FE2E-4A07-B5B1-1E2CB2DCE9C2}" destId="{B8F92B41-0893-46A8-B126-437873777856}" srcOrd="1" destOrd="0" presId="urn:microsoft.com/office/officeart/2009/3/layout/HorizontalOrganizationChart"/>
    <dgm:cxn modelId="{8E4386B7-6086-4529-B9B7-BD5B078DD933}" srcId="{C4879951-FE2E-4A07-B5B1-1E2CB2DCE9C2}" destId="{3EFF81BA-1920-438E-9DBD-E463C3BD71DF}" srcOrd="2" destOrd="0" parTransId="{183DC87C-F226-46F2-B3DE-16B83B4C90FF}" sibTransId="{B0511FD6-6AC9-4013-9B60-6232DA58E765}"/>
    <dgm:cxn modelId="{1D507EB9-CF09-4974-9603-73099DB96170}" type="presOf" srcId="{31A26779-B355-432C-9E48-46E69AA863DB}" destId="{52960E96-B766-4CCB-B371-4F2A4432E9B2}" srcOrd="0" destOrd="0" presId="urn:microsoft.com/office/officeart/2009/3/layout/HorizontalOrganizationChart"/>
    <dgm:cxn modelId="{25C47AF3-9998-4D14-B710-657B90899D80}" type="presOf" srcId="{E90122EF-7E6F-4A23-968F-90A0DB380749}" destId="{C154D395-FDEC-442D-B1F2-E2C2BC8DA9E8}" srcOrd="0" destOrd="0" presId="urn:microsoft.com/office/officeart/2009/3/layout/HorizontalOrganizationChart"/>
    <dgm:cxn modelId="{BEA598FD-58D3-4FF2-BC23-B1DFEF0D100C}" type="presOf" srcId="{5BBD6C54-EA37-4028-8E8B-C0CA75EB14B2}" destId="{A9AE4BFB-97CC-4A68-B0F0-5A5E57EE89C6}" srcOrd="1" destOrd="0" presId="urn:microsoft.com/office/officeart/2009/3/layout/HorizontalOrganizationChart"/>
    <dgm:cxn modelId="{365304FE-8FCB-4BE7-9829-33A4365FD0D3}" type="presOf" srcId="{62A8C1DC-BBF2-4B56-B1F8-F80E66CD17C0}" destId="{0E697D12-3BD7-438D-9F15-24413B844181}" srcOrd="0" destOrd="0" presId="urn:microsoft.com/office/officeart/2009/3/layout/HorizontalOrganizationChart"/>
    <dgm:cxn modelId="{70097140-F182-4C5B-9386-56B54A5B76EF}" type="presParOf" srcId="{39203E46-87DB-4380-BB72-399C63E67D51}" destId="{CFB0E2F0-5BF7-4CF4-8813-52E7D8FCE17D}" srcOrd="0" destOrd="0" presId="urn:microsoft.com/office/officeart/2009/3/layout/HorizontalOrganizationChart"/>
    <dgm:cxn modelId="{44E3C29C-6B24-43DB-A002-67423BF8CAF5}" type="presParOf" srcId="{CFB0E2F0-5BF7-4CF4-8813-52E7D8FCE17D}" destId="{68D0F851-AE0E-489C-9295-8F0AFD03C6AF}" srcOrd="0" destOrd="0" presId="urn:microsoft.com/office/officeart/2009/3/layout/HorizontalOrganizationChart"/>
    <dgm:cxn modelId="{BFD08724-93DB-4E6C-B81D-94C32B546992}" type="presParOf" srcId="{68D0F851-AE0E-489C-9295-8F0AFD03C6AF}" destId="{77A167E2-E1AF-4D5E-9C92-994B1DE28A97}" srcOrd="0" destOrd="0" presId="urn:microsoft.com/office/officeart/2009/3/layout/HorizontalOrganizationChart"/>
    <dgm:cxn modelId="{941DE0B2-903A-4ADE-80E3-4C2581439317}" type="presParOf" srcId="{68D0F851-AE0E-489C-9295-8F0AFD03C6AF}" destId="{B8F92B41-0893-46A8-B126-437873777856}" srcOrd="1" destOrd="0" presId="urn:microsoft.com/office/officeart/2009/3/layout/HorizontalOrganizationChart"/>
    <dgm:cxn modelId="{4687E48B-BD93-4BA2-8987-6B4540B23489}" type="presParOf" srcId="{CFB0E2F0-5BF7-4CF4-8813-52E7D8FCE17D}" destId="{833FB061-7E6E-4CCD-B5C2-ABBD43995FD5}" srcOrd="1" destOrd="0" presId="urn:microsoft.com/office/officeart/2009/3/layout/HorizontalOrganizationChart"/>
    <dgm:cxn modelId="{B890B879-06E9-47E0-9537-2D3BB97EE126}" type="presParOf" srcId="{833FB061-7E6E-4CCD-B5C2-ABBD43995FD5}" destId="{64EB3E4B-9DF1-41C2-B537-8771A225FF51}" srcOrd="0" destOrd="0" presId="urn:microsoft.com/office/officeart/2009/3/layout/HorizontalOrganizationChart"/>
    <dgm:cxn modelId="{4F5B6E3B-373B-4C65-A736-D06E47498137}" type="presParOf" srcId="{833FB061-7E6E-4CCD-B5C2-ABBD43995FD5}" destId="{4E32F3BB-74F5-475A-9C46-C67DC9CA1071}" srcOrd="1" destOrd="0" presId="urn:microsoft.com/office/officeart/2009/3/layout/HorizontalOrganizationChart"/>
    <dgm:cxn modelId="{5EDD3189-A769-477A-9B0A-C563ABA81B7F}" type="presParOf" srcId="{4E32F3BB-74F5-475A-9C46-C67DC9CA1071}" destId="{AA8BD1EC-1741-4F7D-98E0-42B93F1162BE}" srcOrd="0" destOrd="0" presId="urn:microsoft.com/office/officeart/2009/3/layout/HorizontalOrganizationChart"/>
    <dgm:cxn modelId="{F7B2F8BA-14F5-41E9-8FA6-E2E9A8352245}" type="presParOf" srcId="{AA8BD1EC-1741-4F7D-98E0-42B93F1162BE}" destId="{C154D395-FDEC-442D-B1F2-E2C2BC8DA9E8}" srcOrd="0" destOrd="0" presId="urn:microsoft.com/office/officeart/2009/3/layout/HorizontalOrganizationChart"/>
    <dgm:cxn modelId="{A6D7E436-3D4E-4B77-B2E6-F5D3EA89B5DF}" type="presParOf" srcId="{AA8BD1EC-1741-4F7D-98E0-42B93F1162BE}" destId="{C53E4CCC-5480-4B1A-93C8-C3B7D307C322}" srcOrd="1" destOrd="0" presId="urn:microsoft.com/office/officeart/2009/3/layout/HorizontalOrganizationChart"/>
    <dgm:cxn modelId="{22678542-35DB-4D73-8042-E92198CFB7D3}" type="presParOf" srcId="{4E32F3BB-74F5-475A-9C46-C67DC9CA1071}" destId="{F6DD9BBB-107D-4158-B34A-973A82AEF3F4}" srcOrd="1" destOrd="0" presId="urn:microsoft.com/office/officeart/2009/3/layout/HorizontalOrganizationChart"/>
    <dgm:cxn modelId="{2ADAD03B-FDC3-4129-B584-E7E01E92AE77}" type="presParOf" srcId="{F6DD9BBB-107D-4158-B34A-973A82AEF3F4}" destId="{0E697D12-3BD7-438D-9F15-24413B844181}" srcOrd="0" destOrd="0" presId="urn:microsoft.com/office/officeart/2009/3/layout/HorizontalOrganizationChart"/>
    <dgm:cxn modelId="{13017F8B-F106-4CA8-9A31-7886E2701C50}" type="presParOf" srcId="{F6DD9BBB-107D-4158-B34A-973A82AEF3F4}" destId="{508F747D-C617-497F-92B9-F15D8A0110B4}" srcOrd="1" destOrd="0" presId="urn:microsoft.com/office/officeart/2009/3/layout/HorizontalOrganizationChart"/>
    <dgm:cxn modelId="{D639EC68-618F-4972-863E-71D3DD58671E}" type="presParOf" srcId="{508F747D-C617-497F-92B9-F15D8A0110B4}" destId="{7AF6DC77-0A67-4BCD-96DA-ED56A761137D}" srcOrd="0" destOrd="0" presId="urn:microsoft.com/office/officeart/2009/3/layout/HorizontalOrganizationChart"/>
    <dgm:cxn modelId="{892C061D-CC1C-4606-9C1B-9C693C65A53E}" type="presParOf" srcId="{7AF6DC77-0A67-4BCD-96DA-ED56A761137D}" destId="{52960E96-B766-4CCB-B371-4F2A4432E9B2}" srcOrd="0" destOrd="0" presId="urn:microsoft.com/office/officeart/2009/3/layout/HorizontalOrganizationChart"/>
    <dgm:cxn modelId="{4F154B51-4671-4994-A6DF-846C87EFE70B}" type="presParOf" srcId="{7AF6DC77-0A67-4BCD-96DA-ED56A761137D}" destId="{E13FD76D-5CC3-4477-9AE4-E916D188CDC0}" srcOrd="1" destOrd="0" presId="urn:microsoft.com/office/officeart/2009/3/layout/HorizontalOrganizationChart"/>
    <dgm:cxn modelId="{E7614FE5-7970-4F9B-B6EB-407B235925CF}" type="presParOf" srcId="{508F747D-C617-497F-92B9-F15D8A0110B4}" destId="{F508CC95-586D-47D8-B423-F1CA51CA7C3C}" srcOrd="1" destOrd="0" presId="urn:microsoft.com/office/officeart/2009/3/layout/HorizontalOrganizationChart"/>
    <dgm:cxn modelId="{6339FD73-2F2B-4260-BB37-6E24CEDFFD2D}" type="presParOf" srcId="{508F747D-C617-497F-92B9-F15D8A0110B4}" destId="{5AA0B381-EA19-4AD6-9252-B1E625C36C7C}" srcOrd="2" destOrd="0" presId="urn:microsoft.com/office/officeart/2009/3/layout/HorizontalOrganizationChart"/>
    <dgm:cxn modelId="{8D09DEE1-8489-483C-A263-45C8CBE3B7CA}" type="presParOf" srcId="{4E32F3BB-74F5-475A-9C46-C67DC9CA1071}" destId="{51EC5AF3-F220-4C33-AD72-3E4C8F09FC1B}" srcOrd="2" destOrd="0" presId="urn:microsoft.com/office/officeart/2009/3/layout/HorizontalOrganizationChart"/>
    <dgm:cxn modelId="{DABB4150-AD73-46AA-BCED-D0C6761A3B57}" type="presParOf" srcId="{833FB061-7E6E-4CCD-B5C2-ABBD43995FD5}" destId="{BB2383B8-D7D4-4DC0-A150-E83822D24179}" srcOrd="2" destOrd="0" presId="urn:microsoft.com/office/officeart/2009/3/layout/HorizontalOrganizationChart"/>
    <dgm:cxn modelId="{3CA9DA50-42E4-499C-B3CA-E158B3C6F9EA}" type="presParOf" srcId="{833FB061-7E6E-4CCD-B5C2-ABBD43995FD5}" destId="{1D9937A9-EA7D-47E9-BCE7-4B3D99C329EC}" srcOrd="3" destOrd="0" presId="urn:microsoft.com/office/officeart/2009/3/layout/HorizontalOrganizationChart"/>
    <dgm:cxn modelId="{6A190708-540E-4007-B320-5D4CA1BB5A6B}" type="presParOf" srcId="{1D9937A9-EA7D-47E9-BCE7-4B3D99C329EC}" destId="{F25FB02A-B091-4C87-A967-54506A7ABB2C}" srcOrd="0" destOrd="0" presId="urn:microsoft.com/office/officeart/2009/3/layout/HorizontalOrganizationChart"/>
    <dgm:cxn modelId="{12191448-468A-4D71-ACC6-F45FBDE5D84A}" type="presParOf" srcId="{F25FB02A-B091-4C87-A967-54506A7ABB2C}" destId="{A6FFE2CA-344D-4D7D-8DAD-38B53049765C}" srcOrd="0" destOrd="0" presId="urn:microsoft.com/office/officeart/2009/3/layout/HorizontalOrganizationChart"/>
    <dgm:cxn modelId="{37E4B186-0DA2-4E50-8603-74027C5FE388}" type="presParOf" srcId="{F25FB02A-B091-4C87-A967-54506A7ABB2C}" destId="{A9AE4BFB-97CC-4A68-B0F0-5A5E57EE89C6}" srcOrd="1" destOrd="0" presId="urn:microsoft.com/office/officeart/2009/3/layout/HorizontalOrganizationChart"/>
    <dgm:cxn modelId="{D93B3928-1166-47D0-B95D-5F395B024E61}" type="presParOf" srcId="{1D9937A9-EA7D-47E9-BCE7-4B3D99C329EC}" destId="{4C6761D1-F0E0-43F1-9DC2-759B517A4B4A}" srcOrd="1" destOrd="0" presId="urn:microsoft.com/office/officeart/2009/3/layout/HorizontalOrganizationChart"/>
    <dgm:cxn modelId="{85F6A146-3E1C-4089-84BB-33D20DFA63CB}" type="presParOf" srcId="{1D9937A9-EA7D-47E9-BCE7-4B3D99C329EC}" destId="{1A325B8F-F8F2-4151-9CA7-DB0EF98862B1}" srcOrd="2" destOrd="0" presId="urn:microsoft.com/office/officeart/2009/3/layout/HorizontalOrganizationChart"/>
    <dgm:cxn modelId="{EF13A572-8583-4EE2-A139-8045066CCCD7}" type="presParOf" srcId="{833FB061-7E6E-4CCD-B5C2-ABBD43995FD5}" destId="{4CDE4160-7704-4D6C-B259-551B88F2DC28}" srcOrd="4" destOrd="0" presId="urn:microsoft.com/office/officeart/2009/3/layout/HorizontalOrganizationChart"/>
    <dgm:cxn modelId="{F5FA083F-EF61-472C-B648-5CACAD1D2A1C}" type="presParOf" srcId="{833FB061-7E6E-4CCD-B5C2-ABBD43995FD5}" destId="{F1EEBD36-972D-4776-B6FA-30F146CBE4CC}" srcOrd="5" destOrd="0" presId="urn:microsoft.com/office/officeart/2009/3/layout/HorizontalOrganizationChart"/>
    <dgm:cxn modelId="{DA5E5938-434F-452E-8BAA-984994C0A57D}" type="presParOf" srcId="{F1EEBD36-972D-4776-B6FA-30F146CBE4CC}" destId="{DAED8373-856D-401F-B6A2-37648315DE07}" srcOrd="0" destOrd="0" presId="urn:microsoft.com/office/officeart/2009/3/layout/HorizontalOrganizationChart"/>
    <dgm:cxn modelId="{3DBA18C6-E157-49CF-A567-FE2DE8851EAA}" type="presParOf" srcId="{DAED8373-856D-401F-B6A2-37648315DE07}" destId="{ECEBE82E-8419-43D9-A0C8-65FFBFADF737}" srcOrd="0" destOrd="0" presId="urn:microsoft.com/office/officeart/2009/3/layout/HorizontalOrganizationChart"/>
    <dgm:cxn modelId="{A038E307-379D-4EDB-BE23-8BE9B00FB459}" type="presParOf" srcId="{DAED8373-856D-401F-B6A2-37648315DE07}" destId="{D282EF26-99AE-4228-906A-68CF9CB21486}" srcOrd="1" destOrd="0" presId="urn:microsoft.com/office/officeart/2009/3/layout/HorizontalOrganizationChart"/>
    <dgm:cxn modelId="{DB56B1C2-46B8-45D5-BFE3-445469C27DA6}" type="presParOf" srcId="{F1EEBD36-972D-4776-B6FA-30F146CBE4CC}" destId="{AF335727-BF06-4F91-AC4F-62AA33CE58EF}" srcOrd="1" destOrd="0" presId="urn:microsoft.com/office/officeart/2009/3/layout/HorizontalOrganizationChart"/>
    <dgm:cxn modelId="{3430CDE1-6C40-4189-BB7D-C5DF3362D0DD}" type="presParOf" srcId="{F1EEBD36-972D-4776-B6FA-30F146CBE4CC}" destId="{3BA32824-FAC2-4761-A593-6FED291B3C65}" srcOrd="2" destOrd="0" presId="urn:microsoft.com/office/officeart/2009/3/layout/HorizontalOrganizationChart"/>
    <dgm:cxn modelId="{14ACC737-3752-4674-A794-95F33E6201CE}" type="presParOf" srcId="{CFB0E2F0-5BF7-4CF4-8813-52E7D8FCE17D}" destId="{5D5F1B30-7DEF-4DE7-A58B-70CECF7967DC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C21B77-ACC3-481A-9322-86FD155A78DB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A440188-F529-4093-B3E2-9D99FF7D0CB4}">
      <dgm:prSet/>
      <dgm:spPr/>
      <dgm:t>
        <a:bodyPr/>
        <a:lstStyle/>
        <a:p>
          <a:endParaRPr lang="en-US" dirty="0"/>
        </a:p>
      </dgm:t>
    </dgm:pt>
    <dgm:pt modelId="{69EEF59F-E4FD-4C5B-A1A3-597D61904A34}" type="parTrans" cxnId="{97F24C9C-A063-40BC-BA44-38EAB928FFAF}">
      <dgm:prSet/>
      <dgm:spPr/>
      <dgm:t>
        <a:bodyPr/>
        <a:lstStyle/>
        <a:p>
          <a:endParaRPr lang="en-US"/>
        </a:p>
      </dgm:t>
    </dgm:pt>
    <dgm:pt modelId="{612D580F-417C-4185-B044-1B388FE4BF20}" type="sibTrans" cxnId="{97F24C9C-A063-40BC-BA44-38EAB928FFAF}">
      <dgm:prSet/>
      <dgm:spPr/>
      <dgm:t>
        <a:bodyPr/>
        <a:lstStyle/>
        <a:p>
          <a:endParaRPr lang="en-US"/>
        </a:p>
      </dgm:t>
    </dgm:pt>
    <dgm:pt modelId="{9BF38C75-3834-40E6-846C-C3F4329D9F9C}">
      <dgm:prSet/>
      <dgm:spPr/>
      <dgm:t>
        <a:bodyPr/>
        <a:lstStyle/>
        <a:p>
          <a:r>
            <a:rPr lang="en-GB"/>
            <a:t>Blut, M., Wang, C., Wünderlich, N. V., &amp; Brock, C. (2021). Understanding anthropomorphism in service provision: a meta-analysis of physical robots, chatbots, and other AI. </a:t>
          </a:r>
          <a:r>
            <a:rPr lang="en-GB" i="1"/>
            <a:t>Journal of the Academy of Marketing Science</a:t>
          </a:r>
          <a:r>
            <a:rPr lang="en-GB"/>
            <a:t>, </a:t>
          </a:r>
          <a:r>
            <a:rPr lang="en-GB" i="1"/>
            <a:t>49</a:t>
          </a:r>
          <a:r>
            <a:rPr lang="en-GB"/>
            <a:t>(4), 632–658.Avaliable at: </a:t>
          </a:r>
          <a:r>
            <a:rPr lang="en-GB" u="sng">
              <a:hlinkClick xmlns:r="http://schemas.openxmlformats.org/officeDocument/2006/relationships" r:id="rId1"/>
            </a:rPr>
            <a:t>https://doi.org/10.1007/s11747-020-00762-y</a:t>
          </a:r>
          <a:r>
            <a:rPr lang="en-GB"/>
            <a:t>(Accessed: 16 October 2024).</a:t>
          </a:r>
          <a:endParaRPr lang="en-US"/>
        </a:p>
      </dgm:t>
    </dgm:pt>
    <dgm:pt modelId="{85050CA8-E986-48A9-8BD8-0A75B7B02D77}" type="parTrans" cxnId="{3148CFD2-C122-4E0E-BBAA-A015E61E2AFC}">
      <dgm:prSet/>
      <dgm:spPr/>
      <dgm:t>
        <a:bodyPr/>
        <a:lstStyle/>
        <a:p>
          <a:endParaRPr lang="en-US"/>
        </a:p>
      </dgm:t>
    </dgm:pt>
    <dgm:pt modelId="{FF0AE0D3-842B-49D7-93CE-D6BC5A55DAD9}" type="sibTrans" cxnId="{3148CFD2-C122-4E0E-BBAA-A015E61E2AFC}">
      <dgm:prSet/>
      <dgm:spPr/>
      <dgm:t>
        <a:bodyPr/>
        <a:lstStyle/>
        <a:p>
          <a:endParaRPr lang="en-US"/>
        </a:p>
      </dgm:t>
    </dgm:pt>
    <dgm:pt modelId="{6659D202-ED1A-454F-A9F0-0A5A52C013A7}">
      <dgm:prSet/>
      <dgm:spPr/>
      <dgm:t>
        <a:bodyPr/>
        <a:lstStyle/>
        <a:p>
          <a:r>
            <a:rPr lang="en-GB"/>
            <a:t>Cavelty, M. D., &amp; Wenger, A. (2022). </a:t>
          </a:r>
          <a:r>
            <a:rPr lang="en-GB" i="1"/>
            <a:t>Cyber Security Politics: Socio-Technological Transformations and Political Fragmentation</a:t>
          </a:r>
          <a:r>
            <a:rPr lang="en-GB"/>
            <a:t> (1 edition.). Routledge. Available at: </a:t>
          </a:r>
          <a:r>
            <a:rPr lang="en-GB" u="sng">
              <a:hlinkClick xmlns:r="http://schemas.openxmlformats.org/officeDocument/2006/relationships" r:id="rId2"/>
            </a:rPr>
            <a:t>https://doi.org/10.4324/9781003110224</a:t>
          </a:r>
          <a:r>
            <a:rPr lang="en-GB"/>
            <a:t>(Accessed: 30 October 2024)</a:t>
          </a:r>
          <a:endParaRPr lang="en-US"/>
        </a:p>
      </dgm:t>
    </dgm:pt>
    <dgm:pt modelId="{1EABC7FC-7AA4-4B77-8B03-632E7B3A89D7}" type="parTrans" cxnId="{393C7B53-978B-4AB3-BD79-4586DFB76E58}">
      <dgm:prSet/>
      <dgm:spPr/>
      <dgm:t>
        <a:bodyPr/>
        <a:lstStyle/>
        <a:p>
          <a:endParaRPr lang="en-US"/>
        </a:p>
      </dgm:t>
    </dgm:pt>
    <dgm:pt modelId="{589330ED-ACB2-47E2-B2E1-FFC1FF47B569}" type="sibTrans" cxnId="{393C7B53-978B-4AB3-BD79-4586DFB76E58}">
      <dgm:prSet/>
      <dgm:spPr/>
      <dgm:t>
        <a:bodyPr/>
        <a:lstStyle/>
        <a:p>
          <a:endParaRPr lang="en-US"/>
        </a:p>
      </dgm:t>
    </dgm:pt>
    <dgm:pt modelId="{A048F415-2931-4E87-82CA-2A8C4CAE6F5C}">
      <dgm:prSet/>
      <dgm:spPr/>
      <dgm:t>
        <a:bodyPr/>
        <a:lstStyle/>
        <a:p>
          <a:r>
            <a:rPr lang="en-GB"/>
            <a:t>Chaves, A. P., &amp; Gerosa, M. A. (2021). How Should My Chatbot Interact? A Survey on Social Characteristics in Human-Chatbot Interaction Design. </a:t>
          </a:r>
          <a:r>
            <a:rPr lang="en-GB" i="1"/>
            <a:t>International Journal of Human-Computer Interaction</a:t>
          </a:r>
          <a:r>
            <a:rPr lang="en-GB"/>
            <a:t>, </a:t>
          </a:r>
          <a:r>
            <a:rPr lang="en-GB" i="1"/>
            <a:t>37</a:t>
          </a:r>
          <a:r>
            <a:rPr lang="en-GB"/>
            <a:t>(8), 729–758.Avaliable at:  </a:t>
          </a:r>
          <a:r>
            <a:rPr lang="en-GB" u="sng">
              <a:hlinkClick xmlns:r="http://schemas.openxmlformats.org/officeDocument/2006/relationships" r:id="rId3"/>
            </a:rPr>
            <a:t>https://doi.org/10.1080/10447318.2020.1841438</a:t>
          </a:r>
          <a:r>
            <a:rPr lang="en-GB"/>
            <a:t>  (Accessed: 11 October 2024)</a:t>
          </a:r>
          <a:endParaRPr lang="en-US"/>
        </a:p>
      </dgm:t>
    </dgm:pt>
    <dgm:pt modelId="{0B7EA156-0B32-47E9-BE22-199FF08BAC0E}" type="parTrans" cxnId="{F17B9FC2-A637-471B-BA02-D51A68210992}">
      <dgm:prSet/>
      <dgm:spPr/>
      <dgm:t>
        <a:bodyPr/>
        <a:lstStyle/>
        <a:p>
          <a:endParaRPr lang="en-US"/>
        </a:p>
      </dgm:t>
    </dgm:pt>
    <dgm:pt modelId="{43F87D56-8E00-4B53-A717-DCF923B6E7C8}" type="sibTrans" cxnId="{F17B9FC2-A637-471B-BA02-D51A68210992}">
      <dgm:prSet/>
      <dgm:spPr/>
      <dgm:t>
        <a:bodyPr/>
        <a:lstStyle/>
        <a:p>
          <a:endParaRPr lang="en-US"/>
        </a:p>
      </dgm:t>
    </dgm:pt>
    <dgm:pt modelId="{7790E1B2-340B-4821-B118-61926CFE2CEA}">
      <dgm:prSet/>
      <dgm:spPr/>
      <dgm:t>
        <a:bodyPr/>
        <a:lstStyle/>
        <a:p>
          <a:r>
            <a:rPr lang="en-GB" dirty="0" err="1"/>
            <a:t>Dandison</a:t>
          </a:r>
          <a:r>
            <a:rPr lang="en-GB" dirty="0"/>
            <a:t> C. </a:t>
          </a:r>
          <a:r>
            <a:rPr lang="en-GB" dirty="0" err="1"/>
            <a:t>Ukpabi</a:t>
          </a:r>
          <a:r>
            <a:rPr lang="en-GB" dirty="0"/>
            <a:t>, Bilal Aslam, </a:t>
          </a:r>
          <a:r>
            <a:rPr lang="en-GB" dirty="0" err="1"/>
            <a:t>Heikki</a:t>
          </a:r>
          <a:r>
            <a:rPr lang="en-GB" dirty="0"/>
            <a:t> </a:t>
          </a:r>
          <a:r>
            <a:rPr lang="en-GB" dirty="0" err="1"/>
            <a:t>Karjaluoto</a:t>
          </a:r>
          <a:r>
            <a:rPr lang="en-GB" dirty="0"/>
            <a:t> (14 October 2019). Robots, Artificial Intelligence, and Service Automation in Travel, Tourism and Hospitality. Available at : </a:t>
          </a:r>
          <a:r>
            <a:rPr lang="en-GB" u="sng" dirty="0">
              <a:hlinkClick xmlns:r="http://schemas.openxmlformats.org/officeDocument/2006/relationships" r:id="rId4"/>
            </a:rPr>
            <a:t>https://www-emerald-com.ezproxy.uwtsd.ac.uk/insight/content/doi/10.1108/978-1-78756-687-320191006/full/html</a:t>
          </a:r>
          <a:r>
            <a:rPr lang="en-GB" dirty="0"/>
            <a:t> (Accessed : 23 October 2024</a:t>
          </a:r>
        </a:p>
      </dgm:t>
    </dgm:pt>
    <dgm:pt modelId="{4C4C2D6D-5F74-4AC6-AC83-6518856EFE8C}" type="parTrans" cxnId="{5A33D1FD-D9EE-4BDB-832E-475A2233D599}">
      <dgm:prSet/>
      <dgm:spPr/>
      <dgm:t>
        <a:bodyPr/>
        <a:lstStyle/>
        <a:p>
          <a:endParaRPr lang="en-US"/>
        </a:p>
      </dgm:t>
    </dgm:pt>
    <dgm:pt modelId="{7C91CA9F-E8EE-4433-B6DE-33BC508FB298}" type="sibTrans" cxnId="{5A33D1FD-D9EE-4BDB-832E-475A2233D599}">
      <dgm:prSet/>
      <dgm:spPr/>
      <dgm:t>
        <a:bodyPr/>
        <a:lstStyle/>
        <a:p>
          <a:endParaRPr lang="en-US"/>
        </a:p>
      </dgm:t>
    </dgm:pt>
    <dgm:pt modelId="{13F3CDE3-5241-44CB-BC19-38D6470433A2}">
      <dgm:prSet/>
      <dgm:spPr/>
      <dgm:t>
        <a:bodyPr/>
        <a:lstStyle/>
        <a:p>
          <a:endParaRPr lang="en-GB" dirty="0">
            <a:effectLst/>
            <a:latin typeface="Calibri" panose="020F0502020204030204" pitchFamily="34" charset="0"/>
            <a:ea typeface="Calibri" panose="020F0502020204030204" pitchFamily="34" charset="0"/>
            <a:cs typeface="Times New Roman" panose="02020603050405020304" pitchFamily="18" charset="0"/>
          </a:endParaRPr>
        </a:p>
      </dgm:t>
    </dgm:pt>
    <dgm:pt modelId="{8C4D4E72-F6A0-4B62-9837-781729D07903}" type="parTrans" cxnId="{A43656B9-AD10-40C5-9F4D-97A5C4FC5DA1}">
      <dgm:prSet/>
      <dgm:spPr/>
      <dgm:t>
        <a:bodyPr/>
        <a:lstStyle/>
        <a:p>
          <a:endParaRPr lang="en-GB"/>
        </a:p>
      </dgm:t>
    </dgm:pt>
    <dgm:pt modelId="{66BA78C2-B6FF-4CB0-9F07-AD3BA12512E6}" type="sibTrans" cxnId="{A43656B9-AD10-40C5-9F4D-97A5C4FC5DA1}">
      <dgm:prSet/>
      <dgm:spPr/>
      <dgm:t>
        <a:bodyPr/>
        <a:lstStyle/>
        <a:p>
          <a:endParaRPr lang="en-GB"/>
        </a:p>
      </dgm:t>
    </dgm:pt>
    <dgm:pt modelId="{A6FCEB8B-9084-4FA7-9C3F-0720B3DF52E1}" type="pres">
      <dgm:prSet presAssocID="{72C21B77-ACC3-481A-9322-86FD155A78DB}" presName="vert0" presStyleCnt="0">
        <dgm:presLayoutVars>
          <dgm:dir/>
          <dgm:animOne val="branch"/>
          <dgm:animLvl val="lvl"/>
        </dgm:presLayoutVars>
      </dgm:prSet>
      <dgm:spPr/>
    </dgm:pt>
    <dgm:pt modelId="{3CD0DFD0-0AA0-45E7-BCB3-1808B3064A4D}" type="pres">
      <dgm:prSet presAssocID="{1A440188-F529-4093-B3E2-9D99FF7D0CB4}" presName="thickLine" presStyleLbl="alignNode1" presStyleIdx="0" presStyleCnt="6"/>
      <dgm:spPr/>
    </dgm:pt>
    <dgm:pt modelId="{037B7C25-EB67-4A22-A444-9103E635F4F2}" type="pres">
      <dgm:prSet presAssocID="{1A440188-F529-4093-B3E2-9D99FF7D0CB4}" presName="horz1" presStyleCnt="0"/>
      <dgm:spPr/>
    </dgm:pt>
    <dgm:pt modelId="{C2138B98-5066-4D83-AB6E-4A0912E6CC39}" type="pres">
      <dgm:prSet presAssocID="{1A440188-F529-4093-B3E2-9D99FF7D0CB4}" presName="tx1" presStyleLbl="revTx" presStyleIdx="0" presStyleCnt="6"/>
      <dgm:spPr/>
    </dgm:pt>
    <dgm:pt modelId="{74350927-5074-4827-A556-020FED0C3B34}" type="pres">
      <dgm:prSet presAssocID="{1A440188-F529-4093-B3E2-9D99FF7D0CB4}" presName="vert1" presStyleCnt="0"/>
      <dgm:spPr/>
    </dgm:pt>
    <dgm:pt modelId="{05623063-56AA-41A8-B32D-642F987D9D95}" type="pres">
      <dgm:prSet presAssocID="{9BF38C75-3834-40E6-846C-C3F4329D9F9C}" presName="thickLine" presStyleLbl="alignNode1" presStyleIdx="1" presStyleCnt="6"/>
      <dgm:spPr/>
    </dgm:pt>
    <dgm:pt modelId="{FB7EDDB1-2CAB-468A-A557-9DF0B7A2B530}" type="pres">
      <dgm:prSet presAssocID="{9BF38C75-3834-40E6-846C-C3F4329D9F9C}" presName="horz1" presStyleCnt="0"/>
      <dgm:spPr/>
    </dgm:pt>
    <dgm:pt modelId="{403366E9-3654-4B5E-B43F-A152EB89210D}" type="pres">
      <dgm:prSet presAssocID="{9BF38C75-3834-40E6-846C-C3F4329D9F9C}" presName="tx1" presStyleLbl="revTx" presStyleIdx="1" presStyleCnt="6"/>
      <dgm:spPr/>
    </dgm:pt>
    <dgm:pt modelId="{6E93282D-42B9-41B3-9294-BC841DB1613E}" type="pres">
      <dgm:prSet presAssocID="{9BF38C75-3834-40E6-846C-C3F4329D9F9C}" presName="vert1" presStyleCnt="0"/>
      <dgm:spPr/>
    </dgm:pt>
    <dgm:pt modelId="{F14658AC-BA9B-48CA-AC89-C34139A4CDF4}" type="pres">
      <dgm:prSet presAssocID="{6659D202-ED1A-454F-A9F0-0A5A52C013A7}" presName="thickLine" presStyleLbl="alignNode1" presStyleIdx="2" presStyleCnt="6"/>
      <dgm:spPr/>
    </dgm:pt>
    <dgm:pt modelId="{85727560-2D9D-4771-959D-310E31DD3078}" type="pres">
      <dgm:prSet presAssocID="{6659D202-ED1A-454F-A9F0-0A5A52C013A7}" presName="horz1" presStyleCnt="0"/>
      <dgm:spPr/>
    </dgm:pt>
    <dgm:pt modelId="{EE3426BD-96C6-40F6-A2BA-E9CFFB002CB2}" type="pres">
      <dgm:prSet presAssocID="{6659D202-ED1A-454F-A9F0-0A5A52C013A7}" presName="tx1" presStyleLbl="revTx" presStyleIdx="2" presStyleCnt="6"/>
      <dgm:spPr/>
    </dgm:pt>
    <dgm:pt modelId="{8516E072-0A48-43E9-9ABB-0E6C118B3A91}" type="pres">
      <dgm:prSet presAssocID="{6659D202-ED1A-454F-A9F0-0A5A52C013A7}" presName="vert1" presStyleCnt="0"/>
      <dgm:spPr/>
    </dgm:pt>
    <dgm:pt modelId="{B7E1846C-1FF1-44E1-82DF-A91676922969}" type="pres">
      <dgm:prSet presAssocID="{A048F415-2931-4E87-82CA-2A8C4CAE6F5C}" presName="thickLine" presStyleLbl="alignNode1" presStyleIdx="3" presStyleCnt="6"/>
      <dgm:spPr/>
    </dgm:pt>
    <dgm:pt modelId="{E940627C-091E-4BE1-81CD-19E5342949D2}" type="pres">
      <dgm:prSet presAssocID="{A048F415-2931-4E87-82CA-2A8C4CAE6F5C}" presName="horz1" presStyleCnt="0"/>
      <dgm:spPr/>
    </dgm:pt>
    <dgm:pt modelId="{946A78F3-A9A0-4AA5-8057-743CE1F2CE88}" type="pres">
      <dgm:prSet presAssocID="{A048F415-2931-4E87-82CA-2A8C4CAE6F5C}" presName="tx1" presStyleLbl="revTx" presStyleIdx="3" presStyleCnt="6"/>
      <dgm:spPr/>
    </dgm:pt>
    <dgm:pt modelId="{849E6C4F-4BB4-435C-A510-08A7B6FA1A5F}" type="pres">
      <dgm:prSet presAssocID="{A048F415-2931-4E87-82CA-2A8C4CAE6F5C}" presName="vert1" presStyleCnt="0"/>
      <dgm:spPr/>
    </dgm:pt>
    <dgm:pt modelId="{512B4361-0D08-4F6C-995F-314CAE770E49}" type="pres">
      <dgm:prSet presAssocID="{7790E1B2-340B-4821-B118-61926CFE2CEA}" presName="thickLine" presStyleLbl="alignNode1" presStyleIdx="4" presStyleCnt="6"/>
      <dgm:spPr/>
    </dgm:pt>
    <dgm:pt modelId="{5BB4E7B2-2072-4658-B18D-795CE4A2DF03}" type="pres">
      <dgm:prSet presAssocID="{7790E1B2-340B-4821-B118-61926CFE2CEA}" presName="horz1" presStyleCnt="0"/>
      <dgm:spPr/>
    </dgm:pt>
    <dgm:pt modelId="{B0FF3F42-FD2A-481A-BBBA-3FF41D1918EA}" type="pres">
      <dgm:prSet presAssocID="{7790E1B2-340B-4821-B118-61926CFE2CEA}" presName="tx1" presStyleLbl="revTx" presStyleIdx="4" presStyleCnt="6"/>
      <dgm:spPr/>
    </dgm:pt>
    <dgm:pt modelId="{8E8D0388-113E-4518-AE3A-DAF304ACAC00}" type="pres">
      <dgm:prSet presAssocID="{7790E1B2-340B-4821-B118-61926CFE2CEA}" presName="vert1" presStyleCnt="0"/>
      <dgm:spPr/>
    </dgm:pt>
    <dgm:pt modelId="{A707464E-3463-4269-91F0-E942F116A0CF}" type="pres">
      <dgm:prSet presAssocID="{13F3CDE3-5241-44CB-BC19-38D6470433A2}" presName="thickLine" presStyleLbl="alignNode1" presStyleIdx="5" presStyleCnt="6"/>
      <dgm:spPr/>
    </dgm:pt>
    <dgm:pt modelId="{3D1007AB-C5EF-456E-8C74-C8FD67F98C44}" type="pres">
      <dgm:prSet presAssocID="{13F3CDE3-5241-44CB-BC19-38D6470433A2}" presName="horz1" presStyleCnt="0"/>
      <dgm:spPr/>
    </dgm:pt>
    <dgm:pt modelId="{87F60F30-F220-41B0-9738-D092BA067360}" type="pres">
      <dgm:prSet presAssocID="{13F3CDE3-5241-44CB-BC19-38D6470433A2}" presName="tx1" presStyleLbl="revTx" presStyleIdx="5" presStyleCnt="6"/>
      <dgm:spPr/>
    </dgm:pt>
    <dgm:pt modelId="{50691DCD-1EB6-4D09-8649-D53BFA287BC4}" type="pres">
      <dgm:prSet presAssocID="{13F3CDE3-5241-44CB-BC19-38D6470433A2}" presName="vert1" presStyleCnt="0"/>
      <dgm:spPr/>
    </dgm:pt>
  </dgm:ptLst>
  <dgm:cxnLst>
    <dgm:cxn modelId="{F9B82F27-22B0-46FC-BE72-867A50470BBD}" type="presOf" srcId="{72C21B77-ACC3-481A-9322-86FD155A78DB}" destId="{A6FCEB8B-9084-4FA7-9C3F-0720B3DF52E1}" srcOrd="0" destOrd="0" presId="urn:microsoft.com/office/officeart/2008/layout/LinedList"/>
    <dgm:cxn modelId="{98DCD162-B08E-40F1-A2C2-8314CD1F7E49}" type="presOf" srcId="{9BF38C75-3834-40E6-846C-C3F4329D9F9C}" destId="{403366E9-3654-4B5E-B43F-A152EB89210D}" srcOrd="0" destOrd="0" presId="urn:microsoft.com/office/officeart/2008/layout/LinedList"/>
    <dgm:cxn modelId="{83F7FA43-1081-46FD-98A1-3FC9429C5149}" type="presOf" srcId="{A048F415-2931-4E87-82CA-2A8C4CAE6F5C}" destId="{946A78F3-A9A0-4AA5-8057-743CE1F2CE88}" srcOrd="0" destOrd="0" presId="urn:microsoft.com/office/officeart/2008/layout/LinedList"/>
    <dgm:cxn modelId="{EB727772-E4F7-4C10-A317-3BAB0A15B1D2}" type="presOf" srcId="{7790E1B2-340B-4821-B118-61926CFE2CEA}" destId="{B0FF3F42-FD2A-481A-BBBA-3FF41D1918EA}" srcOrd="0" destOrd="0" presId="urn:microsoft.com/office/officeart/2008/layout/LinedList"/>
    <dgm:cxn modelId="{393C7B53-978B-4AB3-BD79-4586DFB76E58}" srcId="{72C21B77-ACC3-481A-9322-86FD155A78DB}" destId="{6659D202-ED1A-454F-A9F0-0A5A52C013A7}" srcOrd="2" destOrd="0" parTransId="{1EABC7FC-7AA4-4B77-8B03-632E7B3A89D7}" sibTransId="{589330ED-ACB2-47E2-B2E1-FFC1FF47B569}"/>
    <dgm:cxn modelId="{120C3783-B588-41AF-BA4E-3CF099D662B1}" type="presOf" srcId="{13F3CDE3-5241-44CB-BC19-38D6470433A2}" destId="{87F60F30-F220-41B0-9738-D092BA067360}" srcOrd="0" destOrd="0" presId="urn:microsoft.com/office/officeart/2008/layout/LinedList"/>
    <dgm:cxn modelId="{97F24C9C-A063-40BC-BA44-38EAB928FFAF}" srcId="{72C21B77-ACC3-481A-9322-86FD155A78DB}" destId="{1A440188-F529-4093-B3E2-9D99FF7D0CB4}" srcOrd="0" destOrd="0" parTransId="{69EEF59F-E4FD-4C5B-A1A3-597D61904A34}" sibTransId="{612D580F-417C-4185-B044-1B388FE4BF20}"/>
    <dgm:cxn modelId="{7B9FD6A9-3E64-4D3E-8442-B0EF7D282A14}" type="presOf" srcId="{6659D202-ED1A-454F-A9F0-0A5A52C013A7}" destId="{EE3426BD-96C6-40F6-A2BA-E9CFFB002CB2}" srcOrd="0" destOrd="0" presId="urn:microsoft.com/office/officeart/2008/layout/LinedList"/>
    <dgm:cxn modelId="{A57448AD-905E-4B97-AC15-B12C61414539}" type="presOf" srcId="{1A440188-F529-4093-B3E2-9D99FF7D0CB4}" destId="{C2138B98-5066-4D83-AB6E-4A0912E6CC39}" srcOrd="0" destOrd="0" presId="urn:microsoft.com/office/officeart/2008/layout/LinedList"/>
    <dgm:cxn modelId="{A43656B9-AD10-40C5-9F4D-97A5C4FC5DA1}" srcId="{72C21B77-ACC3-481A-9322-86FD155A78DB}" destId="{13F3CDE3-5241-44CB-BC19-38D6470433A2}" srcOrd="5" destOrd="0" parTransId="{8C4D4E72-F6A0-4B62-9837-781729D07903}" sibTransId="{66BA78C2-B6FF-4CB0-9F07-AD3BA12512E6}"/>
    <dgm:cxn modelId="{F17B9FC2-A637-471B-BA02-D51A68210992}" srcId="{72C21B77-ACC3-481A-9322-86FD155A78DB}" destId="{A048F415-2931-4E87-82CA-2A8C4CAE6F5C}" srcOrd="3" destOrd="0" parTransId="{0B7EA156-0B32-47E9-BE22-199FF08BAC0E}" sibTransId="{43F87D56-8E00-4B53-A717-DCF923B6E7C8}"/>
    <dgm:cxn modelId="{3148CFD2-C122-4E0E-BBAA-A015E61E2AFC}" srcId="{72C21B77-ACC3-481A-9322-86FD155A78DB}" destId="{9BF38C75-3834-40E6-846C-C3F4329D9F9C}" srcOrd="1" destOrd="0" parTransId="{85050CA8-E986-48A9-8BD8-0A75B7B02D77}" sibTransId="{FF0AE0D3-842B-49D7-93CE-D6BC5A55DAD9}"/>
    <dgm:cxn modelId="{5A33D1FD-D9EE-4BDB-832E-475A2233D599}" srcId="{72C21B77-ACC3-481A-9322-86FD155A78DB}" destId="{7790E1B2-340B-4821-B118-61926CFE2CEA}" srcOrd="4" destOrd="0" parTransId="{4C4C2D6D-5F74-4AC6-AC83-6518856EFE8C}" sibTransId="{7C91CA9F-E8EE-4433-B6DE-33BC508FB298}"/>
    <dgm:cxn modelId="{2A0CE697-87D1-418B-810A-C6BD81DB73AA}" type="presParOf" srcId="{A6FCEB8B-9084-4FA7-9C3F-0720B3DF52E1}" destId="{3CD0DFD0-0AA0-45E7-BCB3-1808B3064A4D}" srcOrd="0" destOrd="0" presId="urn:microsoft.com/office/officeart/2008/layout/LinedList"/>
    <dgm:cxn modelId="{B221AE37-FE22-4C10-88AB-B88B23E8E341}" type="presParOf" srcId="{A6FCEB8B-9084-4FA7-9C3F-0720B3DF52E1}" destId="{037B7C25-EB67-4A22-A444-9103E635F4F2}" srcOrd="1" destOrd="0" presId="urn:microsoft.com/office/officeart/2008/layout/LinedList"/>
    <dgm:cxn modelId="{6D089227-029D-4071-8A4D-F0D3ED42196D}" type="presParOf" srcId="{037B7C25-EB67-4A22-A444-9103E635F4F2}" destId="{C2138B98-5066-4D83-AB6E-4A0912E6CC39}" srcOrd="0" destOrd="0" presId="urn:microsoft.com/office/officeart/2008/layout/LinedList"/>
    <dgm:cxn modelId="{156F65D2-590C-42EE-9392-61B1BFF5E03B}" type="presParOf" srcId="{037B7C25-EB67-4A22-A444-9103E635F4F2}" destId="{74350927-5074-4827-A556-020FED0C3B34}" srcOrd="1" destOrd="0" presId="urn:microsoft.com/office/officeart/2008/layout/LinedList"/>
    <dgm:cxn modelId="{171F1241-98A6-41D0-ABC1-791FDB84E6CE}" type="presParOf" srcId="{A6FCEB8B-9084-4FA7-9C3F-0720B3DF52E1}" destId="{05623063-56AA-41A8-B32D-642F987D9D95}" srcOrd="2" destOrd="0" presId="urn:microsoft.com/office/officeart/2008/layout/LinedList"/>
    <dgm:cxn modelId="{56910912-9DD6-4AB0-A975-1D8715EA84A9}" type="presParOf" srcId="{A6FCEB8B-9084-4FA7-9C3F-0720B3DF52E1}" destId="{FB7EDDB1-2CAB-468A-A557-9DF0B7A2B530}" srcOrd="3" destOrd="0" presId="urn:microsoft.com/office/officeart/2008/layout/LinedList"/>
    <dgm:cxn modelId="{4F4C8946-43ED-4E0D-AE51-558B3A625FBF}" type="presParOf" srcId="{FB7EDDB1-2CAB-468A-A557-9DF0B7A2B530}" destId="{403366E9-3654-4B5E-B43F-A152EB89210D}" srcOrd="0" destOrd="0" presId="urn:microsoft.com/office/officeart/2008/layout/LinedList"/>
    <dgm:cxn modelId="{115C912F-B33D-4906-BB56-5D39ADF10EF6}" type="presParOf" srcId="{FB7EDDB1-2CAB-468A-A557-9DF0B7A2B530}" destId="{6E93282D-42B9-41B3-9294-BC841DB1613E}" srcOrd="1" destOrd="0" presId="urn:microsoft.com/office/officeart/2008/layout/LinedList"/>
    <dgm:cxn modelId="{CCCA33B8-BB1B-461D-A01C-FFEEFF93CFF7}" type="presParOf" srcId="{A6FCEB8B-9084-4FA7-9C3F-0720B3DF52E1}" destId="{F14658AC-BA9B-48CA-AC89-C34139A4CDF4}" srcOrd="4" destOrd="0" presId="urn:microsoft.com/office/officeart/2008/layout/LinedList"/>
    <dgm:cxn modelId="{3ECE4FF9-003E-4CB5-A9A1-8AABBB56E512}" type="presParOf" srcId="{A6FCEB8B-9084-4FA7-9C3F-0720B3DF52E1}" destId="{85727560-2D9D-4771-959D-310E31DD3078}" srcOrd="5" destOrd="0" presId="urn:microsoft.com/office/officeart/2008/layout/LinedList"/>
    <dgm:cxn modelId="{3571E4C3-5CCF-4C3E-8F81-C8B0D0F35B2D}" type="presParOf" srcId="{85727560-2D9D-4771-959D-310E31DD3078}" destId="{EE3426BD-96C6-40F6-A2BA-E9CFFB002CB2}" srcOrd="0" destOrd="0" presId="urn:microsoft.com/office/officeart/2008/layout/LinedList"/>
    <dgm:cxn modelId="{62EE9A60-6BF5-4332-BFEA-49577141421D}" type="presParOf" srcId="{85727560-2D9D-4771-959D-310E31DD3078}" destId="{8516E072-0A48-43E9-9ABB-0E6C118B3A91}" srcOrd="1" destOrd="0" presId="urn:microsoft.com/office/officeart/2008/layout/LinedList"/>
    <dgm:cxn modelId="{FBA0664E-E05E-459C-AC69-F5575530C4E2}" type="presParOf" srcId="{A6FCEB8B-9084-4FA7-9C3F-0720B3DF52E1}" destId="{B7E1846C-1FF1-44E1-82DF-A91676922969}" srcOrd="6" destOrd="0" presId="urn:microsoft.com/office/officeart/2008/layout/LinedList"/>
    <dgm:cxn modelId="{F7CC0EFE-75A2-4DD0-9798-AF47766A249C}" type="presParOf" srcId="{A6FCEB8B-9084-4FA7-9C3F-0720B3DF52E1}" destId="{E940627C-091E-4BE1-81CD-19E5342949D2}" srcOrd="7" destOrd="0" presId="urn:microsoft.com/office/officeart/2008/layout/LinedList"/>
    <dgm:cxn modelId="{F291AD49-8135-4AB0-B6BF-4BF7C9029A79}" type="presParOf" srcId="{E940627C-091E-4BE1-81CD-19E5342949D2}" destId="{946A78F3-A9A0-4AA5-8057-743CE1F2CE88}" srcOrd="0" destOrd="0" presId="urn:microsoft.com/office/officeart/2008/layout/LinedList"/>
    <dgm:cxn modelId="{5DB8A2BC-ED1A-4190-B606-4ABE5913EA21}" type="presParOf" srcId="{E940627C-091E-4BE1-81CD-19E5342949D2}" destId="{849E6C4F-4BB4-435C-A510-08A7B6FA1A5F}" srcOrd="1" destOrd="0" presId="urn:microsoft.com/office/officeart/2008/layout/LinedList"/>
    <dgm:cxn modelId="{080425AD-3B6D-46FD-8BAC-26BF74037A60}" type="presParOf" srcId="{A6FCEB8B-9084-4FA7-9C3F-0720B3DF52E1}" destId="{512B4361-0D08-4F6C-995F-314CAE770E49}" srcOrd="8" destOrd="0" presId="urn:microsoft.com/office/officeart/2008/layout/LinedList"/>
    <dgm:cxn modelId="{ECE731ED-62EB-481A-B32B-83EA6A253C4D}" type="presParOf" srcId="{A6FCEB8B-9084-4FA7-9C3F-0720B3DF52E1}" destId="{5BB4E7B2-2072-4658-B18D-795CE4A2DF03}" srcOrd="9" destOrd="0" presId="urn:microsoft.com/office/officeart/2008/layout/LinedList"/>
    <dgm:cxn modelId="{7F2EFF56-48FE-478C-B114-5FE3C545496B}" type="presParOf" srcId="{5BB4E7B2-2072-4658-B18D-795CE4A2DF03}" destId="{B0FF3F42-FD2A-481A-BBBA-3FF41D1918EA}" srcOrd="0" destOrd="0" presId="urn:microsoft.com/office/officeart/2008/layout/LinedList"/>
    <dgm:cxn modelId="{640ACE86-8D42-40E0-97D7-6C6758CE4D9D}" type="presParOf" srcId="{5BB4E7B2-2072-4658-B18D-795CE4A2DF03}" destId="{8E8D0388-113E-4518-AE3A-DAF304ACAC00}" srcOrd="1" destOrd="0" presId="urn:microsoft.com/office/officeart/2008/layout/LinedList"/>
    <dgm:cxn modelId="{6F7325C5-58FE-4EF8-96B1-FE9D673227EC}" type="presParOf" srcId="{A6FCEB8B-9084-4FA7-9C3F-0720B3DF52E1}" destId="{A707464E-3463-4269-91F0-E942F116A0CF}" srcOrd="10" destOrd="0" presId="urn:microsoft.com/office/officeart/2008/layout/LinedList"/>
    <dgm:cxn modelId="{E04AB9F1-EFA0-43EE-8590-8BEAECB0D827}" type="presParOf" srcId="{A6FCEB8B-9084-4FA7-9C3F-0720B3DF52E1}" destId="{3D1007AB-C5EF-456E-8C74-C8FD67F98C44}" srcOrd="11" destOrd="0" presId="urn:microsoft.com/office/officeart/2008/layout/LinedList"/>
    <dgm:cxn modelId="{D7CA539A-6BA3-4F42-9307-6A7E1D91E83D}" type="presParOf" srcId="{3D1007AB-C5EF-456E-8C74-C8FD67F98C44}" destId="{87F60F30-F220-41B0-9738-D092BA067360}" srcOrd="0" destOrd="0" presId="urn:microsoft.com/office/officeart/2008/layout/LinedList"/>
    <dgm:cxn modelId="{52108B1D-7B94-4F55-8916-FC8F3D5F350C}" type="presParOf" srcId="{3D1007AB-C5EF-456E-8C74-C8FD67F98C44}" destId="{50691DCD-1EB6-4D09-8649-D53BFA287BC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D5E723-A8FC-4473-BC94-55608859D942}" type="doc">
      <dgm:prSet loTypeId="urn:microsoft.com/office/officeart/2008/layout/LinedList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E2C03A3-5A69-4E50-B422-016DB642B26D}">
      <dgm:prSet/>
      <dgm:spPr/>
      <dgm:t>
        <a:bodyPr/>
        <a:lstStyle/>
        <a:p>
          <a:r>
            <a:rPr lang="en-GB"/>
            <a:t>Islam, M. S., Tan, C. C., Sinha, R., &amp; Selem, K. M. (2024). Gaps between customer compatibility and usage intentions: The moderation function of subjective norms towards chatbot-powered hotel apps. </a:t>
          </a:r>
          <a:r>
            <a:rPr lang="en-GB" i="1"/>
            <a:t>International Journal of Hospitality Management</a:t>
          </a:r>
          <a:r>
            <a:rPr lang="en-GB"/>
            <a:t>, </a:t>
          </a:r>
          <a:r>
            <a:rPr lang="en-GB" i="1"/>
            <a:t>123</a:t>
          </a:r>
          <a:r>
            <a:rPr lang="en-GB"/>
            <a:t>, 103910-. Available at: </a:t>
          </a:r>
          <a:r>
            <a:rPr lang="en-GB" u="sng">
              <a:hlinkClick xmlns:r="http://schemas.openxmlformats.org/officeDocument/2006/relationships" r:id="rId1"/>
            </a:rPr>
            <a:t>https://doi.org/10.1016/j.ijhm.2024.103910</a:t>
          </a:r>
          <a:r>
            <a:rPr lang="en-GB"/>
            <a:t>  (Accessed: 20 October 2024). </a:t>
          </a:r>
          <a:endParaRPr lang="en-US"/>
        </a:p>
      </dgm:t>
    </dgm:pt>
    <dgm:pt modelId="{6B4A4E13-6046-409F-BCA5-1E95BF1D9D1D}" type="parTrans" cxnId="{F403FC93-CE2D-4195-BF75-B642DDB8501A}">
      <dgm:prSet/>
      <dgm:spPr/>
      <dgm:t>
        <a:bodyPr/>
        <a:lstStyle/>
        <a:p>
          <a:endParaRPr lang="en-US"/>
        </a:p>
      </dgm:t>
    </dgm:pt>
    <dgm:pt modelId="{A6013586-CF0F-40B6-BFBD-CD2F5E8FEE18}" type="sibTrans" cxnId="{F403FC93-CE2D-4195-BF75-B642DDB8501A}">
      <dgm:prSet/>
      <dgm:spPr/>
      <dgm:t>
        <a:bodyPr/>
        <a:lstStyle/>
        <a:p>
          <a:endParaRPr lang="en-US"/>
        </a:p>
      </dgm:t>
    </dgm:pt>
    <dgm:pt modelId="{7BFE56F7-D8C5-432A-BD17-3ECCFCAB832A}">
      <dgm:prSet/>
      <dgm:spPr/>
      <dgm:t>
        <a:bodyPr/>
        <a:lstStyle/>
        <a:p>
          <a:r>
            <a:rPr lang="en-GB"/>
            <a:t>Li, M., &amp; Wang, R. (2023). Chatbots in e-commerce: The effect of chatbot language style on customers’ continuance usage intention and attitude toward brand. </a:t>
          </a:r>
          <a:r>
            <a:rPr lang="en-GB" i="1"/>
            <a:t>Journal of Retailing and Consumer Services</a:t>
          </a:r>
          <a:r>
            <a:rPr lang="en-GB"/>
            <a:t>, </a:t>
          </a:r>
          <a:r>
            <a:rPr lang="en-GB" i="1"/>
            <a:t>71</a:t>
          </a:r>
          <a:r>
            <a:rPr lang="en-GB"/>
            <a:t>, 103209-. Available at:  </a:t>
          </a:r>
          <a:r>
            <a:rPr lang="en-GB" u="sng">
              <a:hlinkClick xmlns:r="http://schemas.openxmlformats.org/officeDocument/2006/relationships" r:id="rId2"/>
            </a:rPr>
            <a:t>https://doi.org/10.1016/j.jretconser.2022.103209</a:t>
          </a:r>
          <a:r>
            <a:rPr lang="en-GB"/>
            <a:t> (Accessed: 09 October 2024).</a:t>
          </a:r>
          <a:endParaRPr lang="en-US"/>
        </a:p>
      </dgm:t>
    </dgm:pt>
    <dgm:pt modelId="{878E68D3-4449-440C-931C-DBE3AD47B4C6}" type="parTrans" cxnId="{10FC720E-1ACA-44B7-B553-793CEA28FD79}">
      <dgm:prSet/>
      <dgm:spPr/>
      <dgm:t>
        <a:bodyPr/>
        <a:lstStyle/>
        <a:p>
          <a:endParaRPr lang="en-US"/>
        </a:p>
      </dgm:t>
    </dgm:pt>
    <dgm:pt modelId="{DE29B243-1BA6-459A-B633-FEFB381BB37E}" type="sibTrans" cxnId="{10FC720E-1ACA-44B7-B553-793CEA28FD79}">
      <dgm:prSet/>
      <dgm:spPr/>
      <dgm:t>
        <a:bodyPr/>
        <a:lstStyle/>
        <a:p>
          <a:endParaRPr lang="en-US"/>
        </a:p>
      </dgm:t>
    </dgm:pt>
    <dgm:pt modelId="{BC37133B-8823-4E2C-9BD0-5C23B3E39A27}">
      <dgm:prSet/>
      <dgm:spPr/>
      <dgm:t>
        <a:bodyPr/>
        <a:lstStyle/>
        <a:p>
          <a:r>
            <a:rPr lang="en-GB"/>
            <a:t>Mohamad Suhaili, S., Salim, N., &amp; Jambli, M. N. (2021). Service chatbots: A systematic review. </a:t>
          </a:r>
          <a:r>
            <a:rPr lang="en-GB" i="1"/>
            <a:t>Expert Systems with Applications</a:t>
          </a:r>
          <a:r>
            <a:rPr lang="en-GB"/>
            <a:t>, </a:t>
          </a:r>
          <a:r>
            <a:rPr lang="en-GB" i="1"/>
            <a:t>184</a:t>
          </a:r>
          <a:r>
            <a:rPr lang="en-GB"/>
            <a:t>, 115461-. Available at:  </a:t>
          </a:r>
          <a:r>
            <a:rPr lang="en-GB" u="sng">
              <a:hlinkClick xmlns:r="http://schemas.openxmlformats.org/officeDocument/2006/relationships" r:id="rId3"/>
            </a:rPr>
            <a:t>https://doi.org/10.1016/j.eswa.2021.115461</a:t>
          </a:r>
          <a:r>
            <a:rPr lang="en-GB" u="sng"/>
            <a:t> </a:t>
          </a:r>
          <a:r>
            <a:rPr lang="en-GB"/>
            <a:t>(Accessed: 10 October 2024). </a:t>
          </a:r>
          <a:endParaRPr lang="en-US"/>
        </a:p>
      </dgm:t>
    </dgm:pt>
    <dgm:pt modelId="{542BC049-5A67-4009-82DB-A15597131701}" type="parTrans" cxnId="{3706F54C-8054-4C96-A5D6-F291D5694389}">
      <dgm:prSet/>
      <dgm:spPr/>
      <dgm:t>
        <a:bodyPr/>
        <a:lstStyle/>
        <a:p>
          <a:endParaRPr lang="en-US"/>
        </a:p>
      </dgm:t>
    </dgm:pt>
    <dgm:pt modelId="{71516DAC-A0E2-4D68-BD07-22B8A8C827EE}" type="sibTrans" cxnId="{3706F54C-8054-4C96-A5D6-F291D5694389}">
      <dgm:prSet/>
      <dgm:spPr/>
      <dgm:t>
        <a:bodyPr/>
        <a:lstStyle/>
        <a:p>
          <a:endParaRPr lang="en-US"/>
        </a:p>
      </dgm:t>
    </dgm:pt>
    <dgm:pt modelId="{8F0E5CD9-B333-4B33-B2DD-B45FFAF0D2B2}">
      <dgm:prSet/>
      <dgm:spPr/>
      <dgm:t>
        <a:bodyPr/>
        <a:lstStyle/>
        <a:p>
          <a:r>
            <a:rPr lang="en-GB" dirty="0" err="1"/>
            <a:t>Ozdemir</a:t>
          </a:r>
          <a:r>
            <a:rPr lang="en-GB" dirty="0"/>
            <a:t>, O., </a:t>
          </a:r>
          <a:r>
            <a:rPr lang="en-GB" dirty="0" err="1"/>
            <a:t>Dogru</a:t>
          </a:r>
          <a:r>
            <a:rPr lang="en-GB" dirty="0"/>
            <a:t>, T., </a:t>
          </a:r>
          <a:r>
            <a:rPr lang="en-GB" dirty="0" err="1"/>
            <a:t>Kizildag</a:t>
          </a:r>
          <a:r>
            <a:rPr lang="en-GB" dirty="0"/>
            <a:t>, M., &amp; </a:t>
          </a:r>
          <a:r>
            <a:rPr lang="en-GB" dirty="0" err="1"/>
            <a:t>Erkmen</a:t>
          </a:r>
          <a:r>
            <a:rPr lang="en-GB" dirty="0"/>
            <a:t>, E. (2023). A critical reflection on digitalization for the hospitality and tourism industry: value implications for stakeholders. </a:t>
          </a:r>
          <a:r>
            <a:rPr lang="en-GB" i="1" dirty="0"/>
            <a:t>International Journal of Contemporary Hospitality Management</a:t>
          </a:r>
          <a:r>
            <a:rPr lang="en-GB" dirty="0"/>
            <a:t>, </a:t>
          </a:r>
          <a:r>
            <a:rPr lang="en-GB" i="1" dirty="0"/>
            <a:t>35</a:t>
          </a:r>
          <a:r>
            <a:rPr lang="en-GB" dirty="0"/>
            <a:t>(9), 3305–3321.Avaliable at:  </a:t>
          </a:r>
          <a:r>
            <a:rPr lang="en-GB" u="sng" dirty="0">
              <a:hlinkClick xmlns:r="http://schemas.openxmlformats.org/officeDocument/2006/relationships"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https://doi.org/10.1108/IJCHM-04-2022-0535</a:t>
          </a:r>
          <a:r>
            <a:rPr lang="en-GB" dirty="0"/>
            <a:t> (Accessed: 13 October 2024).</a:t>
          </a:r>
          <a:endParaRPr lang="en-US" dirty="0"/>
        </a:p>
      </dgm:t>
    </dgm:pt>
    <dgm:pt modelId="{7CDE9359-FB6F-458D-A69D-A57E420E8964}" type="parTrans" cxnId="{C1989E9F-1A7B-413F-9043-47CA7D18E413}">
      <dgm:prSet/>
      <dgm:spPr/>
      <dgm:t>
        <a:bodyPr/>
        <a:lstStyle/>
        <a:p>
          <a:endParaRPr lang="en-US"/>
        </a:p>
      </dgm:t>
    </dgm:pt>
    <dgm:pt modelId="{B9B88119-0B5B-4FA5-B1A5-D18E728404E6}" type="sibTrans" cxnId="{C1989E9F-1A7B-413F-9043-47CA7D18E413}">
      <dgm:prSet/>
      <dgm:spPr/>
      <dgm:t>
        <a:bodyPr/>
        <a:lstStyle/>
        <a:p>
          <a:endParaRPr lang="en-US"/>
        </a:p>
      </dgm:t>
    </dgm:pt>
    <dgm:pt modelId="{CC60B117-AF96-4A38-856F-5D21BBFDE7A5}" type="pres">
      <dgm:prSet presAssocID="{E3D5E723-A8FC-4473-BC94-55608859D942}" presName="vert0" presStyleCnt="0">
        <dgm:presLayoutVars>
          <dgm:dir/>
          <dgm:animOne val="branch"/>
          <dgm:animLvl val="lvl"/>
        </dgm:presLayoutVars>
      </dgm:prSet>
      <dgm:spPr/>
    </dgm:pt>
    <dgm:pt modelId="{4454411A-2775-4BE7-A145-5CD22F3F4675}" type="pres">
      <dgm:prSet presAssocID="{4E2C03A3-5A69-4E50-B422-016DB642B26D}" presName="thickLine" presStyleLbl="alignNode1" presStyleIdx="0" presStyleCnt="4"/>
      <dgm:spPr/>
    </dgm:pt>
    <dgm:pt modelId="{21CFFBDB-AD52-45B4-BD4C-E8C5574DE17B}" type="pres">
      <dgm:prSet presAssocID="{4E2C03A3-5A69-4E50-B422-016DB642B26D}" presName="horz1" presStyleCnt="0"/>
      <dgm:spPr/>
    </dgm:pt>
    <dgm:pt modelId="{C1D085AC-48C6-4565-A49C-61B50120E933}" type="pres">
      <dgm:prSet presAssocID="{4E2C03A3-5A69-4E50-B422-016DB642B26D}" presName="tx1" presStyleLbl="revTx" presStyleIdx="0" presStyleCnt="4"/>
      <dgm:spPr/>
    </dgm:pt>
    <dgm:pt modelId="{A051C8A5-D1CE-4D89-A5C4-51B9FD327DDE}" type="pres">
      <dgm:prSet presAssocID="{4E2C03A3-5A69-4E50-B422-016DB642B26D}" presName="vert1" presStyleCnt="0"/>
      <dgm:spPr/>
    </dgm:pt>
    <dgm:pt modelId="{F1FEF0E8-84FD-4DF0-BD75-84ED0ADB5DDF}" type="pres">
      <dgm:prSet presAssocID="{7BFE56F7-D8C5-432A-BD17-3ECCFCAB832A}" presName="thickLine" presStyleLbl="alignNode1" presStyleIdx="1" presStyleCnt="4"/>
      <dgm:spPr/>
    </dgm:pt>
    <dgm:pt modelId="{29190E65-C0CA-4564-ACEF-9142B87C1100}" type="pres">
      <dgm:prSet presAssocID="{7BFE56F7-D8C5-432A-BD17-3ECCFCAB832A}" presName="horz1" presStyleCnt="0"/>
      <dgm:spPr/>
    </dgm:pt>
    <dgm:pt modelId="{F9E7CB7F-2B69-4AB6-B2CE-866C1A9D97C8}" type="pres">
      <dgm:prSet presAssocID="{7BFE56F7-D8C5-432A-BD17-3ECCFCAB832A}" presName="tx1" presStyleLbl="revTx" presStyleIdx="1" presStyleCnt="4"/>
      <dgm:spPr/>
    </dgm:pt>
    <dgm:pt modelId="{DEFF3A31-4072-4B84-A315-BD9B4DE7256B}" type="pres">
      <dgm:prSet presAssocID="{7BFE56F7-D8C5-432A-BD17-3ECCFCAB832A}" presName="vert1" presStyleCnt="0"/>
      <dgm:spPr/>
    </dgm:pt>
    <dgm:pt modelId="{B9CBF2D5-2F1E-4E2B-B55A-8CD1FAFC9636}" type="pres">
      <dgm:prSet presAssocID="{BC37133B-8823-4E2C-9BD0-5C23B3E39A27}" presName="thickLine" presStyleLbl="alignNode1" presStyleIdx="2" presStyleCnt="4"/>
      <dgm:spPr/>
    </dgm:pt>
    <dgm:pt modelId="{5E1F1DD3-6D15-4CF5-86B1-004FA76351C6}" type="pres">
      <dgm:prSet presAssocID="{BC37133B-8823-4E2C-9BD0-5C23B3E39A27}" presName="horz1" presStyleCnt="0"/>
      <dgm:spPr/>
    </dgm:pt>
    <dgm:pt modelId="{DA5AF061-BBE7-479D-990F-28074FE39EAF}" type="pres">
      <dgm:prSet presAssocID="{BC37133B-8823-4E2C-9BD0-5C23B3E39A27}" presName="tx1" presStyleLbl="revTx" presStyleIdx="2" presStyleCnt="4"/>
      <dgm:spPr/>
    </dgm:pt>
    <dgm:pt modelId="{562E9467-CBB8-4C80-BA36-A7B250ADC46F}" type="pres">
      <dgm:prSet presAssocID="{BC37133B-8823-4E2C-9BD0-5C23B3E39A27}" presName="vert1" presStyleCnt="0"/>
      <dgm:spPr/>
    </dgm:pt>
    <dgm:pt modelId="{FE5FB0C4-2E34-4324-A673-014F79E8F23E}" type="pres">
      <dgm:prSet presAssocID="{8F0E5CD9-B333-4B33-B2DD-B45FFAF0D2B2}" presName="thickLine" presStyleLbl="alignNode1" presStyleIdx="3" presStyleCnt="4"/>
      <dgm:spPr/>
    </dgm:pt>
    <dgm:pt modelId="{B10905B8-58B1-4CD3-9A70-0DF852F46BD2}" type="pres">
      <dgm:prSet presAssocID="{8F0E5CD9-B333-4B33-B2DD-B45FFAF0D2B2}" presName="horz1" presStyleCnt="0"/>
      <dgm:spPr/>
    </dgm:pt>
    <dgm:pt modelId="{B8DB8EEB-5D8B-429C-A956-88C138C5BF11}" type="pres">
      <dgm:prSet presAssocID="{8F0E5CD9-B333-4B33-B2DD-B45FFAF0D2B2}" presName="tx1" presStyleLbl="revTx" presStyleIdx="3" presStyleCnt="4"/>
      <dgm:spPr/>
    </dgm:pt>
    <dgm:pt modelId="{0B333E83-2C3C-4EF3-8489-F4BA5919725F}" type="pres">
      <dgm:prSet presAssocID="{8F0E5CD9-B333-4B33-B2DD-B45FFAF0D2B2}" presName="vert1" presStyleCnt="0"/>
      <dgm:spPr/>
    </dgm:pt>
  </dgm:ptLst>
  <dgm:cxnLst>
    <dgm:cxn modelId="{4395C503-958D-4275-9714-86303840F2FE}" type="presOf" srcId="{E3D5E723-A8FC-4473-BC94-55608859D942}" destId="{CC60B117-AF96-4A38-856F-5D21BBFDE7A5}" srcOrd="0" destOrd="0" presId="urn:microsoft.com/office/officeart/2008/layout/LinedList"/>
    <dgm:cxn modelId="{10FC720E-1ACA-44B7-B553-793CEA28FD79}" srcId="{E3D5E723-A8FC-4473-BC94-55608859D942}" destId="{7BFE56F7-D8C5-432A-BD17-3ECCFCAB832A}" srcOrd="1" destOrd="0" parTransId="{878E68D3-4449-440C-931C-DBE3AD47B4C6}" sibTransId="{DE29B243-1BA6-459A-B633-FEFB381BB37E}"/>
    <dgm:cxn modelId="{9BF3204B-4053-4C1B-9593-66F7BA4FB14B}" type="presOf" srcId="{7BFE56F7-D8C5-432A-BD17-3ECCFCAB832A}" destId="{F9E7CB7F-2B69-4AB6-B2CE-866C1A9D97C8}" srcOrd="0" destOrd="0" presId="urn:microsoft.com/office/officeart/2008/layout/LinedList"/>
    <dgm:cxn modelId="{3706F54C-8054-4C96-A5D6-F291D5694389}" srcId="{E3D5E723-A8FC-4473-BC94-55608859D942}" destId="{BC37133B-8823-4E2C-9BD0-5C23B3E39A27}" srcOrd="2" destOrd="0" parTransId="{542BC049-5A67-4009-82DB-A15597131701}" sibTransId="{71516DAC-A0E2-4D68-BD07-22B8A8C827EE}"/>
    <dgm:cxn modelId="{BC8D7670-05AB-4C8F-B3C0-F96D3D8C4FB6}" type="presOf" srcId="{4E2C03A3-5A69-4E50-B422-016DB642B26D}" destId="{C1D085AC-48C6-4565-A49C-61B50120E933}" srcOrd="0" destOrd="0" presId="urn:microsoft.com/office/officeart/2008/layout/LinedList"/>
    <dgm:cxn modelId="{5AE92688-CE64-4A55-AA83-6413448CDDAF}" type="presOf" srcId="{8F0E5CD9-B333-4B33-B2DD-B45FFAF0D2B2}" destId="{B8DB8EEB-5D8B-429C-A956-88C138C5BF11}" srcOrd="0" destOrd="0" presId="urn:microsoft.com/office/officeart/2008/layout/LinedList"/>
    <dgm:cxn modelId="{F403FC93-CE2D-4195-BF75-B642DDB8501A}" srcId="{E3D5E723-A8FC-4473-BC94-55608859D942}" destId="{4E2C03A3-5A69-4E50-B422-016DB642B26D}" srcOrd="0" destOrd="0" parTransId="{6B4A4E13-6046-409F-BCA5-1E95BF1D9D1D}" sibTransId="{A6013586-CF0F-40B6-BFBD-CD2F5E8FEE18}"/>
    <dgm:cxn modelId="{C1989E9F-1A7B-413F-9043-47CA7D18E413}" srcId="{E3D5E723-A8FC-4473-BC94-55608859D942}" destId="{8F0E5CD9-B333-4B33-B2DD-B45FFAF0D2B2}" srcOrd="3" destOrd="0" parTransId="{7CDE9359-FB6F-458D-A69D-A57E420E8964}" sibTransId="{B9B88119-0B5B-4FA5-B1A5-D18E728404E6}"/>
    <dgm:cxn modelId="{58FD87C1-423D-45D8-9AE5-D80A728B377B}" type="presOf" srcId="{BC37133B-8823-4E2C-9BD0-5C23B3E39A27}" destId="{DA5AF061-BBE7-479D-990F-28074FE39EAF}" srcOrd="0" destOrd="0" presId="urn:microsoft.com/office/officeart/2008/layout/LinedList"/>
    <dgm:cxn modelId="{B4EAE712-AA0C-433A-B5BB-266F12EF6429}" type="presParOf" srcId="{CC60B117-AF96-4A38-856F-5D21BBFDE7A5}" destId="{4454411A-2775-4BE7-A145-5CD22F3F4675}" srcOrd="0" destOrd="0" presId="urn:microsoft.com/office/officeart/2008/layout/LinedList"/>
    <dgm:cxn modelId="{12ACA5FE-C8D4-4BBE-9E27-E1C4F1CE04FE}" type="presParOf" srcId="{CC60B117-AF96-4A38-856F-5D21BBFDE7A5}" destId="{21CFFBDB-AD52-45B4-BD4C-E8C5574DE17B}" srcOrd="1" destOrd="0" presId="urn:microsoft.com/office/officeart/2008/layout/LinedList"/>
    <dgm:cxn modelId="{668C8158-3DBA-4C31-A72F-DF2E3373B3CD}" type="presParOf" srcId="{21CFFBDB-AD52-45B4-BD4C-E8C5574DE17B}" destId="{C1D085AC-48C6-4565-A49C-61B50120E933}" srcOrd="0" destOrd="0" presId="urn:microsoft.com/office/officeart/2008/layout/LinedList"/>
    <dgm:cxn modelId="{A8569D04-CC05-452F-9677-CA74085A8CA7}" type="presParOf" srcId="{21CFFBDB-AD52-45B4-BD4C-E8C5574DE17B}" destId="{A051C8A5-D1CE-4D89-A5C4-51B9FD327DDE}" srcOrd="1" destOrd="0" presId="urn:microsoft.com/office/officeart/2008/layout/LinedList"/>
    <dgm:cxn modelId="{D5F82845-C9C0-4E09-A15F-9BF77BD6E589}" type="presParOf" srcId="{CC60B117-AF96-4A38-856F-5D21BBFDE7A5}" destId="{F1FEF0E8-84FD-4DF0-BD75-84ED0ADB5DDF}" srcOrd="2" destOrd="0" presId="urn:microsoft.com/office/officeart/2008/layout/LinedList"/>
    <dgm:cxn modelId="{862DFAB5-58A7-455A-890B-C1C46AB25367}" type="presParOf" srcId="{CC60B117-AF96-4A38-856F-5D21BBFDE7A5}" destId="{29190E65-C0CA-4564-ACEF-9142B87C1100}" srcOrd="3" destOrd="0" presId="urn:microsoft.com/office/officeart/2008/layout/LinedList"/>
    <dgm:cxn modelId="{276354A7-EDE9-47AD-9D09-7F16DCD005FB}" type="presParOf" srcId="{29190E65-C0CA-4564-ACEF-9142B87C1100}" destId="{F9E7CB7F-2B69-4AB6-B2CE-866C1A9D97C8}" srcOrd="0" destOrd="0" presId="urn:microsoft.com/office/officeart/2008/layout/LinedList"/>
    <dgm:cxn modelId="{874C0755-ED04-44E5-A5C5-39A9477F82D3}" type="presParOf" srcId="{29190E65-C0CA-4564-ACEF-9142B87C1100}" destId="{DEFF3A31-4072-4B84-A315-BD9B4DE7256B}" srcOrd="1" destOrd="0" presId="urn:microsoft.com/office/officeart/2008/layout/LinedList"/>
    <dgm:cxn modelId="{64E977C4-D2CF-46AC-8B10-9169489A066A}" type="presParOf" srcId="{CC60B117-AF96-4A38-856F-5D21BBFDE7A5}" destId="{B9CBF2D5-2F1E-4E2B-B55A-8CD1FAFC9636}" srcOrd="4" destOrd="0" presId="urn:microsoft.com/office/officeart/2008/layout/LinedList"/>
    <dgm:cxn modelId="{1620B4A2-169D-4687-BFCA-0D4E127FAA54}" type="presParOf" srcId="{CC60B117-AF96-4A38-856F-5D21BBFDE7A5}" destId="{5E1F1DD3-6D15-4CF5-86B1-004FA76351C6}" srcOrd="5" destOrd="0" presId="urn:microsoft.com/office/officeart/2008/layout/LinedList"/>
    <dgm:cxn modelId="{54C27EDC-9C1D-445A-8E7D-2E6324E3ACD2}" type="presParOf" srcId="{5E1F1DD3-6D15-4CF5-86B1-004FA76351C6}" destId="{DA5AF061-BBE7-479D-990F-28074FE39EAF}" srcOrd="0" destOrd="0" presId="urn:microsoft.com/office/officeart/2008/layout/LinedList"/>
    <dgm:cxn modelId="{51080CBF-9C5A-4F11-906D-F90B4219674D}" type="presParOf" srcId="{5E1F1DD3-6D15-4CF5-86B1-004FA76351C6}" destId="{562E9467-CBB8-4C80-BA36-A7B250ADC46F}" srcOrd="1" destOrd="0" presId="urn:microsoft.com/office/officeart/2008/layout/LinedList"/>
    <dgm:cxn modelId="{51F568A2-6E76-43AB-B4C0-A45D58A0A217}" type="presParOf" srcId="{CC60B117-AF96-4A38-856F-5D21BBFDE7A5}" destId="{FE5FB0C4-2E34-4324-A673-014F79E8F23E}" srcOrd="6" destOrd="0" presId="urn:microsoft.com/office/officeart/2008/layout/LinedList"/>
    <dgm:cxn modelId="{448EB550-B805-4780-82AD-A124F31CE63F}" type="presParOf" srcId="{CC60B117-AF96-4A38-856F-5D21BBFDE7A5}" destId="{B10905B8-58B1-4CD3-9A70-0DF852F46BD2}" srcOrd="7" destOrd="0" presId="urn:microsoft.com/office/officeart/2008/layout/LinedList"/>
    <dgm:cxn modelId="{AB57B475-5257-422E-AE56-B4780AACC8F5}" type="presParOf" srcId="{B10905B8-58B1-4CD3-9A70-0DF852F46BD2}" destId="{B8DB8EEB-5D8B-429C-A956-88C138C5BF11}" srcOrd="0" destOrd="0" presId="urn:microsoft.com/office/officeart/2008/layout/LinedList"/>
    <dgm:cxn modelId="{D4A7039F-C821-4F51-8DEB-543F5006461B}" type="presParOf" srcId="{B10905B8-58B1-4CD3-9A70-0DF852F46BD2}" destId="{0B333E83-2C3C-4EF3-8489-F4BA591972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DE4160-7704-4D6C-B259-551B88F2DC28}">
      <dsp:nvSpPr>
        <dsp:cNvPr id="0" name=""/>
        <dsp:cNvSpPr/>
      </dsp:nvSpPr>
      <dsp:spPr>
        <a:xfrm>
          <a:off x="3094541" y="1980406"/>
          <a:ext cx="618073" cy="13288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9036" y="0"/>
              </a:lnTo>
              <a:lnTo>
                <a:pt x="309036" y="1328858"/>
              </a:lnTo>
              <a:lnTo>
                <a:pt x="618073" y="1328858"/>
              </a:lnTo>
            </a:path>
          </a:pathLst>
        </a:custGeom>
        <a:noFill/>
        <a:ln w="12700" cap="flat" cmpd="sng" algn="ctr">
          <a:solidFill>
            <a:schemeClr val="accent3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2383B8-D7D4-4DC0-A150-E83822D24179}">
      <dsp:nvSpPr>
        <dsp:cNvPr id="0" name=""/>
        <dsp:cNvSpPr/>
      </dsp:nvSpPr>
      <dsp:spPr>
        <a:xfrm>
          <a:off x="3094541" y="1934686"/>
          <a:ext cx="6180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8073" y="45720"/>
              </a:lnTo>
            </a:path>
          </a:pathLst>
        </a:custGeom>
        <a:noFill/>
        <a:ln w="12700" cap="flat" cmpd="sng" algn="ctr">
          <a:solidFill>
            <a:schemeClr val="accent3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697D12-3BD7-438D-9F15-24413B844181}">
      <dsp:nvSpPr>
        <dsp:cNvPr id="0" name=""/>
        <dsp:cNvSpPr/>
      </dsp:nvSpPr>
      <dsp:spPr>
        <a:xfrm>
          <a:off x="6802984" y="651547"/>
          <a:ext cx="622245" cy="13287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13208" y="0"/>
              </a:lnTo>
              <a:lnTo>
                <a:pt x="313208" y="1328740"/>
              </a:lnTo>
              <a:lnTo>
                <a:pt x="622245" y="1328740"/>
              </a:lnTo>
            </a:path>
          </a:pathLst>
        </a:custGeom>
        <a:noFill/>
        <a:ln w="12700" cap="flat" cmpd="sng" algn="ctr">
          <a:solidFill>
            <a:schemeClr val="accent3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EB3E4B-9DF1-41C2-B537-8771A225FF51}">
      <dsp:nvSpPr>
        <dsp:cNvPr id="0" name=""/>
        <dsp:cNvSpPr/>
      </dsp:nvSpPr>
      <dsp:spPr>
        <a:xfrm>
          <a:off x="3094541" y="651547"/>
          <a:ext cx="618073" cy="1328858"/>
        </a:xfrm>
        <a:custGeom>
          <a:avLst/>
          <a:gdLst/>
          <a:ahLst/>
          <a:cxnLst/>
          <a:rect l="0" t="0" r="0" b="0"/>
          <a:pathLst>
            <a:path>
              <a:moveTo>
                <a:pt x="0" y="1328858"/>
              </a:moveTo>
              <a:lnTo>
                <a:pt x="309036" y="1328858"/>
              </a:lnTo>
              <a:lnTo>
                <a:pt x="309036" y="0"/>
              </a:lnTo>
              <a:lnTo>
                <a:pt x="618073" y="0"/>
              </a:lnTo>
            </a:path>
          </a:pathLst>
        </a:custGeom>
        <a:noFill/>
        <a:ln w="12700" cap="flat" cmpd="sng" algn="ctr">
          <a:solidFill>
            <a:schemeClr val="accent3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A167E2-E1AF-4D5E-9C92-994B1DE28A97}">
      <dsp:nvSpPr>
        <dsp:cNvPr id="0" name=""/>
        <dsp:cNvSpPr/>
      </dsp:nvSpPr>
      <dsp:spPr>
        <a:xfrm>
          <a:off x="4171" y="1509492"/>
          <a:ext cx="3090369" cy="9418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65760" rIns="30480" bIns="30480" numCol="1" spcCol="1270" rtlCol="0" anchor="ctr" anchorCtr="0">
          <a:noAutofit/>
        </a:bodyPr>
        <a:lstStyle/>
        <a:p>
          <a:pPr marL="0" lvl="0" indent="0" algn="ctr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noProof="0" dirty="0">
              <a:solidFill>
                <a:schemeClr val="tx1"/>
              </a:solidFill>
              <a:latin typeface="+mn-lt"/>
            </a:rPr>
            <a:t>Chatbot</a:t>
          </a:r>
        </a:p>
        <a:p>
          <a:pPr marL="0" lvl="0" indent="0" algn="ctr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noProof="0" dirty="0">
            <a:solidFill>
              <a:schemeClr val="tx1"/>
            </a:solidFill>
            <a:latin typeface="+mj-lt"/>
          </a:endParaRPr>
        </a:p>
      </dsp:txBody>
      <dsp:txXfrm>
        <a:off x="4171" y="1509492"/>
        <a:ext cx="3090369" cy="941827"/>
      </dsp:txXfrm>
    </dsp:sp>
    <dsp:sp modelId="{C154D395-FDEC-442D-B1F2-E2C2BC8DA9E8}">
      <dsp:nvSpPr>
        <dsp:cNvPr id="0" name=""/>
        <dsp:cNvSpPr/>
      </dsp:nvSpPr>
      <dsp:spPr>
        <a:xfrm>
          <a:off x="3712615" y="180266"/>
          <a:ext cx="3090369" cy="94256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rtlCol="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>
              <a:solidFill>
                <a:schemeClr val="tx1"/>
              </a:solidFill>
              <a:latin typeface="+mn-lt"/>
            </a:rPr>
            <a:t>Outstanding</a:t>
          </a:r>
          <a:r>
            <a:rPr lang="en-GB" sz="2400" kern="1200" baseline="0" noProof="0" dirty="0">
              <a:solidFill>
                <a:schemeClr val="tx1"/>
              </a:solidFill>
              <a:latin typeface="+mn-lt"/>
            </a:rPr>
            <a:t> quality experiences</a:t>
          </a:r>
        </a:p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 noProof="0" dirty="0">
              <a:solidFill>
                <a:schemeClr val="tx1"/>
              </a:solidFill>
              <a:latin typeface="+mn-lt"/>
            </a:rPr>
            <a:t>(Blut et al.2021).</a:t>
          </a:r>
          <a:endParaRPr lang="en-GB" sz="1200" kern="1200" noProof="0" dirty="0">
            <a:solidFill>
              <a:schemeClr val="tx1"/>
            </a:solidFill>
            <a:latin typeface="+mn-lt"/>
          </a:endParaRPr>
        </a:p>
      </dsp:txBody>
      <dsp:txXfrm>
        <a:off x="3712615" y="180266"/>
        <a:ext cx="3090369" cy="942562"/>
      </dsp:txXfrm>
    </dsp:sp>
    <dsp:sp modelId="{52960E96-B766-4CCB-B371-4F2A4432E9B2}">
      <dsp:nvSpPr>
        <dsp:cNvPr id="0" name=""/>
        <dsp:cNvSpPr/>
      </dsp:nvSpPr>
      <dsp:spPr>
        <a:xfrm>
          <a:off x="7425230" y="1509006"/>
          <a:ext cx="3090369" cy="94256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rtlCol="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>
              <a:solidFill>
                <a:schemeClr val="tx1"/>
              </a:solidFill>
              <a:latin typeface="+mn-lt"/>
            </a:rPr>
            <a:t>Human conversation (Islam et al, 2024)</a:t>
          </a:r>
        </a:p>
      </dsp:txBody>
      <dsp:txXfrm>
        <a:off x="7425230" y="1509006"/>
        <a:ext cx="3090369" cy="942562"/>
      </dsp:txXfrm>
    </dsp:sp>
    <dsp:sp modelId="{A6FFE2CA-344D-4D7D-8DAD-38B53049765C}">
      <dsp:nvSpPr>
        <dsp:cNvPr id="0" name=""/>
        <dsp:cNvSpPr/>
      </dsp:nvSpPr>
      <dsp:spPr>
        <a:xfrm>
          <a:off x="3712615" y="1509125"/>
          <a:ext cx="3090369" cy="94256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rtlCol="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>
              <a:solidFill>
                <a:schemeClr val="tx1"/>
              </a:solidFill>
              <a:latin typeface="+mn-lt"/>
            </a:rPr>
            <a:t>Computer program (</a:t>
          </a:r>
          <a:r>
            <a:rPr lang="en-GB" sz="2400" kern="1200" noProof="0" dirty="0" err="1">
              <a:solidFill>
                <a:schemeClr val="tx1"/>
              </a:solidFill>
              <a:latin typeface="+mn-lt"/>
            </a:rPr>
            <a:t>Adamopoulou</a:t>
          </a:r>
          <a:r>
            <a:rPr lang="en-GB" sz="2400" kern="1200" noProof="0" dirty="0">
              <a:solidFill>
                <a:schemeClr val="tx1"/>
              </a:solidFill>
              <a:latin typeface="+mn-lt"/>
            </a:rPr>
            <a:t> &amp; Moussiades,2020).</a:t>
          </a:r>
        </a:p>
      </dsp:txBody>
      <dsp:txXfrm>
        <a:off x="3712615" y="1509125"/>
        <a:ext cx="3090369" cy="942562"/>
      </dsp:txXfrm>
    </dsp:sp>
    <dsp:sp modelId="{ECEBE82E-8419-43D9-A0C8-65FFBFADF737}">
      <dsp:nvSpPr>
        <dsp:cNvPr id="0" name=""/>
        <dsp:cNvSpPr/>
      </dsp:nvSpPr>
      <dsp:spPr>
        <a:xfrm>
          <a:off x="3712615" y="2837984"/>
          <a:ext cx="3090369" cy="94256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rtlCol="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>
              <a:solidFill>
                <a:schemeClr val="tx1"/>
              </a:solidFill>
              <a:latin typeface="+mn-lt"/>
            </a:rPr>
            <a:t>Pre-recorded</a:t>
          </a:r>
          <a:r>
            <a:rPr lang="en-GB" sz="2400" kern="1200" baseline="0" noProof="0" dirty="0">
              <a:solidFill>
                <a:schemeClr val="tx1"/>
              </a:solidFill>
              <a:latin typeface="+mn-lt"/>
            </a:rPr>
            <a:t> messages ( Mohamad et al ,2021</a:t>
          </a:r>
          <a:r>
            <a:rPr lang="en-GB" sz="1200" kern="1200" baseline="0" noProof="0" dirty="0">
              <a:solidFill>
                <a:schemeClr val="tx1"/>
              </a:solidFill>
              <a:latin typeface="+mn-lt"/>
            </a:rPr>
            <a:t>)</a:t>
          </a:r>
          <a:endParaRPr lang="en-GB" sz="1200" kern="1200" noProof="0" dirty="0">
            <a:solidFill>
              <a:schemeClr val="tx1"/>
            </a:solidFill>
            <a:latin typeface="+mn-lt"/>
          </a:endParaRPr>
        </a:p>
      </dsp:txBody>
      <dsp:txXfrm>
        <a:off x="3712615" y="2837984"/>
        <a:ext cx="3090369" cy="9425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D0DFD0-0AA0-45E7-BCB3-1808B3064A4D}">
      <dsp:nvSpPr>
        <dsp:cNvPr id="0" name=""/>
        <dsp:cNvSpPr/>
      </dsp:nvSpPr>
      <dsp:spPr>
        <a:xfrm>
          <a:off x="0" y="1799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2138B98-5066-4D83-AB6E-4A0912E6CC39}">
      <dsp:nvSpPr>
        <dsp:cNvPr id="0" name=""/>
        <dsp:cNvSpPr/>
      </dsp:nvSpPr>
      <dsp:spPr>
        <a:xfrm>
          <a:off x="0" y="1799"/>
          <a:ext cx="10515600" cy="61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>
        <a:off x="0" y="1799"/>
        <a:ext cx="10515600" cy="613769"/>
      </dsp:txXfrm>
    </dsp:sp>
    <dsp:sp modelId="{05623063-56AA-41A8-B32D-642F987D9D95}">
      <dsp:nvSpPr>
        <dsp:cNvPr id="0" name=""/>
        <dsp:cNvSpPr/>
      </dsp:nvSpPr>
      <dsp:spPr>
        <a:xfrm>
          <a:off x="0" y="615569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03366E9-3654-4B5E-B43F-A152EB89210D}">
      <dsp:nvSpPr>
        <dsp:cNvPr id="0" name=""/>
        <dsp:cNvSpPr/>
      </dsp:nvSpPr>
      <dsp:spPr>
        <a:xfrm>
          <a:off x="0" y="615569"/>
          <a:ext cx="10515600" cy="61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Blut, M., Wang, C., Wünderlich, N. V., &amp; Brock, C. (2021). Understanding anthropomorphism in service provision: a meta-analysis of physical robots, chatbots, and other AI. </a:t>
          </a:r>
          <a:r>
            <a:rPr lang="en-GB" sz="1200" i="1" kern="1200"/>
            <a:t>Journal of the Academy of Marketing Science</a:t>
          </a:r>
          <a:r>
            <a:rPr lang="en-GB" sz="1200" kern="1200"/>
            <a:t>, </a:t>
          </a:r>
          <a:r>
            <a:rPr lang="en-GB" sz="1200" i="1" kern="1200"/>
            <a:t>49</a:t>
          </a:r>
          <a:r>
            <a:rPr lang="en-GB" sz="1200" kern="1200"/>
            <a:t>(4), 632–658.Avaliable at: </a:t>
          </a:r>
          <a:r>
            <a:rPr lang="en-GB" sz="1200" u="sng" kern="1200">
              <a:hlinkClick xmlns:r="http://schemas.openxmlformats.org/officeDocument/2006/relationships" r:id="rId1"/>
            </a:rPr>
            <a:t>https://doi.org/10.1007/s11747-020-00762-y</a:t>
          </a:r>
          <a:r>
            <a:rPr lang="en-GB" sz="1200" kern="1200"/>
            <a:t>(Accessed: 16 October 2024).</a:t>
          </a:r>
          <a:endParaRPr lang="en-US" sz="1200" kern="1200"/>
        </a:p>
      </dsp:txBody>
      <dsp:txXfrm>
        <a:off x="0" y="615569"/>
        <a:ext cx="10515600" cy="613769"/>
      </dsp:txXfrm>
    </dsp:sp>
    <dsp:sp modelId="{F14658AC-BA9B-48CA-AC89-C34139A4CDF4}">
      <dsp:nvSpPr>
        <dsp:cNvPr id="0" name=""/>
        <dsp:cNvSpPr/>
      </dsp:nvSpPr>
      <dsp:spPr>
        <a:xfrm>
          <a:off x="0" y="1229338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E3426BD-96C6-40F6-A2BA-E9CFFB002CB2}">
      <dsp:nvSpPr>
        <dsp:cNvPr id="0" name=""/>
        <dsp:cNvSpPr/>
      </dsp:nvSpPr>
      <dsp:spPr>
        <a:xfrm>
          <a:off x="0" y="1229338"/>
          <a:ext cx="10515600" cy="61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Cavelty, M. D., &amp; Wenger, A. (2022). </a:t>
          </a:r>
          <a:r>
            <a:rPr lang="en-GB" sz="1200" i="1" kern="1200"/>
            <a:t>Cyber Security Politics: Socio-Technological Transformations and Political Fragmentation</a:t>
          </a:r>
          <a:r>
            <a:rPr lang="en-GB" sz="1200" kern="1200"/>
            <a:t> (1 edition.). Routledge. Available at: </a:t>
          </a:r>
          <a:r>
            <a:rPr lang="en-GB" sz="1200" u="sng" kern="1200">
              <a:hlinkClick xmlns:r="http://schemas.openxmlformats.org/officeDocument/2006/relationships" r:id="rId2"/>
            </a:rPr>
            <a:t>https://doi.org/10.4324/9781003110224</a:t>
          </a:r>
          <a:r>
            <a:rPr lang="en-GB" sz="1200" kern="1200"/>
            <a:t>(Accessed: 30 October 2024)</a:t>
          </a:r>
          <a:endParaRPr lang="en-US" sz="1200" kern="1200"/>
        </a:p>
      </dsp:txBody>
      <dsp:txXfrm>
        <a:off x="0" y="1229338"/>
        <a:ext cx="10515600" cy="613769"/>
      </dsp:txXfrm>
    </dsp:sp>
    <dsp:sp modelId="{B7E1846C-1FF1-44E1-82DF-A91676922969}">
      <dsp:nvSpPr>
        <dsp:cNvPr id="0" name=""/>
        <dsp:cNvSpPr/>
      </dsp:nvSpPr>
      <dsp:spPr>
        <a:xfrm>
          <a:off x="0" y="1843107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46A78F3-A9A0-4AA5-8057-743CE1F2CE88}">
      <dsp:nvSpPr>
        <dsp:cNvPr id="0" name=""/>
        <dsp:cNvSpPr/>
      </dsp:nvSpPr>
      <dsp:spPr>
        <a:xfrm>
          <a:off x="0" y="1843107"/>
          <a:ext cx="10515600" cy="61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Chaves, A. P., &amp; Gerosa, M. A. (2021). How Should My Chatbot Interact? A Survey on Social Characteristics in Human-Chatbot Interaction Design. </a:t>
          </a:r>
          <a:r>
            <a:rPr lang="en-GB" sz="1200" i="1" kern="1200"/>
            <a:t>International Journal of Human-Computer Interaction</a:t>
          </a:r>
          <a:r>
            <a:rPr lang="en-GB" sz="1200" kern="1200"/>
            <a:t>, </a:t>
          </a:r>
          <a:r>
            <a:rPr lang="en-GB" sz="1200" i="1" kern="1200"/>
            <a:t>37</a:t>
          </a:r>
          <a:r>
            <a:rPr lang="en-GB" sz="1200" kern="1200"/>
            <a:t>(8), 729–758.Avaliable at:  </a:t>
          </a:r>
          <a:r>
            <a:rPr lang="en-GB" sz="1200" u="sng" kern="1200">
              <a:hlinkClick xmlns:r="http://schemas.openxmlformats.org/officeDocument/2006/relationships" r:id="rId3"/>
            </a:rPr>
            <a:t>https://doi.org/10.1080/10447318.2020.1841438</a:t>
          </a:r>
          <a:r>
            <a:rPr lang="en-GB" sz="1200" kern="1200"/>
            <a:t>  (Accessed: 11 October 2024)</a:t>
          </a:r>
          <a:endParaRPr lang="en-US" sz="1200" kern="1200"/>
        </a:p>
      </dsp:txBody>
      <dsp:txXfrm>
        <a:off x="0" y="1843107"/>
        <a:ext cx="10515600" cy="613769"/>
      </dsp:txXfrm>
    </dsp:sp>
    <dsp:sp modelId="{512B4361-0D08-4F6C-995F-314CAE770E49}">
      <dsp:nvSpPr>
        <dsp:cNvPr id="0" name=""/>
        <dsp:cNvSpPr/>
      </dsp:nvSpPr>
      <dsp:spPr>
        <a:xfrm>
          <a:off x="0" y="2456876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FF3F42-FD2A-481A-BBBA-3FF41D1918EA}">
      <dsp:nvSpPr>
        <dsp:cNvPr id="0" name=""/>
        <dsp:cNvSpPr/>
      </dsp:nvSpPr>
      <dsp:spPr>
        <a:xfrm>
          <a:off x="0" y="2456876"/>
          <a:ext cx="10515600" cy="61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Dandison</a:t>
          </a:r>
          <a:r>
            <a:rPr lang="en-GB" sz="1200" kern="1200" dirty="0"/>
            <a:t> C. </a:t>
          </a:r>
          <a:r>
            <a:rPr lang="en-GB" sz="1200" kern="1200" dirty="0" err="1"/>
            <a:t>Ukpabi</a:t>
          </a:r>
          <a:r>
            <a:rPr lang="en-GB" sz="1200" kern="1200" dirty="0"/>
            <a:t>, Bilal Aslam, </a:t>
          </a:r>
          <a:r>
            <a:rPr lang="en-GB" sz="1200" kern="1200" dirty="0" err="1"/>
            <a:t>Heikki</a:t>
          </a:r>
          <a:r>
            <a:rPr lang="en-GB" sz="1200" kern="1200" dirty="0"/>
            <a:t> </a:t>
          </a:r>
          <a:r>
            <a:rPr lang="en-GB" sz="1200" kern="1200" dirty="0" err="1"/>
            <a:t>Karjaluoto</a:t>
          </a:r>
          <a:r>
            <a:rPr lang="en-GB" sz="1200" kern="1200" dirty="0"/>
            <a:t> (14 October 2019). Robots, Artificial Intelligence, and Service Automation in Travel, Tourism and Hospitality. Available at : </a:t>
          </a:r>
          <a:r>
            <a:rPr lang="en-GB" sz="1200" u="sng" kern="1200" dirty="0">
              <a:hlinkClick xmlns:r="http://schemas.openxmlformats.org/officeDocument/2006/relationships" r:id="rId4"/>
            </a:rPr>
            <a:t>https://www-emerald-com.ezproxy.uwtsd.ac.uk/insight/content/doi/10.1108/978-1-78756-687-320191006/full/html</a:t>
          </a:r>
          <a:r>
            <a:rPr lang="en-GB" sz="1200" kern="1200" dirty="0"/>
            <a:t> (Accessed : 23 October 2024</a:t>
          </a:r>
        </a:p>
      </dsp:txBody>
      <dsp:txXfrm>
        <a:off x="0" y="2456876"/>
        <a:ext cx="10515600" cy="613769"/>
      </dsp:txXfrm>
    </dsp:sp>
    <dsp:sp modelId="{A707464E-3463-4269-91F0-E942F116A0CF}">
      <dsp:nvSpPr>
        <dsp:cNvPr id="0" name=""/>
        <dsp:cNvSpPr/>
      </dsp:nvSpPr>
      <dsp:spPr>
        <a:xfrm>
          <a:off x="0" y="3070645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7F60F30-F220-41B0-9738-D092BA067360}">
      <dsp:nvSpPr>
        <dsp:cNvPr id="0" name=""/>
        <dsp:cNvSpPr/>
      </dsp:nvSpPr>
      <dsp:spPr>
        <a:xfrm>
          <a:off x="0" y="3070645"/>
          <a:ext cx="10515600" cy="61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>
            <a:effectLst/>
            <a:latin typeface="Calibri" panose="020F0502020204030204" pitchFamily="34" charset="0"/>
            <a:ea typeface="Calibri" panose="020F0502020204030204" pitchFamily="34" charset="0"/>
            <a:cs typeface="Times New Roman" panose="02020603050405020304" pitchFamily="18" charset="0"/>
          </a:endParaRPr>
        </a:p>
      </dsp:txBody>
      <dsp:txXfrm>
        <a:off x="0" y="3070645"/>
        <a:ext cx="10515600" cy="6137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4411A-2775-4BE7-A145-5CD22F3F4675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1D085AC-48C6-4565-A49C-61B50120E933}">
      <dsp:nvSpPr>
        <dsp:cNvPr id="0" name=""/>
        <dsp:cNvSpPr/>
      </dsp:nvSpPr>
      <dsp:spPr>
        <a:xfrm>
          <a:off x="0" y="0"/>
          <a:ext cx="10515600" cy="99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Islam, M. S., Tan, C. C., Sinha, R., &amp; Selem, K. M. (2024). Gaps between customer compatibility and usage intentions: The moderation function of subjective norms towards chatbot-powered hotel apps. </a:t>
          </a:r>
          <a:r>
            <a:rPr lang="en-GB" sz="1600" i="1" kern="1200"/>
            <a:t>International Journal of Hospitality Management</a:t>
          </a:r>
          <a:r>
            <a:rPr lang="en-GB" sz="1600" kern="1200"/>
            <a:t>, </a:t>
          </a:r>
          <a:r>
            <a:rPr lang="en-GB" sz="1600" i="1" kern="1200"/>
            <a:t>123</a:t>
          </a:r>
          <a:r>
            <a:rPr lang="en-GB" sz="1600" kern="1200"/>
            <a:t>, 103910-. Available at: </a:t>
          </a:r>
          <a:r>
            <a:rPr lang="en-GB" sz="1600" u="sng" kern="1200">
              <a:hlinkClick xmlns:r="http://schemas.openxmlformats.org/officeDocument/2006/relationships" r:id="rId1"/>
            </a:rPr>
            <a:t>https://doi.org/10.1016/j.ijhm.2024.103910</a:t>
          </a:r>
          <a:r>
            <a:rPr lang="en-GB" sz="1600" kern="1200"/>
            <a:t>  (Accessed: 20 October 2024). </a:t>
          </a:r>
          <a:endParaRPr lang="en-US" sz="1600" kern="1200"/>
        </a:p>
      </dsp:txBody>
      <dsp:txXfrm>
        <a:off x="0" y="0"/>
        <a:ext cx="10515600" cy="990203"/>
      </dsp:txXfrm>
    </dsp:sp>
    <dsp:sp modelId="{F1FEF0E8-84FD-4DF0-BD75-84ED0ADB5DDF}">
      <dsp:nvSpPr>
        <dsp:cNvPr id="0" name=""/>
        <dsp:cNvSpPr/>
      </dsp:nvSpPr>
      <dsp:spPr>
        <a:xfrm>
          <a:off x="0" y="990202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9E7CB7F-2B69-4AB6-B2CE-866C1A9D97C8}">
      <dsp:nvSpPr>
        <dsp:cNvPr id="0" name=""/>
        <dsp:cNvSpPr/>
      </dsp:nvSpPr>
      <dsp:spPr>
        <a:xfrm>
          <a:off x="0" y="990203"/>
          <a:ext cx="10515600" cy="99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Li, M., &amp; Wang, R. (2023). Chatbots in e-commerce: The effect of chatbot language style on customers’ continuance usage intention and attitude toward brand. </a:t>
          </a:r>
          <a:r>
            <a:rPr lang="en-GB" sz="1600" i="1" kern="1200"/>
            <a:t>Journal of Retailing and Consumer Services</a:t>
          </a:r>
          <a:r>
            <a:rPr lang="en-GB" sz="1600" kern="1200"/>
            <a:t>, </a:t>
          </a:r>
          <a:r>
            <a:rPr lang="en-GB" sz="1600" i="1" kern="1200"/>
            <a:t>71</a:t>
          </a:r>
          <a:r>
            <a:rPr lang="en-GB" sz="1600" kern="1200"/>
            <a:t>, 103209-. Available at:  </a:t>
          </a:r>
          <a:r>
            <a:rPr lang="en-GB" sz="1600" u="sng" kern="1200">
              <a:hlinkClick xmlns:r="http://schemas.openxmlformats.org/officeDocument/2006/relationships" r:id="rId2"/>
            </a:rPr>
            <a:t>https://doi.org/10.1016/j.jretconser.2022.103209</a:t>
          </a:r>
          <a:r>
            <a:rPr lang="en-GB" sz="1600" kern="1200"/>
            <a:t> (Accessed: 09 October 2024).</a:t>
          </a:r>
          <a:endParaRPr lang="en-US" sz="1600" kern="1200"/>
        </a:p>
      </dsp:txBody>
      <dsp:txXfrm>
        <a:off x="0" y="990203"/>
        <a:ext cx="10515600" cy="990203"/>
      </dsp:txXfrm>
    </dsp:sp>
    <dsp:sp modelId="{B9CBF2D5-2F1E-4E2B-B55A-8CD1FAFC9636}">
      <dsp:nvSpPr>
        <dsp:cNvPr id="0" name=""/>
        <dsp:cNvSpPr/>
      </dsp:nvSpPr>
      <dsp:spPr>
        <a:xfrm>
          <a:off x="0" y="1980405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A5AF061-BBE7-479D-990F-28074FE39EAF}">
      <dsp:nvSpPr>
        <dsp:cNvPr id="0" name=""/>
        <dsp:cNvSpPr/>
      </dsp:nvSpPr>
      <dsp:spPr>
        <a:xfrm>
          <a:off x="0" y="1980406"/>
          <a:ext cx="10515600" cy="99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Mohamad Suhaili, S., Salim, N., &amp; Jambli, M. N. (2021). Service chatbots: A systematic review. </a:t>
          </a:r>
          <a:r>
            <a:rPr lang="en-GB" sz="1600" i="1" kern="1200"/>
            <a:t>Expert Systems with Applications</a:t>
          </a:r>
          <a:r>
            <a:rPr lang="en-GB" sz="1600" kern="1200"/>
            <a:t>, </a:t>
          </a:r>
          <a:r>
            <a:rPr lang="en-GB" sz="1600" i="1" kern="1200"/>
            <a:t>184</a:t>
          </a:r>
          <a:r>
            <a:rPr lang="en-GB" sz="1600" kern="1200"/>
            <a:t>, 115461-. Available at:  </a:t>
          </a:r>
          <a:r>
            <a:rPr lang="en-GB" sz="1600" u="sng" kern="1200">
              <a:hlinkClick xmlns:r="http://schemas.openxmlformats.org/officeDocument/2006/relationships" r:id="rId3"/>
            </a:rPr>
            <a:t>https://doi.org/10.1016/j.eswa.2021.115461</a:t>
          </a:r>
          <a:r>
            <a:rPr lang="en-GB" sz="1600" u="sng" kern="1200"/>
            <a:t> </a:t>
          </a:r>
          <a:r>
            <a:rPr lang="en-GB" sz="1600" kern="1200"/>
            <a:t>(Accessed: 10 October 2024). </a:t>
          </a:r>
          <a:endParaRPr lang="en-US" sz="1600" kern="1200"/>
        </a:p>
      </dsp:txBody>
      <dsp:txXfrm>
        <a:off x="0" y="1980406"/>
        <a:ext cx="10515600" cy="990203"/>
      </dsp:txXfrm>
    </dsp:sp>
    <dsp:sp modelId="{FE5FB0C4-2E34-4324-A673-014F79E8F23E}">
      <dsp:nvSpPr>
        <dsp:cNvPr id="0" name=""/>
        <dsp:cNvSpPr/>
      </dsp:nvSpPr>
      <dsp:spPr>
        <a:xfrm>
          <a:off x="0" y="2970609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8DB8EEB-5D8B-429C-A956-88C138C5BF11}">
      <dsp:nvSpPr>
        <dsp:cNvPr id="0" name=""/>
        <dsp:cNvSpPr/>
      </dsp:nvSpPr>
      <dsp:spPr>
        <a:xfrm>
          <a:off x="0" y="2970609"/>
          <a:ext cx="10515600" cy="99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Ozdemir</a:t>
          </a:r>
          <a:r>
            <a:rPr lang="en-GB" sz="1600" kern="1200" dirty="0"/>
            <a:t>, O., </a:t>
          </a:r>
          <a:r>
            <a:rPr lang="en-GB" sz="1600" kern="1200" dirty="0" err="1"/>
            <a:t>Dogru</a:t>
          </a:r>
          <a:r>
            <a:rPr lang="en-GB" sz="1600" kern="1200" dirty="0"/>
            <a:t>, T., </a:t>
          </a:r>
          <a:r>
            <a:rPr lang="en-GB" sz="1600" kern="1200" dirty="0" err="1"/>
            <a:t>Kizildag</a:t>
          </a:r>
          <a:r>
            <a:rPr lang="en-GB" sz="1600" kern="1200" dirty="0"/>
            <a:t>, M., &amp; </a:t>
          </a:r>
          <a:r>
            <a:rPr lang="en-GB" sz="1600" kern="1200" dirty="0" err="1"/>
            <a:t>Erkmen</a:t>
          </a:r>
          <a:r>
            <a:rPr lang="en-GB" sz="1600" kern="1200" dirty="0"/>
            <a:t>, E. (2023). A critical reflection on digitalization for the hospitality and tourism industry: value implications for stakeholders. </a:t>
          </a:r>
          <a:r>
            <a:rPr lang="en-GB" sz="1600" i="1" kern="1200" dirty="0"/>
            <a:t>International Journal of Contemporary Hospitality Management</a:t>
          </a:r>
          <a:r>
            <a:rPr lang="en-GB" sz="1600" kern="1200" dirty="0"/>
            <a:t>, </a:t>
          </a:r>
          <a:r>
            <a:rPr lang="en-GB" sz="1600" i="1" kern="1200" dirty="0"/>
            <a:t>35</a:t>
          </a:r>
          <a:r>
            <a:rPr lang="en-GB" sz="1600" kern="1200" dirty="0"/>
            <a:t>(9), 3305–3321.Avaliable at:  </a:t>
          </a:r>
          <a:r>
            <a:rPr lang="en-GB" sz="1600" u="sng" kern="1200" dirty="0">
              <a:hlinkClick xmlns:r="http://schemas.openxmlformats.org/officeDocument/2006/relationships"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https://doi.org/10.1108/IJCHM-04-2022-0535</a:t>
          </a:r>
          <a:r>
            <a:rPr lang="en-GB" sz="1600" kern="1200" dirty="0"/>
            <a:t> (Accessed: 13 October 2024).</a:t>
          </a:r>
          <a:endParaRPr lang="en-US" sz="1600" kern="1200" dirty="0"/>
        </a:p>
      </dsp:txBody>
      <dsp:txXfrm>
        <a:off x="0" y="2970609"/>
        <a:ext cx="10515600" cy="9902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D74683B-723D-44F9-B6CB-B2114E0382C2}" type="datetime1">
              <a:rPr lang="en-GB" smtClean="0"/>
              <a:t>07/11/2024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DD7E118-DCD0-425E-8F60-56D854F88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FC670-4CD4-49B2-BA1B-21911C7419F1}" type="datetime1">
              <a:rPr lang="en-GB" smtClean="0"/>
              <a:pPr/>
              <a:t>07/11/2024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6B913A0-8194-43AB-8CE1-D8825DE3150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47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21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392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103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6122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150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9920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111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154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395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6624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rtlCol="0" anchor="ctr" anchorCtr="0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 rtl="0"/>
            <a:endParaRPr lang="en-GB" sz="360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rtlCol="0" anchor="t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rtlCol="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 rtlCol="0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5184" userDrawn="1">
          <p15:clr>
            <a:srgbClr val="5ACBF0"/>
          </p15:clr>
        </p15:guide>
        <p15:guide id="6" pos="2496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peoplemattersglobal.com/article/recruitment/beating-your-chatbot-interviewer-and-landing-your-dream-job-21266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mrjoe.uk/chat-bot-template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openxmlformats.org/officeDocument/2006/relationships/image" Target="../media/image13.svg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hyperlink" Target="http://iblnews.org/chatbots-gain-traction-among-business-now-a-course-about-them-on-edx/" TargetMode="External"/><Relationship Id="rId10" Type="http://schemas.openxmlformats.org/officeDocument/2006/relationships/image" Target="../media/image16.png"/><Relationship Id="rId4" Type="http://schemas.microsoft.com/office/2007/relationships/hdphoto" Target="../media/hdphoto3.wdp"/><Relationship Id="rId9" Type="http://schemas.openxmlformats.org/officeDocument/2006/relationships/image" Target="../media/image15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publicdomainpictures.net/en/view-image.php?image=264083&amp;picture=chatbot-chat-application" TargetMode="External"/><Relationship Id="rId4" Type="http://schemas.openxmlformats.org/officeDocument/2006/relationships/image" Target="../media/image1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peoplemattersglobal.com/article/technology/will-ld-be-replaced-by-a-chatbot-soon-16381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technofaq.org/posts/2021/06/chatbot-technology-everything-you-need-to-know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diggita.it/story.php?title=Trend_Chatbot_tutto_quello_che_devi_sapere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2495/rgcv11i4p2" TargetMode="External"/><Relationship Id="rId3" Type="http://schemas.openxmlformats.org/officeDocument/2006/relationships/diagramLayout" Target="../diagrams/layout2.xml"/><Relationship Id="rId7" Type="http://schemas.openxmlformats.org/officeDocument/2006/relationships/hyperlink" Target="https://www.google.co.uk/landing/now/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doi.org/10.1016/j.mlwa.2020.100006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://arxiv.org/abs/1906.09774" TargetMode="External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3" y="1271239"/>
            <a:ext cx="4376031" cy="3858322"/>
          </a:xfrm>
        </p:spPr>
        <p:txBody>
          <a:bodyPr rtlCol="0" anchor="b">
            <a:normAutofit fontScale="90000"/>
          </a:bodyPr>
          <a:lstStyle/>
          <a:p>
            <a:pPr rtl="0"/>
            <a:r>
              <a:rPr lang="en-GB" sz="2500" dirty="0">
                <a:effectLst/>
              </a:rPr>
              <a:t>         </a:t>
            </a:r>
            <a:r>
              <a:rPr lang="en-GB" sz="4800" dirty="0">
                <a:effectLst/>
              </a:rPr>
              <a:t>Digital     transformation          in hospitality      and tourism </a:t>
            </a:r>
            <a:br>
              <a:rPr lang="en-GB" sz="2500" dirty="0">
                <a:effectLst/>
              </a:rPr>
            </a:br>
            <a:br>
              <a:rPr lang="en-GB" sz="2500" dirty="0">
                <a:effectLst/>
              </a:rPr>
            </a:br>
            <a:br>
              <a:rPr lang="en-GB" sz="2500" dirty="0">
                <a:effectLst/>
              </a:rPr>
            </a:br>
            <a:r>
              <a:rPr lang="en-GB" sz="2500" dirty="0">
                <a:effectLst/>
              </a:rPr>
              <a:t>                        </a:t>
            </a:r>
            <a:r>
              <a:rPr lang="en-GB" sz="4400" dirty="0">
                <a:effectLst/>
              </a:rPr>
              <a:t>Chatbot</a:t>
            </a:r>
            <a:endParaRPr lang="en-GB" sz="4400" dirty="0"/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4829E901-B0F6-4B1C-8D1C-8B758458B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60759" y="5228546"/>
            <a:ext cx="3937416" cy="572798"/>
          </a:xfrm>
        </p:spPr>
        <p:txBody>
          <a:bodyPr rtlCol="0">
            <a:normAutofit/>
          </a:bodyPr>
          <a:lstStyle/>
          <a:p>
            <a:pPr rtl="0"/>
            <a:r>
              <a:rPr lang="en-GB" sz="2400" dirty="0"/>
              <a:t>Delia Sandra Isaic</a:t>
            </a: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AE10A7AB-4E16-4B85-8C75-FABB6412DD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996" r="16129"/>
          <a:stretch/>
        </p:blipFill>
        <p:spPr>
          <a:xfrm>
            <a:off x="1393825" y="1143000"/>
            <a:ext cx="5029200" cy="4572000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5397E0C-8E54-CCB4-D1DD-6DE67D331E4C}"/>
              </a:ext>
            </a:extLst>
          </p:cNvPr>
          <p:cNvSpPr txBox="1"/>
          <p:nvPr/>
        </p:nvSpPr>
        <p:spPr>
          <a:xfrm>
            <a:off x="3856297" y="5514945"/>
            <a:ext cx="25667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eoplemattersglobal.com/article/recruitment/beating-your-chatbot-interviewer-and-landing-your-dream-job-2126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675F9124-3F84-4444-8B6D-EC5BE819EFD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118" r="3118"/>
          <a:stretch/>
        </p:blipFill>
        <p:spPr>
          <a:xfrm>
            <a:off x="6099048" y="777240"/>
            <a:ext cx="5184648" cy="5303520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 anchor="ctr">
            <a:noAutofit/>
          </a:bodyPr>
          <a:lstStyle/>
          <a:p>
            <a:pPr rtl="0"/>
            <a:r>
              <a:rPr lang="en-GB" sz="4800" dirty="0"/>
              <a:t>Mission statement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6840" y="3627298"/>
            <a:ext cx="4087368" cy="2203704"/>
          </a:xfrm>
        </p:spPr>
        <p:txBody>
          <a:bodyPr vert="horz" lIns="91440" tIns="45720" rIns="91440" bIns="45720" rtlCol="0">
            <a:normAutofit/>
          </a:bodyPr>
          <a:lstStyle/>
          <a:p>
            <a:pPr rtl="0"/>
            <a:r>
              <a:rPr lang="en-GB" sz="2400" dirty="0"/>
              <a:t>The importance of chatbot in today days  and  the influence over young and old generation in some facilities that the industry offer.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5F77CBB-7E0A-452C-B294-CE85EADCD6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AAD8A7-8F73-9A12-CA07-C9522C222FB2}"/>
              </a:ext>
            </a:extLst>
          </p:cNvPr>
          <p:cNvSpPr txBox="1"/>
          <p:nvPr/>
        </p:nvSpPr>
        <p:spPr>
          <a:xfrm>
            <a:off x="6099048" y="6080760"/>
            <a:ext cx="518464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mrjoe.uk/chat-bot-templat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942026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</p:spPr>
        <p:txBody>
          <a:bodyPr rtlCol="0">
            <a:noAutofit/>
          </a:bodyPr>
          <a:lstStyle/>
          <a:p>
            <a:pPr rtl="0"/>
            <a:r>
              <a:rPr lang="en-GB" sz="4800" dirty="0"/>
              <a:t>Features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B4E214-2330-4B23-B2DE-B23F90535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</a:t>
            </a:fld>
            <a:endParaRPr lang="en-GB" dirty="0"/>
          </a:p>
        </p:txBody>
      </p:sp>
      <p:graphicFrame>
        <p:nvGraphicFramePr>
          <p:cNvPr id="40" name="SmartArt Placeholder 39" descr="Org chart SmartArt graphic">
            <a:extLst>
              <a:ext uri="{FF2B5EF4-FFF2-40B4-BE49-F238E27FC236}">
                <a16:creationId xmlns:a16="http://schemas.microsoft.com/office/drawing/2014/main" id="{2639E283-05D4-48C9-A81B-58E81C4669D7}"/>
              </a:ext>
            </a:extLst>
          </p:cNvPr>
          <p:cNvGraphicFramePr>
            <a:graphicFrameLocks noGrp="1"/>
          </p:cNvGraphicFramePr>
          <p:nvPr>
            <p:ph type="dgm" sz="quarter" idx="27"/>
            <p:extLst>
              <p:ext uri="{D42A27DB-BD31-4B8C-83A1-F6EECF244321}">
                <p14:modId xmlns:p14="http://schemas.microsoft.com/office/powerpoint/2010/main" val="1057433738"/>
              </p:ext>
            </p:extLst>
          </p:nvPr>
        </p:nvGraphicFramePr>
        <p:xfrm>
          <a:off x="1087438" y="2038350"/>
          <a:ext cx="10515600" cy="3960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7763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D5CBFAB-0FEC-CF52-C7A5-88FBE1B5C81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98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928575" y="749595"/>
            <a:ext cx="10334847" cy="5358809"/>
          </a:xfrm>
          <a:prstGeom prst="rect">
            <a:avLst/>
          </a:prstGeom>
          <a:pattFill prst="dashVert">
            <a:fgClr>
              <a:schemeClr val="accent1"/>
            </a:fgClr>
            <a:bgClr>
              <a:srgbClr val="FFFF00"/>
            </a:bgClr>
          </a:patt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023660"/>
            <a:ext cx="10058400" cy="565265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3960" y="2739633"/>
            <a:ext cx="2743200" cy="2286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 significant impact on the business models of companies running in the tourism industry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Ozdemir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et al, 2023). </a:t>
            </a:r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E1D7404-44B2-41E5-9B1C-26216EB1EC6C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051790" y="4096469"/>
            <a:ext cx="2743200" cy="2286000"/>
          </a:xfrm>
        </p:spPr>
        <p:txBody>
          <a:bodyPr rtlCol="0"/>
          <a:lstStyle/>
          <a:p>
            <a:pPr rtl="0"/>
            <a:r>
              <a:rPr lang="en-GB" sz="1800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This approach offers an opportunity to raise awareness of your brand, attract potential customers, and keep your audience (Chaves &amp; Gerosa,2021). </a:t>
            </a:r>
            <a:endParaRPr lang="en-GB" dirty="0">
              <a:solidFill>
                <a:schemeClr val="accent6"/>
              </a:solidFill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91CD11A-AD36-4E45-855A-2546C295CEB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65592" y="3548340"/>
            <a:ext cx="2743200" cy="2286000"/>
          </a:xfrm>
        </p:spPr>
        <p:txBody>
          <a:bodyPr rtlCol="0">
            <a:normAutofit fontScale="92500"/>
          </a:bodyPr>
          <a:lstStyle/>
          <a:p>
            <a:pPr rt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 chatbot can be a great marketing tool. In fact, the bot can provide information on current promotions, or to propose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 personalized offer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based on the product looked for. (Li &amp; Wang, 2023).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FFA6E-5749-4A02-AB2E-8856A55ED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/>
          </a:p>
        </p:txBody>
      </p:sp>
      <p:pic>
        <p:nvPicPr>
          <p:cNvPr id="25" name="Graphic 24" descr="Tools outline">
            <a:extLst>
              <a:ext uri="{FF2B5EF4-FFF2-40B4-BE49-F238E27FC236}">
                <a16:creationId xmlns:a16="http://schemas.microsoft.com/office/drawing/2014/main" id="{7E436211-2D54-47AE-BB55-F32290DDB59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844040" y="2008113"/>
            <a:ext cx="731520" cy="731520"/>
          </a:xfrm>
          <a:prstGeom prst="rect">
            <a:avLst/>
          </a:prstGeom>
        </p:spPr>
      </p:pic>
      <p:pic>
        <p:nvPicPr>
          <p:cNvPr id="27" name="Graphic 26" descr="Bar graph with upward trend outline">
            <a:extLst>
              <a:ext uri="{FF2B5EF4-FFF2-40B4-BE49-F238E27FC236}">
                <a16:creationId xmlns:a16="http://schemas.microsoft.com/office/drawing/2014/main" id="{64F99BBE-1996-4227-A4DE-D13CD351493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455922" y="2930311"/>
            <a:ext cx="731520" cy="731520"/>
          </a:xfrm>
          <a:prstGeom prst="rect">
            <a:avLst/>
          </a:prstGeom>
        </p:spPr>
      </p:pic>
      <p:pic>
        <p:nvPicPr>
          <p:cNvPr id="29" name="Graphic 28" descr="Money outline">
            <a:extLst>
              <a:ext uri="{FF2B5EF4-FFF2-40B4-BE49-F238E27FC236}">
                <a16:creationId xmlns:a16="http://schemas.microsoft.com/office/drawing/2014/main" id="{2EE071B9-4843-404F-95CC-3894A5FAD61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171940" y="2739633"/>
            <a:ext cx="731520" cy="7315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E4351D9-2342-12AD-FD7C-1D6CA1756F0A}"/>
              </a:ext>
            </a:extLst>
          </p:cNvPr>
          <p:cNvSpPr txBox="1"/>
          <p:nvPr/>
        </p:nvSpPr>
        <p:spPr>
          <a:xfrm>
            <a:off x="7310962" y="5297456"/>
            <a:ext cx="1000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://iblnews.org/chatbots-gain-traction-among-business-now-a-course-about-them-on-edx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2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153892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871625"/>
            <a:ext cx="10058400" cy="565265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PESTEL </a:t>
            </a:r>
          </a:p>
        </p:txBody>
      </p:sp>
      <p:sp>
        <p:nvSpPr>
          <p:cNvPr id="40" name="Content Placeholder 28">
            <a:extLst>
              <a:ext uri="{FF2B5EF4-FFF2-40B4-BE49-F238E27FC236}">
                <a16:creationId xmlns:a16="http://schemas.microsoft.com/office/drawing/2014/main" id="{DA2C1685-839D-BB46-B1E8-A38664748DC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1657183" y="1660500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Political</a:t>
            </a:r>
          </a:p>
        </p:txBody>
      </p:sp>
      <p:sp>
        <p:nvSpPr>
          <p:cNvPr id="38" name="Content Placeholder 3">
            <a:extLst>
              <a:ext uri="{FF2B5EF4-FFF2-40B4-BE49-F238E27FC236}">
                <a16:creationId xmlns:a16="http://schemas.microsoft.com/office/drawing/2014/main" id="{032280DC-AEF9-204E-A92B-A433E91E4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2389" y="1972189"/>
            <a:ext cx="4114800" cy="1022744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Their Plan for Digital Regulation outlines the approach to govern digital technologies to drive growth and innovation by 2025 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Cavelty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et al, 2022). </a:t>
            </a:r>
            <a:endParaRPr lang="en-GB" sz="1200" dirty="0"/>
          </a:p>
        </p:txBody>
      </p:sp>
      <p:sp>
        <p:nvSpPr>
          <p:cNvPr id="43" name="Content Placeholder 31">
            <a:extLst>
              <a:ext uri="{FF2B5EF4-FFF2-40B4-BE49-F238E27FC236}">
                <a16:creationId xmlns:a16="http://schemas.microsoft.com/office/drawing/2014/main" id="{FFD777EC-E653-DE40-A635-99F5A0B723DE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1672389" y="3078124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Economical</a:t>
            </a:r>
          </a:p>
        </p:txBody>
      </p:sp>
      <p:sp>
        <p:nvSpPr>
          <p:cNvPr id="42" name="Content Placeholder 30">
            <a:extLst>
              <a:ext uri="{FF2B5EF4-FFF2-40B4-BE49-F238E27FC236}">
                <a16:creationId xmlns:a16="http://schemas.microsoft.com/office/drawing/2014/main" id="{F040CB1D-0082-0741-910A-688CA7131529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1657183" y="3543506"/>
            <a:ext cx="4114800" cy="897289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Consumers spend money on multiple products that only partially resolves their issue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</a:t>
            </a:r>
            <a:r>
              <a:rPr lang="en-GB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Dandison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et al,2019). </a:t>
            </a:r>
            <a:endParaRPr lang="en-GB" dirty="0"/>
          </a:p>
        </p:txBody>
      </p:sp>
      <p:sp>
        <p:nvSpPr>
          <p:cNvPr id="45" name="Content Placeholder 33">
            <a:extLst>
              <a:ext uri="{FF2B5EF4-FFF2-40B4-BE49-F238E27FC236}">
                <a16:creationId xmlns:a16="http://schemas.microsoft.com/office/drawing/2014/main" id="{C911C704-AC3A-3B4A-818C-F79DBA6526F6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1657183" y="4737597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Social</a:t>
            </a:r>
          </a:p>
        </p:txBody>
      </p:sp>
      <p:sp>
        <p:nvSpPr>
          <p:cNvPr id="44" name="Content Placeholder 32">
            <a:extLst>
              <a:ext uri="{FF2B5EF4-FFF2-40B4-BE49-F238E27FC236}">
                <a16:creationId xmlns:a16="http://schemas.microsoft.com/office/drawing/2014/main" id="{F52A6075-6FBF-5D4F-8457-C7E43D8C6DE0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Millennials are naturally inclined to buy online (Kvalnes,2020). </a:t>
            </a:r>
            <a:endParaRPr lang="en-GB" dirty="0"/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C9FA8C80-0154-4B4D-9712-FE3DB4C3C6F6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6553199" y="1670386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Technological</a:t>
            </a:r>
          </a:p>
        </p:txBody>
      </p:sp>
      <p:sp>
        <p:nvSpPr>
          <p:cNvPr id="39" name="Content Placeholder 4">
            <a:extLst>
              <a:ext uri="{FF2B5EF4-FFF2-40B4-BE49-F238E27FC236}">
                <a16:creationId xmlns:a16="http://schemas.microsoft.com/office/drawing/2014/main" id="{8F90BA52-ED8F-7744-B135-D2F22EC0C846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404811" y="2108363"/>
            <a:ext cx="4114800" cy="954360"/>
          </a:xfrm>
        </p:spPr>
        <p:txBody>
          <a:bodyPr rtlCol="0">
            <a:normAutofit fontScale="32500" lnSpcReduction="20000"/>
          </a:bodyPr>
          <a:lstStyle/>
          <a:p>
            <a:r>
              <a:rPr lang="en-GB" sz="43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a limited focus on screens, internet users need quick and easy access to information, and a chatbot is the perfect solution for this purpose.</a:t>
            </a:r>
            <a:endParaRPr lang="en-GB" sz="43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sp>
        <p:nvSpPr>
          <p:cNvPr id="47" name="Content Placeholder 35">
            <a:extLst>
              <a:ext uri="{FF2B5EF4-FFF2-40B4-BE49-F238E27FC236}">
                <a16:creationId xmlns:a16="http://schemas.microsoft.com/office/drawing/2014/main" id="{DA3D0C66-F3DC-0A49-B50D-9EA3966FF404}"/>
              </a:ext>
            </a:extLst>
          </p:cNvPr>
          <p:cNvSpPr>
            <a:spLocks noGrp="1"/>
          </p:cNvSpPr>
          <p:nvPr>
            <p:ph idx="23"/>
          </p:nvPr>
        </p:nvSpPr>
        <p:spPr>
          <a:xfrm>
            <a:off x="6553199" y="3238902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Environmental</a:t>
            </a:r>
          </a:p>
        </p:txBody>
      </p:sp>
      <p:sp>
        <p:nvSpPr>
          <p:cNvPr id="46" name="Content Placeholder 34">
            <a:extLst>
              <a:ext uri="{FF2B5EF4-FFF2-40B4-BE49-F238E27FC236}">
                <a16:creationId xmlns:a16="http://schemas.microsoft.com/office/drawing/2014/main" id="{9E2D7212-9D44-BA47-91D4-3FB11FDCE39E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6404811" y="3662732"/>
            <a:ext cx="4114800" cy="731520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Customers want something that is sustainability.(Google,2024).</a:t>
            </a:r>
          </a:p>
          <a:p>
            <a:pPr rtl="0"/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35D3B1-302E-4611-8FB6-958884D2C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158C7F-7DF9-3051-7D89-3EE2D1A0131C}"/>
              </a:ext>
            </a:extLst>
          </p:cNvPr>
          <p:cNvSpPr txBox="1"/>
          <p:nvPr/>
        </p:nvSpPr>
        <p:spPr>
          <a:xfrm>
            <a:off x="6404811" y="4690091"/>
            <a:ext cx="3285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C00000"/>
                </a:solidFill>
              </a:rPr>
              <a:t>Legal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90001E-AD68-10B6-6560-5BDB256FE37D}"/>
              </a:ext>
            </a:extLst>
          </p:cNvPr>
          <p:cNvSpPr txBox="1"/>
          <p:nvPr/>
        </p:nvSpPr>
        <p:spPr>
          <a:xfrm>
            <a:off x="6217251" y="5003430"/>
            <a:ext cx="478669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kern="15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sz="14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 software can customize the conversation for more humanized interactions,. (</a:t>
            </a:r>
            <a:r>
              <a:rPr lang="en-GB" sz="1400" kern="15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Pamungkas</a:t>
            </a:r>
            <a:r>
              <a:rPr lang="en-GB" sz="14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045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Close up of a wall clock ">
            <a:extLst>
              <a:ext uri="{FF2B5EF4-FFF2-40B4-BE49-F238E27FC236}">
                <a16:creationId xmlns:a16="http://schemas.microsoft.com/office/drawing/2014/main" id="{4CB72E8C-BD65-4DC9-BE83-0E228B6A80A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6181344" cy="6858000"/>
          </a:xfrm>
        </p:spPr>
      </p:pic>
      <p:sp>
        <p:nvSpPr>
          <p:cNvPr id="33" name="Title 32">
            <a:extLst>
              <a:ext uri="{FF2B5EF4-FFF2-40B4-BE49-F238E27FC236}">
                <a16:creationId xmlns:a16="http://schemas.microsoft.com/office/drawing/2014/main" id="{1D291211-3EE5-468A-9544-9DD9E692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rtlCol="0">
            <a:normAutofit/>
          </a:bodyPr>
          <a:lstStyle/>
          <a:p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Future policy and management options</a:t>
            </a:r>
            <a:b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FF6FCE34-3B74-4337-ACAE-B16A2A0AECF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3048000" y="777240"/>
            <a:ext cx="8229600" cy="5303520"/>
          </a:xfrm>
        </p:spPr>
      </p:pic>
    </p:spTree>
    <p:extLst>
      <p:ext uri="{BB962C8B-B14F-4D97-AF65-F5344CB8AC3E}">
        <p14:creationId xmlns:p14="http://schemas.microsoft.com/office/powerpoint/2010/main" val="2114420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A small robot with a speech bubble&#10;&#10;Description automatically generated">
            <a:extLst>
              <a:ext uri="{FF2B5EF4-FFF2-40B4-BE49-F238E27FC236}">
                <a16:creationId xmlns:a16="http://schemas.microsoft.com/office/drawing/2014/main" id="{490F5FD4-515C-3776-CFC9-D17C1CA4712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5364" r="19646" b="-1"/>
          <a:stretch/>
        </p:blipFill>
        <p:spPr>
          <a:xfrm>
            <a:off x="6099048" y="777240"/>
            <a:ext cx="5184648" cy="5303520"/>
          </a:xfrm>
          <a:prstGeom prst="rect">
            <a:avLst/>
          </a:prstGeom>
          <a:noFill/>
        </p:spPr>
      </p:pic>
      <p:sp>
        <p:nvSpPr>
          <p:cNvPr id="34" name="Title 33">
            <a:extLst>
              <a:ext uri="{FF2B5EF4-FFF2-40B4-BE49-F238E27FC236}">
                <a16:creationId xmlns:a16="http://schemas.microsoft.com/office/drawing/2014/main" id="{1EF02964-6708-42E7-9841-A3E40E249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 anchor="ctr">
            <a:normAutofit/>
          </a:bodyPr>
          <a:lstStyle/>
          <a:p>
            <a:r>
              <a:rPr lang="en-GB" sz="2800"/>
              <a:t>Future of digitalisations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8B68F-CCA9-4C91-85AC-597D8C51D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2799983"/>
            <a:ext cx="4087368" cy="22037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Support companies in their digital transition, promoting the adoption of innovative technologies such as Artificial Intelligence and cloud computing, digitising public services in a way that makes the word more efficient and inclusive (Afanasiev et al , 2021).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AD4D1-035C-4B0B-8CCF-210BA5D59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DF81AFD-3646-F5A3-A6C1-B1262DED76A1}"/>
              </a:ext>
            </a:extLst>
          </p:cNvPr>
          <p:cNvSpPr txBox="1"/>
          <p:nvPr/>
        </p:nvSpPr>
        <p:spPr>
          <a:xfrm>
            <a:off x="8716968" y="5880705"/>
            <a:ext cx="25667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eoplemattersglobal.com/article/technology/will-ld-be-replaced-by-a-chatbot-soon-1638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84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Recommendation </a:t>
            </a:r>
          </a:p>
        </p:txBody>
      </p:sp>
      <p:pic>
        <p:nvPicPr>
          <p:cNvPr id="47" name="Picture Placeholder 46">
            <a:extLst>
              <a:ext uri="{FF2B5EF4-FFF2-40B4-BE49-F238E27FC236}">
                <a16:creationId xmlns:a16="http://schemas.microsoft.com/office/drawing/2014/main" id="{11BA5C3B-BBA0-484C-95FF-48C53441E84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1709928" y="2105025"/>
            <a:ext cx="4178808" cy="338328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Risks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4496" y="2569464"/>
            <a:ext cx="2185416" cy="2916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annot replace interaction with a human being.</a:t>
            </a:r>
          </a:p>
          <a:p>
            <a:pPr rtl="0"/>
            <a:endParaRPr lang="en-GB" sz="1800" noProof="1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rtl="0"/>
            <a:endParaRPr lang="en-GB" noProof="1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8017FE-712E-4E95-B483-B700F1AA4B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Rewards</a:t>
            </a:r>
            <a:endParaRPr lang="en-GB" dirty="0"/>
          </a:p>
        </p:txBody>
      </p:sp>
      <p:sp>
        <p:nvSpPr>
          <p:cNvPr id="34" name="Content Placeholder 33">
            <a:extLst>
              <a:ext uri="{FF2B5EF4-FFF2-40B4-BE49-F238E27FC236}">
                <a16:creationId xmlns:a16="http://schemas.microsoft.com/office/drawing/2014/main" id="{213EBF44-0FC2-4FC4-AC05-BD5EB2F3CB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14232" y="2569464"/>
            <a:ext cx="2185416" cy="2916936"/>
          </a:xfrm>
        </p:spPr>
        <p:txBody>
          <a:bodyPr rtlCol="0">
            <a:normAutofit fontScale="85000" lnSpcReduction="10000"/>
          </a:bodyPr>
          <a:lstStyle/>
          <a:p>
            <a:pPr rtl="0"/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P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urchase of an extra service .</a:t>
            </a:r>
          </a:p>
          <a:p>
            <a:pPr rtl="0"/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nswers their doubts and questions.</a:t>
            </a:r>
          </a:p>
          <a:p>
            <a:pPr rt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Create a personalized booking experience.</a:t>
            </a:r>
          </a:p>
          <a:p>
            <a:pPr rtl="0"/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nalyse employee performance and preferences.</a:t>
            </a:r>
            <a:endParaRPr lang="en-GB" sz="1800" noProof="1"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942AD4-96BC-033B-758D-A7ECB05E70AA}"/>
              </a:ext>
            </a:extLst>
          </p:cNvPr>
          <p:cNvSpPr txBox="1"/>
          <p:nvPr/>
        </p:nvSpPr>
        <p:spPr>
          <a:xfrm>
            <a:off x="1709928" y="5488305"/>
            <a:ext cx="41788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technofaq.org/posts/2021/06/chatbot-technology-everything-you-need-to-know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201E-0D0B-4879-A91C-D4ED47D7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 anchor="ctr">
            <a:normAutofit fontScale="90000"/>
          </a:bodyPr>
          <a:lstStyle/>
          <a:p>
            <a:r>
              <a:rPr lang="en-GB" sz="4800" kern="150" dirty="0">
                <a:solidFill>
                  <a:schemeClr val="accent5">
                    <a:lumMod val="75000"/>
                  </a:schemeClr>
                </a:solidFill>
                <a:effectLst/>
              </a:rPr>
              <a:t> Conclusion</a:t>
            </a:r>
            <a:br>
              <a:rPr lang="en-GB" sz="1700" kern="150" dirty="0">
                <a:effectLst/>
              </a:rPr>
            </a:br>
            <a:endParaRPr lang="en-GB" sz="17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3195A3A-AB97-47CF-84BB-C2ADAABA59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8448" y="2871216"/>
            <a:ext cx="2066544" cy="365760"/>
          </a:xfrm>
        </p:spPr>
        <p:txBody>
          <a:bodyPr rtlCol="0" anchor="b">
            <a:noAutofit/>
          </a:bodyPr>
          <a:lstStyle/>
          <a:p>
            <a:pPr rtl="0"/>
            <a:r>
              <a:rPr lang="en-GB" sz="2400" dirty="0"/>
              <a:t>Long term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46B65B-FC7E-41EC-97C2-063C6F0AAA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8448" y="3337560"/>
            <a:ext cx="2066544" cy="2286000"/>
          </a:xfrm>
        </p:spPr>
        <p:txBody>
          <a:bodyPr rtlCol="0">
            <a:normAutofit/>
          </a:bodyPr>
          <a:lstStyle/>
          <a:p>
            <a:pPr rtl="0"/>
            <a:r>
              <a:rPr lang="en-GB" sz="2000" dirty="0"/>
              <a:t>C</a:t>
            </a:r>
            <a:r>
              <a:rPr lang="en-GB" sz="2000" dirty="0">
                <a:effectLst/>
              </a:rPr>
              <a:t>an bring a lot of help and facilitate the job of a customer .</a:t>
            </a:r>
            <a:endParaRPr lang="en-GB" sz="2000" dirty="0"/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9B6C9607-2FE7-4BA2-A78E-6122DAAD2E6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284" b="2916"/>
          <a:stretch/>
        </p:blipFill>
        <p:spPr>
          <a:xfrm>
            <a:off x="6375608" y="1170432"/>
            <a:ext cx="4114800" cy="4334256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CC8E16-F891-FDEB-3133-80B58ED551B8}"/>
              </a:ext>
            </a:extLst>
          </p:cNvPr>
          <p:cNvSpPr txBox="1"/>
          <p:nvPr/>
        </p:nvSpPr>
        <p:spPr>
          <a:xfrm>
            <a:off x="8505794" y="5423505"/>
            <a:ext cx="22749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diggita.it/story.php?title=Trend_Chatbot_tutto_quello_che_devi_saper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094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7240" y="1207008"/>
            <a:ext cx="2743200" cy="64008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2232" y="3090672"/>
            <a:ext cx="3877056" cy="3127248"/>
          </a:xfrm>
        </p:spPr>
        <p:txBody>
          <a:bodyPr rtlCol="0">
            <a:normAutofit/>
          </a:bodyPr>
          <a:lstStyle/>
          <a:p>
            <a:pPr>
              <a:lnSpc>
                <a:spcPct val="104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Module code and name: BMIH6001         Contemporary Themes in the Hotel                           and Hospitality Sector</a:t>
            </a:r>
          </a:p>
          <a:p>
            <a:pPr>
              <a:lnSpc>
                <a:spcPct val="104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Student name: Delia Sandra Isaic</a:t>
            </a:r>
          </a:p>
          <a:p>
            <a:pPr>
              <a:lnSpc>
                <a:spcPct val="104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Student id number: 2119909</a:t>
            </a:r>
          </a:p>
          <a:p>
            <a:pPr>
              <a:lnSpc>
                <a:spcPct val="104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Lecture’s name:  Ernest </a:t>
            </a:r>
            <a:r>
              <a:rPr lang="en-GB" sz="1800" kern="15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Wavei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14331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49930-2C86-FD4F-E4FC-712BB5765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515962"/>
          </a:xfrm>
        </p:spPr>
        <p:txBody>
          <a:bodyPr anchor="ctr">
            <a:normAutofit fontScale="90000"/>
          </a:bodyPr>
          <a:lstStyle/>
          <a:p>
            <a:r>
              <a:rPr lang="en-GB" sz="1900" kern="150" dirty="0">
                <a:effectLst/>
              </a:rPr>
              <a:t> References List </a:t>
            </a:r>
            <a:br>
              <a:rPr lang="en-GB" sz="1900" kern="150" dirty="0">
                <a:effectLst/>
              </a:rPr>
            </a:br>
            <a:br>
              <a:rPr lang="en-US" sz="1050" dirty="0"/>
            </a:br>
            <a:endParaRPr lang="en-GB" sz="1900" dirty="0"/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6D948102-0888-1F32-919A-D8FD6491E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058FF3C-BEFD-373F-EBE9-6CEF4F593250}"/>
              </a:ext>
            </a:extLst>
          </p:cNvPr>
          <p:cNvGraphicFramePr>
            <a:graphicFrameLocks noGrp="1"/>
          </p:cNvGraphicFramePr>
          <p:nvPr>
            <p:ph type="dgm" sz="quarter" idx="27"/>
            <p:extLst>
              <p:ext uri="{D42A27DB-BD31-4B8C-83A1-F6EECF244321}">
                <p14:modId xmlns:p14="http://schemas.microsoft.com/office/powerpoint/2010/main" val="830448310"/>
              </p:ext>
            </p:extLst>
          </p:nvPr>
        </p:nvGraphicFramePr>
        <p:xfrm>
          <a:off x="1088136" y="2313708"/>
          <a:ext cx="10515600" cy="3686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029BF98-6EF4-4BE5-14D4-F2ED4038A0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10828" y="5577839"/>
            <a:ext cx="10093036" cy="694262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sz="1800" dirty="0">
                <a:solidFill>
                  <a:schemeClr val="tx1"/>
                </a:solidFill>
              </a:rPr>
              <a:t>Google (2024) Google now. Available at: </a:t>
            </a:r>
            <a:r>
              <a:rPr lang="en-GB" sz="18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https://www.google.co.uk/landing/now/</a:t>
            </a:r>
            <a:r>
              <a:rPr lang="en-GB" sz="1800" dirty="0">
                <a:solidFill>
                  <a:schemeClr val="tx1"/>
                </a:solidFill>
              </a:rPr>
              <a:t> (Accessed: 25 October 2024). </a:t>
            </a:r>
            <a:endParaRPr lang="en-US" sz="1800" dirty="0">
              <a:solidFill>
                <a:schemeClr val="tx1"/>
              </a:solidFill>
            </a:endParaRPr>
          </a:p>
          <a:p>
            <a:pPr rtl="0">
              <a:spcAft>
                <a:spcPts val="600"/>
              </a:spcAft>
            </a:pPr>
            <a:endParaRPr lang="en-GB" noProof="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6A378D-B7E2-78D6-AC6B-6EAF2928A718}"/>
              </a:ext>
            </a:extLst>
          </p:cNvPr>
          <p:cNvSpPr txBox="1"/>
          <p:nvPr/>
        </p:nvSpPr>
        <p:spPr>
          <a:xfrm>
            <a:off x="1049482" y="2338240"/>
            <a:ext cx="1038162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Afanasiev, A., &amp;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Kandinskaia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O. (2021). Monitoring of digital transformation risks as a key policy to prevent future financial crises.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Risk Governance and Control: Financial Markets and Institutions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26–37. Available at: </a:t>
            </a:r>
            <a:r>
              <a:rPr lang="en-GB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https://doi.org/10.22495/rgcv11i4p2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26 October 2024).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F1F373-6BB4-1582-6367-3036046BD853}"/>
              </a:ext>
            </a:extLst>
          </p:cNvPr>
          <p:cNvSpPr txBox="1"/>
          <p:nvPr/>
        </p:nvSpPr>
        <p:spPr>
          <a:xfrm>
            <a:off x="1088136" y="1579418"/>
            <a:ext cx="10054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Adamopoulou</a:t>
            </a:r>
            <a:r>
              <a:rPr lang="en-GB" sz="1200" dirty="0"/>
              <a:t>, E., &amp; </a:t>
            </a:r>
            <a:r>
              <a:rPr lang="en-GB" sz="1200" dirty="0" err="1"/>
              <a:t>Moussiades</a:t>
            </a:r>
            <a:r>
              <a:rPr lang="en-GB" sz="1200" dirty="0"/>
              <a:t>, L. (2020). Chatbots: History, technology, and applications. </a:t>
            </a:r>
            <a:r>
              <a:rPr lang="en-GB" sz="1200" i="1" dirty="0"/>
              <a:t>Machine Learning with Applications</a:t>
            </a:r>
            <a:r>
              <a:rPr lang="en-GB" sz="1200" dirty="0"/>
              <a:t>, </a:t>
            </a:r>
            <a:r>
              <a:rPr lang="en-GB" sz="1200" i="1" dirty="0"/>
              <a:t>2</a:t>
            </a:r>
            <a:r>
              <a:rPr lang="en-GB" sz="1200" dirty="0"/>
              <a:t>, 100006-. Available at:  </a:t>
            </a:r>
            <a:r>
              <a:rPr lang="en-GB" sz="1200" u="sng" dirty="0">
                <a:hlinkClick r:id="rId9"/>
              </a:rPr>
              <a:t>https://doi.org/10.1016/j.mlwa.2020.100006</a:t>
            </a:r>
            <a:r>
              <a:rPr lang="en-GB" sz="1200" u="sng" dirty="0"/>
              <a:t> </a:t>
            </a:r>
            <a:r>
              <a:rPr lang="en-GB" sz="1200" dirty="0"/>
              <a:t>(Accessed: 20 October 2024).</a:t>
            </a:r>
          </a:p>
        </p:txBody>
      </p:sp>
    </p:spTree>
    <p:extLst>
      <p:ext uri="{BB962C8B-B14F-4D97-AF65-F5344CB8AC3E}">
        <p14:creationId xmlns:p14="http://schemas.microsoft.com/office/powerpoint/2010/main" val="1906126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E3F3B5-5944-F376-10E3-29970C4785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B7B78-E7EF-AB1C-8365-8D74D5267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</p:spPr>
        <p:txBody>
          <a:bodyPr anchor="ctr">
            <a:normAutofit/>
          </a:bodyPr>
          <a:lstStyle/>
          <a:p>
            <a:r>
              <a:rPr lang="en-GB" sz="1900" kern="150">
                <a:effectLst/>
              </a:rPr>
              <a:t> References List </a:t>
            </a:r>
            <a:br>
              <a:rPr lang="en-GB" sz="1900" kern="150">
                <a:effectLst/>
              </a:rPr>
            </a:br>
            <a:endParaRPr lang="en-GB" sz="1900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3631BBCD-A16E-51F1-91E7-C0AE8907FD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20XX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076809E6-4969-BD95-EDC1-7ECCB6AD4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8545" y="5818910"/>
            <a:ext cx="12053455" cy="90256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800" kern="15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Pamungkas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E.W. (2019). </a:t>
            </a:r>
            <a:r>
              <a:rPr lang="en-GB" sz="1800" i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Emotionally aware chatbots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A survey. Available at: </a:t>
            </a:r>
            <a:r>
              <a:rPr lang="en-GB" sz="1800" u="sng" kern="15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http://arxiv.org/abs/1906.09774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22 October 2024). 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rtl="0">
              <a:spcAft>
                <a:spcPts val="600"/>
              </a:spcAft>
            </a:pPr>
            <a:endParaRPr lang="en-GB" noProof="0" dirty="0"/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49C176D-9F6C-8AA9-036A-DF20276B4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noProof="0" smtClean="0"/>
              <a:pPr rtl="0">
                <a:spcAft>
                  <a:spcPts val="600"/>
                </a:spcAft>
              </a:pPr>
              <a:t>12</a:t>
            </a:fld>
            <a:endParaRPr lang="en-GB" noProof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79DCD4-B954-0118-E686-37589E5D61E7}"/>
              </a:ext>
            </a:extLst>
          </p:cNvPr>
          <p:cNvGraphicFramePr>
            <a:graphicFrameLocks noGrp="1"/>
          </p:cNvGraphicFramePr>
          <p:nvPr>
            <p:ph type="dgm" sz="quarter" idx="27"/>
            <p:extLst>
              <p:ext uri="{D42A27DB-BD31-4B8C-83A1-F6EECF244321}">
                <p14:modId xmlns:p14="http://schemas.microsoft.com/office/powerpoint/2010/main" val="4263936678"/>
              </p:ext>
            </p:extLst>
          </p:nvPr>
        </p:nvGraphicFramePr>
        <p:xfrm>
          <a:off x="1088136" y="2039112"/>
          <a:ext cx="10515600" cy="3960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06908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87_TF10081922_Win32" id="{66AC0917-446A-46BE-9F52-5693D6540492}" vid="{6B5A5346-71CF-4A1B-B74D-6549F6A753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275A5AD-EC1E-483F-AF0B-4636A5C229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94EF9C-37D7-43D3-8ABF-F4762A9116D8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{47ECF3AE-D836-4E2E-BB89-E81D57252B1B}tf10081922_win32</Template>
  <TotalTime>1662</TotalTime>
  <Words>1203</Words>
  <Application>Microsoft Office PowerPoint</Application>
  <PresentationFormat>Widescreen</PresentationFormat>
  <Paragraphs>87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Quire Sans Pro Light</vt:lpstr>
      <vt:lpstr>Tisa Offc Serif Pro</vt:lpstr>
      <vt:lpstr>Office Theme</vt:lpstr>
      <vt:lpstr>         Digital     transformation          in hospitality      and tourism                            Chatbot</vt:lpstr>
      <vt:lpstr>Mission statement</vt:lpstr>
      <vt:lpstr>Features</vt:lpstr>
      <vt:lpstr>Literature Review</vt:lpstr>
      <vt:lpstr>PESTEL </vt:lpstr>
      <vt:lpstr>Future policy and management options </vt:lpstr>
      <vt:lpstr>Future of digitalisations</vt:lpstr>
      <vt:lpstr>Recommendation </vt:lpstr>
      <vt:lpstr> Conclusion </vt:lpstr>
      <vt:lpstr>Thank you</vt:lpstr>
      <vt:lpstr> References List   </vt:lpstr>
      <vt:lpstr> References List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Delia Sandra Isaic</dc:creator>
  <cp:lastModifiedBy>Delia Sandra Isaic</cp:lastModifiedBy>
  <cp:revision>2</cp:revision>
  <dcterms:created xsi:type="dcterms:W3CDTF">2024-11-06T09:17:06Z</dcterms:created>
  <dcterms:modified xsi:type="dcterms:W3CDTF">2024-11-07T20:11:10Z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