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8"/>
  </p:notesMasterIdLst>
  <p:handoutMasterIdLst>
    <p:handoutMasterId r:id="rId19"/>
  </p:handoutMasterIdLst>
  <p:sldIdLst>
    <p:sldId id="1497" r:id="rId5"/>
    <p:sldId id="1514" r:id="rId6"/>
    <p:sldId id="1499" r:id="rId7"/>
    <p:sldId id="1515" r:id="rId8"/>
    <p:sldId id="1516" r:id="rId9"/>
    <p:sldId id="1500" r:id="rId10"/>
    <p:sldId id="1502" r:id="rId11"/>
    <p:sldId id="1517" r:id="rId12"/>
    <p:sldId id="1518" r:id="rId13"/>
    <p:sldId id="1511" r:id="rId14"/>
    <p:sldId id="1512" r:id="rId15"/>
    <p:sldId id="1519" r:id="rId16"/>
    <p:sldId id="152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0079" autoAdjust="0"/>
  </p:normalViewPr>
  <p:slideViewPr>
    <p:cSldViewPr snapToGrid="0">
      <p:cViewPr varScale="1">
        <p:scale>
          <a:sx n="62" d="100"/>
          <a:sy n="62" d="100"/>
        </p:scale>
        <p:origin x="10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ki short" userId="3353362941971911" providerId="LiveId" clId="{4D4A67F3-BA8A-4A6D-B21D-46334A678869}"/>
    <pc:docChg chg="modSld">
      <pc:chgData name="vikki short" userId="3353362941971911" providerId="LiveId" clId="{4D4A67F3-BA8A-4A6D-B21D-46334A678869}" dt="2026-06-18T08:11:57.045" v="0" actId="14100"/>
      <pc:docMkLst>
        <pc:docMk/>
      </pc:docMkLst>
      <pc:sldChg chg="modSp mod">
        <pc:chgData name="vikki short" userId="3353362941971911" providerId="LiveId" clId="{4D4A67F3-BA8A-4A6D-B21D-46334A678869}" dt="2026-06-18T08:11:57.045" v="0" actId="14100"/>
        <pc:sldMkLst>
          <pc:docMk/>
          <pc:sldMk cId="2002021855" sldId="1514"/>
        </pc:sldMkLst>
        <pc:spChg chg="mod">
          <ac:chgData name="vikki short" userId="3353362941971911" providerId="LiveId" clId="{4D4A67F3-BA8A-4A6D-B21D-46334A678869}" dt="2026-06-18T08:11:57.045" v="0" actId="14100"/>
          <ac:spMkLst>
            <pc:docMk/>
            <pc:sldMk cId="2002021855" sldId="1514"/>
            <ac:spMk id="2" creationId="{F31FB56E-1A01-8D29-F217-638F3BEF697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6/18/2026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9638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sv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5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>
            <a:normAutofit/>
          </a:bodyPr>
          <a:lstStyle/>
          <a:p>
            <a:r>
              <a:rPr lang="en-US" dirty="0"/>
              <a:t>Psychology in health and social care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549961F-E1F4-899E-CEF5-E3D21DF533D2}"/>
              </a:ext>
            </a:extLst>
          </p:cNvPr>
          <p:cNvSpPr txBox="1">
            <a:spLocks/>
          </p:cNvSpPr>
          <p:nvPr/>
        </p:nvSpPr>
        <p:spPr>
          <a:xfrm>
            <a:off x="1352877" y="1188603"/>
            <a:ext cx="5381881" cy="20854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None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dirty="0"/>
              <a:t>Presented by Vikki Short 2508523</a:t>
            </a:r>
          </a:p>
          <a:p>
            <a:pPr>
              <a:lnSpc>
                <a:spcPct val="100000"/>
              </a:lnSpc>
            </a:pPr>
            <a:r>
              <a:rPr lang="en-US" dirty="0"/>
              <a:t>Assessment One</a:t>
            </a:r>
          </a:p>
          <a:p>
            <a:pPr>
              <a:lnSpc>
                <a:spcPct val="100000"/>
              </a:lnSpc>
            </a:pPr>
            <a:r>
              <a:rPr lang="en-US" dirty="0"/>
              <a:t>Lecturer: Lou Wells</a:t>
            </a:r>
          </a:p>
        </p:txBody>
      </p:sp>
      <p:pic>
        <p:nvPicPr>
          <p:cNvPr id="5" name="Picture 3" descr="A close-up of a logo&#10;&#10;AI-generated content may be incorrect.">
            <a:extLst>
              <a:ext uri="{FF2B5EF4-FFF2-40B4-BE49-F238E27FC236}">
                <a16:creationId xmlns:a16="http://schemas.microsoft.com/office/drawing/2014/main" id="{862F1AE8-35CE-1626-5618-034E77A29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7130" y="163164"/>
            <a:ext cx="3914235" cy="1497586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950" y="525985"/>
            <a:ext cx="5513358" cy="3953456"/>
          </a:xfrm>
        </p:spPr>
        <p:txBody>
          <a:bodyPr/>
          <a:lstStyle/>
          <a:p>
            <a:r>
              <a:rPr lang="en-GB" b="1" dirty="0"/>
              <a:t>Understanding Isaac’s Development Through Bowlby’s Attachment Theory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9950" y="4692850"/>
            <a:ext cx="6713797" cy="3512152"/>
          </a:xfrm>
        </p:spPr>
        <p:txBody>
          <a:bodyPr>
            <a:normAutofit/>
          </a:bodyPr>
          <a:lstStyle/>
          <a:p>
            <a:r>
              <a:rPr lang="en-GB" sz="1600" dirty="0"/>
              <a:t>Trainee Early Years Support Worker | Children’s Centre, London</a:t>
            </a:r>
            <a:endParaRPr lang="en-US" sz="1600" dirty="0"/>
          </a:p>
        </p:txBody>
      </p:sp>
      <p:pic>
        <p:nvPicPr>
          <p:cNvPr id="11" name="Graphic 10" descr="Man with kid outline">
            <a:extLst>
              <a:ext uri="{FF2B5EF4-FFF2-40B4-BE49-F238E27FC236}">
                <a16:creationId xmlns:a16="http://schemas.microsoft.com/office/drawing/2014/main" id="{C7B25D24-B64A-4C61-9D44-0728F0B1A0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07312" y="525985"/>
            <a:ext cx="5922941" cy="5922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206" y="176463"/>
            <a:ext cx="9145588" cy="2134687"/>
          </a:xfrm>
        </p:spPr>
        <p:txBody>
          <a:bodyPr anchor="b"/>
          <a:lstStyle/>
          <a:p>
            <a:pPr algn="ctr"/>
            <a:r>
              <a:rPr lang="en-GB" dirty="0"/>
              <a:t>Why Attachment Theory?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A1CBF4-9700-580E-1704-06C26ACD5388}"/>
              </a:ext>
            </a:extLst>
          </p:cNvPr>
          <p:cNvSpPr txBox="1"/>
          <p:nvPr/>
        </p:nvSpPr>
        <p:spPr>
          <a:xfrm>
            <a:off x="641686" y="2791326"/>
            <a:ext cx="75718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Highly relevant to 0–5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Explains emotional security and exploration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Strong evidence base (Bowlby, 1969; Ainsworth et al., 1978)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Directly links caregiving quality to developmental outcomes</a:t>
            </a:r>
          </a:p>
        </p:txBody>
      </p:sp>
      <p:pic>
        <p:nvPicPr>
          <p:cNvPr id="5" name="Graphic 4" descr="Care outline">
            <a:extLst>
              <a:ext uri="{FF2B5EF4-FFF2-40B4-BE49-F238E27FC236}">
                <a16:creationId xmlns:a16="http://schemas.microsoft.com/office/drawing/2014/main" id="{06B2D4A4-CBDB-67EC-2BFD-8B2E3BC4D8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26710" y="2901609"/>
            <a:ext cx="3842084" cy="3842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2CC9C-AE86-D77D-2F74-8B39860A8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031" y="3052918"/>
            <a:ext cx="3721768" cy="3056257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-Secure base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-Internal working model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-Maternal sensitivity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-Separation anxiety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-Critical period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AA463-F531-1FC1-6826-167C367BDD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0104" y="502920"/>
            <a:ext cx="10565411" cy="2416743"/>
          </a:xfrm>
        </p:spPr>
        <p:txBody>
          <a:bodyPr>
            <a:normAutofit/>
          </a:bodyPr>
          <a:lstStyle/>
          <a:p>
            <a:r>
              <a:rPr lang="en-GB" sz="8000" dirty="0"/>
              <a:t>Key Concepts of</a:t>
            </a:r>
          </a:p>
          <a:p>
            <a:r>
              <a:rPr lang="en-GB" sz="8000" dirty="0"/>
              <a:t>Attachment Theory</a:t>
            </a:r>
            <a:endParaRPr lang="en-US" sz="8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8D7401-1FF2-43F8-094E-57F3B42E7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4390" y="3052918"/>
            <a:ext cx="4035988" cy="283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51BC45-CAED-BB43-A297-009708D51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Quote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897C-9D62-36E3-5DC1-154478A93E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63662" y="355505"/>
            <a:ext cx="9264676" cy="2679237"/>
          </a:xfrm>
        </p:spPr>
        <p:txBody>
          <a:bodyPr/>
          <a:lstStyle/>
          <a:p>
            <a:r>
              <a:rPr lang="en-GB" dirty="0"/>
              <a:t>Developmental Assumptions &amp; Relevance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F291ED-3B69-6AF2-2096-8C71717A368F}"/>
              </a:ext>
            </a:extLst>
          </p:cNvPr>
          <p:cNvSpPr txBox="1"/>
          <p:nvPr/>
        </p:nvSpPr>
        <p:spPr>
          <a:xfrm>
            <a:off x="757027" y="3580173"/>
            <a:ext cx="60929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-Early relationships shape long‑term wellbeing</a:t>
            </a:r>
          </a:p>
          <a:p>
            <a:endParaRPr lang="en-GB" dirty="0"/>
          </a:p>
          <a:p>
            <a:r>
              <a:rPr lang="en-GB" dirty="0"/>
              <a:t>-Consistency supports independence</a:t>
            </a:r>
          </a:p>
          <a:p>
            <a:endParaRPr lang="en-GB" dirty="0"/>
          </a:p>
          <a:p>
            <a:r>
              <a:rPr lang="en-GB" dirty="0"/>
              <a:t>-Inconsistent care → insecure attachment</a:t>
            </a:r>
          </a:p>
          <a:p>
            <a:endParaRPr lang="en-GB" dirty="0"/>
          </a:p>
          <a:p>
            <a:r>
              <a:rPr lang="en-GB" dirty="0"/>
              <a:t>-Early years settings act as protective environments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619194-BEC3-7329-6634-DFBCEDD51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3840" y="3158449"/>
            <a:ext cx="3751255" cy="3148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280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5904" y="1899203"/>
            <a:ext cx="5557948" cy="3059594"/>
          </a:xfrm>
        </p:spPr>
        <p:txBody>
          <a:bodyPr>
            <a:noAutofit/>
          </a:bodyPr>
          <a:lstStyle/>
          <a:p>
            <a:pPr algn="ctr"/>
            <a:r>
              <a:rPr lang="en-GB" sz="5400" dirty="0"/>
              <a:t>Applying Attachment Theory to Isaac</a:t>
            </a:r>
            <a:endParaRPr lang="en-US" sz="5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EDA3D-7A3B-89EE-20EE-3C5855352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9832" y="614889"/>
            <a:ext cx="3616854" cy="3974337"/>
          </a:xfrm>
          <a:ln w="85725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800" b="1" dirty="0"/>
              <a:t>Isaac’s experiences:</a:t>
            </a:r>
            <a:endParaRPr lang="en-GB" sz="1800" dirty="0"/>
          </a:p>
          <a:p>
            <a:pPr algn="ctr">
              <a:lnSpc>
                <a:spcPct val="100000"/>
              </a:lnSpc>
            </a:pPr>
            <a:r>
              <a:rPr lang="en-GB" sz="1800" dirty="0"/>
              <a:t>-Disrupted childcare</a:t>
            </a:r>
          </a:p>
          <a:p>
            <a:pPr algn="ctr">
              <a:lnSpc>
                <a:spcPct val="100000"/>
              </a:lnSpc>
            </a:pPr>
            <a:r>
              <a:rPr lang="en-GB" sz="1800" dirty="0"/>
              <a:t>-Maternal post‑natal depression</a:t>
            </a:r>
          </a:p>
          <a:p>
            <a:pPr algn="ctr">
              <a:lnSpc>
                <a:spcPct val="100000"/>
              </a:lnSpc>
            </a:pPr>
            <a:r>
              <a:rPr lang="en-GB" sz="1800" dirty="0"/>
              <a:t>-Limited social support</a:t>
            </a:r>
          </a:p>
          <a:p>
            <a:pPr algn="ctr">
              <a:lnSpc>
                <a:spcPct val="100000"/>
              </a:lnSpc>
            </a:pPr>
            <a:r>
              <a:rPr lang="en-GB" sz="1800" dirty="0"/>
              <a:t>-Recent move</a:t>
            </a:r>
          </a:p>
          <a:p>
            <a:pPr algn="ctr">
              <a:lnSpc>
                <a:spcPct val="100000"/>
              </a:lnSpc>
            </a:pPr>
            <a:r>
              <a:rPr lang="en-GB" sz="1800" dirty="0"/>
              <a:t>-Language delay</a:t>
            </a:r>
          </a:p>
          <a:p>
            <a:pPr algn="ctr">
              <a:lnSpc>
                <a:spcPct val="100000"/>
              </a:lnSpc>
            </a:pPr>
            <a:r>
              <a:rPr lang="en-GB" sz="1800" dirty="0"/>
              <a:t>-Separation distress</a:t>
            </a:r>
          </a:p>
          <a:p>
            <a:pPr algn="ctr">
              <a:lnSpc>
                <a:spcPct val="100000"/>
              </a:lnSpc>
            </a:pPr>
            <a:r>
              <a:rPr lang="en-GB" sz="1800" dirty="0"/>
              <a:t>-Withdrawn behaviour</a:t>
            </a:r>
          </a:p>
          <a:p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84363B-C99C-965A-226C-C5CA63D92543}"/>
              </a:ext>
            </a:extLst>
          </p:cNvPr>
          <p:cNvSpPr txBox="1"/>
          <p:nvPr/>
        </p:nvSpPr>
        <p:spPr>
          <a:xfrm>
            <a:off x="112295" y="4958797"/>
            <a:ext cx="8235696" cy="1477328"/>
          </a:xfrm>
          <a:prstGeom prst="rect">
            <a:avLst/>
          </a:prstGeom>
          <a:noFill/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Attachment interpretation:</a:t>
            </a:r>
            <a:endParaRPr lang="en-GB" dirty="0"/>
          </a:p>
          <a:p>
            <a:pPr algn="ctr"/>
            <a:r>
              <a:rPr lang="en-GB" dirty="0"/>
              <a:t>-Likely insecure‑anxious attachment</a:t>
            </a:r>
          </a:p>
          <a:p>
            <a:pPr algn="ctr"/>
            <a:r>
              <a:rPr lang="en-GB" dirty="0"/>
              <a:t>-Clinginess = fear of inconsistent availability</a:t>
            </a:r>
          </a:p>
          <a:p>
            <a:pPr algn="ctr"/>
            <a:r>
              <a:rPr lang="en-GB" dirty="0"/>
              <a:t>-Withdrawal = coping strategy</a:t>
            </a:r>
          </a:p>
          <a:p>
            <a:pPr algn="ctr"/>
            <a:r>
              <a:rPr lang="en-GB" dirty="0"/>
              <a:t>-Language delay linked to reduced “serve and return” (Gerhardt, 2004)</a:t>
            </a:r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004" y="153977"/>
            <a:ext cx="9145991" cy="1931497"/>
          </a:xfrm>
        </p:spPr>
        <p:txBody>
          <a:bodyPr/>
          <a:lstStyle/>
          <a:p>
            <a:pPr algn="ctr"/>
            <a:r>
              <a:rPr lang="en-GB" dirty="0"/>
              <a:t>Nature &amp; Nurture Influences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393FD5-FDD8-472B-7B47-7904BB303A15}"/>
              </a:ext>
            </a:extLst>
          </p:cNvPr>
          <p:cNvSpPr txBox="1"/>
          <p:nvPr/>
        </p:nvSpPr>
        <p:spPr>
          <a:xfrm>
            <a:off x="1427746" y="3018200"/>
            <a:ext cx="4668253" cy="2031325"/>
          </a:xfrm>
          <a:prstGeom prst="rect">
            <a:avLst/>
          </a:prstGeom>
          <a:noFill/>
          <a:ln w="762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Biological (Nature)</a:t>
            </a:r>
          </a:p>
          <a:p>
            <a:endParaRPr lang="en-GB" b="1" dirty="0"/>
          </a:p>
          <a:p>
            <a:r>
              <a:rPr lang="en-GB" dirty="0"/>
              <a:t>-Temperament</a:t>
            </a:r>
          </a:p>
          <a:p>
            <a:endParaRPr lang="en-GB" dirty="0"/>
          </a:p>
          <a:p>
            <a:r>
              <a:rPr lang="en-GB" dirty="0"/>
              <a:t>-Stress and early brain development</a:t>
            </a:r>
          </a:p>
          <a:p>
            <a:endParaRPr lang="en-GB" dirty="0"/>
          </a:p>
          <a:p>
            <a:r>
              <a:rPr lang="en-GB" dirty="0"/>
              <a:t>-Sleep and emotional regulation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821167-9626-5781-7C1A-5AB7907413A1}"/>
              </a:ext>
            </a:extLst>
          </p:cNvPr>
          <p:cNvSpPr txBox="1"/>
          <p:nvPr/>
        </p:nvSpPr>
        <p:spPr>
          <a:xfrm>
            <a:off x="6562216" y="2741200"/>
            <a:ext cx="3898232" cy="2585323"/>
          </a:xfrm>
          <a:prstGeom prst="rect">
            <a:avLst/>
          </a:prstGeom>
          <a:noFill/>
          <a:ln w="762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Environmental (Nurture)</a:t>
            </a:r>
          </a:p>
          <a:p>
            <a:endParaRPr lang="en-GB" b="1" dirty="0"/>
          </a:p>
          <a:p>
            <a:r>
              <a:rPr lang="en-GB" dirty="0"/>
              <a:t>-Maternal depression</a:t>
            </a:r>
          </a:p>
          <a:p>
            <a:endParaRPr lang="en-GB" dirty="0"/>
          </a:p>
          <a:p>
            <a:r>
              <a:rPr lang="en-GB" dirty="0"/>
              <a:t>-Limited social interaction</a:t>
            </a:r>
          </a:p>
          <a:p>
            <a:endParaRPr lang="en-GB" dirty="0"/>
          </a:p>
          <a:p>
            <a:r>
              <a:rPr lang="en-GB" dirty="0"/>
              <a:t>-Disrupted childcare</a:t>
            </a:r>
          </a:p>
          <a:p>
            <a:endParaRPr lang="en-GB" dirty="0"/>
          </a:p>
          <a:p>
            <a:r>
              <a:rPr lang="en-GB" dirty="0"/>
              <a:t>-Recent move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9D8C9B-B0FD-EEDF-7A12-D9044D4509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26" t="47829" r="10789" b="15382"/>
          <a:stretch>
            <a:fillRect/>
          </a:stretch>
        </p:blipFill>
        <p:spPr>
          <a:xfrm>
            <a:off x="978568" y="5581622"/>
            <a:ext cx="9897979" cy="1122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425" y="341920"/>
            <a:ext cx="10464801" cy="1132258"/>
          </a:xfrm>
        </p:spPr>
        <p:txBody>
          <a:bodyPr/>
          <a:lstStyle/>
          <a:p>
            <a:pPr algn="ctr"/>
            <a:r>
              <a:rPr lang="en-GB" dirty="0"/>
              <a:t>Strengths &amp; Usefulness in Early Years Practice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51B542-20A8-44C5-B0C9-C75A18BAE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4" y="2367643"/>
            <a:ext cx="5427612" cy="3583053"/>
          </a:xfrm>
        </p:spPr>
        <p:txBody>
          <a:bodyPr/>
          <a:lstStyle/>
          <a:p>
            <a:r>
              <a:rPr lang="en-GB" sz="1800" dirty="0"/>
              <a:t>Strong evidence base</a:t>
            </a:r>
          </a:p>
          <a:p>
            <a:r>
              <a:rPr lang="en-GB" sz="1800" dirty="0"/>
              <a:t>Explains emotional and social development</a:t>
            </a:r>
          </a:p>
          <a:p>
            <a:r>
              <a:rPr lang="en-GB" sz="1800" dirty="0"/>
              <a:t>Supports early identification (Howe, 2011)</a:t>
            </a:r>
          </a:p>
          <a:p>
            <a:r>
              <a:rPr lang="en-GB" sz="1800" dirty="0"/>
              <a:t>Underpins EYFS key person approach</a:t>
            </a:r>
          </a:p>
          <a:p>
            <a:r>
              <a:rPr lang="en-GB" sz="1800" dirty="0"/>
              <a:t>Guides relational practice</a:t>
            </a:r>
          </a:p>
          <a:p>
            <a:r>
              <a:rPr lang="en-GB" sz="1800" dirty="0"/>
              <a:t>Supports parent–child interventions</a:t>
            </a:r>
          </a:p>
          <a:p>
            <a:endParaRPr lang="en-GB" dirty="0"/>
          </a:p>
        </p:txBody>
      </p:sp>
      <p:pic>
        <p:nvPicPr>
          <p:cNvPr id="6" name="Picture 5" descr="Side profile of child with curly hair, wearing hooded top, with head turned and smiling">
            <a:extLst>
              <a:ext uri="{FF2B5EF4-FFF2-40B4-BE49-F238E27FC236}">
                <a16:creationId xmlns:a16="http://schemas.microsoft.com/office/drawing/2014/main" id="{7882E668-408A-BF05-035F-FEE9272AE1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025" y="2267380"/>
            <a:ext cx="4692317" cy="3128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37C75-23C9-17A3-16B6-ECD423E57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8723" y="2644198"/>
            <a:ext cx="5377173" cy="2828676"/>
          </a:xfrm>
          <a:ln w="50800">
            <a:solidFill>
              <a:schemeClr val="accent4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-Mother‑centric bias (Lamb, 2012)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-Cultural bias (Rothbaum et al., 2000)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-Risk of blaming parents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-Overemphasis on early years (Rutter, 2012)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-Does not fully explain language delay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B8CF-9E22-6779-27CB-25347B9558F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32215" y="328754"/>
            <a:ext cx="8593017" cy="925286"/>
          </a:xfrm>
        </p:spPr>
        <p:txBody>
          <a:bodyPr>
            <a:noAutofit/>
          </a:bodyPr>
          <a:lstStyle/>
          <a:p>
            <a:r>
              <a:rPr lang="en-GB" dirty="0"/>
              <a:t>Limitations &amp; Criticisms</a:t>
            </a:r>
            <a:endParaRPr lang="en-US" dirty="0"/>
          </a:p>
        </p:txBody>
      </p:sp>
      <p:pic>
        <p:nvPicPr>
          <p:cNvPr id="5" name="Picture 4" descr="Scales of justice on blue background">
            <a:extLst>
              <a:ext uri="{FF2B5EF4-FFF2-40B4-BE49-F238E27FC236}">
                <a16:creationId xmlns:a16="http://schemas.microsoft.com/office/drawing/2014/main" id="{D1CA4758-2995-7FBF-2A43-298A6D60EE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877" y="2358816"/>
            <a:ext cx="5377174" cy="3584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77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152" y="643392"/>
            <a:ext cx="7014009" cy="1870337"/>
          </a:xfrm>
        </p:spPr>
        <p:txBody>
          <a:bodyPr/>
          <a:lstStyle/>
          <a:p>
            <a:r>
              <a:rPr lang="en-GB" dirty="0"/>
              <a:t>Cultural, Social &amp; Contextual Considerations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EE18F-CF72-C06C-3020-B9FA4DEAB72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38365" y="3295938"/>
            <a:ext cx="4702603" cy="338345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b="1" dirty="0"/>
              <a:t>Cultural</a:t>
            </a:r>
          </a:p>
          <a:p>
            <a:pPr>
              <a:lnSpc>
                <a:spcPct val="200000"/>
              </a:lnSpc>
            </a:pPr>
            <a:r>
              <a:rPr lang="en-GB" dirty="0"/>
              <a:t>-Different norms around independence</a:t>
            </a:r>
          </a:p>
          <a:p>
            <a:pPr>
              <a:lnSpc>
                <a:spcPct val="200000"/>
              </a:lnSpc>
            </a:pPr>
            <a:r>
              <a:rPr lang="en-GB" dirty="0"/>
              <a:t>-Extended family caregiving</a:t>
            </a:r>
          </a:p>
          <a:p>
            <a:pPr>
              <a:lnSpc>
                <a:spcPct val="200000"/>
              </a:lnSpc>
            </a:pPr>
            <a:r>
              <a:rPr lang="en-GB" dirty="0"/>
              <a:t>-Variation in emotional expression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10FE65-5177-E317-E274-ECAA7B133CFE}"/>
              </a:ext>
            </a:extLst>
          </p:cNvPr>
          <p:cNvSpPr txBox="1"/>
          <p:nvPr/>
        </p:nvSpPr>
        <p:spPr>
          <a:xfrm>
            <a:off x="6096000" y="3593436"/>
            <a:ext cx="5422232" cy="2788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b="1" dirty="0"/>
              <a:t>Social &amp; Contextual</a:t>
            </a:r>
          </a:p>
          <a:p>
            <a:pPr>
              <a:lnSpc>
                <a:spcPct val="200000"/>
              </a:lnSpc>
            </a:pPr>
            <a:r>
              <a:rPr lang="en-GB" dirty="0"/>
              <a:t>-Migration stress</a:t>
            </a:r>
          </a:p>
          <a:p>
            <a:pPr>
              <a:lnSpc>
                <a:spcPct val="200000"/>
              </a:lnSpc>
            </a:pPr>
            <a:r>
              <a:rPr lang="en-GB" dirty="0"/>
              <a:t>-Housing instability</a:t>
            </a:r>
          </a:p>
          <a:p>
            <a:pPr>
              <a:lnSpc>
                <a:spcPct val="200000"/>
              </a:lnSpc>
            </a:pPr>
            <a:r>
              <a:rPr lang="en-GB" dirty="0"/>
              <a:t>-Social isolation</a:t>
            </a:r>
          </a:p>
          <a:p>
            <a:pPr>
              <a:lnSpc>
                <a:spcPct val="200000"/>
              </a:lnSpc>
            </a:pPr>
            <a:r>
              <a:rPr lang="en-GB" dirty="0"/>
              <a:t>-Economic pressures</a:t>
            </a:r>
          </a:p>
        </p:txBody>
      </p:sp>
      <p:pic>
        <p:nvPicPr>
          <p:cNvPr id="6" name="Picture 5" descr="Women holding hands">
            <a:extLst>
              <a:ext uri="{FF2B5EF4-FFF2-40B4-BE49-F238E27FC236}">
                <a16:creationId xmlns:a16="http://schemas.microsoft.com/office/drawing/2014/main" id="{7A05A3AC-9EF6-8FA9-7BA5-2C5746F7AC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6152" y="261522"/>
            <a:ext cx="4412080" cy="263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2927" y="93504"/>
            <a:ext cx="11721565" cy="1219363"/>
          </a:xfrm>
        </p:spPr>
        <p:txBody>
          <a:bodyPr/>
          <a:lstStyle/>
          <a:p>
            <a:r>
              <a:rPr lang="en-GB" dirty="0"/>
              <a:t>Theory  Informed Support Plan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9165E1-2EBE-460F-5AF3-8682D6D92336}"/>
              </a:ext>
            </a:extLst>
          </p:cNvPr>
          <p:cNvSpPr txBox="1"/>
          <p:nvPr/>
        </p:nvSpPr>
        <p:spPr>
          <a:xfrm>
            <a:off x="7924799" y="1473908"/>
            <a:ext cx="3785937" cy="1754326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Play &amp; Language Support</a:t>
            </a:r>
          </a:p>
          <a:p>
            <a:endParaRPr lang="en-GB" b="1" dirty="0"/>
          </a:p>
          <a:p>
            <a:r>
              <a:rPr lang="en-GB" dirty="0"/>
              <a:t>-Small‑group play</a:t>
            </a:r>
          </a:p>
          <a:p>
            <a:r>
              <a:rPr lang="en-GB" dirty="0"/>
              <a:t>-Commenting and modelling</a:t>
            </a:r>
          </a:p>
          <a:p>
            <a:r>
              <a:rPr lang="en-GB" dirty="0"/>
              <a:t>-Storytelling and singing</a:t>
            </a:r>
          </a:p>
          <a:p>
            <a:r>
              <a:rPr lang="en-GB" dirty="0"/>
              <a:t>-SALT referral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048BDB-B571-45D1-6D72-C4119ACCD35D}"/>
              </a:ext>
            </a:extLst>
          </p:cNvPr>
          <p:cNvSpPr txBox="1"/>
          <p:nvPr/>
        </p:nvSpPr>
        <p:spPr>
          <a:xfrm>
            <a:off x="506344" y="4858518"/>
            <a:ext cx="4748463" cy="1477328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Parental Support</a:t>
            </a:r>
          </a:p>
          <a:p>
            <a:r>
              <a:rPr lang="en-GB" dirty="0"/>
              <a:t>-Non‑judgemental partnership</a:t>
            </a:r>
          </a:p>
          <a:p>
            <a:r>
              <a:rPr lang="en-GB" dirty="0"/>
              <a:t>-Modelling “serve and return”</a:t>
            </a:r>
          </a:p>
          <a:p>
            <a:r>
              <a:rPr lang="en-GB" dirty="0"/>
              <a:t>-Mental health signposting</a:t>
            </a:r>
          </a:p>
          <a:p>
            <a:r>
              <a:rPr lang="en-GB" dirty="0"/>
              <a:t>-Parent groups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DC2357-3B04-AE9B-098A-B99F8D66938F}"/>
              </a:ext>
            </a:extLst>
          </p:cNvPr>
          <p:cNvSpPr txBox="1"/>
          <p:nvPr/>
        </p:nvSpPr>
        <p:spPr>
          <a:xfrm>
            <a:off x="6962273" y="4875680"/>
            <a:ext cx="4748463" cy="1477328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Multi‑Agency Collaboration</a:t>
            </a:r>
          </a:p>
          <a:p>
            <a:endParaRPr lang="en-GB" b="1" dirty="0"/>
          </a:p>
          <a:p>
            <a:r>
              <a:rPr lang="en-GB" dirty="0"/>
              <a:t>-HV, GP, SALT, early help</a:t>
            </a:r>
          </a:p>
          <a:p>
            <a:r>
              <a:rPr lang="en-GB" dirty="0"/>
              <a:t>-Shared goals</a:t>
            </a:r>
          </a:p>
          <a:p>
            <a:r>
              <a:rPr lang="en-GB" dirty="0"/>
              <a:t>-Transition planning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FF3FA0-DAD8-9384-620B-CB8DD48E87C7}"/>
              </a:ext>
            </a:extLst>
          </p:cNvPr>
          <p:cNvSpPr txBox="1"/>
          <p:nvPr/>
        </p:nvSpPr>
        <p:spPr>
          <a:xfrm>
            <a:off x="506344" y="1473908"/>
            <a:ext cx="3902434" cy="1754326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Attachment-Based Approaches</a:t>
            </a:r>
          </a:p>
          <a:p>
            <a:endParaRPr lang="en-GB" dirty="0"/>
          </a:p>
          <a:p>
            <a:r>
              <a:rPr lang="en-GB" dirty="0"/>
              <a:t>-Consistent key person</a:t>
            </a:r>
          </a:p>
          <a:p>
            <a:r>
              <a:rPr lang="en-GB" dirty="0"/>
              <a:t>-Predictable Routines</a:t>
            </a:r>
          </a:p>
          <a:p>
            <a:r>
              <a:rPr lang="en-GB" dirty="0"/>
              <a:t>-Gradual separations</a:t>
            </a:r>
          </a:p>
          <a:p>
            <a:r>
              <a:rPr lang="en-GB" dirty="0"/>
              <a:t>-Emotion coaching</a:t>
            </a:r>
          </a:p>
        </p:txBody>
      </p:sp>
      <p:pic>
        <p:nvPicPr>
          <p:cNvPr id="13" name="Picture 12" descr="Aerial Venn diagram with people">
            <a:extLst>
              <a:ext uri="{FF2B5EF4-FFF2-40B4-BE49-F238E27FC236}">
                <a16:creationId xmlns:a16="http://schemas.microsoft.com/office/drawing/2014/main" id="{7155FDB4-59C8-35CB-3BC8-94D44709B4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7026" y="2351071"/>
            <a:ext cx="3399525" cy="2265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15141-467B-DF24-04E4-0BB2F83AAB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51164" y="1082843"/>
            <a:ext cx="4574803" cy="834896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D69AB-B18A-B4D2-602B-D05672D672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27506" y="2158939"/>
            <a:ext cx="4398461" cy="361621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-Isaac’s behaviours reflect understandable responses to early stress</a:t>
            </a:r>
          </a:p>
          <a:p>
            <a:r>
              <a:rPr lang="en-GB" dirty="0"/>
              <a:t>-Attachment theory provides a strong framework</a:t>
            </a:r>
          </a:p>
          <a:p>
            <a:r>
              <a:rPr lang="en-GB" dirty="0"/>
              <a:t>-A relational, multi‑agency plan supports both Isaac and his mother</a:t>
            </a:r>
          </a:p>
          <a:p>
            <a:r>
              <a:rPr lang="en-GB" dirty="0"/>
              <a:t>-Early intervention strengthens emotional security and language development</a:t>
            </a:r>
          </a:p>
          <a:p>
            <a:endParaRPr lang="en-GB" dirty="0"/>
          </a:p>
        </p:txBody>
      </p:sp>
      <p:pic>
        <p:nvPicPr>
          <p:cNvPr id="6" name="Picture Placeholder 5" descr="Baby and child playing with blocks">
            <a:extLst>
              <a:ext uri="{FF2B5EF4-FFF2-40B4-BE49-F238E27FC236}">
                <a16:creationId xmlns:a16="http://schemas.microsoft.com/office/drawing/2014/main" id="{953932A0-77F7-EC3F-7CAD-A544AEB28C1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19" r="1411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070421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448B-2F98-0F08-FC82-47D6E8B2D4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334" y="449179"/>
            <a:ext cx="5938381" cy="834896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19D43E-5540-944B-E0A2-04EA4CBE07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517" y="1427747"/>
            <a:ext cx="11085094" cy="4981074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Ainsworth,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Waters, E. and Wall, S. (1978)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Vol. 1. Attachment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Hogarth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Gerhardt, S. (2004)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Why love matters: How affection shapes a baby’s brain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Howe, D. (2011)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Attachment across the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lifecourse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: A brief introduction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Basingstoke: Palgrave Macmillan.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Lamb, M. (2012) ‘Mothers, fathers, families, and circumstances: Factors affecting children’s adjustment’,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Applied Developmental 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16(2), pp. 98–111.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Rothbaum, F., Weisz, J., Pott, M., Miyake, K. and Morelli, G. (2000) ‘Attachment and culture: Security in the United States and Japan’,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55(10), pp. 1093–1104.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Rutter, M. (2012) ‘Resilience as a dynamic concept’,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Development and Psychopathology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24(2), pp. 335–344.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76452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{097C10A3-811C-4D5C-9B37-532F5699922F}f4c2fa09-5552-4190-875c-1979579583e2-TFc553d604-a3b6-4c52-b2ed-3a769335c0fd_win32</Template>
  <TotalTime>141</TotalTime>
  <Words>691</Words>
  <Application>Microsoft Office PowerPoint</Application>
  <PresentationFormat>Widescreen</PresentationFormat>
  <Paragraphs>113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Lora</vt:lpstr>
      <vt:lpstr>Playfair Display Black</vt:lpstr>
      <vt:lpstr>Poppins Light</vt:lpstr>
      <vt:lpstr>Gradient Circle</vt:lpstr>
      <vt:lpstr>Psychology in health and social care</vt:lpstr>
      <vt:lpstr>Understanding Isaac’s Development Through Bowlby’s Attachment Theory </vt:lpstr>
      <vt:lpstr>Why Attachment Theory?</vt:lpstr>
      <vt:lpstr>-Secure base  -Internal working model  -Maternal sensitivity  -Separation anxiety  -Critical period </vt:lpstr>
      <vt:lpstr>Quote</vt:lpstr>
      <vt:lpstr>Applying Attachment Theory to Isaac</vt:lpstr>
      <vt:lpstr>Nature &amp; Nurture Influences</vt:lpstr>
      <vt:lpstr>Strengths &amp; Usefulness in Early Years Practice</vt:lpstr>
      <vt:lpstr>-Mother‑centric bias (Lamb, 2012)  -Cultural bias (Rothbaum et al., 2000)  -Risk of blaming parents  -Overemphasis on early years (Rutter, 2012)  -Does not fully explain language delay </vt:lpstr>
      <vt:lpstr>Cultural, Social &amp; Contextual Considerations</vt:lpstr>
      <vt:lpstr>Theory  Informed Support Plan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vikki short</dc:creator>
  <cp:lastModifiedBy>vikki short</cp:lastModifiedBy>
  <cp:revision>1</cp:revision>
  <dcterms:created xsi:type="dcterms:W3CDTF">2026-06-17T19:12:17Z</dcterms:created>
  <dcterms:modified xsi:type="dcterms:W3CDTF">2026-06-18T08:12:07Z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