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8" r:id="rId1"/>
  </p:sldMasterIdLst>
  <p:notesMasterIdLst>
    <p:notesMasterId r:id="rId16"/>
  </p:notesMasterIdLst>
  <p:sldIdLst>
    <p:sldId id="256" r:id="rId2"/>
    <p:sldId id="269" r:id="rId3"/>
    <p:sldId id="257" r:id="rId4"/>
    <p:sldId id="258" r:id="rId5"/>
    <p:sldId id="259" r:id="rId6"/>
    <p:sldId id="26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2000" autoAdjust="0"/>
    <p:restoredTop sz="67145" autoAdjust="0"/>
  </p:normalViewPr>
  <p:slideViewPr>
    <p:cSldViewPr snapToGrid="0">
      <p:cViewPr varScale="1">
        <p:scale>
          <a:sx n="46" d="100"/>
          <a:sy n="46" d="100"/>
        </p:scale>
        <p:origin x="1782" y="4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21"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ristine holtere" userId="7b8a07ee60957f91" providerId="LiveId" clId="{ABA2CA7B-F276-4ACB-8B28-1D283A4F48E9}"/>
    <pc:docChg chg="custSel modSld">
      <pc:chgData name="kristine holtere" userId="7b8a07ee60957f91" providerId="LiveId" clId="{ABA2CA7B-F276-4ACB-8B28-1D283A4F48E9}" dt="2023-05-30T13:03:23.446" v="65" actId="20577"/>
      <pc:docMkLst>
        <pc:docMk/>
      </pc:docMkLst>
      <pc:sldChg chg="modSp mod">
        <pc:chgData name="kristine holtere" userId="7b8a07ee60957f91" providerId="LiveId" clId="{ABA2CA7B-F276-4ACB-8B28-1D283A4F48E9}" dt="2023-05-30T13:03:23.446" v="65" actId="20577"/>
        <pc:sldMkLst>
          <pc:docMk/>
          <pc:sldMk cId="4270844514" sldId="256"/>
        </pc:sldMkLst>
        <pc:spChg chg="mod">
          <ac:chgData name="kristine holtere" userId="7b8a07ee60957f91" providerId="LiveId" clId="{ABA2CA7B-F276-4ACB-8B28-1D283A4F48E9}" dt="2023-05-30T13:03:23.446" v="65" actId="20577"/>
          <ac:spMkLst>
            <pc:docMk/>
            <pc:sldMk cId="4270844514" sldId="256"/>
            <ac:spMk id="3"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376C6D-6CAE-44FA-BDC9-E7D0CFA4A624}" type="datetimeFigureOut">
              <a:rPr lang="en-IN" smtClean="0"/>
              <a:t>30-05-2023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524CF15-C9D7-4918-AC7B-E969E0BF2C35}" type="slidenum">
              <a:rPr lang="en-IN" smtClean="0"/>
              <a:t>‹#›</a:t>
            </a:fld>
            <a:endParaRPr lang="en-IN"/>
          </a:p>
        </p:txBody>
      </p:sp>
    </p:spTree>
    <p:extLst>
      <p:ext uri="{BB962C8B-B14F-4D97-AF65-F5344CB8AC3E}">
        <p14:creationId xmlns:p14="http://schemas.microsoft.com/office/powerpoint/2010/main" val="392287793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a:solidFill>
                  <a:schemeClr val="tx1"/>
                </a:solidFill>
                <a:effectLst/>
                <a:latin typeface="+mn-lt"/>
                <a:ea typeface="+mn-ea"/>
                <a:cs typeface="+mn-cs"/>
              </a:rPr>
              <a:t>Marriott International is the largest hotel chain in the world and is a multinational organisation that is American Based. The organisation is operating in the hospitality industry and is having hotel chains and restaurants. Moreover, it has 31 brands with more than 8500 properties and is having a huge global presence. </a:t>
            </a:r>
            <a:endParaRPr lang="en-IN" b="0" dirty="0">
              <a:effectLst/>
            </a:endParaRPr>
          </a:p>
          <a:p>
            <a:pPr algn="just"/>
            <a:br>
              <a:rPr lang="en-IN" dirty="0"/>
            </a:b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3</a:t>
            </a:fld>
            <a:endParaRPr lang="en-IN"/>
          </a:p>
        </p:txBody>
      </p:sp>
    </p:spTree>
    <p:extLst>
      <p:ext uri="{BB962C8B-B14F-4D97-AF65-F5344CB8AC3E}">
        <p14:creationId xmlns:p14="http://schemas.microsoft.com/office/powerpoint/2010/main" val="360938262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a:solidFill>
                  <a:schemeClr val="tx1"/>
                </a:solidFill>
                <a:effectLst/>
                <a:latin typeface="+mn-lt"/>
                <a:ea typeface="+mn-ea"/>
                <a:cs typeface="+mn-cs"/>
              </a:rPr>
              <a:t>As per the consideration of the segmentation, it can be effectively identified with the help of geographic segmentation and behavioural segmentation. As per the geographic segmentation, the organisation operates in 138 countries and behavioural segmentation states that organisations offer quality and luxury service to the customers (</a:t>
            </a:r>
            <a:r>
              <a:rPr lang="en-IN" dirty="0"/>
              <a:t>Liu, J., et al., 2019)</a:t>
            </a:r>
            <a:r>
              <a:rPr lang="en-IN" sz="1200" b="0" i="0" u="none" strike="noStrike" kern="1200" dirty="0">
                <a:solidFill>
                  <a:schemeClr val="tx1"/>
                </a:solidFill>
                <a:effectLst/>
                <a:latin typeface="+mn-lt"/>
                <a:ea typeface="+mn-ea"/>
                <a:cs typeface="+mn-cs"/>
              </a:rPr>
              <a:t>. </a:t>
            </a:r>
            <a:endParaRPr lang="en-IN" b="0" dirty="0">
              <a:effectLst/>
            </a:endParaRPr>
          </a:p>
          <a:p>
            <a:pPr algn="just"/>
            <a:br>
              <a:rPr lang="en-IN" dirty="0"/>
            </a:b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4</a:t>
            </a:fld>
            <a:endParaRPr lang="en-IN"/>
          </a:p>
        </p:txBody>
      </p:sp>
    </p:spTree>
    <p:extLst>
      <p:ext uri="{BB962C8B-B14F-4D97-AF65-F5344CB8AC3E}">
        <p14:creationId xmlns:p14="http://schemas.microsoft.com/office/powerpoint/2010/main" val="38682931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With the help of this consideration, Marriott International has effectively identified its target market and targets luxury travellers. Moreover, with the help of quality and luxury services, the organisation has effectively positioned its brand in the market(</a:t>
            </a:r>
            <a:r>
              <a:rPr lang="en-IN" dirty="0" err="1"/>
              <a:t>Saqib</a:t>
            </a:r>
            <a:r>
              <a:rPr lang="en-IN" dirty="0"/>
              <a:t>, N., 2020)</a:t>
            </a:r>
            <a:r>
              <a:rPr lang="en-IN"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5</a:t>
            </a:fld>
            <a:endParaRPr lang="en-IN"/>
          </a:p>
        </p:txBody>
      </p:sp>
    </p:spTree>
    <p:extLst>
      <p:ext uri="{BB962C8B-B14F-4D97-AF65-F5344CB8AC3E}">
        <p14:creationId xmlns:p14="http://schemas.microsoft.com/office/powerpoint/2010/main" val="19257064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rtl="0"/>
            <a:r>
              <a:rPr lang="en-IN" sz="1200" b="0" i="0" u="none" strike="noStrike" kern="1200" dirty="0">
                <a:solidFill>
                  <a:schemeClr val="tx1"/>
                </a:solidFill>
                <a:effectLst/>
                <a:latin typeface="+mn-lt"/>
                <a:ea typeface="+mn-ea"/>
                <a:cs typeface="+mn-cs"/>
              </a:rPr>
              <a:t>As per the consideration of the nature of the guest services and facilities provided by Marriott International, it offers a luxury experience and premium-class service (</a:t>
            </a:r>
            <a:r>
              <a:rPr lang="en-IN" dirty="0"/>
              <a:t>Sousa, B.M. &amp;</a:t>
            </a:r>
            <a:r>
              <a:rPr lang="en-IN" baseline="0" dirty="0"/>
              <a:t> </a:t>
            </a:r>
            <a:r>
              <a:rPr lang="en-IN" dirty="0" err="1"/>
              <a:t>Alves</a:t>
            </a:r>
            <a:r>
              <a:rPr lang="en-IN" dirty="0"/>
              <a:t>, G.M., 2019)</a:t>
            </a:r>
            <a:r>
              <a:rPr lang="en-IN" sz="1200" b="0" i="0" u="none" strike="noStrike" kern="1200" dirty="0">
                <a:solidFill>
                  <a:schemeClr val="tx1"/>
                </a:solidFill>
                <a:effectLst/>
                <a:latin typeface="+mn-lt"/>
                <a:ea typeface="+mn-ea"/>
                <a:cs typeface="+mn-cs"/>
              </a:rPr>
              <a:t>. Moreover, with the help of these services, it resulted in a positive scope for the organisation and thus, is the largest hotel chain in the world with a great global presence (</a:t>
            </a:r>
            <a:r>
              <a:rPr lang="en-IN" dirty="0"/>
              <a:t>Xiao, L. &amp;</a:t>
            </a:r>
            <a:r>
              <a:rPr lang="en-IN" baseline="0" dirty="0"/>
              <a:t> </a:t>
            </a:r>
            <a:r>
              <a:rPr lang="en-IN" dirty="0"/>
              <a:t>Kumar, V., 2021)</a:t>
            </a:r>
            <a:r>
              <a:rPr lang="en-IN" sz="1200" b="0" i="0" u="none" strike="noStrike" kern="1200" dirty="0">
                <a:solidFill>
                  <a:schemeClr val="tx1"/>
                </a:solidFill>
                <a:effectLst/>
                <a:latin typeface="+mn-lt"/>
                <a:ea typeface="+mn-ea"/>
                <a:cs typeface="+mn-cs"/>
              </a:rPr>
              <a:t>. </a:t>
            </a:r>
            <a:endParaRPr lang="en-IN" b="0" dirty="0">
              <a:effectLst/>
            </a:endParaRPr>
          </a:p>
          <a:p>
            <a:pPr algn="just"/>
            <a:br>
              <a:rPr lang="en-IN" dirty="0"/>
            </a:br>
            <a:endParaRPr lang="en-IN" b="1" dirty="0"/>
          </a:p>
        </p:txBody>
      </p:sp>
      <p:sp>
        <p:nvSpPr>
          <p:cNvPr id="4" name="Slide Number Placeholder 3"/>
          <p:cNvSpPr>
            <a:spLocks noGrp="1"/>
          </p:cNvSpPr>
          <p:nvPr>
            <p:ph type="sldNum" sz="quarter" idx="10"/>
          </p:nvPr>
        </p:nvSpPr>
        <p:spPr/>
        <p:txBody>
          <a:bodyPr/>
          <a:lstStyle/>
          <a:p>
            <a:fld id="{C524CF15-C9D7-4918-AC7B-E969E0BF2C35}" type="slidenum">
              <a:rPr lang="en-IN" smtClean="0"/>
              <a:t>6</a:t>
            </a:fld>
            <a:endParaRPr lang="en-IN"/>
          </a:p>
        </p:txBody>
      </p:sp>
    </p:spTree>
    <p:extLst>
      <p:ext uri="{BB962C8B-B14F-4D97-AF65-F5344CB8AC3E}">
        <p14:creationId xmlns:p14="http://schemas.microsoft.com/office/powerpoint/2010/main" val="18968186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With consideration of the role of the services and facilities, it resulted in developing a brand reputation in the market, helped in market expansion, and also resulted in becoming the largest hotel chain in the world (</a:t>
            </a:r>
            <a:r>
              <a:rPr lang="en-IN" dirty="0" err="1"/>
              <a:t>Mahr</a:t>
            </a:r>
            <a:r>
              <a:rPr lang="en-IN" dirty="0"/>
              <a:t>, D., et al.,</a:t>
            </a:r>
            <a:r>
              <a:rPr lang="en-IN" baseline="0" dirty="0"/>
              <a:t> 2019)</a:t>
            </a:r>
            <a:r>
              <a:rPr lang="en-IN"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7</a:t>
            </a:fld>
            <a:endParaRPr lang="en-IN"/>
          </a:p>
        </p:txBody>
      </p:sp>
    </p:spTree>
    <p:extLst>
      <p:ext uri="{BB962C8B-B14F-4D97-AF65-F5344CB8AC3E}">
        <p14:creationId xmlns:p14="http://schemas.microsoft.com/office/powerpoint/2010/main" val="241239807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As per the consideration of the role of guest services, it focuses on offering valuable services to the customers,  ensuring a positive customer experience, and addressing customer queries (</a:t>
            </a:r>
            <a:r>
              <a:rPr lang="en-IN" dirty="0" err="1"/>
              <a:t>Demir</a:t>
            </a:r>
            <a:r>
              <a:rPr lang="en-IN" dirty="0"/>
              <a:t>, M., et al., 2021)</a:t>
            </a:r>
            <a:r>
              <a:rPr lang="en-IN"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8</a:t>
            </a:fld>
            <a:endParaRPr lang="en-IN"/>
          </a:p>
        </p:txBody>
      </p:sp>
    </p:spTree>
    <p:extLst>
      <p:ext uri="{BB962C8B-B14F-4D97-AF65-F5344CB8AC3E}">
        <p14:creationId xmlns:p14="http://schemas.microsoft.com/office/powerpoint/2010/main" val="208165663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With consideration of the function related to guest service, it deals with welcoming and greeting customers, reservation and booking of the customers for accommodation, communicating and coordinating with the customers, and also deals with the aspect of customer service (</a:t>
            </a:r>
            <a:r>
              <a:rPr lang="en-IN" dirty="0"/>
              <a:t>Choi, Y., et al.,</a:t>
            </a:r>
            <a:r>
              <a:rPr lang="en-IN" baseline="0" dirty="0"/>
              <a:t> 2020)</a:t>
            </a:r>
            <a:r>
              <a:rPr lang="en-IN" sz="1200" b="0" i="0" u="none" strike="noStrike" kern="1200" dirty="0">
                <a:solidFill>
                  <a:schemeClr val="tx1"/>
                </a:solidFill>
                <a:effectLst/>
                <a:latin typeface="+mn-lt"/>
                <a:ea typeface="+mn-ea"/>
                <a:cs typeface="+mn-cs"/>
              </a:rPr>
              <a:t>. </a:t>
            </a: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9</a:t>
            </a:fld>
            <a:endParaRPr lang="en-IN"/>
          </a:p>
        </p:txBody>
      </p:sp>
    </p:spTree>
    <p:extLst>
      <p:ext uri="{BB962C8B-B14F-4D97-AF65-F5344CB8AC3E}">
        <p14:creationId xmlns:p14="http://schemas.microsoft.com/office/powerpoint/2010/main" val="30119240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The hospitality industry is associated with a number of important aspects. The major importance of the industry is that it is a major contributor to the country’s GDP, leads to job creation, promotes the country’s diversity, and also helps in facilitating international trade (</a:t>
            </a:r>
            <a:r>
              <a:rPr lang="en-IN" dirty="0" err="1"/>
              <a:t>Koc</a:t>
            </a:r>
            <a:r>
              <a:rPr lang="en-IN" dirty="0"/>
              <a:t>, E., 2019)</a:t>
            </a:r>
            <a:r>
              <a:rPr lang="en-IN"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10</a:t>
            </a:fld>
            <a:endParaRPr lang="en-IN"/>
          </a:p>
        </p:txBody>
      </p:sp>
    </p:spTree>
    <p:extLst>
      <p:ext uri="{BB962C8B-B14F-4D97-AF65-F5344CB8AC3E}">
        <p14:creationId xmlns:p14="http://schemas.microsoft.com/office/powerpoint/2010/main" val="33320479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Hotels can undertake various measures to meet expectations (</a:t>
            </a:r>
            <a:r>
              <a:rPr lang="en-IN" dirty="0" err="1"/>
              <a:t>Freitas</a:t>
            </a:r>
            <a:r>
              <a:rPr lang="en-IN" dirty="0"/>
              <a:t>, B.D.A.</a:t>
            </a:r>
            <a:r>
              <a:rPr lang="en-IN" baseline="0" dirty="0"/>
              <a:t> &amp;</a:t>
            </a:r>
            <a:r>
              <a:rPr lang="en-IN" dirty="0"/>
              <a:t> </a:t>
            </a:r>
            <a:r>
              <a:rPr lang="en-IN" dirty="0" err="1"/>
              <a:t>Correia</a:t>
            </a:r>
            <a:r>
              <a:rPr lang="en-IN" dirty="0"/>
              <a:t>, P., 2019)</a:t>
            </a:r>
            <a:r>
              <a:rPr lang="en-IN" sz="1200" b="0" i="0" u="none" strike="noStrike" kern="1200" dirty="0">
                <a:solidFill>
                  <a:schemeClr val="tx1"/>
                </a:solidFill>
                <a:effectLst/>
                <a:latin typeface="+mn-lt"/>
                <a:ea typeface="+mn-ea"/>
                <a:cs typeface="+mn-cs"/>
              </a:rPr>
              <a:t>. With the help of offering personalised services, enhanced service with the help of digital technology, getting customer feedback and offering better services as per the feedback hotels can effectively meet customer expectations (</a:t>
            </a:r>
            <a:r>
              <a:rPr lang="en-IN" dirty="0" err="1"/>
              <a:t>Kazmi</a:t>
            </a:r>
            <a:r>
              <a:rPr lang="en-IN" dirty="0"/>
              <a:t>, M. &amp;</a:t>
            </a:r>
            <a:r>
              <a:rPr lang="en-IN" baseline="0" dirty="0"/>
              <a:t> </a:t>
            </a:r>
            <a:r>
              <a:rPr lang="en-IN" dirty="0"/>
              <a:t>Shah, S.A.H., 2020)</a:t>
            </a:r>
            <a:r>
              <a:rPr lang="en-IN" sz="1200" b="0" i="0" u="none" strike="noStrike" kern="1200" dirty="0">
                <a:solidFill>
                  <a:schemeClr val="tx1"/>
                </a:solidFill>
                <a:effectLst/>
                <a:latin typeface="+mn-lt"/>
                <a:ea typeface="+mn-ea"/>
                <a:cs typeface="+mn-cs"/>
              </a:rPr>
              <a:t>.</a:t>
            </a: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11</a:t>
            </a:fld>
            <a:endParaRPr lang="en-IN"/>
          </a:p>
        </p:txBody>
      </p:sp>
    </p:spTree>
    <p:extLst>
      <p:ext uri="{BB962C8B-B14F-4D97-AF65-F5344CB8AC3E}">
        <p14:creationId xmlns:p14="http://schemas.microsoft.com/office/powerpoint/2010/main" val="333656431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IN" sz="1200" b="0" i="0" u="none" strike="noStrike" kern="1200" dirty="0">
                <a:solidFill>
                  <a:schemeClr val="tx1"/>
                </a:solidFill>
                <a:effectLst/>
                <a:latin typeface="+mn-lt"/>
                <a:ea typeface="+mn-ea"/>
                <a:cs typeface="+mn-cs"/>
              </a:rPr>
              <a:t>With the help of the findings, it is identified that Marriott International has effectively achieved a competitive position in the market and it also offers luxury services to its customer as well. The hospitality industry is a major contributor to the economy and promotes job creation. It is also identified that hotels can meet customer expectations through personalised service. </a:t>
            </a:r>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12</a:t>
            </a:fld>
            <a:endParaRPr lang="en-IN"/>
          </a:p>
        </p:txBody>
      </p:sp>
    </p:spTree>
    <p:extLst>
      <p:ext uri="{BB962C8B-B14F-4D97-AF65-F5344CB8AC3E}">
        <p14:creationId xmlns:p14="http://schemas.microsoft.com/office/powerpoint/2010/main" val="245657473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10"/>
          </p:nvPr>
        </p:nvSpPr>
        <p:spPr/>
        <p:txBody>
          <a:bodyPr/>
          <a:lstStyle/>
          <a:p>
            <a:fld id="{C524CF15-C9D7-4918-AC7B-E969E0BF2C35}" type="slidenum">
              <a:rPr lang="en-IN" smtClean="0"/>
              <a:t>14</a:t>
            </a:fld>
            <a:endParaRPr lang="en-IN"/>
          </a:p>
        </p:txBody>
      </p:sp>
    </p:spTree>
    <p:extLst>
      <p:ext uri="{BB962C8B-B14F-4D97-AF65-F5344CB8AC3E}">
        <p14:creationId xmlns:p14="http://schemas.microsoft.com/office/powerpoint/2010/main" val="83296373"/>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0" name="Group 9"/>
          <p:cNvGrpSpPr/>
          <p:nvPr/>
        </p:nvGrpSpPr>
        <p:grpSpPr>
          <a:xfrm>
            <a:off x="0" y="0"/>
            <a:ext cx="12188825" cy="6872226"/>
            <a:chOff x="0" y="0"/>
            <a:chExt cx="12188825" cy="6872226"/>
          </a:xfrm>
        </p:grpSpPr>
        <p:pic>
          <p:nvPicPr>
            <p:cNvPr id="9" name="Picture 8" descr="HD-PanelTitle-V.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6" name="Rectangle 25"/>
            <p:cNvSpPr/>
            <p:nvPr/>
          </p:nvSpPr>
          <p:spPr>
            <a:xfrm>
              <a:off x="2328332" y="1540931"/>
              <a:ext cx="7543802" cy="3835401"/>
            </a:xfrm>
            <a:prstGeom prst="rect">
              <a:avLst/>
            </a:prstGeom>
            <a:noFill/>
            <a:ln w="15875">
              <a:miter lim="800000"/>
            </a:ln>
          </p:spPr>
          <p:style>
            <a:lnRef idx="1">
              <a:schemeClr val="accent1"/>
            </a:lnRef>
            <a:fillRef idx="3">
              <a:schemeClr val="accent1"/>
            </a:fillRef>
            <a:effectRef idx="2">
              <a:schemeClr val="accent1"/>
            </a:effectRef>
            <a:fontRef idx="minor">
              <a:schemeClr val="lt1"/>
            </a:fontRef>
          </p:style>
        </p:sp>
        <p:pic>
          <p:nvPicPr>
            <p:cNvPr id="17" name="Picture 16"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l="2" r="47673"/>
            <a:stretch/>
          </p:blipFill>
          <p:spPr>
            <a:xfrm rot="5400000">
              <a:off x="5245268" y="530352"/>
              <a:ext cx="1673352" cy="612648"/>
            </a:xfrm>
            <a:prstGeom prst="rect">
              <a:avLst/>
            </a:prstGeom>
          </p:spPr>
        </p:pic>
        <p:pic>
          <p:nvPicPr>
            <p:cNvPr id="18" name="Picture 17" descr="HDRibbonTitle-UniformTrim.png"/>
            <p:cNvPicPr>
              <a:picLocks noChangeAspect="1"/>
            </p:cNvPicPr>
            <p:nvPr/>
          </p:nvPicPr>
          <p:blipFill rotWithShape="1">
            <a:blip r:embed="rId3">
              <a:extLst>
                <a:ext uri="{28A0092B-C50C-407E-A947-70E740481C1C}">
                  <a14:useLocalDpi xmlns:a14="http://schemas.microsoft.com/office/drawing/2010/main" val="0"/>
                </a:ext>
              </a:extLst>
            </a:blip>
            <a:srcRect r="48819"/>
            <a:stretch/>
          </p:blipFill>
          <p:spPr>
            <a:xfrm rot="5400000">
              <a:off x="5263556" y="5747514"/>
              <a:ext cx="1636776" cy="612648"/>
            </a:xfrm>
            <a:prstGeom prst="rect">
              <a:avLst/>
            </a:prstGeom>
          </p:spPr>
        </p:pic>
      </p:grpSp>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a:xfrm>
            <a:off x="2692397" y="5037663"/>
            <a:ext cx="5214635" cy="279400"/>
          </a:xfrm>
        </p:spPr>
        <p:txBody>
          <a:bodyPr/>
          <a:lstStyle/>
          <a:p>
            <a:endParaRPr lang="en-IN"/>
          </a:p>
        </p:txBody>
      </p:sp>
      <p:sp>
        <p:nvSpPr>
          <p:cNvPr id="6" name="Slide Number Placeholder 5"/>
          <p:cNvSpPr>
            <a:spLocks noGrp="1"/>
          </p:cNvSpPr>
          <p:nvPr>
            <p:ph type="sldNum" sz="quarter" idx="12"/>
          </p:nvPr>
        </p:nvSpPr>
        <p:spPr>
          <a:xfrm>
            <a:off x="8956900" y="5037663"/>
            <a:ext cx="551167" cy="279400"/>
          </a:xfrm>
        </p:spPr>
        <p:txBody>
          <a:bodyPr/>
          <a:lstStyle/>
          <a:p>
            <a:fld id="{A9235B93-F49E-4E0B-B559-7CFB93A8117B}" type="slidenum">
              <a:rPr lang="en-IN" smtClean="0"/>
              <a:t>‹#›</a:t>
            </a:fld>
            <a:endParaRPr lang="en-IN"/>
          </a:p>
        </p:txBody>
      </p:sp>
      <p:cxnSp>
        <p:nvCxnSpPr>
          <p:cNvPr id="15" name="Straight Connector 14"/>
          <p:cNvCxnSpPr/>
          <p:nvPr/>
        </p:nvCxnSpPr>
        <p:spPr>
          <a:xfrm>
            <a:off x="2692399" y="3522131"/>
            <a:ext cx="6815668" cy="0"/>
          </a:xfrm>
          <a:prstGeom prst="line">
            <a:avLst/>
          </a:prstGeom>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89623802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spTree>
    <p:extLst>
      <p:ext uri="{BB962C8B-B14F-4D97-AF65-F5344CB8AC3E}">
        <p14:creationId xmlns:p14="http://schemas.microsoft.com/office/powerpoint/2010/main" val="301928648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cxnSp>
        <p:nvCxnSpPr>
          <p:cNvPr id="16" name="Straight Connector 15"/>
          <p:cNvCxnSpPr/>
          <p:nvPr/>
        </p:nvCxnSpPr>
        <p:spPr>
          <a:xfrm>
            <a:off x="2012723" y="3710585"/>
            <a:ext cx="8163380"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986529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5D3BE72-1052-4DE3-A9FC-2FAE924C1BE6}" type="datetimeFigureOut">
              <a:rPr lang="en-IN" smtClean="0"/>
              <a:t>30-05-2023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9235B93-F49E-4E0B-B559-7CFB93A8117B}" type="slidenum">
              <a:rPr lang="en-IN" smtClean="0"/>
              <a:t>‹#›</a:t>
            </a:fld>
            <a:endParaRPr lang="en-IN"/>
          </a:p>
        </p:txBody>
      </p:sp>
      <p:cxnSp>
        <p:nvCxnSpPr>
          <p:cNvPr id="8" name="Straight Connector 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53187918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5D3BE72-1052-4DE3-A9FC-2FAE924C1BE6}" type="datetimeFigureOut">
              <a:rPr lang="en-IN" smtClean="0"/>
              <a:t>30-05-2023</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9235B93-F49E-4E0B-B559-7CFB93A8117B}" type="slidenum">
              <a:rPr lang="en-IN" smtClean="0"/>
              <a:t>‹#›</a:t>
            </a:fld>
            <a:endParaRPr lang="en-IN"/>
          </a:p>
        </p:txBody>
      </p:sp>
      <p:cxnSp>
        <p:nvCxnSpPr>
          <p:cNvPr id="18" name="Straight Connector 17"/>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536761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5D3BE72-1052-4DE3-A9FC-2FAE924C1BE6}" type="datetimeFigureOut">
              <a:rPr lang="en-IN" smtClean="0"/>
              <a:t>30-05-2023</a:t>
            </a:fld>
            <a:endParaRPr lang="en-IN"/>
          </a:p>
        </p:txBody>
      </p:sp>
      <p:sp>
        <p:nvSpPr>
          <p:cNvPr id="4" name="Footer Placeholder 3"/>
          <p:cNvSpPr>
            <a:spLocks noGrp="1"/>
          </p:cNvSpPr>
          <p:nvPr>
            <p:ph type="ftr" sz="quarter" idx="11"/>
          </p:nvPr>
        </p:nvSpPr>
        <p:spPr/>
        <p:txBody>
          <a:bodyPr/>
          <a:lstStyle/>
          <a:p>
            <a:endParaRPr lang="en-IN"/>
          </a:p>
        </p:txBody>
      </p:sp>
      <p:sp>
        <p:nvSpPr>
          <p:cNvPr id="5" name="Slide Number Placeholder 4"/>
          <p:cNvSpPr>
            <a:spLocks noGrp="1"/>
          </p:cNvSpPr>
          <p:nvPr>
            <p:ph type="sldNum" sz="quarter" idx="12"/>
          </p:nvPr>
        </p:nvSpPr>
        <p:spPr/>
        <p:txBody>
          <a:bodyPr/>
          <a:lstStyle/>
          <a:p>
            <a:fld id="{A9235B93-F49E-4E0B-B559-7CFB93A8117B}"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096815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5D3BE72-1052-4DE3-A9FC-2FAE924C1BE6}" type="datetimeFigureOut">
              <a:rPr lang="en-IN" smtClean="0"/>
              <a:t>30-05-2023</a:t>
            </a:fld>
            <a:endParaRPr lang="en-IN"/>
          </a:p>
        </p:txBody>
      </p:sp>
      <p:sp>
        <p:nvSpPr>
          <p:cNvPr id="3" name="Footer Placeholder 2"/>
          <p:cNvSpPr>
            <a:spLocks noGrp="1"/>
          </p:cNvSpPr>
          <p:nvPr>
            <p:ph type="ftr" sz="quarter" idx="11"/>
          </p:nvPr>
        </p:nvSpPr>
        <p:spPr/>
        <p:txBody>
          <a:bodyPr/>
          <a:lstStyle/>
          <a:p>
            <a:endParaRPr lang="en-IN"/>
          </a:p>
        </p:txBody>
      </p:sp>
      <p:sp>
        <p:nvSpPr>
          <p:cNvPr id="4" name="Slide Number Placeholder 3"/>
          <p:cNvSpPr>
            <a:spLocks noGrp="1"/>
          </p:cNvSpPr>
          <p:nvPr>
            <p:ph type="sldNum" sz="quarter" idx="12"/>
          </p:nvPr>
        </p:nvSpPr>
        <p:spPr/>
        <p:txBody>
          <a:bodyPr/>
          <a:lstStyle/>
          <a:p>
            <a:fld id="{A9235B93-F49E-4E0B-B559-7CFB93A8117B}" type="slidenum">
              <a:rPr lang="en-IN" smtClean="0"/>
              <a:t>‹#›</a:t>
            </a:fld>
            <a:endParaRPr lang="en-IN"/>
          </a:p>
        </p:txBody>
      </p:sp>
    </p:spTree>
    <p:extLst>
      <p:ext uri="{BB962C8B-B14F-4D97-AF65-F5344CB8AC3E}">
        <p14:creationId xmlns:p14="http://schemas.microsoft.com/office/powerpoint/2010/main" val="39484763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D3BE72-1052-4DE3-A9FC-2FAE924C1BE6}" type="datetimeFigureOut">
              <a:rPr lang="en-IN" smtClean="0"/>
              <a:t>30-05-2023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9235B93-F49E-4E0B-B559-7CFB93A8117B}" type="slidenum">
              <a:rPr lang="en-IN" smtClean="0"/>
              <a:t>‹#›</a:t>
            </a:fld>
            <a:endParaRPr lang="en-IN"/>
          </a:p>
        </p:txBody>
      </p:sp>
      <p:cxnSp>
        <p:nvCxnSpPr>
          <p:cNvPr id="16" name="Straight Connector 15"/>
          <p:cNvCxnSpPr/>
          <p:nvPr/>
        </p:nvCxnSpPr>
        <p:spPr>
          <a:xfrm>
            <a:off x="1396169" y="2912533"/>
            <a:ext cx="35144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92861177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D3BE72-1052-4DE3-A9FC-2FAE924C1BE6}" type="datetimeFigureOut">
              <a:rPr lang="en-IN" smtClean="0"/>
              <a:t>30-05-2023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9235B93-F49E-4E0B-B559-7CFB93A8117B}" type="slidenum">
              <a:rPr lang="en-IN" smtClean="0"/>
              <a:t>‹#›</a:t>
            </a:fld>
            <a:endParaRPr lang="en-IN"/>
          </a:p>
        </p:txBody>
      </p:sp>
    </p:spTree>
    <p:extLst>
      <p:ext uri="{BB962C8B-B14F-4D97-AF65-F5344CB8AC3E}">
        <p14:creationId xmlns:p14="http://schemas.microsoft.com/office/powerpoint/2010/main" val="1202797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5D3BE72-1052-4DE3-A9FC-2FAE924C1BE6}" type="datetimeFigureOut">
              <a:rPr lang="en-IN" smtClean="0"/>
              <a:t>30-05-2023</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9235B93-F49E-4E0B-B559-7CFB93A8117B}" type="slidenum">
              <a:rPr lang="en-IN" smtClean="0"/>
              <a:t>‹#›</a:t>
            </a:fld>
            <a:endParaRPr lang="en-IN"/>
          </a:p>
        </p:txBody>
      </p:sp>
    </p:spTree>
    <p:extLst>
      <p:ext uri="{BB962C8B-B14F-4D97-AF65-F5344CB8AC3E}">
        <p14:creationId xmlns:p14="http://schemas.microsoft.com/office/powerpoint/2010/main" val="15537782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cxnSp>
        <p:nvCxnSpPr>
          <p:cNvPr id="15" name="Straight Connector 14"/>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46738244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247286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spTree>
    <p:extLst>
      <p:ext uri="{BB962C8B-B14F-4D97-AF65-F5344CB8AC3E}">
        <p14:creationId xmlns:p14="http://schemas.microsoft.com/office/powerpoint/2010/main" val="126756113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6"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4466527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4"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cxnSp>
        <p:nvCxnSpPr>
          <p:cNvPr id="15" name="Straight Connector 14"/>
          <p:cNvCxnSpPr/>
          <p:nvPr/>
        </p:nvCxnSpPr>
        <p:spPr>
          <a:xfrm>
            <a:off x="1396169" y="3429000"/>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3430528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cxnSp>
        <p:nvCxnSpPr>
          <p:cNvPr id="14" name="Straight Connector 13"/>
          <p:cNvCxnSpPr/>
          <p:nvPr/>
        </p:nvCxnSpPr>
        <p:spPr>
          <a:xfrm>
            <a:off x="1396169" y="2421466"/>
            <a:ext cx="9407298" cy="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15390423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5D3BE72-1052-4DE3-A9FC-2FAE924C1BE6}" type="datetimeFigureOut">
              <a:rPr lang="en-IN" smtClean="0"/>
              <a:t>30-05-2023</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9235B93-F49E-4E0B-B559-7CFB93A8117B}" type="slidenum">
              <a:rPr lang="en-IN" smtClean="0"/>
              <a:t>‹#›</a:t>
            </a:fld>
            <a:endParaRPr lang="en-IN"/>
          </a:p>
        </p:txBody>
      </p:sp>
      <p:cxnSp>
        <p:nvCxnSpPr>
          <p:cNvPr id="14" name="Straight Connector 13"/>
          <p:cNvCxnSpPr/>
          <p:nvPr/>
        </p:nvCxnSpPr>
        <p:spPr>
          <a:xfrm>
            <a:off x="8863890" y="990600"/>
            <a:ext cx="0" cy="4876800"/>
          </a:xfrm>
          <a:prstGeom prst="line">
            <a:avLst/>
          </a:prstGeom>
          <a:ln w="15875"/>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67936457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4.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grpSp>
        <p:nvGrpSpPr>
          <p:cNvPr id="7" name="Group 6"/>
          <p:cNvGrpSpPr/>
          <p:nvPr/>
        </p:nvGrpSpPr>
        <p:grpSpPr>
          <a:xfrm>
            <a:off x="0" y="0"/>
            <a:ext cx="12188825" cy="6856215"/>
            <a:chOff x="0" y="0"/>
            <a:chExt cx="12188825" cy="6856215"/>
          </a:xfrm>
        </p:grpSpPr>
        <p:pic>
          <p:nvPicPr>
            <p:cNvPr id="8" name="Picture 7" descr="HD-PanelContent-V.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9" name="Rectangle 8"/>
            <p:cNvSpPr/>
            <p:nvPr/>
          </p:nvSpPr>
          <p:spPr>
            <a:xfrm>
              <a:off x="608012" y="609600"/>
              <a:ext cx="10972800" cy="5638800"/>
            </a:xfrm>
            <a:prstGeom prst="rect">
              <a:avLst/>
            </a:prstGeom>
            <a:noFill/>
            <a:ln w="15875" cap="flat">
              <a:miter lim="800000"/>
            </a:ln>
          </p:spPr>
          <p:style>
            <a:lnRef idx="1">
              <a:schemeClr val="accent1"/>
            </a:lnRef>
            <a:fillRef idx="3">
              <a:schemeClr val="accent1"/>
            </a:fillRef>
            <a:effectRef idx="2">
              <a:schemeClr val="accent1"/>
            </a:effectRef>
            <a:fontRef idx="minor">
              <a:schemeClr val="lt1"/>
            </a:fontRef>
          </p:style>
        </p:sp>
        <p:pic>
          <p:nvPicPr>
            <p:cNvPr id="10" name="Picture 9"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1" y="76265"/>
              <a:ext cx="758952" cy="606425"/>
            </a:xfrm>
            <a:prstGeom prst="rect">
              <a:avLst/>
            </a:prstGeom>
          </p:spPr>
        </p:pic>
        <p:pic>
          <p:nvPicPr>
            <p:cNvPr id="11" name="Picture 10" descr="HDRibbonContent-UniformTrim.png"/>
            <p:cNvPicPr>
              <a:picLocks noChangeAspect="1"/>
            </p:cNvPicPr>
            <p:nvPr/>
          </p:nvPicPr>
          <p:blipFill rotWithShape="1">
            <a:blip r:embed="rId20">
              <a:extLst>
                <a:ext uri="{28A0092B-C50C-407E-A947-70E740481C1C}">
                  <a14:useLocalDpi xmlns:a14="http://schemas.microsoft.com/office/drawing/2010/main" val="0"/>
                </a:ext>
              </a:extLst>
            </a:blip>
            <a:srcRect r="5093"/>
            <a:stretch/>
          </p:blipFill>
          <p:spPr>
            <a:xfrm rot="5400000">
              <a:off x="5706470" y="6173526"/>
              <a:ext cx="758952" cy="606425"/>
            </a:xfrm>
            <a:prstGeom prst="rect">
              <a:avLst/>
            </a:prstGeom>
          </p:spPr>
        </p:pic>
      </p:grpSp>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75D3BE72-1052-4DE3-A9FC-2FAE924C1BE6}" type="datetimeFigureOut">
              <a:rPr lang="en-IN" smtClean="0"/>
              <a:t>30-05-2023</a:t>
            </a:fld>
            <a:endParaRPr lang="en-IN"/>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A9235B93-F49E-4E0B-B559-7CFB93A8117B}" type="slidenum">
              <a:rPr lang="en-IN" smtClean="0"/>
              <a:t>‹#›</a:t>
            </a:fld>
            <a:endParaRPr lang="en-IN"/>
          </a:p>
        </p:txBody>
      </p:sp>
    </p:spTree>
    <p:extLst>
      <p:ext uri="{BB962C8B-B14F-4D97-AF65-F5344CB8AC3E}">
        <p14:creationId xmlns:p14="http://schemas.microsoft.com/office/powerpoint/2010/main" val="1668132039"/>
      </p:ext>
    </p:extLst>
  </p:cSld>
  <p:clrMap bg1="lt1" tx1="dk1" bg2="lt2" tx2="dk2" accent1="accent1" accent2="accent2" accent3="accent3" accent4="accent4" accent5="accent5" accent6="accent6" hlink="hlink" folHlink="folHlink"/>
  <p:sldLayoutIdLst>
    <p:sldLayoutId id="2147483679" r:id="rId1"/>
    <p:sldLayoutId id="2147483680" r:id="rId2"/>
    <p:sldLayoutId id="2147483681" r:id="rId3"/>
    <p:sldLayoutId id="2147483682" r:id="rId4"/>
    <p:sldLayoutId id="2147483683" r:id="rId5"/>
    <p:sldLayoutId id="2147483684" r:id="rId6"/>
    <p:sldLayoutId id="2147483685" r:id="rId7"/>
    <p:sldLayoutId id="2147483686" r:id="rId8"/>
    <p:sldLayoutId id="2147483687" r:id="rId9"/>
    <p:sldLayoutId id="2147483688" r:id="rId10"/>
    <p:sldLayoutId id="2147483689" r:id="rId11"/>
    <p:sldLayoutId id="2147483690" r:id="rId12"/>
    <p:sldLayoutId id="2147483691" r:id="rId13"/>
    <p:sldLayoutId id="2147483692" r:id="rId14"/>
    <p:sldLayoutId id="2147483693" r:id="rId15"/>
    <p:sldLayoutId id="2147483694" r:id="rId16"/>
    <p:sldLayoutId id="2147483695"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sz="4400" b="1" dirty="0"/>
              <a:t>BMIH4003 Hospitality &amp; Guest Services</a:t>
            </a:r>
          </a:p>
        </p:txBody>
      </p:sp>
      <p:sp>
        <p:nvSpPr>
          <p:cNvPr id="3" name="Subtitle 2"/>
          <p:cNvSpPr>
            <a:spLocks noGrp="1"/>
          </p:cNvSpPr>
          <p:nvPr>
            <p:ph type="subTitle" idx="1"/>
          </p:nvPr>
        </p:nvSpPr>
        <p:spPr/>
        <p:txBody>
          <a:bodyPr>
            <a:normAutofit fontScale="77500" lnSpcReduction="20000"/>
          </a:bodyPr>
          <a:lstStyle/>
          <a:p>
            <a:r>
              <a:rPr lang="en-US" b="1" dirty="0"/>
              <a:t>Assessment 1</a:t>
            </a:r>
          </a:p>
          <a:p>
            <a:r>
              <a:rPr lang="en-US" b="1" dirty="0"/>
              <a:t>Kristine Holtere</a:t>
            </a:r>
          </a:p>
          <a:p>
            <a:r>
              <a:rPr lang="en-US" b="1" dirty="0"/>
              <a:t>ID – 2235440</a:t>
            </a:r>
          </a:p>
          <a:p>
            <a:r>
              <a:rPr lang="en-IN" b="1"/>
              <a:t>Charlotte Joyner</a:t>
            </a:r>
            <a:endParaRPr lang="en-IN" b="1" dirty="0"/>
          </a:p>
        </p:txBody>
      </p:sp>
    </p:spTree>
    <p:extLst>
      <p:ext uri="{BB962C8B-B14F-4D97-AF65-F5344CB8AC3E}">
        <p14:creationId xmlns:p14="http://schemas.microsoft.com/office/powerpoint/2010/main" val="4270844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Table of Contents </a:t>
            </a:r>
            <a:endParaRPr lang="en-IN" b="1" dirty="0"/>
          </a:p>
        </p:txBody>
      </p:sp>
      <p:sp>
        <p:nvSpPr>
          <p:cNvPr id="3" name="Content Placeholder 2"/>
          <p:cNvSpPr>
            <a:spLocks noGrp="1"/>
          </p:cNvSpPr>
          <p:nvPr>
            <p:ph idx="1"/>
          </p:nvPr>
        </p:nvSpPr>
        <p:spPr/>
        <p:txBody>
          <a:bodyPr>
            <a:normAutofit fontScale="92500" lnSpcReduction="20000"/>
          </a:bodyPr>
          <a:lstStyle/>
          <a:p>
            <a:r>
              <a:rPr lang="en-IN" b="1" dirty="0"/>
              <a:t>Introduction</a:t>
            </a:r>
          </a:p>
          <a:p>
            <a:r>
              <a:rPr lang="en-IN" b="1" dirty="0"/>
              <a:t>Main customers of Marriott International</a:t>
            </a:r>
          </a:p>
          <a:p>
            <a:r>
              <a:rPr lang="en-IN" b="1" dirty="0"/>
              <a:t>Nature, scope, and role of guest services and facilities</a:t>
            </a:r>
          </a:p>
          <a:p>
            <a:r>
              <a:rPr lang="en-IN" b="1" dirty="0"/>
              <a:t>Role and Function of guest services</a:t>
            </a:r>
          </a:p>
          <a:p>
            <a:r>
              <a:rPr lang="en-IN" b="1" dirty="0"/>
              <a:t>Importance of hospitality</a:t>
            </a:r>
          </a:p>
          <a:p>
            <a:r>
              <a:rPr lang="en-IN" b="1" dirty="0"/>
              <a:t>How hotels meet/exceed guest expectations </a:t>
            </a:r>
          </a:p>
          <a:p>
            <a:r>
              <a:rPr lang="en-IN" b="1" dirty="0"/>
              <a:t>Conclusion</a:t>
            </a:r>
          </a:p>
          <a:p>
            <a:r>
              <a:rPr lang="en-IN" b="1" dirty="0"/>
              <a:t> </a:t>
            </a:r>
            <a:r>
              <a:rPr lang="en-US" b="1" dirty="0"/>
              <a:t>References</a:t>
            </a:r>
            <a:endParaRPr lang="en-IN" dirty="0"/>
          </a:p>
        </p:txBody>
      </p:sp>
    </p:spTree>
    <p:extLst>
      <p:ext uri="{BB962C8B-B14F-4D97-AF65-F5344CB8AC3E}">
        <p14:creationId xmlns:p14="http://schemas.microsoft.com/office/powerpoint/2010/main" val="38770075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br>
              <a:rPr lang="en-IN" b="1" dirty="0"/>
            </a:br>
            <a:br>
              <a:rPr lang="en-IN" b="1" dirty="0"/>
            </a:br>
            <a:r>
              <a:rPr lang="en-IN" b="1" dirty="0"/>
              <a:t>Introduction </a:t>
            </a:r>
            <a:br>
              <a:rPr lang="en-IN" dirty="0"/>
            </a:br>
            <a:br>
              <a:rPr lang="en-IN" dirty="0"/>
            </a:br>
            <a:endParaRPr lang="en-IN" dirty="0"/>
          </a:p>
        </p:txBody>
      </p:sp>
      <p:sp>
        <p:nvSpPr>
          <p:cNvPr id="3" name="Content Placeholder 2"/>
          <p:cNvSpPr>
            <a:spLocks noGrp="1"/>
          </p:cNvSpPr>
          <p:nvPr>
            <p:ph idx="1"/>
          </p:nvPr>
        </p:nvSpPr>
        <p:spPr/>
        <p:txBody>
          <a:bodyPr/>
          <a:lstStyle/>
          <a:p>
            <a:pPr algn="just" fontAlgn="base"/>
            <a:r>
              <a:rPr lang="en-IN" dirty="0"/>
              <a:t>Marriott International is a multinational organisation that is American Based.</a:t>
            </a:r>
          </a:p>
          <a:p>
            <a:pPr algn="just" fontAlgn="base"/>
            <a:r>
              <a:rPr lang="en-IN" dirty="0"/>
              <a:t>It undertakes its business in the hospitality industry.</a:t>
            </a:r>
          </a:p>
          <a:p>
            <a:pPr algn="just" fontAlgn="base"/>
            <a:r>
              <a:rPr lang="en-IN" dirty="0"/>
              <a:t>The organisation is associated with hotel chains and restaurants. </a:t>
            </a:r>
          </a:p>
          <a:p>
            <a:pPr algn="just" fontAlgn="base"/>
            <a:r>
              <a:rPr lang="en-IN" dirty="0"/>
              <a:t>Marriott International is having 31 brands with more than 8500 properties. </a:t>
            </a:r>
          </a:p>
          <a:p>
            <a:pPr algn="just" fontAlgn="base"/>
            <a:r>
              <a:rPr lang="en-IN" dirty="0"/>
              <a:t>The organisation is also having a great global presence and is operating its business activities in more than 138 countries.</a:t>
            </a:r>
          </a:p>
        </p:txBody>
      </p:sp>
    </p:spTree>
    <p:extLst>
      <p:ext uri="{BB962C8B-B14F-4D97-AF65-F5344CB8AC3E}">
        <p14:creationId xmlns:p14="http://schemas.microsoft.com/office/powerpoint/2010/main" val="32029571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Main customers of Marriott International </a:t>
            </a:r>
            <a:endParaRPr lang="en-IN" dirty="0"/>
          </a:p>
        </p:txBody>
      </p:sp>
      <p:sp>
        <p:nvSpPr>
          <p:cNvPr id="3" name="Content Placeholder 2"/>
          <p:cNvSpPr>
            <a:spLocks noGrp="1"/>
          </p:cNvSpPr>
          <p:nvPr>
            <p:ph idx="1"/>
          </p:nvPr>
        </p:nvSpPr>
        <p:spPr>
          <a:xfrm>
            <a:off x="1295401" y="2556932"/>
            <a:ext cx="7017326" cy="3428232"/>
          </a:xfrm>
        </p:spPr>
        <p:txBody>
          <a:bodyPr>
            <a:normAutofit fontScale="92500" lnSpcReduction="20000"/>
          </a:bodyPr>
          <a:lstStyle/>
          <a:p>
            <a:pPr marL="0" indent="0" algn="just">
              <a:buNone/>
            </a:pPr>
            <a:r>
              <a:rPr lang="en-IN" dirty="0"/>
              <a:t>The identification of the main customer of Marriott International will be done by STP Analysis </a:t>
            </a:r>
          </a:p>
          <a:p>
            <a:pPr marL="0" indent="0" algn="just">
              <a:buNone/>
            </a:pPr>
            <a:r>
              <a:rPr lang="en-IN" b="1" dirty="0"/>
              <a:t>Segmentation - </a:t>
            </a:r>
            <a:r>
              <a:rPr lang="en-IN" dirty="0"/>
              <a:t>Market segmentation is a process of identifying the needs and wants of the customers. As a result, it can be identified with the help of these elements:</a:t>
            </a:r>
          </a:p>
          <a:p>
            <a:pPr algn="just" fontAlgn="base"/>
            <a:r>
              <a:rPr lang="en-IN" b="1" dirty="0"/>
              <a:t>Geographic Segmentation - </a:t>
            </a:r>
            <a:r>
              <a:rPr lang="en-IN" dirty="0"/>
              <a:t>Marriott International is having a great global presence and operates in 138 countries.</a:t>
            </a:r>
          </a:p>
          <a:p>
            <a:pPr algn="just"/>
            <a:r>
              <a:rPr lang="en-IN" b="1" dirty="0"/>
              <a:t>Behavioural Segmentation - </a:t>
            </a:r>
            <a:r>
              <a:rPr lang="en-IN" dirty="0"/>
              <a:t>The organisation offers quality services to its customers with the help of luxury services. </a:t>
            </a:r>
          </a:p>
        </p:txBody>
      </p:sp>
      <p:pic>
        <p:nvPicPr>
          <p:cNvPr id="4" name="Picture 3"/>
          <p:cNvPicPr>
            <a:picLocks noChangeAspect="1"/>
          </p:cNvPicPr>
          <p:nvPr/>
        </p:nvPicPr>
        <p:blipFill>
          <a:blip r:embed="rId3"/>
          <a:stretch>
            <a:fillRect/>
          </a:stretch>
        </p:blipFill>
        <p:spPr>
          <a:xfrm>
            <a:off x="8610167" y="3000808"/>
            <a:ext cx="2619375" cy="1743075"/>
          </a:xfrm>
          <a:prstGeom prst="rect">
            <a:avLst/>
          </a:prstGeom>
        </p:spPr>
      </p:pic>
    </p:spTree>
    <p:extLst>
      <p:ext uri="{BB962C8B-B14F-4D97-AF65-F5344CB8AC3E}">
        <p14:creationId xmlns:p14="http://schemas.microsoft.com/office/powerpoint/2010/main" val="388226749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Main customers of Marriott International</a:t>
            </a:r>
            <a:endParaRPr lang="en-IN" dirty="0"/>
          </a:p>
        </p:txBody>
      </p:sp>
      <p:sp>
        <p:nvSpPr>
          <p:cNvPr id="3" name="Content Placeholder 2"/>
          <p:cNvSpPr>
            <a:spLocks noGrp="1"/>
          </p:cNvSpPr>
          <p:nvPr>
            <p:ph idx="1"/>
          </p:nvPr>
        </p:nvSpPr>
        <p:spPr>
          <a:xfrm>
            <a:off x="1295401" y="2556932"/>
            <a:ext cx="6490854" cy="3483650"/>
          </a:xfrm>
        </p:spPr>
        <p:txBody>
          <a:bodyPr>
            <a:normAutofit fontScale="92500" lnSpcReduction="20000"/>
          </a:bodyPr>
          <a:lstStyle/>
          <a:p>
            <a:pPr marL="0" indent="0" algn="just">
              <a:buNone/>
            </a:pPr>
            <a:r>
              <a:rPr lang="en-IN" b="1" dirty="0"/>
              <a:t>Targeting </a:t>
            </a:r>
            <a:endParaRPr lang="en-IN" dirty="0"/>
          </a:p>
          <a:p>
            <a:pPr algn="just" fontAlgn="base"/>
            <a:r>
              <a:rPr lang="en-IN" dirty="0"/>
              <a:t>Targeting means identifying potential customers in the market and offering them quality and standard services. </a:t>
            </a:r>
          </a:p>
          <a:p>
            <a:pPr algn="just" fontAlgn="base"/>
            <a:r>
              <a:rPr lang="en-IN" dirty="0"/>
              <a:t>The organisation targets luxury travellers.</a:t>
            </a:r>
          </a:p>
          <a:p>
            <a:pPr marL="0" indent="0" algn="just">
              <a:buNone/>
            </a:pPr>
            <a:r>
              <a:rPr lang="en-IN" b="1" dirty="0"/>
              <a:t>Positioning </a:t>
            </a:r>
            <a:endParaRPr lang="en-IN" dirty="0"/>
          </a:p>
          <a:p>
            <a:pPr algn="just" fontAlgn="base"/>
            <a:r>
              <a:rPr lang="en-IN" dirty="0"/>
              <a:t>It means developing a brand value in the market.</a:t>
            </a:r>
          </a:p>
          <a:p>
            <a:pPr algn="just" fontAlgn="base"/>
            <a:r>
              <a:rPr lang="en-IN" dirty="0"/>
              <a:t>The organisation has effectively positioned its brand in the market with the help of quality and luxury services.</a:t>
            </a:r>
          </a:p>
          <a:p>
            <a:pPr algn="just"/>
            <a:endParaRPr lang="en-IN" dirty="0"/>
          </a:p>
        </p:txBody>
      </p:sp>
      <p:pic>
        <p:nvPicPr>
          <p:cNvPr id="5" name="Picture 4"/>
          <p:cNvPicPr>
            <a:picLocks noChangeAspect="1"/>
          </p:cNvPicPr>
          <p:nvPr/>
        </p:nvPicPr>
        <p:blipFill>
          <a:blip r:embed="rId3"/>
          <a:stretch>
            <a:fillRect/>
          </a:stretch>
        </p:blipFill>
        <p:spPr>
          <a:xfrm>
            <a:off x="8010523" y="3508182"/>
            <a:ext cx="2886075" cy="1581150"/>
          </a:xfrm>
          <a:prstGeom prst="rect">
            <a:avLst/>
          </a:prstGeom>
        </p:spPr>
      </p:pic>
    </p:spTree>
    <p:extLst>
      <p:ext uri="{BB962C8B-B14F-4D97-AF65-F5344CB8AC3E}">
        <p14:creationId xmlns:p14="http://schemas.microsoft.com/office/powerpoint/2010/main" val="201708646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Nature, scope, and role of guest services and facilities</a:t>
            </a:r>
            <a:endParaRPr lang="en-IN" dirty="0"/>
          </a:p>
        </p:txBody>
      </p:sp>
      <p:sp>
        <p:nvSpPr>
          <p:cNvPr id="3" name="Content Placeholder 2"/>
          <p:cNvSpPr>
            <a:spLocks noGrp="1"/>
          </p:cNvSpPr>
          <p:nvPr>
            <p:ph idx="1"/>
          </p:nvPr>
        </p:nvSpPr>
        <p:spPr>
          <a:xfrm>
            <a:off x="1295401" y="2556932"/>
            <a:ext cx="6712526" cy="3318936"/>
          </a:xfrm>
        </p:spPr>
        <p:txBody>
          <a:bodyPr>
            <a:normAutofit fontScale="77500" lnSpcReduction="20000"/>
          </a:bodyPr>
          <a:lstStyle/>
          <a:p>
            <a:pPr marL="0" indent="0" algn="just">
              <a:buNone/>
            </a:pPr>
            <a:r>
              <a:rPr lang="en-IN" b="1" dirty="0"/>
              <a:t>Nature </a:t>
            </a:r>
            <a:endParaRPr lang="en-IN" dirty="0"/>
          </a:p>
          <a:p>
            <a:pPr algn="just" fontAlgn="base"/>
            <a:r>
              <a:rPr lang="en-IN" dirty="0"/>
              <a:t>With the context of the nature of the services, Marriott International offers a luxury experience. </a:t>
            </a:r>
          </a:p>
          <a:p>
            <a:pPr algn="just" fontAlgn="base"/>
            <a:r>
              <a:rPr lang="en-IN" dirty="0"/>
              <a:t>The organisation has classified its hotel as premium, luxury, and selection type. </a:t>
            </a:r>
          </a:p>
          <a:p>
            <a:pPr algn="just" fontAlgn="base"/>
            <a:r>
              <a:rPr lang="en-IN" dirty="0"/>
              <a:t>The organisation focuses on premium-class service. </a:t>
            </a:r>
          </a:p>
          <a:p>
            <a:pPr marL="0" indent="0" algn="just">
              <a:buNone/>
            </a:pPr>
            <a:r>
              <a:rPr lang="en-IN" b="1" dirty="0"/>
              <a:t>Scope </a:t>
            </a:r>
            <a:endParaRPr lang="en-IN" dirty="0"/>
          </a:p>
          <a:p>
            <a:pPr algn="just" fontAlgn="base"/>
            <a:r>
              <a:rPr lang="en-IN" dirty="0"/>
              <a:t>With the help of the service profile, the organisation became the largest hotel chain in the world.</a:t>
            </a:r>
          </a:p>
          <a:p>
            <a:pPr algn="just" fontAlgn="base"/>
            <a:r>
              <a:rPr lang="en-IN" dirty="0"/>
              <a:t>The organisation is having a great global presence.</a:t>
            </a:r>
          </a:p>
          <a:p>
            <a:pPr algn="just"/>
            <a:endParaRPr lang="en-IN" b="1" dirty="0"/>
          </a:p>
        </p:txBody>
      </p:sp>
      <p:pic>
        <p:nvPicPr>
          <p:cNvPr id="4" name="Picture 3"/>
          <p:cNvPicPr>
            <a:picLocks noChangeAspect="1"/>
          </p:cNvPicPr>
          <p:nvPr/>
        </p:nvPicPr>
        <p:blipFill>
          <a:blip r:embed="rId3"/>
          <a:stretch>
            <a:fillRect/>
          </a:stretch>
        </p:blipFill>
        <p:spPr>
          <a:xfrm>
            <a:off x="8238260" y="3478212"/>
            <a:ext cx="3086100" cy="1675679"/>
          </a:xfrm>
          <a:prstGeom prst="rect">
            <a:avLst/>
          </a:prstGeom>
        </p:spPr>
      </p:pic>
    </p:spTree>
    <p:extLst>
      <p:ext uri="{BB962C8B-B14F-4D97-AF65-F5344CB8AC3E}">
        <p14:creationId xmlns:p14="http://schemas.microsoft.com/office/powerpoint/2010/main" val="105382096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Nature, scope, and role of guest services and facilities</a:t>
            </a:r>
          </a:p>
        </p:txBody>
      </p:sp>
      <p:sp>
        <p:nvSpPr>
          <p:cNvPr id="3" name="Content Placeholder 2"/>
          <p:cNvSpPr>
            <a:spLocks noGrp="1"/>
          </p:cNvSpPr>
          <p:nvPr>
            <p:ph idx="1"/>
          </p:nvPr>
        </p:nvSpPr>
        <p:spPr>
          <a:xfrm>
            <a:off x="1295401" y="2556932"/>
            <a:ext cx="6463144" cy="3318936"/>
          </a:xfrm>
        </p:spPr>
        <p:txBody>
          <a:bodyPr>
            <a:normAutofit/>
          </a:bodyPr>
          <a:lstStyle/>
          <a:p>
            <a:pPr marL="0" indent="0" algn="just">
              <a:buNone/>
            </a:pPr>
            <a:r>
              <a:rPr lang="en-IN" b="1" dirty="0"/>
              <a:t>Role </a:t>
            </a:r>
            <a:endParaRPr lang="en-IN" dirty="0"/>
          </a:p>
          <a:p>
            <a:pPr algn="just" fontAlgn="base"/>
            <a:r>
              <a:rPr lang="en-IN" dirty="0"/>
              <a:t>The services and facilities played an important role in building a brand reputation in the market. </a:t>
            </a:r>
          </a:p>
          <a:p>
            <a:pPr algn="just" fontAlgn="base"/>
            <a:r>
              <a:rPr lang="en-IN" dirty="0"/>
              <a:t>It also resulted in the effective expansion of the business activities in the international market. </a:t>
            </a:r>
          </a:p>
          <a:p>
            <a:pPr algn="just" fontAlgn="base"/>
            <a:r>
              <a:rPr lang="en-IN" dirty="0"/>
              <a:t> Moreover, it became the largest hotel chain in the world.</a:t>
            </a:r>
          </a:p>
        </p:txBody>
      </p:sp>
      <p:pic>
        <p:nvPicPr>
          <p:cNvPr id="4" name="Picture 3"/>
          <p:cNvPicPr>
            <a:picLocks noChangeAspect="1"/>
          </p:cNvPicPr>
          <p:nvPr/>
        </p:nvPicPr>
        <p:blipFill>
          <a:blip r:embed="rId3"/>
          <a:stretch>
            <a:fillRect/>
          </a:stretch>
        </p:blipFill>
        <p:spPr>
          <a:xfrm>
            <a:off x="8351693" y="3225800"/>
            <a:ext cx="2305050" cy="1981200"/>
          </a:xfrm>
          <a:prstGeom prst="rect">
            <a:avLst/>
          </a:prstGeom>
        </p:spPr>
      </p:pic>
    </p:spTree>
    <p:extLst>
      <p:ext uri="{BB962C8B-B14F-4D97-AF65-F5344CB8AC3E}">
        <p14:creationId xmlns:p14="http://schemas.microsoft.com/office/powerpoint/2010/main" val="34750032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Role and Function of guest services</a:t>
            </a:r>
            <a:endParaRPr lang="en-IN" dirty="0"/>
          </a:p>
        </p:txBody>
      </p:sp>
      <p:sp>
        <p:nvSpPr>
          <p:cNvPr id="3" name="Content Placeholder 2"/>
          <p:cNvSpPr>
            <a:spLocks noGrp="1"/>
          </p:cNvSpPr>
          <p:nvPr>
            <p:ph idx="1"/>
          </p:nvPr>
        </p:nvSpPr>
        <p:spPr>
          <a:xfrm>
            <a:off x="1295401" y="2556932"/>
            <a:ext cx="7405254" cy="3318936"/>
          </a:xfrm>
        </p:spPr>
        <p:txBody>
          <a:bodyPr>
            <a:normAutofit fontScale="92500" lnSpcReduction="20000"/>
          </a:bodyPr>
          <a:lstStyle/>
          <a:p>
            <a:pPr marL="0" indent="0">
              <a:buNone/>
            </a:pPr>
            <a:r>
              <a:rPr lang="en-IN" b="1" dirty="0"/>
              <a:t>Role</a:t>
            </a:r>
            <a:endParaRPr lang="en-IN" dirty="0"/>
          </a:p>
          <a:p>
            <a:pPr fontAlgn="base"/>
            <a:r>
              <a:rPr lang="en-IN" dirty="0"/>
              <a:t>The role of guest services is to offer valuable services to the customers.</a:t>
            </a:r>
          </a:p>
          <a:p>
            <a:pPr fontAlgn="base"/>
            <a:r>
              <a:rPr lang="en-IN" dirty="0"/>
              <a:t>The role of guest services also focuses on ensuring a positive customer experience. </a:t>
            </a:r>
          </a:p>
          <a:p>
            <a:pPr fontAlgn="base"/>
            <a:r>
              <a:rPr lang="en-IN" dirty="0"/>
              <a:t>It also deals with addressing customer queries. </a:t>
            </a:r>
          </a:p>
          <a:p>
            <a:r>
              <a:rPr lang="en-IN" dirty="0"/>
              <a:t>As per the consideration of the role of guest services, it focuses on offering valuable services to the customers,  ensuring a positive customer experience, and addressing customer queries.</a:t>
            </a:r>
          </a:p>
          <a:p>
            <a:endParaRPr lang="en-IN" dirty="0"/>
          </a:p>
        </p:txBody>
      </p:sp>
      <p:pic>
        <p:nvPicPr>
          <p:cNvPr id="4" name="Picture 3"/>
          <p:cNvPicPr>
            <a:picLocks noChangeAspect="1"/>
          </p:cNvPicPr>
          <p:nvPr/>
        </p:nvPicPr>
        <p:blipFill>
          <a:blip r:embed="rId3"/>
          <a:stretch>
            <a:fillRect/>
          </a:stretch>
        </p:blipFill>
        <p:spPr>
          <a:xfrm>
            <a:off x="8700655" y="3344862"/>
            <a:ext cx="2619375" cy="1743075"/>
          </a:xfrm>
          <a:prstGeom prst="rect">
            <a:avLst/>
          </a:prstGeom>
        </p:spPr>
      </p:pic>
    </p:spTree>
    <p:extLst>
      <p:ext uri="{BB962C8B-B14F-4D97-AF65-F5344CB8AC3E}">
        <p14:creationId xmlns:p14="http://schemas.microsoft.com/office/powerpoint/2010/main" val="22871069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Role and Function of guest services</a:t>
            </a:r>
            <a:endParaRPr lang="en-IN" dirty="0"/>
          </a:p>
        </p:txBody>
      </p:sp>
      <p:sp>
        <p:nvSpPr>
          <p:cNvPr id="3" name="Content Placeholder 2"/>
          <p:cNvSpPr>
            <a:spLocks noGrp="1"/>
          </p:cNvSpPr>
          <p:nvPr>
            <p:ph idx="1"/>
          </p:nvPr>
        </p:nvSpPr>
        <p:spPr>
          <a:xfrm>
            <a:off x="1295401" y="2556932"/>
            <a:ext cx="6823363" cy="3318936"/>
          </a:xfrm>
        </p:spPr>
        <p:txBody>
          <a:bodyPr>
            <a:normAutofit fontScale="92500" lnSpcReduction="10000"/>
          </a:bodyPr>
          <a:lstStyle/>
          <a:p>
            <a:pPr marL="0" indent="0">
              <a:buNone/>
            </a:pPr>
            <a:r>
              <a:rPr lang="en-IN" b="1" dirty="0"/>
              <a:t>Function</a:t>
            </a:r>
            <a:endParaRPr lang="en-IN" dirty="0"/>
          </a:p>
          <a:p>
            <a:pPr fontAlgn="base"/>
            <a:r>
              <a:rPr lang="en-IN" dirty="0"/>
              <a:t>The function of guest services is related to welcoming and greeting customers. </a:t>
            </a:r>
          </a:p>
          <a:p>
            <a:pPr fontAlgn="base"/>
            <a:r>
              <a:rPr lang="en-IN" dirty="0"/>
              <a:t>It also deals with reservation and booking of the customers for accommodation.</a:t>
            </a:r>
          </a:p>
          <a:p>
            <a:pPr fontAlgn="base"/>
            <a:r>
              <a:rPr lang="en-IN" dirty="0"/>
              <a:t>Its major function is to communicate and coordinate with the customers regarding any queries. </a:t>
            </a:r>
          </a:p>
          <a:p>
            <a:pPr fontAlgn="base"/>
            <a:r>
              <a:rPr lang="en-IN" dirty="0"/>
              <a:t>It also deals with the aspect of customer service.</a:t>
            </a:r>
          </a:p>
        </p:txBody>
      </p:sp>
      <p:pic>
        <p:nvPicPr>
          <p:cNvPr id="5" name="Picture 4"/>
          <p:cNvPicPr>
            <a:picLocks noChangeAspect="1"/>
          </p:cNvPicPr>
          <p:nvPr/>
        </p:nvPicPr>
        <p:blipFill>
          <a:blip r:embed="rId3"/>
          <a:stretch>
            <a:fillRect/>
          </a:stretch>
        </p:blipFill>
        <p:spPr>
          <a:xfrm>
            <a:off x="8118764" y="3416300"/>
            <a:ext cx="2847975" cy="1600200"/>
          </a:xfrm>
          <a:prstGeom prst="rect">
            <a:avLst/>
          </a:prstGeom>
        </p:spPr>
      </p:pic>
    </p:spTree>
    <p:extLst>
      <p:ext uri="{BB962C8B-B14F-4D97-AF65-F5344CB8AC3E}">
        <p14:creationId xmlns:p14="http://schemas.microsoft.com/office/powerpoint/2010/main" val="265084874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Importance of hospitality </a:t>
            </a:r>
            <a:endParaRPr lang="en-IN" dirty="0"/>
          </a:p>
        </p:txBody>
      </p:sp>
      <p:sp>
        <p:nvSpPr>
          <p:cNvPr id="3" name="Content Placeholder 2"/>
          <p:cNvSpPr>
            <a:spLocks noGrp="1"/>
          </p:cNvSpPr>
          <p:nvPr>
            <p:ph idx="1"/>
          </p:nvPr>
        </p:nvSpPr>
        <p:spPr>
          <a:xfrm>
            <a:off x="1295401" y="2556932"/>
            <a:ext cx="7238999" cy="3318936"/>
          </a:xfrm>
        </p:spPr>
        <p:txBody>
          <a:bodyPr>
            <a:normAutofit fontScale="92500" lnSpcReduction="10000"/>
          </a:bodyPr>
          <a:lstStyle/>
          <a:p>
            <a:pPr marL="0" indent="0">
              <a:buNone/>
            </a:pPr>
            <a:r>
              <a:rPr lang="en-IN" dirty="0"/>
              <a:t>The importance of the hospitality industry is as follows:</a:t>
            </a:r>
          </a:p>
          <a:p>
            <a:pPr fontAlgn="base"/>
            <a:r>
              <a:rPr lang="en-IN" dirty="0"/>
              <a:t>The hospitality industry is one of the major contributors to the country’s GDP.</a:t>
            </a:r>
          </a:p>
          <a:p>
            <a:pPr fontAlgn="base"/>
            <a:r>
              <a:rPr lang="en-IN" dirty="0"/>
              <a:t>The hospitality industry leads to job creation as the industry is emerging. </a:t>
            </a:r>
          </a:p>
          <a:p>
            <a:pPr fontAlgn="base"/>
            <a:r>
              <a:rPr lang="en-IN" dirty="0"/>
              <a:t>The industry is important for the promotion with respect to the diversity of the country’s culture. </a:t>
            </a:r>
          </a:p>
          <a:p>
            <a:pPr fontAlgn="base"/>
            <a:r>
              <a:rPr lang="en-IN" dirty="0"/>
              <a:t>It also leads to facilitating international trade. </a:t>
            </a:r>
          </a:p>
        </p:txBody>
      </p:sp>
      <p:pic>
        <p:nvPicPr>
          <p:cNvPr id="4" name="Picture 3"/>
          <p:cNvPicPr>
            <a:picLocks noChangeAspect="1"/>
          </p:cNvPicPr>
          <p:nvPr/>
        </p:nvPicPr>
        <p:blipFill>
          <a:blip r:embed="rId3"/>
          <a:stretch>
            <a:fillRect/>
          </a:stretch>
        </p:blipFill>
        <p:spPr>
          <a:xfrm>
            <a:off x="8534400" y="3459162"/>
            <a:ext cx="3028950" cy="1514475"/>
          </a:xfrm>
          <a:prstGeom prst="rect">
            <a:avLst/>
          </a:prstGeom>
        </p:spPr>
      </p:pic>
    </p:spTree>
    <p:extLst>
      <p:ext uri="{BB962C8B-B14F-4D97-AF65-F5344CB8AC3E}">
        <p14:creationId xmlns:p14="http://schemas.microsoft.com/office/powerpoint/2010/main" val="41953132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IN" b="1" dirty="0"/>
              <a:t>How hotels meet/exceed guest expectations</a:t>
            </a:r>
            <a:endParaRPr lang="en-IN" dirty="0"/>
          </a:p>
        </p:txBody>
      </p:sp>
      <p:sp>
        <p:nvSpPr>
          <p:cNvPr id="3" name="Content Placeholder 2"/>
          <p:cNvSpPr>
            <a:spLocks noGrp="1"/>
          </p:cNvSpPr>
          <p:nvPr>
            <p:ph idx="1"/>
          </p:nvPr>
        </p:nvSpPr>
        <p:spPr>
          <a:xfrm>
            <a:off x="1295401" y="2556932"/>
            <a:ext cx="7349835" cy="3318936"/>
          </a:xfrm>
        </p:spPr>
        <p:txBody>
          <a:bodyPr>
            <a:normAutofit fontScale="92500" lnSpcReduction="10000"/>
          </a:bodyPr>
          <a:lstStyle/>
          <a:p>
            <a:pPr fontAlgn="base"/>
            <a:r>
              <a:rPr lang="en-IN" dirty="0"/>
              <a:t>Hotels can effectively meet customers' expectations by offering personalised services. </a:t>
            </a:r>
          </a:p>
          <a:p>
            <a:pPr fontAlgn="base"/>
            <a:r>
              <a:rPr lang="en-IN" dirty="0"/>
              <a:t>Meeting or exceeding guest expectations can be achieved by offering enhanced service with the help of digital technology. </a:t>
            </a:r>
          </a:p>
          <a:p>
            <a:pPr fontAlgn="base"/>
            <a:r>
              <a:rPr lang="en-IN" dirty="0"/>
              <a:t>Customers' expectations can be effectively met by providing excellent customer service. </a:t>
            </a:r>
          </a:p>
          <a:p>
            <a:pPr fontAlgn="base"/>
            <a:r>
              <a:rPr lang="en-IN" dirty="0"/>
              <a:t>Hotels can also meet/exceed guest expectations by getting customer feedback and offering better services as per the feedback. </a:t>
            </a:r>
          </a:p>
          <a:p>
            <a:endParaRPr lang="en-IN" dirty="0"/>
          </a:p>
        </p:txBody>
      </p:sp>
      <p:pic>
        <p:nvPicPr>
          <p:cNvPr id="5" name="Picture 4"/>
          <p:cNvPicPr>
            <a:picLocks noChangeAspect="1"/>
          </p:cNvPicPr>
          <p:nvPr/>
        </p:nvPicPr>
        <p:blipFill>
          <a:blip r:embed="rId3"/>
          <a:stretch>
            <a:fillRect/>
          </a:stretch>
        </p:blipFill>
        <p:spPr>
          <a:xfrm>
            <a:off x="8438716" y="3444875"/>
            <a:ext cx="2962275" cy="1543050"/>
          </a:xfrm>
          <a:prstGeom prst="rect">
            <a:avLst/>
          </a:prstGeom>
        </p:spPr>
      </p:pic>
    </p:spTree>
    <p:extLst>
      <p:ext uri="{BB962C8B-B14F-4D97-AF65-F5344CB8AC3E}">
        <p14:creationId xmlns:p14="http://schemas.microsoft.com/office/powerpoint/2010/main" val="38567733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IN" b="1" dirty="0"/>
              <a:t>Conclusion</a:t>
            </a:r>
            <a:endParaRPr lang="en-IN" dirty="0"/>
          </a:p>
        </p:txBody>
      </p:sp>
      <p:sp>
        <p:nvSpPr>
          <p:cNvPr id="3" name="Content Placeholder 2"/>
          <p:cNvSpPr>
            <a:spLocks noGrp="1"/>
          </p:cNvSpPr>
          <p:nvPr>
            <p:ph idx="1"/>
          </p:nvPr>
        </p:nvSpPr>
        <p:spPr/>
        <p:txBody>
          <a:bodyPr/>
          <a:lstStyle/>
          <a:p>
            <a:pPr fontAlgn="base"/>
            <a:r>
              <a:rPr lang="en-IN" dirty="0"/>
              <a:t>The finds have shown that Marriott International has effectively strategised to achieve a competitive position. </a:t>
            </a:r>
          </a:p>
          <a:p>
            <a:pPr fontAlgn="base"/>
            <a:r>
              <a:rPr lang="en-IN" dirty="0"/>
              <a:t>Marriott International has been offering luxury services to its customers.</a:t>
            </a:r>
          </a:p>
          <a:p>
            <a:pPr fontAlgn="base"/>
            <a:r>
              <a:rPr lang="en-IN" dirty="0"/>
              <a:t>The hospitality industry has been a major contributor to the economy. </a:t>
            </a:r>
          </a:p>
          <a:p>
            <a:pPr fontAlgn="base"/>
            <a:r>
              <a:rPr lang="en-IN" dirty="0"/>
              <a:t>It is identified that it also promotes job creation. </a:t>
            </a:r>
          </a:p>
          <a:p>
            <a:pPr fontAlgn="base"/>
            <a:r>
              <a:rPr lang="en-IN" dirty="0"/>
              <a:t>It is also identified that personalised service can help hotels to meet customer expectations. </a:t>
            </a:r>
          </a:p>
        </p:txBody>
      </p:sp>
    </p:spTree>
    <p:extLst>
      <p:ext uri="{BB962C8B-B14F-4D97-AF65-F5344CB8AC3E}">
        <p14:creationId xmlns:p14="http://schemas.microsoft.com/office/powerpoint/2010/main" val="247550784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IN" b="1" dirty="0"/>
          </a:p>
        </p:txBody>
      </p:sp>
      <p:sp>
        <p:nvSpPr>
          <p:cNvPr id="3" name="Content Placeholder 2"/>
          <p:cNvSpPr>
            <a:spLocks noGrp="1"/>
          </p:cNvSpPr>
          <p:nvPr>
            <p:ph idx="1"/>
          </p:nvPr>
        </p:nvSpPr>
        <p:spPr/>
        <p:txBody>
          <a:bodyPr>
            <a:normAutofit fontScale="85000" lnSpcReduction="10000"/>
          </a:bodyPr>
          <a:lstStyle/>
          <a:p>
            <a:pPr algn="just"/>
            <a:r>
              <a:rPr lang="en-IN" dirty="0"/>
              <a:t>Liu, J., Liao, X., Huang, W. and Liao, X., 2019. Market segmentation: A multiple criteria approach combining preference analysis and segmentation decision. </a:t>
            </a:r>
            <a:r>
              <a:rPr lang="en-IN" i="1" dirty="0"/>
              <a:t>Omega</a:t>
            </a:r>
            <a:r>
              <a:rPr lang="en-IN" dirty="0"/>
              <a:t>, </a:t>
            </a:r>
            <a:r>
              <a:rPr lang="en-IN" i="1" dirty="0"/>
              <a:t>83</a:t>
            </a:r>
            <a:r>
              <a:rPr lang="en-IN" dirty="0"/>
              <a:t>, pp.1-13.</a:t>
            </a:r>
          </a:p>
          <a:p>
            <a:pPr algn="just"/>
            <a:r>
              <a:rPr lang="en-IN" dirty="0" err="1"/>
              <a:t>Saqib</a:t>
            </a:r>
            <a:r>
              <a:rPr lang="en-IN" dirty="0"/>
              <a:t>, N., 2020. Positioning–a literature review. </a:t>
            </a:r>
            <a:r>
              <a:rPr lang="en-IN" i="1" dirty="0"/>
              <a:t>PSU Research Review</a:t>
            </a:r>
            <a:r>
              <a:rPr lang="en-IN" dirty="0"/>
              <a:t>, </a:t>
            </a:r>
            <a:r>
              <a:rPr lang="en-IN" i="1" dirty="0"/>
              <a:t>5</a:t>
            </a:r>
            <a:r>
              <a:rPr lang="en-IN" dirty="0"/>
              <a:t>(2), pp.141-169.</a:t>
            </a:r>
          </a:p>
          <a:p>
            <a:pPr algn="just"/>
            <a:r>
              <a:rPr lang="en-IN" dirty="0"/>
              <a:t>Xiao, L. and Kumar, V., 2021. Robotics for customer service: a useful complement or an ultimate substitute?. </a:t>
            </a:r>
            <a:r>
              <a:rPr lang="en-IN" i="1" dirty="0"/>
              <a:t>Journal of Service Research</a:t>
            </a:r>
            <a:r>
              <a:rPr lang="en-IN" dirty="0"/>
              <a:t>, </a:t>
            </a:r>
            <a:r>
              <a:rPr lang="en-IN" i="1" dirty="0"/>
              <a:t>24</a:t>
            </a:r>
            <a:r>
              <a:rPr lang="en-IN" dirty="0"/>
              <a:t>(1), pp.9-29.</a:t>
            </a:r>
          </a:p>
          <a:p>
            <a:pPr algn="just"/>
            <a:r>
              <a:rPr lang="en-IN" dirty="0" err="1"/>
              <a:t>Mahr</a:t>
            </a:r>
            <a:r>
              <a:rPr lang="en-IN" dirty="0"/>
              <a:t>, D., Stead, S. and </a:t>
            </a:r>
            <a:r>
              <a:rPr lang="en-IN" dirty="0" err="1"/>
              <a:t>Odekerken-Schröder</a:t>
            </a:r>
            <a:r>
              <a:rPr lang="en-IN" dirty="0"/>
              <a:t>, G., 2019. Making sense of customer service experiences: a text mining review. </a:t>
            </a:r>
            <a:r>
              <a:rPr lang="en-IN" i="1" dirty="0"/>
              <a:t>Journal of Services Marketing</a:t>
            </a:r>
            <a:r>
              <a:rPr lang="en-IN" dirty="0"/>
              <a:t>.</a:t>
            </a:r>
          </a:p>
          <a:p>
            <a:pPr algn="just"/>
            <a:r>
              <a:rPr lang="en-IN" dirty="0" err="1"/>
              <a:t>Demir</a:t>
            </a:r>
            <a:r>
              <a:rPr lang="en-IN" dirty="0"/>
              <a:t>, M., </a:t>
            </a:r>
            <a:r>
              <a:rPr lang="en-IN" dirty="0" err="1"/>
              <a:t>Rjoub</a:t>
            </a:r>
            <a:r>
              <a:rPr lang="en-IN" dirty="0"/>
              <a:t>, H. and </a:t>
            </a:r>
            <a:r>
              <a:rPr lang="en-IN" dirty="0" err="1"/>
              <a:t>Yesiltas</a:t>
            </a:r>
            <a:r>
              <a:rPr lang="en-IN" dirty="0"/>
              <a:t>, M., 2021. Environmental awareness and guests’ intention to visit green hotels: The mediation role of consumption values. </a:t>
            </a:r>
            <a:r>
              <a:rPr lang="en-IN" i="1" dirty="0" err="1"/>
              <a:t>Plos</a:t>
            </a:r>
            <a:r>
              <a:rPr lang="en-IN" i="1" dirty="0"/>
              <a:t> one</a:t>
            </a:r>
            <a:r>
              <a:rPr lang="en-IN" dirty="0"/>
              <a:t>, </a:t>
            </a:r>
            <a:r>
              <a:rPr lang="en-IN" i="1" dirty="0"/>
              <a:t>16</a:t>
            </a:r>
            <a:r>
              <a:rPr lang="en-IN" dirty="0"/>
              <a:t>(5), p.e0248815.</a:t>
            </a:r>
          </a:p>
        </p:txBody>
      </p:sp>
    </p:spTree>
    <p:extLst>
      <p:ext uri="{BB962C8B-B14F-4D97-AF65-F5344CB8AC3E}">
        <p14:creationId xmlns:p14="http://schemas.microsoft.com/office/powerpoint/2010/main" val="12011827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References</a:t>
            </a:r>
            <a:endParaRPr lang="en-IN" b="1" dirty="0"/>
          </a:p>
        </p:txBody>
      </p:sp>
      <p:sp>
        <p:nvSpPr>
          <p:cNvPr id="3" name="Content Placeholder 2"/>
          <p:cNvSpPr>
            <a:spLocks noGrp="1"/>
          </p:cNvSpPr>
          <p:nvPr>
            <p:ph idx="1"/>
          </p:nvPr>
        </p:nvSpPr>
        <p:spPr/>
        <p:txBody>
          <a:bodyPr>
            <a:normAutofit fontScale="70000" lnSpcReduction="20000"/>
          </a:bodyPr>
          <a:lstStyle/>
          <a:p>
            <a:pPr algn="just"/>
            <a:r>
              <a:rPr lang="en-IN" dirty="0"/>
              <a:t>Choi, Y., Choi, M., Oh, M. and Kim, S., 2020. Service robots in hotels: understanding the service quality perceptions of human-robot interaction. </a:t>
            </a:r>
            <a:r>
              <a:rPr lang="en-IN" i="1" dirty="0"/>
              <a:t>Journal of Hospitality Marketing &amp; Management</a:t>
            </a:r>
            <a:r>
              <a:rPr lang="en-IN" dirty="0"/>
              <a:t>, </a:t>
            </a:r>
            <a:r>
              <a:rPr lang="en-IN" i="1" dirty="0"/>
              <a:t>29</a:t>
            </a:r>
            <a:r>
              <a:rPr lang="en-IN" dirty="0"/>
              <a:t>(6), pp.613-635.</a:t>
            </a:r>
          </a:p>
          <a:p>
            <a:pPr algn="just"/>
            <a:r>
              <a:rPr lang="en-IN" dirty="0" err="1"/>
              <a:t>Koc</a:t>
            </a:r>
            <a:r>
              <a:rPr lang="en-IN" dirty="0"/>
              <a:t>, E., 2019. Service failures and recovery in hospitality and tourism: A review of literature and recommendations for future research. </a:t>
            </a:r>
            <a:r>
              <a:rPr lang="en-IN" i="1" dirty="0"/>
              <a:t>Journal of Hospitality Marketing &amp; Management</a:t>
            </a:r>
            <a:r>
              <a:rPr lang="en-IN" dirty="0"/>
              <a:t>, </a:t>
            </a:r>
            <a:r>
              <a:rPr lang="en-IN" i="1" dirty="0"/>
              <a:t>28</a:t>
            </a:r>
            <a:r>
              <a:rPr lang="en-IN" dirty="0"/>
              <a:t>(5), pp.513-537.</a:t>
            </a:r>
          </a:p>
          <a:p>
            <a:pPr algn="just"/>
            <a:r>
              <a:rPr lang="en-IN" dirty="0" err="1"/>
              <a:t>Freitas</a:t>
            </a:r>
            <a:r>
              <a:rPr lang="en-IN" dirty="0"/>
              <a:t>, B.D.A. and </a:t>
            </a:r>
            <a:r>
              <a:rPr lang="en-IN" dirty="0" err="1"/>
              <a:t>Correia</a:t>
            </a:r>
            <a:r>
              <a:rPr lang="en-IN" dirty="0"/>
              <a:t>, P., 2019. Attractiveness of cultural events organized by hotels. </a:t>
            </a:r>
            <a:r>
              <a:rPr lang="en-IN" i="1" dirty="0"/>
              <a:t>International Journal of Culture, Tourism and Hospitality Research</a:t>
            </a:r>
            <a:r>
              <a:rPr lang="en-IN" dirty="0"/>
              <a:t>, </a:t>
            </a:r>
            <a:r>
              <a:rPr lang="en-IN" i="1" dirty="0"/>
              <a:t>13</a:t>
            </a:r>
            <a:r>
              <a:rPr lang="en-IN" dirty="0"/>
              <a:t>(1), pp.113-127.</a:t>
            </a:r>
          </a:p>
          <a:p>
            <a:pPr algn="just"/>
            <a:r>
              <a:rPr lang="en-IN" dirty="0" err="1"/>
              <a:t>Kazmi</a:t>
            </a:r>
            <a:r>
              <a:rPr lang="en-IN" dirty="0"/>
              <a:t>, M. and Shah, S.A.H., 2020. Six Sigma, a Road to Infallible Service Quality in Hotel Industry of Pakistan. </a:t>
            </a:r>
            <a:r>
              <a:rPr lang="en-IN" dirty="0" err="1"/>
              <a:t>Artech</a:t>
            </a:r>
            <a:r>
              <a:rPr lang="en-IN" dirty="0"/>
              <a:t> J. Tourism Res. Hospitality, 1: 6-12. </a:t>
            </a:r>
            <a:r>
              <a:rPr lang="en-IN" i="1" dirty="0" err="1"/>
              <a:t>Artech</a:t>
            </a:r>
            <a:r>
              <a:rPr lang="en-IN" i="1" dirty="0"/>
              <a:t> Journals</a:t>
            </a:r>
            <a:r>
              <a:rPr lang="en-IN" dirty="0"/>
              <a:t>, p.2.</a:t>
            </a:r>
          </a:p>
          <a:p>
            <a:pPr algn="just"/>
            <a:r>
              <a:rPr lang="en-IN" dirty="0"/>
              <a:t>Sousa, B.M. and </a:t>
            </a:r>
            <a:r>
              <a:rPr lang="en-IN" dirty="0" err="1"/>
              <a:t>Alves</a:t>
            </a:r>
            <a:r>
              <a:rPr lang="en-IN" dirty="0"/>
              <a:t>, G.M., 2019. The role of relationship marketing in behavioural intentions of medical tourism services and guest experiences. </a:t>
            </a:r>
            <a:r>
              <a:rPr lang="en-IN" i="1" dirty="0"/>
              <a:t>Journal of Hospitality and Tourism Insights</a:t>
            </a:r>
            <a:r>
              <a:rPr lang="en-IN" dirty="0"/>
              <a:t>.</a:t>
            </a:r>
          </a:p>
        </p:txBody>
      </p:sp>
    </p:spTree>
    <p:extLst>
      <p:ext uri="{BB962C8B-B14F-4D97-AF65-F5344CB8AC3E}">
        <p14:creationId xmlns:p14="http://schemas.microsoft.com/office/powerpoint/2010/main" val="806532866"/>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B15E28"/>
      </a:accent1>
      <a:accent2>
        <a:srgbClr val="B13228"/>
      </a:accent2>
      <a:accent3>
        <a:srgbClr val="8B7B56"/>
      </a:accent3>
      <a:accent4>
        <a:srgbClr val="E09C41"/>
      </a:accent4>
      <a:accent5>
        <a:srgbClr val="9EAE51"/>
      </a:accent5>
      <a:accent6>
        <a:srgbClr val="6E7355"/>
      </a:accent6>
      <a:hlink>
        <a:srgbClr val="D37A21"/>
      </a:hlink>
      <a:folHlink>
        <a:srgbClr val="CA8F55"/>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7039A4B3-0617-4CFC-B614-27363ECC28A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Organic</Template>
  <TotalTime>23</TotalTime>
  <Words>1721</Words>
  <Application>Microsoft Office PowerPoint</Application>
  <PresentationFormat>Widescreen</PresentationFormat>
  <Paragraphs>110</Paragraphs>
  <Slides>14</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Garamond</vt:lpstr>
      <vt:lpstr>Organic</vt:lpstr>
      <vt:lpstr>BMIH4003 Hospitality &amp; Guest Services</vt:lpstr>
      <vt:lpstr>Table of Contents </vt:lpstr>
      <vt:lpstr>  Introduction   </vt:lpstr>
      <vt:lpstr>Main customers of Marriott International </vt:lpstr>
      <vt:lpstr>Main customers of Marriott International</vt:lpstr>
      <vt:lpstr>Nature, scope, and role of guest services and facilities</vt:lpstr>
      <vt:lpstr>Nature, scope, and role of guest services and facilities</vt:lpstr>
      <vt:lpstr>Role and Function of guest services</vt:lpstr>
      <vt:lpstr>Role and Function of guest services</vt:lpstr>
      <vt:lpstr>Importance of hospitality </vt:lpstr>
      <vt:lpstr>How hotels meet/exceed guest expectations</vt:lpstr>
      <vt:lpstr>Conclusion</vt:lpstr>
      <vt:lpstr>References</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kristine holtere</cp:lastModifiedBy>
  <cp:revision>3</cp:revision>
  <dcterms:created xsi:type="dcterms:W3CDTF">2023-05-23T10:30:19Z</dcterms:created>
  <dcterms:modified xsi:type="dcterms:W3CDTF">2023-05-30T13:03:31Z</dcterms:modified>
</cp:coreProperties>
</file>