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72" r:id="rId8"/>
    <p:sldId id="273" r:id="rId9"/>
    <p:sldId id="274" r:id="rId10"/>
    <p:sldId id="275" r:id="rId11"/>
    <p:sldId id="257" r:id="rId12"/>
    <p:sldId id="263" r:id="rId13"/>
    <p:sldId id="264" r:id="rId14"/>
    <p:sldId id="265" r:id="rId15"/>
    <p:sldId id="266" r:id="rId16"/>
    <p:sldId id="277" r:id="rId17"/>
    <p:sldId id="278" r:id="rId18"/>
    <p:sldId id="267" r:id="rId19"/>
    <p:sldId id="268" r:id="rId20"/>
    <p:sldId id="280" r:id="rId21"/>
    <p:sldId id="281" r:id="rId22"/>
    <p:sldId id="282" r:id="rId23"/>
    <p:sldId id="283" r:id="rId24"/>
    <p:sldId id="269" r:id="rId25"/>
    <p:sldId id="270" r:id="rId26"/>
    <p:sldId id="271" r:id="rId27"/>
    <p:sldId id="276" r:id="rId28"/>
    <p:sldId id="285" r:id="rId29"/>
    <p:sldId id="284" r:id="rId30"/>
    <p:sldId id="310" r:id="rId31"/>
    <p:sldId id="300" r:id="rId32"/>
    <p:sldId id="301" r:id="rId33"/>
    <p:sldId id="303" r:id="rId34"/>
    <p:sldId id="302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304" r:id="rId45"/>
    <p:sldId id="296" r:id="rId46"/>
    <p:sldId id="295" r:id="rId47"/>
    <p:sldId id="297" r:id="rId48"/>
    <p:sldId id="298" r:id="rId49"/>
    <p:sldId id="299" r:id="rId50"/>
    <p:sldId id="305" r:id="rId51"/>
    <p:sldId id="306" r:id="rId52"/>
    <p:sldId id="307" r:id="rId53"/>
    <p:sldId id="309" r:id="rId54"/>
    <p:sldId id="308" r:id="rId5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162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127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791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675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263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154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74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574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87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51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109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CD4B7-97D9-4255-A512-5E4CCAB17617}" type="datetimeFigureOut">
              <a:rPr lang="en-GB" smtClean="0"/>
              <a:t>05/02/2016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59B88A-433D-43AC-9E30-ECEB6A758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566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restwise.com" TargetMode="External"/><Relationship Id="rId2" Type="http://schemas.openxmlformats.org/officeDocument/2006/relationships/hyperlink" Target="http://restwise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physioroom.com/news/english_premier_league/epl_injury_table.php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Hp2OkKUams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Professional &amp; Elite Sports Management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Athlete Lifestyle &amp; Holistic Development.</a:t>
            </a:r>
          </a:p>
          <a:p>
            <a:endParaRPr lang="en-GB" dirty="0" smtClean="0"/>
          </a:p>
          <a:p>
            <a:r>
              <a:rPr lang="en-GB" dirty="0" smtClean="0"/>
              <a:t>Injury Prevention &amp; Management.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10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Athlete Lifestyle &amp; Holistic Development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Define holistic. </a:t>
            </a:r>
          </a:p>
          <a:p>
            <a:pPr lvl="1"/>
            <a:r>
              <a:rPr lang="en-US" dirty="0"/>
              <a:t>Emphasizing the importance of the whole and the interdependence of its parts</a:t>
            </a:r>
            <a:r>
              <a:rPr lang="en-US" dirty="0" smtClean="0"/>
              <a:t>.</a:t>
            </a:r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80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Holistic </a:t>
            </a:r>
            <a:r>
              <a:rPr lang="en-US" dirty="0" smtClean="0"/>
              <a:t>Athlete Development</a:t>
            </a:r>
            <a:r>
              <a:rPr lang="en-US" dirty="0"/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dirty="0" smtClean="0"/>
              <a:t>Lifestyle </a:t>
            </a:r>
            <a:endParaRPr lang="en-US" dirty="0"/>
          </a:p>
          <a:p>
            <a:pPr lvl="2"/>
            <a:r>
              <a:rPr lang="en-US" dirty="0"/>
              <a:t>Nutrition </a:t>
            </a:r>
          </a:p>
          <a:p>
            <a:pPr lvl="2"/>
            <a:r>
              <a:rPr lang="en-US" dirty="0"/>
              <a:t>Sleeping habits/quality </a:t>
            </a:r>
            <a:endParaRPr lang="en-US" dirty="0" smtClean="0"/>
          </a:p>
          <a:p>
            <a:pPr lvl="2"/>
            <a:r>
              <a:rPr lang="en-US" dirty="0" smtClean="0"/>
              <a:t>Recovery </a:t>
            </a:r>
            <a:endParaRPr lang="en-US" dirty="0"/>
          </a:p>
          <a:p>
            <a:pPr lvl="1"/>
            <a:r>
              <a:rPr lang="en-US" dirty="0"/>
              <a:t>Environment </a:t>
            </a:r>
          </a:p>
          <a:p>
            <a:pPr lvl="2"/>
            <a:r>
              <a:rPr lang="en-US" dirty="0"/>
              <a:t>Training </a:t>
            </a:r>
          </a:p>
          <a:p>
            <a:pPr lvl="2"/>
            <a:r>
              <a:rPr lang="en-US" dirty="0"/>
              <a:t>Social </a:t>
            </a:r>
          </a:p>
          <a:p>
            <a:pPr lvl="1"/>
            <a:r>
              <a:rPr lang="en-US" dirty="0"/>
              <a:t>Mindset </a:t>
            </a:r>
            <a:r>
              <a:rPr lang="en-US" dirty="0" smtClean="0"/>
              <a:t>(psychology)</a:t>
            </a:r>
            <a:endParaRPr lang="en-US" dirty="0"/>
          </a:p>
          <a:p>
            <a:pPr lvl="2"/>
            <a:r>
              <a:rPr lang="en-US" dirty="0"/>
              <a:t>Confidence </a:t>
            </a:r>
            <a:endParaRPr lang="en-US" dirty="0" smtClean="0"/>
          </a:p>
          <a:p>
            <a:pPr lvl="2"/>
            <a:r>
              <a:rPr lang="en-US" dirty="0" smtClean="0"/>
              <a:t>Goal setting </a:t>
            </a:r>
            <a:endParaRPr lang="en-US" dirty="0"/>
          </a:p>
          <a:p>
            <a:pPr lvl="1"/>
            <a:r>
              <a:rPr lang="en-US" dirty="0"/>
              <a:t>Training habits </a:t>
            </a:r>
          </a:p>
          <a:p>
            <a:pPr lvl="2"/>
            <a:r>
              <a:rPr lang="en-US" dirty="0"/>
              <a:t>Effort </a:t>
            </a:r>
          </a:p>
          <a:p>
            <a:pPr lvl="2"/>
            <a:r>
              <a:rPr lang="en-US" dirty="0"/>
              <a:t>Self improvement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01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Lifestyle Profiling in High School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Ian </a:t>
            </a:r>
            <a:r>
              <a:rPr lang="en-US" dirty="0" err="1" smtClean="0"/>
              <a:t>Jeffreys</a:t>
            </a:r>
            <a:r>
              <a:rPr lang="en-US" dirty="0" smtClean="0"/>
              <a:t>, MSc, CSCS.. </a:t>
            </a:r>
          </a:p>
          <a:p>
            <a:r>
              <a:rPr lang="en-US" dirty="0"/>
              <a:t>we often ignore the influence an athlete’s lifestyle has on his or her game and train- </a:t>
            </a:r>
            <a:r>
              <a:rPr lang="en-US" dirty="0" err="1"/>
              <a:t>ing</a:t>
            </a:r>
            <a:r>
              <a:rPr lang="en-US" dirty="0"/>
              <a:t> performances.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/>
              <a:t>A</a:t>
            </a:r>
            <a:r>
              <a:rPr lang="en-US" dirty="0" smtClean="0"/>
              <a:t>thletes </a:t>
            </a:r>
            <a:r>
              <a:rPr lang="en-US" dirty="0"/>
              <a:t>are under our watch and control for a very small portion of their total time, and their activities away from the </a:t>
            </a:r>
            <a:r>
              <a:rPr lang="en-US" dirty="0" smtClean="0"/>
              <a:t>training </a:t>
            </a:r>
            <a:r>
              <a:rPr lang="en-US" dirty="0"/>
              <a:t>environment will affect their </a:t>
            </a:r>
            <a:r>
              <a:rPr lang="en-US" dirty="0" smtClean="0"/>
              <a:t>performance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5367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Cont..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athlete is a complex </a:t>
            </a:r>
            <a:r>
              <a:rPr lang="en-US" dirty="0" err="1"/>
              <a:t>psychosociophysio</a:t>
            </a:r>
            <a:r>
              <a:rPr lang="en-US" dirty="0"/>
              <a:t>- logical </a:t>
            </a:r>
            <a:r>
              <a:rPr lang="en-US" dirty="0" smtClean="0"/>
              <a:t>entity, </a:t>
            </a:r>
            <a:r>
              <a:rPr lang="en-US" dirty="0"/>
              <a:t>and training is simply a part of the total stress on the athlete. </a:t>
            </a:r>
            <a:endParaRPr lang="en-US" dirty="0" smtClean="0"/>
          </a:p>
          <a:p>
            <a:r>
              <a:rPr lang="en-US" dirty="0" smtClean="0"/>
              <a:t>For programs </a:t>
            </a:r>
            <a:r>
              <a:rPr lang="en-US" dirty="0"/>
              <a:t>to be effective, we must be aware of the impact of </a:t>
            </a:r>
            <a:r>
              <a:rPr lang="en-US" dirty="0" smtClean="0"/>
              <a:t>non-training stressors </a:t>
            </a:r>
            <a:r>
              <a:rPr lang="en-US" dirty="0"/>
              <a:t>on athletes and, when possible, </a:t>
            </a:r>
            <a:r>
              <a:rPr lang="en-US" dirty="0" smtClean="0"/>
              <a:t>educate </a:t>
            </a:r>
            <a:r>
              <a:rPr lang="en-US" dirty="0"/>
              <a:t>and empower the athletes to make </a:t>
            </a:r>
            <a:r>
              <a:rPr lang="en-US" dirty="0" smtClean="0"/>
              <a:t>informed </a:t>
            </a:r>
            <a:r>
              <a:rPr lang="en-US" dirty="0"/>
              <a:t>decisions relative to their </a:t>
            </a:r>
            <a:r>
              <a:rPr lang="en-US" dirty="0" smtClean="0"/>
              <a:t>lifestyle.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54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Tools to </a:t>
            </a:r>
            <a:r>
              <a:rPr lang="en-US" dirty="0"/>
              <a:t>M</a:t>
            </a:r>
            <a:r>
              <a:rPr lang="en-US" dirty="0" smtClean="0"/>
              <a:t>onitor Lifestyle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Questionnaires</a:t>
            </a:r>
          </a:p>
          <a:p>
            <a:pPr lvl="1"/>
            <a:r>
              <a:rPr lang="en-US" dirty="0" smtClean="0"/>
              <a:t>Wellness reports (excel documents)</a:t>
            </a:r>
            <a:endParaRPr lang="en-US" dirty="0"/>
          </a:p>
          <a:p>
            <a:r>
              <a:rPr lang="en-US" dirty="0" smtClean="0"/>
              <a:t>Apps </a:t>
            </a:r>
          </a:p>
          <a:p>
            <a:pPr lvl="1"/>
            <a:r>
              <a:rPr lang="en-US" dirty="0" err="1" smtClean="0"/>
              <a:t>Restwise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3"/>
              </a:rPr>
              <a:t>://</a:t>
            </a:r>
            <a:r>
              <a:rPr lang="en-US" dirty="0" smtClean="0">
                <a:hlinkClick r:id="rId3"/>
              </a:rPr>
              <a:t>restwise.com</a:t>
            </a:r>
            <a:r>
              <a:rPr lang="en-US" dirty="0" smtClean="0"/>
              <a:t>)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endParaRPr lang="en-GB" i="1" dirty="0" smtClean="0"/>
          </a:p>
          <a:p>
            <a:pPr marL="457200" lvl="1" indent="0">
              <a:buNone/>
            </a:pPr>
            <a:r>
              <a:rPr lang="en-GB" i="1" dirty="0" smtClean="0"/>
              <a:t>The </a:t>
            </a:r>
            <a:r>
              <a:rPr lang="en-GB" i="1" dirty="0"/>
              <a:t>ability to monitor training is critical to the process of quantitating training periodization plans. 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96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Implementation of Recovery Strategies: </a:t>
            </a:r>
            <a:br>
              <a:rPr lang="en-US" sz="3600" dirty="0"/>
            </a:br>
            <a:r>
              <a:rPr lang="en-US" sz="3600" dirty="0"/>
              <a:t>100-Point Weekly Recovery Checklist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To </a:t>
            </a:r>
            <a:r>
              <a:rPr lang="en-US" dirty="0"/>
              <a:t>maximize performance, athletes require a delicate balance between training stress and recovery.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The 100-point weekly recovery checklist was </a:t>
            </a:r>
            <a:r>
              <a:rPr lang="en-US" dirty="0" smtClean="0"/>
              <a:t>developed </a:t>
            </a:r>
            <a:r>
              <a:rPr lang="en-US" dirty="0"/>
              <a:t>for the Indonesian Olympic Team to use during preparation for the Beijing Olympic Games.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8" y="1916832"/>
            <a:ext cx="8601322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100ptchecklist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" t="3951" r="6089" b="3706"/>
          <a:stretch/>
        </p:blipFill>
        <p:spPr>
          <a:xfrm>
            <a:off x="457200" y="-1092573"/>
            <a:ext cx="8579295" cy="90364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85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Monitoring Training Load </a:t>
            </a:r>
            <a:endParaRPr lang="en-US" dirty="0"/>
          </a:p>
        </p:txBody>
      </p:sp>
      <p:pic>
        <p:nvPicPr>
          <p:cNvPr id="4" name="Content Placeholder 3" descr="Calculating-Training-Load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27" r="-94"/>
          <a:stretch/>
        </p:blipFill>
        <p:spPr>
          <a:xfrm>
            <a:off x="1187624" y="1340768"/>
            <a:ext cx="6696744" cy="5256584"/>
          </a:xfrm>
        </p:spPr>
      </p:pic>
    </p:spTree>
    <p:extLst>
      <p:ext uri="{BB962C8B-B14F-4D97-AF65-F5344CB8AC3E}">
        <p14:creationId xmlns:p14="http://schemas.microsoft.com/office/powerpoint/2010/main" val="998079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The </a:t>
            </a:r>
            <a:r>
              <a:rPr lang="en-US" dirty="0" smtClean="0"/>
              <a:t>Multi</a:t>
            </a:r>
            <a:r>
              <a:rPr lang="en-US" dirty="0"/>
              <a:t>-dimensional </a:t>
            </a:r>
            <a:r>
              <a:rPr lang="en-US" dirty="0" smtClean="0"/>
              <a:t>Nature </a:t>
            </a:r>
            <a:r>
              <a:rPr lang="en-US" dirty="0"/>
              <a:t>of </a:t>
            </a:r>
            <a:br>
              <a:rPr lang="en-US" dirty="0"/>
            </a:br>
            <a:r>
              <a:rPr lang="en-US" dirty="0"/>
              <a:t>S</a:t>
            </a:r>
            <a:r>
              <a:rPr lang="en-US" dirty="0" smtClean="0"/>
              <a:t>tress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1612776"/>
          </a:xfrm>
        </p:spPr>
        <p:txBody>
          <a:bodyPr>
            <a:normAutofit/>
          </a:bodyPr>
          <a:lstStyle/>
          <a:p>
            <a:r>
              <a:rPr lang="en-US" dirty="0" smtClean="0"/>
              <a:t>It is </a:t>
            </a:r>
            <a:r>
              <a:rPr lang="en-US" dirty="0"/>
              <a:t>crucial that a coach remembers that training is only one of a range of stressors on an athlete at any time.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14805"/>
          <a:stretch/>
        </p:blipFill>
        <p:spPr>
          <a:xfrm>
            <a:off x="2483768" y="2708920"/>
            <a:ext cx="4752528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16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concept of a Performance </a:t>
            </a:r>
            <a:br>
              <a:rPr lang="en-US" dirty="0"/>
            </a:br>
            <a:r>
              <a:rPr lang="en-US" dirty="0"/>
              <a:t>Lifestyle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Performance Lifestyle approach to enhancing recovery attempts to provide a framework around which an athlete can structure their lives to provide for both optimal recovery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This </a:t>
            </a:r>
            <a:r>
              <a:rPr lang="en-US" dirty="0"/>
              <a:t>approach also has an added bonus of providing a framework which supports optimal performance both in athletics and in life.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49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seven pillars of the </a:t>
            </a:r>
            <a:r>
              <a:rPr lang="en-US" dirty="0" smtClean="0"/>
              <a:t>Performance </a:t>
            </a:r>
            <a:r>
              <a:rPr lang="en-US" dirty="0"/>
              <a:t>Lifestyle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The seven key pillars are: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Pillar one </a:t>
            </a:r>
            <a:r>
              <a:rPr lang="en-US" dirty="0"/>
              <a:t>– Find your purpose and action your dreams </a:t>
            </a:r>
          </a:p>
          <a:p>
            <a:r>
              <a:rPr lang="en-US" b="1" dirty="0"/>
              <a:t>Pillar two </a:t>
            </a:r>
            <a:r>
              <a:rPr lang="en-US" dirty="0"/>
              <a:t>– Build self awareness</a:t>
            </a:r>
            <a:br>
              <a:rPr lang="en-US" dirty="0"/>
            </a:br>
            <a:r>
              <a:rPr lang="en-US" b="1" dirty="0"/>
              <a:t>Pillar three </a:t>
            </a:r>
            <a:r>
              <a:rPr lang="en-US" dirty="0"/>
              <a:t>– The power of positive</a:t>
            </a:r>
            <a:br>
              <a:rPr lang="en-US" dirty="0"/>
            </a:br>
            <a:r>
              <a:rPr lang="en-US" b="1" dirty="0"/>
              <a:t>Pillar four </a:t>
            </a:r>
            <a:r>
              <a:rPr lang="en-US" dirty="0"/>
              <a:t>– The power of rituals</a:t>
            </a:r>
            <a:br>
              <a:rPr lang="en-US" dirty="0"/>
            </a:br>
            <a:r>
              <a:rPr lang="en-US" b="1" dirty="0"/>
              <a:t>Pillar five </a:t>
            </a:r>
            <a:r>
              <a:rPr lang="en-US" dirty="0"/>
              <a:t>– Build capacity then disengage </a:t>
            </a:r>
            <a:endParaRPr lang="en-US" dirty="0" smtClean="0"/>
          </a:p>
          <a:p>
            <a:r>
              <a:rPr lang="en-US" b="1" dirty="0" smtClean="0"/>
              <a:t>Pillar </a:t>
            </a:r>
            <a:r>
              <a:rPr lang="en-US" b="1" dirty="0"/>
              <a:t>six </a:t>
            </a:r>
            <a:r>
              <a:rPr lang="en-US" dirty="0"/>
              <a:t>– Quality nutrition </a:t>
            </a:r>
          </a:p>
          <a:p>
            <a:r>
              <a:rPr lang="en-US" b="1" dirty="0"/>
              <a:t>Pillar seven </a:t>
            </a:r>
            <a:r>
              <a:rPr lang="en-US" dirty="0"/>
              <a:t>– Quality sleep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54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1" dirty="0"/>
              <a:t>Pillar one – Find your </a:t>
            </a:r>
            <a:r>
              <a:rPr lang="en-US" b="1" i="1" dirty="0" smtClean="0"/>
              <a:t>Purpose &amp; </a:t>
            </a:r>
            <a:r>
              <a:rPr lang="en-US" b="1" i="1" dirty="0"/>
              <a:t>A</a:t>
            </a:r>
            <a:r>
              <a:rPr lang="en-US" b="1" i="1" dirty="0" smtClean="0"/>
              <a:t>ction </a:t>
            </a:r>
            <a:r>
              <a:rPr lang="en-US" b="1" i="1" dirty="0"/>
              <a:t>your </a:t>
            </a:r>
            <a:r>
              <a:rPr lang="en-US" b="1" i="1" dirty="0" smtClean="0"/>
              <a:t>Dream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</a:t>
            </a:r>
            <a:r>
              <a:rPr lang="en-US" dirty="0" smtClean="0"/>
              <a:t>ffective </a:t>
            </a:r>
            <a:r>
              <a:rPr lang="en-US" dirty="0"/>
              <a:t>goal setting provides a framework around which an athlete can structure their time and energy . </a:t>
            </a:r>
            <a:endParaRPr lang="en-US" dirty="0" smtClean="0"/>
          </a:p>
          <a:p>
            <a:r>
              <a:rPr lang="en-US" dirty="0" smtClean="0"/>
              <a:t>This </a:t>
            </a:r>
            <a:r>
              <a:rPr lang="en-US" dirty="0"/>
              <a:t>increases the focus and direction of efforts, ensuring </a:t>
            </a:r>
            <a:r>
              <a:rPr lang="en-US" dirty="0" err="1"/>
              <a:t>optimisation</a:t>
            </a:r>
            <a:r>
              <a:rPr lang="en-US" dirty="0"/>
              <a:t> of energy, and </a:t>
            </a:r>
            <a:r>
              <a:rPr lang="en-US" dirty="0" err="1"/>
              <a:t>maximisation</a:t>
            </a:r>
            <a:r>
              <a:rPr lang="en-US" dirty="0"/>
              <a:t> of results with the minimal of wasted energy expenditure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This </a:t>
            </a:r>
            <a:r>
              <a:rPr lang="en-US" dirty="0"/>
              <a:t>clear focus also helps produce the flow state which is conducive to optimal performance and optimal recovery</a:t>
            </a:r>
            <a:r>
              <a:rPr lang="en-US" dirty="0" smtClean="0"/>
              <a:t>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81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1" dirty="0"/>
              <a:t>Pillar two – Develop </a:t>
            </a:r>
            <a:r>
              <a:rPr lang="en-US" b="1" i="1" dirty="0" smtClean="0"/>
              <a:t>Self </a:t>
            </a:r>
            <a:r>
              <a:rPr lang="en-US" b="1" i="1" dirty="0"/>
              <a:t>A</a:t>
            </a:r>
            <a:r>
              <a:rPr lang="en-US" b="1" i="1" dirty="0" smtClean="0"/>
              <a:t>wareness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Self awareness needs to be developed in both the identification of times of under-recovery as well as possible causes of stress.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Tools </a:t>
            </a:r>
            <a:r>
              <a:rPr lang="en-US" dirty="0"/>
              <a:t>such as a training/recovery log</a:t>
            </a:r>
            <a:r>
              <a:rPr lang="en-US" dirty="0" smtClean="0"/>
              <a:t>, </a:t>
            </a:r>
            <a:r>
              <a:rPr lang="en-US" dirty="0"/>
              <a:t>lifestyle profile</a:t>
            </a:r>
            <a:r>
              <a:rPr lang="en-US" dirty="0" smtClean="0"/>
              <a:t>, </a:t>
            </a:r>
            <a:r>
              <a:rPr lang="en-US" dirty="0"/>
              <a:t>psychological profile</a:t>
            </a:r>
            <a:r>
              <a:rPr lang="en-US" dirty="0" smtClean="0"/>
              <a:t>, </a:t>
            </a:r>
            <a:r>
              <a:rPr lang="en-US" dirty="0"/>
              <a:t>all provide excellent tools with which an athlete can increase their self awareness.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Additionally </a:t>
            </a:r>
            <a:r>
              <a:rPr lang="en-US" dirty="0"/>
              <a:t>the use of a daily log in which athletes record all of their key thoughts/worries </a:t>
            </a:r>
            <a:r>
              <a:rPr lang="en-US" dirty="0" err="1"/>
              <a:t>etc</a:t>
            </a:r>
            <a:r>
              <a:rPr lang="en-US" dirty="0"/>
              <a:t> is a great tool in the development of self awareness, and can be incorporated into a training/recovery log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02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thlete_Life_Plan_template-1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15" r="-94" b="36039"/>
          <a:stretch/>
        </p:blipFill>
        <p:spPr>
          <a:xfrm>
            <a:off x="323528" y="692696"/>
            <a:ext cx="8568952" cy="5760640"/>
          </a:xfrm>
        </p:spPr>
      </p:pic>
    </p:spTree>
    <p:extLst>
      <p:ext uri="{BB962C8B-B14F-4D97-AF65-F5344CB8AC3E}">
        <p14:creationId xmlns:p14="http://schemas.microsoft.com/office/powerpoint/2010/main" val="114825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Cont..</a:t>
            </a:r>
            <a:endParaRPr lang="en-US" dirty="0"/>
          </a:p>
        </p:txBody>
      </p:sp>
      <p:pic>
        <p:nvPicPr>
          <p:cNvPr id="4" name="Content Placeholder 3" descr="Athlete_Life_Plan_template-1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68" b="30568"/>
          <a:stretch/>
        </p:blipFill>
        <p:spPr/>
      </p:pic>
    </p:spTree>
    <p:extLst>
      <p:ext uri="{BB962C8B-B14F-4D97-AF65-F5344CB8AC3E}">
        <p14:creationId xmlns:p14="http://schemas.microsoft.com/office/powerpoint/2010/main" val="120630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1" dirty="0"/>
              <a:t>Pillar three – The </a:t>
            </a:r>
            <a:r>
              <a:rPr lang="en-US" b="1" i="1" dirty="0" smtClean="0"/>
              <a:t>Power </a:t>
            </a:r>
            <a:r>
              <a:rPr lang="en-US" b="1" i="1" dirty="0"/>
              <a:t>of </a:t>
            </a:r>
            <a:r>
              <a:rPr lang="en-US" b="1" i="1" dirty="0" smtClean="0"/>
              <a:t>Positive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The </a:t>
            </a:r>
            <a:r>
              <a:rPr lang="en-US" dirty="0"/>
              <a:t>way in which we view the world is controlled largely by our thoughts and beliefs, all of which can be positively impacted </a:t>
            </a:r>
            <a:r>
              <a:rPr lang="en-US" dirty="0" smtClean="0"/>
              <a:t>upon.</a:t>
            </a:r>
          </a:p>
          <a:p>
            <a:endParaRPr lang="en-US" dirty="0"/>
          </a:p>
          <a:p>
            <a:r>
              <a:rPr lang="en-US" dirty="0" smtClean="0"/>
              <a:t>The </a:t>
            </a:r>
            <a:r>
              <a:rPr lang="en-US" dirty="0"/>
              <a:t>ability to recover will be closely linked to the emotional and psychological health of the athlete and the nature of their belief and thoughts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It is believed </a:t>
            </a:r>
            <a:r>
              <a:rPr lang="en-US" dirty="0"/>
              <a:t>that the emotional domain is probably the most powerful domain of total fitness and emotionally healthy athletes have a massive capacity to tolerate stressors</a:t>
            </a:r>
            <a:r>
              <a:rPr lang="en-US" dirty="0" smtClean="0"/>
              <a:t>, </a:t>
            </a:r>
            <a:r>
              <a:rPr lang="en-US" dirty="0"/>
              <a:t>which itself facilitates both performance and recovery. </a:t>
            </a:r>
          </a:p>
        </p:txBody>
      </p:sp>
    </p:spTree>
    <p:extLst>
      <p:ext uri="{BB962C8B-B14F-4D97-AF65-F5344CB8AC3E}">
        <p14:creationId xmlns:p14="http://schemas.microsoft.com/office/powerpoint/2010/main" val="411694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 smtClean="0"/>
              <a:t>Pillar </a:t>
            </a:r>
            <a:r>
              <a:rPr lang="en-US" b="1" i="1" dirty="0"/>
              <a:t>four – The </a:t>
            </a:r>
            <a:r>
              <a:rPr lang="en-US" b="1" i="1" dirty="0" smtClean="0"/>
              <a:t>Power </a:t>
            </a:r>
            <a:r>
              <a:rPr lang="en-US" b="1" i="1" dirty="0"/>
              <a:t>of </a:t>
            </a:r>
            <a:r>
              <a:rPr lang="en-US" b="1" i="1" dirty="0" smtClean="0"/>
              <a:t>Rituals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key to the effective </a:t>
            </a:r>
            <a:r>
              <a:rPr lang="en-US" dirty="0" err="1"/>
              <a:t>utilisation</a:t>
            </a:r>
            <a:r>
              <a:rPr lang="en-US" dirty="0"/>
              <a:t> of the “Performance Lifestyle” is positively taking action to address key aspects which are undermining recovery, and to take these actions on a consistent basis. </a:t>
            </a:r>
            <a:endParaRPr lang="en-US" dirty="0" smtClean="0"/>
          </a:p>
          <a:p>
            <a:r>
              <a:rPr lang="en-US" dirty="0" smtClean="0"/>
              <a:t>Fundamental </a:t>
            </a:r>
            <a:r>
              <a:rPr lang="en-US" dirty="0"/>
              <a:t>to effective action is the ability to transform the intention into effective action. </a:t>
            </a:r>
          </a:p>
        </p:txBody>
      </p:sp>
    </p:spTree>
    <p:extLst>
      <p:ext uri="{BB962C8B-B14F-4D97-AF65-F5344CB8AC3E}">
        <p14:creationId xmlns:p14="http://schemas.microsoft.com/office/powerpoint/2010/main" val="289056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17" descr="Slide backer Red3.psd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Rectangle 15"/>
          <p:cNvSpPr>
            <a:spLocks noChangeArrowheads="1"/>
          </p:cNvSpPr>
          <p:nvPr/>
        </p:nvSpPr>
        <p:spPr bwMode="auto">
          <a:xfrm flipV="1">
            <a:off x="0" y="0"/>
            <a:ext cx="9144000" cy="963613"/>
          </a:xfrm>
          <a:prstGeom prst="rect">
            <a:avLst/>
          </a:prstGeom>
          <a:solidFill>
            <a:schemeClr val="tx1"/>
          </a:solidFill>
          <a:ln w="25400">
            <a:noFill/>
            <a:round/>
            <a:headEnd/>
            <a:tailEnd/>
          </a:ln>
        </p:spPr>
        <p:txBody>
          <a:bodyPr lIns="64291" tIns="32146" rIns="64291" bIns="32146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3012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60338"/>
            <a:ext cx="503237" cy="6969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  <p:cxnSp>
        <p:nvCxnSpPr>
          <p:cNvPr id="43013" name="Straight Connector 17"/>
          <p:cNvCxnSpPr>
            <a:cxnSpLocks noChangeShapeType="1"/>
          </p:cNvCxnSpPr>
          <p:nvPr/>
        </p:nvCxnSpPr>
        <p:spPr bwMode="auto">
          <a:xfrm>
            <a:off x="17463" y="963613"/>
            <a:ext cx="9144000" cy="1587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</p:spPr>
      </p:cxnSp>
      <p:sp>
        <p:nvSpPr>
          <p:cNvPr id="43014" name="Title 1"/>
          <p:cNvSpPr>
            <a:spLocks noGrp="1"/>
          </p:cNvSpPr>
          <p:nvPr>
            <p:ph type="title"/>
          </p:nvPr>
        </p:nvSpPr>
        <p:spPr>
          <a:xfrm>
            <a:off x="0" y="-3175"/>
            <a:ext cx="9144000" cy="911225"/>
          </a:xfrm>
        </p:spPr>
        <p:txBody>
          <a:bodyPr/>
          <a:lstStyle/>
          <a:p>
            <a:pPr marL="339725" eaLnBrk="1" hangingPunct="1"/>
            <a:r>
              <a:rPr lang="en-US" sz="4000" b="1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Recovery Timeline</a:t>
            </a:r>
            <a:endParaRPr lang="en-US" sz="4000" b="1" i="1" dirty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  <p:sp>
        <p:nvSpPr>
          <p:cNvPr id="43015" name="TextBox 1"/>
          <p:cNvSpPr txBox="1">
            <a:spLocks noChangeArrowheads="1"/>
          </p:cNvSpPr>
          <p:nvPr/>
        </p:nvSpPr>
        <p:spPr bwMode="auto">
          <a:xfrm>
            <a:off x="34925" y="935891"/>
            <a:ext cx="6518275" cy="6601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u="sng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Post Game/Rugby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endParaRPr lang="en-US" sz="1200" u="sng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Type of Fatigue: Metabolic</a:t>
            </a:r>
          </a:p>
          <a:p>
            <a:pPr algn="l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Within first 5 minutes: </a:t>
            </a:r>
            <a:r>
              <a:rPr lang="en-US" sz="12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Recover you energy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Consume Post training recovery shake (individualized)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Stretch while warm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Walk/move lightly for 3-5 minute</a:t>
            </a:r>
          </a:p>
          <a:p>
            <a:pPr lvl="1">
              <a:buFont typeface="Arial"/>
              <a:buChar char="•"/>
            </a:pP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5-15 minutes: </a:t>
            </a:r>
            <a:r>
              <a:rPr lang="en-US" sz="12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Recover physically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3 minute cold water immersion (sea, ice bath, etc)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Shower – Stretch &amp; massage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Continue to hydrate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Put on skins (up to 4 hours post training)</a:t>
            </a:r>
          </a:p>
          <a:p>
            <a:pPr lvl="1">
              <a:buFont typeface="Arial"/>
              <a:buChar char="•"/>
            </a:pP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Within the first hour of training: </a:t>
            </a:r>
            <a:r>
              <a:rPr lang="en-US" sz="1200" dirty="0" smtClean="0">
                <a:solidFill>
                  <a:srgbClr val="FFFFFF"/>
                </a:solidFill>
                <a:latin typeface="Candara" charset="0"/>
                <a:ea typeface="Candara" charset="0"/>
                <a:cs typeface="Candara" charset="0"/>
              </a:rPr>
              <a:t>Continue to recover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Drink plenty of fluid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Eat a meal</a:t>
            </a:r>
          </a:p>
          <a:p>
            <a:pPr lvl="1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In the evening: </a:t>
            </a:r>
            <a:r>
              <a:rPr lang="en-US" sz="12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Continue to unwind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Hot shower/bath/spa with salts – continue to hydrate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Stretch and massage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Socialise </a:t>
            </a:r>
          </a:p>
          <a:p>
            <a:pPr lvl="1">
              <a:buFont typeface="Arial"/>
              <a:buChar char="•"/>
            </a:pP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10 minutes before bed: </a:t>
            </a:r>
            <a:r>
              <a:rPr lang="en-US" sz="12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Switch off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Use relaxation techniques – music, reading, etc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Get out of bed if you can’t sleep, try again </a:t>
            </a:r>
          </a:p>
          <a:p>
            <a:pPr lvl="1">
              <a:buFont typeface="Arial"/>
              <a:buChar char="•"/>
            </a:pP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4199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17" descr="Slide backer Red3.psd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Rectangle 15"/>
          <p:cNvSpPr>
            <a:spLocks noChangeArrowheads="1"/>
          </p:cNvSpPr>
          <p:nvPr/>
        </p:nvSpPr>
        <p:spPr bwMode="auto">
          <a:xfrm flipV="1">
            <a:off x="0" y="0"/>
            <a:ext cx="9144000" cy="963613"/>
          </a:xfrm>
          <a:prstGeom prst="rect">
            <a:avLst/>
          </a:prstGeom>
          <a:solidFill>
            <a:schemeClr val="tx1"/>
          </a:solidFill>
          <a:ln w="25400">
            <a:noFill/>
            <a:round/>
            <a:headEnd/>
            <a:tailEnd/>
          </a:ln>
        </p:spPr>
        <p:txBody>
          <a:bodyPr lIns="64291" tIns="32146" rIns="64291" bIns="32146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3012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60338"/>
            <a:ext cx="503237" cy="6969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  <p:cxnSp>
        <p:nvCxnSpPr>
          <p:cNvPr id="43013" name="Straight Connector 17"/>
          <p:cNvCxnSpPr>
            <a:cxnSpLocks noChangeShapeType="1"/>
          </p:cNvCxnSpPr>
          <p:nvPr/>
        </p:nvCxnSpPr>
        <p:spPr bwMode="auto">
          <a:xfrm>
            <a:off x="17463" y="963613"/>
            <a:ext cx="9144000" cy="1587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</p:spPr>
      </p:cxnSp>
      <p:sp>
        <p:nvSpPr>
          <p:cNvPr id="43014" name="Title 1"/>
          <p:cNvSpPr>
            <a:spLocks noGrp="1"/>
          </p:cNvSpPr>
          <p:nvPr>
            <p:ph type="title"/>
          </p:nvPr>
        </p:nvSpPr>
        <p:spPr>
          <a:xfrm>
            <a:off x="0" y="-3175"/>
            <a:ext cx="9144000" cy="911225"/>
          </a:xfrm>
        </p:spPr>
        <p:txBody>
          <a:bodyPr/>
          <a:lstStyle/>
          <a:p>
            <a:pPr marL="339725" eaLnBrk="1" hangingPunct="1"/>
            <a:r>
              <a:rPr lang="en-US" sz="4000" b="1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Recovery Timeline</a:t>
            </a:r>
            <a:endParaRPr lang="en-US" sz="4000" b="1" i="1" dirty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  <p:sp>
        <p:nvSpPr>
          <p:cNvPr id="43015" name="TextBox 1"/>
          <p:cNvSpPr txBox="1">
            <a:spLocks noChangeArrowheads="1"/>
          </p:cNvSpPr>
          <p:nvPr/>
        </p:nvSpPr>
        <p:spPr bwMode="auto">
          <a:xfrm>
            <a:off x="34925" y="935891"/>
            <a:ext cx="6518275" cy="635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u="sng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Post  Weights/ Units/ skills</a:t>
            </a: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endParaRPr lang="en-US" sz="1600" u="sng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Type of Fatigue: Neurological (peripheral nervous system)</a:t>
            </a:r>
          </a:p>
          <a:p>
            <a:pPr algn="l"/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Within first 5 minutes: </a:t>
            </a:r>
            <a:r>
              <a:rPr lang="en-US" sz="16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Recover you energy</a:t>
            </a: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Consume Post training recovery shake (individualized)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Stretch while warm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Walk/move lightly for 3-5 minute</a:t>
            </a:r>
          </a:p>
          <a:p>
            <a:pPr lvl="1">
              <a:buFont typeface="Arial"/>
              <a:buChar char="•"/>
            </a:pP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5-15 minutes: </a:t>
            </a:r>
            <a:r>
              <a:rPr lang="en-US" sz="16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Recover physically</a:t>
            </a: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Contrast shower</a:t>
            </a:r>
          </a:p>
          <a:p>
            <a:pPr lvl="2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1 min hot, 1 min cold x 5-8 times</a:t>
            </a:r>
          </a:p>
          <a:p>
            <a:pPr lvl="2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Concentrate on large fatigued muscles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Continue to hydrate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Put on skins (up to 4 hours post training)</a:t>
            </a:r>
          </a:p>
          <a:p>
            <a:pPr lvl="1">
              <a:buFont typeface="Arial"/>
              <a:buChar char="•"/>
            </a:pP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Within the first hour of training: </a:t>
            </a:r>
            <a:r>
              <a:rPr lang="en-US" sz="1600" dirty="0" smtClean="0">
                <a:solidFill>
                  <a:srgbClr val="FFFFFF"/>
                </a:solidFill>
                <a:latin typeface="Candara" charset="0"/>
                <a:ea typeface="Candara" charset="0"/>
                <a:cs typeface="Candara" charset="0"/>
              </a:rPr>
              <a:t>Continue to recover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Drink plenty of fluid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Eat a meal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massage – this can be later in the day</a:t>
            </a:r>
          </a:p>
          <a:p>
            <a:pPr lvl="1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4012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17" descr="Slide backer Red3.psd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Rectangle 15"/>
          <p:cNvSpPr>
            <a:spLocks noChangeArrowheads="1"/>
          </p:cNvSpPr>
          <p:nvPr/>
        </p:nvSpPr>
        <p:spPr bwMode="auto">
          <a:xfrm flipV="1">
            <a:off x="0" y="0"/>
            <a:ext cx="9144000" cy="963613"/>
          </a:xfrm>
          <a:prstGeom prst="rect">
            <a:avLst/>
          </a:prstGeom>
          <a:solidFill>
            <a:schemeClr val="tx1"/>
          </a:solidFill>
          <a:ln w="25400">
            <a:noFill/>
            <a:round/>
            <a:headEnd/>
            <a:tailEnd/>
          </a:ln>
        </p:spPr>
        <p:txBody>
          <a:bodyPr lIns="64291" tIns="32146" rIns="64291" bIns="32146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3012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60338"/>
            <a:ext cx="503237" cy="6969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  <p:cxnSp>
        <p:nvCxnSpPr>
          <p:cNvPr id="43013" name="Straight Connector 17"/>
          <p:cNvCxnSpPr>
            <a:cxnSpLocks noChangeShapeType="1"/>
          </p:cNvCxnSpPr>
          <p:nvPr/>
        </p:nvCxnSpPr>
        <p:spPr bwMode="auto">
          <a:xfrm>
            <a:off x="17463" y="963613"/>
            <a:ext cx="9144000" cy="1587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</p:spPr>
      </p:cxnSp>
      <p:sp>
        <p:nvSpPr>
          <p:cNvPr id="43014" name="Title 1"/>
          <p:cNvSpPr>
            <a:spLocks noGrp="1"/>
          </p:cNvSpPr>
          <p:nvPr>
            <p:ph type="title"/>
          </p:nvPr>
        </p:nvSpPr>
        <p:spPr>
          <a:xfrm>
            <a:off x="0" y="-3175"/>
            <a:ext cx="9144000" cy="911225"/>
          </a:xfrm>
        </p:spPr>
        <p:txBody>
          <a:bodyPr/>
          <a:lstStyle/>
          <a:p>
            <a:pPr marL="339725" eaLnBrk="1" hangingPunct="1"/>
            <a:r>
              <a:rPr lang="en-US" sz="4000" b="1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Recovery Timeline</a:t>
            </a:r>
            <a:endParaRPr lang="en-US" sz="4000" b="1" i="1" dirty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  <p:sp>
        <p:nvSpPr>
          <p:cNvPr id="43015" name="TextBox 1"/>
          <p:cNvSpPr txBox="1">
            <a:spLocks noChangeArrowheads="1"/>
          </p:cNvSpPr>
          <p:nvPr/>
        </p:nvSpPr>
        <p:spPr bwMode="auto">
          <a:xfrm>
            <a:off x="69850" y="1512888"/>
            <a:ext cx="6518275" cy="4816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u="sng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Post  training/ Analysis</a:t>
            </a:r>
            <a:endParaRPr lang="en-US" sz="20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endParaRPr lang="en-US" sz="2000" u="sng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Type of Fatigue: Visual</a:t>
            </a:r>
          </a:p>
          <a:p>
            <a:pPr algn="l"/>
            <a:endParaRPr lang="en-US" sz="20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Recovery strategies:</a:t>
            </a:r>
          </a:p>
          <a:p>
            <a:pPr lvl="1">
              <a:buFont typeface="Arial"/>
              <a:buChar char="•"/>
            </a:pPr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Minimize glare- wear sunglasses outside training if sunny</a:t>
            </a:r>
          </a:p>
          <a:p>
            <a:pPr lvl="1">
              <a:buFont typeface="Arial"/>
              <a:buChar char="•"/>
            </a:pPr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Stay hydrated</a:t>
            </a:r>
          </a:p>
          <a:p>
            <a:pPr lvl="1">
              <a:buFont typeface="Arial"/>
              <a:buChar char="•"/>
            </a:pPr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Massager of neck and facial muscles</a:t>
            </a:r>
          </a:p>
          <a:p>
            <a:pPr lvl="1">
              <a:buFont typeface="Arial"/>
              <a:buChar char="•"/>
            </a:pPr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</a:t>
            </a:r>
            <a:r>
              <a:rPr lang="en-US" sz="20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LIMIT TIME ON COMPUTER GAMES AND WATCHING TV</a:t>
            </a:r>
            <a:endParaRPr lang="en-US" sz="20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3064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17" descr="Slide backer Red3.psd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2" name="Rectangle 15"/>
          <p:cNvSpPr>
            <a:spLocks noChangeArrowheads="1"/>
          </p:cNvSpPr>
          <p:nvPr/>
        </p:nvSpPr>
        <p:spPr bwMode="auto">
          <a:xfrm flipV="1">
            <a:off x="0" y="0"/>
            <a:ext cx="9144000" cy="963613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64291" tIns="32146" rIns="64291" bIns="32146"/>
          <a:lstStyle/>
          <a:p>
            <a:endParaRPr lang="en-US"/>
          </a:p>
        </p:txBody>
      </p:sp>
      <p:pic>
        <p:nvPicPr>
          <p:cNvPr id="35843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60338"/>
            <a:ext cx="503237" cy="696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5844" name="Straight Connector 17"/>
          <p:cNvCxnSpPr>
            <a:cxnSpLocks noChangeShapeType="1"/>
          </p:cNvCxnSpPr>
          <p:nvPr/>
        </p:nvCxnSpPr>
        <p:spPr bwMode="auto">
          <a:xfrm>
            <a:off x="17463" y="963613"/>
            <a:ext cx="9144000" cy="1587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35845" name="Title 1"/>
          <p:cNvSpPr>
            <a:spLocks noGrp="1"/>
          </p:cNvSpPr>
          <p:nvPr>
            <p:ph type="title"/>
          </p:nvPr>
        </p:nvSpPr>
        <p:spPr>
          <a:xfrm>
            <a:off x="0" y="-3175"/>
            <a:ext cx="9144000" cy="911225"/>
          </a:xfrm>
        </p:spPr>
        <p:txBody>
          <a:bodyPr/>
          <a:lstStyle/>
          <a:p>
            <a:pPr marL="339725" eaLnBrk="1" hangingPunct="1"/>
            <a:r>
              <a:rPr lang="en-US" sz="4000" b="1">
                <a:solidFill>
                  <a:srgbClr val="FFFF00"/>
                </a:solidFill>
                <a:latin typeface="Candara" charset="0"/>
                <a:ea typeface="ヒラギノ角ゴ ProN W3" charset="0"/>
                <a:cs typeface="Candara" charset="0"/>
              </a:rPr>
              <a:t>Self Recovery Options</a:t>
            </a:r>
            <a:endParaRPr lang="en-US" sz="4000" b="1" i="1">
              <a:solidFill>
                <a:srgbClr val="FFFF00"/>
              </a:solidFill>
              <a:latin typeface="Candara" charset="0"/>
              <a:ea typeface="ヒラギノ角ゴ ProN W3" charset="0"/>
              <a:cs typeface="Candara" charset="0"/>
            </a:endParaRPr>
          </a:p>
        </p:txBody>
      </p:sp>
      <p:sp>
        <p:nvSpPr>
          <p:cNvPr id="35846" name="TextBox 1"/>
          <p:cNvSpPr txBox="1">
            <a:spLocks noChangeArrowheads="1"/>
          </p:cNvSpPr>
          <p:nvPr/>
        </p:nvSpPr>
        <p:spPr bwMode="auto">
          <a:xfrm>
            <a:off x="458255" y="981958"/>
            <a:ext cx="6518275" cy="5016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1pPr>
            <a:lvl2pPr marL="742950" indent="-285750"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2pPr>
            <a:lvl3pPr marL="1143000" indent="-228600"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3pPr>
            <a:lvl4pPr marL="1600200" indent="-228600"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4pPr>
            <a:lvl5pPr marL="2057400" indent="-228600"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9pPr>
          </a:lstStyle>
          <a:p>
            <a:pPr algn="l" eaLnBrk="1" hangingPunct="1"/>
            <a:r>
              <a:rPr lang="en-US" sz="1600" u="sng" dirty="0">
                <a:solidFill>
                  <a:srgbClr val="FFFF00"/>
                </a:solidFill>
                <a:latin typeface="Candara" charset="0"/>
                <a:cs typeface="Candara" charset="0"/>
              </a:rPr>
              <a:t>Option 1 – Contrast Showers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This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is a good easy option for regenerating the nervous system, especially post weights sessions.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1 min hot (38 degrees)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1 min cold (13-18 degrees)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Repeat 7-8 times.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Recovery must last at least 12 minutes to have a beneficial effect.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Must use cold for at least 1 min to allow skin temperature to become low enough to have beneficial effects.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Must finish on cold.</a:t>
            </a:r>
          </a:p>
          <a:p>
            <a:pPr algn="l" eaLnBrk="1" hangingPunct="1"/>
            <a:endParaRPr lang="en-US" sz="1600" dirty="0">
              <a:solidFill>
                <a:srgbClr val="FFFF00"/>
              </a:solidFill>
              <a:latin typeface="Candara" charset="0"/>
              <a:cs typeface="Candara" charset="0"/>
            </a:endParaRPr>
          </a:p>
          <a:p>
            <a:pPr algn="l" eaLnBrk="1" hangingPunct="1"/>
            <a:r>
              <a:rPr lang="en-US" sz="1600" u="sng" dirty="0">
                <a:solidFill>
                  <a:srgbClr val="FFFF00"/>
                </a:solidFill>
                <a:latin typeface="Candara" charset="0"/>
                <a:cs typeface="Candara" charset="0"/>
              </a:rPr>
              <a:t>Option 2 – Pool Session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Swim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3 lengths alternating strokes (front crawl, back stroke, </a:t>
            </a:r>
            <a:r>
              <a:rPr lang="en-US" sz="1600" dirty="0" err="1">
                <a:solidFill>
                  <a:srgbClr val="FFFF00"/>
                </a:solidFill>
                <a:latin typeface="Candara" charset="0"/>
                <a:cs typeface="Candara" charset="0"/>
              </a:rPr>
              <a:t>breastroke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)</a:t>
            </a:r>
            <a:r>
              <a:rPr lang="en-GB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Walk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and at same time do a range of upper body activities (Rotations, side bends </a:t>
            </a:r>
            <a:r>
              <a:rPr lang="en-US" sz="1600" dirty="0" err="1">
                <a:solidFill>
                  <a:srgbClr val="FFFF00"/>
                </a:solidFill>
                <a:latin typeface="Candara" charset="0"/>
                <a:cs typeface="Candara" charset="0"/>
              </a:rPr>
              <a:t>etc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)</a:t>
            </a:r>
            <a:endParaRPr lang="en-GB" sz="1600" dirty="0">
              <a:solidFill>
                <a:srgbClr val="FFFF00"/>
              </a:solidFill>
              <a:latin typeface="Candara" charset="0"/>
              <a:cs typeface="Candara" charset="0"/>
            </a:endParaRP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Walk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2 widths sideways with side lunge and sumo squats)</a:t>
            </a:r>
            <a:r>
              <a:rPr lang="en-GB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Walk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2 widths with hip circling action (1 width forward, 1 width backward)</a:t>
            </a:r>
            <a:endParaRPr lang="en-GB" sz="1600" dirty="0">
              <a:solidFill>
                <a:srgbClr val="FFFF00"/>
              </a:solidFill>
              <a:latin typeface="Candara" charset="0"/>
              <a:cs typeface="Candara" charset="0"/>
            </a:endParaRP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Walk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2 widths taking large steps</a:t>
            </a:r>
            <a:r>
              <a:rPr lang="en-GB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</a:t>
            </a:r>
          </a:p>
          <a:p>
            <a:pPr algn="l" eaLnBrk="1" hangingPunct="1">
              <a:buFont typeface="Arial" charset="0"/>
              <a:buChar char="•"/>
            </a:pPr>
            <a:r>
              <a:rPr lang="en-GB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Repeat </a:t>
            </a:r>
            <a:r>
              <a:rPr lang="en-GB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twice – Finish with static stretching of tight areas!!</a:t>
            </a:r>
            <a:endParaRPr lang="en-US" sz="1600" dirty="0">
              <a:solidFill>
                <a:srgbClr val="FFFF00"/>
              </a:solidFill>
              <a:latin typeface="Candara" charset="0"/>
              <a:cs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5990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1" dirty="0"/>
              <a:t>Pillar five – Build </a:t>
            </a:r>
            <a:r>
              <a:rPr lang="en-US" b="1" i="1" dirty="0" smtClean="0"/>
              <a:t>Capacity &amp; </a:t>
            </a:r>
            <a:r>
              <a:rPr lang="en-US" b="1" i="1" dirty="0"/>
              <a:t>R</a:t>
            </a:r>
            <a:r>
              <a:rPr lang="en-US" b="1" i="1" dirty="0" smtClean="0"/>
              <a:t>egenerate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unique feature of the “Performance Lifestyle” is that it does not view recovery as inaction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It </a:t>
            </a:r>
            <a:r>
              <a:rPr lang="en-US" dirty="0"/>
              <a:t>stresses the need for proactive recovery techniques, where the athlete is empowered to take positive action to enhance recovery.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73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/>
              <a:t>Pillar six – Quality </a:t>
            </a:r>
            <a:r>
              <a:rPr lang="en-US" b="1" i="1" dirty="0" smtClean="0"/>
              <a:t>Nutrition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US" dirty="0"/>
              <a:t>Quality nutrition must play a fundamental role in any recovery strategy</a:t>
            </a:r>
            <a:r>
              <a:rPr lang="en-US" dirty="0" smtClean="0"/>
              <a:t>.</a:t>
            </a:r>
          </a:p>
          <a:p>
            <a:r>
              <a:rPr lang="en-US" dirty="0" smtClean="0"/>
              <a:t>Without </a:t>
            </a:r>
            <a:r>
              <a:rPr lang="en-US" dirty="0"/>
              <a:t>this, the internal environment for optimal gains and optimal recovery from training cannot be provided. </a:t>
            </a:r>
            <a:endParaRPr lang="en-US" dirty="0" smtClean="0"/>
          </a:p>
          <a:p>
            <a:r>
              <a:rPr lang="en-US" dirty="0" smtClean="0"/>
              <a:t>A </a:t>
            </a:r>
            <a:r>
              <a:rPr lang="en-US" dirty="0"/>
              <a:t>vital aspect of the Performance Lifestyle approach is that quality nutrition should be a 24/7 aim, and not simply focus on pre, during and post workout nutrition. </a:t>
            </a:r>
          </a:p>
        </p:txBody>
      </p:sp>
    </p:spTree>
    <p:extLst>
      <p:ext uri="{BB962C8B-B14F-4D97-AF65-F5344CB8AC3E}">
        <p14:creationId xmlns:p14="http://schemas.microsoft.com/office/powerpoint/2010/main" val="383671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/>
              <a:t>Pillar Seven – Quality </a:t>
            </a:r>
            <a:r>
              <a:rPr lang="en-US" b="1" i="1" dirty="0" smtClean="0"/>
              <a:t>Sleep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Optimal recovery cannot happen without optimal sleep, as sleep is fundamental to recovery and ultimately optimal </a:t>
            </a:r>
            <a:r>
              <a:rPr lang="en-US" dirty="0" smtClean="0"/>
              <a:t>performance.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Unfortunately </a:t>
            </a:r>
            <a:r>
              <a:rPr lang="en-US" dirty="0"/>
              <a:t>sleep is not valued, and High School and College athletes are amongst the most sleep deprived people in the country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95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leep Protocols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06" r="1739"/>
          <a:stretch/>
        </p:blipFill>
        <p:spPr>
          <a:xfrm>
            <a:off x="611560" y="0"/>
            <a:ext cx="7992888" cy="6858000"/>
          </a:xfrm>
        </p:spPr>
      </p:pic>
    </p:spTree>
    <p:extLst>
      <p:ext uri="{BB962C8B-B14F-4D97-AF65-F5344CB8AC3E}">
        <p14:creationId xmlns:p14="http://schemas.microsoft.com/office/powerpoint/2010/main" val="128236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8640"/>
            <a:ext cx="8784976" cy="6525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5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404664"/>
            <a:ext cx="8532440" cy="6087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17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Injury Prevention &amp; Management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1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Injuries in sport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1108720"/>
          </a:xfrm>
        </p:spPr>
        <p:txBody>
          <a:bodyPr/>
          <a:lstStyle/>
          <a:p>
            <a:r>
              <a:rPr lang="en-US" dirty="0">
                <a:hlinkClick r:id="rId2"/>
              </a:rPr>
              <a:t>http://www.physioroom.com/news/english_premier_league/</a:t>
            </a:r>
            <a:r>
              <a:rPr lang="en-US" dirty="0" smtClean="0">
                <a:hlinkClick r:id="rId2"/>
              </a:rPr>
              <a:t>epl_injury_table.php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2348880"/>
            <a:ext cx="8640960" cy="4192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40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8032"/>
          <a:stretch/>
        </p:blipFill>
        <p:spPr>
          <a:xfrm>
            <a:off x="467544" y="440583"/>
            <a:ext cx="8280920" cy="6084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04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Injury Management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Who is involved?</a:t>
            </a:r>
          </a:p>
          <a:p>
            <a:pPr lvl="1"/>
            <a:r>
              <a:rPr lang="en-US" dirty="0" smtClean="0"/>
              <a:t>Physiotherapists </a:t>
            </a:r>
          </a:p>
          <a:p>
            <a:pPr lvl="1"/>
            <a:r>
              <a:rPr lang="en-US" dirty="0" smtClean="0"/>
              <a:t>Sport therapists </a:t>
            </a:r>
          </a:p>
          <a:p>
            <a:pPr lvl="1"/>
            <a:r>
              <a:rPr lang="en-US" dirty="0" smtClean="0"/>
              <a:t>Strength &amp; Conditioning coaches </a:t>
            </a:r>
          </a:p>
          <a:p>
            <a:pPr lvl="1"/>
            <a:r>
              <a:rPr lang="en-US" dirty="0" smtClean="0"/>
              <a:t>Coaches </a:t>
            </a:r>
          </a:p>
          <a:p>
            <a:pPr lvl="1"/>
            <a:r>
              <a:rPr lang="en-US" dirty="0" smtClean="0"/>
              <a:t>Athlete</a:t>
            </a:r>
          </a:p>
          <a:p>
            <a:pPr marL="457200" lvl="1" indent="0" algn="ctr">
              <a:buNone/>
            </a:pPr>
            <a:endParaRPr lang="en-US" sz="4000" b="1" i="1" dirty="0" smtClean="0"/>
          </a:p>
          <a:p>
            <a:pPr marL="457200" lvl="1" indent="0" algn="ctr">
              <a:buNone/>
            </a:pPr>
            <a:r>
              <a:rPr lang="en-US" sz="4000" b="1" i="1" dirty="0" smtClean="0"/>
              <a:t>An injury can be a result of..?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164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7602" b="38402"/>
          <a:stretch/>
        </p:blipFill>
        <p:spPr>
          <a:xfrm>
            <a:off x="683568" y="665384"/>
            <a:ext cx="7704856" cy="549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29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Functional Movement Screen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US" b="1" dirty="0"/>
              <a:t>T</a:t>
            </a:r>
            <a:r>
              <a:rPr lang="en-US" dirty="0"/>
              <a:t>he Functional Movement Screen(FMS) is an innovative system used to evaluate </a:t>
            </a:r>
            <a:r>
              <a:rPr lang="en-US" dirty="0" smtClean="0"/>
              <a:t>movement </a:t>
            </a:r>
            <a:r>
              <a:rPr lang="en-US" dirty="0"/>
              <a:t>pattern quality for clients or athletes.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FMS only </a:t>
            </a:r>
            <a:r>
              <a:rPr lang="en-US" dirty="0" smtClean="0"/>
              <a:t>requires </a:t>
            </a:r>
            <a:r>
              <a:rPr lang="en-US" dirty="0"/>
              <a:t>the ability to observe basic movement pat- terns already familiar to the coach or trainer.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key to the Functional Movement Screen is that it consists of a series of simple tests with a simple grading system.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63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Test 1: Deep Squat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The </a:t>
            </a:r>
            <a:r>
              <a:rPr lang="en-US" dirty="0"/>
              <a:t>squat is a movement needed in most athletic events. It is the ready position and is </a:t>
            </a:r>
            <a:r>
              <a:rPr lang="en-US" dirty="0" smtClean="0"/>
              <a:t>required </a:t>
            </a:r>
            <a:r>
              <a:rPr lang="en-US" dirty="0"/>
              <a:t>for most power and lifting movements involving the lower extremities.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The </a:t>
            </a:r>
            <a:r>
              <a:rPr lang="en-US" dirty="0"/>
              <a:t>deep squat </a:t>
            </a:r>
            <a:r>
              <a:rPr lang="en-US" dirty="0" smtClean="0"/>
              <a:t>is </a:t>
            </a:r>
            <a:r>
              <a:rPr lang="en-US" dirty="0"/>
              <a:t>a test that challenges total body mechanics when performed properly. It is used to assess bilateral, symmetrical and functional mobility of the hips, knees and ankles. T </a:t>
            </a:r>
          </a:p>
        </p:txBody>
      </p:sp>
    </p:spTree>
    <p:extLst>
      <p:ext uri="{BB962C8B-B14F-4D97-AF65-F5344CB8AC3E}">
        <p14:creationId xmlns:p14="http://schemas.microsoft.com/office/powerpoint/2010/main" val="29395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Test 2: Hurdle Step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r>
              <a:rPr lang="en-US" dirty="0"/>
              <a:t>The hurdle step is designed to challenge the body’s proper stride mechanics during a step- ping motion.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movement </a:t>
            </a:r>
            <a:r>
              <a:rPr lang="en-US" dirty="0" smtClean="0"/>
              <a:t>requires </a:t>
            </a:r>
            <a:r>
              <a:rPr lang="en-US" dirty="0"/>
              <a:t>proper coordination and </a:t>
            </a:r>
            <a:r>
              <a:rPr lang="en-US" dirty="0" smtClean="0"/>
              <a:t>stability </a:t>
            </a:r>
            <a:r>
              <a:rPr lang="en-US" dirty="0"/>
              <a:t>between the hips and torso during the stepping motion as well as single leg stance stability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The </a:t>
            </a:r>
            <a:r>
              <a:rPr lang="en-US" dirty="0"/>
              <a:t>hurdle step assesses bilateral functional mobility and stability of the hips, knees and ankles.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2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Test 3: In-Line Lunge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This test attempts to place the body in a position that will focus on the stresses as simulated </a:t>
            </a:r>
            <a:r>
              <a:rPr lang="en-US" dirty="0" smtClean="0"/>
              <a:t>during rotational</a:t>
            </a:r>
            <a:r>
              <a:rPr lang="en-US" dirty="0"/>
              <a:t>, decelerating and lateral-type movements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 </a:t>
            </a:r>
          </a:p>
          <a:p>
            <a:r>
              <a:rPr lang="en-US" dirty="0" smtClean="0"/>
              <a:t>The </a:t>
            </a:r>
            <a:r>
              <a:rPr lang="en-US" dirty="0"/>
              <a:t>in</a:t>
            </a:r>
            <a:r>
              <a:rPr lang="en-US" dirty="0" smtClean="0"/>
              <a:t>-line </a:t>
            </a:r>
            <a:r>
              <a:rPr lang="en-US" dirty="0"/>
              <a:t>lunge is a test that places </a:t>
            </a:r>
            <a:r>
              <a:rPr lang="en-US" dirty="0" smtClean="0"/>
              <a:t>the lower extremity </a:t>
            </a:r>
            <a:r>
              <a:rPr lang="en-US" dirty="0"/>
              <a:t>in a </a:t>
            </a:r>
            <a:r>
              <a:rPr lang="en-US" dirty="0" err="1"/>
              <a:t>scissored</a:t>
            </a:r>
            <a:r>
              <a:rPr lang="en-US" dirty="0"/>
              <a:t> </a:t>
            </a:r>
            <a:r>
              <a:rPr lang="en-US" dirty="0" smtClean="0"/>
              <a:t>position</a:t>
            </a:r>
            <a:r>
              <a:rPr lang="en-US" dirty="0"/>
              <a:t>, challenging </a:t>
            </a:r>
            <a:r>
              <a:rPr lang="en-US" dirty="0" smtClean="0"/>
              <a:t>the body’s</a:t>
            </a:r>
            <a:r>
              <a:rPr lang="en-US" dirty="0"/>
              <a:t> </a:t>
            </a:r>
            <a:r>
              <a:rPr lang="en-US" dirty="0" smtClean="0"/>
              <a:t>trunk </a:t>
            </a:r>
            <a:r>
              <a:rPr lang="en-US" dirty="0"/>
              <a:t>and extremities to </a:t>
            </a:r>
            <a:r>
              <a:rPr lang="en-US" dirty="0" smtClean="0"/>
              <a:t>resist rotation </a:t>
            </a:r>
            <a:r>
              <a:rPr lang="en-US" dirty="0"/>
              <a:t>and maintain </a:t>
            </a:r>
            <a:r>
              <a:rPr lang="en-US" dirty="0" smtClean="0"/>
              <a:t>proper alignment</a:t>
            </a:r>
            <a:r>
              <a:rPr lang="en-US" dirty="0"/>
              <a:t>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This </a:t>
            </a:r>
            <a:r>
              <a:rPr lang="en-US" dirty="0"/>
              <a:t>test </a:t>
            </a:r>
            <a:r>
              <a:rPr lang="en-US" dirty="0" smtClean="0"/>
              <a:t>assesses torso</a:t>
            </a:r>
            <a:r>
              <a:rPr lang="en-US" dirty="0"/>
              <a:t>, shoulder, hip and ankle</a:t>
            </a:r>
            <a:br>
              <a:rPr lang="en-US" dirty="0"/>
            </a:br>
            <a:r>
              <a:rPr lang="en-US" dirty="0"/>
              <a:t>mobility and stability, </a:t>
            </a:r>
            <a:r>
              <a:rPr lang="en-US" dirty="0" smtClean="0"/>
              <a:t>quadriceps </a:t>
            </a:r>
            <a:r>
              <a:rPr lang="en-US" dirty="0"/>
              <a:t>flexibility and knee stability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5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Test 4: Shoulder Mobility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/>
              <a:t>shoulder mobility screen assesses bilateral shoulder range of </a:t>
            </a:r>
            <a:r>
              <a:rPr lang="en-US" dirty="0" smtClean="0"/>
              <a:t>motion</a:t>
            </a:r>
            <a:r>
              <a:rPr lang="en-US" dirty="0"/>
              <a:t>, combining internal rotation with adduction and external rotation with abduction. </a:t>
            </a:r>
            <a:endParaRPr lang="en-US" dirty="0" smtClean="0"/>
          </a:p>
          <a:p>
            <a:r>
              <a:rPr lang="en-US" dirty="0" smtClean="0"/>
              <a:t>It </a:t>
            </a:r>
            <a:r>
              <a:rPr lang="en-US" dirty="0"/>
              <a:t>also requires normal scapular mobility and thoracic spine extension. </a:t>
            </a:r>
          </a:p>
        </p:txBody>
      </p:sp>
    </p:spTree>
    <p:extLst>
      <p:ext uri="{BB962C8B-B14F-4D97-AF65-F5344CB8AC3E}">
        <p14:creationId xmlns:p14="http://schemas.microsoft.com/office/powerpoint/2010/main" val="59646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Test 5: Active Straight Leg Raise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active straight-leg raise tests the </a:t>
            </a:r>
            <a:r>
              <a:rPr lang="en-US" dirty="0" smtClean="0"/>
              <a:t>ability </a:t>
            </a:r>
            <a:r>
              <a:rPr lang="en-US" dirty="0"/>
              <a:t>to disassociate the lower extremity while maintaining stability in the torso.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active straight-leg raise test assesses active hamstring and </a:t>
            </a:r>
            <a:r>
              <a:rPr lang="en-US" dirty="0" err="1" smtClean="0"/>
              <a:t>gastrocsoleus</a:t>
            </a:r>
            <a:r>
              <a:rPr lang="en-US" dirty="0" smtClean="0"/>
              <a:t> </a:t>
            </a:r>
            <a:r>
              <a:rPr lang="en-US" dirty="0"/>
              <a:t>flexibility while </a:t>
            </a:r>
            <a:r>
              <a:rPr lang="en-US" dirty="0" smtClean="0"/>
              <a:t>maintaining </a:t>
            </a:r>
            <a:r>
              <a:rPr lang="en-US" dirty="0"/>
              <a:t>a stable pelvis and active extension of the opposite leg.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93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Test 6: Trunk Stability Push up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trunk stability push-up tests the ability to stabilize the spine in an anterior and posterior plane during a closed-chain upper body movement. </a:t>
            </a:r>
            <a:endParaRPr lang="en-US" dirty="0" smtClean="0"/>
          </a:p>
          <a:p>
            <a:r>
              <a:rPr lang="en-US" dirty="0" smtClean="0"/>
              <a:t>It </a:t>
            </a:r>
            <a:r>
              <a:rPr lang="en-US" dirty="0"/>
              <a:t>assesses trunk stability in the sagittal plane while a symmetrical upper-extremity motion is performed.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ability to perform the trunk stability push-up requires symmetric trunk stability in the sagittal plane during a symmetric upper </a:t>
            </a:r>
            <a:r>
              <a:rPr lang="en-US" dirty="0" smtClean="0"/>
              <a:t>extremity </a:t>
            </a:r>
            <a:r>
              <a:rPr lang="en-US" dirty="0"/>
              <a:t>movement. </a:t>
            </a:r>
          </a:p>
        </p:txBody>
      </p:sp>
    </p:spTree>
    <p:extLst>
      <p:ext uri="{BB962C8B-B14F-4D97-AF65-F5344CB8AC3E}">
        <p14:creationId xmlns:p14="http://schemas.microsoft.com/office/powerpoint/2010/main" val="313308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Test 7: Rotary Stability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test is a complex movement requiring proper neuromuscular coordination and energy transfer from one segment of the body to another through the </a:t>
            </a:r>
            <a:r>
              <a:rPr lang="en-US" dirty="0" smtClean="0"/>
              <a:t>torso</a:t>
            </a:r>
            <a:r>
              <a:rPr lang="en-US" dirty="0"/>
              <a:t>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The </a:t>
            </a:r>
            <a:r>
              <a:rPr lang="en-US" dirty="0"/>
              <a:t>rotary stability test assesses multi-plane trunk stability during a combined upper and lower extremity motion. </a:t>
            </a:r>
          </a:p>
        </p:txBody>
      </p:sp>
    </p:spTree>
    <p:extLst>
      <p:ext uri="{BB962C8B-B14F-4D97-AF65-F5344CB8AC3E}">
        <p14:creationId xmlns:p14="http://schemas.microsoft.com/office/powerpoint/2010/main" val="9528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31624"/>
          <a:stretch/>
        </p:blipFill>
        <p:spPr>
          <a:xfrm>
            <a:off x="899592" y="476672"/>
            <a:ext cx="7344816" cy="602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23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0"/>
            <a:ext cx="62646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06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ports-Injury-Tracker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04" r="-372"/>
          <a:stretch/>
        </p:blipFill>
        <p:spPr>
          <a:xfrm>
            <a:off x="0" y="188640"/>
            <a:ext cx="9143999" cy="6764820"/>
          </a:xfrm>
        </p:spPr>
      </p:pic>
    </p:spTree>
    <p:extLst>
      <p:ext uri="{BB962C8B-B14F-4D97-AF65-F5344CB8AC3E}">
        <p14:creationId xmlns:p14="http://schemas.microsoft.com/office/powerpoint/2010/main" val="2238769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Ospreys: Return to Play </a:t>
            </a:r>
            <a:endParaRPr lang="en-US" dirty="0"/>
          </a:p>
        </p:txBody>
      </p:sp>
      <p:pic>
        <p:nvPicPr>
          <p:cNvPr id="4" name="Content Placeholder 3" descr="WB 30.09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47" t="28751" b="28751"/>
          <a:stretch/>
        </p:blipFill>
        <p:spPr>
          <a:xfrm>
            <a:off x="1547664" y="1600200"/>
            <a:ext cx="6283569" cy="4525963"/>
          </a:xfrm>
        </p:spPr>
      </p:pic>
    </p:spTree>
    <p:extLst>
      <p:ext uri="{BB962C8B-B14F-4D97-AF65-F5344CB8AC3E}">
        <p14:creationId xmlns:p14="http://schemas.microsoft.com/office/powerpoint/2010/main" val="119770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9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1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9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43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5309" t="9162" r="4133" b="30019"/>
          <a:stretch/>
        </p:blipFill>
        <p:spPr>
          <a:xfrm>
            <a:off x="1691680" y="225003"/>
            <a:ext cx="5688632" cy="6372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58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Concussion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Temporary </a:t>
            </a:r>
            <a:r>
              <a:rPr lang="en-US" dirty="0"/>
              <a:t>unconsciousness or confusion and other symptoms caused by a blow on the head</a:t>
            </a:r>
            <a:r>
              <a:rPr lang="en-US" dirty="0" smtClean="0"/>
              <a:t>.</a:t>
            </a:r>
          </a:p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IHp2OkKUams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6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Gradual Return to Play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556792"/>
            <a:ext cx="8496944" cy="5155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1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IMG_0033.PNG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380" r="1649" b="7573"/>
          <a:stretch/>
        </p:blipFill>
        <p:spPr>
          <a:xfrm>
            <a:off x="1259632" y="404664"/>
            <a:ext cx="6408712" cy="6192688"/>
          </a:xfrm>
        </p:spPr>
      </p:pic>
    </p:spTree>
    <p:extLst>
      <p:ext uri="{BB962C8B-B14F-4D97-AF65-F5344CB8AC3E}">
        <p14:creationId xmlns:p14="http://schemas.microsoft.com/office/powerpoint/2010/main" val="645634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IMG_0033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" r="47914" b="48860"/>
          <a:stretch/>
        </p:blipFill>
        <p:spPr>
          <a:xfrm>
            <a:off x="1331640" y="599509"/>
            <a:ext cx="6480720" cy="5565795"/>
          </a:xfrm>
        </p:spPr>
      </p:pic>
    </p:spTree>
    <p:extLst>
      <p:ext uri="{BB962C8B-B14F-4D97-AF65-F5344CB8AC3E}">
        <p14:creationId xmlns:p14="http://schemas.microsoft.com/office/powerpoint/2010/main" val="231520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IMG_0034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" r="-652" b="6431"/>
          <a:stretch/>
        </p:blipFill>
        <p:spPr>
          <a:xfrm>
            <a:off x="899592" y="188640"/>
            <a:ext cx="7560840" cy="6480720"/>
          </a:xfrm>
        </p:spPr>
      </p:pic>
    </p:spTree>
    <p:extLst>
      <p:ext uri="{BB962C8B-B14F-4D97-AF65-F5344CB8AC3E}">
        <p14:creationId xmlns:p14="http://schemas.microsoft.com/office/powerpoint/2010/main" val="268435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1873</Words>
  <Application>Microsoft Office PowerPoint</Application>
  <PresentationFormat>On-screen Show (4:3)</PresentationFormat>
  <Paragraphs>231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0" baseType="lpstr">
      <vt:lpstr>Arial</vt:lpstr>
      <vt:lpstr>Calibri</vt:lpstr>
      <vt:lpstr>Candara</vt:lpstr>
      <vt:lpstr>GillSans</vt:lpstr>
      <vt:lpstr>ヒラギノ角ゴ ProN W3</vt:lpstr>
      <vt:lpstr>Office Theme</vt:lpstr>
      <vt:lpstr>Professional &amp; Elite Sports Management </vt:lpstr>
      <vt:lpstr>Athlete Lifestyle &amp; Holistic Development  </vt:lpstr>
      <vt:lpstr>Holistic Athlete Development. </vt:lpstr>
      <vt:lpstr>Lifestyle Profiling in High School </vt:lpstr>
      <vt:lpstr>Cont..</vt:lpstr>
      <vt:lpstr>Tools to Monitor Lifestyle </vt:lpstr>
      <vt:lpstr>Implementation of Recovery Strategies:  100-Point Weekly Recovery Checklist </vt:lpstr>
      <vt:lpstr>PowerPoint Presentation</vt:lpstr>
      <vt:lpstr>PowerPoint Presentation</vt:lpstr>
      <vt:lpstr>Monitoring Training Load </vt:lpstr>
      <vt:lpstr>The Multi-dimensional Nature of  Stress </vt:lpstr>
      <vt:lpstr>The concept of a Performance  Lifestyle </vt:lpstr>
      <vt:lpstr>The seven pillars of the Performance Lifestyle </vt:lpstr>
      <vt:lpstr>Pillar one – Find your Purpose &amp; Action your Dream </vt:lpstr>
      <vt:lpstr>Pillar two – Develop Self Awareness </vt:lpstr>
      <vt:lpstr>PowerPoint Presentation</vt:lpstr>
      <vt:lpstr>Cont..</vt:lpstr>
      <vt:lpstr>Pillar three – The Power of Positive </vt:lpstr>
      <vt:lpstr>Pillar four – The Power of Rituals </vt:lpstr>
      <vt:lpstr>Recovery Timeline</vt:lpstr>
      <vt:lpstr>Recovery Timeline</vt:lpstr>
      <vt:lpstr>Recovery Timeline</vt:lpstr>
      <vt:lpstr>Self Recovery Options</vt:lpstr>
      <vt:lpstr>Pillar five – Build Capacity &amp; Regenerate </vt:lpstr>
      <vt:lpstr>Pillar six – Quality Nutrition </vt:lpstr>
      <vt:lpstr>Pillar Seven – Quality Sleep </vt:lpstr>
      <vt:lpstr>PowerPoint Presentation</vt:lpstr>
      <vt:lpstr>PowerPoint Presentation</vt:lpstr>
      <vt:lpstr>PowerPoint Presentation</vt:lpstr>
      <vt:lpstr>Injury Prevention &amp; Management</vt:lpstr>
      <vt:lpstr>Injuries in sport </vt:lpstr>
      <vt:lpstr>PowerPoint Presentation</vt:lpstr>
      <vt:lpstr>Injury Management </vt:lpstr>
      <vt:lpstr>PowerPoint Presentation</vt:lpstr>
      <vt:lpstr>The Functional Movement Screen </vt:lpstr>
      <vt:lpstr>Test 1: Deep Squat </vt:lpstr>
      <vt:lpstr>Test 2: Hurdle Step </vt:lpstr>
      <vt:lpstr>Test 3: In-Line Lunge </vt:lpstr>
      <vt:lpstr>Test 4: Shoulder Mobility </vt:lpstr>
      <vt:lpstr>Test 5: Active Straight Leg Raise </vt:lpstr>
      <vt:lpstr>Test 6: Trunk Stability Push up </vt:lpstr>
      <vt:lpstr>Test 7: Rotary Stability </vt:lpstr>
      <vt:lpstr>PowerPoint Presentation</vt:lpstr>
      <vt:lpstr>PowerPoint Presentation</vt:lpstr>
      <vt:lpstr>PowerPoint Presentation</vt:lpstr>
      <vt:lpstr>Ospreys: Return to Play </vt:lpstr>
      <vt:lpstr>PowerPoint Presentation</vt:lpstr>
      <vt:lpstr>PowerPoint Presentation</vt:lpstr>
      <vt:lpstr>PowerPoint Presentation</vt:lpstr>
      <vt:lpstr>Concussion </vt:lpstr>
      <vt:lpstr>Gradual Return to Play </vt:lpstr>
      <vt:lpstr>PowerPoint Presentation</vt:lpstr>
      <vt:lpstr>PowerPoint Presentation</vt:lpstr>
      <vt:lpstr>PowerPoint Presentation</vt:lpstr>
    </vt:vector>
  </TitlesOfParts>
  <Company>Gower College Swansea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Prosser</dc:creator>
  <cp:lastModifiedBy>James Prosser</cp:lastModifiedBy>
  <cp:revision>20</cp:revision>
  <dcterms:created xsi:type="dcterms:W3CDTF">2016-02-04T14:10:49Z</dcterms:created>
  <dcterms:modified xsi:type="dcterms:W3CDTF">2016-02-05T10:24:00Z</dcterms:modified>
</cp:coreProperties>
</file>