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8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70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16A63A-311C-417A-8EDF-B510B0048696}" v="4" dt="2023-02-06T14:40:11.3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rew" userId="7bac6938-da9f-4849-b7bb-5bcb1c7aced0" providerId="ADAL" clId="{4416A63A-311C-417A-8EDF-B510B0048696}"/>
    <pc:docChg chg="addSld modSld">
      <pc:chgData name="James Drew" userId="7bac6938-da9f-4849-b7bb-5bcb1c7aced0" providerId="ADAL" clId="{4416A63A-311C-417A-8EDF-B510B0048696}" dt="2023-02-06T14:40:26.072" v="27" actId="20577"/>
      <pc:docMkLst>
        <pc:docMk/>
      </pc:docMkLst>
      <pc:sldChg chg="addSp modSp new mod">
        <pc:chgData name="James Drew" userId="7bac6938-da9f-4849-b7bb-5bcb1c7aced0" providerId="ADAL" clId="{4416A63A-311C-417A-8EDF-B510B0048696}" dt="2023-02-06T14:40:26.072" v="27" actId="20577"/>
        <pc:sldMkLst>
          <pc:docMk/>
          <pc:sldMk cId="519775544" sldId="270"/>
        </pc:sldMkLst>
        <pc:spChg chg="mod">
          <ac:chgData name="James Drew" userId="7bac6938-da9f-4849-b7bb-5bcb1c7aced0" providerId="ADAL" clId="{4416A63A-311C-417A-8EDF-B510B0048696}" dt="2023-02-06T14:40:26.072" v="27" actId="20577"/>
          <ac:spMkLst>
            <pc:docMk/>
            <pc:sldMk cId="519775544" sldId="270"/>
            <ac:spMk id="2" creationId="{0A1CAB0D-F122-62E9-9980-145A6B3AF8EA}"/>
          </ac:spMkLst>
        </pc:spChg>
        <pc:spChg chg="mod">
          <ac:chgData name="James Drew" userId="7bac6938-da9f-4849-b7bb-5bcb1c7aced0" providerId="ADAL" clId="{4416A63A-311C-417A-8EDF-B510B0048696}" dt="2023-02-06T14:40:11.357" v="7"/>
          <ac:spMkLst>
            <pc:docMk/>
            <pc:sldMk cId="519775544" sldId="270"/>
            <ac:spMk id="3" creationId="{8C6FF1E0-1013-7DEB-AABE-6CA15E4065AD}"/>
          </ac:spMkLst>
        </pc:spChg>
        <pc:picChg chg="add mod">
          <ac:chgData name="James Drew" userId="7bac6938-da9f-4849-b7bb-5bcb1c7aced0" providerId="ADAL" clId="{4416A63A-311C-417A-8EDF-B510B0048696}" dt="2023-02-06T14:40:16.348" v="8" actId="14100"/>
          <ac:picMkLst>
            <pc:docMk/>
            <pc:sldMk cId="519775544" sldId="270"/>
            <ac:picMk id="4" creationId="{DBE86438-A70D-5158-A1E3-FD2B0CB65DB5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FB4D75-310D-4D70-9CE2-B48BA7859F8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C026B4C-5B40-4BB9-A117-8560034F7988}">
      <dgm:prSet/>
      <dgm:spPr/>
      <dgm:t>
        <a:bodyPr/>
        <a:lstStyle/>
        <a:p>
          <a:pPr>
            <a:defRPr cap="all"/>
          </a:pPr>
          <a:r>
            <a:rPr lang="en-GB"/>
            <a:t>To understand the various rules that govern the relationship with the client</a:t>
          </a:r>
          <a:endParaRPr lang="en-US"/>
        </a:p>
      </dgm:t>
    </dgm:pt>
    <dgm:pt modelId="{3976BDF2-93DB-4C88-8FFB-AB56A3D98442}" type="parTrans" cxnId="{64015811-558A-4C4A-8593-90E2DB5FFABB}">
      <dgm:prSet/>
      <dgm:spPr/>
      <dgm:t>
        <a:bodyPr/>
        <a:lstStyle/>
        <a:p>
          <a:endParaRPr lang="en-US"/>
        </a:p>
      </dgm:t>
    </dgm:pt>
    <dgm:pt modelId="{80D4293B-89DC-4E83-BC03-D8A7DD7975A9}" type="sibTrans" cxnId="{64015811-558A-4C4A-8593-90E2DB5FFABB}">
      <dgm:prSet/>
      <dgm:spPr/>
      <dgm:t>
        <a:bodyPr/>
        <a:lstStyle/>
        <a:p>
          <a:endParaRPr lang="en-US"/>
        </a:p>
      </dgm:t>
    </dgm:pt>
    <dgm:pt modelId="{97600248-93CD-4748-A147-CC5428DA719F}">
      <dgm:prSet/>
      <dgm:spPr/>
      <dgm:t>
        <a:bodyPr/>
        <a:lstStyle/>
        <a:p>
          <a:pPr>
            <a:defRPr cap="all"/>
          </a:pPr>
          <a:r>
            <a:rPr lang="en-GB"/>
            <a:t>To understand issues that may arise in practice </a:t>
          </a:r>
          <a:endParaRPr lang="en-US"/>
        </a:p>
      </dgm:t>
    </dgm:pt>
    <dgm:pt modelId="{8E21A2A6-DC24-4AF7-8EF1-DBF8EF9E6BC9}" type="parTrans" cxnId="{F765A46C-D59A-4C69-AF29-CA382AAEC80B}">
      <dgm:prSet/>
      <dgm:spPr/>
      <dgm:t>
        <a:bodyPr/>
        <a:lstStyle/>
        <a:p>
          <a:endParaRPr lang="en-US"/>
        </a:p>
      </dgm:t>
    </dgm:pt>
    <dgm:pt modelId="{02D0CC5C-0089-4F53-9019-2EBA297C9D53}" type="sibTrans" cxnId="{F765A46C-D59A-4C69-AF29-CA382AAEC80B}">
      <dgm:prSet/>
      <dgm:spPr/>
      <dgm:t>
        <a:bodyPr/>
        <a:lstStyle/>
        <a:p>
          <a:endParaRPr lang="en-US"/>
        </a:p>
      </dgm:t>
    </dgm:pt>
    <dgm:pt modelId="{642A43C0-874B-4FCF-A4F0-77225471E47E}" type="pres">
      <dgm:prSet presAssocID="{2FFB4D75-310D-4D70-9CE2-B48BA7859F8D}" presName="root" presStyleCnt="0">
        <dgm:presLayoutVars>
          <dgm:dir/>
          <dgm:resizeHandles val="exact"/>
        </dgm:presLayoutVars>
      </dgm:prSet>
      <dgm:spPr/>
    </dgm:pt>
    <dgm:pt modelId="{9126F908-AD3C-47A9-9163-AC78D360DB38}" type="pres">
      <dgm:prSet presAssocID="{2C026B4C-5B40-4BB9-A117-8560034F7988}" presName="compNode" presStyleCnt="0"/>
      <dgm:spPr/>
    </dgm:pt>
    <dgm:pt modelId="{5F074BF6-F31F-4067-8296-9216F54B548B}" type="pres">
      <dgm:prSet presAssocID="{2C026B4C-5B40-4BB9-A117-8560034F7988}" presName="iconBgRect" presStyleLbl="bgShp" presStyleIdx="0" presStyleCnt="2"/>
      <dgm:spPr/>
    </dgm:pt>
    <dgm:pt modelId="{B395ABEC-628E-4D84-9A96-568F039D19B2}" type="pres">
      <dgm:prSet presAssocID="{2C026B4C-5B40-4BB9-A117-8560034F798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B3E5FE7-B147-43CC-B7F5-B26FB3024B1E}" type="pres">
      <dgm:prSet presAssocID="{2C026B4C-5B40-4BB9-A117-8560034F7988}" presName="spaceRect" presStyleCnt="0"/>
      <dgm:spPr/>
    </dgm:pt>
    <dgm:pt modelId="{561AFFFA-1C6B-4C68-8D9C-FC3CBC8FCD83}" type="pres">
      <dgm:prSet presAssocID="{2C026B4C-5B40-4BB9-A117-8560034F7988}" presName="textRect" presStyleLbl="revTx" presStyleIdx="0" presStyleCnt="2">
        <dgm:presLayoutVars>
          <dgm:chMax val="1"/>
          <dgm:chPref val="1"/>
        </dgm:presLayoutVars>
      </dgm:prSet>
      <dgm:spPr/>
    </dgm:pt>
    <dgm:pt modelId="{FD9BDC5B-5188-4176-933B-E97113A00C25}" type="pres">
      <dgm:prSet presAssocID="{80D4293B-89DC-4E83-BC03-D8A7DD7975A9}" presName="sibTrans" presStyleCnt="0"/>
      <dgm:spPr/>
    </dgm:pt>
    <dgm:pt modelId="{523F1941-7F3D-4325-B868-19D535938CAD}" type="pres">
      <dgm:prSet presAssocID="{97600248-93CD-4748-A147-CC5428DA719F}" presName="compNode" presStyleCnt="0"/>
      <dgm:spPr/>
    </dgm:pt>
    <dgm:pt modelId="{C81A5CE5-52A7-47FC-BF4E-001B4DBE2971}" type="pres">
      <dgm:prSet presAssocID="{97600248-93CD-4748-A147-CC5428DA719F}" presName="iconBgRect" presStyleLbl="bgShp" presStyleIdx="1" presStyleCnt="2"/>
      <dgm:spPr/>
    </dgm:pt>
    <dgm:pt modelId="{6EB98159-7CF2-41AB-A6FF-A06C70FBB358}" type="pres">
      <dgm:prSet presAssocID="{97600248-93CD-4748-A147-CC5428DA719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AF3679E-1BA6-45DB-8302-5C8860E87D61}" type="pres">
      <dgm:prSet presAssocID="{97600248-93CD-4748-A147-CC5428DA719F}" presName="spaceRect" presStyleCnt="0"/>
      <dgm:spPr/>
    </dgm:pt>
    <dgm:pt modelId="{35A6AB43-4927-4082-A3F5-C209E315BAC7}" type="pres">
      <dgm:prSet presAssocID="{97600248-93CD-4748-A147-CC5428DA719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4015811-558A-4C4A-8593-90E2DB5FFABB}" srcId="{2FFB4D75-310D-4D70-9CE2-B48BA7859F8D}" destId="{2C026B4C-5B40-4BB9-A117-8560034F7988}" srcOrd="0" destOrd="0" parTransId="{3976BDF2-93DB-4C88-8FFB-AB56A3D98442}" sibTransId="{80D4293B-89DC-4E83-BC03-D8A7DD7975A9}"/>
    <dgm:cxn modelId="{22DFA414-78E2-47BD-80B7-C7ABB5E6C4BB}" type="presOf" srcId="{2C026B4C-5B40-4BB9-A117-8560034F7988}" destId="{561AFFFA-1C6B-4C68-8D9C-FC3CBC8FCD83}" srcOrd="0" destOrd="0" presId="urn:microsoft.com/office/officeart/2018/5/layout/IconCircleLabelList"/>
    <dgm:cxn modelId="{7740BE30-E4CC-4E85-9701-C4FEDF4032ED}" type="presOf" srcId="{97600248-93CD-4748-A147-CC5428DA719F}" destId="{35A6AB43-4927-4082-A3F5-C209E315BAC7}" srcOrd="0" destOrd="0" presId="urn:microsoft.com/office/officeart/2018/5/layout/IconCircleLabelList"/>
    <dgm:cxn modelId="{F765A46C-D59A-4C69-AF29-CA382AAEC80B}" srcId="{2FFB4D75-310D-4D70-9CE2-B48BA7859F8D}" destId="{97600248-93CD-4748-A147-CC5428DA719F}" srcOrd="1" destOrd="0" parTransId="{8E21A2A6-DC24-4AF7-8EF1-DBF8EF9E6BC9}" sibTransId="{02D0CC5C-0089-4F53-9019-2EBA297C9D53}"/>
    <dgm:cxn modelId="{289EEDAF-722E-472A-8089-5AAD140AB7F2}" type="presOf" srcId="{2FFB4D75-310D-4D70-9CE2-B48BA7859F8D}" destId="{642A43C0-874B-4FCF-A4F0-77225471E47E}" srcOrd="0" destOrd="0" presId="urn:microsoft.com/office/officeart/2018/5/layout/IconCircleLabelList"/>
    <dgm:cxn modelId="{A696F2F9-61D9-4F8E-B107-5586F1CBCD84}" type="presParOf" srcId="{642A43C0-874B-4FCF-A4F0-77225471E47E}" destId="{9126F908-AD3C-47A9-9163-AC78D360DB38}" srcOrd="0" destOrd="0" presId="urn:microsoft.com/office/officeart/2018/5/layout/IconCircleLabelList"/>
    <dgm:cxn modelId="{FD64EB9B-B1E7-4CB8-A22D-D5214209D032}" type="presParOf" srcId="{9126F908-AD3C-47A9-9163-AC78D360DB38}" destId="{5F074BF6-F31F-4067-8296-9216F54B548B}" srcOrd="0" destOrd="0" presId="urn:microsoft.com/office/officeart/2018/5/layout/IconCircleLabelList"/>
    <dgm:cxn modelId="{F4E93721-4C07-4711-9178-629C17415C49}" type="presParOf" srcId="{9126F908-AD3C-47A9-9163-AC78D360DB38}" destId="{B395ABEC-628E-4D84-9A96-568F039D19B2}" srcOrd="1" destOrd="0" presId="urn:microsoft.com/office/officeart/2018/5/layout/IconCircleLabelList"/>
    <dgm:cxn modelId="{083BC7FB-8EE6-4AF9-9897-83DB11D196FE}" type="presParOf" srcId="{9126F908-AD3C-47A9-9163-AC78D360DB38}" destId="{0B3E5FE7-B147-43CC-B7F5-B26FB3024B1E}" srcOrd="2" destOrd="0" presId="urn:microsoft.com/office/officeart/2018/5/layout/IconCircleLabelList"/>
    <dgm:cxn modelId="{726F6E3F-BFFA-4009-9BB5-D5AEDB728480}" type="presParOf" srcId="{9126F908-AD3C-47A9-9163-AC78D360DB38}" destId="{561AFFFA-1C6B-4C68-8D9C-FC3CBC8FCD83}" srcOrd="3" destOrd="0" presId="urn:microsoft.com/office/officeart/2018/5/layout/IconCircleLabelList"/>
    <dgm:cxn modelId="{A557CE16-4664-4135-AD79-9A6134783BDA}" type="presParOf" srcId="{642A43C0-874B-4FCF-A4F0-77225471E47E}" destId="{FD9BDC5B-5188-4176-933B-E97113A00C25}" srcOrd="1" destOrd="0" presId="urn:microsoft.com/office/officeart/2018/5/layout/IconCircleLabelList"/>
    <dgm:cxn modelId="{3F52E98A-3BBE-4876-8E67-5F4EB97C0086}" type="presParOf" srcId="{642A43C0-874B-4FCF-A4F0-77225471E47E}" destId="{523F1941-7F3D-4325-B868-19D535938CAD}" srcOrd="2" destOrd="0" presId="urn:microsoft.com/office/officeart/2018/5/layout/IconCircleLabelList"/>
    <dgm:cxn modelId="{E81C84DE-9BFE-40C0-9830-606C0FAEE16A}" type="presParOf" srcId="{523F1941-7F3D-4325-B868-19D535938CAD}" destId="{C81A5CE5-52A7-47FC-BF4E-001B4DBE2971}" srcOrd="0" destOrd="0" presId="urn:microsoft.com/office/officeart/2018/5/layout/IconCircleLabelList"/>
    <dgm:cxn modelId="{ED981988-C916-4B7B-BADF-73E9BB904B1F}" type="presParOf" srcId="{523F1941-7F3D-4325-B868-19D535938CAD}" destId="{6EB98159-7CF2-41AB-A6FF-A06C70FBB358}" srcOrd="1" destOrd="0" presId="urn:microsoft.com/office/officeart/2018/5/layout/IconCircleLabelList"/>
    <dgm:cxn modelId="{A7C64AE1-3849-4AC1-BC68-D46DB5D0C3C9}" type="presParOf" srcId="{523F1941-7F3D-4325-B868-19D535938CAD}" destId="{DAF3679E-1BA6-45DB-8302-5C8860E87D61}" srcOrd="2" destOrd="0" presId="urn:microsoft.com/office/officeart/2018/5/layout/IconCircleLabelList"/>
    <dgm:cxn modelId="{7FEAD4B6-0BBE-4017-93FE-3111274975E9}" type="presParOf" srcId="{523F1941-7F3D-4325-B868-19D535938CAD}" destId="{35A6AB43-4927-4082-A3F5-C209E315BAC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872B7D-6E06-49D0-BE12-34AF7EC3D20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0A2FAF4-A81E-42A1-AE3F-EB5677663823}">
      <dgm:prSet/>
      <dgm:spPr/>
      <dgm:t>
        <a:bodyPr/>
        <a:lstStyle/>
        <a:p>
          <a:r>
            <a:rPr lang="en-GB"/>
            <a:t>Maintaining trust and acting fairly</a:t>
          </a:r>
          <a:endParaRPr lang="en-US"/>
        </a:p>
      </dgm:t>
    </dgm:pt>
    <dgm:pt modelId="{1A3FF705-5A60-42D7-8BA3-3C0A0BDC47E9}" type="parTrans" cxnId="{19961342-3FE1-4316-B8FC-AF883D1C3D83}">
      <dgm:prSet/>
      <dgm:spPr/>
      <dgm:t>
        <a:bodyPr/>
        <a:lstStyle/>
        <a:p>
          <a:endParaRPr lang="en-US"/>
        </a:p>
      </dgm:t>
    </dgm:pt>
    <dgm:pt modelId="{B15697A0-3D85-4D28-8800-AE22E313E409}" type="sibTrans" cxnId="{19961342-3FE1-4316-B8FC-AF883D1C3D83}">
      <dgm:prSet/>
      <dgm:spPr/>
      <dgm:t>
        <a:bodyPr/>
        <a:lstStyle/>
        <a:p>
          <a:endParaRPr lang="en-US"/>
        </a:p>
      </dgm:t>
    </dgm:pt>
    <dgm:pt modelId="{E2749EFF-1416-4C66-9C3B-3E3EA9AC23F7}">
      <dgm:prSet/>
      <dgm:spPr/>
      <dgm:t>
        <a:bodyPr/>
        <a:lstStyle/>
        <a:p>
          <a:r>
            <a:rPr lang="en-GB"/>
            <a:t>Dispute resolution and proceedings before courts, tribunals and inquiries</a:t>
          </a:r>
          <a:endParaRPr lang="en-US"/>
        </a:p>
      </dgm:t>
    </dgm:pt>
    <dgm:pt modelId="{6EB908F8-8500-43ED-8133-1CD9F7BE7427}" type="parTrans" cxnId="{6E927B12-1C9A-4EE0-89CC-7D8166E6C66A}">
      <dgm:prSet/>
      <dgm:spPr/>
      <dgm:t>
        <a:bodyPr/>
        <a:lstStyle/>
        <a:p>
          <a:endParaRPr lang="en-US"/>
        </a:p>
      </dgm:t>
    </dgm:pt>
    <dgm:pt modelId="{5924CBB5-527C-415C-ABC4-04B409AA3DEA}" type="sibTrans" cxnId="{6E927B12-1C9A-4EE0-89CC-7D8166E6C66A}">
      <dgm:prSet/>
      <dgm:spPr/>
      <dgm:t>
        <a:bodyPr/>
        <a:lstStyle/>
        <a:p>
          <a:endParaRPr lang="en-US"/>
        </a:p>
      </dgm:t>
    </dgm:pt>
    <dgm:pt modelId="{910F5382-D038-4A36-814E-00BDB9F51C1A}">
      <dgm:prSet/>
      <dgm:spPr/>
      <dgm:t>
        <a:bodyPr/>
        <a:lstStyle/>
        <a:p>
          <a:r>
            <a:rPr lang="en-GB"/>
            <a:t>Service and competence</a:t>
          </a:r>
          <a:endParaRPr lang="en-US"/>
        </a:p>
      </dgm:t>
    </dgm:pt>
    <dgm:pt modelId="{217216B8-8B3A-46FD-AE68-97C87C0737CD}" type="parTrans" cxnId="{0CF07AD7-989C-410F-851E-58D1C54E591D}">
      <dgm:prSet/>
      <dgm:spPr/>
      <dgm:t>
        <a:bodyPr/>
        <a:lstStyle/>
        <a:p>
          <a:endParaRPr lang="en-US"/>
        </a:p>
      </dgm:t>
    </dgm:pt>
    <dgm:pt modelId="{1A40090A-FFE3-46FC-A73D-A88912296D52}" type="sibTrans" cxnId="{0CF07AD7-989C-410F-851E-58D1C54E591D}">
      <dgm:prSet/>
      <dgm:spPr/>
      <dgm:t>
        <a:bodyPr/>
        <a:lstStyle/>
        <a:p>
          <a:endParaRPr lang="en-US"/>
        </a:p>
      </dgm:t>
    </dgm:pt>
    <dgm:pt modelId="{527A7FC2-BE98-43FA-8425-B698C8EAC386}">
      <dgm:prSet/>
      <dgm:spPr/>
      <dgm:t>
        <a:bodyPr/>
        <a:lstStyle/>
        <a:p>
          <a:r>
            <a:rPr lang="en-GB"/>
            <a:t>Client money and assets</a:t>
          </a:r>
          <a:endParaRPr lang="en-US"/>
        </a:p>
      </dgm:t>
    </dgm:pt>
    <dgm:pt modelId="{6AE152BC-B68C-4F5B-91B4-03FCB884921E}" type="parTrans" cxnId="{E7C101FD-124C-46E9-8F87-7D78D325C5C1}">
      <dgm:prSet/>
      <dgm:spPr/>
      <dgm:t>
        <a:bodyPr/>
        <a:lstStyle/>
        <a:p>
          <a:endParaRPr lang="en-US"/>
        </a:p>
      </dgm:t>
    </dgm:pt>
    <dgm:pt modelId="{7F7AE825-677D-4079-B42A-DBB38E4E6F3F}" type="sibTrans" cxnId="{E7C101FD-124C-46E9-8F87-7D78D325C5C1}">
      <dgm:prSet/>
      <dgm:spPr/>
      <dgm:t>
        <a:bodyPr/>
        <a:lstStyle/>
        <a:p>
          <a:endParaRPr lang="en-US"/>
        </a:p>
      </dgm:t>
    </dgm:pt>
    <dgm:pt modelId="{970A93C5-D7D2-4E91-B641-17DA4F191F78}">
      <dgm:prSet/>
      <dgm:spPr/>
      <dgm:t>
        <a:bodyPr/>
        <a:lstStyle/>
        <a:p>
          <a:r>
            <a:rPr lang="en-GB"/>
            <a:t>Referrals, introductions and separate businesses</a:t>
          </a:r>
          <a:endParaRPr lang="en-US"/>
        </a:p>
      </dgm:t>
    </dgm:pt>
    <dgm:pt modelId="{AD883B14-8E7E-425C-90EB-108EAA0BE5C4}" type="parTrans" cxnId="{12DFC06B-EA02-48FF-838F-EDFB26B4E5B4}">
      <dgm:prSet/>
      <dgm:spPr/>
      <dgm:t>
        <a:bodyPr/>
        <a:lstStyle/>
        <a:p>
          <a:endParaRPr lang="en-US"/>
        </a:p>
      </dgm:t>
    </dgm:pt>
    <dgm:pt modelId="{8B699312-B1AB-48C5-9433-CCA8A2A103DD}" type="sibTrans" cxnId="{12DFC06B-EA02-48FF-838F-EDFB26B4E5B4}">
      <dgm:prSet/>
      <dgm:spPr/>
      <dgm:t>
        <a:bodyPr/>
        <a:lstStyle/>
        <a:p>
          <a:endParaRPr lang="en-US"/>
        </a:p>
      </dgm:t>
    </dgm:pt>
    <dgm:pt modelId="{E5CEA07F-E5A2-483C-9483-44C4385D82F8}">
      <dgm:prSet/>
      <dgm:spPr/>
      <dgm:t>
        <a:bodyPr/>
        <a:lstStyle/>
        <a:p>
          <a:r>
            <a:rPr lang="en-GB"/>
            <a:t>Conflicts of interests</a:t>
          </a:r>
          <a:endParaRPr lang="en-US"/>
        </a:p>
      </dgm:t>
    </dgm:pt>
    <dgm:pt modelId="{79016EB0-F0BF-4AB8-9965-0EE6FFFAA0E0}" type="parTrans" cxnId="{C85A9DA9-448D-4F45-9528-5E2DF602AEBD}">
      <dgm:prSet/>
      <dgm:spPr/>
      <dgm:t>
        <a:bodyPr/>
        <a:lstStyle/>
        <a:p>
          <a:endParaRPr lang="en-US"/>
        </a:p>
      </dgm:t>
    </dgm:pt>
    <dgm:pt modelId="{0B2EE6FD-2CA0-4813-9BE2-782F4D3CF784}" type="sibTrans" cxnId="{C85A9DA9-448D-4F45-9528-5E2DF602AEBD}">
      <dgm:prSet/>
      <dgm:spPr/>
      <dgm:t>
        <a:bodyPr/>
        <a:lstStyle/>
        <a:p>
          <a:endParaRPr lang="en-US"/>
        </a:p>
      </dgm:t>
    </dgm:pt>
    <dgm:pt modelId="{C655881F-8AB7-401A-A93C-1A04A9DDD9BA}">
      <dgm:prSet/>
      <dgm:spPr/>
      <dgm:t>
        <a:bodyPr/>
        <a:lstStyle/>
        <a:p>
          <a:r>
            <a:rPr lang="en-GB"/>
            <a:t>Confidentiality and disclosure</a:t>
          </a:r>
          <a:endParaRPr lang="en-US"/>
        </a:p>
      </dgm:t>
    </dgm:pt>
    <dgm:pt modelId="{E455CB81-DBE5-4B76-B691-022485AAFE8A}" type="parTrans" cxnId="{F447D9A1-A742-40DF-ADE1-C65C0DA70E0C}">
      <dgm:prSet/>
      <dgm:spPr/>
      <dgm:t>
        <a:bodyPr/>
        <a:lstStyle/>
        <a:p>
          <a:endParaRPr lang="en-US"/>
        </a:p>
      </dgm:t>
    </dgm:pt>
    <dgm:pt modelId="{26E0B857-A5E7-464A-B163-56E5A005A6C4}" type="sibTrans" cxnId="{F447D9A1-A742-40DF-ADE1-C65C0DA70E0C}">
      <dgm:prSet/>
      <dgm:spPr/>
      <dgm:t>
        <a:bodyPr/>
        <a:lstStyle/>
        <a:p>
          <a:endParaRPr lang="en-US"/>
        </a:p>
      </dgm:t>
    </dgm:pt>
    <dgm:pt modelId="{37FB2BB2-AEBE-488B-8B11-D5F916EDC496}">
      <dgm:prSet/>
      <dgm:spPr/>
      <dgm:t>
        <a:bodyPr/>
        <a:lstStyle/>
        <a:p>
          <a:r>
            <a:rPr lang="en-GB"/>
            <a:t>Cooperation and accountability</a:t>
          </a:r>
          <a:endParaRPr lang="en-US"/>
        </a:p>
      </dgm:t>
    </dgm:pt>
    <dgm:pt modelId="{C2CD7941-5093-4132-A426-63220A6A5270}" type="parTrans" cxnId="{E25EB81A-52BB-4EE3-A3DA-EB9B9E82C2DC}">
      <dgm:prSet/>
      <dgm:spPr/>
      <dgm:t>
        <a:bodyPr/>
        <a:lstStyle/>
        <a:p>
          <a:endParaRPr lang="en-US"/>
        </a:p>
      </dgm:t>
    </dgm:pt>
    <dgm:pt modelId="{9795E1A8-2839-4EB6-B8EF-4A2359A7C630}" type="sibTrans" cxnId="{E25EB81A-52BB-4EE3-A3DA-EB9B9E82C2DC}">
      <dgm:prSet/>
      <dgm:spPr/>
      <dgm:t>
        <a:bodyPr/>
        <a:lstStyle/>
        <a:p>
          <a:endParaRPr lang="en-US"/>
        </a:p>
      </dgm:t>
    </dgm:pt>
    <dgm:pt modelId="{B197246D-D359-4F8D-93D3-AC3607CC202B}">
      <dgm:prSet/>
      <dgm:spPr/>
      <dgm:t>
        <a:bodyPr/>
        <a:lstStyle/>
        <a:p>
          <a:r>
            <a:rPr lang="en-GB"/>
            <a:t>Client identification</a:t>
          </a:r>
          <a:endParaRPr lang="en-US"/>
        </a:p>
      </dgm:t>
    </dgm:pt>
    <dgm:pt modelId="{A9202034-BBA7-4689-85E3-CBDB6D66753D}" type="parTrans" cxnId="{0B53E61F-5751-45BD-AD88-C4705971D909}">
      <dgm:prSet/>
      <dgm:spPr/>
      <dgm:t>
        <a:bodyPr/>
        <a:lstStyle/>
        <a:p>
          <a:endParaRPr lang="en-US"/>
        </a:p>
      </dgm:t>
    </dgm:pt>
    <dgm:pt modelId="{D9992D04-EBFE-4E98-B60E-E8FDD277F33E}" type="sibTrans" cxnId="{0B53E61F-5751-45BD-AD88-C4705971D909}">
      <dgm:prSet/>
      <dgm:spPr/>
      <dgm:t>
        <a:bodyPr/>
        <a:lstStyle/>
        <a:p>
          <a:endParaRPr lang="en-US"/>
        </a:p>
      </dgm:t>
    </dgm:pt>
    <dgm:pt modelId="{3E6BD7E5-C6B7-44BE-BECC-1583651805C8}">
      <dgm:prSet/>
      <dgm:spPr/>
      <dgm:t>
        <a:bodyPr/>
        <a:lstStyle/>
        <a:p>
          <a:r>
            <a:rPr lang="en-GB"/>
            <a:t>Complains handling</a:t>
          </a:r>
          <a:endParaRPr lang="en-US"/>
        </a:p>
      </dgm:t>
    </dgm:pt>
    <dgm:pt modelId="{8823FDAF-F3DB-4B40-8505-B990EAE205C6}" type="parTrans" cxnId="{445F82D8-E0C0-483C-AB7F-A7F8E4CC23A1}">
      <dgm:prSet/>
      <dgm:spPr/>
      <dgm:t>
        <a:bodyPr/>
        <a:lstStyle/>
        <a:p>
          <a:endParaRPr lang="en-US"/>
        </a:p>
      </dgm:t>
    </dgm:pt>
    <dgm:pt modelId="{27F9C455-FCA8-4A00-AAD5-E3EBF15D190B}" type="sibTrans" cxnId="{445F82D8-E0C0-483C-AB7F-A7F8E4CC23A1}">
      <dgm:prSet/>
      <dgm:spPr/>
      <dgm:t>
        <a:bodyPr/>
        <a:lstStyle/>
        <a:p>
          <a:endParaRPr lang="en-US"/>
        </a:p>
      </dgm:t>
    </dgm:pt>
    <dgm:pt modelId="{DE9E2FB9-A764-4A26-A6E7-A4F8905BE066}" type="pres">
      <dgm:prSet presAssocID="{1F872B7D-6E06-49D0-BE12-34AF7EC3D208}" presName="diagram" presStyleCnt="0">
        <dgm:presLayoutVars>
          <dgm:dir/>
          <dgm:resizeHandles val="exact"/>
        </dgm:presLayoutVars>
      </dgm:prSet>
      <dgm:spPr/>
    </dgm:pt>
    <dgm:pt modelId="{1C2791EC-F7D4-43F0-B9BE-C0EA47186DB6}" type="pres">
      <dgm:prSet presAssocID="{C0A2FAF4-A81E-42A1-AE3F-EB5677663823}" presName="node" presStyleLbl="node1" presStyleIdx="0" presStyleCnt="10">
        <dgm:presLayoutVars>
          <dgm:bulletEnabled val="1"/>
        </dgm:presLayoutVars>
      </dgm:prSet>
      <dgm:spPr/>
    </dgm:pt>
    <dgm:pt modelId="{3CD11597-C948-4073-B07A-99167E4CF6D3}" type="pres">
      <dgm:prSet presAssocID="{B15697A0-3D85-4D28-8800-AE22E313E409}" presName="sibTrans" presStyleCnt="0"/>
      <dgm:spPr/>
    </dgm:pt>
    <dgm:pt modelId="{046BC8CC-2665-40D9-8E27-F2AB7BDCD9EF}" type="pres">
      <dgm:prSet presAssocID="{E2749EFF-1416-4C66-9C3B-3E3EA9AC23F7}" presName="node" presStyleLbl="node1" presStyleIdx="1" presStyleCnt="10">
        <dgm:presLayoutVars>
          <dgm:bulletEnabled val="1"/>
        </dgm:presLayoutVars>
      </dgm:prSet>
      <dgm:spPr/>
    </dgm:pt>
    <dgm:pt modelId="{E91BB3A9-9578-4444-AB0C-0810AFF91FE4}" type="pres">
      <dgm:prSet presAssocID="{5924CBB5-527C-415C-ABC4-04B409AA3DEA}" presName="sibTrans" presStyleCnt="0"/>
      <dgm:spPr/>
    </dgm:pt>
    <dgm:pt modelId="{E81FA03E-8A19-45F8-96DF-38994646BA1B}" type="pres">
      <dgm:prSet presAssocID="{910F5382-D038-4A36-814E-00BDB9F51C1A}" presName="node" presStyleLbl="node1" presStyleIdx="2" presStyleCnt="10">
        <dgm:presLayoutVars>
          <dgm:bulletEnabled val="1"/>
        </dgm:presLayoutVars>
      </dgm:prSet>
      <dgm:spPr/>
    </dgm:pt>
    <dgm:pt modelId="{07768D43-1B51-4C32-99FF-2B497C0044B4}" type="pres">
      <dgm:prSet presAssocID="{1A40090A-FFE3-46FC-A73D-A88912296D52}" presName="sibTrans" presStyleCnt="0"/>
      <dgm:spPr/>
    </dgm:pt>
    <dgm:pt modelId="{3C2810B3-E30B-4E11-BCE0-ABD9A8E3ADEF}" type="pres">
      <dgm:prSet presAssocID="{527A7FC2-BE98-43FA-8425-B698C8EAC386}" presName="node" presStyleLbl="node1" presStyleIdx="3" presStyleCnt="10">
        <dgm:presLayoutVars>
          <dgm:bulletEnabled val="1"/>
        </dgm:presLayoutVars>
      </dgm:prSet>
      <dgm:spPr/>
    </dgm:pt>
    <dgm:pt modelId="{311D74E1-573C-4A1B-8AD8-AE10A2A95BD6}" type="pres">
      <dgm:prSet presAssocID="{7F7AE825-677D-4079-B42A-DBB38E4E6F3F}" presName="sibTrans" presStyleCnt="0"/>
      <dgm:spPr/>
    </dgm:pt>
    <dgm:pt modelId="{11D634C3-5920-4109-BA6D-408AAF7D3D22}" type="pres">
      <dgm:prSet presAssocID="{970A93C5-D7D2-4E91-B641-17DA4F191F78}" presName="node" presStyleLbl="node1" presStyleIdx="4" presStyleCnt="10">
        <dgm:presLayoutVars>
          <dgm:bulletEnabled val="1"/>
        </dgm:presLayoutVars>
      </dgm:prSet>
      <dgm:spPr/>
    </dgm:pt>
    <dgm:pt modelId="{DA045D2A-8A05-4233-BE49-9482AC8F9789}" type="pres">
      <dgm:prSet presAssocID="{8B699312-B1AB-48C5-9433-CCA8A2A103DD}" presName="sibTrans" presStyleCnt="0"/>
      <dgm:spPr/>
    </dgm:pt>
    <dgm:pt modelId="{737F8D13-382B-4C85-829F-32E82B7A89A5}" type="pres">
      <dgm:prSet presAssocID="{E5CEA07F-E5A2-483C-9483-44C4385D82F8}" presName="node" presStyleLbl="node1" presStyleIdx="5" presStyleCnt="10">
        <dgm:presLayoutVars>
          <dgm:bulletEnabled val="1"/>
        </dgm:presLayoutVars>
      </dgm:prSet>
      <dgm:spPr/>
    </dgm:pt>
    <dgm:pt modelId="{CACF1513-B940-4C16-AB6D-39BA8CBD1362}" type="pres">
      <dgm:prSet presAssocID="{0B2EE6FD-2CA0-4813-9BE2-782F4D3CF784}" presName="sibTrans" presStyleCnt="0"/>
      <dgm:spPr/>
    </dgm:pt>
    <dgm:pt modelId="{6D7CA23A-99D1-4DD8-80FC-01043294AAA4}" type="pres">
      <dgm:prSet presAssocID="{C655881F-8AB7-401A-A93C-1A04A9DDD9BA}" presName="node" presStyleLbl="node1" presStyleIdx="6" presStyleCnt="10">
        <dgm:presLayoutVars>
          <dgm:bulletEnabled val="1"/>
        </dgm:presLayoutVars>
      </dgm:prSet>
      <dgm:spPr/>
    </dgm:pt>
    <dgm:pt modelId="{0A3D3E7E-E766-4092-A319-F05821DC0D15}" type="pres">
      <dgm:prSet presAssocID="{26E0B857-A5E7-464A-B163-56E5A005A6C4}" presName="sibTrans" presStyleCnt="0"/>
      <dgm:spPr/>
    </dgm:pt>
    <dgm:pt modelId="{197423AB-454C-4DBD-9218-BC03E237F808}" type="pres">
      <dgm:prSet presAssocID="{37FB2BB2-AEBE-488B-8B11-D5F916EDC496}" presName="node" presStyleLbl="node1" presStyleIdx="7" presStyleCnt="10">
        <dgm:presLayoutVars>
          <dgm:bulletEnabled val="1"/>
        </dgm:presLayoutVars>
      </dgm:prSet>
      <dgm:spPr/>
    </dgm:pt>
    <dgm:pt modelId="{C36381A8-D86A-41AC-BFDD-3FC30016FCC8}" type="pres">
      <dgm:prSet presAssocID="{9795E1A8-2839-4EB6-B8EF-4A2359A7C630}" presName="sibTrans" presStyleCnt="0"/>
      <dgm:spPr/>
    </dgm:pt>
    <dgm:pt modelId="{531B2F70-2522-4A5E-9A37-A6D8F556D3A8}" type="pres">
      <dgm:prSet presAssocID="{B197246D-D359-4F8D-93D3-AC3607CC202B}" presName="node" presStyleLbl="node1" presStyleIdx="8" presStyleCnt="10">
        <dgm:presLayoutVars>
          <dgm:bulletEnabled val="1"/>
        </dgm:presLayoutVars>
      </dgm:prSet>
      <dgm:spPr/>
    </dgm:pt>
    <dgm:pt modelId="{86F3F076-F9CD-41A7-A3A5-81C681426364}" type="pres">
      <dgm:prSet presAssocID="{D9992D04-EBFE-4E98-B60E-E8FDD277F33E}" presName="sibTrans" presStyleCnt="0"/>
      <dgm:spPr/>
    </dgm:pt>
    <dgm:pt modelId="{46ADA6D2-F000-462F-9A4A-721BE270B96C}" type="pres">
      <dgm:prSet presAssocID="{3E6BD7E5-C6B7-44BE-BECC-1583651805C8}" presName="node" presStyleLbl="node1" presStyleIdx="9" presStyleCnt="10">
        <dgm:presLayoutVars>
          <dgm:bulletEnabled val="1"/>
        </dgm:presLayoutVars>
      </dgm:prSet>
      <dgm:spPr/>
    </dgm:pt>
  </dgm:ptLst>
  <dgm:cxnLst>
    <dgm:cxn modelId="{6C36BC05-B936-43EE-8424-83D8E8968BB3}" type="presOf" srcId="{B197246D-D359-4F8D-93D3-AC3607CC202B}" destId="{531B2F70-2522-4A5E-9A37-A6D8F556D3A8}" srcOrd="0" destOrd="0" presId="urn:microsoft.com/office/officeart/2005/8/layout/default"/>
    <dgm:cxn modelId="{6E927B12-1C9A-4EE0-89CC-7D8166E6C66A}" srcId="{1F872B7D-6E06-49D0-BE12-34AF7EC3D208}" destId="{E2749EFF-1416-4C66-9C3B-3E3EA9AC23F7}" srcOrd="1" destOrd="0" parTransId="{6EB908F8-8500-43ED-8133-1CD9F7BE7427}" sibTransId="{5924CBB5-527C-415C-ABC4-04B409AA3DEA}"/>
    <dgm:cxn modelId="{E25EB81A-52BB-4EE3-A3DA-EB9B9E82C2DC}" srcId="{1F872B7D-6E06-49D0-BE12-34AF7EC3D208}" destId="{37FB2BB2-AEBE-488B-8B11-D5F916EDC496}" srcOrd="7" destOrd="0" parTransId="{C2CD7941-5093-4132-A426-63220A6A5270}" sibTransId="{9795E1A8-2839-4EB6-B8EF-4A2359A7C630}"/>
    <dgm:cxn modelId="{0B53E61F-5751-45BD-AD88-C4705971D909}" srcId="{1F872B7D-6E06-49D0-BE12-34AF7EC3D208}" destId="{B197246D-D359-4F8D-93D3-AC3607CC202B}" srcOrd="8" destOrd="0" parTransId="{A9202034-BBA7-4689-85E3-CBDB6D66753D}" sibTransId="{D9992D04-EBFE-4E98-B60E-E8FDD277F33E}"/>
    <dgm:cxn modelId="{2A479831-EC94-4B19-89E1-4D8426B2DE33}" type="presOf" srcId="{C655881F-8AB7-401A-A93C-1A04A9DDD9BA}" destId="{6D7CA23A-99D1-4DD8-80FC-01043294AAA4}" srcOrd="0" destOrd="0" presId="urn:microsoft.com/office/officeart/2005/8/layout/default"/>
    <dgm:cxn modelId="{19961342-3FE1-4316-B8FC-AF883D1C3D83}" srcId="{1F872B7D-6E06-49D0-BE12-34AF7EC3D208}" destId="{C0A2FAF4-A81E-42A1-AE3F-EB5677663823}" srcOrd="0" destOrd="0" parTransId="{1A3FF705-5A60-42D7-8BA3-3C0A0BDC47E9}" sibTransId="{B15697A0-3D85-4D28-8800-AE22E313E409}"/>
    <dgm:cxn modelId="{39637149-8545-4E05-B033-AFB076D23285}" type="presOf" srcId="{970A93C5-D7D2-4E91-B641-17DA4F191F78}" destId="{11D634C3-5920-4109-BA6D-408AAF7D3D22}" srcOrd="0" destOrd="0" presId="urn:microsoft.com/office/officeart/2005/8/layout/default"/>
    <dgm:cxn modelId="{12DFC06B-EA02-48FF-838F-EDFB26B4E5B4}" srcId="{1F872B7D-6E06-49D0-BE12-34AF7EC3D208}" destId="{970A93C5-D7D2-4E91-B641-17DA4F191F78}" srcOrd="4" destOrd="0" parTransId="{AD883B14-8E7E-425C-90EB-108EAA0BE5C4}" sibTransId="{8B699312-B1AB-48C5-9433-CCA8A2A103DD}"/>
    <dgm:cxn modelId="{327A3F6E-9C12-4174-9541-3A50F218D3DC}" type="presOf" srcId="{37FB2BB2-AEBE-488B-8B11-D5F916EDC496}" destId="{197423AB-454C-4DBD-9218-BC03E237F808}" srcOrd="0" destOrd="0" presId="urn:microsoft.com/office/officeart/2005/8/layout/default"/>
    <dgm:cxn modelId="{2AFE7882-C01B-47E7-BEE5-133E8774A44F}" type="presOf" srcId="{1F872B7D-6E06-49D0-BE12-34AF7EC3D208}" destId="{DE9E2FB9-A764-4A26-A6E7-A4F8905BE066}" srcOrd="0" destOrd="0" presId="urn:microsoft.com/office/officeart/2005/8/layout/default"/>
    <dgm:cxn modelId="{DCA5F08A-E99D-44C8-91C0-2EE6F847D3E1}" type="presOf" srcId="{C0A2FAF4-A81E-42A1-AE3F-EB5677663823}" destId="{1C2791EC-F7D4-43F0-B9BE-C0EA47186DB6}" srcOrd="0" destOrd="0" presId="urn:microsoft.com/office/officeart/2005/8/layout/default"/>
    <dgm:cxn modelId="{5D5F9998-511C-4847-B278-D94CAA8F87FF}" type="presOf" srcId="{E5CEA07F-E5A2-483C-9483-44C4385D82F8}" destId="{737F8D13-382B-4C85-829F-32E82B7A89A5}" srcOrd="0" destOrd="0" presId="urn:microsoft.com/office/officeart/2005/8/layout/default"/>
    <dgm:cxn modelId="{F447D9A1-A742-40DF-ADE1-C65C0DA70E0C}" srcId="{1F872B7D-6E06-49D0-BE12-34AF7EC3D208}" destId="{C655881F-8AB7-401A-A93C-1A04A9DDD9BA}" srcOrd="6" destOrd="0" parTransId="{E455CB81-DBE5-4B76-B691-022485AAFE8A}" sibTransId="{26E0B857-A5E7-464A-B163-56E5A005A6C4}"/>
    <dgm:cxn modelId="{8D1A61A6-2EFB-4CB9-82A6-AF7015BF246B}" type="presOf" srcId="{527A7FC2-BE98-43FA-8425-B698C8EAC386}" destId="{3C2810B3-E30B-4E11-BCE0-ABD9A8E3ADEF}" srcOrd="0" destOrd="0" presId="urn:microsoft.com/office/officeart/2005/8/layout/default"/>
    <dgm:cxn modelId="{C85A9DA9-448D-4F45-9528-5E2DF602AEBD}" srcId="{1F872B7D-6E06-49D0-BE12-34AF7EC3D208}" destId="{E5CEA07F-E5A2-483C-9483-44C4385D82F8}" srcOrd="5" destOrd="0" parTransId="{79016EB0-F0BF-4AB8-9965-0EE6FFFAA0E0}" sibTransId="{0B2EE6FD-2CA0-4813-9BE2-782F4D3CF784}"/>
    <dgm:cxn modelId="{1F2EE3C0-A938-440E-8A4C-56382047B110}" type="presOf" srcId="{910F5382-D038-4A36-814E-00BDB9F51C1A}" destId="{E81FA03E-8A19-45F8-96DF-38994646BA1B}" srcOrd="0" destOrd="0" presId="urn:microsoft.com/office/officeart/2005/8/layout/default"/>
    <dgm:cxn modelId="{7C8C87CE-D44C-40A1-B15C-C2F57C628F7A}" type="presOf" srcId="{3E6BD7E5-C6B7-44BE-BECC-1583651805C8}" destId="{46ADA6D2-F000-462F-9A4A-721BE270B96C}" srcOrd="0" destOrd="0" presId="urn:microsoft.com/office/officeart/2005/8/layout/default"/>
    <dgm:cxn modelId="{0CF07AD7-989C-410F-851E-58D1C54E591D}" srcId="{1F872B7D-6E06-49D0-BE12-34AF7EC3D208}" destId="{910F5382-D038-4A36-814E-00BDB9F51C1A}" srcOrd="2" destOrd="0" parTransId="{217216B8-8B3A-46FD-AE68-97C87C0737CD}" sibTransId="{1A40090A-FFE3-46FC-A73D-A88912296D52}"/>
    <dgm:cxn modelId="{445F82D8-E0C0-483C-AB7F-A7F8E4CC23A1}" srcId="{1F872B7D-6E06-49D0-BE12-34AF7EC3D208}" destId="{3E6BD7E5-C6B7-44BE-BECC-1583651805C8}" srcOrd="9" destOrd="0" parTransId="{8823FDAF-F3DB-4B40-8505-B990EAE205C6}" sibTransId="{27F9C455-FCA8-4A00-AAD5-E3EBF15D190B}"/>
    <dgm:cxn modelId="{0CA4D7EB-84F4-4F47-9A46-BC5014A15348}" type="presOf" srcId="{E2749EFF-1416-4C66-9C3B-3E3EA9AC23F7}" destId="{046BC8CC-2665-40D9-8E27-F2AB7BDCD9EF}" srcOrd="0" destOrd="0" presId="urn:microsoft.com/office/officeart/2005/8/layout/default"/>
    <dgm:cxn modelId="{E7C101FD-124C-46E9-8F87-7D78D325C5C1}" srcId="{1F872B7D-6E06-49D0-BE12-34AF7EC3D208}" destId="{527A7FC2-BE98-43FA-8425-B698C8EAC386}" srcOrd="3" destOrd="0" parTransId="{6AE152BC-B68C-4F5B-91B4-03FCB884921E}" sibTransId="{7F7AE825-677D-4079-B42A-DBB38E4E6F3F}"/>
    <dgm:cxn modelId="{C8037826-345B-4A86-8A44-B503339CB935}" type="presParOf" srcId="{DE9E2FB9-A764-4A26-A6E7-A4F8905BE066}" destId="{1C2791EC-F7D4-43F0-B9BE-C0EA47186DB6}" srcOrd="0" destOrd="0" presId="urn:microsoft.com/office/officeart/2005/8/layout/default"/>
    <dgm:cxn modelId="{D99DD1C1-2E95-4365-9EB2-F2A3778DFD5E}" type="presParOf" srcId="{DE9E2FB9-A764-4A26-A6E7-A4F8905BE066}" destId="{3CD11597-C948-4073-B07A-99167E4CF6D3}" srcOrd="1" destOrd="0" presId="urn:microsoft.com/office/officeart/2005/8/layout/default"/>
    <dgm:cxn modelId="{AA7A60FD-BB25-4EA4-A020-8DFFBABA5FFE}" type="presParOf" srcId="{DE9E2FB9-A764-4A26-A6E7-A4F8905BE066}" destId="{046BC8CC-2665-40D9-8E27-F2AB7BDCD9EF}" srcOrd="2" destOrd="0" presId="urn:microsoft.com/office/officeart/2005/8/layout/default"/>
    <dgm:cxn modelId="{D37A6057-B7EA-40FD-8379-12932A116E9D}" type="presParOf" srcId="{DE9E2FB9-A764-4A26-A6E7-A4F8905BE066}" destId="{E91BB3A9-9578-4444-AB0C-0810AFF91FE4}" srcOrd="3" destOrd="0" presId="urn:microsoft.com/office/officeart/2005/8/layout/default"/>
    <dgm:cxn modelId="{2A96CB52-475D-484A-9834-05C4CC5B42D8}" type="presParOf" srcId="{DE9E2FB9-A764-4A26-A6E7-A4F8905BE066}" destId="{E81FA03E-8A19-45F8-96DF-38994646BA1B}" srcOrd="4" destOrd="0" presId="urn:microsoft.com/office/officeart/2005/8/layout/default"/>
    <dgm:cxn modelId="{7D0EFB30-7F7B-4373-A68B-FF15546556B0}" type="presParOf" srcId="{DE9E2FB9-A764-4A26-A6E7-A4F8905BE066}" destId="{07768D43-1B51-4C32-99FF-2B497C0044B4}" srcOrd="5" destOrd="0" presId="urn:microsoft.com/office/officeart/2005/8/layout/default"/>
    <dgm:cxn modelId="{4283F37F-9F55-427D-A4D7-85AED476AFA7}" type="presParOf" srcId="{DE9E2FB9-A764-4A26-A6E7-A4F8905BE066}" destId="{3C2810B3-E30B-4E11-BCE0-ABD9A8E3ADEF}" srcOrd="6" destOrd="0" presId="urn:microsoft.com/office/officeart/2005/8/layout/default"/>
    <dgm:cxn modelId="{BDE95865-652C-4067-A866-A3611B4D3F45}" type="presParOf" srcId="{DE9E2FB9-A764-4A26-A6E7-A4F8905BE066}" destId="{311D74E1-573C-4A1B-8AD8-AE10A2A95BD6}" srcOrd="7" destOrd="0" presId="urn:microsoft.com/office/officeart/2005/8/layout/default"/>
    <dgm:cxn modelId="{9AF7B21C-ED41-41EF-9A21-C4887A1F8318}" type="presParOf" srcId="{DE9E2FB9-A764-4A26-A6E7-A4F8905BE066}" destId="{11D634C3-5920-4109-BA6D-408AAF7D3D22}" srcOrd="8" destOrd="0" presId="urn:microsoft.com/office/officeart/2005/8/layout/default"/>
    <dgm:cxn modelId="{9E7A333D-045D-4E83-8E88-AE1D4C1B24CF}" type="presParOf" srcId="{DE9E2FB9-A764-4A26-A6E7-A4F8905BE066}" destId="{DA045D2A-8A05-4233-BE49-9482AC8F9789}" srcOrd="9" destOrd="0" presId="urn:microsoft.com/office/officeart/2005/8/layout/default"/>
    <dgm:cxn modelId="{C128F38E-EF9C-4752-8E06-ABCE6D930033}" type="presParOf" srcId="{DE9E2FB9-A764-4A26-A6E7-A4F8905BE066}" destId="{737F8D13-382B-4C85-829F-32E82B7A89A5}" srcOrd="10" destOrd="0" presId="urn:microsoft.com/office/officeart/2005/8/layout/default"/>
    <dgm:cxn modelId="{3B38509C-E66A-46DB-93CD-4EFECEF10C0E}" type="presParOf" srcId="{DE9E2FB9-A764-4A26-A6E7-A4F8905BE066}" destId="{CACF1513-B940-4C16-AB6D-39BA8CBD1362}" srcOrd="11" destOrd="0" presId="urn:microsoft.com/office/officeart/2005/8/layout/default"/>
    <dgm:cxn modelId="{27F513BE-EE4C-4A87-A396-CF53D80B1D24}" type="presParOf" srcId="{DE9E2FB9-A764-4A26-A6E7-A4F8905BE066}" destId="{6D7CA23A-99D1-4DD8-80FC-01043294AAA4}" srcOrd="12" destOrd="0" presId="urn:microsoft.com/office/officeart/2005/8/layout/default"/>
    <dgm:cxn modelId="{4EDBFE75-77F2-47CF-9E4D-BE5E893E8C07}" type="presParOf" srcId="{DE9E2FB9-A764-4A26-A6E7-A4F8905BE066}" destId="{0A3D3E7E-E766-4092-A319-F05821DC0D15}" srcOrd="13" destOrd="0" presId="urn:microsoft.com/office/officeart/2005/8/layout/default"/>
    <dgm:cxn modelId="{3345B224-E9F6-4DB9-91DC-51918545CD24}" type="presParOf" srcId="{DE9E2FB9-A764-4A26-A6E7-A4F8905BE066}" destId="{197423AB-454C-4DBD-9218-BC03E237F808}" srcOrd="14" destOrd="0" presId="urn:microsoft.com/office/officeart/2005/8/layout/default"/>
    <dgm:cxn modelId="{962C42B5-594E-44A4-B244-F1CF7A270EA4}" type="presParOf" srcId="{DE9E2FB9-A764-4A26-A6E7-A4F8905BE066}" destId="{C36381A8-D86A-41AC-BFDD-3FC30016FCC8}" srcOrd="15" destOrd="0" presId="urn:microsoft.com/office/officeart/2005/8/layout/default"/>
    <dgm:cxn modelId="{54FCA12F-EDA9-4533-886A-50AD06979EB3}" type="presParOf" srcId="{DE9E2FB9-A764-4A26-A6E7-A4F8905BE066}" destId="{531B2F70-2522-4A5E-9A37-A6D8F556D3A8}" srcOrd="16" destOrd="0" presId="urn:microsoft.com/office/officeart/2005/8/layout/default"/>
    <dgm:cxn modelId="{4D902710-C7F8-4AE0-B669-3827AC206B6A}" type="presParOf" srcId="{DE9E2FB9-A764-4A26-A6E7-A4F8905BE066}" destId="{86F3F076-F9CD-41A7-A3A5-81C681426364}" srcOrd="17" destOrd="0" presId="urn:microsoft.com/office/officeart/2005/8/layout/default"/>
    <dgm:cxn modelId="{7B2AB2B4-DD44-4BDE-8F72-A821BBDDDB66}" type="presParOf" srcId="{DE9E2FB9-A764-4A26-A6E7-A4F8905BE066}" destId="{46ADA6D2-F000-462F-9A4A-721BE270B96C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01DB65-DDBF-4113-8CCC-0BCE92ACAEC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2E37A5A-3422-4A9E-A95E-CDFE8CFF6418}">
      <dgm:prSet/>
      <dgm:spPr/>
      <dgm:t>
        <a:bodyPr/>
        <a:lstStyle/>
        <a:p>
          <a:r>
            <a:rPr lang="en-GB"/>
            <a:t>CILEx Regulation</a:t>
          </a:r>
          <a:endParaRPr lang="en-US"/>
        </a:p>
      </dgm:t>
    </dgm:pt>
    <dgm:pt modelId="{FF37C7FF-948C-44E0-9C4B-34B6EF5AD133}" type="parTrans" cxnId="{82DF0C3F-4182-473B-9AF8-4E052DE0AA46}">
      <dgm:prSet/>
      <dgm:spPr/>
      <dgm:t>
        <a:bodyPr/>
        <a:lstStyle/>
        <a:p>
          <a:endParaRPr lang="en-US"/>
        </a:p>
      </dgm:t>
    </dgm:pt>
    <dgm:pt modelId="{336DFD0B-37CC-43A5-A2F6-C78DEDF34822}" type="sibTrans" cxnId="{82DF0C3F-4182-473B-9AF8-4E052DE0AA46}">
      <dgm:prSet/>
      <dgm:spPr/>
      <dgm:t>
        <a:bodyPr/>
        <a:lstStyle/>
        <a:p>
          <a:endParaRPr lang="en-US"/>
        </a:p>
      </dgm:t>
    </dgm:pt>
    <dgm:pt modelId="{70209052-8437-4723-A0C8-47CB5377A5D5}">
      <dgm:prSet/>
      <dgm:spPr/>
      <dgm:t>
        <a:bodyPr/>
        <a:lstStyle/>
        <a:p>
          <a:r>
            <a:rPr lang="en-GB"/>
            <a:t>Council for Licensed Conveyancers</a:t>
          </a:r>
          <a:endParaRPr lang="en-US"/>
        </a:p>
      </dgm:t>
    </dgm:pt>
    <dgm:pt modelId="{1AE2E41E-87B4-4646-B3AE-2671A34B1AB6}" type="parTrans" cxnId="{F89DD504-8CC2-41E6-AFC8-77A9BFABCF06}">
      <dgm:prSet/>
      <dgm:spPr/>
      <dgm:t>
        <a:bodyPr/>
        <a:lstStyle/>
        <a:p>
          <a:endParaRPr lang="en-US"/>
        </a:p>
      </dgm:t>
    </dgm:pt>
    <dgm:pt modelId="{3DFA5D83-C707-4060-8DAD-DF22C335B12F}" type="sibTrans" cxnId="{F89DD504-8CC2-41E6-AFC8-77A9BFABCF06}">
      <dgm:prSet/>
      <dgm:spPr/>
      <dgm:t>
        <a:bodyPr/>
        <a:lstStyle/>
        <a:p>
          <a:endParaRPr lang="en-US"/>
        </a:p>
      </dgm:t>
    </dgm:pt>
    <dgm:pt modelId="{BC6F3080-C85D-4206-8ABE-548A39B29F46}" type="pres">
      <dgm:prSet presAssocID="{2201DB65-DDBF-4113-8CCC-0BCE92ACAEC7}" presName="root" presStyleCnt="0">
        <dgm:presLayoutVars>
          <dgm:dir/>
          <dgm:resizeHandles val="exact"/>
        </dgm:presLayoutVars>
      </dgm:prSet>
      <dgm:spPr/>
    </dgm:pt>
    <dgm:pt modelId="{85DEB7B5-3822-49B8-A5E0-C30F781A6210}" type="pres">
      <dgm:prSet presAssocID="{A2E37A5A-3422-4A9E-A95E-CDFE8CFF6418}" presName="compNode" presStyleCnt="0"/>
      <dgm:spPr/>
    </dgm:pt>
    <dgm:pt modelId="{74C83AF4-7093-48F3-90EB-DE80FAB04BE3}" type="pres">
      <dgm:prSet presAssocID="{A2E37A5A-3422-4A9E-A95E-CDFE8CFF641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E28B8BD-AC90-44C8-93A0-4233C5CDDC60}" type="pres">
      <dgm:prSet presAssocID="{A2E37A5A-3422-4A9E-A95E-CDFE8CFF6418}" presName="spaceRect" presStyleCnt="0"/>
      <dgm:spPr/>
    </dgm:pt>
    <dgm:pt modelId="{C2C5C013-88F2-4C79-B3AB-D82071F7735B}" type="pres">
      <dgm:prSet presAssocID="{A2E37A5A-3422-4A9E-A95E-CDFE8CFF6418}" presName="textRect" presStyleLbl="revTx" presStyleIdx="0" presStyleCnt="2">
        <dgm:presLayoutVars>
          <dgm:chMax val="1"/>
          <dgm:chPref val="1"/>
        </dgm:presLayoutVars>
      </dgm:prSet>
      <dgm:spPr/>
    </dgm:pt>
    <dgm:pt modelId="{A09EBFA6-EF53-46AA-8F5D-921CCCABA1C6}" type="pres">
      <dgm:prSet presAssocID="{336DFD0B-37CC-43A5-A2F6-C78DEDF34822}" presName="sibTrans" presStyleCnt="0"/>
      <dgm:spPr/>
    </dgm:pt>
    <dgm:pt modelId="{3E12F1F7-418A-49B1-921D-19BB649C1999}" type="pres">
      <dgm:prSet presAssocID="{70209052-8437-4723-A0C8-47CB5377A5D5}" presName="compNode" presStyleCnt="0"/>
      <dgm:spPr/>
    </dgm:pt>
    <dgm:pt modelId="{A9E9BCA9-3846-405E-828E-64CDFA18A356}" type="pres">
      <dgm:prSet presAssocID="{70209052-8437-4723-A0C8-47CB5377A5D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D859EFF-74FF-4465-B245-BD0BF5B114FF}" type="pres">
      <dgm:prSet presAssocID="{70209052-8437-4723-A0C8-47CB5377A5D5}" presName="spaceRect" presStyleCnt="0"/>
      <dgm:spPr/>
    </dgm:pt>
    <dgm:pt modelId="{622B7B8E-A40D-4962-970D-96D55B10AD06}" type="pres">
      <dgm:prSet presAssocID="{70209052-8437-4723-A0C8-47CB5377A5D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89DD504-8CC2-41E6-AFC8-77A9BFABCF06}" srcId="{2201DB65-DDBF-4113-8CCC-0BCE92ACAEC7}" destId="{70209052-8437-4723-A0C8-47CB5377A5D5}" srcOrd="1" destOrd="0" parTransId="{1AE2E41E-87B4-4646-B3AE-2671A34B1AB6}" sibTransId="{3DFA5D83-C707-4060-8DAD-DF22C335B12F}"/>
    <dgm:cxn modelId="{82DF0C3F-4182-473B-9AF8-4E052DE0AA46}" srcId="{2201DB65-DDBF-4113-8CCC-0BCE92ACAEC7}" destId="{A2E37A5A-3422-4A9E-A95E-CDFE8CFF6418}" srcOrd="0" destOrd="0" parTransId="{FF37C7FF-948C-44E0-9C4B-34B6EF5AD133}" sibTransId="{336DFD0B-37CC-43A5-A2F6-C78DEDF34822}"/>
    <dgm:cxn modelId="{0B940AA7-3F78-4660-AD27-94115490C219}" type="presOf" srcId="{2201DB65-DDBF-4113-8CCC-0BCE92ACAEC7}" destId="{BC6F3080-C85D-4206-8ABE-548A39B29F46}" srcOrd="0" destOrd="0" presId="urn:microsoft.com/office/officeart/2018/2/layout/IconLabelList"/>
    <dgm:cxn modelId="{D02BDCB5-8EF3-4280-8CDA-69B4E97E35BB}" type="presOf" srcId="{70209052-8437-4723-A0C8-47CB5377A5D5}" destId="{622B7B8E-A40D-4962-970D-96D55B10AD06}" srcOrd="0" destOrd="0" presId="urn:microsoft.com/office/officeart/2018/2/layout/IconLabelList"/>
    <dgm:cxn modelId="{774E4CD1-B975-4188-917B-2927B830F1D4}" type="presOf" srcId="{A2E37A5A-3422-4A9E-A95E-CDFE8CFF6418}" destId="{C2C5C013-88F2-4C79-B3AB-D82071F7735B}" srcOrd="0" destOrd="0" presId="urn:microsoft.com/office/officeart/2018/2/layout/IconLabelList"/>
    <dgm:cxn modelId="{A7995F47-390C-4141-986C-3DD0BA2DEE24}" type="presParOf" srcId="{BC6F3080-C85D-4206-8ABE-548A39B29F46}" destId="{85DEB7B5-3822-49B8-A5E0-C30F781A6210}" srcOrd="0" destOrd="0" presId="urn:microsoft.com/office/officeart/2018/2/layout/IconLabelList"/>
    <dgm:cxn modelId="{743083C1-35CA-4F11-B3A2-EFA21AD27018}" type="presParOf" srcId="{85DEB7B5-3822-49B8-A5E0-C30F781A6210}" destId="{74C83AF4-7093-48F3-90EB-DE80FAB04BE3}" srcOrd="0" destOrd="0" presId="urn:microsoft.com/office/officeart/2018/2/layout/IconLabelList"/>
    <dgm:cxn modelId="{D329BCE6-2C50-48D7-8C1E-911DA9A96207}" type="presParOf" srcId="{85DEB7B5-3822-49B8-A5E0-C30F781A6210}" destId="{DE28B8BD-AC90-44C8-93A0-4233C5CDDC60}" srcOrd="1" destOrd="0" presId="urn:microsoft.com/office/officeart/2018/2/layout/IconLabelList"/>
    <dgm:cxn modelId="{060DD5B6-C63F-4260-8589-800BC7B34ADB}" type="presParOf" srcId="{85DEB7B5-3822-49B8-A5E0-C30F781A6210}" destId="{C2C5C013-88F2-4C79-B3AB-D82071F7735B}" srcOrd="2" destOrd="0" presId="urn:microsoft.com/office/officeart/2018/2/layout/IconLabelList"/>
    <dgm:cxn modelId="{63AC6B38-122E-491D-943D-3D294F45CDF2}" type="presParOf" srcId="{BC6F3080-C85D-4206-8ABE-548A39B29F46}" destId="{A09EBFA6-EF53-46AA-8F5D-921CCCABA1C6}" srcOrd="1" destOrd="0" presId="urn:microsoft.com/office/officeart/2018/2/layout/IconLabelList"/>
    <dgm:cxn modelId="{4C9FB2C0-DD3A-4244-A738-93502B2F96B2}" type="presParOf" srcId="{BC6F3080-C85D-4206-8ABE-548A39B29F46}" destId="{3E12F1F7-418A-49B1-921D-19BB649C1999}" srcOrd="2" destOrd="0" presId="urn:microsoft.com/office/officeart/2018/2/layout/IconLabelList"/>
    <dgm:cxn modelId="{88B3D641-756C-41D1-A89B-93EA5E3A1737}" type="presParOf" srcId="{3E12F1F7-418A-49B1-921D-19BB649C1999}" destId="{A9E9BCA9-3846-405E-828E-64CDFA18A356}" srcOrd="0" destOrd="0" presId="urn:microsoft.com/office/officeart/2018/2/layout/IconLabelList"/>
    <dgm:cxn modelId="{CF3CD963-3D21-4158-912D-2B7F8F8DEB6A}" type="presParOf" srcId="{3E12F1F7-418A-49B1-921D-19BB649C1999}" destId="{CD859EFF-74FF-4465-B245-BD0BF5B114FF}" srcOrd="1" destOrd="0" presId="urn:microsoft.com/office/officeart/2018/2/layout/IconLabelList"/>
    <dgm:cxn modelId="{CDD51F11-C9AC-4E60-B1CA-7300393CD661}" type="presParOf" srcId="{3E12F1F7-418A-49B1-921D-19BB649C1999}" destId="{622B7B8E-A40D-4962-970D-96D55B10AD0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74BF6-F31F-4067-8296-9216F54B548B}">
      <dsp:nvSpPr>
        <dsp:cNvPr id="0" name=""/>
        <dsp:cNvSpPr/>
      </dsp:nvSpPr>
      <dsp:spPr>
        <a:xfrm>
          <a:off x="1865265" y="366839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5ABEC-628E-4D84-9A96-568F039D19B2}">
      <dsp:nvSpPr>
        <dsp:cNvPr id="0" name=""/>
        <dsp:cNvSpPr/>
      </dsp:nvSpPr>
      <dsp:spPr>
        <a:xfrm>
          <a:off x="2333265" y="83483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AFFFA-1C6B-4C68-8D9C-FC3CBC8FCD83}">
      <dsp:nvSpPr>
        <dsp:cNvPr id="0" name=""/>
        <dsp:cNvSpPr/>
      </dsp:nvSpPr>
      <dsp:spPr>
        <a:xfrm>
          <a:off x="1163265" y="324683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To understand the various rules that govern the relationship with the client</a:t>
          </a:r>
          <a:endParaRPr lang="en-US" sz="1700" kern="1200"/>
        </a:p>
      </dsp:txBody>
      <dsp:txXfrm>
        <a:off x="1163265" y="3246839"/>
        <a:ext cx="3600000" cy="720000"/>
      </dsp:txXfrm>
    </dsp:sp>
    <dsp:sp modelId="{C81A5CE5-52A7-47FC-BF4E-001B4DBE2971}">
      <dsp:nvSpPr>
        <dsp:cNvPr id="0" name=""/>
        <dsp:cNvSpPr/>
      </dsp:nvSpPr>
      <dsp:spPr>
        <a:xfrm>
          <a:off x="6095265" y="366839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B98159-7CF2-41AB-A6FF-A06C70FBB358}">
      <dsp:nvSpPr>
        <dsp:cNvPr id="0" name=""/>
        <dsp:cNvSpPr/>
      </dsp:nvSpPr>
      <dsp:spPr>
        <a:xfrm>
          <a:off x="6563265" y="83483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A6AB43-4927-4082-A3F5-C209E315BAC7}">
      <dsp:nvSpPr>
        <dsp:cNvPr id="0" name=""/>
        <dsp:cNvSpPr/>
      </dsp:nvSpPr>
      <dsp:spPr>
        <a:xfrm>
          <a:off x="5393265" y="324683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To understand issues that may arise in practice </a:t>
          </a:r>
          <a:endParaRPr lang="en-US" sz="1700" kern="1200"/>
        </a:p>
      </dsp:txBody>
      <dsp:txXfrm>
        <a:off x="5393265" y="3246839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791EC-F7D4-43F0-B9BE-C0EA47186DB6}">
      <dsp:nvSpPr>
        <dsp:cNvPr id="0" name=""/>
        <dsp:cNvSpPr/>
      </dsp:nvSpPr>
      <dsp:spPr>
        <a:xfrm>
          <a:off x="424139" y="2129"/>
          <a:ext cx="2164709" cy="12988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Maintaining trust and acting fairly</a:t>
          </a:r>
          <a:endParaRPr lang="en-US" sz="1600" kern="1200"/>
        </a:p>
      </dsp:txBody>
      <dsp:txXfrm>
        <a:off x="424139" y="2129"/>
        <a:ext cx="2164709" cy="1298825"/>
      </dsp:txXfrm>
    </dsp:sp>
    <dsp:sp modelId="{046BC8CC-2665-40D9-8E27-F2AB7BDCD9EF}">
      <dsp:nvSpPr>
        <dsp:cNvPr id="0" name=""/>
        <dsp:cNvSpPr/>
      </dsp:nvSpPr>
      <dsp:spPr>
        <a:xfrm>
          <a:off x="2805320" y="2129"/>
          <a:ext cx="2164709" cy="1298825"/>
        </a:xfrm>
        <a:prstGeom prst="rect">
          <a:avLst/>
        </a:prstGeom>
        <a:solidFill>
          <a:schemeClr val="accent5">
            <a:hueOff val="-1115552"/>
            <a:satOff val="4013"/>
            <a:lumOff val="1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Dispute resolution and proceedings before courts, tribunals and inquiries</a:t>
          </a:r>
          <a:endParaRPr lang="en-US" sz="1600" kern="1200"/>
        </a:p>
      </dsp:txBody>
      <dsp:txXfrm>
        <a:off x="2805320" y="2129"/>
        <a:ext cx="2164709" cy="1298825"/>
      </dsp:txXfrm>
    </dsp:sp>
    <dsp:sp modelId="{E81FA03E-8A19-45F8-96DF-38994646BA1B}">
      <dsp:nvSpPr>
        <dsp:cNvPr id="0" name=""/>
        <dsp:cNvSpPr/>
      </dsp:nvSpPr>
      <dsp:spPr>
        <a:xfrm>
          <a:off x="5186500" y="2129"/>
          <a:ext cx="2164709" cy="1298825"/>
        </a:xfrm>
        <a:prstGeom prst="rect">
          <a:avLst/>
        </a:prstGeom>
        <a:solidFill>
          <a:schemeClr val="accent5">
            <a:hueOff val="-2231103"/>
            <a:satOff val="8026"/>
            <a:lumOff val="3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Service and competence</a:t>
          </a:r>
          <a:endParaRPr lang="en-US" sz="1600" kern="1200"/>
        </a:p>
      </dsp:txBody>
      <dsp:txXfrm>
        <a:off x="5186500" y="2129"/>
        <a:ext cx="2164709" cy="1298825"/>
      </dsp:txXfrm>
    </dsp:sp>
    <dsp:sp modelId="{3C2810B3-E30B-4E11-BCE0-ABD9A8E3ADEF}">
      <dsp:nvSpPr>
        <dsp:cNvPr id="0" name=""/>
        <dsp:cNvSpPr/>
      </dsp:nvSpPr>
      <dsp:spPr>
        <a:xfrm>
          <a:off x="7567681" y="2129"/>
          <a:ext cx="2164709" cy="1298825"/>
        </a:xfrm>
        <a:prstGeom prst="rect">
          <a:avLst/>
        </a:prstGeom>
        <a:solidFill>
          <a:schemeClr val="accent5">
            <a:hueOff val="-3346655"/>
            <a:satOff val="12038"/>
            <a:lumOff val="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Client money and assets</a:t>
          </a:r>
          <a:endParaRPr lang="en-US" sz="1600" kern="1200"/>
        </a:p>
      </dsp:txBody>
      <dsp:txXfrm>
        <a:off x="7567681" y="2129"/>
        <a:ext cx="2164709" cy="1298825"/>
      </dsp:txXfrm>
    </dsp:sp>
    <dsp:sp modelId="{11D634C3-5920-4109-BA6D-408AAF7D3D22}">
      <dsp:nvSpPr>
        <dsp:cNvPr id="0" name=""/>
        <dsp:cNvSpPr/>
      </dsp:nvSpPr>
      <dsp:spPr>
        <a:xfrm>
          <a:off x="424139" y="1517426"/>
          <a:ext cx="2164709" cy="1298825"/>
        </a:xfrm>
        <a:prstGeom prst="rect">
          <a:avLst/>
        </a:prstGeom>
        <a:solidFill>
          <a:schemeClr val="accent5">
            <a:hueOff val="-4462206"/>
            <a:satOff val="16051"/>
            <a:lumOff val="6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Referrals, introductions and separate businesses</a:t>
          </a:r>
          <a:endParaRPr lang="en-US" sz="1600" kern="1200"/>
        </a:p>
      </dsp:txBody>
      <dsp:txXfrm>
        <a:off x="424139" y="1517426"/>
        <a:ext cx="2164709" cy="1298825"/>
      </dsp:txXfrm>
    </dsp:sp>
    <dsp:sp modelId="{737F8D13-382B-4C85-829F-32E82B7A89A5}">
      <dsp:nvSpPr>
        <dsp:cNvPr id="0" name=""/>
        <dsp:cNvSpPr/>
      </dsp:nvSpPr>
      <dsp:spPr>
        <a:xfrm>
          <a:off x="2805320" y="1517426"/>
          <a:ext cx="2164709" cy="1298825"/>
        </a:xfrm>
        <a:prstGeom prst="rect">
          <a:avLst/>
        </a:prstGeom>
        <a:solidFill>
          <a:schemeClr val="accent5">
            <a:hueOff val="-5577758"/>
            <a:satOff val="20064"/>
            <a:lumOff val="8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Conflicts of interests</a:t>
          </a:r>
          <a:endParaRPr lang="en-US" sz="1600" kern="1200"/>
        </a:p>
      </dsp:txBody>
      <dsp:txXfrm>
        <a:off x="2805320" y="1517426"/>
        <a:ext cx="2164709" cy="1298825"/>
      </dsp:txXfrm>
    </dsp:sp>
    <dsp:sp modelId="{6D7CA23A-99D1-4DD8-80FC-01043294AAA4}">
      <dsp:nvSpPr>
        <dsp:cNvPr id="0" name=""/>
        <dsp:cNvSpPr/>
      </dsp:nvSpPr>
      <dsp:spPr>
        <a:xfrm>
          <a:off x="5186500" y="1517426"/>
          <a:ext cx="2164709" cy="1298825"/>
        </a:xfrm>
        <a:prstGeom prst="rect">
          <a:avLst/>
        </a:prstGeom>
        <a:solidFill>
          <a:schemeClr val="accent5">
            <a:hueOff val="-6693310"/>
            <a:satOff val="24077"/>
            <a:lumOff val="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Confidentiality and disclosure</a:t>
          </a:r>
          <a:endParaRPr lang="en-US" sz="1600" kern="1200"/>
        </a:p>
      </dsp:txBody>
      <dsp:txXfrm>
        <a:off x="5186500" y="1517426"/>
        <a:ext cx="2164709" cy="1298825"/>
      </dsp:txXfrm>
    </dsp:sp>
    <dsp:sp modelId="{197423AB-454C-4DBD-9218-BC03E237F808}">
      <dsp:nvSpPr>
        <dsp:cNvPr id="0" name=""/>
        <dsp:cNvSpPr/>
      </dsp:nvSpPr>
      <dsp:spPr>
        <a:xfrm>
          <a:off x="7567681" y="1517426"/>
          <a:ext cx="2164709" cy="1298825"/>
        </a:xfrm>
        <a:prstGeom prst="rect">
          <a:avLst/>
        </a:prstGeom>
        <a:solidFill>
          <a:schemeClr val="accent5">
            <a:hueOff val="-7808861"/>
            <a:satOff val="28089"/>
            <a:lumOff val="12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Cooperation and accountability</a:t>
          </a:r>
          <a:endParaRPr lang="en-US" sz="1600" kern="1200"/>
        </a:p>
      </dsp:txBody>
      <dsp:txXfrm>
        <a:off x="7567681" y="1517426"/>
        <a:ext cx="2164709" cy="1298825"/>
      </dsp:txXfrm>
    </dsp:sp>
    <dsp:sp modelId="{531B2F70-2522-4A5E-9A37-A6D8F556D3A8}">
      <dsp:nvSpPr>
        <dsp:cNvPr id="0" name=""/>
        <dsp:cNvSpPr/>
      </dsp:nvSpPr>
      <dsp:spPr>
        <a:xfrm>
          <a:off x="2805320" y="3032723"/>
          <a:ext cx="2164709" cy="1298825"/>
        </a:xfrm>
        <a:prstGeom prst="rect">
          <a:avLst/>
        </a:prstGeom>
        <a:solidFill>
          <a:schemeClr val="accent5">
            <a:hueOff val="-8924412"/>
            <a:satOff val="32102"/>
            <a:lumOff val="1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Client identification</a:t>
          </a:r>
          <a:endParaRPr lang="en-US" sz="1600" kern="1200"/>
        </a:p>
      </dsp:txBody>
      <dsp:txXfrm>
        <a:off x="2805320" y="3032723"/>
        <a:ext cx="2164709" cy="1298825"/>
      </dsp:txXfrm>
    </dsp:sp>
    <dsp:sp modelId="{46ADA6D2-F000-462F-9A4A-721BE270B96C}">
      <dsp:nvSpPr>
        <dsp:cNvPr id="0" name=""/>
        <dsp:cNvSpPr/>
      </dsp:nvSpPr>
      <dsp:spPr>
        <a:xfrm>
          <a:off x="5186500" y="3032723"/>
          <a:ext cx="2164709" cy="1298825"/>
        </a:xfrm>
        <a:prstGeom prst="rect">
          <a:avLst/>
        </a:prstGeom>
        <a:solidFill>
          <a:schemeClr val="accent5">
            <a:hueOff val="-10039964"/>
            <a:satOff val="36115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Complains handling</a:t>
          </a:r>
          <a:endParaRPr lang="en-US" sz="1600" kern="1200"/>
        </a:p>
      </dsp:txBody>
      <dsp:txXfrm>
        <a:off x="5186500" y="3032723"/>
        <a:ext cx="2164709" cy="12988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C83AF4-7093-48F3-90EB-DE80FAB04BE3}">
      <dsp:nvSpPr>
        <dsp:cNvPr id="0" name=""/>
        <dsp:cNvSpPr/>
      </dsp:nvSpPr>
      <dsp:spPr>
        <a:xfrm>
          <a:off x="1568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5C013-88F2-4C79-B3AB-D82071F7735B}">
      <dsp:nvSpPr>
        <dsp:cNvPr id="0" name=""/>
        <dsp:cNvSpPr/>
      </dsp:nvSpPr>
      <dsp:spPr>
        <a:xfrm>
          <a:off x="380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CILEx Regulation</a:t>
          </a:r>
          <a:endParaRPr lang="en-US" sz="2500" kern="1200"/>
        </a:p>
      </dsp:txBody>
      <dsp:txXfrm>
        <a:off x="380265" y="3013975"/>
        <a:ext cx="4320000" cy="720000"/>
      </dsp:txXfrm>
    </dsp:sp>
    <dsp:sp modelId="{A9E9BCA9-3846-405E-828E-64CDFA18A356}">
      <dsp:nvSpPr>
        <dsp:cNvPr id="0" name=""/>
        <dsp:cNvSpPr/>
      </dsp:nvSpPr>
      <dsp:spPr>
        <a:xfrm>
          <a:off x="6644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2B7B8E-A40D-4962-970D-96D55B10AD06}">
      <dsp:nvSpPr>
        <dsp:cNvPr id="0" name=""/>
        <dsp:cNvSpPr/>
      </dsp:nvSpPr>
      <dsp:spPr>
        <a:xfrm>
          <a:off x="5456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Council for Licensed Conveyancers</a:t>
          </a:r>
          <a:endParaRPr lang="en-US" sz="2500" kern="1200"/>
        </a:p>
      </dsp:txBody>
      <dsp:txXfrm>
        <a:off x="5456265" y="3013975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809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472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153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31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139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609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8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282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271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834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726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2/6/2023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775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gazette.co.uk/news/solicitor-struck-off-after-almost-600k-of-client-money-vanished/5110748.article" TargetMode="External"/><Relationship Id="rId2" Type="http://schemas.openxmlformats.org/officeDocument/2006/relationships/hyperlink" Target="https://www.lawgazette.co.uk/news/experienced-solicitor-struck-off-for-12-acts-of-dishonesty/5114689.articl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ra.org.uk/solicitors/standards-regulations/code-conduct-solicitors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15A76-4BAD-439B-AEB1-0ABD1BFD23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1" y="1219200"/>
            <a:ext cx="9067799" cy="268112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BE110C-070D-44B6-96F2-4A1541977E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2" y="4074784"/>
            <a:ext cx="9067798" cy="17164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Week 2 – Professional Ethics (1)</a:t>
            </a:r>
          </a:p>
          <a:p>
            <a:r>
              <a:rPr lang="en-GB" sz="2200" dirty="0">
                <a:solidFill>
                  <a:schemeClr val="tx2"/>
                </a:solidFill>
              </a:rPr>
              <a:t>Lecture slides and tutorial questions</a:t>
            </a:r>
          </a:p>
        </p:txBody>
      </p:sp>
    </p:spTree>
    <p:extLst>
      <p:ext uri="{BB962C8B-B14F-4D97-AF65-F5344CB8AC3E}">
        <p14:creationId xmlns:p14="http://schemas.microsoft.com/office/powerpoint/2010/main" val="1947124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A3C423-C3FC-4F46-8604-61C48EAB6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Aims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922BCE-6104-41B1-9103-57A4937278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818289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58133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4B49E3-77E1-4D99-9B72-CC36C9C88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The Solicitors’ Regulation Authority (SRA)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D692E-AEC1-4FFF-93CD-1752C2B63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Created by the Law Society in January 2007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Deals with regulation of </a:t>
            </a:r>
            <a:r>
              <a:rPr lang="en-GB" altLang="en-US" sz="1800" i="1">
                <a:solidFill>
                  <a:schemeClr val="tx2"/>
                </a:solidFill>
              </a:rPr>
              <a:t>regulated persons </a:t>
            </a:r>
            <a:r>
              <a:rPr lang="en-GB" altLang="en-US" sz="1800">
                <a:solidFill>
                  <a:schemeClr val="tx2"/>
                </a:solidFill>
              </a:rPr>
              <a:t>(which includes solicitors) in England and Wales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The SRA can publish and enforce rules governing how solicitors behave and the conduct of their business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en-GB" altLang="en-US" sz="1800">
                <a:solidFill>
                  <a:schemeClr val="tx2"/>
                </a:solidFill>
              </a:rPr>
              <a:t>So what rules govern what we do as solicitors?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322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1F15-3D8D-4D91-965F-93A8F35CE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6B828-BB0C-46ED-B265-0C34E9F5FB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solicitor’s professional life is governed by the Solicitors’ Regulation Authority (SRA)</a:t>
            </a:r>
          </a:p>
          <a:p>
            <a:r>
              <a:rPr lang="en-GB" dirty="0"/>
              <a:t>SRA Standards and Regulations are designed to preserve and enhance the profession and to instil public confidence.</a:t>
            </a:r>
          </a:p>
          <a:p>
            <a:r>
              <a:rPr lang="en-GB" dirty="0"/>
              <a:t>If regulations are breached then the solicitor will face disciplinary action.</a:t>
            </a:r>
          </a:p>
          <a:p>
            <a:r>
              <a:rPr lang="en-GB" dirty="0"/>
              <a:t>Also subject to the general law of contract and tort.</a:t>
            </a:r>
          </a:p>
        </p:txBody>
      </p:sp>
    </p:spTree>
    <p:extLst>
      <p:ext uri="{BB962C8B-B14F-4D97-AF65-F5344CB8AC3E}">
        <p14:creationId xmlns:p14="http://schemas.microsoft.com/office/powerpoint/2010/main" val="57777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A6725-4234-494D-827A-FC7D74CC6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SRA Standards and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E483B-80B1-4783-BC09-42FB5ED53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The main rules affecting solicitors and their staff.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Seven mandatory principles.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SRA Code of Conduct.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SRA Code of Conduct for Firms </a:t>
            </a:r>
          </a:p>
          <a:p>
            <a:r>
              <a:rPr lang="en-GB" sz="1800">
                <a:solidFill>
                  <a:schemeClr val="tx1">
                    <a:alpha val="80000"/>
                  </a:schemeClr>
                </a:solidFill>
              </a:rPr>
              <a:t>SRA Accounts Rules. </a:t>
            </a:r>
          </a:p>
        </p:txBody>
      </p:sp>
    </p:spTree>
    <p:extLst>
      <p:ext uri="{BB962C8B-B14F-4D97-AF65-F5344CB8AC3E}">
        <p14:creationId xmlns:p14="http://schemas.microsoft.com/office/powerpoint/2010/main" val="1610975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5393B1-B5BA-417D-9EDD-797496580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Principles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08CE3-6D7A-4D66-A6AA-776B445E8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Apply to all elements of the SRA Standards and Regulations. </a:t>
            </a:r>
          </a:p>
          <a:p>
            <a:r>
              <a:rPr lang="en-GB" sz="1800">
                <a:solidFill>
                  <a:schemeClr val="tx2"/>
                </a:solidFill>
              </a:rPr>
              <a:t>“The fundamental tenets of behaviour that we, the SRA, expect of those that we regulate”.</a:t>
            </a:r>
          </a:p>
          <a:p>
            <a:r>
              <a:rPr lang="en-GB" sz="1800">
                <a:solidFill>
                  <a:schemeClr val="tx2"/>
                </a:solidFill>
              </a:rPr>
              <a:t>Key ethical and professional requirements for all firms and individuals who provide legal services.</a:t>
            </a:r>
          </a:p>
          <a:p>
            <a:r>
              <a:rPr lang="en-GB" sz="1800">
                <a:solidFill>
                  <a:schemeClr val="tx2"/>
                </a:solidFill>
              </a:rPr>
              <a:t>Aim is to serve the public interest. </a:t>
            </a:r>
          </a:p>
        </p:txBody>
      </p:sp>
    </p:spTree>
    <p:extLst>
      <p:ext uri="{BB962C8B-B14F-4D97-AF65-F5344CB8AC3E}">
        <p14:creationId xmlns:p14="http://schemas.microsoft.com/office/powerpoint/2010/main" val="3540703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C14E3-FF6F-45DE-8E8B-E9624E593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 dirty="0"/>
              <a:t>What are the principles? To act…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9BBCF-0EE8-4C03-8A43-7A09E2C95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559813"/>
            <a:ext cx="4467677" cy="5553275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In a way that upholds the rule of law and the proper administration of justice;</a:t>
            </a:r>
          </a:p>
          <a:p>
            <a:r>
              <a:rPr lang="en-GB" sz="1800">
                <a:solidFill>
                  <a:schemeClr val="tx2"/>
                </a:solidFill>
              </a:rPr>
              <a:t>In a way that upholds public trust and confidence in the solicitors’ profession and in legal services provided by authorised persons;</a:t>
            </a:r>
          </a:p>
          <a:p>
            <a:r>
              <a:rPr lang="en-GB" sz="1800">
                <a:solidFill>
                  <a:schemeClr val="tx2"/>
                </a:solidFill>
              </a:rPr>
              <a:t>With independence;</a:t>
            </a:r>
          </a:p>
          <a:p>
            <a:r>
              <a:rPr lang="en-GB" sz="1800">
                <a:solidFill>
                  <a:schemeClr val="tx2"/>
                </a:solidFill>
              </a:rPr>
              <a:t>With honesty;</a:t>
            </a:r>
          </a:p>
          <a:p>
            <a:r>
              <a:rPr lang="en-GB" sz="1800">
                <a:solidFill>
                  <a:schemeClr val="tx2"/>
                </a:solidFill>
              </a:rPr>
              <a:t>With integrity;</a:t>
            </a:r>
          </a:p>
          <a:p>
            <a:r>
              <a:rPr lang="en-GB" sz="1800">
                <a:solidFill>
                  <a:schemeClr val="tx2"/>
                </a:solidFill>
              </a:rPr>
              <a:t>In a way that encourages equality, diversity and inclusion;</a:t>
            </a:r>
          </a:p>
          <a:p>
            <a:r>
              <a:rPr lang="en-GB" sz="1800">
                <a:solidFill>
                  <a:schemeClr val="tx2"/>
                </a:solidFill>
              </a:rPr>
              <a:t>In the best interests of each client. 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185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9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7D053E-59BA-4B78-B892-3453CF738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SRA Code of Conduct for Solicitors</a:t>
            </a:r>
          </a:p>
        </p:txBody>
      </p:sp>
      <p:pic>
        <p:nvPicPr>
          <p:cNvPr id="20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E633D0F-24AB-44A4-887B-B6AFE7FD3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67643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0518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7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62CA0-1B31-4B56-87E5-44C8CA59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SRA Code of Conduct for Firms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B35A9-7672-4F26-B551-303FD84DA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7" y="2458720"/>
            <a:ext cx="4854894" cy="3654368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Maintaining trust and acting fairly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Compliance and business systems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Cooperation and accountability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Service and competence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Client money and assets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Conflict of interests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Confidentiality and disclosure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Applicable standards in the SRA Code of Conduct for Solicitors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Managers in SRA authorised firms</a:t>
            </a:r>
          </a:p>
          <a:p>
            <a:pPr>
              <a:lnSpc>
                <a:spcPct val="100000"/>
              </a:lnSpc>
            </a:pPr>
            <a:r>
              <a:rPr lang="en-GB" sz="1400">
                <a:solidFill>
                  <a:schemeClr val="tx2"/>
                </a:solidFill>
              </a:rPr>
              <a:t>Compliance officers</a:t>
            </a:r>
          </a:p>
        </p:txBody>
      </p:sp>
    </p:spTree>
    <p:extLst>
      <p:ext uri="{BB962C8B-B14F-4D97-AF65-F5344CB8AC3E}">
        <p14:creationId xmlns:p14="http://schemas.microsoft.com/office/powerpoint/2010/main" val="416689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2D8551-52F7-459C-B1BA-523022B31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Solicitors’ Disciplinary Tribunal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4C184-55ED-4CC1-9157-4C417DBFD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The Solicitors Disciplinary Tribunal (SDT) is an independent statutory tribunal. </a:t>
            </a:r>
          </a:p>
          <a:p>
            <a:r>
              <a:rPr lang="en-GB" sz="1800" dirty="0">
                <a:solidFill>
                  <a:schemeClr val="tx2"/>
                </a:solidFill>
                <a:latin typeface="Open sans"/>
              </a:rPr>
              <a:t>P</a:t>
            </a:r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rosecute cases before the tribunal—however, it is possible for members of the public to do so directly. 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The SDT has powers in respect of solicitors, Registered Foreign Lawyers, managers and employees of SRA recognised bodies.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Cases are heard by a panel made up of two solicitors and one lay member.</a:t>
            </a:r>
          </a:p>
          <a:p>
            <a:r>
              <a:rPr lang="en-GB" sz="1800" b="0" i="0" dirty="0">
                <a:solidFill>
                  <a:schemeClr val="tx2"/>
                </a:solidFill>
                <a:effectLst/>
                <a:latin typeface="Open sans"/>
              </a:rPr>
              <a:t>The Master of the Rolls appoints the members.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800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1480E3-8272-4B61-BBA4-AB1728B39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Other regulators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6F1746-33D3-43AB-A7DD-4F5FF13B4F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316580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979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CAB0D-F122-62E9-9980-145A6B3AF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 life stories.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FF1E0-1013-7DEB-AABE-6CA15E406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 tooltip="https://www.lawgazette.co.uk/news/experienced-solicitor-struck-off-for-12-acts-of-dishonesty/5114689.article"/>
              </a:rPr>
              <a:t>Experienced solicitor struck off for 12 acts of dishonesty | News | Law Gazette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 tooltip="https://www.lawgazette.co.uk/news/solicitor-struck-off-after-almost-600k-of-client-money-vanished/5110748.article"/>
              </a:rPr>
              <a:t>Solicitor struck off after almost £600k of client money vanished | News | Law Gazette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E86438-A70D-5158-A1E3-FD2B0CB65D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106" y="3507128"/>
            <a:ext cx="8457821" cy="165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775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E2016-E3A3-4915-A65B-DF9A27851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Homework – prep for the next Tutorial –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CBFBA-896B-401E-9DDC-242338DDE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1. View the SRA Code of Conduct for Solicitors by clicking on the link below</a:t>
            </a:r>
          </a:p>
          <a:p>
            <a:r>
              <a:rPr lang="en-GB" dirty="0">
                <a:hlinkClick r:id="rId2"/>
              </a:rPr>
              <a:t>SRA | Code of Conduct for Solicitors, RELs and RFLs | Solicitors Regulation Authority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2. Prepare answers to the following questions: -</a:t>
            </a:r>
          </a:p>
          <a:p>
            <a:pPr marL="514350" indent="-514350">
              <a:buAutoNum type="alphaLcParenR"/>
            </a:pPr>
            <a:r>
              <a:rPr lang="en-GB" dirty="0"/>
              <a:t>Having read the Code of Conduct do you </a:t>
            </a:r>
            <a:r>
              <a:rPr lang="en-GB"/>
              <a:t>think regulation is </a:t>
            </a:r>
            <a:r>
              <a:rPr lang="en-GB" dirty="0"/>
              <a:t>important?</a:t>
            </a:r>
          </a:p>
          <a:p>
            <a:pPr marL="514350" indent="-514350">
              <a:buAutoNum type="alphaLcParenR"/>
            </a:pPr>
            <a:r>
              <a:rPr lang="en-GB" dirty="0"/>
              <a:t>What do you think is the most important principle and why?</a:t>
            </a:r>
          </a:p>
          <a:p>
            <a:pPr marL="514350" indent="-514350">
              <a:buAutoNum type="alphaLcParenR"/>
            </a:pPr>
            <a:r>
              <a:rPr lang="en-GB" dirty="0"/>
              <a:t>What happens if two of the principles come into conflict?</a:t>
            </a:r>
          </a:p>
        </p:txBody>
      </p:sp>
    </p:spTree>
    <p:extLst>
      <p:ext uri="{BB962C8B-B14F-4D97-AF65-F5344CB8AC3E}">
        <p14:creationId xmlns:p14="http://schemas.microsoft.com/office/powerpoint/2010/main" val="15137941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F2A8C-47DF-D7D6-A1C9-7364D513BF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3266" y="1335136"/>
            <a:ext cx="9144000" cy="4022238"/>
          </a:xfrm>
        </p:spPr>
        <p:txBody>
          <a:bodyPr>
            <a:normAutofit fontScale="90000"/>
          </a:bodyPr>
          <a:lstStyle/>
          <a:p>
            <a:r>
              <a:rPr lang="en-GB" dirty="0"/>
              <a:t>Please don’t forget that there is no ‘live’ lecture next Monday (13 February 2023). </a:t>
            </a:r>
            <a:br>
              <a:rPr lang="en-GB" dirty="0"/>
            </a:br>
            <a:r>
              <a:rPr lang="en-GB" dirty="0"/>
              <a:t>The lecture will be recorded and placed online by Thursday 09 February 2023. </a:t>
            </a:r>
          </a:p>
        </p:txBody>
      </p:sp>
    </p:spTree>
    <p:extLst>
      <p:ext uri="{BB962C8B-B14F-4D97-AF65-F5344CB8AC3E}">
        <p14:creationId xmlns:p14="http://schemas.microsoft.com/office/powerpoint/2010/main" val="4201985346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654</Words>
  <Application>Microsoft Office PowerPoint</Application>
  <PresentationFormat>Widescreen</PresentationFormat>
  <Paragraphs>78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AvenirNext LT Pro Medium</vt:lpstr>
      <vt:lpstr>Arial</vt:lpstr>
      <vt:lpstr>Avenir Next LT Pro</vt:lpstr>
      <vt:lpstr>Open sans</vt:lpstr>
      <vt:lpstr>BlockprintVTI</vt:lpstr>
      <vt:lpstr>Principles of Professional Legal Practice </vt:lpstr>
      <vt:lpstr>Aims</vt:lpstr>
      <vt:lpstr>The Solicitors’ Regulation Authority (SRA)</vt:lpstr>
      <vt:lpstr>SRA</vt:lpstr>
      <vt:lpstr>SRA Standards and Regulations</vt:lpstr>
      <vt:lpstr>Principles</vt:lpstr>
      <vt:lpstr>What are the principles? To act…</vt:lpstr>
      <vt:lpstr>SRA Code of Conduct for Solicitors</vt:lpstr>
      <vt:lpstr>SRA Code of Conduct for Firms</vt:lpstr>
      <vt:lpstr>Solicitors’ Disciplinary Tribunal</vt:lpstr>
      <vt:lpstr>Other regulators</vt:lpstr>
      <vt:lpstr>Real life stories. </vt:lpstr>
      <vt:lpstr>Homework – prep for the next Tutorial – </vt:lpstr>
      <vt:lpstr>Please don’t forget that there is no ‘live’ lecture next Monday (13 February 2023).  The lecture will be recorded and placed online by Thursday 09 February 2023.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James Drew</cp:lastModifiedBy>
  <cp:revision>3</cp:revision>
  <dcterms:created xsi:type="dcterms:W3CDTF">2021-01-18T11:43:05Z</dcterms:created>
  <dcterms:modified xsi:type="dcterms:W3CDTF">2023-02-06T14:40:29Z</dcterms:modified>
</cp:coreProperties>
</file>