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4630400" cy="8229600"/>
  <p:notesSz cx="8229600" cy="14630400"/>
  <p:embeddedFontLst>
    <p:embeddedFont>
      <p:font typeface="Inter" panose="020B0604020202020204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53044B-21C6-D7E8-4B83-43D452BBCF1A}" v="337" dt="2025-10-17T22:02:29.8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565525" cy="7334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660900" y="0"/>
            <a:ext cx="3567113" cy="7334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DD93CE-048F-4647-9C32-99A2D1696A7B}" type="datetimeFigureOut">
              <a:rPr lang="en-US" smtClean="0"/>
              <a:t>10/17/2025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73050" y="1828800"/>
            <a:ext cx="8775700" cy="49371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822325" y="7040563"/>
            <a:ext cx="6584950" cy="57610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3896975"/>
            <a:ext cx="3565525" cy="7334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660900" y="13896975"/>
            <a:ext cx="3567113" cy="7334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AA9319-B53D-1846-AAAA-5D48B6330A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732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C0524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C0524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C0524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C0524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C0524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C0524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C0524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C0524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C0524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C0524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10.sv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656046"/>
            <a:ext cx="7556421" cy="148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850"/>
              </a:lnSpc>
              <a:buNone/>
            </a:pPr>
            <a:r>
              <a:rPr lang="en-US" sz="465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Modernising Business Information Systems</a:t>
            </a:r>
            <a:endParaRPr lang="en-US" sz="4650" dirty="0"/>
          </a:p>
        </p:txBody>
      </p:sp>
      <p:sp>
        <p:nvSpPr>
          <p:cNvPr id="4" name="Text 1"/>
          <p:cNvSpPr/>
          <p:nvPr/>
        </p:nvSpPr>
        <p:spPr>
          <a:xfrm>
            <a:off x="793790" y="4484727"/>
            <a:ext cx="75564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strategic guide to leveraging information systems for competitive advantage, operational excellence, and sustainable growth in today's digital economy.</a:t>
            </a:r>
            <a:endParaRPr lang="en-US" sz="17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655207"/>
            <a:ext cx="2977039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0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Today's Journey</a:t>
            </a:r>
            <a:endParaRPr lang="en-US" sz="2300" dirty="0"/>
          </a:p>
        </p:txBody>
      </p:sp>
      <p:sp>
        <p:nvSpPr>
          <p:cNvPr id="3" name="Text 1"/>
          <p:cNvSpPr/>
          <p:nvPr/>
        </p:nvSpPr>
        <p:spPr>
          <a:xfrm>
            <a:off x="793790" y="2480905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Petrona Light" pitchFamily="34" charset="0"/>
                <a:ea typeface="Petrona Light" pitchFamily="34" charset="-122"/>
                <a:cs typeface="Petrona Light" pitchFamily="34" charset="-120"/>
              </a:rPr>
              <a:t>01</a:t>
            </a:r>
            <a:endParaRPr lang="en-US" sz="17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835950"/>
            <a:ext cx="6407944" cy="3048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793790" y="3010257"/>
            <a:ext cx="4890373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Information Systems Fundamentals</a:t>
            </a:r>
            <a:endParaRPr lang="en-US" sz="2300" dirty="0"/>
          </a:p>
        </p:txBody>
      </p:sp>
      <p:sp>
        <p:nvSpPr>
          <p:cNvPr id="6" name="Text 3"/>
          <p:cNvSpPr/>
          <p:nvPr/>
        </p:nvSpPr>
        <p:spPr>
          <a:xfrm>
            <a:off x="793790" y="3518416"/>
            <a:ext cx="6407944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>
                <a:solidFill>
                  <a:srgbClr val="E0D6DE"/>
                </a:solidFill>
                <a:latin typeface="Inter"/>
                <a:ea typeface="Inter"/>
                <a:cs typeface="Inter" pitchFamily="34" charset="-120"/>
              </a:rPr>
              <a:t>Understanding their strategic role in modern </a:t>
            </a:r>
            <a:r>
              <a:rPr lang="en-US" sz="1750" dirty="0" err="1">
                <a:solidFill>
                  <a:srgbClr val="E0D6DE"/>
                </a:solidFill>
                <a:latin typeface="Inter"/>
                <a:ea typeface="Inter"/>
                <a:cs typeface="Inter" pitchFamily="34" charset="-120"/>
              </a:rPr>
              <a:t>businesss</a:t>
            </a:r>
            <a:r>
              <a:rPr lang="en-US" sz="1750" dirty="0">
                <a:solidFill>
                  <a:srgbClr val="E0D6DE"/>
                </a:solidFill>
                <a:latin typeface="Inter"/>
                <a:ea typeface="Inter"/>
                <a:cs typeface="Inter" pitchFamily="34" charset="-120"/>
              </a:rPr>
              <a:t> operations</a:t>
            </a:r>
            <a:endParaRPr lang="en-US" sz="1750" dirty="0"/>
          </a:p>
        </p:txBody>
      </p:sp>
      <p:sp>
        <p:nvSpPr>
          <p:cNvPr id="7" name="Text 4"/>
          <p:cNvSpPr/>
          <p:nvPr/>
        </p:nvSpPr>
        <p:spPr>
          <a:xfrm>
            <a:off x="7428548" y="2480905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Petrona Light" pitchFamily="34" charset="0"/>
                <a:ea typeface="Petrona Light" pitchFamily="34" charset="-122"/>
                <a:cs typeface="Petrona Light" pitchFamily="34" charset="-120"/>
              </a:rPr>
              <a:t>02</a:t>
            </a:r>
            <a:endParaRPr lang="en-US" sz="175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8548" y="2858572"/>
            <a:ext cx="6408063" cy="3048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7428548" y="3010257"/>
            <a:ext cx="4230410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System Analysis &amp; Comparison</a:t>
            </a:r>
            <a:endParaRPr lang="en-US" sz="2300" dirty="0"/>
          </a:p>
        </p:txBody>
      </p:sp>
      <p:sp>
        <p:nvSpPr>
          <p:cNvPr id="10" name="Text 6"/>
          <p:cNvSpPr/>
          <p:nvPr/>
        </p:nvSpPr>
        <p:spPr>
          <a:xfrm>
            <a:off x="7428548" y="3518416"/>
            <a:ext cx="640806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Evaluating three key systems for your organisation</a:t>
            </a:r>
            <a:endParaRPr lang="en-US" sz="1750" dirty="0"/>
          </a:p>
        </p:txBody>
      </p:sp>
      <p:sp>
        <p:nvSpPr>
          <p:cNvPr id="11" name="Text 7"/>
          <p:cNvSpPr/>
          <p:nvPr/>
        </p:nvSpPr>
        <p:spPr>
          <a:xfrm>
            <a:off x="793790" y="4641056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Petrona Light" pitchFamily="34" charset="0"/>
                <a:ea typeface="Petrona Light" pitchFamily="34" charset="-122"/>
                <a:cs typeface="Petrona Light" pitchFamily="34" charset="-120"/>
              </a:rPr>
              <a:t>03</a:t>
            </a:r>
            <a:endParaRPr lang="en-US" sz="1750" dirty="0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4973360"/>
            <a:ext cx="6407944" cy="3048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793790" y="5170408"/>
            <a:ext cx="2977039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Ethical Framework</a:t>
            </a:r>
            <a:endParaRPr lang="en-US" sz="2300" dirty="0"/>
          </a:p>
        </p:txBody>
      </p:sp>
      <p:sp>
        <p:nvSpPr>
          <p:cNvPr id="14" name="Text 9"/>
          <p:cNvSpPr/>
          <p:nvPr/>
        </p:nvSpPr>
        <p:spPr>
          <a:xfrm>
            <a:off x="793790" y="5678567"/>
            <a:ext cx="6407944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Addressing privacy, security, and responsible implementation</a:t>
            </a:r>
            <a:endParaRPr lang="en-US" sz="1750" dirty="0"/>
          </a:p>
        </p:txBody>
      </p:sp>
      <p:sp>
        <p:nvSpPr>
          <p:cNvPr id="15" name="Text 10"/>
          <p:cNvSpPr/>
          <p:nvPr/>
        </p:nvSpPr>
        <p:spPr>
          <a:xfrm>
            <a:off x="7428548" y="4641056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Petrona Light" pitchFamily="34" charset="0"/>
                <a:ea typeface="Petrona Light" pitchFamily="34" charset="-122"/>
                <a:cs typeface="Petrona Light" pitchFamily="34" charset="-120"/>
              </a:rPr>
              <a:t>04</a:t>
            </a:r>
            <a:endParaRPr lang="en-US" sz="1750" dirty="0"/>
          </a:p>
        </p:txBody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8548" y="4996101"/>
            <a:ext cx="6408063" cy="30480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7428548" y="5170408"/>
            <a:ext cx="3350895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Real-World Applications</a:t>
            </a:r>
            <a:endParaRPr lang="en-US" sz="2300" dirty="0"/>
          </a:p>
        </p:txBody>
      </p:sp>
      <p:sp>
        <p:nvSpPr>
          <p:cNvPr id="18" name="Text 12"/>
          <p:cNvSpPr/>
          <p:nvPr/>
        </p:nvSpPr>
        <p:spPr>
          <a:xfrm>
            <a:off x="7428548" y="5678567"/>
            <a:ext cx="640806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Learning from industry leaders and their transformations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6407" y="287944"/>
            <a:ext cx="8951170" cy="22987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850"/>
              </a:lnSpc>
              <a:buNone/>
            </a:pPr>
            <a:r>
              <a:rPr lang="en-US" sz="465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Strategic Role of Information Systems</a:t>
            </a:r>
            <a:endParaRPr lang="en-US" sz="4650" dirty="0"/>
          </a:p>
        </p:txBody>
      </p:sp>
      <p:sp>
        <p:nvSpPr>
          <p:cNvPr id="3" name="Text 1"/>
          <p:cNvSpPr/>
          <p:nvPr/>
        </p:nvSpPr>
        <p:spPr>
          <a:xfrm>
            <a:off x="506408" y="1615628"/>
            <a:ext cx="6532091" cy="369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Information systems have transformed from support tools into key assets that create competitive advantage. Today, organizations use these systems to make operations smoother, improve decision-making, and provide better customer experiences.</a:t>
            </a:r>
            <a:endParaRPr lang="en-US" sz="2000" dirty="0">
              <a:solidFill>
                <a:schemeClr val="bg1"/>
              </a:solidFill>
              <a:highlight>
                <a:srgbClr val="FFFF00"/>
              </a:highlight>
              <a:ea typeface="Calibri"/>
              <a:cs typeface="Calibri"/>
            </a:endParaRPr>
          </a:p>
        </p:txBody>
      </p:sp>
      <p:sp>
        <p:nvSpPr>
          <p:cNvPr id="4" name="Text 2"/>
          <p:cNvSpPr/>
          <p:nvPr/>
        </p:nvSpPr>
        <p:spPr>
          <a:xfrm>
            <a:off x="506408" y="3725653"/>
            <a:ext cx="6532091" cy="2666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2400" dirty="0">
                <a:solidFill>
                  <a:schemeClr val="bg1"/>
                </a:solidFill>
                <a:ea typeface="+mn-lt"/>
                <a:cs typeface="+mn-lt"/>
              </a:rPr>
              <a:t>According to Laudon and Laudon (2020), effective information systems create value by improving operational efficiency, bettering strategic positioning, and increasing customer and supplier relationships</a:t>
            </a:r>
            <a:r>
              <a:rPr lang="en-US" sz="1100" dirty="0">
                <a:solidFill>
                  <a:srgbClr val="1F243C"/>
                </a:solidFill>
                <a:ea typeface="+mn-lt"/>
                <a:cs typeface="+mn-lt"/>
              </a:rPr>
              <a:t>.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5" name="Text 3"/>
          <p:cNvSpPr/>
          <p:nvPr/>
        </p:nvSpPr>
        <p:spPr>
          <a:xfrm>
            <a:off x="7599521" y="1442425"/>
            <a:ext cx="4126569" cy="17959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0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Core Business Impact</a:t>
            </a:r>
            <a:endParaRPr lang="en-US" sz="2300" dirty="0"/>
          </a:p>
        </p:txBody>
      </p:sp>
      <p:sp>
        <p:nvSpPr>
          <p:cNvPr id="6" name="Text 4"/>
          <p:cNvSpPr/>
          <p:nvPr/>
        </p:nvSpPr>
        <p:spPr>
          <a:xfrm>
            <a:off x="7312139" y="1858430"/>
            <a:ext cx="6532091" cy="21133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Operational excellence through process automation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7312139" y="2339816"/>
            <a:ext cx="6532091" cy="20871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Real-time data analytics for informed decision-making</a:t>
            </a:r>
            <a:endParaRPr lang="en-US" sz="1750" dirty="0"/>
          </a:p>
        </p:txBody>
      </p:sp>
      <p:sp>
        <p:nvSpPr>
          <p:cNvPr id="8" name="Text 6"/>
          <p:cNvSpPr/>
          <p:nvPr/>
        </p:nvSpPr>
        <p:spPr>
          <a:xfrm>
            <a:off x="7312139" y="2768952"/>
            <a:ext cx="6532091" cy="21002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Enhanced customer engagement and personalisation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7312139" y="3237276"/>
            <a:ext cx="6532091" cy="20741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Competitive differentiation in digital markets</a:t>
            </a:r>
            <a:endParaRPr lang="en-US" sz="1750" dirty="0"/>
          </a:p>
        </p:txBody>
      </p:sp>
      <p:sp>
        <p:nvSpPr>
          <p:cNvPr id="10" name="Text 8"/>
          <p:cNvSpPr/>
          <p:nvPr/>
        </p:nvSpPr>
        <p:spPr>
          <a:xfrm>
            <a:off x="7312139" y="3718663"/>
            <a:ext cx="6532091" cy="19565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Innovation enablement across business functions</a:t>
            </a:r>
            <a:endParaRPr lang="en-US" sz="1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448997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85681" y="2987754"/>
            <a:ext cx="7580352" cy="6429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50"/>
              </a:lnSpc>
              <a:buNone/>
            </a:pPr>
            <a:r>
              <a:rPr lang="en-US" sz="400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Information Systems Landscape</a:t>
            </a:r>
            <a:endParaRPr lang="en-US" sz="4000" dirty="0"/>
          </a:p>
        </p:txBody>
      </p:sp>
      <p:sp>
        <p:nvSpPr>
          <p:cNvPr id="4" name="Shape 1"/>
          <p:cNvSpPr/>
          <p:nvPr/>
        </p:nvSpPr>
        <p:spPr>
          <a:xfrm>
            <a:off x="685681" y="3924538"/>
            <a:ext cx="6531531" cy="1786414"/>
          </a:xfrm>
          <a:prstGeom prst="roundRect">
            <a:avLst>
              <a:gd name="adj" fmla="val 4606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889159" y="4128016"/>
            <a:ext cx="3355896" cy="3214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Transactional Systems (TPS)</a:t>
            </a:r>
            <a:endParaRPr lang="en-US" sz="2000" dirty="0"/>
          </a:p>
        </p:txBody>
      </p:sp>
      <p:sp>
        <p:nvSpPr>
          <p:cNvPr id="6" name="Text 3"/>
          <p:cNvSpPr/>
          <p:nvPr/>
        </p:nvSpPr>
        <p:spPr>
          <a:xfrm>
            <a:off x="889159" y="4566999"/>
            <a:ext cx="6124575" cy="940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Process daily operations, capturing routine business transactions such as sales, purchases, and inventory movements with precision and speed.</a:t>
            </a:r>
            <a:endParaRPr lang="en-US" sz="1500" dirty="0"/>
          </a:p>
        </p:txBody>
      </p:sp>
      <p:sp>
        <p:nvSpPr>
          <p:cNvPr id="7" name="Shape 4"/>
          <p:cNvSpPr/>
          <p:nvPr/>
        </p:nvSpPr>
        <p:spPr>
          <a:xfrm>
            <a:off x="7413069" y="3924538"/>
            <a:ext cx="6531650" cy="1786414"/>
          </a:xfrm>
          <a:prstGeom prst="roundRect">
            <a:avLst>
              <a:gd name="adj" fmla="val 4606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7616547" y="4128016"/>
            <a:ext cx="4777978" cy="3214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Management Information Systems (MIS)</a:t>
            </a:r>
            <a:endParaRPr lang="en-US" sz="2000" dirty="0"/>
          </a:p>
        </p:txBody>
      </p:sp>
      <p:sp>
        <p:nvSpPr>
          <p:cNvPr id="9" name="Text 6"/>
          <p:cNvSpPr/>
          <p:nvPr/>
        </p:nvSpPr>
        <p:spPr>
          <a:xfrm>
            <a:off x="7616547" y="4566999"/>
            <a:ext cx="6124694" cy="940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Transform transactional data into structured reports, enabling middle management to monitor performance and make tactical decisions.</a:t>
            </a:r>
            <a:endParaRPr lang="en-US" sz="1500" dirty="0"/>
          </a:p>
        </p:txBody>
      </p:sp>
      <p:sp>
        <p:nvSpPr>
          <p:cNvPr id="10" name="Shape 7"/>
          <p:cNvSpPr/>
          <p:nvPr/>
        </p:nvSpPr>
        <p:spPr>
          <a:xfrm>
            <a:off x="685681" y="5906810"/>
            <a:ext cx="6531531" cy="1786414"/>
          </a:xfrm>
          <a:prstGeom prst="roundRect">
            <a:avLst>
              <a:gd name="adj" fmla="val 4606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</p:sp>
      <p:sp>
        <p:nvSpPr>
          <p:cNvPr id="11" name="Text 8"/>
          <p:cNvSpPr/>
          <p:nvPr/>
        </p:nvSpPr>
        <p:spPr>
          <a:xfrm>
            <a:off x="889159" y="6110288"/>
            <a:ext cx="3768447" cy="3214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Decision Support Systems (DSS)</a:t>
            </a:r>
            <a:endParaRPr lang="en-US" sz="2000" dirty="0"/>
          </a:p>
        </p:txBody>
      </p:sp>
      <p:sp>
        <p:nvSpPr>
          <p:cNvPr id="12" name="Text 9"/>
          <p:cNvSpPr/>
          <p:nvPr/>
        </p:nvSpPr>
        <p:spPr>
          <a:xfrm>
            <a:off x="889159" y="6549271"/>
            <a:ext cx="6124575" cy="940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Provide analytical tools and models for complex problem-solving, supporting strategic planning through data-driven insights and scenario analysis.</a:t>
            </a:r>
            <a:endParaRPr lang="en-US" sz="1500" dirty="0"/>
          </a:p>
        </p:txBody>
      </p:sp>
      <p:sp>
        <p:nvSpPr>
          <p:cNvPr id="13" name="Shape 10"/>
          <p:cNvSpPr/>
          <p:nvPr/>
        </p:nvSpPr>
        <p:spPr>
          <a:xfrm>
            <a:off x="7413069" y="5906810"/>
            <a:ext cx="6531650" cy="1786414"/>
          </a:xfrm>
          <a:prstGeom prst="roundRect">
            <a:avLst>
              <a:gd name="adj" fmla="val 4606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7616547" y="6110288"/>
            <a:ext cx="4243507" cy="3214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Enterprise Resource Planning (ERP)</a:t>
            </a:r>
            <a:endParaRPr lang="en-US" sz="2000" dirty="0"/>
          </a:p>
        </p:txBody>
      </p:sp>
      <p:sp>
        <p:nvSpPr>
          <p:cNvPr id="15" name="Text 12"/>
          <p:cNvSpPr/>
          <p:nvPr/>
        </p:nvSpPr>
        <p:spPr>
          <a:xfrm>
            <a:off x="7616547" y="6549271"/>
            <a:ext cx="6124694" cy="940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Integrate all business processes across departments, creating a unified platform for organisation-wide data management and coordination.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5081" y="508992"/>
            <a:ext cx="10391180" cy="6048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750"/>
              </a:lnSpc>
              <a:buNone/>
            </a:pPr>
            <a:r>
              <a:rPr lang="en-US" sz="380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Comparative Analysis: Three Essential Systems</a:t>
            </a:r>
            <a:endParaRPr lang="en-US" sz="3800" dirty="0"/>
          </a:p>
        </p:txBody>
      </p:sp>
      <p:sp>
        <p:nvSpPr>
          <p:cNvPr id="3" name="Text 1"/>
          <p:cNvSpPr/>
          <p:nvPr/>
        </p:nvSpPr>
        <p:spPr>
          <a:xfrm>
            <a:off x="645081" y="1482447"/>
            <a:ext cx="13340239" cy="589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Each system serves distinct organisational needs. Understanding their strengths and limitations enables strategic technology investments aligned with business objectives.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645081" y="2279333"/>
            <a:ext cx="4323874" cy="5441156"/>
          </a:xfrm>
          <a:prstGeom prst="roundRect">
            <a:avLst>
              <a:gd name="adj" fmla="val 1791"/>
            </a:avLst>
          </a:prstGeom>
          <a:solidFill>
            <a:srgbClr val="0C0524">
              <a:alpha val="95000"/>
            </a:srgbClr>
          </a:solidFill>
          <a:ln w="22860">
            <a:solidFill>
              <a:srgbClr val="48367C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67941" y="2302193"/>
            <a:ext cx="4278154" cy="552926"/>
          </a:xfrm>
          <a:prstGeom prst="roundRect">
            <a:avLst>
              <a:gd name="adj" fmla="val 9041"/>
            </a:avLst>
          </a:prstGeom>
          <a:solidFill>
            <a:srgbClr val="2F1D63"/>
          </a:solidFill>
          <a:ln/>
        </p:spPr>
      </p:sp>
      <p:sp>
        <p:nvSpPr>
          <p:cNvPr id="6" name="Text 4"/>
          <p:cNvSpPr/>
          <p:nvPr/>
        </p:nvSpPr>
        <p:spPr>
          <a:xfrm>
            <a:off x="2668786" y="2402086"/>
            <a:ext cx="276463" cy="345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21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1</a:t>
            </a:r>
            <a:endParaRPr lang="en-US" sz="2150" dirty="0"/>
          </a:p>
        </p:txBody>
      </p:sp>
      <p:sp>
        <p:nvSpPr>
          <p:cNvPr id="7" name="Text 5"/>
          <p:cNvSpPr/>
          <p:nvPr/>
        </p:nvSpPr>
        <p:spPr>
          <a:xfrm>
            <a:off x="852249" y="3039428"/>
            <a:ext cx="3909536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Enterprise Resource Planning (ERP)</a:t>
            </a:r>
            <a:endParaRPr lang="en-US" sz="1900" dirty="0"/>
          </a:p>
        </p:txBody>
      </p:sp>
      <p:sp>
        <p:nvSpPr>
          <p:cNvPr id="8" name="Text 6"/>
          <p:cNvSpPr/>
          <p:nvPr/>
        </p:nvSpPr>
        <p:spPr>
          <a:xfrm>
            <a:off x="852249" y="3754755"/>
            <a:ext cx="3909536" cy="884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300"/>
              </a:lnSpc>
            </a:pPr>
            <a:r>
              <a:rPr lang="en-US" sz="1200" err="1">
                <a:solidFill>
                  <a:srgbClr val="1F243C"/>
                </a:solidFill>
                <a:ea typeface="+mn-lt"/>
                <a:cs typeface="+mn-lt"/>
              </a:rPr>
              <a:t>F</a:t>
            </a:r>
            <a:r>
              <a:rPr lang="en-US" sz="1600" err="1">
                <a:solidFill>
                  <a:schemeClr val="bg1"/>
                </a:solidFill>
                <a:ea typeface="+mn-lt"/>
                <a:cs typeface="+mn-lt"/>
              </a:rPr>
              <a:t>functions</a:t>
            </a:r>
            <a:r>
              <a:rPr lang="en-US" sz="1600" dirty="0">
                <a:solidFill>
                  <a:schemeClr val="bg1"/>
                </a:solidFill>
                <a:ea typeface="+mn-lt"/>
                <a:cs typeface="+mn-lt"/>
              </a:rPr>
              <a:t> Integrates finance, HR, supply chain, and operations into a single platform. SAP and Oracle lead the market.</a:t>
            </a:r>
            <a:endParaRPr lang="en-US" sz="1600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9" name="Text 7"/>
          <p:cNvSpPr/>
          <p:nvPr/>
        </p:nvSpPr>
        <p:spPr>
          <a:xfrm>
            <a:off x="852249" y="4749641"/>
            <a:ext cx="3909536" cy="1179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300"/>
              </a:lnSpc>
            </a:pPr>
            <a:r>
              <a:rPr lang="en-US" sz="1600" dirty="0">
                <a:solidFill>
                  <a:schemeClr val="bg1"/>
                </a:solidFill>
                <a:ea typeface="+mn-lt"/>
                <a:cs typeface="+mn-lt"/>
              </a:rPr>
              <a:t>Benefits: Eliminates data silos. Improves accuracy. Enables real-time visibility. O'Brien and </a:t>
            </a:r>
            <a:r>
              <a:rPr lang="en-US" sz="1600" err="1">
                <a:solidFill>
                  <a:schemeClr val="bg1"/>
                </a:solidFill>
                <a:ea typeface="+mn-lt"/>
                <a:cs typeface="+mn-lt"/>
              </a:rPr>
              <a:t>Marakas</a:t>
            </a:r>
            <a:r>
              <a:rPr lang="en-US" sz="1600" dirty="0">
                <a:solidFill>
                  <a:schemeClr val="bg1"/>
                </a:solidFill>
                <a:ea typeface="+mn-lt"/>
                <a:cs typeface="+mn-lt"/>
              </a:rPr>
              <a:t> (2019) note 20-30% efficiency gains</a:t>
            </a:r>
            <a:r>
              <a:rPr lang="en-US" sz="1100" dirty="0">
                <a:solidFill>
                  <a:srgbClr val="1F243C"/>
                </a:solidFill>
                <a:ea typeface="+mn-lt"/>
                <a:cs typeface="+mn-lt"/>
              </a:rPr>
              <a:t>.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10" name="Text 8"/>
          <p:cNvSpPr/>
          <p:nvPr/>
        </p:nvSpPr>
        <p:spPr>
          <a:xfrm>
            <a:off x="852249" y="6039326"/>
            <a:ext cx="3909536" cy="1179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b="1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Limitations:</a:t>
            </a:r>
            <a:r>
              <a:rPr lang="en-US" sz="14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High implementation costs (£500K-£5M), lengthy deployment (12-18 months), resistance to organisational change.</a:t>
            </a:r>
            <a:endParaRPr lang="en-US" sz="1450" dirty="0"/>
          </a:p>
        </p:txBody>
      </p:sp>
      <p:sp>
        <p:nvSpPr>
          <p:cNvPr id="11" name="Shape 9"/>
          <p:cNvSpPr/>
          <p:nvPr/>
        </p:nvSpPr>
        <p:spPr>
          <a:xfrm>
            <a:off x="5153263" y="2279333"/>
            <a:ext cx="4323874" cy="5441156"/>
          </a:xfrm>
          <a:prstGeom prst="roundRect">
            <a:avLst>
              <a:gd name="adj" fmla="val 1791"/>
            </a:avLst>
          </a:prstGeom>
          <a:solidFill>
            <a:srgbClr val="0C0524">
              <a:alpha val="95000"/>
            </a:srgbClr>
          </a:solidFill>
          <a:ln w="22860">
            <a:solidFill>
              <a:srgbClr val="48367C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5176123" y="2302193"/>
            <a:ext cx="4278154" cy="552926"/>
          </a:xfrm>
          <a:prstGeom prst="roundRect">
            <a:avLst>
              <a:gd name="adj" fmla="val 9041"/>
            </a:avLst>
          </a:prstGeom>
          <a:solidFill>
            <a:srgbClr val="2F1D63"/>
          </a:solidFill>
          <a:ln/>
        </p:spPr>
      </p:sp>
      <p:sp>
        <p:nvSpPr>
          <p:cNvPr id="13" name="Text 11"/>
          <p:cNvSpPr/>
          <p:nvPr/>
        </p:nvSpPr>
        <p:spPr>
          <a:xfrm>
            <a:off x="7176968" y="2402086"/>
            <a:ext cx="276463" cy="345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21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2</a:t>
            </a:r>
            <a:endParaRPr lang="en-US" sz="2150" dirty="0"/>
          </a:p>
        </p:txBody>
      </p:sp>
      <p:sp>
        <p:nvSpPr>
          <p:cNvPr id="14" name="Text 12"/>
          <p:cNvSpPr/>
          <p:nvPr/>
        </p:nvSpPr>
        <p:spPr>
          <a:xfrm>
            <a:off x="5360432" y="3039428"/>
            <a:ext cx="3909536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Customer Relationship Management (CRM)</a:t>
            </a:r>
            <a:endParaRPr lang="en-US" sz="1900" dirty="0"/>
          </a:p>
        </p:txBody>
      </p:sp>
      <p:sp>
        <p:nvSpPr>
          <p:cNvPr id="15" name="Text 13"/>
          <p:cNvSpPr/>
          <p:nvPr/>
        </p:nvSpPr>
        <p:spPr>
          <a:xfrm>
            <a:off x="5360432" y="3754755"/>
            <a:ext cx="3909536" cy="1179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b="1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Functions:</a:t>
            </a:r>
            <a:r>
              <a:rPr lang="en-US" sz="14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Manages customer interactions, sales pipelines, marketing campaigns, and service delivery. Salesforce dominates this space.</a:t>
            </a:r>
            <a:endParaRPr lang="en-US" sz="1450" dirty="0"/>
          </a:p>
        </p:txBody>
      </p:sp>
      <p:sp>
        <p:nvSpPr>
          <p:cNvPr id="16" name="Text 14"/>
          <p:cNvSpPr/>
          <p:nvPr/>
        </p:nvSpPr>
        <p:spPr>
          <a:xfrm>
            <a:off x="5360432" y="5044440"/>
            <a:ext cx="3909536" cy="1179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b="1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Benefits:</a:t>
            </a:r>
            <a:r>
              <a:rPr lang="en-US" sz="14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Enhances customer retention, personalises experiences, increases sales productivity by up to 29% </a:t>
            </a:r>
            <a:r>
              <a:rPr lang="en-US" sz="1450" i="1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(Nucleus Research, 2021)</a:t>
            </a:r>
            <a:r>
              <a:rPr lang="en-US" sz="14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450" dirty="0"/>
          </a:p>
        </p:txBody>
      </p:sp>
      <p:sp>
        <p:nvSpPr>
          <p:cNvPr id="17" name="Text 15"/>
          <p:cNvSpPr/>
          <p:nvPr/>
        </p:nvSpPr>
        <p:spPr>
          <a:xfrm>
            <a:off x="5360432" y="6334125"/>
            <a:ext cx="3909536" cy="1179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b="1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Limitations:</a:t>
            </a:r>
            <a:r>
              <a:rPr lang="en-US" sz="14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Requires cultural shift to customer-centricity, dependent on data quality, ongoing training needs for optimal utilisation.</a:t>
            </a:r>
            <a:endParaRPr lang="en-US" sz="1450" dirty="0"/>
          </a:p>
        </p:txBody>
      </p:sp>
      <p:sp>
        <p:nvSpPr>
          <p:cNvPr id="18" name="Shape 16"/>
          <p:cNvSpPr/>
          <p:nvPr/>
        </p:nvSpPr>
        <p:spPr>
          <a:xfrm>
            <a:off x="9661446" y="2279333"/>
            <a:ext cx="4323874" cy="5441156"/>
          </a:xfrm>
          <a:prstGeom prst="roundRect">
            <a:avLst>
              <a:gd name="adj" fmla="val 1791"/>
            </a:avLst>
          </a:prstGeom>
          <a:solidFill>
            <a:srgbClr val="0C0524">
              <a:alpha val="95000"/>
            </a:srgbClr>
          </a:solidFill>
          <a:ln w="22860">
            <a:solidFill>
              <a:srgbClr val="48367C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9684306" y="2302193"/>
            <a:ext cx="4278154" cy="552926"/>
          </a:xfrm>
          <a:prstGeom prst="roundRect">
            <a:avLst>
              <a:gd name="adj" fmla="val 9041"/>
            </a:avLst>
          </a:prstGeom>
          <a:solidFill>
            <a:srgbClr val="2F1D63"/>
          </a:solidFill>
          <a:ln/>
        </p:spPr>
      </p:sp>
      <p:sp>
        <p:nvSpPr>
          <p:cNvPr id="20" name="Text 18"/>
          <p:cNvSpPr/>
          <p:nvPr/>
        </p:nvSpPr>
        <p:spPr>
          <a:xfrm>
            <a:off x="11685151" y="2402086"/>
            <a:ext cx="276463" cy="345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21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3</a:t>
            </a:r>
            <a:endParaRPr lang="en-US" sz="2150" dirty="0"/>
          </a:p>
        </p:txBody>
      </p:sp>
      <p:sp>
        <p:nvSpPr>
          <p:cNvPr id="21" name="Text 19"/>
          <p:cNvSpPr/>
          <p:nvPr/>
        </p:nvSpPr>
        <p:spPr>
          <a:xfrm>
            <a:off x="9868614" y="3039428"/>
            <a:ext cx="3780473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Business Intelligence (BI) Systems</a:t>
            </a:r>
            <a:endParaRPr lang="en-US" sz="1900" dirty="0"/>
          </a:p>
        </p:txBody>
      </p:sp>
      <p:sp>
        <p:nvSpPr>
          <p:cNvPr id="22" name="Text 20"/>
          <p:cNvSpPr/>
          <p:nvPr/>
        </p:nvSpPr>
        <p:spPr>
          <a:xfrm>
            <a:off x="9868614" y="3452336"/>
            <a:ext cx="3909536" cy="1179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b="1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Functions:</a:t>
            </a:r>
            <a:r>
              <a:rPr lang="en-US" sz="14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Transforms raw data into actionable insights through analytics, visualisation, and predictive modelling capabilities.</a:t>
            </a:r>
            <a:endParaRPr lang="en-US" sz="1450" dirty="0"/>
          </a:p>
        </p:txBody>
      </p:sp>
      <p:sp>
        <p:nvSpPr>
          <p:cNvPr id="23" name="Text 21"/>
          <p:cNvSpPr/>
          <p:nvPr/>
        </p:nvSpPr>
        <p:spPr>
          <a:xfrm>
            <a:off x="9868614" y="4742021"/>
            <a:ext cx="3909536" cy="1179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b="1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Benefits:</a:t>
            </a:r>
            <a:r>
              <a:rPr lang="en-US" sz="14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Enables data-driven strategy, identifies market opportunities, supports evidence-based decision-making at all levels.</a:t>
            </a:r>
            <a:endParaRPr lang="en-US" sz="1450" dirty="0"/>
          </a:p>
        </p:txBody>
      </p:sp>
      <p:sp>
        <p:nvSpPr>
          <p:cNvPr id="24" name="Text 22"/>
          <p:cNvSpPr/>
          <p:nvPr/>
        </p:nvSpPr>
        <p:spPr>
          <a:xfrm>
            <a:off x="9868614" y="6031706"/>
            <a:ext cx="3909536" cy="1179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b="1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Limitations:</a:t>
            </a:r>
            <a:r>
              <a:rPr lang="en-US" sz="14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Demands strong data governance, requires analytical skills, risk of information overload without proper frameworks.</a:t>
            </a:r>
            <a:endParaRPr lang="en-US" sz="14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51" y="599208"/>
            <a:ext cx="6103108" cy="17436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4400" b="1" dirty="0">
                <a:solidFill>
                  <a:srgbClr val="FF8AAF"/>
                </a:solidFill>
                <a:latin typeface="Petrona Bold"/>
                <a:ea typeface="Petrona Bold" pitchFamily="34" charset="-122"/>
                <a:cs typeface="Petrona Bold" pitchFamily="34" charset="-120"/>
              </a:rPr>
              <a:t>Navigating Ethical Challenges</a:t>
            </a:r>
            <a:endParaRPr lang="en-US" sz="4400" dirty="0">
              <a:latin typeface="Petrona Bold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4206" y="1718"/>
            <a:ext cx="7506600" cy="822505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7879353" y="1721337"/>
            <a:ext cx="6988730" cy="51047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endParaRPr lang="en-US" sz="3200" dirty="0">
              <a:solidFill>
                <a:srgbClr val="E0D6DE"/>
              </a:solidFill>
              <a:latin typeface="Inter"/>
              <a:ea typeface="Inter"/>
            </a:endParaRPr>
          </a:p>
        </p:txBody>
      </p:sp>
      <p:sp>
        <p:nvSpPr>
          <p:cNvPr id="6" name="Shape 3"/>
          <p:cNvSpPr/>
          <p:nvPr/>
        </p:nvSpPr>
        <p:spPr>
          <a:xfrm>
            <a:off x="396835" y="8494871"/>
            <a:ext cx="6861691" cy="874038"/>
          </a:xfrm>
          <a:prstGeom prst="roundRect">
            <a:avLst>
              <a:gd name="adj" fmla="val 8369"/>
            </a:avLst>
          </a:prstGeom>
          <a:solidFill>
            <a:srgbClr val="0C0524">
              <a:alpha val="95000"/>
            </a:srgbClr>
          </a:solidFill>
          <a:ln w="15240">
            <a:solidFill>
              <a:srgbClr val="48367C"/>
            </a:solidFill>
            <a:prstDash val="solid"/>
          </a:ln>
        </p:spPr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595" y="8494871"/>
            <a:ext cx="60960" cy="874038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71143" y="8623459"/>
            <a:ext cx="2287905" cy="185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Data Privacy &amp; GDPR Compliance</a:t>
            </a:r>
            <a:endParaRPr lang="en-US" sz="1150" dirty="0"/>
          </a:p>
        </p:txBody>
      </p:sp>
      <p:sp>
        <p:nvSpPr>
          <p:cNvPr id="9" name="Text 5"/>
          <p:cNvSpPr/>
          <p:nvPr/>
        </p:nvSpPr>
        <p:spPr>
          <a:xfrm>
            <a:off x="571143" y="8877419"/>
            <a:ext cx="6558796" cy="3629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Organisations must ensure transparent data collection, obtain explicit consent, and provide data portability rights. Non-compliance risks fines up to 4% of global turnover.</a:t>
            </a:r>
            <a:endParaRPr lang="en-US" sz="850" dirty="0"/>
          </a:p>
        </p:txBody>
      </p:sp>
      <p:sp>
        <p:nvSpPr>
          <p:cNvPr id="10" name="Shape 6"/>
          <p:cNvSpPr/>
          <p:nvPr/>
        </p:nvSpPr>
        <p:spPr>
          <a:xfrm>
            <a:off x="7371874" y="8494871"/>
            <a:ext cx="6861691" cy="874038"/>
          </a:xfrm>
          <a:prstGeom prst="roundRect">
            <a:avLst>
              <a:gd name="adj" fmla="val 8369"/>
            </a:avLst>
          </a:prstGeom>
          <a:solidFill>
            <a:srgbClr val="0C0524">
              <a:alpha val="95000"/>
            </a:srgbClr>
          </a:solidFill>
          <a:ln w="15240">
            <a:solidFill>
              <a:srgbClr val="48367C"/>
            </a:solidFill>
            <a:prstDash val="solid"/>
          </a:ln>
        </p:spPr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6634" y="8494871"/>
            <a:ext cx="60960" cy="874038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7546181" y="8623459"/>
            <a:ext cx="1793677" cy="185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Cybersecurity Imperatives</a:t>
            </a:r>
            <a:endParaRPr lang="en-US" sz="1150" dirty="0"/>
          </a:p>
        </p:txBody>
      </p:sp>
      <p:sp>
        <p:nvSpPr>
          <p:cNvPr id="13" name="Text 8"/>
          <p:cNvSpPr/>
          <p:nvPr/>
        </p:nvSpPr>
        <p:spPr>
          <a:xfrm>
            <a:off x="7546181" y="8877419"/>
            <a:ext cx="6558796" cy="3629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Implement multi-layered security protocols, regular audits, encryption standards, and incident response plans. The average data breach costs £3.2 million </a:t>
            </a:r>
            <a:r>
              <a:rPr lang="en-US" sz="850" i="1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(IBM, 2022)</a:t>
            </a:r>
            <a:r>
              <a:rPr lang="en-US" sz="8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850" dirty="0"/>
          </a:p>
        </p:txBody>
      </p:sp>
      <p:sp>
        <p:nvSpPr>
          <p:cNvPr id="14" name="Shape 9"/>
          <p:cNvSpPr/>
          <p:nvPr/>
        </p:nvSpPr>
        <p:spPr>
          <a:xfrm>
            <a:off x="396835" y="9482257"/>
            <a:ext cx="6861691" cy="874038"/>
          </a:xfrm>
          <a:prstGeom prst="roundRect">
            <a:avLst>
              <a:gd name="adj" fmla="val 8369"/>
            </a:avLst>
          </a:prstGeom>
          <a:solidFill>
            <a:srgbClr val="0C0524">
              <a:alpha val="95000"/>
            </a:srgbClr>
          </a:solidFill>
          <a:ln w="15240">
            <a:solidFill>
              <a:srgbClr val="48367C"/>
            </a:solidFill>
            <a:prstDash val="solid"/>
          </a:ln>
        </p:spPr>
      </p:sp>
      <p:pic>
        <p:nvPicPr>
          <p:cNvPr id="15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595" y="9482257"/>
            <a:ext cx="60960" cy="874038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571143" y="9610844"/>
            <a:ext cx="1939528" cy="185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AI Ethics &amp; Algorithmic Bias</a:t>
            </a:r>
            <a:endParaRPr lang="en-US" sz="1150" dirty="0"/>
          </a:p>
        </p:txBody>
      </p:sp>
      <p:sp>
        <p:nvSpPr>
          <p:cNvPr id="17" name="Text 11"/>
          <p:cNvSpPr/>
          <p:nvPr/>
        </p:nvSpPr>
        <p:spPr>
          <a:xfrm>
            <a:off x="571143" y="9864804"/>
            <a:ext cx="6558796" cy="3629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Address discriminatory algorithms through diverse training data, regular bias audits, and human oversight. Ensure AI decisions remain explainable and contestable.</a:t>
            </a:r>
            <a:endParaRPr lang="en-US" sz="850" dirty="0"/>
          </a:p>
        </p:txBody>
      </p:sp>
      <p:sp>
        <p:nvSpPr>
          <p:cNvPr id="18" name="Shape 12"/>
          <p:cNvSpPr/>
          <p:nvPr/>
        </p:nvSpPr>
        <p:spPr>
          <a:xfrm>
            <a:off x="7371874" y="9482257"/>
            <a:ext cx="6861691" cy="874038"/>
          </a:xfrm>
          <a:prstGeom prst="roundRect">
            <a:avLst>
              <a:gd name="adj" fmla="val 8369"/>
            </a:avLst>
          </a:prstGeom>
          <a:solidFill>
            <a:srgbClr val="0C0524">
              <a:alpha val="95000"/>
            </a:srgbClr>
          </a:solidFill>
          <a:ln w="15240">
            <a:solidFill>
              <a:srgbClr val="48367C"/>
            </a:solidFill>
            <a:prstDash val="solid"/>
          </a:ln>
        </p:spPr>
      </p:sp>
      <p:pic>
        <p:nvPicPr>
          <p:cNvPr id="19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6634" y="9482257"/>
            <a:ext cx="60960" cy="874038"/>
          </a:xfrm>
          <a:prstGeom prst="rect">
            <a:avLst/>
          </a:prstGeom>
        </p:spPr>
      </p:pic>
      <p:sp>
        <p:nvSpPr>
          <p:cNvPr id="20" name="Text 13"/>
          <p:cNvSpPr/>
          <p:nvPr/>
        </p:nvSpPr>
        <p:spPr>
          <a:xfrm>
            <a:off x="7546181" y="9610844"/>
            <a:ext cx="2298383" cy="185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Employee Monitoring Boundaries</a:t>
            </a:r>
            <a:endParaRPr lang="en-US" sz="1150" dirty="0"/>
          </a:p>
        </p:txBody>
      </p:sp>
      <p:sp>
        <p:nvSpPr>
          <p:cNvPr id="21" name="Text 14"/>
          <p:cNvSpPr/>
          <p:nvPr/>
        </p:nvSpPr>
        <p:spPr>
          <a:xfrm>
            <a:off x="7546181" y="9864804"/>
            <a:ext cx="6558796" cy="3629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Balance productivity tracking with privacy rights. Establish clear policies, communicate monitoring practices, and respect work-life boundaries in remote settings.</a:t>
            </a:r>
            <a:endParaRPr lang="en-US" sz="85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170BD56-7555-7638-0B1D-1FD5D0989974}"/>
              </a:ext>
            </a:extLst>
          </p:cNvPr>
          <p:cNvSpPr txBox="1"/>
          <p:nvPr/>
        </p:nvSpPr>
        <p:spPr>
          <a:xfrm>
            <a:off x="249198" y="1315330"/>
            <a:ext cx="6871063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i="1" dirty="0" err="1">
                <a:solidFill>
                  <a:srgbClr val="E0D6DE"/>
                </a:solidFill>
                <a:latin typeface="Inter"/>
                <a:ea typeface="Inter"/>
              </a:rPr>
              <a:t>Floridi</a:t>
            </a:r>
            <a:r>
              <a:rPr lang="en-US" sz="3200" i="1" dirty="0">
                <a:solidFill>
                  <a:srgbClr val="E0D6DE"/>
                </a:solidFill>
                <a:latin typeface="Inter"/>
                <a:ea typeface="Inter"/>
              </a:rPr>
              <a:t> (2019)</a:t>
            </a:r>
            <a:r>
              <a:rPr lang="en-US" sz="3200" dirty="0">
                <a:solidFill>
                  <a:srgbClr val="E0D6DE"/>
                </a:solidFill>
                <a:latin typeface="Inter"/>
                <a:ea typeface="Inter"/>
              </a:rPr>
              <a:t> </a:t>
            </a:r>
            <a:r>
              <a:rPr lang="en-US" sz="3200" dirty="0" err="1">
                <a:solidFill>
                  <a:srgbClr val="E0D6DE"/>
                </a:solidFill>
                <a:latin typeface="Inter"/>
                <a:ea typeface="Inter"/>
              </a:rPr>
              <a:t>emphasises</a:t>
            </a:r>
            <a:r>
              <a:rPr lang="en-US" sz="3200" dirty="0">
                <a:solidFill>
                  <a:srgbClr val="E0D6DE"/>
                </a:solidFill>
                <a:latin typeface="Inter"/>
                <a:ea typeface="Inter"/>
              </a:rPr>
              <a:t> </a:t>
            </a:r>
            <a:r>
              <a:rPr lang="en-US" sz="3200" dirty="0" err="1">
                <a:solidFill>
                  <a:srgbClr val="E0D6DE"/>
                </a:solidFill>
                <a:latin typeface="Inter"/>
                <a:ea typeface="Inter"/>
              </a:rPr>
              <a:t>thatethical</a:t>
            </a:r>
            <a:r>
              <a:rPr lang="en-US" sz="3200" dirty="0">
                <a:solidFill>
                  <a:srgbClr val="E0D6DE"/>
                </a:solidFill>
                <a:latin typeface="Inter"/>
                <a:ea typeface="Inter"/>
              </a:rPr>
              <a:t> frameworks must </a:t>
            </a:r>
            <a:r>
              <a:rPr lang="en-US" sz="3200" dirty="0" err="1">
                <a:solidFill>
                  <a:srgbClr val="E0D6DE"/>
                </a:solidFill>
                <a:latin typeface="Inter"/>
                <a:ea typeface="Inter"/>
              </a:rPr>
              <a:t>evolvealongside</a:t>
            </a:r>
            <a:r>
              <a:rPr lang="en-US" sz="3200" dirty="0">
                <a:solidFill>
                  <a:srgbClr val="E0D6DE"/>
                </a:solidFill>
                <a:latin typeface="Inter"/>
                <a:ea typeface="Inter"/>
              </a:rPr>
              <a:t> technological </a:t>
            </a:r>
            <a:r>
              <a:rPr lang="en-US" sz="3200" dirty="0" err="1">
                <a:solidFill>
                  <a:srgbClr val="E0D6DE"/>
                </a:solidFill>
                <a:latin typeface="Inter"/>
                <a:ea typeface="Inter"/>
              </a:rPr>
              <a:t>capabilitiesto</a:t>
            </a:r>
            <a:r>
              <a:rPr lang="en-US" sz="3200" dirty="0">
                <a:solidFill>
                  <a:srgbClr val="E0D6DE"/>
                </a:solidFill>
                <a:latin typeface="Inter"/>
                <a:ea typeface="Inter"/>
              </a:rPr>
              <a:t> protect stakeholder </a:t>
            </a:r>
            <a:r>
              <a:rPr lang="en-US" sz="3200" dirty="0" err="1">
                <a:solidFill>
                  <a:srgbClr val="E0D6DE"/>
                </a:solidFill>
                <a:latin typeface="Inter"/>
                <a:ea typeface="Inter"/>
              </a:rPr>
              <a:t>interestswhilst</a:t>
            </a:r>
            <a:r>
              <a:rPr lang="en-US" sz="3200" dirty="0">
                <a:solidFill>
                  <a:srgbClr val="E0D6DE"/>
                </a:solidFill>
                <a:latin typeface="Inter"/>
                <a:ea typeface="Inter"/>
              </a:rPr>
              <a:t> enabling </a:t>
            </a:r>
            <a:r>
              <a:rPr lang="en-US" sz="3200" dirty="0" err="1">
                <a:solidFill>
                  <a:srgbClr val="E0D6DE"/>
                </a:solidFill>
                <a:latin typeface="Inter"/>
                <a:ea typeface="Inter"/>
              </a:rPr>
              <a:t>digitaltransformation</a:t>
            </a:r>
            <a:r>
              <a:rPr lang="en-US" sz="3200" dirty="0">
                <a:solidFill>
                  <a:srgbClr val="E0D6DE"/>
                </a:solidFill>
                <a:latin typeface="Inter"/>
                <a:ea typeface="Inter"/>
              </a:rPr>
              <a:t>.</a:t>
            </a:r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7C40FCA-9FDB-F1B8-07E9-627723D5AA38}"/>
              </a:ext>
            </a:extLst>
          </p:cNvPr>
          <p:cNvSpPr txBox="1"/>
          <p:nvPr/>
        </p:nvSpPr>
        <p:spPr>
          <a:xfrm>
            <a:off x="391883" y="4740812"/>
            <a:ext cx="6129496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>
                <a:solidFill>
                  <a:srgbClr val="E0D6DE"/>
                </a:solidFill>
                <a:latin typeface="Inter"/>
              </a:rPr>
              <a:t>The </a:t>
            </a:r>
            <a:r>
              <a:rPr lang="en-US" sz="2800" dirty="0">
                <a:solidFill>
                  <a:srgbClr val="876CD4"/>
                </a:solidFill>
                <a:latin typeface="Inter"/>
              </a:rPr>
              <a:t>ethical deployment of information systems</a:t>
            </a:r>
            <a:r>
              <a:rPr lang="en-US" sz="2800" dirty="0">
                <a:solidFill>
                  <a:srgbClr val="E0D6DE"/>
                </a:solidFill>
                <a:latin typeface="Inter"/>
              </a:rPr>
              <a:t> demands vigilance across multiple dimensions. As </a:t>
            </a:r>
            <a:r>
              <a:rPr lang="en-US" sz="2800" err="1">
                <a:solidFill>
                  <a:srgbClr val="E0D6DE"/>
                </a:solidFill>
                <a:latin typeface="Inter"/>
              </a:rPr>
              <a:t>organisations</a:t>
            </a:r>
            <a:r>
              <a:rPr lang="en-US" sz="2800" dirty="0">
                <a:solidFill>
                  <a:srgbClr val="E0D6DE"/>
                </a:solidFill>
                <a:latin typeface="Inter"/>
              </a:rPr>
              <a:t> collect vast amounts of data, they must balance innovation with responsibility.</a:t>
            </a:r>
            <a:endParaRPr lang="en-GB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6277" y="880586"/>
            <a:ext cx="12911852" cy="652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Mitigation Strategies for Responsible Implementation</a:t>
            </a:r>
            <a:endParaRPr lang="en-US" sz="4100" dirty="0"/>
          </a:p>
        </p:txBody>
      </p:sp>
      <p:sp>
        <p:nvSpPr>
          <p:cNvPr id="3" name="Shape 1"/>
          <p:cNvSpPr/>
          <p:nvPr/>
        </p:nvSpPr>
        <p:spPr>
          <a:xfrm>
            <a:off x="696277" y="1931313"/>
            <a:ext cx="6519386" cy="2609374"/>
          </a:xfrm>
          <a:prstGeom prst="roundRect">
            <a:avLst>
              <a:gd name="adj" fmla="val 3202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2851" y="2137886"/>
            <a:ext cx="596860" cy="596860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67038" y="2302073"/>
            <a:ext cx="268486" cy="268486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902851" y="2933700"/>
            <a:ext cx="2830235" cy="3263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Governance Framework</a:t>
            </a:r>
            <a:endParaRPr lang="en-US" sz="2050" dirty="0"/>
          </a:p>
        </p:txBody>
      </p:sp>
      <p:sp>
        <p:nvSpPr>
          <p:cNvPr id="7" name="Text 3"/>
          <p:cNvSpPr/>
          <p:nvPr/>
        </p:nvSpPr>
        <p:spPr>
          <a:xfrm>
            <a:off x="902851" y="3379351"/>
            <a:ext cx="6106239" cy="954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Establish a Data Ethics Committee with cross-functional representation. Develop clear policies aligned with GDPR and industry standards. Conduct regular compliance audits.</a:t>
            </a:r>
            <a:endParaRPr lang="en-US" sz="1550" dirty="0"/>
          </a:p>
        </p:txBody>
      </p:sp>
      <p:sp>
        <p:nvSpPr>
          <p:cNvPr id="8" name="Shape 4"/>
          <p:cNvSpPr/>
          <p:nvPr/>
        </p:nvSpPr>
        <p:spPr>
          <a:xfrm>
            <a:off x="7414617" y="1931313"/>
            <a:ext cx="6519505" cy="2609374"/>
          </a:xfrm>
          <a:prstGeom prst="roundRect">
            <a:avLst>
              <a:gd name="adj" fmla="val 3202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1191" y="2137886"/>
            <a:ext cx="596860" cy="596860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785378" y="2302073"/>
            <a:ext cx="268486" cy="268486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621191" y="2933700"/>
            <a:ext cx="2628662" cy="3263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Training &amp; Awareness</a:t>
            </a:r>
            <a:endParaRPr lang="en-US" sz="2050" dirty="0"/>
          </a:p>
        </p:txBody>
      </p:sp>
      <p:sp>
        <p:nvSpPr>
          <p:cNvPr id="12" name="Text 6"/>
          <p:cNvSpPr/>
          <p:nvPr/>
        </p:nvSpPr>
        <p:spPr>
          <a:xfrm>
            <a:off x="7621191" y="3379351"/>
            <a:ext cx="6106358" cy="954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Implement comprehensive training programmes for all staff on data handling, privacy principles, and ethical decision-making. Foster a culture of responsible data stewardship.</a:t>
            </a:r>
            <a:endParaRPr lang="en-US" sz="1550" dirty="0"/>
          </a:p>
        </p:txBody>
      </p:sp>
      <p:sp>
        <p:nvSpPr>
          <p:cNvPr id="13" name="Shape 7"/>
          <p:cNvSpPr/>
          <p:nvPr/>
        </p:nvSpPr>
        <p:spPr>
          <a:xfrm>
            <a:off x="696277" y="4739640"/>
            <a:ext cx="6519386" cy="2609374"/>
          </a:xfrm>
          <a:prstGeom prst="roundRect">
            <a:avLst>
              <a:gd name="adj" fmla="val 3202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2851" y="4946213"/>
            <a:ext cx="596860" cy="596860"/>
          </a:xfrm>
          <a:prstGeom prst="rect">
            <a:avLst/>
          </a:prstGeom>
        </p:spPr>
      </p:pic>
      <p:pic>
        <p:nvPicPr>
          <p:cNvPr id="15" name="Image 5" descr="preencoded.png"/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67038" y="5110401"/>
            <a:ext cx="268486" cy="268486"/>
          </a:xfrm>
          <a:prstGeom prst="rect">
            <a:avLst/>
          </a:prstGeom>
        </p:spPr>
      </p:pic>
      <p:sp>
        <p:nvSpPr>
          <p:cNvPr id="16" name="Text 8"/>
          <p:cNvSpPr/>
          <p:nvPr/>
        </p:nvSpPr>
        <p:spPr>
          <a:xfrm>
            <a:off x="902851" y="5742027"/>
            <a:ext cx="3236000" cy="3263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Transparency Mechanisms</a:t>
            </a:r>
            <a:endParaRPr lang="en-US" sz="2050" dirty="0"/>
          </a:p>
        </p:txBody>
      </p:sp>
      <p:sp>
        <p:nvSpPr>
          <p:cNvPr id="17" name="Text 9"/>
          <p:cNvSpPr/>
          <p:nvPr/>
        </p:nvSpPr>
        <p:spPr>
          <a:xfrm>
            <a:off x="902851" y="6187678"/>
            <a:ext cx="6106239" cy="954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Publish clear privacy notices, maintain accessible data processing records, and establish straightforward channels for stakeholder concerns and data subject requests.</a:t>
            </a:r>
            <a:endParaRPr lang="en-US" sz="1550" dirty="0"/>
          </a:p>
        </p:txBody>
      </p:sp>
      <p:sp>
        <p:nvSpPr>
          <p:cNvPr id="18" name="Shape 10"/>
          <p:cNvSpPr/>
          <p:nvPr/>
        </p:nvSpPr>
        <p:spPr>
          <a:xfrm>
            <a:off x="7414617" y="4739640"/>
            <a:ext cx="6519505" cy="2609374"/>
          </a:xfrm>
          <a:prstGeom prst="roundRect">
            <a:avLst>
              <a:gd name="adj" fmla="val 3202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</p:sp>
      <p:pic>
        <p:nvPicPr>
          <p:cNvPr id="19" name="Image 6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21191" y="4946213"/>
            <a:ext cx="596860" cy="596860"/>
          </a:xfrm>
          <a:prstGeom prst="rect">
            <a:avLst/>
          </a:prstGeom>
        </p:spPr>
      </p:pic>
      <p:pic>
        <p:nvPicPr>
          <p:cNvPr id="20" name="Image 7" descr="preencoded.png"/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7785378" y="5110401"/>
            <a:ext cx="268486" cy="268486"/>
          </a:xfrm>
          <a:prstGeom prst="rect">
            <a:avLst/>
          </a:prstGeom>
        </p:spPr>
      </p:pic>
      <p:sp>
        <p:nvSpPr>
          <p:cNvPr id="21" name="Text 11"/>
          <p:cNvSpPr/>
          <p:nvPr/>
        </p:nvSpPr>
        <p:spPr>
          <a:xfrm>
            <a:off x="7621191" y="5742027"/>
            <a:ext cx="2837259" cy="3263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Continuous Monitoring</a:t>
            </a:r>
            <a:endParaRPr lang="en-US" sz="2050" dirty="0"/>
          </a:p>
        </p:txBody>
      </p:sp>
      <p:sp>
        <p:nvSpPr>
          <p:cNvPr id="22" name="Text 12"/>
          <p:cNvSpPr/>
          <p:nvPr/>
        </p:nvSpPr>
        <p:spPr>
          <a:xfrm>
            <a:off x="7621191" y="6187678"/>
            <a:ext cx="6106358" cy="954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Deploy automated compliance tools, conduct regular risk assessments, and maintain incident response protocols. Adapt practices as regulations and technologies evolve.</a:t>
            </a:r>
            <a:endParaRPr lang="en-US" sz="15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75930" y="788194"/>
            <a:ext cx="11258431" cy="7274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700"/>
              </a:lnSpc>
              <a:buNone/>
            </a:pPr>
            <a:r>
              <a:rPr lang="en-US" sz="455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Case Study: Zara's Fast Fashion Revolution</a:t>
            </a:r>
            <a:endParaRPr lang="en-US" sz="4550" dirty="0"/>
          </a:p>
        </p:txBody>
      </p:sp>
      <p:sp>
        <p:nvSpPr>
          <p:cNvPr id="3" name="Text 1"/>
          <p:cNvSpPr/>
          <p:nvPr/>
        </p:nvSpPr>
        <p:spPr>
          <a:xfrm>
            <a:off x="775930" y="2069902"/>
            <a:ext cx="2909649" cy="3637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25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Challenge</a:t>
            </a:r>
            <a:endParaRPr lang="en-US" sz="2250" dirty="0"/>
          </a:p>
        </p:txBody>
      </p:sp>
      <p:sp>
        <p:nvSpPr>
          <p:cNvPr id="4" name="Text 2"/>
          <p:cNvSpPr/>
          <p:nvPr/>
        </p:nvSpPr>
        <p:spPr>
          <a:xfrm>
            <a:off x="775930" y="2655332"/>
            <a:ext cx="6268879" cy="14187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000" dirty="0">
                <a:solidFill>
                  <a:srgbClr val="E0D6DE"/>
                </a:solidFill>
                <a:latin typeface="Inter"/>
                <a:ea typeface="Inter"/>
                <a:cs typeface="Inter" pitchFamily="34" charset="-120"/>
              </a:rPr>
              <a:t>Inditex's flagship brand Zara faced intense pressure to reduce time-to-market whilst managing global inventory across 2,200 stores. Traditional fashion cycles of 6-9 months were unsustainable in a fast-changing market.</a:t>
            </a:r>
            <a:endParaRPr lang="en-US" sz="2000" dirty="0">
              <a:latin typeface="Inter"/>
              <a:ea typeface="Inter"/>
            </a:endParaRPr>
          </a:p>
        </p:txBody>
      </p:sp>
      <p:sp>
        <p:nvSpPr>
          <p:cNvPr id="5" name="Text 3"/>
          <p:cNvSpPr/>
          <p:nvPr/>
        </p:nvSpPr>
        <p:spPr>
          <a:xfrm>
            <a:off x="775930" y="4583158"/>
            <a:ext cx="2883524" cy="5858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25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Solution</a:t>
            </a:r>
            <a:endParaRPr lang="en-US" sz="2400">
              <a:ea typeface="Calibri"/>
              <a:cs typeface="Calibri"/>
            </a:endParaRPr>
          </a:p>
        </p:txBody>
      </p:sp>
      <p:sp>
        <p:nvSpPr>
          <p:cNvPr id="6" name="Text 4"/>
          <p:cNvSpPr/>
          <p:nvPr/>
        </p:nvSpPr>
        <p:spPr>
          <a:xfrm>
            <a:off x="775931" y="4659138"/>
            <a:ext cx="6281941" cy="1836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750"/>
              </a:lnSpc>
            </a:pPr>
            <a:br>
              <a:rPr lang="en-US" dirty="0"/>
            </a:br>
            <a:r>
              <a:rPr lang="en-US" sz="2400" dirty="0">
                <a:solidFill>
                  <a:schemeClr val="bg1"/>
                </a:solidFill>
                <a:ea typeface="+mn-lt"/>
                <a:cs typeface="+mn-lt"/>
              </a:rPr>
              <a:t>Zara set up a system that combines RFID technology, real-time POS data analysis, and automated supply chain management. Store managers enter customer feedback into the system every day.</a:t>
            </a:r>
            <a:endParaRPr lang="en-US" sz="2400" dirty="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</p:txBody>
      </p:sp>
      <p:sp>
        <p:nvSpPr>
          <p:cNvPr id="7" name="Text 5"/>
          <p:cNvSpPr/>
          <p:nvPr/>
        </p:nvSpPr>
        <p:spPr>
          <a:xfrm>
            <a:off x="7593211" y="2069902"/>
            <a:ext cx="2909649" cy="3637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25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Results &amp; Impact</a:t>
            </a:r>
            <a:endParaRPr lang="en-US" sz="2250" dirty="0"/>
          </a:p>
        </p:txBody>
      </p:sp>
      <p:sp>
        <p:nvSpPr>
          <p:cNvPr id="8" name="Text 6"/>
          <p:cNvSpPr/>
          <p:nvPr/>
        </p:nvSpPr>
        <p:spPr>
          <a:xfrm>
            <a:off x="7593211" y="2655332"/>
            <a:ext cx="6268879" cy="709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Reduced design-to-store time from months to 2-3 weeks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7593211" y="3024205"/>
            <a:ext cx="6268879" cy="3546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Achieved 85% inventory accuracy with RFID tracking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7593211" y="3404150"/>
            <a:ext cx="6268879" cy="709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Minimised unsold stock to less than 10% (industry average: 30%)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7514834" y="4112657"/>
            <a:ext cx="6268879" cy="709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0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Enhanced customer satisfaction through responsive design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7593211" y="4991475"/>
            <a:ext cx="3057644" cy="3637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25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Ethical Considerations</a:t>
            </a:r>
            <a:endParaRPr lang="en-US" sz="2250" dirty="0"/>
          </a:p>
        </p:txBody>
      </p:sp>
      <p:sp>
        <p:nvSpPr>
          <p:cNvPr id="13" name="Text 11"/>
          <p:cNvSpPr/>
          <p:nvPr/>
        </p:nvSpPr>
        <p:spPr>
          <a:xfrm>
            <a:off x="7514834" y="5576905"/>
            <a:ext cx="6268879" cy="10640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750"/>
              </a:lnSpc>
            </a:pPr>
            <a:r>
              <a:rPr lang="en-US" sz="2400" dirty="0">
                <a:solidFill>
                  <a:srgbClr val="E0D6DE"/>
                </a:solidFill>
                <a:ea typeface="+mn-lt"/>
                <a:cs typeface="+mn-lt"/>
              </a:rPr>
              <a:t>Choi et al. (2018) raise concerns about worker surveillance and pressure from data. Zara tackled this by using clear metrics and holding forums for worker input.</a:t>
            </a:r>
            <a:endParaRPr lang="en-US" sz="2400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04255" y="765810"/>
            <a:ext cx="12642175" cy="6603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150"/>
              </a:lnSpc>
              <a:buNone/>
            </a:pPr>
            <a:r>
              <a:rPr lang="en-US" sz="415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Case Study: Amazon's Intelligence-Driven Ecosystem</a:t>
            </a:r>
            <a:endParaRPr lang="en-US" sz="4150" dirty="0"/>
          </a:p>
        </p:txBody>
      </p:sp>
      <p:sp>
        <p:nvSpPr>
          <p:cNvPr id="3" name="Shape 1"/>
          <p:cNvSpPr/>
          <p:nvPr/>
        </p:nvSpPr>
        <p:spPr>
          <a:xfrm>
            <a:off x="704255" y="4050030"/>
            <a:ext cx="13221891" cy="22860"/>
          </a:xfrm>
          <a:prstGeom prst="roundRect">
            <a:avLst>
              <a:gd name="adj" fmla="val 369727"/>
            </a:avLst>
          </a:prstGeom>
          <a:solidFill>
            <a:srgbClr val="48367C"/>
          </a:solidFill>
          <a:ln/>
        </p:spPr>
      </p:sp>
      <p:sp>
        <p:nvSpPr>
          <p:cNvPr id="4" name="Shape 2"/>
          <p:cNvSpPr/>
          <p:nvPr/>
        </p:nvSpPr>
        <p:spPr>
          <a:xfrm>
            <a:off x="3261717" y="3446383"/>
            <a:ext cx="22860" cy="603647"/>
          </a:xfrm>
          <a:prstGeom prst="roundRect">
            <a:avLst>
              <a:gd name="adj" fmla="val 369727"/>
            </a:avLst>
          </a:prstGeom>
          <a:solidFill>
            <a:srgbClr val="48367C"/>
          </a:solidFill>
          <a:ln/>
        </p:spPr>
      </p:sp>
      <p:sp>
        <p:nvSpPr>
          <p:cNvPr id="5" name="Shape 3"/>
          <p:cNvSpPr/>
          <p:nvPr/>
        </p:nvSpPr>
        <p:spPr>
          <a:xfrm>
            <a:off x="3046809" y="3823692"/>
            <a:ext cx="452676" cy="452676"/>
          </a:xfrm>
          <a:prstGeom prst="roundRect">
            <a:avLst>
              <a:gd name="adj" fmla="val 18671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3114675" y="3851970"/>
            <a:ext cx="316944" cy="3961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50"/>
              </a:lnSpc>
              <a:buNone/>
            </a:pPr>
            <a:r>
              <a:rPr lang="en-US" sz="24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1</a:t>
            </a:r>
            <a:endParaRPr lang="en-US" sz="2450" dirty="0"/>
          </a:p>
        </p:txBody>
      </p:sp>
      <p:sp>
        <p:nvSpPr>
          <p:cNvPr id="7" name="Text 5"/>
          <p:cNvSpPr/>
          <p:nvPr/>
        </p:nvSpPr>
        <p:spPr>
          <a:xfrm>
            <a:off x="1952506" y="1828562"/>
            <a:ext cx="2641163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Challenge Identified</a:t>
            </a:r>
            <a:endParaRPr lang="en-US" sz="2050" dirty="0"/>
          </a:p>
        </p:txBody>
      </p:sp>
      <p:sp>
        <p:nvSpPr>
          <p:cNvPr id="8" name="Text 6"/>
          <p:cNvSpPr/>
          <p:nvPr/>
        </p:nvSpPr>
        <p:spPr>
          <a:xfrm>
            <a:off x="905470" y="2279333"/>
            <a:ext cx="4735354" cy="965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15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Managing exponential growth whilst maintaining customer experience and operational efficiency across global fulfilment networks.</a:t>
            </a:r>
            <a:endParaRPr lang="en-US" sz="1550" dirty="0"/>
          </a:p>
        </p:txBody>
      </p:sp>
      <p:sp>
        <p:nvSpPr>
          <p:cNvPr id="9" name="Shape 7"/>
          <p:cNvSpPr/>
          <p:nvPr/>
        </p:nvSpPr>
        <p:spPr>
          <a:xfrm>
            <a:off x="5956340" y="4050030"/>
            <a:ext cx="22860" cy="603647"/>
          </a:xfrm>
          <a:prstGeom prst="roundRect">
            <a:avLst>
              <a:gd name="adj" fmla="val 369727"/>
            </a:avLst>
          </a:prstGeom>
          <a:solidFill>
            <a:srgbClr val="48367C"/>
          </a:solidFill>
          <a:ln/>
        </p:spPr>
      </p:sp>
      <p:sp>
        <p:nvSpPr>
          <p:cNvPr id="10" name="Shape 8"/>
          <p:cNvSpPr/>
          <p:nvPr/>
        </p:nvSpPr>
        <p:spPr>
          <a:xfrm>
            <a:off x="5741432" y="3823692"/>
            <a:ext cx="452676" cy="452676"/>
          </a:xfrm>
          <a:prstGeom prst="roundRect">
            <a:avLst>
              <a:gd name="adj" fmla="val 18671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5809298" y="3851970"/>
            <a:ext cx="316944" cy="3961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50"/>
              </a:lnSpc>
              <a:buNone/>
            </a:pPr>
            <a:r>
              <a:rPr lang="en-US" sz="24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2</a:t>
            </a:r>
            <a:endParaRPr lang="en-US" sz="2450" dirty="0"/>
          </a:p>
        </p:txBody>
      </p:sp>
      <p:sp>
        <p:nvSpPr>
          <p:cNvPr id="12" name="Text 10"/>
          <p:cNvSpPr/>
          <p:nvPr/>
        </p:nvSpPr>
        <p:spPr>
          <a:xfrm>
            <a:off x="4342448" y="4854893"/>
            <a:ext cx="3250644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AI &amp; Analytics Deployment</a:t>
            </a:r>
            <a:endParaRPr lang="en-US" sz="2050" dirty="0"/>
          </a:p>
        </p:txBody>
      </p:sp>
      <p:sp>
        <p:nvSpPr>
          <p:cNvPr id="13" name="Text 11"/>
          <p:cNvSpPr/>
          <p:nvPr/>
        </p:nvSpPr>
        <p:spPr>
          <a:xfrm>
            <a:off x="3600093" y="5305663"/>
            <a:ext cx="4735473" cy="12877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15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Implemented machine learning for demand forecasting, dynamic pricing, personalised recommendations, and warehouse robotics automation.</a:t>
            </a:r>
            <a:endParaRPr lang="en-US" sz="1550" dirty="0"/>
          </a:p>
        </p:txBody>
      </p:sp>
      <p:sp>
        <p:nvSpPr>
          <p:cNvPr id="14" name="Shape 12"/>
          <p:cNvSpPr/>
          <p:nvPr/>
        </p:nvSpPr>
        <p:spPr>
          <a:xfrm>
            <a:off x="8650962" y="3446383"/>
            <a:ext cx="22860" cy="603647"/>
          </a:xfrm>
          <a:prstGeom prst="roundRect">
            <a:avLst>
              <a:gd name="adj" fmla="val 369727"/>
            </a:avLst>
          </a:prstGeom>
          <a:solidFill>
            <a:srgbClr val="48367C"/>
          </a:solidFill>
          <a:ln/>
        </p:spPr>
      </p:sp>
      <p:sp>
        <p:nvSpPr>
          <p:cNvPr id="15" name="Shape 13"/>
          <p:cNvSpPr/>
          <p:nvPr/>
        </p:nvSpPr>
        <p:spPr>
          <a:xfrm>
            <a:off x="8436054" y="3823692"/>
            <a:ext cx="452676" cy="452676"/>
          </a:xfrm>
          <a:prstGeom prst="roundRect">
            <a:avLst>
              <a:gd name="adj" fmla="val 18671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503920" y="3851970"/>
            <a:ext cx="316944" cy="3961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50"/>
              </a:lnSpc>
              <a:buNone/>
            </a:pPr>
            <a:r>
              <a:rPr lang="en-US" sz="24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3</a:t>
            </a:r>
            <a:endParaRPr lang="en-US" sz="2450" dirty="0"/>
          </a:p>
        </p:txBody>
      </p:sp>
      <p:sp>
        <p:nvSpPr>
          <p:cNvPr id="17" name="Text 15"/>
          <p:cNvSpPr/>
          <p:nvPr/>
        </p:nvSpPr>
        <p:spPr>
          <a:xfrm>
            <a:off x="7130177" y="1828562"/>
            <a:ext cx="3064431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Business Transformation</a:t>
            </a:r>
            <a:endParaRPr lang="en-US" sz="2050" dirty="0"/>
          </a:p>
        </p:txBody>
      </p:sp>
      <p:sp>
        <p:nvSpPr>
          <p:cNvPr id="18" name="Text 16"/>
          <p:cNvSpPr/>
          <p:nvPr/>
        </p:nvSpPr>
        <p:spPr>
          <a:xfrm>
            <a:off x="6294715" y="2279333"/>
            <a:ext cx="4735473" cy="965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15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Achieved 29% recommendation-driven revenue, reduced delivery times by 40%, and optimised inventory placement using predictive analytics.</a:t>
            </a:r>
            <a:endParaRPr lang="en-US" sz="1550" dirty="0"/>
          </a:p>
        </p:txBody>
      </p:sp>
      <p:sp>
        <p:nvSpPr>
          <p:cNvPr id="19" name="Shape 17"/>
          <p:cNvSpPr/>
          <p:nvPr/>
        </p:nvSpPr>
        <p:spPr>
          <a:xfrm>
            <a:off x="11345704" y="4050030"/>
            <a:ext cx="22860" cy="603647"/>
          </a:xfrm>
          <a:prstGeom prst="roundRect">
            <a:avLst>
              <a:gd name="adj" fmla="val 369727"/>
            </a:avLst>
          </a:prstGeom>
          <a:solidFill>
            <a:srgbClr val="48367C"/>
          </a:solidFill>
          <a:ln/>
        </p:spPr>
      </p:sp>
      <p:sp>
        <p:nvSpPr>
          <p:cNvPr id="20" name="Shape 18"/>
          <p:cNvSpPr/>
          <p:nvPr/>
        </p:nvSpPr>
        <p:spPr>
          <a:xfrm>
            <a:off x="11130796" y="3823692"/>
            <a:ext cx="452676" cy="452676"/>
          </a:xfrm>
          <a:prstGeom prst="roundRect">
            <a:avLst>
              <a:gd name="adj" fmla="val 18671"/>
            </a:avLst>
          </a:prstGeom>
          <a:solidFill>
            <a:srgbClr val="2F1D63"/>
          </a:solidFill>
          <a:ln w="7620">
            <a:solidFill>
              <a:srgbClr val="48367C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11198662" y="3851970"/>
            <a:ext cx="316944" cy="3961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50"/>
              </a:lnSpc>
              <a:buNone/>
            </a:pPr>
            <a:r>
              <a:rPr lang="en-US" sz="24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4</a:t>
            </a:r>
            <a:endParaRPr lang="en-US" sz="2450" dirty="0"/>
          </a:p>
        </p:txBody>
      </p:sp>
      <p:sp>
        <p:nvSpPr>
          <p:cNvPr id="22" name="Text 20"/>
          <p:cNvSpPr/>
          <p:nvPr/>
        </p:nvSpPr>
        <p:spPr>
          <a:xfrm>
            <a:off x="10036612" y="4854893"/>
            <a:ext cx="2641163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Ongoing Challenges</a:t>
            </a:r>
            <a:endParaRPr lang="en-US" sz="2050" dirty="0"/>
          </a:p>
        </p:txBody>
      </p:sp>
      <p:sp>
        <p:nvSpPr>
          <p:cNvPr id="23" name="Text 21"/>
          <p:cNvSpPr/>
          <p:nvPr/>
        </p:nvSpPr>
        <p:spPr>
          <a:xfrm>
            <a:off x="8989457" y="5305663"/>
            <a:ext cx="4735473" cy="12877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15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Faces scrutiny over worker monitoring, algorithmic pricing fairness, and market dominance. Continues to refine ethical AI frameworks.</a:t>
            </a:r>
            <a:endParaRPr lang="en-US" sz="1550" dirty="0"/>
          </a:p>
        </p:txBody>
      </p:sp>
      <p:sp>
        <p:nvSpPr>
          <p:cNvPr id="24" name="Text 22"/>
          <p:cNvSpPr/>
          <p:nvPr/>
        </p:nvSpPr>
        <p:spPr>
          <a:xfrm>
            <a:off x="416872" y="7107164"/>
            <a:ext cx="13221891" cy="6438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550" dirty="0">
                <a:solidFill>
                  <a:srgbClr val="E0D6DE"/>
                </a:solidFill>
                <a:ea typeface="+mn-lt"/>
                <a:cs typeface="+mn-lt"/>
              </a:rPr>
              <a:t>Brynjolfsson and McAfee (2017) point out that Amazon shows how connected systems build competitive advantages. However, ethical governance is still essential for long-term success.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19601" y="486847"/>
            <a:ext cx="6003369" cy="5807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550"/>
              </a:lnSpc>
              <a:buNone/>
            </a:pPr>
            <a:r>
              <a:rPr lang="en-US" sz="365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Strategic Recommendations</a:t>
            </a:r>
            <a:endParaRPr lang="en-US" sz="36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601" y="1421606"/>
            <a:ext cx="6695599" cy="708065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96528" y="2306598"/>
            <a:ext cx="2323505" cy="2905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Align with Strategy</a:t>
            </a:r>
            <a:endParaRPr lang="en-US" sz="1800" dirty="0"/>
          </a:p>
        </p:txBody>
      </p:sp>
      <p:sp>
        <p:nvSpPr>
          <p:cNvPr id="5" name="Text 2"/>
          <p:cNvSpPr/>
          <p:nvPr/>
        </p:nvSpPr>
        <p:spPr>
          <a:xfrm>
            <a:off x="796528" y="2703314"/>
            <a:ext cx="6341745" cy="566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Select systems that support your specific business objectives and growth trajectory, not just industry trends.</a:t>
            </a:r>
            <a:endParaRPr lang="en-US" sz="13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00" y="1421606"/>
            <a:ext cx="6695599" cy="708065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7492127" y="2306598"/>
            <a:ext cx="3303746" cy="2905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Prioritise Change Management</a:t>
            </a:r>
            <a:endParaRPr lang="en-US" sz="1800" dirty="0"/>
          </a:p>
        </p:txBody>
      </p:sp>
      <p:sp>
        <p:nvSpPr>
          <p:cNvPr id="8" name="Text 4"/>
          <p:cNvSpPr/>
          <p:nvPr/>
        </p:nvSpPr>
        <p:spPr>
          <a:xfrm>
            <a:off x="7492127" y="2703314"/>
            <a:ext cx="6341745" cy="566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Invest equally in technology and people. Success requires cultural adaptation and comprehensive training.</a:t>
            </a:r>
            <a:endParaRPr lang="en-US" sz="13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601" y="3446740"/>
            <a:ext cx="6695599" cy="708065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796528" y="4331732"/>
            <a:ext cx="2820829" cy="2905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Embed Ethics from Design</a:t>
            </a:r>
            <a:endParaRPr lang="en-US" sz="1800" dirty="0"/>
          </a:p>
        </p:txBody>
      </p:sp>
      <p:sp>
        <p:nvSpPr>
          <p:cNvPr id="11" name="Text 6"/>
          <p:cNvSpPr/>
          <p:nvPr/>
        </p:nvSpPr>
        <p:spPr>
          <a:xfrm>
            <a:off x="796528" y="4728448"/>
            <a:ext cx="6341745" cy="566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Build privacy, security, and ethical considerations into system architecture, not as afterthoughts.</a:t>
            </a:r>
            <a:endParaRPr lang="en-US" sz="135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5200" y="3446740"/>
            <a:ext cx="6695599" cy="708065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7492127" y="4331732"/>
            <a:ext cx="2323505" cy="2905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E0D6DE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Plan for Scalability</a:t>
            </a:r>
            <a:endParaRPr lang="en-US" sz="1800" dirty="0"/>
          </a:p>
        </p:txBody>
      </p:sp>
      <p:sp>
        <p:nvSpPr>
          <p:cNvPr id="14" name="Text 8"/>
          <p:cNvSpPr/>
          <p:nvPr/>
        </p:nvSpPr>
        <p:spPr>
          <a:xfrm>
            <a:off x="7492127" y="4728448"/>
            <a:ext cx="6341745" cy="566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E0D6DE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Choose flexible platforms that evolve with your business, supporting future integration and expansion needs.</a:t>
            </a:r>
            <a:endParaRPr lang="en-US" sz="1350" dirty="0"/>
          </a:p>
        </p:txBody>
      </p:sp>
      <p:sp>
        <p:nvSpPr>
          <p:cNvPr id="15" name="Shape 9"/>
          <p:cNvSpPr/>
          <p:nvPr/>
        </p:nvSpPr>
        <p:spPr>
          <a:xfrm>
            <a:off x="619601" y="5759378"/>
            <a:ext cx="13391198" cy="29647"/>
          </a:xfrm>
          <a:prstGeom prst="rect">
            <a:avLst/>
          </a:prstGeom>
          <a:solidFill>
            <a:srgbClr val="E0D6DE">
              <a:alpha val="50000"/>
            </a:srgbClr>
          </a:solidFill>
          <a:ln/>
        </p:spPr>
      </p:sp>
      <p:sp>
        <p:nvSpPr>
          <p:cNvPr id="16" name="Text 10"/>
          <p:cNvSpPr/>
          <p:nvPr/>
        </p:nvSpPr>
        <p:spPr>
          <a:xfrm>
            <a:off x="423658" y="6172013"/>
            <a:ext cx="2323505" cy="2905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FF8AAF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References</a:t>
            </a:r>
            <a:endParaRPr lang="en-US" sz="1800" dirty="0"/>
          </a:p>
        </p:txBody>
      </p:sp>
      <p:sp>
        <p:nvSpPr>
          <p:cNvPr id="17" name="Text 11"/>
          <p:cNvSpPr/>
          <p:nvPr/>
        </p:nvSpPr>
        <p:spPr>
          <a:xfrm>
            <a:off x="423658" y="6584343"/>
            <a:ext cx="13391198" cy="13032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750"/>
              </a:lnSpc>
            </a:pPr>
            <a:r>
              <a:rPr lang="en-US" sz="1600" dirty="0">
                <a:solidFill>
                  <a:srgbClr val="E0D6DE"/>
                </a:solidFill>
                <a:ea typeface="+mn-lt"/>
                <a:cs typeface="+mn-lt"/>
              </a:rPr>
              <a:t>Brynjolfsson, E. and McAfee, A. (2017) Machine, Platform, Crowd. New York: W.W. Norton. Choi, T.M. et al. (2018) 'Fast fashion business model', International Journal of Production Economics, 207, pp. 56-68. </a:t>
            </a:r>
            <a:r>
              <a:rPr lang="en-US" sz="1600" err="1">
                <a:solidFill>
                  <a:srgbClr val="E0D6DE"/>
                </a:solidFill>
                <a:ea typeface="+mn-lt"/>
                <a:cs typeface="+mn-lt"/>
              </a:rPr>
              <a:t>Floridi</a:t>
            </a:r>
            <a:r>
              <a:rPr lang="en-US" sz="1600" dirty="0">
                <a:solidFill>
                  <a:srgbClr val="E0D6DE"/>
                </a:solidFill>
                <a:ea typeface="+mn-lt"/>
                <a:cs typeface="+mn-lt"/>
              </a:rPr>
              <a:t>, L. (2019) 'Establishing the rules for building trustworthy AI', Nature Machine Intelligence, 1(6), pp. 261-262. IBM (2022) Cost of a Data Breach Report 2022. Armonk: IBM Security. Laudon, K.C. and Laudon, J.P. (2020) Management Information Systems. 16th </a:t>
            </a:r>
            <a:r>
              <a:rPr lang="en-US" sz="1600" err="1">
                <a:solidFill>
                  <a:srgbClr val="E0D6DE"/>
                </a:solidFill>
                <a:ea typeface="+mn-lt"/>
                <a:cs typeface="+mn-lt"/>
              </a:rPr>
              <a:t>edn</a:t>
            </a:r>
            <a:r>
              <a:rPr lang="en-US" sz="1600" dirty="0">
                <a:solidFill>
                  <a:srgbClr val="E0D6DE"/>
                </a:solidFill>
                <a:ea typeface="+mn-lt"/>
                <a:cs typeface="+mn-lt"/>
              </a:rPr>
              <a:t>. Harlow: Pearson. Nucleus Research (2021) CRM Pays Back $8.71 for Every Dollar Spent. Boston: Nucleus Research. O'Brien, J.A. and </a:t>
            </a:r>
            <a:r>
              <a:rPr lang="en-US" sz="1600" err="1">
                <a:solidFill>
                  <a:srgbClr val="E0D6DE"/>
                </a:solidFill>
                <a:ea typeface="+mn-lt"/>
                <a:cs typeface="+mn-lt"/>
              </a:rPr>
              <a:t>Marakas</a:t>
            </a:r>
            <a:r>
              <a:rPr lang="en-US" sz="1600" dirty="0">
                <a:solidFill>
                  <a:srgbClr val="E0D6DE"/>
                </a:solidFill>
                <a:ea typeface="+mn-lt"/>
                <a:cs typeface="+mn-lt"/>
              </a:rPr>
              <a:t>, G.M. (2019) Management Information Systems. 11th </a:t>
            </a:r>
            <a:r>
              <a:rPr lang="en-US" sz="1600" err="1">
                <a:solidFill>
                  <a:srgbClr val="E0D6DE"/>
                </a:solidFill>
                <a:ea typeface="+mn-lt"/>
                <a:cs typeface="+mn-lt"/>
              </a:rPr>
              <a:t>edn</a:t>
            </a:r>
            <a:r>
              <a:rPr lang="en-US" sz="1600" dirty="0">
                <a:solidFill>
                  <a:srgbClr val="E0D6DE"/>
                </a:solidFill>
                <a:ea typeface="+mn-lt"/>
                <a:cs typeface="+mn-lt"/>
              </a:rPr>
              <a:t>. New York: McGraw-Hill. Stair, R. and Reynolds, G. (2020) Principles of Information Systems. 14th </a:t>
            </a:r>
            <a:r>
              <a:rPr lang="en-US" sz="1600" err="1">
                <a:solidFill>
                  <a:srgbClr val="E0D6DE"/>
                </a:solidFill>
                <a:ea typeface="+mn-lt"/>
                <a:cs typeface="+mn-lt"/>
              </a:rPr>
              <a:t>edn</a:t>
            </a:r>
            <a:r>
              <a:rPr lang="en-US" sz="1600" dirty="0">
                <a:solidFill>
                  <a:srgbClr val="E0D6DE"/>
                </a:solidFill>
                <a:ea typeface="+mn-lt"/>
                <a:cs typeface="+mn-lt"/>
              </a:rPr>
              <a:t>. Boston: Cengage Learning.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10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lastModifiedBy>Jozef Gazi (2223398)</cp:lastModifiedBy>
  <cp:revision>290</cp:revision>
  <dcterms:created xsi:type="dcterms:W3CDTF">2025-10-17T21:03:00Z</dcterms:created>
  <dcterms:modified xsi:type="dcterms:W3CDTF">2025-10-17T22:03:29Z</dcterms:modified>
</cp:coreProperties>
</file>